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7868" r:id="rId1"/>
    <p:sldMasterId id="2147483648" r:id="rId2"/>
    <p:sldMasterId id="2147487884" r:id="rId3"/>
  </p:sldMasterIdLst>
  <p:notesMasterIdLst>
    <p:notesMasterId r:id="rId61"/>
  </p:notesMasterIdLst>
  <p:handoutMasterIdLst>
    <p:handoutMasterId r:id="rId62"/>
  </p:handoutMasterIdLst>
  <p:sldIdLst>
    <p:sldId id="3121" r:id="rId4"/>
    <p:sldId id="922" r:id="rId5"/>
    <p:sldId id="2380" r:id="rId6"/>
    <p:sldId id="2827" r:id="rId7"/>
    <p:sldId id="926" r:id="rId8"/>
    <p:sldId id="3110" r:id="rId9"/>
    <p:sldId id="927" r:id="rId10"/>
    <p:sldId id="644" r:id="rId11"/>
    <p:sldId id="2623" r:id="rId12"/>
    <p:sldId id="2604" r:id="rId13"/>
    <p:sldId id="2626" r:id="rId14"/>
    <p:sldId id="2417" r:id="rId15"/>
    <p:sldId id="750" r:id="rId16"/>
    <p:sldId id="605" r:id="rId17"/>
    <p:sldId id="1267" r:id="rId18"/>
    <p:sldId id="747" r:id="rId19"/>
    <p:sldId id="2585" r:id="rId20"/>
    <p:sldId id="1269" r:id="rId21"/>
    <p:sldId id="2448" r:id="rId22"/>
    <p:sldId id="2586" r:id="rId23"/>
    <p:sldId id="753" r:id="rId24"/>
    <p:sldId id="1189" r:id="rId25"/>
    <p:sldId id="1217" r:id="rId26"/>
    <p:sldId id="3108" r:id="rId27"/>
    <p:sldId id="2400" r:id="rId28"/>
    <p:sldId id="739" r:id="rId29"/>
    <p:sldId id="3060" r:id="rId30"/>
    <p:sldId id="2587" r:id="rId31"/>
    <p:sldId id="2418" r:id="rId32"/>
    <p:sldId id="561" r:id="rId33"/>
    <p:sldId id="2589" r:id="rId34"/>
    <p:sldId id="2361" r:id="rId35"/>
    <p:sldId id="3113" r:id="rId36"/>
    <p:sldId id="565" r:id="rId37"/>
    <p:sldId id="567" r:id="rId38"/>
    <p:sldId id="743" r:id="rId39"/>
    <p:sldId id="3065" r:id="rId40"/>
    <p:sldId id="2390" r:id="rId41"/>
    <p:sldId id="2621" r:id="rId42"/>
    <p:sldId id="2631" r:id="rId43"/>
    <p:sldId id="2633" r:id="rId44"/>
    <p:sldId id="3061" r:id="rId45"/>
    <p:sldId id="772" r:id="rId46"/>
    <p:sldId id="602" r:id="rId47"/>
    <p:sldId id="1311" r:id="rId48"/>
    <p:sldId id="636" r:id="rId49"/>
    <p:sldId id="3116" r:id="rId50"/>
    <p:sldId id="2421" r:id="rId51"/>
    <p:sldId id="737" r:id="rId52"/>
    <p:sldId id="2422" r:id="rId53"/>
    <p:sldId id="2414" r:id="rId54"/>
    <p:sldId id="645" r:id="rId55"/>
    <p:sldId id="1461" r:id="rId56"/>
    <p:sldId id="1481" r:id="rId57"/>
    <p:sldId id="2635" r:id="rId58"/>
    <p:sldId id="2625" r:id="rId59"/>
    <p:sldId id="2835" r:id="rId6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82A50"/>
    <a:srgbClr val="94D343"/>
    <a:srgbClr val="DAEDEF"/>
    <a:srgbClr val="FF891F"/>
    <a:srgbClr val="FF00FF"/>
    <a:srgbClr val="E9BB2B"/>
    <a:srgbClr val="8DC73F"/>
    <a:srgbClr val="2D2D8A"/>
    <a:srgbClr val="015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E6E4CF-4181-B44E-90A5-22754C9BE3D5}" v="3" dt="2019-06-04T17:18:48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1" autoAdjust="0"/>
    <p:restoredTop sz="97164" autoAdjust="0"/>
  </p:normalViewPr>
  <p:slideViewPr>
    <p:cSldViewPr>
      <p:cViewPr varScale="1">
        <p:scale>
          <a:sx n="111" d="100"/>
          <a:sy n="111" d="100"/>
        </p:scale>
        <p:origin x="552" y="200"/>
      </p:cViewPr>
      <p:guideLst>
        <p:guide orient="horz" pos="2160"/>
        <p:guide pos="37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3" d="100"/>
        <a:sy n="123" d="100"/>
      </p:scale>
      <p:origin x="0" y="56960"/>
    </p:cViewPr>
  </p:sorterViewPr>
  <p:notesViewPr>
    <p:cSldViewPr snapToGrid="0" snapToObjects="1">
      <p:cViewPr varScale="1">
        <p:scale>
          <a:sx n="70" d="100"/>
          <a:sy n="70" d="100"/>
        </p:scale>
        <p:origin x="-292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microsoft.com/office/2016/11/relationships/changesInfo" Target="changesInfos/changesInfo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ana Izquierdo" userId="46480b9d-78ec-4659-884d-35c5467fe41c" providerId="ADAL" clId="{CA1C0C98-EAB7-AF41-9A90-877F8EE37206}"/>
    <pc:docChg chg="custSel modSld">
      <pc:chgData name="Silvana Izquierdo" userId="46480b9d-78ec-4659-884d-35c5467fe41c" providerId="ADAL" clId="{CA1C0C98-EAB7-AF41-9A90-877F8EE37206}" dt="2019-05-23T15:22:40.182" v="50" actId="14861"/>
      <pc:docMkLst>
        <pc:docMk/>
      </pc:docMkLst>
      <pc:sldChg chg="addSp delSp modSp">
        <pc:chgData name="Silvana Izquierdo" userId="46480b9d-78ec-4659-884d-35c5467fe41c" providerId="ADAL" clId="{CA1C0C98-EAB7-AF41-9A90-877F8EE37206}" dt="2019-05-23T15:21:38.441" v="23" actId="14861"/>
        <pc:sldMkLst>
          <pc:docMk/>
          <pc:sldMk cId="4289255113" sldId="2827"/>
        </pc:sldMkLst>
        <pc:spChg chg="mod">
          <ac:chgData name="Silvana Izquierdo" userId="46480b9d-78ec-4659-884d-35c5467fe41c" providerId="ADAL" clId="{CA1C0C98-EAB7-AF41-9A90-877F8EE37206}" dt="2019-05-23T15:21:15.537" v="15" actId="1076"/>
          <ac:spMkLst>
            <pc:docMk/>
            <pc:sldMk cId="4289255113" sldId="2827"/>
            <ac:spMk id="6" creationId="{ED4EBD01-567C-4A48-8736-6DFB099D978E}"/>
          </ac:spMkLst>
        </pc:spChg>
        <pc:spChg chg="del">
          <ac:chgData name="Silvana Izquierdo" userId="46480b9d-78ec-4659-884d-35c5467fe41c" providerId="ADAL" clId="{CA1C0C98-EAB7-AF41-9A90-877F8EE37206}" dt="2019-05-23T15:21:06.657" v="11" actId="478"/>
          <ac:spMkLst>
            <pc:docMk/>
            <pc:sldMk cId="4289255113" sldId="2827"/>
            <ac:spMk id="7" creationId="{C2F77ADE-D6D3-534D-BAF6-A96C5BF31E9E}"/>
          </ac:spMkLst>
        </pc:spChg>
        <pc:picChg chg="add mod">
          <ac:chgData name="Silvana Izquierdo" userId="46480b9d-78ec-4659-884d-35c5467fe41c" providerId="ADAL" clId="{CA1C0C98-EAB7-AF41-9A90-877F8EE37206}" dt="2019-05-23T15:21:38.441" v="23" actId="14861"/>
          <ac:picMkLst>
            <pc:docMk/>
            <pc:sldMk cId="4289255113" sldId="2827"/>
            <ac:picMk id="3" creationId="{C8332F7E-7B2E-DD4F-BD03-F6827A90E911}"/>
          </ac:picMkLst>
        </pc:picChg>
        <pc:picChg chg="del">
          <ac:chgData name="Silvana Izquierdo" userId="46480b9d-78ec-4659-884d-35c5467fe41c" providerId="ADAL" clId="{CA1C0C98-EAB7-AF41-9A90-877F8EE37206}" dt="2019-05-23T15:21:34.502" v="22" actId="478"/>
          <ac:picMkLst>
            <pc:docMk/>
            <pc:sldMk cId="4289255113" sldId="2827"/>
            <ac:picMk id="5" creationId="{44877D06-E239-2640-99DB-54DADB1EB904}"/>
          </ac:picMkLst>
        </pc:picChg>
      </pc:sldChg>
      <pc:sldChg chg="addSp delSp modSp">
        <pc:chgData name="Silvana Izquierdo" userId="46480b9d-78ec-4659-884d-35c5467fe41c" providerId="ADAL" clId="{CA1C0C98-EAB7-AF41-9A90-877F8EE37206}" dt="2019-05-23T15:22:40.182" v="50" actId="14861"/>
        <pc:sldMkLst>
          <pc:docMk/>
          <pc:sldMk cId="4080937854" sldId="3110"/>
        </pc:sldMkLst>
        <pc:spChg chg="mod">
          <ac:chgData name="Silvana Izquierdo" userId="46480b9d-78ec-4659-884d-35c5467fe41c" providerId="ADAL" clId="{CA1C0C98-EAB7-AF41-9A90-877F8EE37206}" dt="2019-05-23T15:22:19.056" v="40" actId="20577"/>
          <ac:spMkLst>
            <pc:docMk/>
            <pc:sldMk cId="4080937854" sldId="3110"/>
            <ac:spMk id="6" creationId="{ED4EBD01-567C-4A48-8736-6DFB099D978E}"/>
          </ac:spMkLst>
        </pc:spChg>
        <pc:spChg chg="del">
          <ac:chgData name="Silvana Izquierdo" userId="46480b9d-78ec-4659-884d-35c5467fe41c" providerId="ADAL" clId="{CA1C0C98-EAB7-AF41-9A90-877F8EE37206}" dt="2019-05-23T15:22:22.808" v="41" actId="478"/>
          <ac:spMkLst>
            <pc:docMk/>
            <pc:sldMk cId="4080937854" sldId="3110"/>
            <ac:spMk id="7" creationId="{C2F77ADE-D6D3-534D-BAF6-A96C5BF31E9E}"/>
          </ac:spMkLst>
        </pc:spChg>
        <pc:picChg chg="add mod">
          <ac:chgData name="Silvana Izquierdo" userId="46480b9d-78ec-4659-884d-35c5467fe41c" providerId="ADAL" clId="{CA1C0C98-EAB7-AF41-9A90-877F8EE37206}" dt="2019-05-23T15:22:40.182" v="50" actId="14861"/>
          <ac:picMkLst>
            <pc:docMk/>
            <pc:sldMk cId="4080937854" sldId="3110"/>
            <ac:picMk id="3" creationId="{23DAA562-DA98-AD4B-9DFA-BA48583D3E9E}"/>
          </ac:picMkLst>
        </pc:picChg>
        <pc:picChg chg="del">
          <ac:chgData name="Silvana Izquierdo" userId="46480b9d-78ec-4659-884d-35c5467fe41c" providerId="ADAL" clId="{CA1C0C98-EAB7-AF41-9A90-877F8EE37206}" dt="2019-05-23T15:22:37.013" v="49" actId="478"/>
          <ac:picMkLst>
            <pc:docMk/>
            <pc:sldMk cId="4080937854" sldId="3110"/>
            <ac:picMk id="5" creationId="{44877D06-E239-2640-99DB-54DADB1EB904}"/>
          </ac:picMkLst>
        </pc:picChg>
      </pc:sldChg>
    </pc:docChg>
  </pc:docChgLst>
  <pc:docChgLst>
    <pc:chgData name="Silvana Izquierdo" userId="46480b9d-78ec-4659-884d-35c5467fe41c" providerId="ADAL" clId="{3D3BA632-25A0-0C42-82BD-9130B11F82EC}"/>
    <pc:docChg chg="custSel modSld">
      <pc:chgData name="Silvana Izquierdo" userId="46480b9d-78ec-4659-884d-35c5467fe41c" providerId="ADAL" clId="{3D3BA632-25A0-0C42-82BD-9130B11F82EC}" dt="2019-05-31T17:32:42.419" v="92" actId="478"/>
      <pc:docMkLst>
        <pc:docMk/>
      </pc:docMkLst>
      <pc:sldChg chg="delSp">
        <pc:chgData name="Silvana Izquierdo" userId="46480b9d-78ec-4659-884d-35c5467fe41c" providerId="ADAL" clId="{3D3BA632-25A0-0C42-82BD-9130B11F82EC}" dt="2019-05-31T17:28:04.635" v="17" actId="478"/>
        <pc:sldMkLst>
          <pc:docMk/>
          <pc:sldMk cId="3494196041" sldId="739"/>
        </pc:sldMkLst>
        <pc:spChg chg="del">
          <ac:chgData name="Silvana Izquierdo" userId="46480b9d-78ec-4659-884d-35c5467fe41c" providerId="ADAL" clId="{3D3BA632-25A0-0C42-82BD-9130B11F82EC}" dt="2019-05-31T17:28:03.611" v="16" actId="478"/>
          <ac:spMkLst>
            <pc:docMk/>
            <pc:sldMk cId="3494196041" sldId="739"/>
            <ac:spMk id="13" creationId="{2F997AC3-4367-2F48-8C6E-2686490C758A}"/>
          </ac:spMkLst>
        </pc:spChg>
        <pc:spChg chg="del">
          <ac:chgData name="Silvana Izquierdo" userId="46480b9d-78ec-4659-884d-35c5467fe41c" providerId="ADAL" clId="{3D3BA632-25A0-0C42-82BD-9130B11F82EC}" dt="2019-05-31T17:28:04.635" v="17" actId="478"/>
          <ac:spMkLst>
            <pc:docMk/>
            <pc:sldMk cId="3494196041" sldId="739"/>
            <ac:spMk id="16" creationId="{07952564-F229-694F-80A1-23F85F17B94C}"/>
          </ac:spMkLst>
        </pc:spChg>
      </pc:sldChg>
      <pc:sldChg chg="modSp">
        <pc:chgData name="Silvana Izquierdo" userId="46480b9d-78ec-4659-884d-35c5467fe41c" providerId="ADAL" clId="{3D3BA632-25A0-0C42-82BD-9130B11F82EC}" dt="2019-05-31T17:27:44.381" v="12" actId="20577"/>
        <pc:sldMkLst>
          <pc:docMk/>
          <pc:sldMk cId="3261229166" sldId="1189"/>
        </pc:sldMkLst>
        <pc:spChg chg="mod">
          <ac:chgData name="Silvana Izquierdo" userId="46480b9d-78ec-4659-884d-35c5467fe41c" providerId="ADAL" clId="{3D3BA632-25A0-0C42-82BD-9130B11F82EC}" dt="2019-05-31T17:27:44.381" v="12" actId="20577"/>
          <ac:spMkLst>
            <pc:docMk/>
            <pc:sldMk cId="3261229166" sldId="1189"/>
            <ac:spMk id="51209" creationId="{00000000-0000-0000-0000-000000000000}"/>
          </ac:spMkLst>
        </pc:spChg>
      </pc:sldChg>
      <pc:sldChg chg="modSp">
        <pc:chgData name="Silvana Izquierdo" userId="46480b9d-78ec-4659-884d-35c5467fe41c" providerId="ADAL" clId="{3D3BA632-25A0-0C42-82BD-9130B11F82EC}" dt="2019-05-31T17:32:14.878" v="86" actId="20577"/>
        <pc:sldMkLst>
          <pc:docMk/>
          <pc:sldMk cId="357048662" sldId="1461"/>
        </pc:sldMkLst>
        <pc:graphicFrameChg chg="mod modGraphic">
          <ac:chgData name="Silvana Izquierdo" userId="46480b9d-78ec-4659-884d-35c5467fe41c" providerId="ADAL" clId="{3D3BA632-25A0-0C42-82BD-9130B11F82EC}" dt="2019-05-31T17:32:14.878" v="86" actId="20577"/>
          <ac:graphicFrameMkLst>
            <pc:docMk/>
            <pc:sldMk cId="357048662" sldId="1461"/>
            <ac:graphicFrameMk id="3" creationId="{159C2487-4C3A-5C49-B09E-E85CB035D8B6}"/>
          </ac:graphicFrameMkLst>
        </pc:graphicFrameChg>
      </pc:sldChg>
      <pc:sldChg chg="modSp">
        <pc:chgData name="Silvana Izquierdo" userId="46480b9d-78ec-4659-884d-35c5467fe41c" providerId="ADAL" clId="{3D3BA632-25A0-0C42-82BD-9130B11F82EC}" dt="2019-05-31T17:29:59.036" v="55" actId="20577"/>
        <pc:sldMkLst>
          <pc:docMk/>
          <pc:sldMk cId="2109678205" sldId="2361"/>
        </pc:sldMkLst>
        <pc:spChg chg="mod">
          <ac:chgData name="Silvana Izquierdo" userId="46480b9d-78ec-4659-884d-35c5467fe41c" providerId="ADAL" clId="{3D3BA632-25A0-0C42-82BD-9130B11F82EC}" dt="2019-05-31T17:29:43.514" v="43" actId="20577"/>
          <ac:spMkLst>
            <pc:docMk/>
            <pc:sldMk cId="2109678205" sldId="2361"/>
            <ac:spMk id="12290" creationId="{B21C390B-B63E-C346-921C-738830924E47}"/>
          </ac:spMkLst>
        </pc:spChg>
        <pc:spChg chg="mod">
          <ac:chgData name="Silvana Izquierdo" userId="46480b9d-78ec-4659-884d-35c5467fe41c" providerId="ADAL" clId="{3D3BA632-25A0-0C42-82BD-9130B11F82EC}" dt="2019-05-31T17:29:59.036" v="55" actId="20577"/>
          <ac:spMkLst>
            <pc:docMk/>
            <pc:sldMk cId="2109678205" sldId="2361"/>
            <ac:spMk id="12309" creationId="{11D2A9E3-A552-334B-A3ED-FFD0AE0DD3D6}"/>
          </ac:spMkLst>
        </pc:spChg>
        <pc:spChg chg="mod">
          <ac:chgData name="Silvana Izquierdo" userId="46480b9d-78ec-4659-884d-35c5467fe41c" providerId="ADAL" clId="{3D3BA632-25A0-0C42-82BD-9130B11F82EC}" dt="2019-05-31T17:29:49.804" v="45" actId="20577"/>
          <ac:spMkLst>
            <pc:docMk/>
            <pc:sldMk cId="2109678205" sldId="2361"/>
            <ac:spMk id="12310" creationId="{3E402A69-2BF7-C74C-B0AC-B39603E32B55}"/>
          </ac:spMkLst>
        </pc:spChg>
      </pc:sldChg>
      <pc:sldChg chg="modSp">
        <pc:chgData name="Silvana Izquierdo" userId="46480b9d-78ec-4659-884d-35c5467fe41c" providerId="ADAL" clId="{3D3BA632-25A0-0C42-82BD-9130B11F82EC}" dt="2019-05-31T17:31:26.495" v="77" actId="20577"/>
        <pc:sldMkLst>
          <pc:docMk/>
          <pc:sldMk cId="3168192580" sldId="2414"/>
        </pc:sldMkLst>
        <pc:spChg chg="mod">
          <ac:chgData name="Silvana Izquierdo" userId="46480b9d-78ec-4659-884d-35c5467fe41c" providerId="ADAL" clId="{3D3BA632-25A0-0C42-82BD-9130B11F82EC}" dt="2019-05-31T17:31:26.495" v="77" actId="20577"/>
          <ac:spMkLst>
            <pc:docMk/>
            <pc:sldMk cId="3168192580" sldId="2414"/>
            <ac:spMk id="7" creationId="{A053030A-61D6-4B4A-8964-F7164F003450}"/>
          </ac:spMkLst>
        </pc:spChg>
      </pc:sldChg>
      <pc:sldChg chg="modSp">
        <pc:chgData name="Silvana Izquierdo" userId="46480b9d-78ec-4659-884d-35c5467fe41c" providerId="ADAL" clId="{3D3BA632-25A0-0C42-82BD-9130B11F82EC}" dt="2019-05-31T17:28:57.417" v="33" actId="57"/>
        <pc:sldMkLst>
          <pc:docMk/>
          <pc:sldMk cId="1873019314" sldId="2418"/>
        </pc:sldMkLst>
        <pc:spChg chg="mod">
          <ac:chgData name="Silvana Izquierdo" userId="46480b9d-78ec-4659-884d-35c5467fe41c" providerId="ADAL" clId="{3D3BA632-25A0-0C42-82BD-9130B11F82EC}" dt="2019-05-31T17:28:57.417" v="33" actId="57"/>
          <ac:spMkLst>
            <pc:docMk/>
            <pc:sldMk cId="1873019314" sldId="2418"/>
            <ac:spMk id="3" creationId="{995F987F-834F-7047-A390-D85313887D17}"/>
          </ac:spMkLst>
        </pc:spChg>
        <pc:spChg chg="mod">
          <ac:chgData name="Silvana Izquierdo" userId="46480b9d-78ec-4659-884d-35c5467fe41c" providerId="ADAL" clId="{3D3BA632-25A0-0C42-82BD-9130B11F82EC}" dt="2019-05-31T17:28:38.786" v="26" actId="57"/>
          <ac:spMkLst>
            <pc:docMk/>
            <pc:sldMk cId="1873019314" sldId="2418"/>
            <ac:spMk id="4" creationId="{BA146C21-FF03-BA4D-81B8-3CBC8DE3E628}"/>
          </ac:spMkLst>
        </pc:spChg>
      </pc:sldChg>
      <pc:sldChg chg="modSp">
        <pc:chgData name="Silvana Izquierdo" userId="46480b9d-78ec-4659-884d-35c5467fe41c" providerId="ADAL" clId="{3D3BA632-25A0-0C42-82BD-9130B11F82EC}" dt="2019-05-31T17:30:59.818" v="66" actId="20577"/>
        <pc:sldMkLst>
          <pc:docMk/>
          <pc:sldMk cId="4126458574" sldId="2421"/>
        </pc:sldMkLst>
        <pc:spChg chg="mod">
          <ac:chgData name="Silvana Izquierdo" userId="46480b9d-78ec-4659-884d-35c5467fe41c" providerId="ADAL" clId="{3D3BA632-25A0-0C42-82BD-9130B11F82EC}" dt="2019-05-31T17:30:59.818" v="66" actId="20577"/>
          <ac:spMkLst>
            <pc:docMk/>
            <pc:sldMk cId="4126458574" sldId="2421"/>
            <ac:spMk id="5" creationId="{BC967D15-DB10-4E42-B8F0-698ACB8D1E98}"/>
          </ac:spMkLst>
        </pc:spChg>
      </pc:sldChg>
      <pc:sldChg chg="addSp modSp">
        <pc:chgData name="Silvana Izquierdo" userId="46480b9d-78ec-4659-884d-35c5467fe41c" providerId="ADAL" clId="{3D3BA632-25A0-0C42-82BD-9130B11F82EC}" dt="2019-05-31T17:31:14.872" v="73" actId="1076"/>
        <pc:sldMkLst>
          <pc:docMk/>
          <pc:sldMk cId="1551217333" sldId="2422"/>
        </pc:sldMkLst>
        <pc:spChg chg="add mod">
          <ac:chgData name="Silvana Izquierdo" userId="46480b9d-78ec-4659-884d-35c5467fe41c" providerId="ADAL" clId="{3D3BA632-25A0-0C42-82BD-9130B11F82EC}" dt="2019-05-31T17:31:14.872" v="73" actId="1076"/>
          <ac:spMkLst>
            <pc:docMk/>
            <pc:sldMk cId="1551217333" sldId="2422"/>
            <ac:spMk id="2" creationId="{E49AB66A-D3FB-0F48-B5E6-A3A76CAEB29B}"/>
          </ac:spMkLst>
        </pc:spChg>
      </pc:sldChg>
      <pc:sldChg chg="modSp">
        <pc:chgData name="Silvana Izquierdo" userId="46480b9d-78ec-4659-884d-35c5467fe41c" providerId="ADAL" clId="{3D3BA632-25A0-0C42-82BD-9130B11F82EC}" dt="2019-05-31T17:30:35.723" v="60" actId="20577"/>
        <pc:sldMkLst>
          <pc:docMk/>
          <pc:sldMk cId="1907494063" sldId="3061"/>
        </pc:sldMkLst>
        <pc:spChg chg="mod">
          <ac:chgData name="Silvana Izquierdo" userId="46480b9d-78ec-4659-884d-35c5467fe41c" providerId="ADAL" clId="{3D3BA632-25A0-0C42-82BD-9130B11F82EC}" dt="2019-05-31T17:30:35.723" v="60" actId="20577"/>
          <ac:spMkLst>
            <pc:docMk/>
            <pc:sldMk cId="1907494063" sldId="3061"/>
            <ac:spMk id="3" creationId="{995F987F-834F-7047-A390-D85313887D17}"/>
          </ac:spMkLst>
        </pc:spChg>
      </pc:sldChg>
      <pc:sldChg chg="modSp">
        <pc:chgData name="Silvana Izquierdo" userId="46480b9d-78ec-4659-884d-35c5467fe41c" providerId="ADAL" clId="{3D3BA632-25A0-0C42-82BD-9130B11F82EC}" dt="2019-05-31T17:27:57.189" v="15" actId="20577"/>
        <pc:sldMkLst>
          <pc:docMk/>
          <pc:sldMk cId="3417397732" sldId="3108"/>
        </pc:sldMkLst>
        <pc:spChg chg="mod">
          <ac:chgData name="Silvana Izquierdo" userId="46480b9d-78ec-4659-884d-35c5467fe41c" providerId="ADAL" clId="{3D3BA632-25A0-0C42-82BD-9130B11F82EC}" dt="2019-05-31T17:27:57.189" v="15" actId="20577"/>
          <ac:spMkLst>
            <pc:docMk/>
            <pc:sldMk cId="3417397732" sldId="3108"/>
            <ac:spMk id="23553" creationId="{00000000-0000-0000-0000-000000000000}"/>
          </ac:spMkLst>
        </pc:spChg>
      </pc:sldChg>
      <pc:sldChg chg="delSp">
        <pc:chgData name="Silvana Izquierdo" userId="46480b9d-78ec-4659-884d-35c5467fe41c" providerId="ADAL" clId="{3D3BA632-25A0-0C42-82BD-9130B11F82EC}" dt="2019-05-31T17:30:43.430" v="61" actId="478"/>
        <pc:sldMkLst>
          <pc:docMk/>
          <pc:sldMk cId="1103050298" sldId="3116"/>
        </pc:sldMkLst>
        <pc:spChg chg="del">
          <ac:chgData name="Silvana Izquierdo" userId="46480b9d-78ec-4659-884d-35c5467fe41c" providerId="ADAL" clId="{3D3BA632-25A0-0C42-82BD-9130B11F82EC}" dt="2019-05-31T17:30:43.430" v="61" actId="478"/>
          <ac:spMkLst>
            <pc:docMk/>
            <pc:sldMk cId="1103050298" sldId="3116"/>
            <ac:spMk id="4" creationId="{A26CE386-A5FB-BE4F-81DD-EF5E40FF2EF6}"/>
          </ac:spMkLst>
        </pc:spChg>
      </pc:sldChg>
    </pc:docChg>
  </pc:docChgLst>
  <pc:docChgLst>
    <pc:chgData name="Silvana Izquierdo" userId="46480b9d-78ec-4659-884d-35c5467fe41c" providerId="ADAL" clId="{3C4C93C0-3988-784B-A80D-C4A2E633E9E0}"/>
    <pc:docChg chg="undo custSel modSld">
      <pc:chgData name="Silvana Izquierdo" userId="46480b9d-78ec-4659-884d-35c5467fe41c" providerId="ADAL" clId="{3C4C93C0-3988-784B-A80D-C4A2E633E9E0}" dt="2019-05-29T15:02:12.711" v="475" actId="1076"/>
      <pc:docMkLst>
        <pc:docMk/>
      </pc:docMkLst>
      <pc:sldChg chg="addSp delSp modSp">
        <pc:chgData name="Silvana Izquierdo" userId="46480b9d-78ec-4659-884d-35c5467fe41c" providerId="ADAL" clId="{3C4C93C0-3988-784B-A80D-C4A2E633E9E0}" dt="2019-05-29T15:01:23.358" v="465" actId="1076"/>
        <pc:sldMkLst>
          <pc:docMk/>
          <pc:sldMk cId="3494196041" sldId="739"/>
        </pc:sldMkLst>
        <pc:spChg chg="mod">
          <ac:chgData name="Silvana Izquierdo" userId="46480b9d-78ec-4659-884d-35c5467fe41c" providerId="ADAL" clId="{3C4C93C0-3988-784B-A80D-C4A2E633E9E0}" dt="2019-05-29T15:01:23.358" v="465" actId="1076"/>
          <ac:spMkLst>
            <pc:docMk/>
            <pc:sldMk cId="3494196041" sldId="739"/>
            <ac:spMk id="13" creationId="{2F997AC3-4367-2F48-8C6E-2686490C758A}"/>
          </ac:spMkLst>
        </pc:spChg>
        <pc:picChg chg="del">
          <ac:chgData name="Silvana Izquierdo" userId="46480b9d-78ec-4659-884d-35c5467fe41c" providerId="ADAL" clId="{3C4C93C0-3988-784B-A80D-C4A2E633E9E0}" dt="2019-05-29T15:00:54.814" v="455" actId="478"/>
          <ac:picMkLst>
            <pc:docMk/>
            <pc:sldMk cId="3494196041" sldId="739"/>
            <ac:picMk id="7" creationId="{F48DE215-A3F6-644F-8BFD-2FE20C3EDE0E}"/>
          </ac:picMkLst>
        </pc:picChg>
        <pc:picChg chg="add mod">
          <ac:chgData name="Silvana Izquierdo" userId="46480b9d-78ec-4659-884d-35c5467fe41c" providerId="ADAL" clId="{3C4C93C0-3988-784B-A80D-C4A2E633E9E0}" dt="2019-05-29T15:01:15.832" v="461" actId="14100"/>
          <ac:picMkLst>
            <pc:docMk/>
            <pc:sldMk cId="3494196041" sldId="739"/>
            <ac:picMk id="8" creationId="{9844E0A1-4F0E-D14C-B2F6-4F5417A52D15}"/>
          </ac:picMkLst>
        </pc:picChg>
        <pc:cxnChg chg="del">
          <ac:chgData name="Silvana Izquierdo" userId="46480b9d-78ec-4659-884d-35c5467fe41c" providerId="ADAL" clId="{3C4C93C0-3988-784B-A80D-C4A2E633E9E0}" dt="2019-05-29T15:00:20.527" v="450" actId="478"/>
          <ac:cxnSpMkLst>
            <pc:docMk/>
            <pc:sldMk cId="3494196041" sldId="739"/>
            <ac:cxnSpMk id="15" creationId="{E3490CBD-5209-8D42-ACE2-2CC3CDAAB776}"/>
          </ac:cxnSpMkLst>
        </pc:cxnChg>
      </pc:sldChg>
      <pc:sldChg chg="modSp">
        <pc:chgData name="Silvana Izquierdo" userId="46480b9d-78ec-4659-884d-35c5467fe41c" providerId="ADAL" clId="{3C4C93C0-3988-784B-A80D-C4A2E633E9E0}" dt="2019-05-29T14:13:16.909" v="10" actId="14100"/>
        <pc:sldMkLst>
          <pc:docMk/>
          <pc:sldMk cId="1103050298" sldId="3116"/>
        </pc:sldMkLst>
        <pc:spChg chg="mod">
          <ac:chgData name="Silvana Izquierdo" userId="46480b9d-78ec-4659-884d-35c5467fe41c" providerId="ADAL" clId="{3C4C93C0-3988-784B-A80D-C4A2E633E9E0}" dt="2019-05-29T14:13:16.909" v="10" actId="14100"/>
          <ac:spMkLst>
            <pc:docMk/>
            <pc:sldMk cId="1103050298" sldId="3116"/>
            <ac:spMk id="3" creationId="{00000000-0000-0000-0000-000000000000}"/>
          </ac:spMkLst>
        </pc:spChg>
        <pc:spChg chg="mod">
          <ac:chgData name="Silvana Izquierdo" userId="46480b9d-78ec-4659-884d-35c5467fe41c" providerId="ADAL" clId="{3C4C93C0-3988-784B-A80D-C4A2E633E9E0}" dt="2019-05-29T14:13:03.515" v="6" actId="1036"/>
          <ac:spMkLst>
            <pc:docMk/>
            <pc:sldMk cId="1103050298" sldId="3116"/>
            <ac:spMk id="23553" creationId="{00000000-0000-0000-0000-000000000000}"/>
          </ac:spMkLst>
        </pc:spChg>
      </pc:sldChg>
    </pc:docChg>
  </pc:docChgLst>
  <pc:docChgLst>
    <pc:chgData name="Silvana Izquierdo" userId="46480b9d-78ec-4659-884d-35c5467fe41c" providerId="ADAL" clId="{6BE6E4CF-4181-B44E-90A5-22754C9BE3D5}"/>
    <pc:docChg chg="addSld delSld modSld delMainMaster">
      <pc:chgData name="Silvana Izquierdo" userId="46480b9d-78ec-4659-884d-35c5467fe41c" providerId="ADAL" clId="{6BE6E4CF-4181-B44E-90A5-22754C9BE3D5}" dt="2019-06-04T17:18:48.176" v="23"/>
      <pc:docMkLst>
        <pc:docMk/>
      </pc:docMkLst>
      <pc:sldChg chg="del">
        <pc:chgData name="Silvana Izquierdo" userId="46480b9d-78ec-4659-884d-35c5467fe41c" providerId="ADAL" clId="{6BE6E4CF-4181-B44E-90A5-22754C9BE3D5}" dt="2019-06-04T17:18:06.994" v="1" actId="2696"/>
        <pc:sldMkLst>
          <pc:docMk/>
          <pc:sldMk cId="1626523935" sldId="259"/>
        </pc:sldMkLst>
      </pc:sldChg>
      <pc:sldChg chg="del">
        <pc:chgData name="Silvana Izquierdo" userId="46480b9d-78ec-4659-884d-35c5467fe41c" providerId="ADAL" clId="{6BE6E4CF-4181-B44E-90A5-22754C9BE3D5}" dt="2019-06-04T17:18:07.008" v="2" actId="2696"/>
        <pc:sldMkLst>
          <pc:docMk/>
          <pc:sldMk cId="256694867" sldId="260"/>
        </pc:sldMkLst>
      </pc:sldChg>
      <pc:sldChg chg="del">
        <pc:chgData name="Silvana Izquierdo" userId="46480b9d-78ec-4659-884d-35c5467fe41c" providerId="ADAL" clId="{6BE6E4CF-4181-B44E-90A5-22754C9BE3D5}" dt="2019-06-04T17:18:07.021" v="3" actId="2696"/>
        <pc:sldMkLst>
          <pc:docMk/>
          <pc:sldMk cId="4142669726" sldId="261"/>
        </pc:sldMkLst>
      </pc:sldChg>
      <pc:sldChg chg="del">
        <pc:chgData name="Silvana Izquierdo" userId="46480b9d-78ec-4659-884d-35c5467fe41c" providerId="ADAL" clId="{6BE6E4CF-4181-B44E-90A5-22754C9BE3D5}" dt="2019-06-04T17:18:07.035" v="4" actId="2696"/>
        <pc:sldMkLst>
          <pc:docMk/>
          <pc:sldMk cId="28404772" sldId="262"/>
        </pc:sldMkLst>
      </pc:sldChg>
      <pc:sldChg chg="del">
        <pc:chgData name="Silvana Izquierdo" userId="46480b9d-78ec-4659-884d-35c5467fe41c" providerId="ADAL" clId="{6BE6E4CF-4181-B44E-90A5-22754C9BE3D5}" dt="2019-06-04T17:18:07.053" v="5" actId="2696"/>
        <pc:sldMkLst>
          <pc:docMk/>
          <pc:sldMk cId="310613111" sldId="263"/>
        </pc:sldMkLst>
      </pc:sldChg>
      <pc:sldChg chg="add">
        <pc:chgData name="Silvana Izquierdo" userId="46480b9d-78ec-4659-884d-35c5467fe41c" providerId="ADAL" clId="{6BE6E4CF-4181-B44E-90A5-22754C9BE3D5}" dt="2019-06-04T17:18:40.600" v="22"/>
        <pc:sldMkLst>
          <pc:docMk/>
          <pc:sldMk cId="1549695101" sldId="926"/>
        </pc:sldMkLst>
      </pc:sldChg>
      <pc:sldChg chg="add">
        <pc:chgData name="Silvana Izquierdo" userId="46480b9d-78ec-4659-884d-35c5467fe41c" providerId="ADAL" clId="{6BE6E4CF-4181-B44E-90A5-22754C9BE3D5}" dt="2019-06-04T17:18:48.176" v="23"/>
        <pc:sldMkLst>
          <pc:docMk/>
          <pc:sldMk cId="4126408103" sldId="927"/>
        </pc:sldMkLst>
      </pc:sldChg>
      <pc:sldChg chg="del">
        <pc:chgData name="Silvana Izquierdo" userId="46480b9d-78ec-4659-884d-35c5467fe41c" providerId="ADAL" clId="{6BE6E4CF-4181-B44E-90A5-22754C9BE3D5}" dt="2019-06-04T17:18:13.193" v="6" actId="2696"/>
        <pc:sldMkLst>
          <pc:docMk/>
          <pc:sldMk cId="1510885574" sldId="3117"/>
        </pc:sldMkLst>
      </pc:sldChg>
      <pc:sldChg chg="del">
        <pc:chgData name="Silvana Izquierdo" userId="46480b9d-78ec-4659-884d-35c5467fe41c" providerId="ADAL" clId="{6BE6E4CF-4181-B44E-90A5-22754C9BE3D5}" dt="2019-06-04T17:18:13.206" v="7" actId="2696"/>
        <pc:sldMkLst>
          <pc:docMk/>
          <pc:sldMk cId="2943938681" sldId="3118"/>
        </pc:sldMkLst>
      </pc:sldChg>
      <pc:sldChg chg="del">
        <pc:chgData name="Silvana Izquierdo" userId="46480b9d-78ec-4659-884d-35c5467fe41c" providerId="ADAL" clId="{6BE6E4CF-4181-B44E-90A5-22754C9BE3D5}" dt="2019-06-04T17:18:13.218" v="8" actId="2696"/>
        <pc:sldMkLst>
          <pc:docMk/>
          <pc:sldMk cId="2124403752" sldId="3119"/>
        </pc:sldMkLst>
      </pc:sldChg>
      <pc:sldChg chg="del">
        <pc:chgData name="Silvana Izquierdo" userId="46480b9d-78ec-4659-884d-35c5467fe41c" providerId="ADAL" clId="{6BE6E4CF-4181-B44E-90A5-22754C9BE3D5}" dt="2019-06-04T17:18:13.232" v="9" actId="2696"/>
        <pc:sldMkLst>
          <pc:docMk/>
          <pc:sldMk cId="1891714447" sldId="3120"/>
        </pc:sldMkLst>
      </pc:sldChg>
      <pc:sldChg chg="add">
        <pc:chgData name="Silvana Izquierdo" userId="46480b9d-78ec-4659-884d-35c5467fe41c" providerId="ADAL" clId="{6BE6E4CF-4181-B44E-90A5-22754C9BE3D5}" dt="2019-06-04T17:18:02.415" v="0"/>
        <pc:sldMkLst>
          <pc:docMk/>
          <pc:sldMk cId="2424170843" sldId="3121"/>
        </pc:sldMkLst>
      </pc:sldChg>
      <pc:sldMasterChg chg="del delSldLayout">
        <pc:chgData name="Silvana Izquierdo" userId="46480b9d-78ec-4659-884d-35c5467fe41c" providerId="ADAL" clId="{6BE6E4CF-4181-B44E-90A5-22754C9BE3D5}" dt="2019-06-04T17:18:13.244" v="21" actId="2696"/>
        <pc:sldMasterMkLst>
          <pc:docMk/>
          <pc:sldMasterMk cId="31518695" sldId="2147487904"/>
        </pc:sldMasterMkLst>
        <pc:sldLayoutChg chg="del">
          <pc:chgData name="Silvana Izquierdo" userId="46480b9d-78ec-4659-884d-35c5467fe41c" providerId="ADAL" clId="{6BE6E4CF-4181-B44E-90A5-22754C9BE3D5}" dt="2019-06-04T17:18:13.233" v="10" actId="2696"/>
          <pc:sldLayoutMkLst>
            <pc:docMk/>
            <pc:sldMasterMk cId="31518695" sldId="2147487904"/>
            <pc:sldLayoutMk cId="2419464579" sldId="2147487905"/>
          </pc:sldLayoutMkLst>
        </pc:sldLayoutChg>
        <pc:sldLayoutChg chg="del">
          <pc:chgData name="Silvana Izquierdo" userId="46480b9d-78ec-4659-884d-35c5467fe41c" providerId="ADAL" clId="{6BE6E4CF-4181-B44E-90A5-22754C9BE3D5}" dt="2019-06-04T17:18:13.234" v="11" actId="2696"/>
          <pc:sldLayoutMkLst>
            <pc:docMk/>
            <pc:sldMasterMk cId="31518695" sldId="2147487904"/>
            <pc:sldLayoutMk cId="3037081030" sldId="2147487906"/>
          </pc:sldLayoutMkLst>
        </pc:sldLayoutChg>
        <pc:sldLayoutChg chg="del">
          <pc:chgData name="Silvana Izquierdo" userId="46480b9d-78ec-4659-884d-35c5467fe41c" providerId="ADAL" clId="{6BE6E4CF-4181-B44E-90A5-22754C9BE3D5}" dt="2019-06-04T17:18:13.235" v="12" actId="2696"/>
          <pc:sldLayoutMkLst>
            <pc:docMk/>
            <pc:sldMasterMk cId="31518695" sldId="2147487904"/>
            <pc:sldLayoutMk cId="544803680" sldId="2147487907"/>
          </pc:sldLayoutMkLst>
        </pc:sldLayoutChg>
        <pc:sldLayoutChg chg="del">
          <pc:chgData name="Silvana Izquierdo" userId="46480b9d-78ec-4659-884d-35c5467fe41c" providerId="ADAL" clId="{6BE6E4CF-4181-B44E-90A5-22754C9BE3D5}" dt="2019-06-04T17:18:13.236" v="13" actId="2696"/>
          <pc:sldLayoutMkLst>
            <pc:docMk/>
            <pc:sldMasterMk cId="31518695" sldId="2147487904"/>
            <pc:sldLayoutMk cId="2371226806" sldId="2147487908"/>
          </pc:sldLayoutMkLst>
        </pc:sldLayoutChg>
        <pc:sldLayoutChg chg="del">
          <pc:chgData name="Silvana Izquierdo" userId="46480b9d-78ec-4659-884d-35c5467fe41c" providerId="ADAL" clId="{6BE6E4CF-4181-B44E-90A5-22754C9BE3D5}" dt="2019-06-04T17:18:13.237" v="14" actId="2696"/>
          <pc:sldLayoutMkLst>
            <pc:docMk/>
            <pc:sldMasterMk cId="31518695" sldId="2147487904"/>
            <pc:sldLayoutMk cId="1851182538" sldId="2147487909"/>
          </pc:sldLayoutMkLst>
        </pc:sldLayoutChg>
        <pc:sldLayoutChg chg="del">
          <pc:chgData name="Silvana Izquierdo" userId="46480b9d-78ec-4659-884d-35c5467fe41c" providerId="ADAL" clId="{6BE6E4CF-4181-B44E-90A5-22754C9BE3D5}" dt="2019-06-04T17:18:13.238" v="15" actId="2696"/>
          <pc:sldLayoutMkLst>
            <pc:docMk/>
            <pc:sldMasterMk cId="31518695" sldId="2147487904"/>
            <pc:sldLayoutMk cId="761460137" sldId="2147487910"/>
          </pc:sldLayoutMkLst>
        </pc:sldLayoutChg>
        <pc:sldLayoutChg chg="del">
          <pc:chgData name="Silvana Izquierdo" userId="46480b9d-78ec-4659-884d-35c5467fe41c" providerId="ADAL" clId="{6BE6E4CF-4181-B44E-90A5-22754C9BE3D5}" dt="2019-06-04T17:18:13.239" v="16" actId="2696"/>
          <pc:sldLayoutMkLst>
            <pc:docMk/>
            <pc:sldMasterMk cId="31518695" sldId="2147487904"/>
            <pc:sldLayoutMk cId="1619311045" sldId="2147487911"/>
          </pc:sldLayoutMkLst>
        </pc:sldLayoutChg>
        <pc:sldLayoutChg chg="del">
          <pc:chgData name="Silvana Izquierdo" userId="46480b9d-78ec-4659-884d-35c5467fe41c" providerId="ADAL" clId="{6BE6E4CF-4181-B44E-90A5-22754C9BE3D5}" dt="2019-06-04T17:18:13.240" v="17" actId="2696"/>
          <pc:sldLayoutMkLst>
            <pc:docMk/>
            <pc:sldMasterMk cId="31518695" sldId="2147487904"/>
            <pc:sldLayoutMk cId="471723590" sldId="2147487912"/>
          </pc:sldLayoutMkLst>
        </pc:sldLayoutChg>
        <pc:sldLayoutChg chg="del">
          <pc:chgData name="Silvana Izquierdo" userId="46480b9d-78ec-4659-884d-35c5467fe41c" providerId="ADAL" clId="{6BE6E4CF-4181-B44E-90A5-22754C9BE3D5}" dt="2019-06-04T17:18:13.241" v="18" actId="2696"/>
          <pc:sldLayoutMkLst>
            <pc:docMk/>
            <pc:sldMasterMk cId="31518695" sldId="2147487904"/>
            <pc:sldLayoutMk cId="24389343" sldId="2147487913"/>
          </pc:sldLayoutMkLst>
        </pc:sldLayoutChg>
        <pc:sldLayoutChg chg="del">
          <pc:chgData name="Silvana Izquierdo" userId="46480b9d-78ec-4659-884d-35c5467fe41c" providerId="ADAL" clId="{6BE6E4CF-4181-B44E-90A5-22754C9BE3D5}" dt="2019-06-04T17:18:13.241" v="19" actId="2696"/>
          <pc:sldLayoutMkLst>
            <pc:docMk/>
            <pc:sldMasterMk cId="31518695" sldId="2147487904"/>
            <pc:sldLayoutMk cId="15452158" sldId="2147487914"/>
          </pc:sldLayoutMkLst>
        </pc:sldLayoutChg>
        <pc:sldLayoutChg chg="del">
          <pc:chgData name="Silvana Izquierdo" userId="46480b9d-78ec-4659-884d-35c5467fe41c" providerId="ADAL" clId="{6BE6E4CF-4181-B44E-90A5-22754C9BE3D5}" dt="2019-06-04T17:18:13.242" v="20" actId="2696"/>
          <pc:sldLayoutMkLst>
            <pc:docMk/>
            <pc:sldMasterMk cId="31518695" sldId="2147487904"/>
            <pc:sldLayoutMk cId="84494767" sldId="2147487915"/>
          </pc:sldLayoutMkLst>
        </pc:sldLayoutChg>
      </pc:sldMasterChg>
    </pc:docChg>
  </pc:docChgLst>
  <pc:docChgLst>
    <pc:chgData name="Silvana Izquierdo" userId="46480b9d-78ec-4659-884d-35c5467fe41c" providerId="ADAL" clId="{12FCDFD3-960D-2E41-A70D-9FD8A43836DD}"/>
    <pc:docChg chg="undo custSel modSld">
      <pc:chgData name="Silvana Izquierdo" userId="46480b9d-78ec-4659-884d-35c5467fe41c" providerId="ADAL" clId="{12FCDFD3-960D-2E41-A70D-9FD8A43836DD}" dt="2019-05-30T18:37:48.487" v="183" actId="20577"/>
      <pc:docMkLst>
        <pc:docMk/>
      </pc:docMkLst>
      <pc:sldChg chg="modSp">
        <pc:chgData name="Silvana Izquierdo" userId="46480b9d-78ec-4659-884d-35c5467fe41c" providerId="ADAL" clId="{12FCDFD3-960D-2E41-A70D-9FD8A43836DD}" dt="2019-05-30T18:26:12.237" v="16" actId="20577"/>
        <pc:sldMkLst>
          <pc:docMk/>
          <pc:sldMk cId="3539160461" sldId="605"/>
        </pc:sldMkLst>
        <pc:spChg chg="mod">
          <ac:chgData name="Silvana Izquierdo" userId="46480b9d-78ec-4659-884d-35c5467fe41c" providerId="ADAL" clId="{12FCDFD3-960D-2E41-A70D-9FD8A43836DD}" dt="2019-05-30T18:26:04.634" v="13" actId="20577"/>
          <ac:spMkLst>
            <pc:docMk/>
            <pc:sldMk cId="3539160461" sldId="605"/>
            <ac:spMk id="12" creationId="{F3A08274-DEE2-4156-85DD-17BC2DA53505}"/>
          </ac:spMkLst>
        </pc:spChg>
        <pc:spChg chg="mod">
          <ac:chgData name="Silvana Izquierdo" userId="46480b9d-78ec-4659-884d-35c5467fe41c" providerId="ADAL" clId="{12FCDFD3-960D-2E41-A70D-9FD8A43836DD}" dt="2019-05-30T18:26:12.237" v="16" actId="20577"/>
          <ac:spMkLst>
            <pc:docMk/>
            <pc:sldMk cId="3539160461" sldId="605"/>
            <ac:spMk id="13" creationId="{22B62F04-108E-4581-8557-96FE4EAD522C}"/>
          </ac:spMkLst>
        </pc:spChg>
      </pc:sldChg>
      <pc:sldChg chg="modSp">
        <pc:chgData name="Silvana Izquierdo" userId="46480b9d-78ec-4659-884d-35c5467fe41c" providerId="ADAL" clId="{12FCDFD3-960D-2E41-A70D-9FD8A43836DD}" dt="2019-05-30T18:25:43.514" v="7" actId="20577"/>
        <pc:sldMkLst>
          <pc:docMk/>
          <pc:sldMk cId="3019070772" sldId="644"/>
        </pc:sldMkLst>
        <pc:spChg chg="mod">
          <ac:chgData name="Silvana Izquierdo" userId="46480b9d-78ec-4659-884d-35c5467fe41c" providerId="ADAL" clId="{12FCDFD3-960D-2E41-A70D-9FD8A43836DD}" dt="2019-05-30T18:25:32.337" v="4" actId="20577"/>
          <ac:spMkLst>
            <pc:docMk/>
            <pc:sldMk cId="3019070772" sldId="644"/>
            <ac:spMk id="33" creationId="{00000000-0000-0000-0000-000000000000}"/>
          </ac:spMkLst>
        </pc:spChg>
        <pc:spChg chg="mod">
          <ac:chgData name="Silvana Izquierdo" userId="46480b9d-78ec-4659-884d-35c5467fe41c" providerId="ADAL" clId="{12FCDFD3-960D-2E41-A70D-9FD8A43836DD}" dt="2019-05-30T18:25:41.373" v="6"/>
          <ac:spMkLst>
            <pc:docMk/>
            <pc:sldMk cId="3019070772" sldId="644"/>
            <ac:spMk id="35" creationId="{00000000-0000-0000-0000-000000000000}"/>
          </ac:spMkLst>
        </pc:spChg>
        <pc:spChg chg="mod">
          <ac:chgData name="Silvana Izquierdo" userId="46480b9d-78ec-4659-884d-35c5467fe41c" providerId="ADAL" clId="{12FCDFD3-960D-2E41-A70D-9FD8A43836DD}" dt="2019-05-30T18:25:43.514" v="7" actId="20577"/>
          <ac:spMkLst>
            <pc:docMk/>
            <pc:sldMk cId="3019070772" sldId="644"/>
            <ac:spMk id="38" creationId="{00000000-0000-0000-0000-000000000000}"/>
          </ac:spMkLst>
        </pc:spChg>
      </pc:sldChg>
      <pc:sldChg chg="modSp">
        <pc:chgData name="Silvana Izquierdo" userId="46480b9d-78ec-4659-884d-35c5467fe41c" providerId="ADAL" clId="{12FCDFD3-960D-2E41-A70D-9FD8A43836DD}" dt="2019-05-30T18:30:53.842" v="72" actId="20577"/>
        <pc:sldMkLst>
          <pc:docMk/>
          <pc:sldMk cId="3494196041" sldId="739"/>
        </pc:sldMkLst>
        <pc:spChg chg="mod">
          <ac:chgData name="Silvana Izquierdo" userId="46480b9d-78ec-4659-884d-35c5467fe41c" providerId="ADAL" clId="{12FCDFD3-960D-2E41-A70D-9FD8A43836DD}" dt="2019-05-30T18:30:48.723" v="70" actId="20577"/>
          <ac:spMkLst>
            <pc:docMk/>
            <pc:sldMk cId="3494196041" sldId="739"/>
            <ac:spMk id="4" creationId="{00000000-0000-0000-0000-000000000000}"/>
          </ac:spMkLst>
        </pc:spChg>
        <pc:spChg chg="mod">
          <ac:chgData name="Silvana Izquierdo" userId="46480b9d-78ec-4659-884d-35c5467fe41c" providerId="ADAL" clId="{12FCDFD3-960D-2E41-A70D-9FD8A43836DD}" dt="2019-05-30T18:30:53.842" v="72" actId="20577"/>
          <ac:spMkLst>
            <pc:docMk/>
            <pc:sldMk cId="3494196041" sldId="739"/>
            <ac:spMk id="11" creationId="{00000000-0000-0000-0000-000000000000}"/>
          </ac:spMkLst>
        </pc:spChg>
      </pc:sldChg>
      <pc:sldChg chg="modSp">
        <pc:chgData name="Silvana Izquierdo" userId="46480b9d-78ec-4659-884d-35c5467fe41c" providerId="ADAL" clId="{12FCDFD3-960D-2E41-A70D-9FD8A43836DD}" dt="2019-05-30T18:26:50.741" v="28" actId="1076"/>
        <pc:sldMkLst>
          <pc:docMk/>
          <pc:sldMk cId="3240504274" sldId="753"/>
        </pc:sldMkLst>
        <pc:spChg chg="mod">
          <ac:chgData name="Silvana Izquierdo" userId="46480b9d-78ec-4659-884d-35c5467fe41c" providerId="ADAL" clId="{12FCDFD3-960D-2E41-A70D-9FD8A43836DD}" dt="2019-05-30T18:26:50.741" v="28" actId="1076"/>
          <ac:spMkLst>
            <pc:docMk/>
            <pc:sldMk cId="3240504274" sldId="753"/>
            <ac:spMk id="2" creationId="{74CA73F5-CF25-B24A-ADD2-2A61986D5644}"/>
          </ac:spMkLst>
        </pc:spChg>
        <pc:spChg chg="mod">
          <ac:chgData name="Silvana Izquierdo" userId="46480b9d-78ec-4659-884d-35c5467fe41c" providerId="ADAL" clId="{12FCDFD3-960D-2E41-A70D-9FD8A43836DD}" dt="2019-05-30T18:26:49.372" v="26" actId="14100"/>
          <ac:spMkLst>
            <pc:docMk/>
            <pc:sldMk cId="3240504274" sldId="753"/>
            <ac:spMk id="12290" creationId="{00000000-0000-0000-0000-000000000000}"/>
          </ac:spMkLst>
        </pc:spChg>
      </pc:sldChg>
      <pc:sldChg chg="modSp">
        <pc:chgData name="Silvana Izquierdo" userId="46480b9d-78ec-4659-884d-35c5467fe41c" providerId="ADAL" clId="{12FCDFD3-960D-2E41-A70D-9FD8A43836DD}" dt="2019-05-30T18:29:14.589" v="39" actId="20577"/>
        <pc:sldMkLst>
          <pc:docMk/>
          <pc:sldMk cId="3261229166" sldId="1189"/>
        </pc:sldMkLst>
        <pc:spChg chg="mod">
          <ac:chgData name="Silvana Izquierdo" userId="46480b9d-78ec-4659-884d-35c5467fe41c" providerId="ADAL" clId="{12FCDFD3-960D-2E41-A70D-9FD8A43836DD}" dt="2019-05-30T18:27:14.362" v="32" actId="20577"/>
          <ac:spMkLst>
            <pc:docMk/>
            <pc:sldMk cId="3261229166" sldId="1189"/>
            <ac:spMk id="3" creationId="{70219EF4-AE50-824D-A905-5A7DFDD650A2}"/>
          </ac:spMkLst>
        </pc:spChg>
        <pc:spChg chg="mod">
          <ac:chgData name="Silvana Izquierdo" userId="46480b9d-78ec-4659-884d-35c5467fe41c" providerId="ADAL" clId="{12FCDFD3-960D-2E41-A70D-9FD8A43836DD}" dt="2019-05-30T18:29:14.589" v="39" actId="20577"/>
          <ac:spMkLst>
            <pc:docMk/>
            <pc:sldMk cId="3261229166" sldId="1189"/>
            <ac:spMk id="51209" creationId="{00000000-0000-0000-0000-000000000000}"/>
          </ac:spMkLst>
        </pc:spChg>
        <pc:spChg chg="mod">
          <ac:chgData name="Silvana Izquierdo" userId="46480b9d-78ec-4659-884d-35c5467fe41c" providerId="ADAL" clId="{12FCDFD3-960D-2E41-A70D-9FD8A43836DD}" dt="2019-05-30T18:27:05.844" v="31" actId="255"/>
          <ac:spMkLst>
            <pc:docMk/>
            <pc:sldMk cId="3261229166" sldId="1189"/>
            <ac:spMk id="51219" creationId="{00000000-0000-0000-0000-000000000000}"/>
          </ac:spMkLst>
        </pc:spChg>
      </pc:sldChg>
      <pc:sldChg chg="modSp">
        <pc:chgData name="Silvana Izquierdo" userId="46480b9d-78ec-4659-884d-35c5467fe41c" providerId="ADAL" clId="{12FCDFD3-960D-2E41-A70D-9FD8A43836DD}" dt="2019-05-30T18:29:31.722" v="43" actId="1076"/>
        <pc:sldMkLst>
          <pc:docMk/>
          <pc:sldMk cId="3121163173" sldId="1217"/>
        </pc:sldMkLst>
        <pc:spChg chg="mod">
          <ac:chgData name="Silvana Izquierdo" userId="46480b9d-78ec-4659-884d-35c5467fe41c" providerId="ADAL" clId="{12FCDFD3-960D-2E41-A70D-9FD8A43836DD}" dt="2019-05-30T18:29:31.722" v="43" actId="1076"/>
          <ac:spMkLst>
            <pc:docMk/>
            <pc:sldMk cId="3121163173" sldId="1217"/>
            <ac:spMk id="11266" creationId="{EDDBE9C7-DE4B-E54B-B245-68D13D3E08AA}"/>
          </ac:spMkLst>
        </pc:spChg>
      </pc:sldChg>
      <pc:sldChg chg="modSp">
        <pc:chgData name="Silvana Izquierdo" userId="46480b9d-78ec-4659-884d-35c5467fe41c" providerId="ADAL" clId="{12FCDFD3-960D-2E41-A70D-9FD8A43836DD}" dt="2019-05-30T18:33:51.657" v="112" actId="20577"/>
        <pc:sldMkLst>
          <pc:docMk/>
          <pc:sldMk cId="2109678205" sldId="2361"/>
        </pc:sldMkLst>
        <pc:spChg chg="mod">
          <ac:chgData name="Silvana Izquierdo" userId="46480b9d-78ec-4659-884d-35c5467fe41c" providerId="ADAL" clId="{12FCDFD3-960D-2E41-A70D-9FD8A43836DD}" dt="2019-05-30T18:33:35.906" v="110" actId="1076"/>
          <ac:spMkLst>
            <pc:docMk/>
            <pc:sldMk cId="2109678205" sldId="2361"/>
            <ac:spMk id="19" creationId="{6A7F939B-FAF1-D649-82B4-6345FB16FE00}"/>
          </ac:spMkLst>
        </pc:spChg>
        <pc:spChg chg="mod">
          <ac:chgData name="Silvana Izquierdo" userId="46480b9d-78ec-4659-884d-35c5467fe41c" providerId="ADAL" clId="{12FCDFD3-960D-2E41-A70D-9FD8A43836DD}" dt="2019-05-30T18:33:43.479" v="111" actId="20577"/>
          <ac:spMkLst>
            <pc:docMk/>
            <pc:sldMk cId="2109678205" sldId="2361"/>
            <ac:spMk id="12290" creationId="{B21C390B-B63E-C346-921C-738830924E47}"/>
          </ac:spMkLst>
        </pc:spChg>
        <pc:graphicFrameChg chg="modGraphic">
          <ac:chgData name="Silvana Izquierdo" userId="46480b9d-78ec-4659-884d-35c5467fe41c" providerId="ADAL" clId="{12FCDFD3-960D-2E41-A70D-9FD8A43836DD}" dt="2019-05-30T18:33:51.657" v="112" actId="20577"/>
          <ac:graphicFrameMkLst>
            <pc:docMk/>
            <pc:sldMk cId="2109678205" sldId="2361"/>
            <ac:graphicFrameMk id="13" creationId="{0DF6247A-C6EE-504A-8CE8-C573572C777F}"/>
          </ac:graphicFrameMkLst>
        </pc:graphicFrameChg>
      </pc:sldChg>
      <pc:sldChg chg="modSp">
        <pc:chgData name="Silvana Izquierdo" userId="46480b9d-78ec-4659-884d-35c5467fe41c" providerId="ADAL" clId="{12FCDFD3-960D-2E41-A70D-9FD8A43836DD}" dt="2019-05-30T18:30:42.916" v="67" actId="20577"/>
        <pc:sldMkLst>
          <pc:docMk/>
          <pc:sldMk cId="3973732082" sldId="2400"/>
        </pc:sldMkLst>
        <pc:spChg chg="mod">
          <ac:chgData name="Silvana Izquierdo" userId="46480b9d-78ec-4659-884d-35c5467fe41c" providerId="ADAL" clId="{12FCDFD3-960D-2E41-A70D-9FD8A43836DD}" dt="2019-05-30T18:30:42.916" v="67" actId="20577"/>
          <ac:spMkLst>
            <pc:docMk/>
            <pc:sldMk cId="3973732082" sldId="2400"/>
            <ac:spMk id="3" creationId="{995F987F-834F-7047-A390-D85313887D17}"/>
          </ac:spMkLst>
        </pc:spChg>
        <pc:spChg chg="mod">
          <ac:chgData name="Silvana Izquierdo" userId="46480b9d-78ec-4659-884d-35c5467fe41c" providerId="ADAL" clId="{12FCDFD3-960D-2E41-A70D-9FD8A43836DD}" dt="2019-05-30T18:30:22.013" v="66" actId="20577"/>
          <ac:spMkLst>
            <pc:docMk/>
            <pc:sldMk cId="3973732082" sldId="2400"/>
            <ac:spMk id="4" creationId="{BA146C21-FF03-BA4D-81B8-3CBC8DE3E628}"/>
          </ac:spMkLst>
        </pc:spChg>
      </pc:sldChg>
      <pc:sldChg chg="modSp">
        <pc:chgData name="Silvana Izquierdo" userId="46480b9d-78ec-4659-884d-35c5467fe41c" providerId="ADAL" clId="{12FCDFD3-960D-2E41-A70D-9FD8A43836DD}" dt="2019-05-30T18:37:22.640" v="181" actId="1038"/>
        <pc:sldMkLst>
          <pc:docMk/>
          <pc:sldMk cId="3168192580" sldId="2414"/>
        </pc:sldMkLst>
        <pc:spChg chg="mod">
          <ac:chgData name="Silvana Izquierdo" userId="46480b9d-78ec-4659-884d-35c5467fe41c" providerId="ADAL" clId="{12FCDFD3-960D-2E41-A70D-9FD8A43836DD}" dt="2019-05-30T18:37:22.640" v="181" actId="1038"/>
          <ac:spMkLst>
            <pc:docMk/>
            <pc:sldMk cId="3168192580" sldId="2414"/>
            <ac:spMk id="11" creationId="{0633A2BD-1BFC-9742-A5B6-8C11B0B5FE6F}"/>
          </ac:spMkLst>
        </pc:spChg>
        <pc:graphicFrameChg chg="mod modGraphic">
          <ac:chgData name="Silvana Izquierdo" userId="46480b9d-78ec-4659-884d-35c5467fe41c" providerId="ADAL" clId="{12FCDFD3-960D-2E41-A70D-9FD8A43836DD}" dt="2019-05-30T18:37:22.640" v="181" actId="1038"/>
          <ac:graphicFrameMkLst>
            <pc:docMk/>
            <pc:sldMk cId="3168192580" sldId="2414"/>
            <ac:graphicFrameMk id="12" creationId="{AE104D17-AE7D-254F-B0B8-1E7D89F5EFAD}"/>
          </ac:graphicFrameMkLst>
        </pc:graphicFrameChg>
      </pc:sldChg>
      <pc:sldChg chg="modSp">
        <pc:chgData name="Silvana Izquierdo" userId="46480b9d-78ec-4659-884d-35c5467fe41c" providerId="ADAL" clId="{12FCDFD3-960D-2E41-A70D-9FD8A43836DD}" dt="2019-05-30T18:32:03.872" v="83" actId="114"/>
        <pc:sldMkLst>
          <pc:docMk/>
          <pc:sldMk cId="1873019314" sldId="2418"/>
        </pc:sldMkLst>
        <pc:spChg chg="mod">
          <ac:chgData name="Silvana Izquierdo" userId="46480b9d-78ec-4659-884d-35c5467fe41c" providerId="ADAL" clId="{12FCDFD3-960D-2E41-A70D-9FD8A43836DD}" dt="2019-05-30T18:32:03.872" v="83" actId="114"/>
          <ac:spMkLst>
            <pc:docMk/>
            <pc:sldMk cId="1873019314" sldId="2418"/>
            <ac:spMk id="3" creationId="{995F987F-834F-7047-A390-D85313887D17}"/>
          </ac:spMkLst>
        </pc:spChg>
      </pc:sldChg>
      <pc:sldChg chg="delSp modSp">
        <pc:chgData name="Silvana Izquierdo" userId="46480b9d-78ec-4659-884d-35c5467fe41c" providerId="ADAL" clId="{12FCDFD3-960D-2E41-A70D-9FD8A43836DD}" dt="2019-05-30T18:26:29.800" v="20" actId="478"/>
        <pc:sldMkLst>
          <pc:docMk/>
          <pc:sldMk cId="2001294890" sldId="2585"/>
        </pc:sldMkLst>
        <pc:spChg chg="del">
          <ac:chgData name="Silvana Izquierdo" userId="46480b9d-78ec-4659-884d-35c5467fe41c" providerId="ADAL" clId="{12FCDFD3-960D-2E41-A70D-9FD8A43836DD}" dt="2019-05-30T18:26:29.800" v="20" actId="478"/>
          <ac:spMkLst>
            <pc:docMk/>
            <pc:sldMk cId="2001294890" sldId="2585"/>
            <ac:spMk id="3" creationId="{E15905CE-E967-D04B-819D-415706DEBCF9}"/>
          </ac:spMkLst>
        </pc:spChg>
        <pc:graphicFrameChg chg="mod modGraphic">
          <ac:chgData name="Silvana Izquierdo" userId="46480b9d-78ec-4659-884d-35c5467fe41c" providerId="ADAL" clId="{12FCDFD3-960D-2E41-A70D-9FD8A43836DD}" dt="2019-05-30T18:26:24.738" v="19" actId="20577"/>
          <ac:graphicFrameMkLst>
            <pc:docMk/>
            <pc:sldMk cId="2001294890" sldId="2585"/>
            <ac:graphicFrameMk id="19" creationId="{2516EE56-E55A-0E4A-BDB3-02B934273FA6}"/>
          </ac:graphicFrameMkLst>
        </pc:graphicFrameChg>
      </pc:sldChg>
      <pc:sldChg chg="modSp">
        <pc:chgData name="Silvana Izquierdo" userId="46480b9d-78ec-4659-884d-35c5467fe41c" providerId="ADAL" clId="{12FCDFD3-960D-2E41-A70D-9FD8A43836DD}" dt="2019-05-30T18:31:44.170" v="82" actId="20577"/>
        <pc:sldMkLst>
          <pc:docMk/>
          <pc:sldMk cId="1937719454" sldId="2587"/>
        </pc:sldMkLst>
        <pc:graphicFrameChg chg="modGraphic">
          <ac:chgData name="Silvana Izquierdo" userId="46480b9d-78ec-4659-884d-35c5467fe41c" providerId="ADAL" clId="{12FCDFD3-960D-2E41-A70D-9FD8A43836DD}" dt="2019-05-30T18:31:44.170" v="82" actId="20577"/>
          <ac:graphicFrameMkLst>
            <pc:docMk/>
            <pc:sldMk cId="1937719454" sldId="2587"/>
            <ac:graphicFrameMk id="13" creationId="{BE4B259A-3D89-432F-A9A3-AFBB4D0784C3}"/>
          </ac:graphicFrameMkLst>
        </pc:graphicFrameChg>
      </pc:sldChg>
      <pc:sldChg chg="modSp">
        <pc:chgData name="Silvana Izquierdo" userId="46480b9d-78ec-4659-884d-35c5467fe41c" providerId="ADAL" clId="{12FCDFD3-960D-2E41-A70D-9FD8A43836DD}" dt="2019-05-30T18:33:08.023" v="102" actId="20577"/>
        <pc:sldMkLst>
          <pc:docMk/>
          <pc:sldMk cId="209780852" sldId="2589"/>
        </pc:sldMkLst>
        <pc:spChg chg="mod">
          <ac:chgData name="Silvana Izquierdo" userId="46480b9d-78ec-4659-884d-35c5467fe41c" providerId="ADAL" clId="{12FCDFD3-960D-2E41-A70D-9FD8A43836DD}" dt="2019-05-30T18:32:29.631" v="87" actId="1035"/>
          <ac:spMkLst>
            <pc:docMk/>
            <pc:sldMk cId="209780852" sldId="2589"/>
            <ac:spMk id="11266" creationId="{EDDBE9C7-DE4B-E54B-B245-68D13D3E08AA}"/>
          </ac:spMkLst>
        </pc:spChg>
        <pc:spChg chg="mod">
          <ac:chgData name="Silvana Izquierdo" userId="46480b9d-78ec-4659-884d-35c5467fe41c" providerId="ADAL" clId="{12FCDFD3-960D-2E41-A70D-9FD8A43836DD}" dt="2019-05-30T18:33:08.023" v="102" actId="20577"/>
          <ac:spMkLst>
            <pc:docMk/>
            <pc:sldMk cId="209780852" sldId="2589"/>
            <ac:spMk id="11267" creationId="{52CDAFA9-04BF-B240-A69F-444801552B9D}"/>
          </ac:spMkLst>
        </pc:spChg>
      </pc:sldChg>
      <pc:sldChg chg="modSp">
        <pc:chgData name="Silvana Izquierdo" userId="46480b9d-78ec-4659-884d-35c5467fe41c" providerId="ADAL" clId="{12FCDFD3-960D-2E41-A70D-9FD8A43836DD}" dt="2019-05-30T18:31:32.226" v="77" actId="20577"/>
        <pc:sldMkLst>
          <pc:docMk/>
          <pc:sldMk cId="4153484658" sldId="3060"/>
        </pc:sldMkLst>
        <pc:graphicFrameChg chg="modGraphic">
          <ac:chgData name="Silvana Izquierdo" userId="46480b9d-78ec-4659-884d-35c5467fe41c" providerId="ADAL" clId="{12FCDFD3-960D-2E41-A70D-9FD8A43836DD}" dt="2019-05-30T18:31:32.226" v="77" actId="20577"/>
          <ac:graphicFrameMkLst>
            <pc:docMk/>
            <pc:sldMk cId="4153484658" sldId="3060"/>
            <ac:graphicFrameMk id="10" creationId="{D9D0BC4E-6378-0542-A6C3-043EFB90BD19}"/>
          </ac:graphicFrameMkLst>
        </pc:graphicFrameChg>
      </pc:sldChg>
      <pc:sldChg chg="modSp">
        <pc:chgData name="Silvana Izquierdo" userId="46480b9d-78ec-4659-884d-35c5467fe41c" providerId="ADAL" clId="{12FCDFD3-960D-2E41-A70D-9FD8A43836DD}" dt="2019-05-30T18:36:12.739" v="156" actId="20577"/>
        <pc:sldMkLst>
          <pc:docMk/>
          <pc:sldMk cId="2438666961" sldId="3065"/>
        </pc:sldMkLst>
        <pc:spChg chg="mod">
          <ac:chgData name="Silvana Izquierdo" userId="46480b9d-78ec-4659-884d-35c5467fe41c" providerId="ADAL" clId="{12FCDFD3-960D-2E41-A70D-9FD8A43836DD}" dt="2019-05-30T18:36:12.739" v="156" actId="20577"/>
          <ac:spMkLst>
            <pc:docMk/>
            <pc:sldMk cId="2438666961" sldId="3065"/>
            <ac:spMk id="3" creationId="{995F987F-834F-7047-A390-D85313887D17}"/>
          </ac:spMkLst>
        </pc:spChg>
        <pc:spChg chg="mod">
          <ac:chgData name="Silvana Izquierdo" userId="46480b9d-78ec-4659-884d-35c5467fe41c" providerId="ADAL" clId="{12FCDFD3-960D-2E41-A70D-9FD8A43836DD}" dt="2019-05-30T18:35:57.400" v="155" actId="20577"/>
          <ac:spMkLst>
            <pc:docMk/>
            <pc:sldMk cId="2438666961" sldId="3065"/>
            <ac:spMk id="4" creationId="{BA146C21-FF03-BA4D-81B8-3CBC8DE3E62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Breast Cancer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31094E-EE1B-DC4C-9055-4A48FF0273CD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00A_ONS-Breast-17-NL-Intro-Slides_v34fr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47A620-AB8F-CF46-A88D-87A30D4E5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7391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Breast Cancer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00A_ONS-Breast-17-NL-Intro-Slides_v34fr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F50E98-AC92-C54A-ACBD-9B80212A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9176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FDB787-9FB4-DC4A-80AA-DB3AF5C8F3C0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00A_ONS-Breast-17-NL-Intro-Slides_v34fr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Breast Cancer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28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35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817462-C0DE-534F-9430-245BC02EEB5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19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6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3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5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50E98-AC92-C54A-ACBD-9B80212ADB1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2CECF7A9-E22B-45D1-A3A2-9FC0431D53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9156F937-9745-45BF-B41E-B8B81DCD3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C0BF5-1BBF-4775-98CE-6AE7B7B345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E386D-9D83-4864-A05E-C7370B69D619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768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82588" y="255588"/>
            <a:ext cx="5219701" cy="2936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AA9E6-400A-E640-A318-E520058423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56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50E98-AC92-C54A-ACBD-9B80212ADB1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97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17462-C0DE-534F-9430-245BC02EEB5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1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74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7004276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7733702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5041253"/>
      </p:ext>
    </p:extLst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816829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573481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05457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82193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2353" y="4648200"/>
            <a:ext cx="10847294" cy="1752600"/>
          </a:xfrm>
        </p:spPr>
        <p:txBody>
          <a:bodyPr/>
          <a:lstStyle>
            <a:lvl1pPr marL="0" indent="0" algn="l">
              <a:buFontTx/>
              <a:buNone/>
              <a:defRPr sz="28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5B6F632-289B-8642-B21B-937F806CFF7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2353" y="457200"/>
            <a:ext cx="10605248" cy="3352800"/>
          </a:xfrm>
        </p:spPr>
        <p:txBody>
          <a:bodyPr/>
          <a:lstStyle>
            <a:lvl1pPr algn="l">
              <a:defRPr sz="3600"/>
            </a:lvl1pPr>
          </a:lstStyle>
          <a:p>
            <a:pPr lvl="0"/>
            <a:r>
              <a:rPr lang="en-US" noProof="0" dirty="0"/>
              <a:t>Click to edit Master style</a:t>
            </a:r>
          </a:p>
        </p:txBody>
      </p:sp>
    </p:spTree>
    <p:extLst>
      <p:ext uri="{BB962C8B-B14F-4D97-AF65-F5344CB8AC3E}">
        <p14:creationId xmlns:p14="http://schemas.microsoft.com/office/powerpoint/2010/main" val="2874794475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C87D46C-B070-6247-8B63-16D31F6373B2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2353" y="457200"/>
            <a:ext cx="10605248" cy="3352800"/>
          </a:xfrm>
        </p:spPr>
        <p:txBody>
          <a:bodyPr/>
          <a:lstStyle>
            <a:lvl1pPr algn="l">
              <a:defRPr sz="3600"/>
            </a:lvl1pPr>
          </a:lstStyle>
          <a:p>
            <a:pPr lvl="0"/>
            <a:r>
              <a:rPr lang="en-US" noProof="0" dirty="0"/>
              <a:t>Click to edit Master style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FE154F7-6548-9745-9CF5-EAD4E45BA9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72353" y="4648200"/>
            <a:ext cx="10847294" cy="1752600"/>
          </a:xfrm>
        </p:spPr>
        <p:txBody>
          <a:bodyPr/>
          <a:lstStyle>
            <a:lvl1pPr marL="0" indent="0" algn="l">
              <a:buFontTx/>
              <a:buNone/>
              <a:defRPr sz="28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402512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338933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832024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584144"/>
      </p:ext>
    </p:extLst>
  </p:cSld>
  <p:clrMapOvr>
    <a:masterClrMapping/>
  </p:clrMapOvr>
  <p:transition spd="slow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327743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727529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5973674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502751"/>
      </p:ext>
    </p:extLst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52405"/>
      </p:ext>
    </p:extLst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7670566"/>
      </p:ext>
    </p:extLst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6955924"/>
      </p:ext>
    </p:extLst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085071"/>
      </p:ext>
    </p:extLst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592714"/>
      </p:ext>
    </p:extLst>
  </p:cSld>
  <p:clrMapOvr>
    <a:masterClrMapping/>
  </p:clrMapOvr>
  <p:transition spd="slow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52663883"/>
      </p:ext>
    </p:extLst>
  </p:cSld>
  <p:clrMapOvr>
    <a:masterClrMapping/>
  </p:clrMapOvr>
  <p:transition spd="slow"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50B45E4F-83AA-6947-96FD-B713EFDCB71B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69972620"/>
      </p:ext>
    </p:extLst>
  </p:cSld>
  <p:clrMapOvr>
    <a:masterClrMapping/>
  </p:clrMapOvr>
  <p:transition spd="slow"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64710"/>
      </p:ext>
    </p:extLst>
  </p:cSld>
  <p:clrMapOvr>
    <a:masterClrMapping/>
  </p:clrMapOvr>
  <p:transition spd="slow"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40395028"/>
      </p:ext>
    </p:extLst>
  </p:cSld>
  <p:clrMapOvr>
    <a:masterClrMapping/>
  </p:clrMapOvr>
  <p:transition spd="slow"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0165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653585"/>
      </p:ext>
    </p:extLst>
  </p:cSld>
  <p:clrMapOvr>
    <a:masterClrMapping/>
  </p:clrMapOvr>
  <p:transition spd="slow"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06375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 sz="2550">
                <a:solidFill>
                  <a:srgbClr val="CD113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232293"/>
            <a:ext cx="10972800" cy="4548402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9A556-BE5C-4EA5-801A-ACB2B48761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5906265"/>
            <a:ext cx="10972800" cy="4318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900"/>
              </a:lnSpc>
              <a:spcBef>
                <a:spcPts val="0"/>
              </a:spcBef>
              <a:buNone/>
              <a:defRPr sz="825"/>
            </a:lvl1pPr>
            <a:lvl2pPr marL="457189" indent="0">
              <a:buNone/>
              <a:defRPr sz="750"/>
            </a:lvl2pPr>
            <a:lvl3pPr marL="914378" indent="0">
              <a:buNone/>
              <a:defRPr sz="750"/>
            </a:lvl3pPr>
            <a:lvl4pPr marL="1371566" indent="0">
              <a:buNone/>
              <a:defRPr sz="750"/>
            </a:lvl4pPr>
            <a:lvl5pPr marL="1828754" indent="0">
              <a:buNone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4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0D7798-B130-4940-94F7-34520F6BA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616223"/>
      </p:ext>
    </p:extLst>
  </p:cSld>
  <p:clrMapOvr>
    <a:masterClrMapping/>
  </p:clrMapOvr>
  <p:transition spd="slow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173607"/>
      </p:ext>
    </p:extLst>
  </p:cSld>
  <p:clrMapOvr>
    <a:masterClrMapping/>
  </p:clrMapOvr>
  <p:transition spd="slow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8" indent="0">
              <a:buNone/>
              <a:defRPr sz="1800"/>
            </a:lvl2pPr>
            <a:lvl3pPr marL="914415" indent="0">
              <a:buNone/>
              <a:defRPr sz="1600"/>
            </a:lvl3pPr>
            <a:lvl4pPr marL="1371623" indent="0">
              <a:buNone/>
              <a:defRPr sz="1400"/>
            </a:lvl4pPr>
            <a:lvl5pPr marL="1828830" indent="0">
              <a:buNone/>
              <a:defRPr sz="1400"/>
            </a:lvl5pPr>
            <a:lvl6pPr marL="2286038" indent="0">
              <a:buNone/>
              <a:defRPr sz="1400"/>
            </a:lvl6pPr>
            <a:lvl7pPr marL="2743246" indent="0">
              <a:buNone/>
              <a:defRPr sz="1400"/>
            </a:lvl7pPr>
            <a:lvl8pPr marL="3200453" indent="0">
              <a:buNone/>
              <a:defRPr sz="1400"/>
            </a:lvl8pPr>
            <a:lvl9pPr marL="365766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633980"/>
      </p:ext>
    </p:extLst>
  </p:cSld>
  <p:clrMapOvr>
    <a:masterClrMapping/>
  </p:clrMapOvr>
  <p:transition spd="slow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0937218"/>
      </p:ext>
    </p:extLst>
  </p:cSld>
  <p:clrMapOvr>
    <a:masterClrMapping/>
  </p:clrMapOvr>
  <p:transition spd="slow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2877570"/>
      </p:ext>
    </p:extLst>
  </p:cSld>
  <p:clrMapOvr>
    <a:masterClrMapping/>
  </p:clrMapOvr>
  <p:transition spd="slow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640625"/>
      </p:ext>
    </p:extLst>
  </p:cSld>
  <p:clrMapOvr>
    <a:masterClrMapping/>
  </p:clrMapOvr>
  <p:transition spd="slow"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583898"/>
      </p:ext>
    </p:extLst>
  </p:cSld>
  <p:clrMapOvr>
    <a:masterClrMapping/>
  </p:clrMapOvr>
  <p:transition spd="slow"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8" indent="0">
              <a:buNone/>
              <a:defRPr sz="1200"/>
            </a:lvl2pPr>
            <a:lvl3pPr marL="914415" indent="0">
              <a:buNone/>
              <a:defRPr sz="1000"/>
            </a:lvl3pPr>
            <a:lvl4pPr marL="1371623" indent="0">
              <a:buNone/>
              <a:defRPr sz="900"/>
            </a:lvl4pPr>
            <a:lvl5pPr marL="1828830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826111"/>
      </p:ext>
    </p:extLst>
  </p:cSld>
  <p:clrMapOvr>
    <a:masterClrMapping/>
  </p:clrMapOvr>
  <p:transition spd="slow"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8" indent="0">
              <a:buNone/>
              <a:defRPr sz="2800"/>
            </a:lvl2pPr>
            <a:lvl3pPr marL="914415" indent="0">
              <a:buNone/>
              <a:defRPr sz="2400"/>
            </a:lvl3pPr>
            <a:lvl4pPr marL="1371623" indent="0">
              <a:buNone/>
              <a:defRPr sz="2000"/>
            </a:lvl4pPr>
            <a:lvl5pPr marL="1828830" indent="0">
              <a:buNone/>
              <a:defRPr sz="2000"/>
            </a:lvl5pPr>
            <a:lvl6pPr marL="2286038" indent="0">
              <a:buNone/>
              <a:defRPr sz="2000"/>
            </a:lvl6pPr>
            <a:lvl7pPr marL="2743246" indent="0">
              <a:buNone/>
              <a:defRPr sz="2000"/>
            </a:lvl7pPr>
            <a:lvl8pPr marL="3200453" indent="0">
              <a:buNone/>
              <a:defRPr sz="2000"/>
            </a:lvl8pPr>
            <a:lvl9pPr marL="365766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8" indent="0">
              <a:buNone/>
              <a:defRPr sz="1200"/>
            </a:lvl2pPr>
            <a:lvl3pPr marL="914415" indent="0">
              <a:buNone/>
              <a:defRPr sz="1000"/>
            </a:lvl3pPr>
            <a:lvl4pPr marL="1371623" indent="0">
              <a:buNone/>
              <a:defRPr sz="900"/>
            </a:lvl4pPr>
            <a:lvl5pPr marL="1828830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717855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741124"/>
      </p:ext>
    </p:extLst>
  </p:cSld>
  <p:clrMapOvr>
    <a:masterClrMapping/>
  </p:clrMapOvr>
  <p:transition spd="slow"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1551438"/>
      </p:ext>
    </p:extLst>
  </p:cSld>
  <p:clrMapOvr>
    <a:masterClrMapping/>
  </p:clrMapOvr>
  <p:transition spd="slow"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8351116"/>
      </p:ext>
    </p:extLst>
  </p:cSld>
  <p:clrMapOvr>
    <a:masterClrMapping/>
  </p:clrMapOvr>
  <p:transition spd="slow"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9" y="6631088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3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77305678"/>
      </p:ext>
    </p:extLst>
  </p:cSld>
  <p:clrMapOvr>
    <a:masterClrMapping/>
  </p:clrMapOvr>
  <p:transition spd="slow"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6" y="115890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3" y="6289942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8" indent="0">
              <a:buNone/>
              <a:defRPr/>
            </a:lvl2pPr>
            <a:lvl3pPr marL="914415" indent="0">
              <a:buNone/>
              <a:defRPr/>
            </a:lvl3pPr>
            <a:lvl4pPr marL="1371623" indent="0">
              <a:buNone/>
              <a:defRPr/>
            </a:lvl4pPr>
            <a:lvl5pPr marL="182883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8" y="649129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11856"/>
      </p:ext>
    </p:extLst>
  </p:cSld>
  <p:clrMapOvr>
    <a:masterClrMapping/>
  </p:clrMapOvr>
  <p:transition spd="slow"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9" y="6631088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3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2E99AA7-133A-E54F-B877-701653B6C8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036695"/>
      </p:ext>
    </p:extLst>
  </p:cSld>
  <p:clrMapOvr>
    <a:masterClrMapping/>
  </p:clrMapOvr>
  <p:transition spd="slow"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6210780"/>
            <a:ext cx="5488517" cy="447993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/>
            </a:lvl1pPr>
            <a:lvl2pPr marL="376244" indent="0">
              <a:buNone/>
              <a:defRPr/>
            </a:lvl2pPr>
            <a:lvl3pPr marL="722324" indent="0">
              <a:buNone/>
              <a:defRPr/>
            </a:lvl3pPr>
            <a:lvl4pPr marL="995380" indent="0">
              <a:buNone/>
              <a:defRPr/>
            </a:lvl4pPr>
            <a:lvl5pPr marL="1395435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8118" y="6210780"/>
            <a:ext cx="5488517" cy="447993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200"/>
            </a:lvl1pPr>
            <a:lvl2pPr marL="376244" indent="0">
              <a:buNone/>
              <a:defRPr/>
            </a:lvl2pPr>
            <a:lvl3pPr marL="722324" indent="0">
              <a:buNone/>
              <a:defRPr/>
            </a:lvl3pPr>
            <a:lvl4pPr marL="995380" indent="0">
              <a:buNone/>
              <a:defRPr/>
            </a:lvl4pPr>
            <a:lvl5pPr marL="1395435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61536"/>
      </p:ext>
    </p:extLst>
  </p:cSld>
  <p:clrMapOvr>
    <a:masterClrMapping/>
  </p:clrMapOvr>
  <p:transition spd="slow"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398525"/>
      </p:ext>
    </p:extLst>
  </p:cSld>
  <p:clrMapOvr>
    <a:masterClrMapping/>
  </p:clrMapOvr>
  <p:transition spd="slow"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53227"/>
      </p:ext>
    </p:extLst>
  </p:cSld>
  <p:clrMapOvr>
    <a:masterClrMapping/>
  </p:clrMapOvr>
  <p:transition spd="slow"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700212780"/>
      </p:ext>
    </p:extLst>
  </p:cSld>
  <p:clrMapOvr>
    <a:masterClrMapping/>
  </p:clrMapOvr>
  <p:transition spd="slow"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iR15-Papers-back_v2fr-CR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6176" y="484632"/>
            <a:ext cx="10911840" cy="4005072"/>
          </a:xfrm>
        </p:spPr>
        <p:txBody>
          <a:bodyPr lIns="365760" rIns="274320" bIns="228600" anchor="b"/>
          <a:lstStyle>
            <a:lvl1pPr algn="l">
              <a:defRPr sz="32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6176" y="4498848"/>
            <a:ext cx="10728960" cy="1874520"/>
          </a:xfrm>
        </p:spPr>
        <p:txBody>
          <a:bodyPr lIns="365760" tIns="182880"/>
          <a:lstStyle>
            <a:lvl1pPr marL="0" indent="0" algn="l">
              <a:buFontTx/>
              <a:buNone/>
              <a:defRPr sz="28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4162055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5223232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856937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707509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338220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591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69" r:id="rId1"/>
    <p:sldLayoutId id="2147487870" r:id="rId2"/>
    <p:sldLayoutId id="2147487871" r:id="rId3"/>
    <p:sldLayoutId id="2147487872" r:id="rId4"/>
    <p:sldLayoutId id="2147487873" r:id="rId5"/>
    <p:sldLayoutId id="2147487874" r:id="rId6"/>
    <p:sldLayoutId id="2147487875" r:id="rId7"/>
    <p:sldLayoutId id="2147487876" r:id="rId8"/>
    <p:sldLayoutId id="2147487877" r:id="rId9"/>
    <p:sldLayoutId id="2147487878" r:id="rId10"/>
    <p:sldLayoutId id="2147487879" r:id="rId11"/>
    <p:sldLayoutId id="2147487880" r:id="rId12"/>
    <p:sldLayoutId id="2147487881" r:id="rId13"/>
    <p:sldLayoutId id="2147487882" r:id="rId14"/>
    <p:sldLayoutId id="2147487883" r:id="rId15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25" r:id="rId1"/>
    <p:sldLayoutId id="2147487867" r:id="rId2"/>
    <p:sldLayoutId id="2147487505" r:id="rId3"/>
    <p:sldLayoutId id="2147487506" r:id="rId4"/>
    <p:sldLayoutId id="2147487507" r:id="rId5"/>
    <p:sldLayoutId id="2147487508" r:id="rId6"/>
    <p:sldLayoutId id="2147487509" r:id="rId7"/>
    <p:sldLayoutId id="2147487510" r:id="rId8"/>
    <p:sldLayoutId id="2147487511" r:id="rId9"/>
    <p:sldLayoutId id="2147487512" r:id="rId10"/>
    <p:sldLayoutId id="2147487513" r:id="rId11"/>
    <p:sldLayoutId id="2147487514" r:id="rId12"/>
    <p:sldLayoutId id="2147487835" r:id="rId13"/>
    <p:sldLayoutId id="2147487821" r:id="rId14"/>
    <p:sldLayoutId id="2147487807" r:id="rId15"/>
    <p:sldLayoutId id="2147487781" r:id="rId16"/>
    <p:sldLayoutId id="2147487755" r:id="rId17"/>
    <p:sldLayoutId id="2147487728" r:id="rId18"/>
    <p:sldLayoutId id="2147487699" r:id="rId19"/>
    <p:sldLayoutId id="2147487682" r:id="rId20"/>
    <p:sldLayoutId id="2147487554" r:id="rId21"/>
    <p:sldLayoutId id="2147487556" r:id="rId22"/>
    <p:sldLayoutId id="2147487540" r:id="rId23"/>
    <p:sldLayoutId id="2147487686" r:id="rId24"/>
    <p:sldLayoutId id="2147487866" r:id="rId25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F76B1-4E0D-324D-807D-6B6D35907A7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503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5" r:id="rId1"/>
    <p:sldLayoutId id="2147487886" r:id="rId2"/>
    <p:sldLayoutId id="2147487887" r:id="rId3"/>
    <p:sldLayoutId id="2147487888" r:id="rId4"/>
    <p:sldLayoutId id="2147487889" r:id="rId5"/>
    <p:sldLayoutId id="2147487890" r:id="rId6"/>
    <p:sldLayoutId id="2147487891" r:id="rId7"/>
    <p:sldLayoutId id="2147487892" r:id="rId8"/>
    <p:sldLayoutId id="2147487893" r:id="rId9"/>
    <p:sldLayoutId id="2147487894" r:id="rId10"/>
    <p:sldLayoutId id="2147487895" r:id="rId11"/>
    <p:sldLayoutId id="2147487896" r:id="rId12"/>
    <p:sldLayoutId id="2147487897" r:id="rId13"/>
    <p:sldLayoutId id="2147487898" r:id="rId14"/>
    <p:sldLayoutId id="2147487899" r:id="rId15"/>
    <p:sldLayoutId id="2147487900" r:id="rId16"/>
    <p:sldLayoutId id="2147487901" r:id="rId17"/>
    <p:sldLayoutId id="2147487902" r:id="rId18"/>
    <p:sldLayoutId id="2147487903" r:id="rId19"/>
  </p:sldLayoutIdLst>
  <p:transition spd="slow" advClick="0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8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15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23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3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6" indent="-342906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62" indent="-285755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19" indent="-22860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27" indent="-22860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34" indent="-22860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42" indent="-22860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49" indent="-22860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57" indent="-22860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65" indent="-22860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8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3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0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580FF1D-6051-E54C-99BA-92E69B795333}"/>
              </a:ext>
            </a:extLst>
          </p:cNvPr>
          <p:cNvSpPr txBox="1">
            <a:spLocks/>
          </p:cNvSpPr>
          <p:nvPr/>
        </p:nvSpPr>
        <p:spPr bwMode="auto">
          <a:xfrm>
            <a:off x="914400" y="2544640"/>
            <a:ext cx="1024568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Please note, these are the actual video-recorded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proceedings from the live CME event and may include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the use of trade names and other raw, unedited content.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4170843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F81411-9C3D-2847-A362-4354D62D1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A man in his early 90s (Dr LaCasce)</a:t>
            </a:r>
            <a:b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D80ED7-6CBB-E041-B3D6-F8954F0FA5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33800" y="1524000"/>
            <a:ext cx="4267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27597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838200" y="131618"/>
            <a:ext cx="9906000" cy="1143000"/>
          </a:xfrm>
        </p:spPr>
        <p:txBody>
          <a:bodyPr/>
          <a:lstStyle/>
          <a:p>
            <a:r>
              <a:rPr lang="en-US" dirty="0"/>
              <a:t>A man in his mid-60s with CLL (unmutated IGHV, trisomy 12) (Dr Cheson)</a:t>
            </a:r>
            <a:endParaRPr lang="en-US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F97A9-D18E-8B40-A070-ED8D84DAE794}"/>
              </a:ext>
            </a:extLst>
          </p:cNvPr>
          <p:cNvSpPr txBox="1">
            <a:spLocks/>
          </p:cNvSpPr>
          <p:nvPr/>
        </p:nvSpPr>
        <p:spPr bwMode="auto">
          <a:xfrm>
            <a:off x="568873" y="1371600"/>
            <a:ext cx="10861127" cy="5334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6" indent="-3429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62" indent="-2857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19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27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34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42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49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57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65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2012: BR x 6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 complete response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2016: Recurrence of fatigue, shortness of breath on exertion and adenopathy 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Trial: Lenalidomide/rituximab (R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) + ibrutinib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excellent response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Diarrhea, neutropenia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dose interruptions required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Pneumonitis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 treatment discontinued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Declined venetoclax (preferred to keep it “in reserve”)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Trial: Umbralisib for patients with ibrutinib-intolerant disease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Initially well tolerated but developed ITP, anemia, severe fatigue, SOB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Intolerance and poor response to steroids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Taken off study and tapered off steroids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Venetoclax and rituximab 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4/24/2019: No adverse effects and feels great</a:t>
            </a:r>
          </a:p>
        </p:txBody>
      </p:sp>
    </p:spTree>
    <p:extLst>
      <p:ext uri="{BB962C8B-B14F-4D97-AF65-F5344CB8AC3E}">
        <p14:creationId xmlns:p14="http://schemas.microsoft.com/office/powerpoint/2010/main" val="1643583311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46C21-FF03-BA4D-81B8-3CBC8DE3E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352" y="381000"/>
            <a:ext cx="11519648" cy="3352800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/>
              <a:t>A Randomized Phase III Study of Ibrutinib </a:t>
            </a:r>
            <a:br>
              <a:rPr lang="en-US" sz="3200" dirty="0"/>
            </a:br>
            <a:r>
              <a:rPr lang="en-US" sz="3200" dirty="0"/>
              <a:t>(PCI-32765)-Based Therapy vs Standard Fludarabine, Cyclophosphamide, and Rituximab (FCR) Chemoimmunotherapy in Untreated Younger</a:t>
            </a:r>
            <a:br>
              <a:rPr lang="en-US" sz="3200" dirty="0"/>
            </a:br>
            <a:r>
              <a:rPr lang="en-US" sz="3200" dirty="0"/>
              <a:t>Patients with Chronic Lymphocytic Leukemia (CLL): A Trial of the ECOG-ACRIN Cancer Research Group (E1912)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F987F-834F-7047-A390-D85313887D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Shanafelt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TD et al.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i="1" dirty="0"/>
              <a:t>Proc ASH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2018;Abstract LBA-4.</a:t>
            </a:r>
          </a:p>
        </p:txBody>
      </p:sp>
    </p:spTree>
    <p:extLst>
      <p:ext uri="{BB962C8B-B14F-4D97-AF65-F5344CB8AC3E}">
        <p14:creationId xmlns:p14="http://schemas.microsoft.com/office/powerpoint/2010/main" val="1000942456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7BDBD54C-0D5A-5140-AD02-99CE705F2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270" y="1488977"/>
            <a:ext cx="9393529" cy="35437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8143" y="27517"/>
            <a:ext cx="10591800" cy="1143000"/>
          </a:xfrm>
        </p:spPr>
        <p:txBody>
          <a:bodyPr/>
          <a:lstStyle/>
          <a:p>
            <a:r>
              <a:rPr lang="en-US" dirty="0"/>
              <a:t>ECOG-ACRIN-E1912: Up-Front Ibrutinib and Rituximab (IR) Compared to FCR in Younger Patients with CLL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360842"/>
            <a:ext cx="10972800" cy="48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bIns="9144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 err="1">
                <a:solidFill>
                  <a:srgbClr val="FFFFFF"/>
                </a:solidFill>
              </a:rPr>
              <a:t>Shanafelt</a:t>
            </a:r>
            <a:r>
              <a:rPr lang="en-US" sz="1600" dirty="0">
                <a:solidFill>
                  <a:srgbClr val="FFFFFF"/>
                </a:solidFill>
              </a:rPr>
              <a:t> TD et al. </a:t>
            </a:r>
            <a:r>
              <a:rPr lang="is-IS" sz="1600" i="1" dirty="0">
                <a:solidFill>
                  <a:srgbClr val="FFFFFF"/>
                </a:solidFill>
              </a:rPr>
              <a:t>Proc ASH </a:t>
            </a:r>
            <a:r>
              <a:rPr lang="is-IS" sz="1600" dirty="0">
                <a:solidFill>
                  <a:srgbClr val="FFFFFF"/>
                </a:solidFill>
              </a:rPr>
              <a:t>2018;</a:t>
            </a:r>
            <a:r>
              <a:rPr lang="en-US" sz="1600" dirty="0">
                <a:solidFill>
                  <a:schemeClr val="bg1"/>
                </a:solidFill>
              </a:rPr>
              <a:t>Abstract LBA-4</a:t>
            </a:r>
            <a:r>
              <a:rPr lang="is-IS" sz="16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0DDF2D-1146-5E4F-A67E-D22A0779BBD9}"/>
              </a:ext>
            </a:extLst>
          </p:cNvPr>
          <p:cNvSpPr txBox="1"/>
          <p:nvPr/>
        </p:nvSpPr>
        <p:spPr>
          <a:xfrm>
            <a:off x="1800663" y="1246257"/>
            <a:ext cx="284404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b="1" dirty="0"/>
              <a:t>Progression-free survival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BD0B80-772E-0644-A097-F20A91340564}"/>
              </a:ext>
            </a:extLst>
          </p:cNvPr>
          <p:cNvSpPr txBox="1"/>
          <p:nvPr/>
        </p:nvSpPr>
        <p:spPr>
          <a:xfrm>
            <a:off x="7848600" y="1229615"/>
            <a:ext cx="183896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b="1" dirty="0"/>
              <a:t>Overall survival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8C7ACB-55A0-0D49-9F50-24D9414DCAF7}"/>
              </a:ext>
            </a:extLst>
          </p:cNvPr>
          <p:cNvSpPr/>
          <p:nvPr/>
        </p:nvSpPr>
        <p:spPr>
          <a:xfrm>
            <a:off x="1072995" y="5257800"/>
            <a:ext cx="989980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IR was also superior to FCR for patients without IGHV mutations (HR = 0.262; </a:t>
            </a:r>
            <a:r>
              <a:rPr lang="en-US" sz="1600" i="1" dirty="0">
                <a:latin typeface="Arial" panose="020B0604020202020204" pitchFamily="34" charset="0"/>
              </a:rPr>
              <a:t>p</a:t>
            </a:r>
            <a:r>
              <a:rPr lang="en-US" sz="1600" dirty="0">
                <a:latin typeface="Arial" panose="020B0604020202020204" pitchFamily="34" charset="0"/>
              </a:rPr>
              <a:t> &lt; 0.0001) but not for those with IGHV mutations (HR = 0.435;</a:t>
            </a:r>
            <a:r>
              <a:rPr lang="en-US" sz="1600" i="1" dirty="0">
                <a:latin typeface="Arial" panose="020B0604020202020204" pitchFamily="34" charset="0"/>
              </a:rPr>
              <a:t> p </a:t>
            </a:r>
            <a:r>
              <a:rPr lang="en-US" sz="1600" dirty="0">
                <a:latin typeface="Arial" panose="020B0604020202020204" pitchFamily="34" charset="0"/>
              </a:rPr>
              <a:t>= 0.07).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FCR was more frequently associated with Grade 3/4 neutropenia (FCR: 44% vs IR: 23%;</a:t>
            </a:r>
            <a:r>
              <a:rPr lang="en-US" sz="1600" i="1" dirty="0">
                <a:latin typeface="Arial" panose="020B0604020202020204" pitchFamily="34" charset="0"/>
              </a:rPr>
              <a:t> p </a:t>
            </a:r>
            <a:r>
              <a:rPr lang="en-US" sz="1600" dirty="0">
                <a:latin typeface="Arial" panose="020B0604020202020204" pitchFamily="34" charset="0"/>
              </a:rPr>
              <a:t>&lt; 0.0001) and infectious complications (FCR: 17.7% vs IR: 7.1%;</a:t>
            </a:r>
            <a:r>
              <a:rPr lang="en-US" sz="1600" i="1" dirty="0">
                <a:latin typeface="Arial" panose="020B0604020202020204" pitchFamily="34" charset="0"/>
              </a:rPr>
              <a:t> p </a:t>
            </a:r>
            <a:r>
              <a:rPr lang="en-US" sz="1600" dirty="0">
                <a:latin typeface="Arial" panose="020B0604020202020204" pitchFamily="34" charset="0"/>
              </a:rPr>
              <a:t>&lt; 0.0001).</a:t>
            </a:r>
            <a:endParaRPr lang="en-US" sz="1600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455DD9-4DAA-994D-B5A8-9E23DF15DB70}"/>
              </a:ext>
            </a:extLst>
          </p:cNvPr>
          <p:cNvSpPr txBox="1"/>
          <p:nvPr/>
        </p:nvSpPr>
        <p:spPr>
          <a:xfrm>
            <a:off x="2270186" y="4945532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A8FBB1-C077-C147-8369-8535EEFD5B39}"/>
              </a:ext>
            </a:extLst>
          </p:cNvPr>
          <p:cNvSpPr txBox="1"/>
          <p:nvPr/>
        </p:nvSpPr>
        <p:spPr>
          <a:xfrm rot="16200000">
            <a:off x="5541377" y="2913488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Probability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B39314-592C-A142-B0C9-86DF2B1C44B1}"/>
              </a:ext>
            </a:extLst>
          </p:cNvPr>
          <p:cNvSpPr txBox="1"/>
          <p:nvPr/>
        </p:nvSpPr>
        <p:spPr>
          <a:xfrm rot="16200000">
            <a:off x="-35596" y="3091597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Probability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D669F3-218D-C44A-AA7D-18935A3D8EF2}"/>
              </a:ext>
            </a:extLst>
          </p:cNvPr>
          <p:cNvSpPr txBox="1"/>
          <p:nvPr/>
        </p:nvSpPr>
        <p:spPr>
          <a:xfrm>
            <a:off x="7997902" y="4972582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064A7A-401D-9C41-9D5A-41BA422AE2C6}"/>
              </a:ext>
            </a:extLst>
          </p:cNvPr>
          <p:cNvSpPr txBox="1"/>
          <p:nvPr/>
        </p:nvSpPr>
        <p:spPr>
          <a:xfrm>
            <a:off x="1624524" y="3733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P</a:t>
            </a:r>
            <a:r>
              <a:rPr lang="en-US" sz="1400" dirty="0"/>
              <a:t> = 1.62 x 10</a:t>
            </a:r>
            <a:r>
              <a:rPr lang="en-US" sz="1400" baseline="30000" dirty="0"/>
              <a:t>-6</a:t>
            </a:r>
          </a:p>
          <a:p>
            <a:r>
              <a:rPr lang="en-US" sz="1400" dirty="0"/>
              <a:t>HR = 0.352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79A94E-764E-014B-BA51-28A027852B0F}"/>
              </a:ext>
            </a:extLst>
          </p:cNvPr>
          <p:cNvSpPr txBox="1"/>
          <p:nvPr/>
        </p:nvSpPr>
        <p:spPr>
          <a:xfrm>
            <a:off x="1981200" y="4222707"/>
            <a:ext cx="3396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Arm A: Ibrutinib (37 events/354 cases)</a:t>
            </a:r>
          </a:p>
          <a:p>
            <a:r>
              <a:rPr lang="en-US" sz="1400" dirty="0"/>
              <a:t>Arm B: FCR (40 events/175 cases)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EFC712-F928-D84E-A0E0-0585EE9D3205}"/>
              </a:ext>
            </a:extLst>
          </p:cNvPr>
          <p:cNvCxnSpPr/>
          <p:nvPr/>
        </p:nvCxnSpPr>
        <p:spPr bwMode="auto">
          <a:xfrm>
            <a:off x="1729039" y="4383372"/>
            <a:ext cx="25127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D5BC3E-E763-0B42-9D23-B42DAD6C4867}"/>
              </a:ext>
            </a:extLst>
          </p:cNvPr>
          <p:cNvCxnSpPr/>
          <p:nvPr/>
        </p:nvCxnSpPr>
        <p:spPr bwMode="auto">
          <a:xfrm>
            <a:off x="1729039" y="4606097"/>
            <a:ext cx="25127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2385881-E467-0E42-AF56-B3766FB3AD69}"/>
              </a:ext>
            </a:extLst>
          </p:cNvPr>
          <p:cNvSpPr txBox="1"/>
          <p:nvPr/>
        </p:nvSpPr>
        <p:spPr>
          <a:xfrm>
            <a:off x="7575803" y="4249757"/>
            <a:ext cx="3396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Arm A: Ibrutinib (4 deaths/354 cases)</a:t>
            </a:r>
          </a:p>
          <a:p>
            <a:r>
              <a:rPr lang="en-US" sz="1400" dirty="0"/>
              <a:t>Arm B: FCR (10 deaths/175 cases)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9DA632-8DEB-5948-92D9-A976723AC151}"/>
              </a:ext>
            </a:extLst>
          </p:cNvPr>
          <p:cNvCxnSpPr/>
          <p:nvPr/>
        </p:nvCxnSpPr>
        <p:spPr bwMode="auto">
          <a:xfrm>
            <a:off x="7323642" y="4387858"/>
            <a:ext cx="25127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DBC863-2B64-3040-A2C2-993AC35E4E5E}"/>
              </a:ext>
            </a:extLst>
          </p:cNvPr>
          <p:cNvCxnSpPr/>
          <p:nvPr/>
        </p:nvCxnSpPr>
        <p:spPr bwMode="auto">
          <a:xfrm>
            <a:off x="7323642" y="4603888"/>
            <a:ext cx="25127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0E588B2-2E3C-3E4A-B3D1-D62ED4BEA0A3}"/>
              </a:ext>
            </a:extLst>
          </p:cNvPr>
          <p:cNvSpPr txBox="1"/>
          <p:nvPr/>
        </p:nvSpPr>
        <p:spPr>
          <a:xfrm>
            <a:off x="7267495" y="375555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P</a:t>
            </a:r>
            <a:r>
              <a:rPr lang="en-US" sz="1400" dirty="0"/>
              <a:t> = 3.22 x 10</a:t>
            </a:r>
            <a:r>
              <a:rPr lang="en-US" sz="1400" baseline="30000" dirty="0"/>
              <a:t>-4</a:t>
            </a:r>
          </a:p>
          <a:p>
            <a:r>
              <a:rPr lang="en-US" sz="1400" dirty="0"/>
              <a:t>HR </a:t>
            </a:r>
            <a:r>
              <a:rPr lang="en-US" sz="1400"/>
              <a:t>= 0.168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8487882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1271BD-551B-964D-A3BE-6A84E6787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65" y="1659981"/>
            <a:ext cx="11878708" cy="3999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7EEA71-189C-5F4D-9B01-C2E796E09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CC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ECOG-E1912: Progression-Free Survival</a:t>
            </a:r>
            <a:endParaRPr lang="en-US" dirty="0">
              <a:solidFill>
                <a:srgbClr val="FFCC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E064E3-5450-4EBD-8E60-000B491E435A}"/>
              </a:ext>
            </a:extLst>
          </p:cNvPr>
          <p:cNvSpPr txBox="1"/>
          <p:nvPr/>
        </p:nvSpPr>
        <p:spPr>
          <a:xfrm>
            <a:off x="609601" y="5829355"/>
            <a:ext cx="28019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HR = 0.35 (95% CI 0.22-0.5)</a:t>
            </a:r>
          </a:p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One-sided </a:t>
            </a:r>
            <a:r>
              <a:rPr kumimoji="0" lang="en-US" sz="15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&lt; 0.00001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A08274-DEE2-4156-85DD-17BC2DA53505}"/>
              </a:ext>
            </a:extLst>
          </p:cNvPr>
          <p:cNvSpPr txBox="1"/>
          <p:nvPr/>
        </p:nvSpPr>
        <p:spPr>
          <a:xfrm>
            <a:off x="5018088" y="1325759"/>
            <a:ext cx="230346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 </a:t>
            </a:r>
            <a:r>
              <a:rPr lang="en-US" sz="18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IGHV mutation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B62F04-108E-4581-8557-96FE4EAD522C}"/>
              </a:ext>
            </a:extLst>
          </p:cNvPr>
          <p:cNvSpPr txBox="1"/>
          <p:nvPr/>
        </p:nvSpPr>
        <p:spPr>
          <a:xfrm>
            <a:off x="9209010" y="1325759"/>
            <a:ext cx="21288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IGHV </a:t>
            </a:r>
            <a:r>
              <a:rPr lang="en-US" sz="18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mutation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2CE51E-68AE-4928-8B36-5CA178760920}"/>
              </a:ext>
            </a:extLst>
          </p:cNvPr>
          <p:cNvSpPr txBox="1"/>
          <p:nvPr/>
        </p:nvSpPr>
        <p:spPr>
          <a:xfrm>
            <a:off x="4767430" y="5797605"/>
            <a:ext cx="29494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HR = 0.26 (95% CI 0.14-0.50)</a:t>
            </a:r>
            <a:br>
              <a:rPr kumimoji="0" lang="en-US" sz="1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One-sided </a:t>
            </a:r>
            <a:r>
              <a:rPr kumimoji="0" lang="en-US" sz="15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&lt; 0.00001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490971-BB11-46C9-BD94-F74B59879744}"/>
              </a:ext>
            </a:extLst>
          </p:cNvPr>
          <p:cNvSpPr txBox="1"/>
          <p:nvPr/>
        </p:nvSpPr>
        <p:spPr>
          <a:xfrm>
            <a:off x="8722233" y="5818243"/>
            <a:ext cx="30014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HR = 0.44 (95% CI 0.14-1.36) One-sided </a:t>
            </a:r>
            <a:r>
              <a:rPr kumimoji="0" lang="en-US" sz="15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= 0.07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94D749-80AA-44A3-8346-5E572BECDF52}"/>
              </a:ext>
            </a:extLst>
          </p:cNvPr>
          <p:cNvSpPr txBox="1"/>
          <p:nvPr/>
        </p:nvSpPr>
        <p:spPr>
          <a:xfrm>
            <a:off x="847725" y="1325759"/>
            <a:ext cx="31146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All comers (ITT analysis)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FDCEA7-0B0B-144A-805D-98BC11445580}"/>
              </a:ext>
            </a:extLst>
          </p:cNvPr>
          <p:cNvSpPr txBox="1"/>
          <p:nvPr/>
        </p:nvSpPr>
        <p:spPr>
          <a:xfrm rot="16200000">
            <a:off x="-1061041" y="3143538"/>
            <a:ext cx="2668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Probability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97B436-A890-E34E-846D-8FDE57F0B518}"/>
              </a:ext>
            </a:extLst>
          </p:cNvPr>
          <p:cNvSpPr txBox="1"/>
          <p:nvPr/>
        </p:nvSpPr>
        <p:spPr>
          <a:xfrm>
            <a:off x="973139" y="4997497"/>
            <a:ext cx="28019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Years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800B01-CC51-C441-B183-B7E14DF92465}"/>
              </a:ext>
            </a:extLst>
          </p:cNvPr>
          <p:cNvSpPr txBox="1"/>
          <p:nvPr/>
        </p:nvSpPr>
        <p:spPr>
          <a:xfrm rot="16200000">
            <a:off x="2896668" y="3143538"/>
            <a:ext cx="266818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Probability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3121A4-4BD4-664B-B315-F7BE7567A937}"/>
              </a:ext>
            </a:extLst>
          </p:cNvPr>
          <p:cNvSpPr txBox="1"/>
          <p:nvPr/>
        </p:nvSpPr>
        <p:spPr>
          <a:xfrm>
            <a:off x="4839084" y="4997498"/>
            <a:ext cx="28019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Years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F7A7AE-92C1-5744-80A6-A74AAC5B68D8}"/>
              </a:ext>
            </a:extLst>
          </p:cNvPr>
          <p:cNvSpPr txBox="1"/>
          <p:nvPr/>
        </p:nvSpPr>
        <p:spPr>
          <a:xfrm rot="16200000">
            <a:off x="6902345" y="3143539"/>
            <a:ext cx="266818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Probability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E73418-DF70-7948-8737-5DB03ACFF77D}"/>
              </a:ext>
            </a:extLst>
          </p:cNvPr>
          <p:cNvSpPr txBox="1"/>
          <p:nvPr/>
        </p:nvSpPr>
        <p:spPr>
          <a:xfrm>
            <a:off x="8936524" y="4997499"/>
            <a:ext cx="28019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Years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9BC09-10EF-4D4D-B0AB-809D207B9ED3}"/>
              </a:ext>
            </a:extLst>
          </p:cNvPr>
          <p:cNvSpPr txBox="1"/>
          <p:nvPr/>
        </p:nvSpPr>
        <p:spPr>
          <a:xfrm>
            <a:off x="875964" y="3572413"/>
            <a:ext cx="2927352" cy="954107"/>
          </a:xfrm>
          <a:prstGeom prst="rect">
            <a:avLst/>
          </a:prstGeom>
          <a:solidFill>
            <a:srgbClr val="00528E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HR = 0.35 (95% CI 0.22-0.56)</a:t>
            </a:r>
          </a:p>
          <a:p>
            <a:r>
              <a:rPr lang="en-US" sz="1400" dirty="0"/>
              <a:t>One-sided </a:t>
            </a:r>
            <a:r>
              <a:rPr lang="en-US" sz="1400" i="1" dirty="0"/>
              <a:t>p</a:t>
            </a:r>
            <a:r>
              <a:rPr lang="en-US" sz="1400" dirty="0"/>
              <a:t> = 1.62 x 10</a:t>
            </a:r>
            <a:r>
              <a:rPr lang="en-US" sz="1400" baseline="30000" dirty="0"/>
              <a:t>-6</a:t>
            </a:r>
          </a:p>
          <a:p>
            <a:r>
              <a:rPr lang="en-US" sz="1300" dirty="0"/>
              <a:t>       IR (37 events/354 cases)</a:t>
            </a:r>
          </a:p>
          <a:p>
            <a:r>
              <a:rPr lang="en-US" sz="1300" dirty="0"/>
              <a:t>       FCR (40 events/175 cases)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EE109D-B834-334B-A955-8F21F7B6B26F}"/>
              </a:ext>
            </a:extLst>
          </p:cNvPr>
          <p:cNvSpPr txBox="1"/>
          <p:nvPr/>
        </p:nvSpPr>
        <p:spPr>
          <a:xfrm>
            <a:off x="4839084" y="3583656"/>
            <a:ext cx="2877754" cy="954107"/>
          </a:xfrm>
          <a:prstGeom prst="rect">
            <a:avLst/>
          </a:prstGeom>
          <a:solidFill>
            <a:srgbClr val="00528E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HR = 0.26 (95% CI 0.14-0.50) </a:t>
            </a:r>
          </a:p>
          <a:p>
            <a:r>
              <a:rPr lang="en-US" sz="1400" dirty="0"/>
              <a:t>One-sided </a:t>
            </a:r>
            <a:r>
              <a:rPr lang="en-US" sz="1400" i="1" dirty="0"/>
              <a:t>p</a:t>
            </a:r>
            <a:r>
              <a:rPr lang="en-US" sz="1400" dirty="0"/>
              <a:t> = 7.51 x 10</a:t>
            </a:r>
            <a:r>
              <a:rPr lang="en-US" sz="1400" baseline="30000" dirty="0"/>
              <a:t>-6</a:t>
            </a:r>
          </a:p>
          <a:p>
            <a:r>
              <a:rPr lang="en-US" sz="1300" dirty="0"/>
              <a:t>       IR (20 events/210 cases)</a:t>
            </a:r>
          </a:p>
          <a:p>
            <a:r>
              <a:rPr lang="en-US" sz="1300" dirty="0"/>
              <a:t>       FCR (21 events/71 cases)</a:t>
            </a:r>
            <a:endParaRPr lang="en-US" sz="1300" baseline="30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47ABE2-010B-FF48-ACE8-DDCFE3CAA04E}"/>
              </a:ext>
            </a:extLst>
          </p:cNvPr>
          <p:cNvSpPr txBox="1"/>
          <p:nvPr/>
        </p:nvSpPr>
        <p:spPr>
          <a:xfrm>
            <a:off x="8885162" y="3567416"/>
            <a:ext cx="2675597" cy="954107"/>
          </a:xfrm>
          <a:prstGeom prst="rect">
            <a:avLst/>
          </a:prstGeom>
          <a:solidFill>
            <a:srgbClr val="00528E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HR = 0.44 (95% CI 0.14-1.36) </a:t>
            </a:r>
            <a:br>
              <a:rPr lang="en-US" sz="1400" dirty="0"/>
            </a:br>
            <a:r>
              <a:rPr lang="en-US" sz="1400" dirty="0"/>
              <a:t>One-sided </a:t>
            </a:r>
            <a:r>
              <a:rPr lang="en-US" sz="1400" i="1" dirty="0"/>
              <a:t>p</a:t>
            </a:r>
            <a:r>
              <a:rPr lang="en-US" sz="1400" dirty="0"/>
              <a:t> = 7.08 x 10</a:t>
            </a:r>
            <a:r>
              <a:rPr lang="en-US" sz="1400" baseline="30000" dirty="0"/>
              <a:t>-2</a:t>
            </a:r>
          </a:p>
          <a:p>
            <a:r>
              <a:rPr lang="en-US" sz="1400" dirty="0"/>
              <a:t>       IR (8 events/70 cases)</a:t>
            </a:r>
          </a:p>
          <a:p>
            <a:r>
              <a:rPr lang="en-US" sz="1400" dirty="0"/>
              <a:t>       FCR (6 events/44 cases)</a:t>
            </a:r>
            <a:endParaRPr lang="en-US" sz="1400" baseline="30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7393C9-5D91-B843-8FC5-749A2398B0FE}"/>
              </a:ext>
            </a:extLst>
          </p:cNvPr>
          <p:cNvCxnSpPr>
            <a:cxnSpLocks/>
          </p:cNvCxnSpPr>
          <p:nvPr/>
        </p:nvCxnSpPr>
        <p:spPr bwMode="auto">
          <a:xfrm>
            <a:off x="939148" y="4148485"/>
            <a:ext cx="25998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995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E730B55-0D4A-FA47-82CD-93076309ADD2}"/>
              </a:ext>
            </a:extLst>
          </p:cNvPr>
          <p:cNvCxnSpPr>
            <a:cxnSpLocks/>
          </p:cNvCxnSpPr>
          <p:nvPr/>
        </p:nvCxnSpPr>
        <p:spPr bwMode="auto">
          <a:xfrm>
            <a:off x="932093" y="4334413"/>
            <a:ext cx="2670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9D629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BB9701-772F-1843-8AA0-19CC82A03D3E}"/>
              </a:ext>
            </a:extLst>
          </p:cNvPr>
          <p:cNvCxnSpPr>
            <a:cxnSpLocks/>
          </p:cNvCxnSpPr>
          <p:nvPr/>
        </p:nvCxnSpPr>
        <p:spPr bwMode="auto">
          <a:xfrm>
            <a:off x="4926532" y="4148485"/>
            <a:ext cx="25998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995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3C57D6-FDD8-564A-85DF-4830EECB5907}"/>
              </a:ext>
            </a:extLst>
          </p:cNvPr>
          <p:cNvCxnSpPr>
            <a:cxnSpLocks/>
          </p:cNvCxnSpPr>
          <p:nvPr/>
        </p:nvCxnSpPr>
        <p:spPr bwMode="auto">
          <a:xfrm>
            <a:off x="4919477" y="4334413"/>
            <a:ext cx="2670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9D629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83BF1C3-1AF6-3548-BFD0-126C368025A2}"/>
              </a:ext>
            </a:extLst>
          </p:cNvPr>
          <p:cNvCxnSpPr>
            <a:cxnSpLocks/>
          </p:cNvCxnSpPr>
          <p:nvPr/>
        </p:nvCxnSpPr>
        <p:spPr bwMode="auto">
          <a:xfrm>
            <a:off x="8988866" y="4148485"/>
            <a:ext cx="25998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995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F1C7399-4164-D844-A4FF-0B62DB690CD3}"/>
              </a:ext>
            </a:extLst>
          </p:cNvPr>
          <p:cNvCxnSpPr>
            <a:cxnSpLocks/>
          </p:cNvCxnSpPr>
          <p:nvPr/>
        </p:nvCxnSpPr>
        <p:spPr bwMode="auto">
          <a:xfrm>
            <a:off x="8981811" y="4334413"/>
            <a:ext cx="2670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9D629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3FE4852-A0BE-9D47-8E2E-22047A85A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05" y="6360842"/>
            <a:ext cx="10972800" cy="48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bIns="9144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Shanafelt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TD et al. </a:t>
            </a:r>
            <a:r>
              <a:rPr kumimoji="0" lang="is-I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Proc ASH 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2018;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Abstract LBA-4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9160461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026337" y="457200"/>
            <a:ext cx="10479863" cy="509078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9F993B-B984-4C4C-B978-CC07FC6AF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94166"/>
            <a:ext cx="899160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6903" y="5071676"/>
            <a:ext cx="5495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i="1" dirty="0" err="1">
                <a:solidFill>
                  <a:schemeClr val="tx2"/>
                </a:solidFill>
              </a:rPr>
              <a:t>N</a:t>
            </a:r>
            <a:r>
              <a:rPr lang="it-IT" sz="2000" i="1" dirty="0">
                <a:solidFill>
                  <a:schemeClr val="tx2"/>
                </a:solidFill>
              </a:rPr>
              <a:t> </a:t>
            </a:r>
            <a:r>
              <a:rPr lang="it-IT" sz="2000" i="1" dirty="0" err="1">
                <a:solidFill>
                  <a:schemeClr val="tx2"/>
                </a:solidFill>
              </a:rPr>
              <a:t>Engl</a:t>
            </a:r>
            <a:r>
              <a:rPr lang="it-IT" sz="2000" i="1" dirty="0">
                <a:solidFill>
                  <a:schemeClr val="tx2"/>
                </a:solidFill>
              </a:rPr>
              <a:t> </a:t>
            </a:r>
            <a:r>
              <a:rPr lang="it-IT" sz="2000" i="1" dirty="0" err="1">
                <a:solidFill>
                  <a:schemeClr val="tx2"/>
                </a:solidFill>
              </a:rPr>
              <a:t>J</a:t>
            </a:r>
            <a:r>
              <a:rPr lang="it-IT" sz="2000" i="1" dirty="0">
                <a:solidFill>
                  <a:schemeClr val="tx2"/>
                </a:solidFill>
              </a:rPr>
              <a:t> </a:t>
            </a:r>
            <a:r>
              <a:rPr lang="it-IT" sz="2000" i="1" dirty="0" err="1">
                <a:solidFill>
                  <a:schemeClr val="tx2"/>
                </a:solidFill>
              </a:rPr>
              <a:t>Med</a:t>
            </a:r>
            <a:r>
              <a:rPr lang="it-IT" sz="2000" i="1" dirty="0">
                <a:solidFill>
                  <a:schemeClr val="tx2"/>
                </a:solidFill>
              </a:rPr>
              <a:t> </a:t>
            </a:r>
            <a:r>
              <a:rPr lang="is-IS" sz="2000" dirty="0">
                <a:solidFill>
                  <a:schemeClr val="tx2"/>
                </a:solidFill>
              </a:rPr>
              <a:t>2018;</a:t>
            </a:r>
            <a:r>
              <a:rPr lang="en-US" sz="2000" dirty="0">
                <a:solidFill>
                  <a:schemeClr val="tx2"/>
                </a:solidFill>
              </a:rPr>
              <a:t>379(26):2517-28.</a:t>
            </a:r>
          </a:p>
        </p:txBody>
      </p:sp>
    </p:spTree>
    <p:extLst>
      <p:ext uri="{BB962C8B-B14F-4D97-AF65-F5344CB8AC3E}">
        <p14:creationId xmlns:p14="http://schemas.microsoft.com/office/powerpoint/2010/main" val="3979372233"/>
      </p:ext>
    </p:extLst>
  </p:cSld>
  <p:clrMapOvr>
    <a:masterClrMapping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ALLIANCE A041202: Efficacy with Ibrutinib Alone or in Combination with Rituximab Compared to Bendamustine/Rituximab (BR)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6205" y="6360842"/>
            <a:ext cx="10972800" cy="48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bIns="9144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Woyach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JA et al. </a:t>
            </a:r>
            <a:r>
              <a:rPr kumimoji="0" lang="is-I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 Engl J Med 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2018;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379(26):2517-28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426C37-9691-044E-9729-180F4596A693}"/>
              </a:ext>
            </a:extLst>
          </p:cNvPr>
          <p:cNvGrpSpPr/>
          <p:nvPr/>
        </p:nvGrpSpPr>
        <p:grpSpPr>
          <a:xfrm>
            <a:off x="1743224" y="1471194"/>
            <a:ext cx="8391376" cy="5082006"/>
            <a:chOff x="1703830" y="1646989"/>
            <a:chExt cx="7371245" cy="4464192"/>
          </a:xfrm>
        </p:grpSpPr>
        <p:pic>
          <p:nvPicPr>
            <p:cNvPr id="9" name="Picture 8" descr="A close up of text on a black background&#13;&#10;&#13;&#10;Description automatically generated">
              <a:extLst>
                <a:ext uri="{FF2B5EF4-FFF2-40B4-BE49-F238E27FC236}">
                  <a16:creationId xmlns:a16="http://schemas.microsoft.com/office/drawing/2014/main" id="{CF026E95-8C79-0142-8747-F3754B959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7996" y="1676400"/>
              <a:ext cx="6787079" cy="4083692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2F6309B-DA12-3944-BB86-47BF0006277C}"/>
                </a:ext>
              </a:extLst>
            </p:cNvPr>
            <p:cNvSpPr txBox="1"/>
            <p:nvPr/>
          </p:nvSpPr>
          <p:spPr>
            <a:xfrm rot="16200000">
              <a:off x="91218" y="3259601"/>
              <a:ext cx="381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Patients who were alive and free from disease progression (%)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69C3D5-BECB-F840-B3AA-80C3CFE65F2C}"/>
                </a:ext>
              </a:extLst>
            </p:cNvPr>
            <p:cNvSpPr txBox="1"/>
            <p:nvPr/>
          </p:nvSpPr>
          <p:spPr>
            <a:xfrm>
              <a:off x="3996025" y="5772627"/>
              <a:ext cx="381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Months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3541831"/>
      </p:ext>
    </p:extLst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3">
            <a:extLst>
              <a:ext uri="{FF2B5EF4-FFF2-40B4-BE49-F238E27FC236}">
                <a16:creationId xmlns:a16="http://schemas.microsoft.com/office/drawing/2014/main" id="{91B7F4CD-F909-C74C-B350-004A741F3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35" y="1867481"/>
            <a:ext cx="10357005" cy="3153284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9874"/>
            <a:ext cx="11351872" cy="1143000"/>
          </a:xfrm>
        </p:spPr>
        <p:txBody>
          <a:bodyPr/>
          <a:lstStyle/>
          <a:p>
            <a:r>
              <a:rPr lang="en-US" sz="2400" dirty="0"/>
              <a:t>ALLIANCE A041202: Safety Results with Ibrutinib Alone or in Combination </a:t>
            </a:r>
            <a:br>
              <a:rPr lang="en-US" sz="2400" dirty="0"/>
            </a:br>
            <a:r>
              <a:rPr lang="en-US" sz="2400" dirty="0"/>
              <a:t>with Rituximab Compared to </a:t>
            </a:r>
            <a:r>
              <a:rPr lang="en-US" sz="2400" dirty="0" err="1"/>
              <a:t>Bendamustine</a:t>
            </a:r>
            <a:r>
              <a:rPr lang="en-US" sz="2400" dirty="0"/>
              <a:t>/Rituximab (BR)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6205" y="6360842"/>
            <a:ext cx="10972800" cy="48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bIns="9144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Woyach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JA et al. </a:t>
            </a:r>
            <a:r>
              <a:rPr kumimoji="0" lang="is-I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 Engl J Med 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2018;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379(26):2517-28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.</a:t>
            </a:r>
          </a:p>
        </p:txBody>
      </p:sp>
      <p:graphicFrame>
        <p:nvGraphicFramePr>
          <p:cNvPr id="19" name="Group 217">
            <a:extLst>
              <a:ext uri="{FF2B5EF4-FFF2-40B4-BE49-F238E27FC236}">
                <a16:creationId xmlns:a16="http://schemas.microsoft.com/office/drawing/2014/main" id="{2516EE56-E55A-0E4A-BDB3-02B934273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063811"/>
              </p:ext>
            </p:extLst>
          </p:nvPr>
        </p:nvGraphicFramePr>
        <p:xfrm>
          <a:off x="1001669" y="2013696"/>
          <a:ext cx="10117336" cy="2860855"/>
        </p:xfrm>
        <a:graphic>
          <a:graphicData uri="http://schemas.openxmlformats.org/drawingml/2006/table">
            <a:tbl>
              <a:tblPr/>
              <a:tblGrid>
                <a:gridCol w="3743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0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100">
                  <a:extLst>
                    <a:ext uri="{9D8B030D-6E8A-4147-A177-3AD203B41FA5}">
                      <a16:colId xmlns:a16="http://schemas.microsoft.com/office/drawing/2014/main" val="2968032387"/>
                    </a:ext>
                  </a:extLst>
                </a:gridCol>
              </a:tblGrid>
              <a:tr h="5770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Adverse events</a:t>
                      </a: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BR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(n = 176)</a:t>
                      </a: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I alone</a:t>
                      </a:r>
                      <a:b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</a:b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(n = 180)</a:t>
                      </a: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I + 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(n = 181)</a:t>
                      </a: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6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Grade ≥3 hematologic, any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61%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41%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39%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665700"/>
                  </a:ext>
                </a:extLst>
              </a:tr>
              <a:tr h="5736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Grade ≥3 nonhematologic, any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63%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74%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74%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69248"/>
                  </a:ext>
                </a:extLst>
              </a:tr>
              <a:tr h="5273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Grade ≥3 hypertension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14%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29%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34%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689771"/>
                  </a:ext>
                </a:extLst>
              </a:tr>
              <a:tr h="5736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Atrial fibrillation (any grade)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3%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9%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6%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294890"/>
      </p:ext>
    </p:extLst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85800" y="457200"/>
            <a:ext cx="10693399" cy="509078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5345" y="5086290"/>
            <a:ext cx="549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800" i="1" dirty="0">
                <a:solidFill>
                  <a:schemeClr val="tx2"/>
                </a:solidFill>
              </a:rPr>
              <a:t>Lancet </a:t>
            </a:r>
            <a:r>
              <a:rPr lang="it-IT" sz="1800" i="1" dirty="0" err="1">
                <a:solidFill>
                  <a:schemeClr val="tx2"/>
                </a:solidFill>
              </a:rPr>
              <a:t>Oncol</a:t>
            </a:r>
            <a:r>
              <a:rPr lang="it-IT" sz="1800" i="1" dirty="0">
                <a:solidFill>
                  <a:schemeClr val="tx2"/>
                </a:solidFill>
              </a:rPr>
              <a:t> </a:t>
            </a:r>
            <a:r>
              <a:rPr lang="is-IS" sz="1800" dirty="0">
                <a:solidFill>
                  <a:schemeClr val="tx2"/>
                </a:solidFill>
              </a:rPr>
              <a:t>2019;</a:t>
            </a:r>
            <a:r>
              <a:rPr lang="en-US" sz="1800" dirty="0">
                <a:solidFill>
                  <a:schemeClr val="tx2"/>
                </a:solidFill>
              </a:rPr>
              <a:t>20(1):43-56.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4C4E4-44BC-484B-8A5F-9578AB631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58032"/>
            <a:ext cx="106934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87907"/>
      </p:ext>
    </p:extLst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iLLUMINATE</a:t>
            </a:r>
            <a:r>
              <a:rPr lang="en-US" dirty="0"/>
              <a:t>: A Phase III Trial of Ibrutinib and </a:t>
            </a:r>
            <a:r>
              <a:rPr lang="en-US" dirty="0" err="1"/>
              <a:t>Obinutuzumab</a:t>
            </a:r>
            <a:r>
              <a:rPr lang="en-US" dirty="0"/>
              <a:t> as First-Line Therapy for CLL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6205" y="6360842"/>
            <a:ext cx="10972800" cy="48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bIns="9144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Moreno C et al. </a:t>
            </a:r>
            <a:r>
              <a:rPr kumimoji="0" lang="is-I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Lancet Oncol 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2019;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20(1):43-56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8C7ACB-55A0-0D49-9F50-24D9414DCAF7}"/>
              </a:ext>
            </a:extLst>
          </p:cNvPr>
          <p:cNvSpPr/>
          <p:nvPr/>
        </p:nvSpPr>
        <p:spPr>
          <a:xfrm>
            <a:off x="7098999" y="2248509"/>
            <a:ext cx="471200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The most common Grade 3 or 4 adverse events in both groups were neutropenia and thrombocytopenia</a:t>
            </a:r>
          </a:p>
          <a:p>
            <a:pPr marR="0" lvl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Serious adverse events occurred in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65 (58%) of 113 patients who received ibrutinib/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obinutuzumab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and 40 (35%)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of 115 patients who received chlorambucil/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obinutuzumab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6FD605-9581-4141-8529-D81074B58AE4}"/>
              </a:ext>
            </a:extLst>
          </p:cNvPr>
          <p:cNvGrpSpPr/>
          <p:nvPr/>
        </p:nvGrpSpPr>
        <p:grpSpPr>
          <a:xfrm>
            <a:off x="443782" y="1735158"/>
            <a:ext cx="6360525" cy="4284642"/>
            <a:chOff x="630044" y="1735158"/>
            <a:chExt cx="5943600" cy="40037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86BF99-AA58-F245-B270-1FE3B8C21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844" y="1735158"/>
              <a:ext cx="5638800" cy="367742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FCDD27-7778-5947-B366-060ED4A8DA03}"/>
                </a:ext>
              </a:extLst>
            </p:cNvPr>
            <p:cNvSpPr txBox="1"/>
            <p:nvPr/>
          </p:nvSpPr>
          <p:spPr>
            <a:xfrm>
              <a:off x="5202044" y="4254895"/>
              <a:ext cx="1346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Median PFS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FC48F4-9EC1-1242-9FB0-C834441A08AD}"/>
                </a:ext>
              </a:extLst>
            </p:cNvPr>
            <p:cNvSpPr txBox="1"/>
            <p:nvPr/>
          </p:nvSpPr>
          <p:spPr>
            <a:xfrm>
              <a:off x="5317757" y="4538679"/>
              <a:ext cx="1159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Not reached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8647C2-8351-DC4A-B853-C4163B96CDDE}"/>
                </a:ext>
              </a:extLst>
            </p:cNvPr>
            <p:cNvSpPr txBox="1"/>
            <p:nvPr/>
          </p:nvSpPr>
          <p:spPr>
            <a:xfrm>
              <a:off x="5370635" y="4737393"/>
              <a:ext cx="10096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19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mo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1C33CC-17D2-154E-9823-5BA70EA91CAC}"/>
                </a:ext>
              </a:extLst>
            </p:cNvPr>
            <p:cNvSpPr txBox="1"/>
            <p:nvPr/>
          </p:nvSpPr>
          <p:spPr>
            <a:xfrm>
              <a:off x="2269189" y="5431170"/>
              <a:ext cx="344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Time since start of treatment (months)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5ECEB-0097-164A-AB31-0E8A2AA1CD12}"/>
                </a:ext>
              </a:extLst>
            </p:cNvPr>
            <p:cNvSpPr txBox="1"/>
            <p:nvPr/>
          </p:nvSpPr>
          <p:spPr>
            <a:xfrm>
              <a:off x="1468244" y="4003078"/>
              <a:ext cx="1566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Hazard ratio 0.23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DE5BE3-71C5-0B4E-91EF-6237FB085645}"/>
                </a:ext>
              </a:extLst>
            </p:cNvPr>
            <p:cNvSpPr txBox="1"/>
            <p:nvPr/>
          </p:nvSpPr>
          <p:spPr>
            <a:xfrm>
              <a:off x="1468244" y="4207615"/>
              <a:ext cx="10518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&lt; 0.0001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FD52AAE-5312-9143-9FF5-CCE212CB2619}"/>
                </a:ext>
              </a:extLst>
            </p:cNvPr>
            <p:cNvSpPr txBox="1"/>
            <p:nvPr/>
          </p:nvSpPr>
          <p:spPr>
            <a:xfrm>
              <a:off x="1773044" y="4512909"/>
              <a:ext cx="31288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Ibrutinib plus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obinutuzumab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(n = 113)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3AA8B8-A50B-1946-8625-65BFC262FB13}"/>
                </a:ext>
              </a:extLst>
            </p:cNvPr>
            <p:cNvSpPr txBox="1"/>
            <p:nvPr/>
          </p:nvSpPr>
          <p:spPr>
            <a:xfrm>
              <a:off x="1773044" y="4765572"/>
              <a:ext cx="35376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Chlorambucil plus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obinutuzumab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(n = 116)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599203-737F-E544-95A0-F016EF288F37}"/>
                </a:ext>
              </a:extLst>
            </p:cNvPr>
            <p:cNvSpPr txBox="1"/>
            <p:nvPr/>
          </p:nvSpPr>
          <p:spPr>
            <a:xfrm rot="16200000">
              <a:off x="-552330" y="3286054"/>
              <a:ext cx="2672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Progression-free survival (%)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0480184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144464"/>
            <a:ext cx="10972800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8288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Meet The Professors </a:t>
            </a:r>
            <a:br>
              <a:rPr lang="en-US" sz="3600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3000" b="1" dirty="0">
                <a:solidFill>
                  <a:srgbClr val="EFC53D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Clinical Investigator Perspectives on Key Questions and Emerging Research in the Management of Lymphoma, Chronic Lymphocytic Leukemia and Multiple Myeloma</a:t>
            </a:r>
            <a:br>
              <a:rPr lang="en-US" sz="3600" b="1" dirty="0">
                <a:solidFill>
                  <a:srgbClr val="EFC53D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</a:br>
            <a:br>
              <a:rPr lang="en-US" sz="1800" b="1" dirty="0">
                <a:solidFill>
                  <a:prstClr val="white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2600" b="1" dirty="0">
                <a:solidFill>
                  <a:srgbClr val="DAEDE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Sunday, June 2, 2019 </a:t>
            </a:r>
            <a:br>
              <a:rPr lang="en-US" sz="2600" b="1" dirty="0">
                <a:solidFill>
                  <a:srgbClr val="DAEDE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2600" b="1" dirty="0">
                <a:solidFill>
                  <a:srgbClr val="DAEDE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7:00 PM - 9:30 PM</a:t>
            </a:r>
            <a:br>
              <a:rPr lang="en-US" sz="2600" b="1" dirty="0">
                <a:solidFill>
                  <a:srgbClr val="DAEDE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2600" b="1" dirty="0">
                <a:solidFill>
                  <a:srgbClr val="DAEDE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Chicago, Illinois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CEC4CB69-F87D-4542-901F-9666FDB9E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856288"/>
            <a:ext cx="23272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0000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altLang="x-none" sz="2200" b="1" i="0" u="none" strike="noStrike" kern="1200" cap="none" spc="0" normalizeH="0" baseline="0" noProof="0" dirty="0">
                <a:ln>
                  <a:noFill/>
                </a:ln>
                <a:solidFill>
                  <a:srgbClr val="EFC53D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Moderator</a:t>
            </a:r>
            <a:br>
              <a:rPr kumimoji="0" lang="en-US" altLang="x-non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</a:br>
            <a:r>
              <a:rPr kumimoji="0" lang="en-US" altLang="x-non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Neil Love, MD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E4B9EAE1-A551-8041-9EDC-1FC4B9BE7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066" y="4132263"/>
            <a:ext cx="12538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200" b="1" i="0" u="none" strike="noStrike" kern="1200" cap="none" spc="0" normalizeH="0" baseline="0" noProof="0" dirty="0">
                <a:ln>
                  <a:noFill/>
                </a:ln>
                <a:solidFill>
                  <a:srgbClr val="EFC53D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Faculty 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0C55E161-B7F2-D144-858D-BC7A32303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648200"/>
            <a:ext cx="876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numCol="2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>
              <a:defRPr/>
            </a:pPr>
            <a:r>
              <a:rPr lang="en-US" altLang="x-none" sz="2200" b="1" dirty="0">
                <a:solidFill>
                  <a:srgbClr val="FFFFFF"/>
                </a:solidFill>
                <a:ea typeface="ヒラギノ角ゴ Pro W3" charset="-128"/>
              </a:rPr>
              <a:t>Jeremy Abramson, MD</a:t>
            </a:r>
          </a:p>
          <a:p>
            <a:pPr lvl="0">
              <a:defRPr/>
            </a:pPr>
            <a:r>
              <a:rPr lang="en-US" altLang="x-none" sz="2200" b="1" dirty="0">
                <a:solidFill>
                  <a:srgbClr val="FFFFFF"/>
                </a:solidFill>
                <a:ea typeface="ヒラギノ角ゴ Pro W3" charset="-128"/>
              </a:rPr>
              <a:t>Bruce D </a:t>
            </a:r>
            <a:r>
              <a:rPr lang="en-US" altLang="x-none" sz="2200" b="1" dirty="0" err="1">
                <a:solidFill>
                  <a:srgbClr val="FFFFFF"/>
                </a:solidFill>
                <a:ea typeface="ヒラギノ角ゴ Pro W3" charset="-128"/>
              </a:rPr>
              <a:t>Cheson</a:t>
            </a:r>
            <a:r>
              <a:rPr lang="en-US" altLang="x-none" sz="2200" b="1" dirty="0">
                <a:solidFill>
                  <a:srgbClr val="FFFFFF"/>
                </a:solidFill>
                <a:ea typeface="ヒラギノ角ゴ Pro W3" charset="-128"/>
              </a:rPr>
              <a:t>, MD</a:t>
            </a:r>
          </a:p>
          <a:p>
            <a:pPr lvl="0">
              <a:defRPr/>
            </a:pPr>
            <a:r>
              <a:rPr lang="en-US" altLang="x-none" sz="2200" b="1" dirty="0">
                <a:solidFill>
                  <a:srgbClr val="FFFFFF"/>
                </a:solidFill>
                <a:ea typeface="ヒラギノ角ゴ Pro W3" charset="-128"/>
              </a:rPr>
              <a:t>Ann S </a:t>
            </a:r>
            <a:r>
              <a:rPr lang="en-US" altLang="x-none" sz="2200" b="1" dirty="0" err="1">
                <a:solidFill>
                  <a:srgbClr val="FFFFFF"/>
                </a:solidFill>
                <a:ea typeface="ヒラギノ角ゴ Pro W3" charset="-128"/>
              </a:rPr>
              <a:t>LaCasce</a:t>
            </a:r>
            <a:r>
              <a:rPr lang="en-US" altLang="x-none" sz="2200" b="1" dirty="0">
                <a:solidFill>
                  <a:srgbClr val="FFFFFF"/>
                </a:solidFill>
                <a:ea typeface="ヒラギノ角ゴ Pro W3" charset="-128"/>
              </a:rPr>
              <a:t>, MD, </a:t>
            </a:r>
            <a:r>
              <a:rPr lang="en-US" altLang="x-none" sz="2200" b="1" dirty="0" err="1">
                <a:solidFill>
                  <a:srgbClr val="FFFFFF"/>
                </a:solidFill>
                <a:ea typeface="ヒラギノ角ゴ Pro W3" charset="-128"/>
              </a:rPr>
              <a:t>MMSc</a:t>
            </a:r>
            <a:endParaRPr lang="en-US" altLang="x-none" sz="2200" b="1" dirty="0">
              <a:solidFill>
                <a:srgbClr val="FFFFFF"/>
              </a:solidFill>
              <a:ea typeface="ヒラギノ角ゴ Pro W3" charset="-128"/>
            </a:endParaRPr>
          </a:p>
          <a:p>
            <a:pPr lvl="0">
              <a:defRPr/>
            </a:pPr>
            <a:r>
              <a:rPr lang="en-US" altLang="x-none" sz="2200" b="1" dirty="0">
                <a:solidFill>
                  <a:srgbClr val="FFFFFF"/>
                </a:solidFill>
                <a:ea typeface="ヒラギノ角ゴ Pro W3" charset="-128"/>
              </a:rPr>
              <a:t>Noopur </a:t>
            </a:r>
            <a:r>
              <a:rPr lang="en-US" altLang="x-none" sz="2200" b="1" dirty="0" err="1">
                <a:solidFill>
                  <a:srgbClr val="FFFFFF"/>
                </a:solidFill>
                <a:ea typeface="ヒラギノ角ゴ Pro W3" charset="-128"/>
              </a:rPr>
              <a:t>Raje</a:t>
            </a:r>
            <a:r>
              <a:rPr lang="en-US" altLang="x-none" sz="2200" b="1" dirty="0">
                <a:solidFill>
                  <a:srgbClr val="FFFFFF"/>
                </a:solidFill>
                <a:ea typeface="ヒラギノ角ゴ Pro W3" charset="-128"/>
              </a:rPr>
              <a:t>, MD</a:t>
            </a:r>
          </a:p>
          <a:p>
            <a:pPr lvl="0">
              <a:defRPr/>
            </a:pPr>
            <a:r>
              <a:rPr lang="en-US" altLang="x-none" sz="2200" b="1" dirty="0">
                <a:solidFill>
                  <a:srgbClr val="FFFFFF"/>
                </a:solidFill>
                <a:ea typeface="ヒラギノ角ゴ Pro W3" charset="-128"/>
              </a:rPr>
              <a:t>Paul G Richardson, MD</a:t>
            </a:r>
          </a:p>
          <a:p>
            <a:pPr lvl="0">
              <a:defRPr/>
            </a:pPr>
            <a:r>
              <a:rPr lang="en-US" altLang="x-none" sz="2200" b="1" dirty="0" err="1">
                <a:solidFill>
                  <a:srgbClr val="FFFFFF"/>
                </a:solidFill>
                <a:ea typeface="ヒラギノ角ゴ Pro W3" charset="-128"/>
              </a:rPr>
              <a:t>Sonali</a:t>
            </a:r>
            <a:r>
              <a:rPr lang="en-US" altLang="x-none" sz="2200" b="1" dirty="0">
                <a:solidFill>
                  <a:srgbClr val="FFFFFF"/>
                </a:solidFill>
                <a:ea typeface="ヒラギノ角ゴ Pro W3" charset="-128"/>
              </a:rPr>
              <a:t> M Smith, MD</a:t>
            </a:r>
            <a:endParaRPr kumimoji="0" lang="en-US" altLang="x-non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538012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EA0B9E-ED86-2246-9AC6-770CB0963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982" y="1344278"/>
            <a:ext cx="6354036" cy="39810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iLLUMINATE</a:t>
            </a:r>
            <a:r>
              <a:rPr lang="en-US" dirty="0"/>
              <a:t>: A Phase III Trial of Ibrutinib and </a:t>
            </a:r>
            <a:r>
              <a:rPr lang="en-US" dirty="0" err="1"/>
              <a:t>Obinutuzumab</a:t>
            </a:r>
            <a:r>
              <a:rPr lang="en-US" dirty="0"/>
              <a:t> as First-Line Therapy for CLL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6205" y="6360842"/>
            <a:ext cx="10972800" cy="48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bIns="9144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Moreno C et al. </a:t>
            </a:r>
            <a:r>
              <a:rPr kumimoji="0" lang="is-I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Lancet Oncol 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2019;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20(1):43-56</a:t>
            </a: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.</a:t>
            </a:r>
          </a:p>
        </p:txBody>
      </p:sp>
      <p:graphicFrame>
        <p:nvGraphicFramePr>
          <p:cNvPr id="16" name="Group 217">
            <a:extLst>
              <a:ext uri="{FF2B5EF4-FFF2-40B4-BE49-F238E27FC236}">
                <a16:creationId xmlns:a16="http://schemas.microsoft.com/office/drawing/2014/main" id="{BBA4C562-53C3-E545-BC83-616F7633FD61}"/>
              </a:ext>
            </a:extLst>
          </p:cNvPr>
          <p:cNvGraphicFramePr>
            <a:graphicFrameLocks noGrp="1"/>
          </p:cNvGraphicFramePr>
          <p:nvPr/>
        </p:nvGraphicFramePr>
        <p:xfrm>
          <a:off x="1107998" y="5438450"/>
          <a:ext cx="9976004" cy="809232"/>
        </p:xfrm>
        <a:graphic>
          <a:graphicData uri="http://schemas.openxmlformats.org/drawingml/2006/table">
            <a:tbl>
              <a:tblPr/>
              <a:tblGrid>
                <a:gridCol w="2397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1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6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591">
                  <a:extLst>
                    <a:ext uri="{9D8B030D-6E8A-4147-A177-3AD203B41FA5}">
                      <a16:colId xmlns:a16="http://schemas.microsoft.com/office/drawing/2014/main" val="2968032387"/>
                    </a:ext>
                  </a:extLst>
                </a:gridCol>
                <a:gridCol w="908204">
                  <a:extLst>
                    <a:ext uri="{9D8B030D-6E8A-4147-A177-3AD203B41FA5}">
                      <a16:colId xmlns:a16="http://schemas.microsoft.com/office/drawing/2014/main" val="1778011766"/>
                    </a:ext>
                  </a:extLst>
                </a:gridCol>
              </a:tblGrid>
              <a:tr h="2480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Best response</a:t>
                      </a:r>
                    </a:p>
                  </a:txBody>
                  <a:tcPr marL="91454" marR="91454" marT="45718" marB="457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Ibrutinib plus </a:t>
                      </a:r>
                      <a:r>
                        <a:rPr kumimoji="0" 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obinutuzumab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marL="91454" marR="91454" marT="45718" marB="457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Chlorambucil plus </a:t>
                      </a:r>
                      <a:r>
                        <a:rPr kumimoji="0" 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obinutuzumab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marL="91454" marR="91454" marT="45718" marB="457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Rate ratio</a:t>
                      </a:r>
                    </a:p>
                  </a:txBody>
                  <a:tcPr marL="91454" marR="91454" marT="45718" marB="457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p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-value</a:t>
                      </a:r>
                    </a:p>
                  </a:txBody>
                  <a:tcPr marL="91454" marR="91454" marT="45718" marB="457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5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Overall response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88%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73%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1.21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0.0035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665700"/>
                  </a:ext>
                </a:extLst>
              </a:tr>
              <a:tr h="1685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Complete response or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CRi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19%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8%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2.51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0.0096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69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496774"/>
      </p:ext>
    </p:extLst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10820400" cy="1371600"/>
          </a:xfrm>
        </p:spPr>
        <p:txBody>
          <a:bodyPr/>
          <a:lstStyle/>
          <a:p>
            <a:r>
              <a:rPr lang="en-US" altLang="en-US" dirty="0"/>
              <a:t>FDA Approval of I</a:t>
            </a:r>
            <a:r>
              <a:rPr lang="en-US" dirty="0"/>
              <a:t>brutinib with </a:t>
            </a:r>
            <a:r>
              <a:rPr lang="en-US" dirty="0" err="1"/>
              <a:t>Obinutuzumab</a:t>
            </a:r>
            <a:r>
              <a:rPr lang="en-US" dirty="0"/>
              <a:t> as the First Nonchemotherapy Combination Regimen for Treatment-Naïve CLL</a:t>
            </a:r>
            <a:br>
              <a:rPr lang="en-US" dirty="0"/>
            </a:br>
            <a:r>
              <a:rPr lang="en-US" altLang="en-US" sz="2200" dirty="0"/>
              <a:t>Press Release – January 28, 2019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363200" cy="3052762"/>
          </a:xfrm>
        </p:spPr>
        <p:txBody>
          <a:bodyPr/>
          <a:lstStyle/>
          <a:p>
            <a:pPr marL="0" indent="0">
              <a:spcBef>
                <a:spcPts val="1728"/>
              </a:spcBef>
              <a:buNone/>
            </a:pPr>
            <a:r>
              <a:rPr lang="en-US" sz="2200" dirty="0"/>
              <a:t>The US Food and Drug Administration approved ibrutinib in combination with </a:t>
            </a:r>
            <a:r>
              <a:rPr lang="en-US" sz="2200" dirty="0" err="1"/>
              <a:t>obinutuzumab</a:t>
            </a:r>
            <a:r>
              <a:rPr lang="en-US" sz="2200" dirty="0"/>
              <a:t> for patients with treatment-naïve chronic lymphocytic leukemia/small lymphocytic lymphoma (CLL/SLL). This is the first approval for a nonchemotherapy combination regimen for treatment-naïve CLL/SLL.</a:t>
            </a:r>
            <a:endParaRPr lang="en-US" altLang="en-US" sz="2200" dirty="0"/>
          </a:p>
          <a:p>
            <a:pPr marL="0" indent="0">
              <a:spcBef>
                <a:spcPts val="1728"/>
              </a:spcBef>
              <a:buFontTx/>
              <a:buNone/>
            </a:pPr>
            <a:r>
              <a:rPr lang="en-US" sz="2200" dirty="0"/>
              <a:t>This approval is based on results from the Phase III </a:t>
            </a:r>
            <a:r>
              <a:rPr lang="en-US" sz="2200" dirty="0" err="1"/>
              <a:t>iLLUMINATE</a:t>
            </a:r>
            <a:r>
              <a:rPr lang="en-US" sz="2200" dirty="0"/>
              <a:t> study (PCYC-1130). The approval expands the label for ibrutinib in front-line CLL/SLL beyond its use as monotherapy to include use in combination with </a:t>
            </a:r>
            <a:r>
              <a:rPr lang="en-US" sz="2200" dirty="0" err="1"/>
              <a:t>obinutuzumab</a:t>
            </a:r>
            <a:r>
              <a:rPr lang="en-US" sz="2200" dirty="0"/>
              <a:t>.</a:t>
            </a:r>
            <a:endParaRPr lang="en-US" altLang="en-US" sz="2200" dirty="0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28600" y="5791200"/>
            <a:ext cx="11734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800" dirty="0"/>
              <a:t>https://</a:t>
            </a:r>
            <a:r>
              <a:rPr lang="en-US" sz="1800" dirty="0" err="1"/>
              <a:t>www.prnewswire.com</a:t>
            </a:r>
            <a:r>
              <a:rPr lang="en-US" sz="1800" dirty="0"/>
              <a:t>/news-releases/us-fda-approves-imbruvica-ibrutinib-plus-obinutuzumab-as-first-non-chemotherapy-combination-regimen-for-treatment-naive-patients-with-chronic-lymphocytic-leukemia-300784844.html</a:t>
            </a:r>
          </a:p>
        </p:txBody>
      </p:sp>
    </p:spTree>
    <p:extLst>
      <p:ext uri="{BB962C8B-B14F-4D97-AF65-F5344CB8AC3E}">
        <p14:creationId xmlns:p14="http://schemas.microsoft.com/office/powerpoint/2010/main" val="3240504274"/>
      </p:ext>
    </p:extLst>
  </p:cSld>
  <p:clrMapOvr>
    <a:masterClrMapping/>
  </p:clrMapOvr>
  <p:transition spd="slow"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Line 6"/>
          <p:cNvSpPr>
            <a:spLocks noChangeShapeType="1"/>
          </p:cNvSpPr>
          <p:nvPr/>
        </p:nvSpPr>
        <p:spPr bwMode="auto">
          <a:xfrm>
            <a:off x="5290410" y="3347011"/>
            <a:ext cx="142557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Line 7"/>
          <p:cNvSpPr>
            <a:spLocks noChangeShapeType="1"/>
          </p:cNvSpPr>
          <p:nvPr/>
        </p:nvSpPr>
        <p:spPr bwMode="auto">
          <a:xfrm flipH="1">
            <a:off x="6715984" y="2262750"/>
            <a:ext cx="0" cy="20034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Line 8"/>
          <p:cNvSpPr>
            <a:spLocks noChangeShapeType="1"/>
          </p:cNvSpPr>
          <p:nvPr/>
        </p:nvSpPr>
        <p:spPr bwMode="auto">
          <a:xfrm flipV="1">
            <a:off x="6715984" y="2251637"/>
            <a:ext cx="514350" cy="1111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Line 9"/>
          <p:cNvSpPr>
            <a:spLocks noChangeShapeType="1"/>
          </p:cNvSpPr>
          <p:nvPr/>
        </p:nvSpPr>
        <p:spPr bwMode="auto">
          <a:xfrm>
            <a:off x="6715984" y="4266174"/>
            <a:ext cx="5143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Text Box 11"/>
          <p:cNvSpPr txBox="1">
            <a:spLocks noChangeArrowheads="1"/>
          </p:cNvSpPr>
          <p:nvPr/>
        </p:nvSpPr>
        <p:spPr bwMode="auto">
          <a:xfrm>
            <a:off x="7254448" y="1737287"/>
            <a:ext cx="2982912" cy="1173162"/>
          </a:xfrm>
          <a:prstGeom prst="rect">
            <a:avLst/>
          </a:prstGeom>
          <a:solidFill>
            <a:srgbClr val="F8951E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2850"/>
                </a:solidFill>
              </a:rPr>
              <a:t>Chlorambucil +</a:t>
            </a:r>
          </a:p>
          <a:p>
            <a:pPr algn="ctr"/>
            <a:r>
              <a:rPr lang="en-US" sz="2000" b="1" dirty="0">
                <a:solidFill>
                  <a:srgbClr val="002850"/>
                </a:solidFill>
              </a:rPr>
              <a:t>obinutuzumab</a:t>
            </a:r>
          </a:p>
        </p:txBody>
      </p:sp>
      <p:sp>
        <p:nvSpPr>
          <p:cNvPr id="51206" name="Text Box 13"/>
          <p:cNvSpPr txBox="1">
            <a:spLocks noChangeArrowheads="1"/>
          </p:cNvSpPr>
          <p:nvPr/>
        </p:nvSpPr>
        <p:spPr bwMode="auto">
          <a:xfrm>
            <a:off x="7254448" y="3641494"/>
            <a:ext cx="2982912" cy="1173162"/>
          </a:xfrm>
          <a:prstGeom prst="rect">
            <a:avLst/>
          </a:prstGeom>
          <a:solidFill>
            <a:srgbClr val="94D343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002850"/>
                </a:solidFill>
              </a:rPr>
              <a:t>Venetoclax + </a:t>
            </a:r>
          </a:p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002850"/>
                </a:solidFill>
              </a:rPr>
              <a:t>obinutuzumab</a:t>
            </a:r>
          </a:p>
        </p:txBody>
      </p:sp>
      <p:sp>
        <p:nvSpPr>
          <p:cNvPr id="51207" name="Oval 25"/>
          <p:cNvSpPr>
            <a:spLocks noChangeArrowheads="1"/>
          </p:cNvSpPr>
          <p:nvPr/>
        </p:nvSpPr>
        <p:spPr bwMode="auto">
          <a:xfrm>
            <a:off x="5572985" y="2910449"/>
            <a:ext cx="852487" cy="8509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51209" name="TextBox 3"/>
          <p:cNvSpPr txBox="1">
            <a:spLocks noChangeArrowheads="1"/>
          </p:cNvSpPr>
          <p:nvPr/>
        </p:nvSpPr>
        <p:spPr bwMode="auto">
          <a:xfrm>
            <a:off x="76200" y="6314576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bIns="9144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 err="1">
                <a:solidFill>
                  <a:srgbClr val="FFFFFF"/>
                </a:solidFill>
              </a:rPr>
              <a:t>www.clinicaltrials.gov</a:t>
            </a:r>
            <a:r>
              <a:rPr lang="en-US" sz="1600" dirty="0">
                <a:solidFill>
                  <a:srgbClr val="FFFFFF"/>
                </a:solidFill>
              </a:rPr>
              <a:t>. Accessed May 2019 (</a:t>
            </a:r>
            <a:r>
              <a:rPr lang="en-US" sz="1600" dirty="0"/>
              <a:t>NCT02242942).</a:t>
            </a:r>
            <a:endParaRPr lang="en-US" sz="1600" dirty="0">
              <a:solidFill>
                <a:srgbClr val="FFFFFF"/>
              </a:solidFill>
            </a:endParaRPr>
          </a:p>
        </p:txBody>
      </p:sp>
      <p:graphicFrame>
        <p:nvGraphicFramePr>
          <p:cNvPr id="29" name="Group 104"/>
          <p:cNvGraphicFramePr>
            <a:graphicFrameLocks noGrp="1"/>
          </p:cNvGraphicFramePr>
          <p:nvPr/>
        </p:nvGraphicFramePr>
        <p:xfrm>
          <a:off x="1440727" y="2524687"/>
          <a:ext cx="3849684" cy="1703388"/>
        </p:xfrm>
        <a:graphic>
          <a:graphicData uri="http://schemas.openxmlformats.org/drawingml/2006/table">
            <a:tbl>
              <a:tblPr/>
              <a:tblGrid>
                <a:gridCol w="3849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2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Eligibility (n = 445)</a:t>
                      </a:r>
                    </a:p>
                  </a:txBody>
                  <a:tcPr marL="91490" marR="91490" marT="45692" marB="4569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218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Previously untreated CLL requiring treatment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Total CIRS score &gt; 6</a:t>
                      </a:r>
                    </a:p>
                  </a:txBody>
                  <a:tcPr marL="91490" marR="91490" marT="45692" marB="4569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2A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219" name="Title 1"/>
          <p:cNvSpPr txBox="1">
            <a:spLocks/>
          </p:cNvSpPr>
          <p:nvPr/>
        </p:nvSpPr>
        <p:spPr bwMode="auto">
          <a:xfrm>
            <a:off x="762003" y="81276"/>
            <a:ext cx="10667991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500" b="1" dirty="0">
                <a:solidFill>
                  <a:srgbClr val="EFC53D"/>
                </a:solidFill>
              </a:rPr>
              <a:t>CLL14: A Phase III Study of Obinutuzumab with Venetoclax or Chlorambucil for Patients with Previously Untreated CLL and Coexisting Medical Conditions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19EF4-AE50-824D-A905-5A7DFDD650A2}"/>
              </a:ext>
            </a:extLst>
          </p:cNvPr>
          <p:cNvSpPr txBox="1"/>
          <p:nvPr/>
        </p:nvSpPr>
        <p:spPr>
          <a:xfrm>
            <a:off x="1403311" y="4888444"/>
            <a:ext cx="5312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Primary endpoint: </a:t>
            </a:r>
            <a:r>
              <a:rPr lang="en-US" sz="2000" dirty="0"/>
              <a:t>Progression-free survival</a:t>
            </a:r>
          </a:p>
        </p:txBody>
      </p:sp>
    </p:spTree>
    <p:extLst>
      <p:ext uri="{BB962C8B-B14F-4D97-AF65-F5344CB8AC3E}">
        <p14:creationId xmlns:p14="http://schemas.microsoft.com/office/powerpoint/2010/main" val="3261229166"/>
      </p:ext>
    </p:extLst>
  </p:cSld>
  <p:clrMapOvr>
    <a:masterClrMapping/>
  </p:clrMapOvr>
  <p:transition spd="slow"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DDBE9C7-DE4B-E54B-B245-68D13D3E0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4585"/>
            <a:ext cx="10972800" cy="1143000"/>
          </a:xfrm>
        </p:spPr>
        <p:txBody>
          <a:bodyPr/>
          <a:lstStyle/>
          <a:p>
            <a:r>
              <a:rPr lang="en-US" altLang="en-US" sz="2500" dirty="0"/>
              <a:t>Phase III CLL14 Trial of Venetoclax with Obinutuzumab Meets Its Primary PFS Endpoint</a:t>
            </a:r>
            <a:br>
              <a:rPr lang="en-US" altLang="en-US" dirty="0"/>
            </a:br>
            <a:r>
              <a:rPr lang="en-US" altLang="en-US" sz="2100" dirty="0">
                <a:ea typeface="ヒラギノ角ゴ Pro W3" panose="020B0300000000000000" pitchFamily="34" charset="-128"/>
                <a:cs typeface="Arial" panose="020B0604020202020204" pitchFamily="34" charset="0"/>
              </a:rPr>
              <a:t>Press Release </a:t>
            </a:r>
            <a:r>
              <a:rPr lang="en-US" altLang="en-US" sz="2100" dirty="0">
                <a:cs typeface="Arial" panose="020B0604020202020204" pitchFamily="34" charset="0"/>
              </a:rPr>
              <a:t>—</a:t>
            </a:r>
            <a:r>
              <a:rPr lang="en-US" altLang="en-US" sz="2100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 October 31, 2018</a:t>
            </a:r>
            <a:endParaRPr lang="en-US" altLang="en-US" sz="2100" dirty="0"/>
          </a:p>
        </p:txBody>
      </p:sp>
      <p:sp>
        <p:nvSpPr>
          <p:cNvPr id="11267" name="Content Placeholder 6">
            <a:extLst>
              <a:ext uri="{FF2B5EF4-FFF2-40B4-BE49-F238E27FC236}">
                <a16:creationId xmlns:a16="http://schemas.microsoft.com/office/drawing/2014/main" id="{52CDAFA9-04BF-B240-A69F-444801552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10591800" cy="4724400"/>
          </a:xfrm>
        </p:spPr>
        <p:txBody>
          <a:bodyPr/>
          <a:lstStyle/>
          <a:p>
            <a:pPr marL="0" indent="0">
              <a:spcBef>
                <a:spcPts val="1675"/>
              </a:spcBef>
              <a:buFontTx/>
              <a:buNone/>
            </a:pPr>
            <a:r>
              <a:rPr lang="en-US" altLang="en-US" sz="2400" dirty="0"/>
              <a:t>“The randomized Phase III CLL14 study, which evaluated fixed-duration </a:t>
            </a:r>
            <a:r>
              <a:rPr lang="en-US" altLang="en-US" sz="2400" dirty="0" err="1"/>
              <a:t>venetoclax</a:t>
            </a:r>
            <a:r>
              <a:rPr lang="en-US" altLang="en-US" sz="2400" baseline="30000" dirty="0"/>
              <a:t> </a:t>
            </a:r>
            <a:r>
              <a:rPr lang="en-US" altLang="en-US" sz="2400" dirty="0"/>
              <a:t>in combination with </a:t>
            </a:r>
            <a:r>
              <a:rPr lang="en-US" altLang="en-US" sz="2400" dirty="0" err="1"/>
              <a:t>obinutuzumab</a:t>
            </a:r>
            <a:r>
              <a:rPr lang="en-US" altLang="en-US" sz="2400" dirty="0"/>
              <a:t> in people with previously untreated chronic lymphocytic leukemia (CLL) and co-existing medical conditions, met its primary endpoint and showed a statistically significant reduction in the risk of disease worsening or death (progression-free survival [PFS] as assessed by investigator) compared to standard-of-care </a:t>
            </a:r>
            <a:r>
              <a:rPr lang="en-US" altLang="en-US" sz="2400" dirty="0" err="1"/>
              <a:t>obinutuzumab</a:t>
            </a:r>
            <a:r>
              <a:rPr lang="en-US" altLang="en-US" sz="2400" dirty="0"/>
              <a:t> plus chlorambucil. The results showed that no new safety signals or increase in known toxicities of </a:t>
            </a:r>
            <a:r>
              <a:rPr lang="en-US" altLang="en-US" sz="2400" dirty="0" err="1"/>
              <a:t>venetoclax</a:t>
            </a:r>
            <a:r>
              <a:rPr lang="en-US" altLang="en-US" sz="2400" dirty="0"/>
              <a:t> or </a:t>
            </a:r>
            <a:r>
              <a:rPr lang="en-US" altLang="en-US" sz="2400" dirty="0" err="1"/>
              <a:t>obinutuzumab</a:t>
            </a:r>
            <a:r>
              <a:rPr lang="en-US" altLang="en-US" sz="2400" dirty="0"/>
              <a:t> were observed with the treatment combination.”</a:t>
            </a:r>
          </a:p>
        </p:txBody>
      </p:sp>
      <p:sp>
        <p:nvSpPr>
          <p:cNvPr id="11268" name="Rectangle 1">
            <a:extLst>
              <a:ext uri="{FF2B5EF4-FFF2-40B4-BE49-F238E27FC236}">
                <a16:creationId xmlns:a16="http://schemas.microsoft.com/office/drawing/2014/main" id="{98B48AB4-8B3E-714C-8806-4FF595053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142038"/>
            <a:ext cx="10363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dirty="0"/>
              <a:t>https://</a:t>
            </a:r>
            <a:r>
              <a:rPr lang="en-US" altLang="en-US" sz="1600" dirty="0" err="1"/>
              <a:t>www.businesswire.com</a:t>
            </a:r>
            <a:r>
              <a:rPr lang="en-US" altLang="en-US" sz="1600" dirty="0"/>
              <a:t>/news/home/20181031005831/</a:t>
            </a:r>
            <a:r>
              <a:rPr lang="en-US" altLang="en-US" sz="1600" dirty="0" err="1"/>
              <a:t>en</a:t>
            </a:r>
            <a:r>
              <a:rPr lang="en-US" altLang="en-US" sz="1600" dirty="0"/>
              <a:t>/Phase-III-Data-Showed-</a:t>
            </a:r>
            <a:r>
              <a:rPr lang="en-US" altLang="en-US" sz="1600" dirty="0" err="1"/>
              <a:t>Venclexta</a:t>
            </a:r>
            <a:r>
              <a:rPr lang="en-US" altLang="en-US" sz="1600" dirty="0"/>
              <a:t>-</a:t>
            </a:r>
            <a:r>
              <a:rPr lang="en-US" altLang="en-US" sz="1600" dirty="0" err="1"/>
              <a:t>Gazyva</a:t>
            </a:r>
            <a:r>
              <a:rPr lang="en-US" altLang="en-US" sz="1600" dirty="0"/>
              <a:t>-Reduced</a:t>
            </a:r>
          </a:p>
        </p:txBody>
      </p:sp>
    </p:spTree>
    <p:extLst>
      <p:ext uri="{BB962C8B-B14F-4D97-AF65-F5344CB8AC3E}">
        <p14:creationId xmlns:p14="http://schemas.microsoft.com/office/powerpoint/2010/main" val="3121163173"/>
      </p:ext>
    </p:extLst>
  </p:cSld>
  <p:clrMapOvr>
    <a:masterClrMapping/>
  </p:clrMapOvr>
  <p:transition spd="slow"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11049000" cy="1143000"/>
          </a:xfrm>
        </p:spPr>
        <p:txBody>
          <a:bodyPr/>
          <a:lstStyle/>
          <a:p>
            <a:r>
              <a:rPr lang="en-US" dirty="0"/>
              <a:t>FDA Approves Venetoclax for First-Line CLL or SLL</a:t>
            </a:r>
            <a:b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2200" dirty="0"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Press Release </a:t>
            </a:r>
            <a:r>
              <a:rPr lang="mr-IN" sz="2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200" dirty="0"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May 15, 2019</a:t>
            </a:r>
            <a:endParaRPr lang="en-US" sz="22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11277600" cy="48133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/>
              <a:t>On May 15, 2019, the Food and Drug Administration approved venetoclax for adult patients with chronic lymphocytic leukemia (CLL) or small lymphocytic lymphoma (SLL).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Approval was based on CLL14 (NCT02242942), a randomized (1:1), multicenter, open label, actively controlled trial of venetoclax in combination with obinutuzumab (VEN+G) versus obinutuzumab in combination with chlorambucil (</a:t>
            </a:r>
            <a:r>
              <a:rPr lang="en-US" sz="2400" dirty="0" err="1"/>
              <a:t>GClb</a:t>
            </a:r>
            <a:r>
              <a:rPr lang="en-US" sz="2400" dirty="0"/>
              <a:t>) in 432 patients with previously untreated CLL with coexisting medical conditions.”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6400800"/>
            <a:ext cx="1173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https://</a:t>
            </a:r>
            <a:r>
              <a:rPr lang="en-US" sz="1800" dirty="0" err="1">
                <a:solidFill>
                  <a:srgbClr val="FFFFFF"/>
                </a:solidFill>
              </a:rPr>
              <a:t>www.fda.gov</a:t>
            </a:r>
            <a:r>
              <a:rPr lang="en-US" sz="1800" dirty="0">
                <a:solidFill>
                  <a:srgbClr val="FFFFFF"/>
                </a:solidFill>
              </a:rPr>
              <a:t>/drugs/resources-information-approved-drugs/</a:t>
            </a:r>
            <a:r>
              <a:rPr lang="en-US" sz="1800" dirty="0" err="1">
                <a:solidFill>
                  <a:srgbClr val="FFFFFF"/>
                </a:solidFill>
              </a:rPr>
              <a:t>fda</a:t>
            </a:r>
            <a:r>
              <a:rPr lang="en-US" sz="1800" dirty="0">
                <a:solidFill>
                  <a:srgbClr val="FFFFFF"/>
                </a:solidFill>
              </a:rPr>
              <a:t>-approves-venetoclax-</a:t>
            </a:r>
            <a:r>
              <a:rPr lang="en-US" sz="1800" dirty="0" err="1">
                <a:solidFill>
                  <a:srgbClr val="FFFFFF"/>
                </a:solidFill>
              </a:rPr>
              <a:t>cll</a:t>
            </a:r>
            <a:r>
              <a:rPr lang="en-US" sz="1800" dirty="0">
                <a:solidFill>
                  <a:srgbClr val="FFFFFF"/>
                </a:solidFill>
              </a:rPr>
              <a:t>-and-</a:t>
            </a:r>
            <a:r>
              <a:rPr lang="en-US" sz="1800" dirty="0" err="1">
                <a:solidFill>
                  <a:srgbClr val="FFFFFF"/>
                </a:solidFill>
              </a:rPr>
              <a:t>sll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9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46C21-FF03-BA4D-81B8-3CBC8DE3E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3200" dirty="0"/>
              <a:t>Effect of Fixed-Duration </a:t>
            </a:r>
            <a:r>
              <a:rPr lang="en-US" sz="3200" dirty="0" err="1"/>
              <a:t>Venetoclax</a:t>
            </a:r>
            <a:r>
              <a:rPr lang="en-US" sz="3200" dirty="0"/>
              <a:t> plus </a:t>
            </a:r>
            <a:r>
              <a:rPr lang="en-US" sz="3200" dirty="0" err="1"/>
              <a:t>Obinutuzumab</a:t>
            </a:r>
            <a:r>
              <a:rPr lang="en-US" sz="3200" dirty="0"/>
              <a:t> (</a:t>
            </a:r>
            <a:r>
              <a:rPr lang="en-US" sz="3200" dirty="0" err="1"/>
              <a:t>VenG</a:t>
            </a:r>
            <a:r>
              <a:rPr lang="en-US" sz="3200" dirty="0"/>
              <a:t>) on Progression-Free Survival (PFS), and Rates and Duration of Minimal Residual Disease Negativity (MRD–) in Previously Untreated Patients (pts) with Chronic Lymphocytic Leukemia (CLL) and Comorbidities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F987F-834F-7047-A390-D85313887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353" y="4343400"/>
            <a:ext cx="10847294" cy="2300844"/>
          </a:xfrm>
        </p:spPr>
        <p:txBody>
          <a:bodyPr/>
          <a:lstStyle/>
          <a:p>
            <a:pPr algn="l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Fischer K et al.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ASCO 2019;Abstract 7502.</a:t>
            </a:r>
          </a:p>
          <a:p>
            <a:endParaRPr lang="en-US" sz="2200" dirty="0">
              <a:solidFill>
                <a:srgbClr val="E9BB2B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solidFill>
                  <a:srgbClr val="E9BB2B"/>
                </a:solidFill>
                <a:latin typeface="Arial" charset="0"/>
                <a:ea typeface="ＭＳ Ｐゴシック" charset="0"/>
                <a:cs typeface="ＭＳ Ｐゴシック" charset="0"/>
              </a:rPr>
              <a:t>Hematologic Malignancies </a:t>
            </a:r>
            <a:r>
              <a:rPr lang="en-US" sz="2200" dirty="0">
                <a:solidFill>
                  <a:srgbClr val="E9BB2B"/>
                </a:solidFill>
                <a:latin typeface="Arial" charset="0"/>
                <a:ea typeface="ＭＳ Ｐゴシック" charset="0"/>
              </a:rPr>
              <a:t>— Lymphoma and Chronic Lymphocytic Leukemia</a:t>
            </a:r>
          </a:p>
          <a:p>
            <a:r>
              <a:rPr lang="en-US" sz="2200" dirty="0">
                <a:solidFill>
                  <a:srgbClr val="E9BB2B"/>
                </a:solidFill>
                <a:latin typeface="Arial" charset="0"/>
                <a:ea typeface="ＭＳ Ｐゴシック" charset="0"/>
              </a:rPr>
              <a:t>Tuesday, June 4</a:t>
            </a:r>
            <a:r>
              <a:rPr lang="en-US" sz="2200" baseline="30000" dirty="0">
                <a:solidFill>
                  <a:srgbClr val="E9BB2B"/>
                </a:solidFill>
                <a:latin typeface="Arial" charset="0"/>
                <a:ea typeface="ＭＳ Ｐゴシック" charset="0"/>
              </a:rPr>
              <a:t>th</a:t>
            </a:r>
            <a:r>
              <a:rPr lang="en-US" sz="2200" dirty="0">
                <a:solidFill>
                  <a:srgbClr val="E9BB2B"/>
                </a:solidFill>
                <a:latin typeface="Arial" charset="0"/>
                <a:ea typeface="ＭＳ Ｐゴシック" charset="0"/>
              </a:rPr>
              <a:t>, 10:09-10:21 AM, E451</a:t>
            </a:r>
          </a:p>
        </p:txBody>
      </p:sp>
    </p:spTree>
    <p:extLst>
      <p:ext uri="{BB962C8B-B14F-4D97-AF65-F5344CB8AC3E}">
        <p14:creationId xmlns:p14="http://schemas.microsoft.com/office/powerpoint/2010/main" val="3973732082"/>
      </p:ext>
    </p:extLst>
  </p:cSld>
  <p:clrMapOvr>
    <a:masterClrMapping/>
  </p:clrMapOvr>
  <p:transition spd="slow"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"/>
          <a:stretch/>
        </p:blipFill>
        <p:spPr>
          <a:xfrm>
            <a:off x="1295400" y="1749923"/>
            <a:ext cx="5393676" cy="333627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 CAPTIVATE Study: MRD Response to First-Line Ibrutinib (IBR) and Venetoclax (VEN) in CLL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6179" y="1495567"/>
            <a:ext cx="4609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cs typeface="ＭＳ Ｐゴシック"/>
              </a:rPr>
              <a:t> MRD response in peripheral blood</a:t>
            </a:r>
            <a:endParaRPr lang="en-US" sz="1600" b="1" baseline="30000" dirty="0">
              <a:solidFill>
                <a:srgbClr val="FFFFFF"/>
              </a:solidFill>
              <a:cs typeface="ＭＳ Ｐゴシック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658" y="6335797"/>
            <a:ext cx="10972800" cy="48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bIns="9144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aseline="30000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Wierda WG et al. </a:t>
            </a:r>
            <a:r>
              <a:rPr lang="en-US" sz="1600" i="1" dirty="0">
                <a:solidFill>
                  <a:srgbClr val="FFFFFF"/>
                </a:solidFill>
              </a:rPr>
              <a:t>Proc ASCO </a:t>
            </a:r>
            <a:r>
              <a:rPr lang="en-US" sz="1600" dirty="0">
                <a:solidFill>
                  <a:srgbClr val="FFFFFF"/>
                </a:solidFill>
              </a:rPr>
              <a:t>2018;Abstract 7502.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2858" y="5270597"/>
            <a:ext cx="11446283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Bef>
                <a:spcPts val="400"/>
              </a:spcBef>
              <a:buFont typeface="Arial" charset="0"/>
              <a:buChar char="•"/>
              <a:defRPr/>
            </a:pPr>
            <a:r>
              <a:rPr lang="en-US" sz="1500" dirty="0">
                <a:solidFill>
                  <a:srgbClr val="FFFFFF"/>
                </a:solidFill>
                <a:cs typeface="ＭＳ Ｐゴシック"/>
              </a:rPr>
              <a:t>High rates of undetectable MRD (77%) in peripheral blood after 6 cycles of first-line IBR + VEN</a:t>
            </a:r>
          </a:p>
          <a:p>
            <a:pPr marL="231775" indent="-231775">
              <a:spcBef>
                <a:spcPts val="400"/>
              </a:spcBef>
              <a:buFont typeface="Arial" charset="0"/>
              <a:buChar char="•"/>
              <a:defRPr/>
            </a:pPr>
            <a:r>
              <a:rPr lang="en-US" sz="1500" dirty="0">
                <a:solidFill>
                  <a:srgbClr val="FFFFFF"/>
                </a:solidFill>
                <a:cs typeface="ＭＳ Ｐゴシック"/>
              </a:rPr>
              <a:t>Confirmed undetectable MRD in 11 of 14 patients (79%) after 12 cycles of first-line IBR + VEN</a:t>
            </a:r>
          </a:p>
          <a:p>
            <a:pPr marL="231775" indent="-231775">
              <a:spcBef>
                <a:spcPts val="400"/>
              </a:spcBef>
              <a:buFont typeface="Arial" charset="0"/>
              <a:buChar char="•"/>
              <a:defRPr/>
            </a:pPr>
            <a:r>
              <a:rPr lang="en-US" sz="1500" dirty="0">
                <a:solidFill>
                  <a:srgbClr val="FFFFFF"/>
                </a:solidFill>
                <a:cs typeface="ＭＳ Ｐゴシック"/>
              </a:rPr>
              <a:t>Adverse events consistent with historical safety profile of single-agent IBR and those expected with VEN; no new safety signals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23209" y="1849514"/>
            <a:ext cx="4367649" cy="2548300"/>
            <a:chOff x="1208210" y="1878497"/>
            <a:chExt cx="4666976" cy="2722942"/>
          </a:xfrm>
        </p:grpSpPr>
        <p:sp>
          <p:nvSpPr>
            <p:cNvPr id="41" name="TextBox 40"/>
            <p:cNvSpPr txBox="1"/>
            <p:nvPr/>
          </p:nvSpPr>
          <p:spPr>
            <a:xfrm>
              <a:off x="1208210" y="3110500"/>
              <a:ext cx="876299" cy="32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2060"/>
                  </a:solidFill>
                  <a:cs typeface="ＭＳ Ｐゴシック"/>
                </a:rPr>
                <a:t>93%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67655" y="1878497"/>
              <a:ext cx="876299" cy="32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FFFFFF"/>
                  </a:solidFill>
                  <a:cs typeface="ＭＳ Ｐゴシック"/>
                </a:rPr>
                <a:t>3%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67655" y="4237582"/>
              <a:ext cx="876299" cy="32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 b="1">
                  <a:solidFill>
                    <a:srgbClr val="FFFFFF"/>
                  </a:solidFill>
                  <a:cs typeface="ＭＳ Ｐゴシック"/>
                </a:rPr>
                <a:t>3%</a:t>
              </a:r>
              <a:endParaRPr lang="en-US" sz="1400" b="1" dirty="0">
                <a:solidFill>
                  <a:srgbClr val="FFFFFF"/>
                </a:solidFill>
                <a:cs typeface="ＭＳ Ｐゴシック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74277" y="2870831"/>
              <a:ext cx="876299" cy="32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2060"/>
                  </a:solidFill>
                  <a:cs typeface="ＭＳ Ｐゴシック"/>
                </a:rPr>
                <a:t>77%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74277" y="3907125"/>
              <a:ext cx="876299" cy="32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 b="1">
                  <a:solidFill>
                    <a:srgbClr val="002060"/>
                  </a:solidFill>
                  <a:cs typeface="ＭＳ Ｐゴシック"/>
                </a:rPr>
                <a:t>13%</a:t>
              </a:r>
              <a:endParaRPr lang="en-US" sz="1400" b="1" dirty="0">
                <a:solidFill>
                  <a:srgbClr val="002060"/>
                </a:solidFill>
                <a:cs typeface="ＭＳ Ｐゴシック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74277" y="4244874"/>
              <a:ext cx="876299" cy="32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2060"/>
                  </a:solidFill>
                  <a:cs typeface="ＭＳ Ｐゴシック"/>
                </a:rPr>
                <a:t>10%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09607" y="2934577"/>
              <a:ext cx="876299" cy="32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2060"/>
                  </a:solidFill>
                  <a:cs typeface="ＭＳ Ｐゴシック"/>
                </a:rPr>
                <a:t>86%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709607" y="4058277"/>
              <a:ext cx="876299" cy="32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2060"/>
                  </a:solidFill>
                  <a:cs typeface="ＭＳ Ｐゴシック"/>
                </a:rPr>
                <a:t>7%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09607" y="4272569"/>
              <a:ext cx="876299" cy="32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2060"/>
                  </a:solidFill>
                  <a:cs typeface="ＭＳ Ｐゴシック"/>
                </a:rPr>
                <a:t>7%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98887" y="2931248"/>
              <a:ext cx="876299" cy="32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2060"/>
                  </a:solidFill>
                  <a:cs typeface="ＭＳ Ｐゴシック"/>
                </a:rPr>
                <a:t>93%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98887" y="4272569"/>
              <a:ext cx="876299" cy="32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2060"/>
                  </a:solidFill>
                  <a:cs typeface="ＭＳ Ｐゴシック"/>
                </a:rPr>
                <a:t>7%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296400" y="2100444"/>
            <a:ext cx="2629545" cy="1257831"/>
            <a:chOff x="5603271" y="2250005"/>
            <a:chExt cx="2629545" cy="1257831"/>
          </a:xfrm>
        </p:grpSpPr>
        <p:sp>
          <p:nvSpPr>
            <p:cNvPr id="53" name="TextBox 52"/>
            <p:cNvSpPr txBox="1"/>
            <p:nvPr/>
          </p:nvSpPr>
          <p:spPr>
            <a:xfrm>
              <a:off x="5854333" y="2492173"/>
              <a:ext cx="2286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500" dirty="0">
                  <a:solidFill>
                    <a:srgbClr val="FFFFFF"/>
                  </a:solidFill>
                  <a:cs typeface="ＭＳ Ｐゴシック"/>
                </a:rPr>
                <a:t>&lt;0.01%</a:t>
              </a:r>
            </a:p>
            <a:p>
              <a:pPr>
                <a:defRPr/>
              </a:pPr>
              <a:r>
                <a:rPr lang="en-US" sz="1500" dirty="0">
                  <a:solidFill>
                    <a:srgbClr val="FFFFFF"/>
                  </a:solidFill>
                  <a:cs typeface="ＭＳ Ｐゴシック"/>
                </a:rPr>
                <a:t>0.01%-&lt;1.0%</a:t>
              </a:r>
            </a:p>
            <a:p>
              <a:pPr>
                <a:defRPr/>
              </a:pPr>
              <a:r>
                <a:rPr lang="en-US" sz="1500" dirty="0">
                  <a:solidFill>
                    <a:srgbClr val="FFFFFF"/>
                  </a:solidFill>
                  <a:cs typeface="ＭＳ Ｐゴシック"/>
                </a:rPr>
                <a:t>≥1.0%</a:t>
              </a:r>
            </a:p>
            <a:p>
              <a:pPr>
                <a:defRPr/>
              </a:pPr>
              <a:r>
                <a:rPr lang="en-US" sz="1500" dirty="0">
                  <a:solidFill>
                    <a:srgbClr val="FFFFFF"/>
                  </a:solidFill>
                  <a:cs typeface="ＭＳ Ｐゴシック"/>
                </a:rPr>
                <a:t>Sample not evaluable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5703222" y="2607852"/>
              <a:ext cx="150464" cy="150464"/>
            </a:xfrm>
            <a:prstGeom prst="rect">
              <a:avLst/>
            </a:prstGeom>
            <a:solidFill>
              <a:srgbClr val="8FC4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703222" y="2836452"/>
              <a:ext cx="150464" cy="150464"/>
            </a:xfrm>
            <a:prstGeom prst="rect">
              <a:avLst/>
            </a:prstGeom>
            <a:solidFill>
              <a:srgbClr val="FFCB1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5703222" y="3055797"/>
              <a:ext cx="150464" cy="150464"/>
            </a:xfrm>
            <a:prstGeom prst="rect">
              <a:avLst/>
            </a:prstGeom>
            <a:solidFill>
              <a:srgbClr val="FF981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703222" y="3272461"/>
              <a:ext cx="150464" cy="150464"/>
            </a:xfrm>
            <a:prstGeom prst="rect">
              <a:avLst/>
            </a:prstGeom>
            <a:solidFill>
              <a:srgbClr val="B2B3B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03271" y="2250005"/>
              <a:ext cx="26295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FFFF"/>
                  </a:solidFill>
                  <a:cs typeface="ＭＳ Ｐゴシック"/>
                </a:rPr>
                <a:t>CLL cells/leukocytes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8210C5E-1C37-A449-B2E0-5B81E611AD48}"/>
              </a:ext>
            </a:extLst>
          </p:cNvPr>
          <p:cNvSpPr txBox="1"/>
          <p:nvPr/>
        </p:nvSpPr>
        <p:spPr>
          <a:xfrm>
            <a:off x="6787000" y="1502454"/>
            <a:ext cx="2821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MRD response in bone marrow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44E0A1-4F0E-D14C-B2F6-4F5417A52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931" y="1822427"/>
            <a:ext cx="1689833" cy="305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96041"/>
      </p:ext>
    </p:extLst>
  </p:cSld>
  <p:clrMapOvr>
    <a:masterClrMapping/>
  </p:clrMapOvr>
  <p:transition spd="slow"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BFC55-6994-4440-89DE-42BAC5413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Select Ongoing Phase III Trials of Novel Combination Approaches for Newly Diagnosed CLL</a:t>
            </a:r>
            <a:endParaRPr lang="en-US" sz="2800" dirty="0">
              <a:solidFill>
                <a:srgbClr val="FF40FF"/>
              </a:solidFill>
            </a:endParaRPr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B994D5E1-D7D4-7F48-B1CD-7AF37E821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10570"/>
            <a:ext cx="10382492" cy="43434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ç</a:t>
            </a:r>
            <a:endParaRPr lang="en-U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D9D0BC4E-6378-0542-A6C3-043EFB90B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149211"/>
              </p:ext>
            </p:extLst>
          </p:nvPr>
        </p:nvGraphicFramePr>
        <p:xfrm>
          <a:off x="889573" y="1717755"/>
          <a:ext cx="10102518" cy="4136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47200">
                  <a:extLst>
                    <a:ext uri="{9D8B030D-6E8A-4147-A177-3AD203B41FA5}">
                      <a16:colId xmlns:a16="http://schemas.microsoft.com/office/drawing/2014/main" val="2343474276"/>
                    </a:ext>
                  </a:extLst>
                </a:gridCol>
                <a:gridCol w="1017924">
                  <a:extLst>
                    <a:ext uri="{9D8B030D-6E8A-4147-A177-3AD203B41FA5}">
                      <a16:colId xmlns:a16="http://schemas.microsoft.com/office/drawing/2014/main" val="2872681205"/>
                    </a:ext>
                  </a:extLst>
                </a:gridCol>
                <a:gridCol w="1110463">
                  <a:extLst>
                    <a:ext uri="{9D8B030D-6E8A-4147-A177-3AD203B41FA5}">
                      <a16:colId xmlns:a16="http://schemas.microsoft.com/office/drawing/2014/main" val="3815088065"/>
                    </a:ext>
                  </a:extLst>
                </a:gridCol>
                <a:gridCol w="4626931">
                  <a:extLst>
                    <a:ext uri="{9D8B030D-6E8A-4147-A177-3AD203B41FA5}">
                      <a16:colId xmlns:a16="http://schemas.microsoft.com/office/drawing/2014/main" val="1034248556"/>
                    </a:ext>
                  </a:extLst>
                </a:gridCol>
              </a:tblGrid>
              <a:tr h="5076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Trial</a:t>
                      </a:r>
                    </a:p>
                  </a:txBody>
                  <a:tcPr marL="91454" marR="91454" marT="45718" marB="457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Phase</a:t>
                      </a:r>
                    </a:p>
                  </a:txBody>
                  <a:tcPr marL="91454" marR="91454" marT="45718" marB="457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N</a:t>
                      </a:r>
                    </a:p>
                  </a:txBody>
                  <a:tcPr marL="91454" marR="91454" marT="45718" marB="457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Randomization</a:t>
                      </a:r>
                    </a:p>
                  </a:txBody>
                  <a:tcPr marL="91454" marR="91454" marT="45718" marB="457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873548"/>
                  </a:ext>
                </a:extLst>
              </a:tr>
              <a:tr h="99363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FLAIR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(ISRCTN01844152)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1,576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FCR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Ibrutinib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Ibrutinib/rituximab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Ibrutinib/venetoclax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892298"/>
                  </a:ext>
                </a:extLst>
              </a:tr>
              <a:tr h="99363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GAIA (CLL13)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600" dirty="0"/>
                        <a:t>NCT02950051)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FCR or BR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Venetoclax/rituximab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Venetoclax/obinutuzumab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Venetoclax/obinutuzumab/ibrutinib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63706"/>
                  </a:ext>
                </a:extLst>
              </a:tr>
              <a:tr h="6721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GLOW (CLL3011)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600" dirty="0"/>
                        <a:t>NCT03462719)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Ibrutinib/venetoclax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Chlorambucil/obinutuzumab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171685"/>
                  </a:ext>
                </a:extLst>
              </a:tr>
              <a:tr h="7643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Elevate CLL TN (ACE-CL-007)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600" dirty="0"/>
                        <a:t>NCT02475681)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Acalabrutinib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Acalabrutinib/obinutuzumab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Chlorambucil/obinutuzumab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40514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D14AFCD-75A6-9C4D-8D2C-2DB2F100E32E}"/>
              </a:ext>
            </a:extLst>
          </p:cNvPr>
          <p:cNvSpPr txBox="1"/>
          <p:nvPr/>
        </p:nvSpPr>
        <p:spPr>
          <a:xfrm>
            <a:off x="79320" y="6460123"/>
            <a:ext cx="11842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charset="0"/>
                <a:cs typeface="Arial" panose="020B0604020202020204" pitchFamily="34" charset="0"/>
              </a:rPr>
              <a:t>www.clinical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Calibri" charset="0"/>
                <a:cs typeface="Arial" panose="020B0604020202020204" pitchFamily="34" charset="0"/>
              </a:rPr>
              <a:t>trials.gov. Accessed May 2019;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Calibri" charset="0"/>
                <a:cs typeface="Arial" panose="020B0604020202020204" pitchFamily="34" charset="0"/>
              </a:rPr>
              <a:t>www.isrctn.com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Calibri" charset="0"/>
                <a:cs typeface="Arial" panose="020B0604020202020204" pitchFamily="34" charset="0"/>
              </a:rPr>
              <a:t>. Accessed May 2019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84658"/>
      </p:ext>
    </p:extLst>
  </p:cSld>
  <p:clrMapOvr>
    <a:masterClrMapping/>
  </p:clrMapOvr>
  <p:transition spd="slow"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531267-3CEE-4945-993C-A6E49D534A20}"/>
              </a:ext>
            </a:extLst>
          </p:cNvPr>
          <p:cNvSpPr/>
          <p:nvPr/>
        </p:nvSpPr>
        <p:spPr bwMode="auto">
          <a:xfrm>
            <a:off x="2334933" y="2479044"/>
            <a:ext cx="5140573" cy="25399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33">
            <a:extLst>
              <a:ext uri="{FF2B5EF4-FFF2-40B4-BE49-F238E27FC236}">
                <a16:creationId xmlns:a16="http://schemas.microsoft.com/office/drawing/2014/main" id="{D74733AF-F9A8-D84B-8D67-97355997F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282" y="1963284"/>
            <a:ext cx="3749040" cy="333756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ç</a:t>
            </a:r>
            <a:endParaRPr lang="en-U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2BCC0-E21F-4AC7-AE9E-3307E6D638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454" y="6487669"/>
            <a:ext cx="10972800" cy="280118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Barf T et al. </a:t>
            </a:r>
            <a:r>
              <a:rPr lang="en-US" sz="1600" i="1" dirty="0"/>
              <a:t>J </a:t>
            </a:r>
            <a:r>
              <a:rPr lang="en-US" sz="1600" i="1" dirty="0" err="1"/>
              <a:t>Pharmacol</a:t>
            </a:r>
            <a:r>
              <a:rPr lang="en-US" sz="1600" i="1" dirty="0"/>
              <a:t> </a:t>
            </a:r>
            <a:r>
              <a:rPr lang="en-US" sz="1600" i="1" dirty="0" err="1"/>
              <a:t>Exp</a:t>
            </a:r>
            <a:r>
              <a:rPr lang="en-US" sz="1600" i="1" dirty="0"/>
              <a:t> </a:t>
            </a:r>
            <a:r>
              <a:rPr lang="en-US" sz="1600" i="1" dirty="0" err="1"/>
              <a:t>Ther</a:t>
            </a:r>
            <a:r>
              <a:rPr lang="en-US" sz="1600" dirty="0"/>
              <a:t> 2017;363(2):240-52.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528B4C-4840-4423-ADC8-915D1E97F8D6}"/>
              </a:ext>
            </a:extLst>
          </p:cNvPr>
          <p:cNvSpPr txBox="1"/>
          <p:nvPr/>
        </p:nvSpPr>
        <p:spPr>
          <a:xfrm>
            <a:off x="7735282" y="1426957"/>
            <a:ext cx="3641195" cy="507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Kinase inhibition </a:t>
            </a:r>
          </a:p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average IC</a:t>
            </a:r>
            <a:r>
              <a:rPr kumimoji="0" lang="en-US" sz="135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sz="135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E4B259A-3D89-432F-A9A3-AFBB4D078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09914"/>
              </p:ext>
            </p:extLst>
          </p:nvPr>
        </p:nvGraphicFramePr>
        <p:xfrm>
          <a:off x="7796781" y="2020259"/>
          <a:ext cx="3641195" cy="322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534">
                  <a:extLst>
                    <a:ext uri="{9D8B030D-6E8A-4147-A177-3AD203B41FA5}">
                      <a16:colId xmlns:a16="http://schemas.microsoft.com/office/drawing/2014/main" val="3779652270"/>
                    </a:ext>
                  </a:extLst>
                </a:gridCol>
                <a:gridCol w="1379930">
                  <a:extLst>
                    <a:ext uri="{9D8B030D-6E8A-4147-A177-3AD203B41FA5}">
                      <a16:colId xmlns:a16="http://schemas.microsoft.com/office/drawing/2014/main" val="3536216702"/>
                    </a:ext>
                  </a:extLst>
                </a:gridCol>
                <a:gridCol w="1213731">
                  <a:extLst>
                    <a:ext uri="{9D8B030D-6E8A-4147-A177-3AD203B41FA5}">
                      <a16:colId xmlns:a16="http://schemas.microsoft.com/office/drawing/2014/main" val="3379471265"/>
                    </a:ext>
                  </a:extLst>
                </a:gridCol>
              </a:tblGrid>
              <a:tr h="31610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Kinase</a:t>
                      </a:r>
                    </a:p>
                  </a:txBody>
                  <a:tcPr marL="79294" marR="79294" marT="39647" marB="396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Acalabrutinib</a:t>
                      </a:r>
                    </a:p>
                  </a:txBody>
                  <a:tcPr marL="79294" marR="79294" marT="39647" marB="396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Ibrutinib</a:t>
                      </a:r>
                    </a:p>
                  </a:txBody>
                  <a:tcPr marL="79294" marR="79294" marT="39647" marB="396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62632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BTK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739868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TEC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126.0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lang="en-US" sz="1400" strike="sng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62737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ITK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&gt;1,000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4.9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732152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BMX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46</a:t>
                      </a:r>
                      <a:endParaRPr lang="en-US" sz="1400" strike="sng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046484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TXK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368</a:t>
                      </a:r>
                      <a:endParaRPr lang="en-US" sz="1400" strike="sng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015962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EGFR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&gt;1,000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99353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ERBB2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~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1,000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6.4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659884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ERBB4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572529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BLK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&gt;1,000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440411"/>
                  </a:ext>
                </a:extLst>
              </a:tr>
              <a:tr h="29120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JAK3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&gt;1,000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79294" marR="79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68864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90C620F-285C-49C4-A721-E71289C910E7}"/>
              </a:ext>
            </a:extLst>
          </p:cNvPr>
          <p:cNvGrpSpPr/>
          <p:nvPr/>
        </p:nvGrpSpPr>
        <p:grpSpPr>
          <a:xfrm>
            <a:off x="791642" y="2096790"/>
            <a:ext cx="6664572" cy="3345049"/>
            <a:chOff x="256596" y="2223532"/>
            <a:chExt cx="6835386" cy="38574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6D6B36-31A4-463B-ACF0-ABE9C78B4BE1}"/>
                </a:ext>
              </a:extLst>
            </p:cNvPr>
            <p:cNvSpPr txBox="1"/>
            <p:nvPr/>
          </p:nvSpPr>
          <p:spPr>
            <a:xfrm>
              <a:off x="256596" y="3440767"/>
              <a:ext cx="1563060" cy="13841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Kinase selectivity profiling at </a:t>
              </a:r>
              <a:b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M</a:t>
              </a:r>
              <a:endParaRPr kumimoji="0" lang="en-US" sz="1800" b="1" i="0" u="none" strike="sng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26F84A-6C37-40EF-9C32-128DE2F99A82}"/>
                </a:ext>
              </a:extLst>
            </p:cNvPr>
            <p:cNvSpPr txBox="1"/>
            <p:nvPr/>
          </p:nvSpPr>
          <p:spPr>
            <a:xfrm>
              <a:off x="1819656" y="5655038"/>
              <a:ext cx="5272326" cy="425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Larger red circles represent stronger inhibition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5D9B48-7D25-486F-9B8B-222E61ACF403}"/>
                </a:ext>
              </a:extLst>
            </p:cNvPr>
            <p:cNvSpPr/>
            <p:nvPr/>
          </p:nvSpPr>
          <p:spPr>
            <a:xfrm>
              <a:off x="5169582" y="2223532"/>
              <a:ext cx="1277709" cy="425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Century Gothic" charset="0"/>
                  <a:cs typeface="Arial" panose="020B0604020202020204" pitchFamily="34" charset="0"/>
                </a:rPr>
                <a:t>Ibrutinib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141109-A42B-46DF-A63E-3C376B203859}"/>
                </a:ext>
              </a:extLst>
            </p:cNvPr>
            <p:cNvSpPr/>
            <p:nvPr/>
          </p:nvSpPr>
          <p:spPr>
            <a:xfrm>
              <a:off x="2517700" y="2238433"/>
              <a:ext cx="1913605" cy="425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Acalabrutinib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Content Placeholder 6"/>
          <p:cNvSpPr txBox="1">
            <a:spLocks/>
          </p:cNvSpPr>
          <p:nvPr/>
        </p:nvSpPr>
        <p:spPr>
          <a:xfrm>
            <a:off x="754024" y="1327118"/>
            <a:ext cx="6482519" cy="913701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831" marR="0" lvl="0" indent="-173831" algn="l" defTabSz="45718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Acalabrutinib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is more selective for BTK with less off-target kinase inhibition compared to ibrutinib in vitro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589" y="2540237"/>
            <a:ext cx="4911263" cy="242454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E885FA7-CA98-854A-8E56-4D25C5C73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C000"/>
                </a:solidFill>
              </a:rPr>
              <a:t>Acalabrutinib versus Ibrutinib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C4CD47F-7D3E-0249-8F6D-51CEB8D1352E}"/>
              </a:ext>
            </a:extLst>
          </p:cNvPr>
          <p:cNvSpPr txBox="1">
            <a:spLocks/>
          </p:cNvSpPr>
          <p:nvPr/>
        </p:nvSpPr>
        <p:spPr bwMode="auto">
          <a:xfrm>
            <a:off x="511522" y="5486628"/>
            <a:ext cx="10972800" cy="93192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ts val="900"/>
              </a:lnSpc>
              <a:spcBef>
                <a:spcPts val="0"/>
              </a:spcBef>
              <a:spcAft>
                <a:spcPct val="0"/>
              </a:spcAft>
              <a:buNone/>
              <a:defRPr sz="825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750">
                <a:solidFill>
                  <a:schemeClr val="bg1"/>
                </a:solidFill>
                <a:latin typeface="+mn-lt"/>
                <a:ea typeface="+mn-ea"/>
              </a:defRPr>
            </a:lvl2pPr>
            <a:lvl3pPr marL="914378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750">
                <a:solidFill>
                  <a:schemeClr val="bg1"/>
                </a:solidFill>
                <a:latin typeface="+mn-lt"/>
                <a:ea typeface="+mn-ea"/>
              </a:defRPr>
            </a:lvl3pPr>
            <a:lvl4pPr marL="1371566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750">
                <a:solidFill>
                  <a:schemeClr val="bg1"/>
                </a:solidFill>
                <a:latin typeface="+mn-lt"/>
                <a:ea typeface="+mn-ea"/>
              </a:defRPr>
            </a:lvl4pPr>
            <a:lvl5pPr marL="1828754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75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/>
              <a:t>BLK = B lymphocyte kinase; BMX = bone marrow tyrosine kinase gene in chromosome X; BTK = </a:t>
            </a:r>
            <a:r>
              <a:rPr lang="en-US" sz="1400" dirty="0" err="1"/>
              <a:t>Bruton</a:t>
            </a:r>
            <a:r>
              <a:rPr lang="en-US" sz="1400" dirty="0"/>
              <a:t> tyrosine kinase; EGFR = epidermal growth factor receptor; ERBB2 = erb-b2 receptor tyrosine kinase; ERBB4 = erb-b4 receptor tyrosine kinase; IC50 = inhibitory concentration of 50%; ITK = interleukin-2-inducible T-cell kinase; JAK3 = Janus kinase 3; TEC = tyrosine kinase expressed in hepatocellular carcinoma; TXK = T and X cell expressed kinase.</a:t>
            </a:r>
          </a:p>
        </p:txBody>
      </p:sp>
    </p:spTree>
    <p:extLst>
      <p:ext uri="{BB962C8B-B14F-4D97-AF65-F5344CB8AC3E}">
        <p14:creationId xmlns:p14="http://schemas.microsoft.com/office/powerpoint/2010/main" val="193771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46C21-FF03-BA4D-81B8-3CBC8DE3E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Acalabrutinib Monotherapy in Patients with Relapsed/Refractory </a:t>
            </a:r>
            <a:r>
              <a:rPr lang="en-US" sz="2800" dirty="0"/>
              <a:t>Chronic Lymphocytic Leukemia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: Updated Results from the Phase 1/2 ACE-CL-001 Study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/>
              <a:t>Acalabrutinib in Treatment-Naive (TN) Chronic Lymphocytic Leukemia (CLL): Updated Results from the Phase 1/2 ACE-CL-001 Study</a:t>
            </a:r>
            <a:r>
              <a:rPr lang="en-US" sz="2800" baseline="30000" dirty="0"/>
              <a:t>2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F987F-834F-7047-A390-D85313887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353" y="4419600"/>
            <a:ext cx="10847294" cy="1752600"/>
          </a:xfrm>
        </p:spPr>
        <p:txBody>
          <a:bodyPr/>
          <a:lstStyle/>
          <a:p>
            <a:r>
              <a:rPr lang="en-US" sz="2400" baseline="30000" dirty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Byrd JC et al. 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i="1" dirty="0"/>
              <a:t>Proc ASH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2017;Abstract 498.</a:t>
            </a:r>
          </a:p>
          <a:p>
            <a:pPr algn="l"/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2400" baseline="30000" dirty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Byrd JC et al.</a:t>
            </a:r>
          </a:p>
          <a:p>
            <a:pPr algn="l"/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Proc ASH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2018;Abstract 692.</a:t>
            </a:r>
          </a:p>
        </p:txBody>
      </p:sp>
    </p:spTree>
    <p:extLst>
      <p:ext uri="{BB962C8B-B14F-4D97-AF65-F5344CB8AC3E}">
        <p14:creationId xmlns:p14="http://schemas.microsoft.com/office/powerpoint/2010/main" val="1873019314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432B0A-E1C7-DB48-87EA-DC901B5AF12E}"/>
              </a:ext>
            </a:extLst>
          </p:cNvPr>
          <p:cNvSpPr txBox="1"/>
          <p:nvPr/>
        </p:nvSpPr>
        <p:spPr>
          <a:xfrm>
            <a:off x="2084154" y="2525397"/>
            <a:ext cx="797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Module 2: Chronic Lymphocytic Leukemia and Follicular Lymphoma</a:t>
            </a:r>
          </a:p>
        </p:txBody>
      </p:sp>
    </p:spTree>
    <p:extLst>
      <p:ext uri="{BB962C8B-B14F-4D97-AF65-F5344CB8AC3E}">
        <p14:creationId xmlns:p14="http://schemas.microsoft.com/office/powerpoint/2010/main" val="181021758"/>
      </p:ext>
    </p:extLst>
  </p:cSld>
  <p:clrMapOvr>
    <a:masterClrMapping/>
  </p:clrMapOvr>
  <p:transition spd="slow"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/>
              <a:t>ACE-CL-001</a:t>
            </a:r>
            <a:r>
              <a:rPr lang="en-US" dirty="0"/>
              <a:t>: Updated Efficacy and Safety of </a:t>
            </a:r>
            <a:r>
              <a:rPr lang="en-US" dirty="0" err="1"/>
              <a:t>Acalabrutinib</a:t>
            </a:r>
            <a:r>
              <a:rPr lang="en-US" dirty="0"/>
              <a:t> Monotherapy in Patients with Treatment-Naïve and R/R CLL 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914400" y="1169894"/>
            <a:ext cx="10668000" cy="2335306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graphicFrame>
        <p:nvGraphicFramePr>
          <p:cNvPr id="8" name="Group 2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616710"/>
              </p:ext>
            </p:extLst>
          </p:nvPr>
        </p:nvGraphicFramePr>
        <p:xfrm>
          <a:off x="1066800" y="1295400"/>
          <a:ext cx="10394096" cy="2084808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93296">
                  <a:extLst>
                    <a:ext uri="{9D8B030D-6E8A-4147-A177-3AD203B41FA5}">
                      <a16:colId xmlns:a16="http://schemas.microsoft.com/office/drawing/2014/main" val="1625549651"/>
                    </a:ext>
                  </a:extLst>
                </a:gridCol>
              </a:tblGrid>
              <a:tr h="4854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R/R patient cohort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(n = 134)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1</a:t>
                      </a: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Treatment-naïve patient cohort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(n = 99)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2</a:t>
                      </a: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5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ORR (CR + PR)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85%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97%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18-month DOR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85%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—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18-month PFS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88%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—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36-month DOR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—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99%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199688"/>
                  </a:ext>
                </a:extLst>
              </a:tr>
              <a:tr h="310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36-month PFS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—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98%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16594"/>
                  </a:ext>
                </a:extLst>
              </a:tr>
            </a:tbl>
          </a:graphicData>
        </a:graphic>
      </p:graphicFrame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914400" y="3713537"/>
            <a:ext cx="10668000" cy="2407807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graphicFrame>
        <p:nvGraphicFramePr>
          <p:cNvPr id="11" name="Group 217"/>
          <p:cNvGraphicFramePr>
            <a:graphicFrameLocks noGrp="1"/>
          </p:cNvGraphicFramePr>
          <p:nvPr/>
        </p:nvGraphicFramePr>
        <p:xfrm>
          <a:off x="1066800" y="3834693"/>
          <a:ext cx="10394095" cy="2182344"/>
        </p:xfrm>
        <a:graphic>
          <a:graphicData uri="http://schemas.openxmlformats.org/drawingml/2006/table">
            <a:tbl>
              <a:tblPr/>
              <a:tblGrid>
                <a:gridCol w="3626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3676">
                  <a:extLst>
                    <a:ext uri="{9D8B030D-6E8A-4147-A177-3AD203B41FA5}">
                      <a16:colId xmlns:a16="http://schemas.microsoft.com/office/drawing/2014/main" val="1154226566"/>
                    </a:ext>
                  </a:extLst>
                </a:gridCol>
              </a:tblGrid>
              <a:tr h="5192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Select Grade 3/4 adverse events </a:t>
                      </a: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R/R patient cohort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(n = 134)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1</a:t>
                      </a: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Treatment-naïve patient cohort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(n = 99)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2</a:t>
                      </a: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258">
                <a:tc>
                  <a:txBody>
                    <a:bodyPr/>
                    <a:lstStyle/>
                    <a:p>
                      <a:r>
                        <a:rPr lang="en-US" sz="1600" dirty="0"/>
                        <a:t>Neutropenia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11%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756783"/>
                  </a:ext>
                </a:extLst>
              </a:tr>
              <a:tr h="3043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Diarrhea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NR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5%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258">
                <a:tc>
                  <a:txBody>
                    <a:bodyPr/>
                    <a:lstStyle/>
                    <a:p>
                      <a:r>
                        <a:rPr lang="en-US" sz="1600" dirty="0"/>
                        <a:t>Pneumonia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10%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258">
                <a:tc>
                  <a:txBody>
                    <a:bodyPr/>
                    <a:lstStyle/>
                    <a:p>
                      <a:r>
                        <a:rPr lang="en-US" sz="1600" dirty="0"/>
                        <a:t>Hypertension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3%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258">
                <a:tc>
                  <a:txBody>
                    <a:bodyPr/>
                    <a:lstStyle/>
                    <a:p>
                      <a:r>
                        <a:rPr lang="en-US" sz="1600" dirty="0"/>
                        <a:t>Atrial fibrillation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2%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17929" y="6324599"/>
            <a:ext cx="10972800" cy="48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bIns="9144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aseline="30000" dirty="0">
                <a:solidFill>
                  <a:srgbClr val="FFFFFF"/>
                </a:solidFill>
              </a:rPr>
              <a:t>1 </a:t>
            </a:r>
            <a:r>
              <a:rPr lang="en-US" sz="1600" dirty="0">
                <a:solidFill>
                  <a:srgbClr val="FFFFFF"/>
                </a:solidFill>
              </a:rPr>
              <a:t>Byrd JC et al. </a:t>
            </a:r>
            <a:r>
              <a:rPr lang="en-US" sz="1600" i="1" dirty="0">
                <a:solidFill>
                  <a:srgbClr val="FFFFFF"/>
                </a:solidFill>
              </a:rPr>
              <a:t>Proc ASH </a:t>
            </a:r>
            <a:r>
              <a:rPr lang="en-US" sz="1600" dirty="0">
                <a:solidFill>
                  <a:srgbClr val="FFFFFF"/>
                </a:solidFill>
              </a:rPr>
              <a:t>2017;Abstract 498; </a:t>
            </a:r>
            <a:r>
              <a:rPr lang="en-US" sz="1600" baseline="30000" dirty="0">
                <a:solidFill>
                  <a:srgbClr val="FFFFFF"/>
                </a:solidFill>
              </a:rPr>
              <a:t>2 </a:t>
            </a:r>
            <a:r>
              <a:rPr lang="en-US" sz="1600" dirty="0">
                <a:solidFill>
                  <a:srgbClr val="FFFFFF"/>
                </a:solidFill>
              </a:rPr>
              <a:t>Byrd JC et al. </a:t>
            </a:r>
            <a:r>
              <a:rPr lang="en-US" sz="1600" i="1" dirty="0">
                <a:solidFill>
                  <a:srgbClr val="FFFFFF"/>
                </a:solidFill>
              </a:rPr>
              <a:t>Proc ASH </a:t>
            </a:r>
            <a:r>
              <a:rPr lang="en-US" sz="1600" dirty="0">
                <a:solidFill>
                  <a:srgbClr val="FFFFFF"/>
                </a:solidFill>
              </a:rPr>
              <a:t>2018;Abstract 692.</a:t>
            </a:r>
          </a:p>
        </p:txBody>
      </p:sp>
    </p:spTree>
    <p:extLst>
      <p:ext uri="{BB962C8B-B14F-4D97-AF65-F5344CB8AC3E}">
        <p14:creationId xmlns:p14="http://schemas.microsoft.com/office/powerpoint/2010/main" val="1952897917"/>
      </p:ext>
    </p:extLst>
  </p:cSld>
  <p:clrMapOvr>
    <a:masterClrMapping/>
  </p:clrMapOvr>
  <p:transition spd="slow"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DDBE9C7-DE4B-E54B-B245-68D13D3E0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10972800" cy="1143000"/>
          </a:xfrm>
        </p:spPr>
        <p:txBody>
          <a:bodyPr/>
          <a:lstStyle/>
          <a:p>
            <a:r>
              <a:rPr lang="en-US" altLang="en-US" sz="2500" dirty="0"/>
              <a:t>Phase III ASCEND Trial of Acalabrutinib for R/R CLL Meets Its Primary PFS Endpoint and Will Stop Early</a:t>
            </a:r>
            <a:br>
              <a:rPr lang="en-US" altLang="en-US" dirty="0"/>
            </a:br>
            <a:r>
              <a:rPr lang="en-US" altLang="en-US" sz="2100" dirty="0">
                <a:ea typeface="ヒラギノ角ゴ Pro W3" panose="020B0300000000000000" pitchFamily="34" charset="-128"/>
                <a:cs typeface="Arial" panose="020B0604020202020204" pitchFamily="34" charset="0"/>
              </a:rPr>
              <a:t>Press Release </a:t>
            </a:r>
            <a:r>
              <a:rPr lang="en-US" altLang="en-US" sz="2100" dirty="0">
                <a:cs typeface="Arial" panose="020B0604020202020204" pitchFamily="34" charset="0"/>
              </a:rPr>
              <a:t>—</a:t>
            </a:r>
            <a:r>
              <a:rPr lang="en-US" altLang="en-US" sz="2100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 May 7, 2019</a:t>
            </a:r>
            <a:endParaRPr lang="en-US" altLang="en-US" sz="2100" dirty="0"/>
          </a:p>
        </p:txBody>
      </p:sp>
      <p:sp>
        <p:nvSpPr>
          <p:cNvPr id="11267" name="Content Placeholder 6">
            <a:extLst>
              <a:ext uri="{FF2B5EF4-FFF2-40B4-BE49-F238E27FC236}">
                <a16:creationId xmlns:a16="http://schemas.microsoft.com/office/drawing/2014/main" id="{52CDAFA9-04BF-B240-A69F-444801552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64365"/>
            <a:ext cx="10591800" cy="4724400"/>
          </a:xfrm>
        </p:spPr>
        <p:txBody>
          <a:bodyPr/>
          <a:lstStyle/>
          <a:p>
            <a:pPr marL="0" indent="0">
              <a:spcBef>
                <a:spcPts val="1675"/>
              </a:spcBef>
              <a:buFontTx/>
              <a:buNone/>
            </a:pPr>
            <a:r>
              <a:rPr lang="en-US" altLang="en-US" sz="2200" dirty="0"/>
              <a:t>“P</a:t>
            </a:r>
            <a:r>
              <a:rPr lang="en-US" sz="2200" dirty="0"/>
              <a:t>ositive results from the Phase III ASCEND trial of acalabrutinib in previously-treated patients with chronic lymphocytic leukemia… showed a statistically-significant and clinically-meaningful improvement in progression-free survival (PFS) with acalabrutinib monotherapy compared to a combination regimen of rituximab plus physician’s choice of idelalisib or </a:t>
            </a:r>
            <a:r>
              <a:rPr lang="en-US" sz="2200" dirty="0" err="1"/>
              <a:t>bendamustine</a:t>
            </a:r>
            <a:r>
              <a:rPr lang="en-US" sz="2200" dirty="0"/>
              <a:t>… The safety and tolerability of acalabrutinib was consistent with the known profile.</a:t>
            </a:r>
          </a:p>
          <a:p>
            <a:pPr marL="0" indent="0">
              <a:spcBef>
                <a:spcPts val="1675"/>
              </a:spcBef>
              <a:buFontTx/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200" dirty="0"/>
              <a:t>ASCEND (ACE-CL-309) is a global, </a:t>
            </a:r>
            <a:r>
              <a:rPr lang="en-US" sz="2200" dirty="0" err="1"/>
              <a:t>randomised</a:t>
            </a:r>
            <a:r>
              <a:rPr lang="en-US" sz="2200" dirty="0"/>
              <a:t>, </a:t>
            </a:r>
            <a:r>
              <a:rPr lang="en-US" sz="2200" dirty="0" err="1"/>
              <a:t>multicentre</a:t>
            </a:r>
            <a:r>
              <a:rPr lang="en-US" sz="2200" dirty="0"/>
              <a:t>, open-label Phase III trial evaluating the efficacy of acalabrutinib in previously-treated patients with CLL. In the trial, 310 patients were </a:t>
            </a:r>
            <a:r>
              <a:rPr lang="en-US" sz="2200" dirty="0" err="1"/>
              <a:t>randomised</a:t>
            </a:r>
            <a:r>
              <a:rPr lang="en-US" sz="2200" dirty="0"/>
              <a:t> (1:1) into two groups. Patients in the first group received acalabrutinib monotherapy (100 mg twice daily until disease progression). Patients in the second group received rituximab plus physician’s choice of </a:t>
            </a:r>
            <a:r>
              <a:rPr lang="en-US" sz="2200" dirty="0" err="1"/>
              <a:t>idelalisib</a:t>
            </a:r>
            <a:r>
              <a:rPr lang="en-US" sz="2200" dirty="0"/>
              <a:t> or </a:t>
            </a:r>
            <a:r>
              <a:rPr lang="en-US" sz="2200" dirty="0" err="1"/>
              <a:t>bendamustine</a:t>
            </a:r>
            <a:r>
              <a:rPr lang="en-US" sz="2200" dirty="0"/>
              <a:t>.”</a:t>
            </a:r>
          </a:p>
          <a:p>
            <a:pPr marL="0" indent="0">
              <a:spcBef>
                <a:spcPts val="1675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1268" name="Rectangle 1">
            <a:extLst>
              <a:ext uri="{FF2B5EF4-FFF2-40B4-BE49-F238E27FC236}">
                <a16:creationId xmlns:a16="http://schemas.microsoft.com/office/drawing/2014/main" id="{98B48AB4-8B3E-714C-8806-4FF595053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172200"/>
            <a:ext cx="1097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dirty="0"/>
              <a:t>https://</a:t>
            </a:r>
            <a:r>
              <a:rPr lang="en-US" altLang="en-US" sz="1600" dirty="0" err="1"/>
              <a:t>www.astrazeneca.com</a:t>
            </a:r>
            <a:r>
              <a:rPr lang="en-US" altLang="en-US" sz="1600" dirty="0"/>
              <a:t>/media-</a:t>
            </a:r>
            <a:r>
              <a:rPr lang="en-US" altLang="en-US" sz="1600" dirty="0" err="1"/>
              <a:t>centre</a:t>
            </a:r>
            <a:r>
              <a:rPr lang="en-US" altLang="en-US" sz="1600" dirty="0"/>
              <a:t>/press-releases/2019/calquence-phase-iii-ascend-trial-met-primary-endpoint-at-interim-analysis-in-relapsed-or-refractory-chronic-lymphocytic-leukaemia-and-will-stop-early-07052019.html</a:t>
            </a:r>
          </a:p>
        </p:txBody>
      </p:sp>
    </p:spTree>
    <p:extLst>
      <p:ext uri="{BB962C8B-B14F-4D97-AF65-F5344CB8AC3E}">
        <p14:creationId xmlns:p14="http://schemas.microsoft.com/office/powerpoint/2010/main" val="209780852"/>
      </p:ext>
    </p:extLst>
  </p:cSld>
  <p:clrMapOvr>
    <a:masterClrMapping/>
  </p:clrMapOvr>
  <p:transition spd="slow"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21C390B-B63E-C346-921C-738830924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Phase III ACE-CL-006 Trial of </a:t>
            </a:r>
            <a:r>
              <a:rPr lang="en-US" altLang="en-US" dirty="0" err="1"/>
              <a:t>Acalabrutinib</a:t>
            </a:r>
            <a:r>
              <a:rPr lang="en-US" altLang="en-US" dirty="0"/>
              <a:t> versus Ibrutinib for Patients with Previously Treated, High-Risk CLL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3A923D-7FAE-9146-8565-88D76603B60A}"/>
              </a:ext>
            </a:extLst>
          </p:cNvPr>
          <p:cNvCxnSpPr/>
          <p:nvPr/>
        </p:nvCxnSpPr>
        <p:spPr bwMode="auto">
          <a:xfrm>
            <a:off x="5536557" y="2946560"/>
            <a:ext cx="661988" cy="0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oup 31">
            <a:extLst>
              <a:ext uri="{FF2B5EF4-FFF2-40B4-BE49-F238E27FC236}">
                <a16:creationId xmlns:a16="http://schemas.microsoft.com/office/drawing/2014/main" id="{0DF6247A-C6EE-504A-8CE8-C573572C7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458298"/>
              </p:ext>
            </p:extLst>
          </p:nvPr>
        </p:nvGraphicFramePr>
        <p:xfrm>
          <a:off x="1649628" y="2779817"/>
          <a:ext cx="3193206" cy="2125207"/>
        </p:xfrm>
        <a:graphic>
          <a:graphicData uri="http://schemas.openxmlformats.org/drawingml/2006/table">
            <a:tbl>
              <a:tblPr/>
              <a:tblGrid>
                <a:gridCol w="3193206">
                  <a:extLst>
                    <a:ext uri="{9D8B030D-6E8A-4147-A177-3AD203B41FA5}">
                      <a16:colId xmlns:a16="http://schemas.microsoft.com/office/drawing/2014/main" val="1011717319"/>
                    </a:ext>
                  </a:extLst>
                </a:gridCol>
              </a:tblGrid>
              <a:tr h="3528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Eligibility</a:t>
                      </a:r>
                    </a:p>
                  </a:txBody>
                  <a:tcPr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2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596967"/>
                  </a:ext>
                </a:extLst>
              </a:tr>
              <a:tr h="1728919">
                <a:tc>
                  <a:txBody>
                    <a:bodyPr/>
                    <a:lstStyle>
                      <a:lvl1pPr marL="177800" indent="-1778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/>
                        <a:t>Presence of 17p del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or 11q del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Active disease after </a:t>
                      </a:r>
                      <a:b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lang="en-US" sz="2000" dirty="0"/>
                        <a:t>≥1 prior CLL therapy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ECOG PS 0-2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802826"/>
                  </a:ext>
                </a:extLst>
              </a:tr>
            </a:tbl>
          </a:graphicData>
        </a:graphic>
      </p:graphicFrame>
      <p:sp>
        <p:nvSpPr>
          <p:cNvPr id="14" name="Rectangle 18">
            <a:extLst>
              <a:ext uri="{FF2B5EF4-FFF2-40B4-BE49-F238E27FC236}">
                <a16:creationId xmlns:a16="http://schemas.microsoft.com/office/drawing/2014/main" id="{37017BB3-8FF6-B940-B247-ADC851F6B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827" y="2385712"/>
            <a:ext cx="4454525" cy="1214858"/>
          </a:xfrm>
          <a:prstGeom prst="rect">
            <a:avLst/>
          </a:prstGeom>
          <a:solidFill>
            <a:srgbClr val="F9951E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en-US" b="1" dirty="0" err="1">
                <a:solidFill>
                  <a:srgbClr val="002850"/>
                </a:solidFill>
                <a:cs typeface="Arial" panose="020B0604020202020204" pitchFamily="34" charset="0"/>
              </a:rPr>
              <a:t>Acalabrutinib</a:t>
            </a:r>
            <a:r>
              <a:rPr lang="en-US" altLang="en-US" b="1" dirty="0">
                <a:solidFill>
                  <a:srgbClr val="00285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2308" name="Rectangle 17">
            <a:extLst>
              <a:ext uri="{FF2B5EF4-FFF2-40B4-BE49-F238E27FC236}">
                <a16:creationId xmlns:a16="http://schemas.microsoft.com/office/drawing/2014/main" id="{16981565-C4EA-9B4A-BAD6-F7F31BE49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702" y="1930343"/>
            <a:ext cx="74672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Estimated enrollment: 533</a:t>
            </a:r>
          </a:p>
        </p:txBody>
      </p:sp>
      <p:sp>
        <p:nvSpPr>
          <p:cNvPr id="12309" name="TextBox 19">
            <a:extLst>
              <a:ext uri="{FF2B5EF4-FFF2-40B4-BE49-F238E27FC236}">
                <a16:creationId xmlns:a16="http://schemas.microsoft.com/office/drawing/2014/main" id="{11D2A9E3-A552-334B-A3ED-FFD0AE0DD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6434138"/>
            <a:ext cx="5257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dirty="0" err="1"/>
              <a:t>www.clinicaltrials.gov</a:t>
            </a:r>
            <a:r>
              <a:rPr lang="en-US" altLang="en-US" sz="1600" dirty="0"/>
              <a:t>; </a:t>
            </a:r>
            <a:r>
              <a:rPr lang="is-IS" altLang="en-US" sz="1600" dirty="0"/>
              <a:t>Accessed May 2019.</a:t>
            </a:r>
            <a:endParaRPr lang="en-US" altLang="en-US" sz="1600" dirty="0"/>
          </a:p>
        </p:txBody>
      </p:sp>
      <p:sp>
        <p:nvSpPr>
          <p:cNvPr id="12310" name="TextBox 2">
            <a:extLst>
              <a:ext uri="{FF2B5EF4-FFF2-40B4-BE49-F238E27FC236}">
                <a16:creationId xmlns:a16="http://schemas.microsoft.com/office/drawing/2014/main" id="{3E402A69-2BF7-C74C-B0AC-B39603E32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114" y="1506538"/>
            <a:ext cx="3416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/>
              <a:t>Trial identifier: </a:t>
            </a:r>
            <a:r>
              <a:rPr lang="en-US" sz="1800" dirty="0"/>
              <a:t>NCT02477696</a:t>
            </a:r>
            <a:endParaRPr lang="en-US" altLang="en-US" sz="1800" b="1" dirty="0"/>
          </a:p>
        </p:txBody>
      </p:sp>
      <p:sp>
        <p:nvSpPr>
          <p:cNvPr id="12311" name="Rectangle 20">
            <a:extLst>
              <a:ext uri="{FF2B5EF4-FFF2-40B4-BE49-F238E27FC236}">
                <a16:creationId xmlns:a16="http://schemas.microsoft.com/office/drawing/2014/main" id="{53A01228-7946-9D47-84B8-F2C3DA0A4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628" y="5309737"/>
            <a:ext cx="3700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Primary endpoint:</a:t>
            </a:r>
            <a:r>
              <a:rPr lang="en-US" altLang="en-US" sz="1800" dirty="0">
                <a:solidFill>
                  <a:schemeClr val="bg1"/>
                </a:solidFill>
                <a:cs typeface="Arial" panose="020B0604020202020204" pitchFamily="34" charset="0"/>
              </a:rPr>
              <a:t> PFS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59C92721-46A9-9841-9235-CDF2CEBD6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827" y="3965619"/>
            <a:ext cx="4454525" cy="1214858"/>
          </a:xfrm>
          <a:prstGeom prst="rect">
            <a:avLst/>
          </a:prstGeom>
          <a:solidFill>
            <a:srgbClr val="94D343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en-US" b="1" dirty="0">
                <a:solidFill>
                  <a:srgbClr val="002850"/>
                </a:solidFill>
                <a:cs typeface="Arial" panose="020B0604020202020204" pitchFamily="34" charset="0"/>
              </a:rPr>
              <a:t>Ibrutinib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2595F08-6F9D-5349-83B8-B2F4820E4148}"/>
              </a:ext>
            </a:extLst>
          </p:cNvPr>
          <p:cNvCxnSpPr/>
          <p:nvPr/>
        </p:nvCxnSpPr>
        <p:spPr bwMode="auto">
          <a:xfrm>
            <a:off x="5536557" y="4601554"/>
            <a:ext cx="661988" cy="0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id="{66979DEB-700D-114F-8FC1-B05168350B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45072" y="3842421"/>
            <a:ext cx="609600" cy="0"/>
          </a:xfrm>
          <a:prstGeom prst="line">
            <a:avLst/>
          </a:prstGeom>
          <a:noFill/>
          <a:ln w="2857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204654D-22A8-8B44-A5E7-501D68DF75A8}"/>
              </a:ext>
            </a:extLst>
          </p:cNvPr>
          <p:cNvCxnSpPr/>
          <p:nvPr/>
        </p:nvCxnSpPr>
        <p:spPr bwMode="auto">
          <a:xfrm rot="5400000" flipH="1" flipV="1">
            <a:off x="4706028" y="3773263"/>
            <a:ext cx="1654994" cy="1588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68758B-24AB-654E-9514-B9E5E2A066FD}"/>
              </a:ext>
            </a:extLst>
          </p:cNvPr>
          <p:cNvGrpSpPr>
            <a:grpSpLocks/>
          </p:cNvGrpSpPr>
          <p:nvPr/>
        </p:nvGrpSpPr>
        <p:grpSpPr bwMode="auto">
          <a:xfrm>
            <a:off x="5029351" y="3385221"/>
            <a:ext cx="914400" cy="914400"/>
            <a:chOff x="1872" y="1584"/>
            <a:chExt cx="576" cy="57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381612E-5235-DB4C-B596-FAE023B40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584"/>
              <a:ext cx="576" cy="576"/>
            </a:xfrm>
            <a:prstGeom prst="ellipse">
              <a:avLst/>
            </a:prstGeom>
            <a:solidFill>
              <a:srgbClr val="FE70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3500" dir="2700000" algn="ctr" rotWithShape="0">
                      <a:schemeClr val="tx1">
                        <a:alpha val="39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1pPr>
              <a:lvl2pPr marL="4302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2pPr>
              <a:lvl3pPr marL="6461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3pPr>
              <a:lvl4pPr marL="8620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4pPr>
              <a:lvl5pPr marL="10779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FCEC6B-571E-454B-9B92-9B7796967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632"/>
              <a:ext cx="48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3500" dir="2700000" algn="ctr" rotWithShape="0">
                      <a:schemeClr val="tx1">
                        <a:alpha val="39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anchor="ctr"/>
            <a:lstStyle>
              <a:defPPr>
                <a:defRPr lang="en-GB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1pPr>
              <a:lvl2pPr marL="4302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2pPr>
              <a:lvl3pPr marL="6461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3pPr>
              <a:lvl4pPr marL="8620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4pPr>
              <a:lvl5pPr marL="10779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678205"/>
      </p:ext>
    </p:extLst>
  </p:cSld>
  <p:clrMapOvr>
    <a:masterClrMapping/>
  </p:clrMapOvr>
  <p:transition spd="slow"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46C21-FF03-BA4D-81B8-3CBC8DE3E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9BB2B"/>
                </a:solidFill>
              </a:rPr>
              <a:t>Acalabrutinib with </a:t>
            </a:r>
            <a:r>
              <a:rPr lang="en-US" sz="3200" dirty="0" err="1">
                <a:solidFill>
                  <a:srgbClr val="E9BB2B"/>
                </a:solidFill>
              </a:rPr>
              <a:t>Obinutuzumab</a:t>
            </a:r>
            <a:r>
              <a:rPr lang="en-US" sz="3200" dirty="0">
                <a:solidFill>
                  <a:srgbClr val="E9BB2B"/>
                </a:solidFill>
              </a:rPr>
              <a:t> (Ob) in Treatment-Naive (TN) and Relapsed/Refractory (R/R) Chronic Lymphocytic Leukemia (CLL): Three-Year 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F987F-834F-7047-A390-D85313887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353" y="4267200"/>
            <a:ext cx="10847294" cy="2377044"/>
          </a:xfrm>
        </p:spPr>
        <p:txBody>
          <a:bodyPr/>
          <a:lstStyle/>
          <a:p>
            <a:pPr algn="l"/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Woyach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JA et al.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ASCO 2019;Abstract 7500.</a:t>
            </a:r>
          </a:p>
          <a:p>
            <a:endParaRPr lang="en-US" sz="2200" dirty="0">
              <a:solidFill>
                <a:srgbClr val="E9BB2B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solidFill>
                  <a:srgbClr val="E9BB2B"/>
                </a:solidFill>
                <a:latin typeface="Arial" charset="0"/>
                <a:ea typeface="ＭＳ Ｐゴシック" charset="0"/>
                <a:cs typeface="ＭＳ Ｐゴシック" charset="0"/>
              </a:rPr>
              <a:t>Hematologic Malignancies </a:t>
            </a:r>
            <a:r>
              <a:rPr lang="en-US" sz="2200" dirty="0">
                <a:solidFill>
                  <a:srgbClr val="E9BB2B"/>
                </a:solidFill>
                <a:latin typeface="Arial" charset="0"/>
                <a:ea typeface="ＭＳ Ｐゴシック" charset="0"/>
              </a:rPr>
              <a:t>— Lymphoma and Chronic Lymphocytic Leukemia</a:t>
            </a:r>
          </a:p>
          <a:p>
            <a:r>
              <a:rPr lang="en-US" sz="2200" dirty="0">
                <a:solidFill>
                  <a:srgbClr val="E9BB2B"/>
                </a:solidFill>
                <a:latin typeface="Arial" charset="0"/>
                <a:ea typeface="ＭＳ Ｐゴシック" charset="0"/>
              </a:rPr>
              <a:t>Tuesday, June 4</a:t>
            </a:r>
            <a:r>
              <a:rPr lang="en-US" sz="2200" baseline="30000" dirty="0">
                <a:solidFill>
                  <a:srgbClr val="E9BB2B"/>
                </a:solidFill>
                <a:latin typeface="Arial" charset="0"/>
                <a:ea typeface="ＭＳ Ｐゴシック" charset="0"/>
              </a:rPr>
              <a:t>th</a:t>
            </a:r>
            <a:r>
              <a:rPr lang="en-US" sz="2200" dirty="0">
                <a:solidFill>
                  <a:srgbClr val="E9BB2B"/>
                </a:solidFill>
                <a:latin typeface="Arial" charset="0"/>
                <a:ea typeface="ＭＳ Ｐゴシック" charset="0"/>
              </a:rPr>
              <a:t>, 9:45-9:57 AM, E451</a:t>
            </a:r>
          </a:p>
          <a:p>
            <a:pPr algn="l"/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72664"/>
      </p:ext>
    </p:extLst>
  </p:cSld>
  <p:clrMapOvr>
    <a:masterClrMapping/>
  </p:clrMapOvr>
  <p:transition spd="slow"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75353" y="624215"/>
            <a:ext cx="10348913" cy="5257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66" y="624215"/>
            <a:ext cx="9915525" cy="502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6903" y="5396650"/>
            <a:ext cx="549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800" i="1" dirty="0" err="1">
                <a:solidFill>
                  <a:schemeClr val="tx2"/>
                </a:solidFill>
              </a:rPr>
              <a:t>N</a:t>
            </a:r>
            <a:r>
              <a:rPr lang="it-IT" sz="1800" i="1" dirty="0">
                <a:solidFill>
                  <a:schemeClr val="tx2"/>
                </a:solidFill>
              </a:rPr>
              <a:t> </a:t>
            </a:r>
            <a:r>
              <a:rPr lang="it-IT" sz="1800" i="1" dirty="0" err="1">
                <a:solidFill>
                  <a:schemeClr val="tx2"/>
                </a:solidFill>
              </a:rPr>
              <a:t>Engl</a:t>
            </a:r>
            <a:r>
              <a:rPr lang="it-IT" sz="1800" i="1" dirty="0">
                <a:solidFill>
                  <a:schemeClr val="tx2"/>
                </a:solidFill>
              </a:rPr>
              <a:t> </a:t>
            </a:r>
            <a:r>
              <a:rPr lang="it-IT" sz="1800" i="1" dirty="0" err="1">
                <a:solidFill>
                  <a:schemeClr val="tx2"/>
                </a:solidFill>
              </a:rPr>
              <a:t>J</a:t>
            </a:r>
            <a:r>
              <a:rPr lang="it-IT" sz="1800" i="1" dirty="0">
                <a:solidFill>
                  <a:schemeClr val="tx2"/>
                </a:solidFill>
              </a:rPr>
              <a:t> </a:t>
            </a:r>
            <a:r>
              <a:rPr lang="it-IT" sz="1800" i="1" dirty="0" err="1">
                <a:solidFill>
                  <a:schemeClr val="tx2"/>
                </a:solidFill>
              </a:rPr>
              <a:t>Med</a:t>
            </a:r>
            <a:r>
              <a:rPr lang="it-IT" sz="1800" i="1" dirty="0">
                <a:solidFill>
                  <a:schemeClr val="tx2"/>
                </a:solidFill>
              </a:rPr>
              <a:t> </a:t>
            </a:r>
            <a:r>
              <a:rPr lang="is-IS" sz="1800" dirty="0">
                <a:solidFill>
                  <a:schemeClr val="tx2"/>
                </a:solidFill>
              </a:rPr>
              <a:t>2018;378(12):1107-20.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8282"/>
      </p:ext>
    </p:extLst>
  </p:cSld>
  <p:clrMapOvr>
    <a:masterClrMapping/>
  </p:clrMapOvr>
  <p:transition spd="slow"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76" y="1706918"/>
            <a:ext cx="7546820" cy="4191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MURANO: Progression-Free Survival and Select Toxicity of </a:t>
            </a:r>
            <a:r>
              <a:rPr lang="en-US" dirty="0" err="1"/>
              <a:t>Venetoclax</a:t>
            </a:r>
            <a:r>
              <a:rPr lang="en-US" dirty="0"/>
              <a:t>-Rituximab in R/R CLL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333328"/>
            <a:ext cx="10972800" cy="48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bIns="9144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FFFFFF"/>
                </a:solidFill>
              </a:rPr>
              <a:t>Seymour JF et al. </a:t>
            </a:r>
            <a:r>
              <a:rPr lang="is-IS" sz="1600" i="1" dirty="0">
                <a:solidFill>
                  <a:srgbClr val="FFFFFF"/>
                </a:solidFill>
              </a:rPr>
              <a:t>N Engl J Med </a:t>
            </a:r>
            <a:r>
              <a:rPr lang="is-IS" sz="1600" dirty="0">
                <a:solidFill>
                  <a:srgbClr val="FFFFFF"/>
                </a:solidFill>
              </a:rPr>
              <a:t>2018;378(12):1107-20.</a:t>
            </a:r>
          </a:p>
        </p:txBody>
      </p:sp>
      <p:graphicFrame>
        <p:nvGraphicFramePr>
          <p:cNvPr id="8" name="Group 2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657254"/>
              </p:ext>
            </p:extLst>
          </p:nvPr>
        </p:nvGraphicFramePr>
        <p:xfrm>
          <a:off x="6136063" y="1618538"/>
          <a:ext cx="5791201" cy="850380"/>
        </p:xfrm>
        <a:graphic>
          <a:graphicData uri="http://schemas.openxmlformats.org/drawingml/2006/table">
            <a:tbl>
              <a:tblPr/>
              <a:tblGrid>
                <a:gridCol w="2292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0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N</a:t>
                      </a: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Median PFS</a:t>
                      </a: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HR</a:t>
                      </a: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p-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value</a:t>
                      </a: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0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Venetoclax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-rituximab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194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NR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0.17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&lt;0.001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0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Bendamustine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-rituximab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195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17 months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Group 2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987809"/>
              </p:ext>
            </p:extLst>
          </p:nvPr>
        </p:nvGraphicFramePr>
        <p:xfrm>
          <a:off x="7279066" y="3293277"/>
          <a:ext cx="4571999" cy="1709912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0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Grade 3-4 adverse events</a:t>
                      </a: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Venetoclax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-rituximab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(n = 194)</a:t>
                      </a: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Bendamustine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-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rituximab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(n = 188)</a:t>
                      </a: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0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Neutropenia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58%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39%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0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Febrile neutropenia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4%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10%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0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Tumor lysis syndrome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3%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1%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877602" y="3496361"/>
            <a:ext cx="2797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Progression-free survival (% of patients)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2157" y="5957585"/>
            <a:ext cx="3885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Months since randomization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9464" y="4472611"/>
            <a:ext cx="3885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8000"/>
                </a:solidFill>
              </a:rPr>
              <a:t>Bendamustine</a:t>
            </a:r>
            <a:r>
              <a:rPr lang="en-US" sz="1600" b="1" dirty="0">
                <a:solidFill>
                  <a:srgbClr val="FF8000"/>
                </a:solidFill>
              </a:rPr>
              <a:t>-rituximab group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7864" y="2853338"/>
            <a:ext cx="3885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92D050"/>
                </a:solidFill>
              </a:rPr>
              <a:t>Venetoclax</a:t>
            </a:r>
            <a:r>
              <a:rPr lang="en-US" sz="1600" b="1" dirty="0">
                <a:solidFill>
                  <a:srgbClr val="92D050"/>
                </a:solidFill>
              </a:rPr>
              <a:t>-rituximab group</a:t>
            </a:r>
          </a:p>
        </p:txBody>
      </p:sp>
    </p:spTree>
    <p:extLst>
      <p:ext uri="{BB962C8B-B14F-4D97-AF65-F5344CB8AC3E}">
        <p14:creationId xmlns:p14="http://schemas.microsoft.com/office/powerpoint/2010/main" val="1930211149"/>
      </p:ext>
    </p:extLst>
  </p:cSld>
  <p:clrMapOvr>
    <a:masterClrMapping/>
  </p:clrMapOvr>
  <p:transition spd="slow"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75353" y="624215"/>
            <a:ext cx="10348913" cy="498585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8341" y="5147223"/>
            <a:ext cx="549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800" i="1" dirty="0" err="1">
                <a:solidFill>
                  <a:schemeClr val="tx2"/>
                </a:solidFill>
              </a:rPr>
              <a:t>J</a:t>
            </a:r>
            <a:r>
              <a:rPr lang="it-IT" sz="1800" i="1" dirty="0">
                <a:solidFill>
                  <a:schemeClr val="tx2"/>
                </a:solidFill>
              </a:rPr>
              <a:t> </a:t>
            </a:r>
            <a:r>
              <a:rPr lang="it-IT" sz="1800" i="1" dirty="0" err="1">
                <a:solidFill>
                  <a:schemeClr val="tx2"/>
                </a:solidFill>
              </a:rPr>
              <a:t>Clin</a:t>
            </a:r>
            <a:r>
              <a:rPr lang="it-IT" sz="1800" i="1" dirty="0">
                <a:solidFill>
                  <a:schemeClr val="tx2"/>
                </a:solidFill>
              </a:rPr>
              <a:t> </a:t>
            </a:r>
            <a:r>
              <a:rPr lang="it-IT" sz="1800" i="1" dirty="0" err="1">
                <a:solidFill>
                  <a:schemeClr val="tx2"/>
                </a:solidFill>
              </a:rPr>
              <a:t>Oncol</a:t>
            </a:r>
            <a:r>
              <a:rPr lang="it-IT" sz="1800" i="1" dirty="0">
                <a:solidFill>
                  <a:schemeClr val="tx2"/>
                </a:solidFill>
              </a:rPr>
              <a:t> </a:t>
            </a:r>
            <a:r>
              <a:rPr lang="is-IS" sz="1800" dirty="0">
                <a:solidFill>
                  <a:schemeClr val="tx2"/>
                </a:solidFill>
              </a:rPr>
              <a:t>2019;37(4):269-77.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EEA375-D4CE-C54D-95CE-7F3ADE8D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030348"/>
            <a:ext cx="9157647" cy="400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54172"/>
      </p:ext>
    </p:extLst>
  </p:cSld>
  <p:clrMapOvr>
    <a:masterClrMapping/>
  </p:clrMapOvr>
  <p:transition spd="slow"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46C21-FF03-BA4D-81B8-3CBC8DE3E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3200" dirty="0"/>
              <a:t>TRANSCEND CLL 004: Minimal Residual Disease (MRD) Negative Responses After </a:t>
            </a:r>
            <a:r>
              <a:rPr lang="en-US" sz="3200" dirty="0" err="1"/>
              <a:t>Lisocabtagene</a:t>
            </a:r>
            <a:r>
              <a:rPr lang="en-US" sz="3200" dirty="0"/>
              <a:t> </a:t>
            </a:r>
            <a:r>
              <a:rPr lang="en-US" sz="3200" dirty="0" err="1"/>
              <a:t>Maraleucel</a:t>
            </a:r>
            <a:r>
              <a:rPr lang="en-US" sz="3200" dirty="0"/>
              <a:t> (</a:t>
            </a:r>
            <a:r>
              <a:rPr lang="en-US" sz="3200" dirty="0" err="1"/>
              <a:t>Liso-Cel</a:t>
            </a:r>
            <a:r>
              <a:rPr lang="en-US" sz="3200" dirty="0"/>
              <a:t>; JCAR017), a CD19-Directed CAR T Cell Product, in Patients (Pts) with Relapsed/Refractory Chronic Lymphocytic Leukemia or Small Lymphocytic Lymphoma (CLL/SLL)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F987F-834F-7047-A390-D85313887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353" y="4267200"/>
            <a:ext cx="10847294" cy="2209800"/>
          </a:xfrm>
        </p:spPr>
        <p:txBody>
          <a:bodyPr/>
          <a:lstStyle/>
          <a:p>
            <a:pPr algn="l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Siddiqi T et al.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ASCO 2019;Abstract 7501.</a:t>
            </a:r>
          </a:p>
          <a:p>
            <a:endParaRPr lang="en-US" sz="2200" dirty="0">
              <a:solidFill>
                <a:srgbClr val="E9BB2B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solidFill>
                  <a:srgbClr val="E9BB2B"/>
                </a:solidFill>
                <a:latin typeface="Arial" charset="0"/>
                <a:ea typeface="ＭＳ Ｐゴシック" charset="0"/>
                <a:cs typeface="ＭＳ Ｐゴシック" charset="0"/>
              </a:rPr>
              <a:t>Hematologic Malignancies </a:t>
            </a:r>
            <a:r>
              <a:rPr lang="en-US" sz="2200" dirty="0">
                <a:solidFill>
                  <a:srgbClr val="E9BB2B"/>
                </a:solidFill>
                <a:latin typeface="Arial" charset="0"/>
                <a:ea typeface="ＭＳ Ｐゴシック" charset="0"/>
              </a:rPr>
              <a:t>— Lymphoma and Chronic Lymphocytic Leukemia</a:t>
            </a:r>
          </a:p>
          <a:p>
            <a:r>
              <a:rPr lang="en-US" sz="2200" dirty="0">
                <a:solidFill>
                  <a:srgbClr val="E9BB2B"/>
                </a:solidFill>
                <a:latin typeface="Arial" charset="0"/>
                <a:ea typeface="ＭＳ Ｐゴシック" charset="0"/>
              </a:rPr>
              <a:t>Tuesday, June 4</a:t>
            </a:r>
            <a:r>
              <a:rPr lang="en-US" sz="2200" baseline="30000" dirty="0">
                <a:solidFill>
                  <a:srgbClr val="E9BB2B"/>
                </a:solidFill>
                <a:latin typeface="Arial" charset="0"/>
                <a:ea typeface="ＭＳ Ｐゴシック" charset="0"/>
              </a:rPr>
              <a:t>th</a:t>
            </a:r>
            <a:r>
              <a:rPr lang="en-US" sz="2200" dirty="0">
                <a:solidFill>
                  <a:srgbClr val="E9BB2B"/>
                </a:solidFill>
                <a:latin typeface="Arial" charset="0"/>
                <a:ea typeface="ＭＳ Ｐゴシック" charset="0"/>
              </a:rPr>
              <a:t>, 9:57-10:09 AM, E451</a:t>
            </a:r>
          </a:p>
          <a:p>
            <a:pPr algn="l"/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66961"/>
      </p:ext>
    </p:extLst>
  </p:cSld>
  <p:clrMapOvr>
    <a:masterClrMapping/>
  </p:clrMapOvr>
  <p:transition spd="slow"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432B0A-E1C7-DB48-87EA-DC901B5AF12E}"/>
              </a:ext>
            </a:extLst>
          </p:cNvPr>
          <p:cNvSpPr txBox="1"/>
          <p:nvPr/>
        </p:nvSpPr>
        <p:spPr>
          <a:xfrm>
            <a:off x="2084154" y="2525397"/>
            <a:ext cx="7974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Follicular Lymphoma</a:t>
            </a:r>
          </a:p>
        </p:txBody>
      </p:sp>
    </p:spTree>
    <p:extLst>
      <p:ext uri="{BB962C8B-B14F-4D97-AF65-F5344CB8AC3E}">
        <p14:creationId xmlns:p14="http://schemas.microsoft.com/office/powerpoint/2010/main" val="3396287598"/>
      </p:ext>
    </p:extLst>
  </p:cSld>
  <p:clrMapOvr>
    <a:masterClrMapping/>
  </p:clrMapOvr>
  <p:transition spd="slow"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9677400" cy="1143000"/>
          </a:xfrm>
        </p:spPr>
        <p:txBody>
          <a:bodyPr/>
          <a:lstStyle/>
          <a:p>
            <a:r>
              <a:rPr lang="en-US" dirty="0"/>
              <a:t>A man in his early 60s with newly diagnosed FL (Dr Cheson)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F97A9-D18E-8B40-A070-ED8D84DAE794}"/>
              </a:ext>
            </a:extLst>
          </p:cNvPr>
          <p:cNvSpPr txBox="1">
            <a:spLocks/>
          </p:cNvSpPr>
          <p:nvPr/>
        </p:nvSpPr>
        <p:spPr bwMode="auto">
          <a:xfrm>
            <a:off x="665436" y="1752600"/>
            <a:ext cx="10861127" cy="3581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6" indent="-3429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62" indent="-2857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19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27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34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42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49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57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65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10/2015: Diagnosed with Grade 2 follicular lymphoma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Patient refuses chemotherapy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Lenalidomide/rituximab (R</a:t>
            </a:r>
            <a:r>
              <a:rPr kumimoji="0" lang="en-US" sz="22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2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)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Completes 1 year of lenalidomide treatment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Restaging PET-CT: Deauville Score = 1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Remains in CR more than 2 years later</a:t>
            </a:r>
          </a:p>
        </p:txBody>
      </p:sp>
    </p:spTree>
    <p:extLst>
      <p:ext uri="{BB962C8B-B14F-4D97-AF65-F5344CB8AC3E}">
        <p14:creationId xmlns:p14="http://schemas.microsoft.com/office/powerpoint/2010/main" val="2344705565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C8332F7E-7B2E-DD4F-BD03-F6827A90E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32" y="1981200"/>
            <a:ext cx="2346068" cy="2815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D4EBD01-567C-4A48-8736-6DFB099D978E}"/>
              </a:ext>
            </a:extLst>
          </p:cNvPr>
          <p:cNvSpPr txBox="1">
            <a:spLocks/>
          </p:cNvSpPr>
          <p:nvPr/>
        </p:nvSpPr>
        <p:spPr>
          <a:xfrm>
            <a:off x="4267200" y="1981200"/>
            <a:ext cx="7315200" cy="21511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b="1" dirty="0"/>
              <a:t>Bruce D </a:t>
            </a:r>
            <a:r>
              <a:rPr lang="en-US" b="1" dirty="0" err="1"/>
              <a:t>Cheson</a:t>
            </a:r>
            <a:r>
              <a:rPr lang="en-US" b="1" dirty="0"/>
              <a:t>, MD</a:t>
            </a:r>
            <a:br>
              <a:rPr lang="en-US" b="1" dirty="0"/>
            </a:br>
            <a:r>
              <a:rPr lang="en-US" dirty="0"/>
              <a:t>Frank M Ewing Foundation Chair in </a:t>
            </a:r>
            <a:br>
              <a:rPr lang="en-US" dirty="0"/>
            </a:br>
            <a:r>
              <a:rPr lang="en-US" dirty="0"/>
              <a:t>Hematology-Oncology</a:t>
            </a:r>
            <a:br>
              <a:rPr lang="en-US" dirty="0"/>
            </a:br>
            <a:r>
              <a:rPr lang="en-US" dirty="0"/>
              <a:t>Professor of Medicine</a:t>
            </a:r>
            <a:br>
              <a:rPr lang="en-US" dirty="0"/>
            </a:br>
            <a:r>
              <a:rPr lang="en-US" dirty="0"/>
              <a:t>Head of Hematology and Cellular Therapy</a:t>
            </a:r>
            <a:br>
              <a:rPr lang="en-US" dirty="0"/>
            </a:br>
            <a:r>
              <a:rPr lang="en-US" dirty="0"/>
              <a:t>Deputy Chief, Division of Hematology-Oncology</a:t>
            </a:r>
            <a:br>
              <a:rPr lang="en-US" dirty="0"/>
            </a:br>
            <a:r>
              <a:rPr lang="en-US" dirty="0"/>
              <a:t>Georgetown University Hospital</a:t>
            </a:r>
            <a:br>
              <a:rPr lang="en-US" dirty="0"/>
            </a:br>
            <a:r>
              <a:rPr lang="en-US" dirty="0"/>
              <a:t>Lombardi Comprehensive Cancer Center</a:t>
            </a:r>
            <a:br>
              <a:rPr lang="en-US" dirty="0"/>
            </a:br>
            <a:r>
              <a:rPr lang="en-US" dirty="0"/>
              <a:t>Washington, DC </a:t>
            </a:r>
          </a:p>
        </p:txBody>
      </p:sp>
    </p:spTree>
    <p:extLst>
      <p:ext uri="{BB962C8B-B14F-4D97-AF65-F5344CB8AC3E}">
        <p14:creationId xmlns:p14="http://schemas.microsoft.com/office/powerpoint/2010/main" val="4289255113"/>
      </p:ext>
    </p:extLst>
  </p:cSld>
  <p:clrMapOvr>
    <a:masterClrMapping/>
  </p:clrMapOvr>
  <p:transition spd="slow"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9220200" cy="1143000"/>
          </a:xfrm>
        </p:spPr>
        <p:txBody>
          <a:bodyPr/>
          <a:lstStyle/>
          <a:p>
            <a:r>
              <a:rPr lang="en-US" dirty="0"/>
              <a:t>A man in his late 40s with relapsed FL (Dr LaCasce)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F97A9-D18E-8B40-A070-ED8D84DAE794}"/>
              </a:ext>
            </a:extLst>
          </p:cNvPr>
          <p:cNvSpPr txBox="1">
            <a:spLocks/>
          </p:cNvSpPr>
          <p:nvPr/>
        </p:nvSpPr>
        <p:spPr bwMode="auto">
          <a:xfrm>
            <a:off x="628403" y="1600200"/>
            <a:ext cx="10861127" cy="3657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6" indent="-3429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62" indent="-2857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19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27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34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42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49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57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65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2011: Rituximab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 complete remission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8/2017: Disease recurrence 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Lymphadenopathy particularly in abdomen and pelvis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Small mediastinal nodes in chest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9/2017: Rituximab reinitiated x 4 weekly doses 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11/2017: Stable disease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Obinutuzumab plus bendamustine x 6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 metabolic complete remission 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Opted not to have maintenance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69064130"/>
      </p:ext>
    </p:extLst>
  </p:cSld>
  <p:clrMapOvr>
    <a:masterClrMapping/>
  </p:clrMapOvr>
  <p:transition spd="slow"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9220200" cy="1143000"/>
          </a:xfrm>
        </p:spPr>
        <p:txBody>
          <a:bodyPr/>
          <a:lstStyle/>
          <a:p>
            <a:r>
              <a:rPr lang="en-US" dirty="0"/>
              <a:t>A man in his late 40s (Dr LaCasce)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008A4-F083-C948-961D-DB998A2AED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05000" y="1676400"/>
            <a:ext cx="3025297" cy="3998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AFB0E4-F309-3943-B454-C920D472A75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553200" y="1676400"/>
            <a:ext cx="3025297" cy="39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9390"/>
      </p:ext>
    </p:extLst>
  </p:cSld>
  <p:clrMapOvr>
    <a:masterClrMapping/>
  </p:clrMapOvr>
  <p:transition spd="slow"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46C21-FF03-BA4D-81B8-3CBC8DE3E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3200" dirty="0"/>
              <a:t>Obinutuzumab-Based </a:t>
            </a:r>
            <a:r>
              <a:rPr lang="en-US" sz="3200" dirty="0" err="1"/>
              <a:t>Immunochemotherapy</a:t>
            </a:r>
            <a:r>
              <a:rPr lang="en-US" sz="3200" dirty="0"/>
              <a:t> Prolongs Progression-Free Survival and Time to Next Anti-Lymphoma Treatment in Patients with Previously Untreated Follicular Lymphoma: Four-Year Results from the Phase III GALLIUM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F987F-834F-7047-A390-D85313887D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Townsend W et al.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Proc ASH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2018;Abstract 1597.</a:t>
            </a:r>
          </a:p>
        </p:txBody>
      </p:sp>
    </p:spTree>
    <p:extLst>
      <p:ext uri="{BB962C8B-B14F-4D97-AF65-F5344CB8AC3E}">
        <p14:creationId xmlns:p14="http://schemas.microsoft.com/office/powerpoint/2010/main" val="1907494063"/>
      </p:ext>
    </p:extLst>
  </p:cSld>
  <p:clrMapOvr>
    <a:masterClrMapping/>
  </p:clrMapOvr>
  <p:transition spd="slow"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DCF1169-47C7-424B-AB93-17A0B627D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515" y="1687458"/>
            <a:ext cx="5987870" cy="3121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616BAB-0FBC-474F-B21F-1C9DD747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986"/>
            <a:ext cx="11125200" cy="1083489"/>
          </a:xfrm>
        </p:spPr>
        <p:txBody>
          <a:bodyPr/>
          <a:lstStyle/>
          <a:p>
            <a:r>
              <a:rPr lang="en-US" dirty="0"/>
              <a:t>GALLIUM: Four-Year Results with </a:t>
            </a:r>
            <a:r>
              <a:rPr lang="en-US" dirty="0" err="1"/>
              <a:t>Obinutuzumab</a:t>
            </a:r>
            <a:r>
              <a:rPr lang="en-US" dirty="0"/>
              <a:t>-Based </a:t>
            </a:r>
            <a:r>
              <a:rPr lang="en-US" dirty="0" err="1"/>
              <a:t>Immunochemotherapy</a:t>
            </a:r>
            <a:r>
              <a:rPr lang="en-US" dirty="0"/>
              <a:t> for Previously Untreated FL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0E7CC-487C-9B4C-8DB0-1917EA924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264849"/>
            <a:ext cx="9906000" cy="105975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800" dirty="0"/>
              <a:t>G-chemo continues to demonstrate clinically meaningful improvements in outcomes relative to R-chemo for patients with previously untreated FL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OS data remain immature, with additional follow-up needed to draw conclusions</a:t>
            </a:r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B3370366-BBE2-0241-BC85-CFD165BA4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4314" y="1644856"/>
            <a:ext cx="4690872" cy="2359152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CCD84AF0-5DCB-B14F-844E-FD87E783EE6A}"/>
              </a:ext>
            </a:extLst>
          </p:cNvPr>
          <p:cNvGraphicFramePr>
            <a:graphicFrameLocks/>
          </p:cNvGraphicFramePr>
          <p:nvPr/>
        </p:nvGraphicFramePr>
        <p:xfrm>
          <a:off x="7162800" y="1726143"/>
          <a:ext cx="4533900" cy="2167452"/>
        </p:xfrm>
        <a:graphic>
          <a:graphicData uri="http://schemas.openxmlformats.org/drawingml/2006/table">
            <a:tbl>
              <a:tblPr>
                <a:solidFill>
                  <a:srgbClr val="002A50"/>
                </a:solidFill>
              </a:tblPr>
              <a:tblGrid>
                <a:gridCol w="2342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910">
                  <a:extLst>
                    <a:ext uri="{9D8B030D-6E8A-4147-A177-3AD203B41FA5}">
                      <a16:colId xmlns:a16="http://schemas.microsoft.com/office/drawing/2014/main" val="1075804777"/>
                    </a:ext>
                  </a:extLst>
                </a:gridCol>
              </a:tblGrid>
              <a:tr h="539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G-chemo</a:t>
                      </a:r>
                      <a:b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</a:b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(n = 601)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R-chemo</a:t>
                      </a:r>
                      <a:b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</a:b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(n = 601)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Any adverse event (AE)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99.8%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99.5%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Grade 3-5 AEs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79.2%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71.2%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384367"/>
                  </a:ext>
                </a:extLst>
              </a:tr>
              <a:tr h="326200">
                <a:tc>
                  <a:txBody>
                    <a:bodyPr/>
                    <a:lstStyle/>
                    <a:p>
                      <a:pPr marL="0" marR="0" lvl="0" indent="231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Infections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22.2%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18.6%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507380"/>
                  </a:ext>
                </a:extLst>
              </a:tr>
              <a:tr h="288259">
                <a:tc>
                  <a:txBody>
                    <a:bodyPr/>
                    <a:lstStyle/>
                    <a:p>
                      <a:pPr marL="0" marR="0" lvl="0" indent="2349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Neutropenia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48.4%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41.4%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59">
                <a:tc>
                  <a:txBody>
                    <a:bodyPr/>
                    <a:lstStyle/>
                    <a:p>
                      <a:pPr marL="0" marR="0" lvl="0" indent="231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Second cancer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6.9%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4.4%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4774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4465FD-5E48-C74C-AEE9-5422956F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7" y="6338047"/>
            <a:ext cx="10972800" cy="48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bIns="9144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FFFFFF"/>
                </a:solidFill>
              </a:rPr>
              <a:t>Townsend W et al. </a:t>
            </a:r>
            <a:r>
              <a:rPr lang="en-US" sz="1600" i="1" dirty="0">
                <a:solidFill>
                  <a:srgbClr val="FFFFFF"/>
                </a:solidFill>
              </a:rPr>
              <a:t>Proc ASH </a:t>
            </a:r>
            <a:r>
              <a:rPr lang="en-US" sz="1600" dirty="0">
                <a:solidFill>
                  <a:srgbClr val="FFFFFF"/>
                </a:solidFill>
              </a:rPr>
              <a:t>2018;Abstract 1597.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1BE958-B101-974F-942A-10E3F1B093B8}"/>
              </a:ext>
            </a:extLst>
          </p:cNvPr>
          <p:cNvSpPr txBox="1"/>
          <p:nvPr/>
        </p:nvSpPr>
        <p:spPr>
          <a:xfrm>
            <a:off x="2657050" y="4782235"/>
            <a:ext cx="2590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Time (months)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D2B735-5586-0B4B-92DD-9F3BB9E9FBCA}"/>
              </a:ext>
            </a:extLst>
          </p:cNvPr>
          <p:cNvSpPr txBox="1"/>
          <p:nvPr/>
        </p:nvSpPr>
        <p:spPr>
          <a:xfrm rot="16200000">
            <a:off x="-536567" y="2867203"/>
            <a:ext cx="2590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Probability of survival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D3BE8B-DCFF-CB45-BF68-09F43CD5E511}"/>
              </a:ext>
            </a:extLst>
          </p:cNvPr>
          <p:cNvSpPr txBox="1"/>
          <p:nvPr/>
        </p:nvSpPr>
        <p:spPr>
          <a:xfrm>
            <a:off x="2516887" y="1454808"/>
            <a:ext cx="2590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Progression-free survival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5E98AE-4953-3649-9A27-CF9C97A58FC1}"/>
              </a:ext>
            </a:extLst>
          </p:cNvPr>
          <p:cNvSpPr txBox="1"/>
          <p:nvPr/>
        </p:nvSpPr>
        <p:spPr>
          <a:xfrm>
            <a:off x="2048568" y="3666971"/>
            <a:ext cx="2590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R-chemotherapy (N = 601)</a:t>
            </a:r>
          </a:p>
          <a:p>
            <a:r>
              <a:rPr lang="en-US" sz="1500" dirty="0"/>
              <a:t>G-chemotherapy (N = 601)</a:t>
            </a:r>
          </a:p>
          <a:p>
            <a:r>
              <a:rPr lang="en-US" sz="1500" dirty="0"/>
              <a:t>Censored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E3BE52-9784-F64A-BFC5-57B9B2C5F9FF}"/>
              </a:ext>
            </a:extLst>
          </p:cNvPr>
          <p:cNvCxnSpPr/>
          <p:nvPr/>
        </p:nvCxnSpPr>
        <p:spPr bwMode="auto">
          <a:xfrm>
            <a:off x="1558166" y="3821058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0D869C-7AFB-AC49-B31D-E3E6E317AF06}"/>
              </a:ext>
            </a:extLst>
          </p:cNvPr>
          <p:cNvCxnSpPr/>
          <p:nvPr/>
        </p:nvCxnSpPr>
        <p:spPr bwMode="auto">
          <a:xfrm>
            <a:off x="1558166" y="4049658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FC58C74-92C1-644F-9E3C-446E1E2C9E41}"/>
              </a:ext>
            </a:extLst>
          </p:cNvPr>
          <p:cNvSpPr txBox="1"/>
          <p:nvPr/>
        </p:nvSpPr>
        <p:spPr>
          <a:xfrm>
            <a:off x="1596266" y="402229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8E516-5231-074B-8B80-33D8E2064CD5}"/>
              </a:ext>
            </a:extLst>
          </p:cNvPr>
          <p:cNvSpPr txBox="1"/>
          <p:nvPr/>
        </p:nvSpPr>
        <p:spPr>
          <a:xfrm>
            <a:off x="7100711" y="4098567"/>
            <a:ext cx="30091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G = </a:t>
            </a:r>
            <a:r>
              <a:rPr lang="en-US" sz="1500" dirty="0" err="1"/>
              <a:t>obinutuzumab</a:t>
            </a:r>
            <a:r>
              <a:rPr lang="en-US" sz="1500" dirty="0"/>
              <a:t>; R = rituximab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C6A49-D5EF-9143-ADEB-6573331AC399}"/>
              </a:ext>
            </a:extLst>
          </p:cNvPr>
          <p:cNvSpPr txBox="1"/>
          <p:nvPr/>
        </p:nvSpPr>
        <p:spPr>
          <a:xfrm>
            <a:off x="1465375" y="2999183"/>
            <a:ext cx="10999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HR = 0.73</a:t>
            </a:r>
          </a:p>
          <a:p>
            <a:r>
              <a:rPr lang="en-US" sz="1500" i="1" dirty="0"/>
              <a:t>p</a:t>
            </a:r>
            <a:r>
              <a:rPr lang="en-US" sz="1500" dirty="0"/>
              <a:t> = 0.0034</a:t>
            </a:r>
          </a:p>
        </p:txBody>
      </p:sp>
    </p:spTree>
    <p:extLst>
      <p:ext uri="{BB962C8B-B14F-4D97-AF65-F5344CB8AC3E}">
        <p14:creationId xmlns:p14="http://schemas.microsoft.com/office/powerpoint/2010/main" val="3905638724"/>
      </p:ext>
    </p:extLst>
  </p:cSld>
  <p:clrMapOvr>
    <a:masterClrMapping/>
  </p:clrMapOvr>
  <p:transition spd="slow"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95400" y="781050"/>
            <a:ext cx="9391650" cy="513400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825632"/>
            <a:ext cx="8477250" cy="4889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2284" y="5521537"/>
            <a:ext cx="486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dirty="0">
                <a:solidFill>
                  <a:schemeClr val="tx2"/>
                </a:solidFill>
                <a:ea typeface="Arial" charset="0"/>
                <a:cs typeface="Arial" charset="0"/>
              </a:rPr>
              <a:t>N </a:t>
            </a:r>
            <a:r>
              <a:rPr lang="en-US" sz="1800" i="1" dirty="0" err="1">
                <a:solidFill>
                  <a:schemeClr val="tx2"/>
                </a:solidFill>
                <a:ea typeface="Arial" charset="0"/>
                <a:cs typeface="Arial" charset="0"/>
              </a:rPr>
              <a:t>Engl</a:t>
            </a:r>
            <a:r>
              <a:rPr lang="en-US" sz="1800" i="1" dirty="0">
                <a:solidFill>
                  <a:schemeClr val="tx2"/>
                </a:solidFill>
                <a:ea typeface="Arial" charset="0"/>
                <a:cs typeface="Arial" charset="0"/>
              </a:rPr>
              <a:t> J Med</a:t>
            </a:r>
            <a:r>
              <a:rPr lang="en-US" sz="1800" dirty="0">
                <a:solidFill>
                  <a:schemeClr val="tx2"/>
                </a:solidFill>
                <a:ea typeface="Arial" charset="0"/>
                <a:cs typeface="Arial" charset="0"/>
              </a:rPr>
              <a:t> </a:t>
            </a:r>
            <a:r>
              <a:rPr lang="mr-IN" sz="1800" dirty="0">
                <a:solidFill>
                  <a:schemeClr val="tx2"/>
                </a:solidFill>
                <a:ea typeface="Arial" charset="0"/>
                <a:cs typeface="Arial" charset="0"/>
              </a:rPr>
              <a:t>2018;379(10):934-47.</a:t>
            </a:r>
            <a:endParaRPr lang="en-US" sz="1800" dirty="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49638"/>
      </p:ext>
    </p:extLst>
  </p:cSld>
  <p:clrMapOvr>
    <a:masterClrMapping/>
  </p:clrMapOvr>
  <p:transition spd="slow"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0A33B61-6B7C-9E40-B5F3-E6244DF09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792"/>
            <a:ext cx="10972800" cy="1143000"/>
          </a:xfrm>
        </p:spPr>
        <p:txBody>
          <a:bodyPr/>
          <a:lstStyle/>
          <a:p>
            <a:r>
              <a:rPr lang="en-US" altLang="en-US" dirty="0"/>
              <a:t>RELEVANCE: A Phase III Trial of Rituximab with Lenalidomide versus Rituximab with Chemotherapy for Patients with Untreated FL</a:t>
            </a:r>
          </a:p>
        </p:txBody>
      </p:sp>
      <p:cxnSp>
        <p:nvCxnSpPr>
          <p:cNvPr id="13315" name="Straight Connector 10">
            <a:extLst>
              <a:ext uri="{FF2B5EF4-FFF2-40B4-BE49-F238E27FC236}">
                <a16:creationId xmlns:a16="http://schemas.microsoft.com/office/drawing/2014/main" id="{F4738558-FE7F-9D45-9B8B-968405E68E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19588" y="3719513"/>
            <a:ext cx="609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E0E17A-4F2A-3443-A451-B0400B2A875A}"/>
              </a:ext>
            </a:extLst>
          </p:cNvPr>
          <p:cNvCxnSpPr/>
          <p:nvPr/>
        </p:nvCxnSpPr>
        <p:spPr bwMode="auto">
          <a:xfrm rot="5400000" flipH="1" flipV="1">
            <a:off x="4278312" y="3640138"/>
            <a:ext cx="1655763" cy="1588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6150D5-BFE4-2C47-889F-4B67DB6C86AA}"/>
              </a:ext>
            </a:extLst>
          </p:cNvPr>
          <p:cNvCxnSpPr/>
          <p:nvPr/>
        </p:nvCxnSpPr>
        <p:spPr bwMode="auto">
          <a:xfrm>
            <a:off x="5105400" y="4468813"/>
            <a:ext cx="661988" cy="0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55E072-DCCC-8F46-B8C1-FCCC5A5AB62F}"/>
              </a:ext>
            </a:extLst>
          </p:cNvPr>
          <p:cNvCxnSpPr/>
          <p:nvPr/>
        </p:nvCxnSpPr>
        <p:spPr bwMode="auto">
          <a:xfrm>
            <a:off x="5105400" y="2813050"/>
            <a:ext cx="661988" cy="0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9" name="Group 9">
            <a:extLst>
              <a:ext uri="{FF2B5EF4-FFF2-40B4-BE49-F238E27FC236}">
                <a16:creationId xmlns:a16="http://schemas.microsoft.com/office/drawing/2014/main" id="{AF149D7F-60A4-5A42-ABD6-5004B69A3371}"/>
              </a:ext>
            </a:extLst>
          </p:cNvPr>
          <p:cNvGrpSpPr>
            <a:grpSpLocks/>
          </p:cNvGrpSpPr>
          <p:nvPr/>
        </p:nvGrpSpPr>
        <p:grpSpPr bwMode="auto">
          <a:xfrm>
            <a:off x="4651375" y="3206750"/>
            <a:ext cx="914400" cy="914400"/>
            <a:chOff x="1872" y="1584"/>
            <a:chExt cx="576" cy="57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BD29C98-85CF-FC47-87F8-4BC876DF6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584"/>
              <a:ext cx="576" cy="576"/>
            </a:xfrm>
            <a:prstGeom prst="ellipse">
              <a:avLst/>
            </a:prstGeom>
            <a:solidFill>
              <a:srgbClr val="FE70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3500" dir="2700000" algn="ctr" rotWithShape="0">
                      <a:schemeClr val="tx1">
                        <a:alpha val="39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1pPr>
              <a:lvl2pPr marL="4302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2pPr>
              <a:lvl3pPr marL="6461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3pPr>
              <a:lvl4pPr marL="8620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4pPr>
              <a:lvl5pPr marL="10779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l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327709-66AA-CD48-8A95-0FBD2212F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632"/>
              <a:ext cx="48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3500" dir="2700000" algn="ctr" rotWithShape="0">
                      <a:schemeClr val="tx1">
                        <a:alpha val="39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anchor="ctr"/>
            <a:lstStyle>
              <a:defPPr>
                <a:defRPr lang="en-GB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1pPr>
              <a:lvl2pPr marL="4302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2pPr>
              <a:lvl3pPr marL="6461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3pPr>
              <a:lvl4pPr marL="8620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4pPr>
              <a:lvl5pPr marL="1077913" indent="-214313" algn="l" defTabSz="455613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3600" b="1" kern="1200">
                  <a:solidFill>
                    <a:schemeClr val="accent2"/>
                  </a:solidFill>
                  <a:latin typeface="Arial" pitchFamily="-72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algn="ctr" defTabSz="455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R</a:t>
              </a:r>
            </a:p>
          </p:txBody>
        </p:sp>
      </p:grpSp>
      <p:graphicFrame>
        <p:nvGraphicFramePr>
          <p:cNvPr id="13" name="Group 31">
            <a:extLst>
              <a:ext uri="{FF2B5EF4-FFF2-40B4-BE49-F238E27FC236}">
                <a16:creationId xmlns:a16="http://schemas.microsoft.com/office/drawing/2014/main" id="{81B28937-D9B2-7B45-8CA5-849DBF40FE9A}"/>
              </a:ext>
            </a:extLst>
          </p:cNvPr>
          <p:cNvGraphicFramePr>
            <a:graphicFrameLocks noGrp="1"/>
          </p:cNvGraphicFramePr>
          <p:nvPr/>
        </p:nvGraphicFramePr>
        <p:xfrm>
          <a:off x="1603375" y="2933700"/>
          <a:ext cx="2782888" cy="1554528"/>
        </p:xfrm>
        <a:graphic>
          <a:graphicData uri="http://schemas.openxmlformats.org/drawingml/2006/table">
            <a:tbl>
              <a:tblPr/>
              <a:tblGrid>
                <a:gridCol w="278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Eligibility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2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452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Grade I-IIIa, Stage II-IV untreated FL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Symptomatic, requiring treatment</a:t>
                      </a:r>
                    </a:p>
                  </a:txBody>
                  <a:tcPr marL="91441" marR="9144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5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8">
            <a:extLst>
              <a:ext uri="{FF2B5EF4-FFF2-40B4-BE49-F238E27FC236}">
                <a16:creationId xmlns:a16="http://schemas.microsoft.com/office/drawing/2014/main" id="{04BAA60A-B540-B34D-98E1-084E30F8E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338" y="2105829"/>
            <a:ext cx="4454525" cy="1327130"/>
          </a:xfrm>
          <a:prstGeom prst="rect">
            <a:avLst/>
          </a:prstGeom>
          <a:solidFill>
            <a:srgbClr val="F9951E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106E079C-7530-0F45-8121-08DFF6E76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338" y="3873344"/>
            <a:ext cx="4454525" cy="1346514"/>
          </a:xfrm>
          <a:prstGeom prst="rect">
            <a:avLst/>
          </a:prstGeom>
          <a:solidFill>
            <a:srgbClr val="99CD14"/>
          </a:solidFill>
          <a:ln w="12700" cmpd="sng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330" name="TextBox 16">
            <a:extLst>
              <a:ext uri="{FF2B5EF4-FFF2-40B4-BE49-F238E27FC236}">
                <a16:creationId xmlns:a16="http://schemas.microsoft.com/office/drawing/2014/main" id="{E1613760-6001-F644-982B-4FE013DC3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675" y="2441575"/>
            <a:ext cx="4421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Rituximab + chemotherapy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R-CHOP, R-CVP or BR</a:t>
            </a:r>
          </a:p>
        </p:txBody>
      </p:sp>
      <p:sp>
        <p:nvSpPr>
          <p:cNvPr id="13331" name="TextBox 17">
            <a:extLst>
              <a:ext uri="{FF2B5EF4-FFF2-40B4-BE49-F238E27FC236}">
                <a16:creationId xmlns:a16="http://schemas.microsoft.com/office/drawing/2014/main" id="{EADFFCAB-A1F5-BD4D-886B-7F458699E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150" y="4327525"/>
            <a:ext cx="4430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Lenalidomide + rituximab</a:t>
            </a:r>
          </a:p>
        </p:txBody>
      </p:sp>
      <p:sp>
        <p:nvSpPr>
          <p:cNvPr id="13333" name="TextBox 2">
            <a:extLst>
              <a:ext uri="{FF2B5EF4-FFF2-40B4-BE49-F238E27FC236}">
                <a16:creationId xmlns:a16="http://schemas.microsoft.com/office/drawing/2014/main" id="{81D9B05D-B283-5C40-8346-EB14E0325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862" y="1539504"/>
            <a:ext cx="4783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Trial identifier: 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NCT01476787 (Closed)</a:t>
            </a:r>
          </a:p>
        </p:txBody>
      </p:sp>
      <p:sp>
        <p:nvSpPr>
          <p:cNvPr id="13334" name="Rectangle 20">
            <a:extLst>
              <a:ext uri="{FF2B5EF4-FFF2-40B4-BE49-F238E27FC236}">
                <a16:creationId xmlns:a16="http://schemas.microsoft.com/office/drawing/2014/main" id="{866F3AD0-6A9C-364F-8BC7-C98342CEE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731" y="5595154"/>
            <a:ext cx="8469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Primary endpoints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Complete response rate at 120 </a:t>
            </a:r>
            <a:r>
              <a:rPr lang="en-US" altLang="en-US" sz="2000" b="1" dirty="0">
                <a:solidFill>
                  <a:srgbClr val="FFFFFF"/>
                </a:solidFill>
                <a:cs typeface="Arial" panose="020B0604020202020204" pitchFamily="34" charset="0"/>
              </a:rPr>
              <a:t>weeks and PFS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0E0148-964C-F34D-BA3C-4C358476F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324600"/>
            <a:ext cx="10972800" cy="48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bIns="9144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 err="1">
                <a:solidFill>
                  <a:srgbClr val="FFFFFF"/>
                </a:solidFill>
              </a:rPr>
              <a:t>Morschhauser</a:t>
            </a:r>
            <a:r>
              <a:rPr lang="en-US" sz="1600" dirty="0">
                <a:solidFill>
                  <a:srgbClr val="FFFFFF"/>
                </a:solidFill>
              </a:rPr>
              <a:t> F et al. </a:t>
            </a:r>
            <a:r>
              <a:rPr lang="nb-NO" sz="1600" i="1" dirty="0">
                <a:solidFill>
                  <a:srgbClr val="FFFFFF"/>
                </a:solidFill>
              </a:rPr>
              <a:t>N </a:t>
            </a:r>
            <a:r>
              <a:rPr lang="nb-NO" sz="1600" i="1" dirty="0" err="1">
                <a:solidFill>
                  <a:srgbClr val="FFFFFF"/>
                </a:solidFill>
              </a:rPr>
              <a:t>Engl</a:t>
            </a:r>
            <a:r>
              <a:rPr lang="nb-NO" sz="1600" i="1" dirty="0">
                <a:solidFill>
                  <a:srgbClr val="FFFFFF"/>
                </a:solidFill>
              </a:rPr>
              <a:t> J Med </a:t>
            </a:r>
            <a:r>
              <a:rPr lang="nb-NO" sz="1600" dirty="0">
                <a:solidFill>
                  <a:srgbClr val="FFFFFF"/>
                </a:solidFill>
              </a:rPr>
              <a:t>2018;379(10):934-47.</a:t>
            </a:r>
          </a:p>
        </p:txBody>
      </p:sp>
    </p:spTree>
    <p:extLst>
      <p:ext uri="{BB962C8B-B14F-4D97-AF65-F5344CB8AC3E}">
        <p14:creationId xmlns:p14="http://schemas.microsoft.com/office/powerpoint/2010/main" val="910095792"/>
      </p:ext>
    </p:extLst>
  </p:cSld>
  <p:clrMapOvr>
    <a:masterClrMapping/>
  </p:clrMapOvr>
  <p:transition spd="slow"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63" y="1366600"/>
            <a:ext cx="5206430" cy="3894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RELEVANCE: Rituximab + </a:t>
            </a:r>
            <a:r>
              <a:rPr lang="en-US" dirty="0" err="1"/>
              <a:t>Lenalidomide</a:t>
            </a:r>
            <a:r>
              <a:rPr lang="en-US" dirty="0"/>
              <a:t> (R</a:t>
            </a:r>
            <a:r>
              <a:rPr lang="en-US" baseline="30000" dirty="0"/>
              <a:t>2</a:t>
            </a:r>
            <a:r>
              <a:rPr lang="en-US" dirty="0"/>
              <a:t>) versus Rituximab + Chemotherapy (R-chemo) in Untreated, Advanced FL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792" y="6330272"/>
            <a:ext cx="10972800" cy="48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bIns="9144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 err="1">
                <a:solidFill>
                  <a:srgbClr val="FFFFFF"/>
                </a:solidFill>
              </a:rPr>
              <a:t>Morschhauser</a:t>
            </a:r>
            <a:r>
              <a:rPr lang="en-US" sz="1600" dirty="0">
                <a:solidFill>
                  <a:srgbClr val="FFFFFF"/>
                </a:solidFill>
              </a:rPr>
              <a:t> F et al. </a:t>
            </a:r>
            <a:r>
              <a:rPr lang="nb-NO" sz="1600" i="1" dirty="0">
                <a:solidFill>
                  <a:srgbClr val="FFFFFF"/>
                </a:solidFill>
              </a:rPr>
              <a:t>N </a:t>
            </a:r>
            <a:r>
              <a:rPr lang="nb-NO" sz="1600" i="1" dirty="0" err="1">
                <a:solidFill>
                  <a:srgbClr val="FFFFFF"/>
                </a:solidFill>
              </a:rPr>
              <a:t>Engl</a:t>
            </a:r>
            <a:r>
              <a:rPr lang="nb-NO" sz="1600" i="1" dirty="0">
                <a:solidFill>
                  <a:srgbClr val="FFFFFF"/>
                </a:solidFill>
              </a:rPr>
              <a:t> J Med </a:t>
            </a:r>
            <a:r>
              <a:rPr lang="nb-NO" sz="1600" dirty="0">
                <a:solidFill>
                  <a:srgbClr val="FFFFFF"/>
                </a:solidFill>
              </a:rPr>
              <a:t>2018;379(10):934-47.</a:t>
            </a:r>
          </a:p>
        </p:txBody>
      </p:sp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6629400" y="1447800"/>
            <a:ext cx="5105400" cy="27432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7" name="Group 36"/>
          <p:cNvGraphicFramePr>
            <a:graphicFrameLocks/>
          </p:cNvGraphicFramePr>
          <p:nvPr/>
        </p:nvGraphicFramePr>
        <p:xfrm>
          <a:off x="6705600" y="1524000"/>
          <a:ext cx="4953000" cy="2600472"/>
        </p:xfrm>
        <a:graphic>
          <a:graphicData uri="http://schemas.openxmlformats.org/drawingml/2006/table">
            <a:tbl>
              <a:tblPr>
                <a:solidFill>
                  <a:srgbClr val="002A50"/>
                </a:solidFill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75804777"/>
                    </a:ext>
                  </a:extLst>
                </a:gridCol>
              </a:tblGrid>
              <a:tr h="485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Grade 3-4 adverse events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R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2</a:t>
                      </a:r>
                      <a:b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(n = 507)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R-chemo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(n = 503)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4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Neutropenia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32%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50%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2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Febrile neutropenia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2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Cutaneous reactions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2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Diarrhea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2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Tumor lysis syndrome 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&lt;1%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434661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HR 1.10, </a:t>
            </a:r>
            <a:r>
              <a:rPr lang="en-US" sz="2000" i="1" dirty="0"/>
              <a:t>p </a:t>
            </a:r>
            <a:r>
              <a:rPr lang="en-US" sz="2000" dirty="0"/>
              <a:t>= 0.48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7963" y="5648885"/>
            <a:ext cx="1089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/>
              <a:t>Efficacy results were similar between R</a:t>
            </a:r>
            <a:r>
              <a:rPr lang="en-US" sz="1800" baseline="30000" dirty="0"/>
              <a:t>2</a:t>
            </a:r>
            <a:r>
              <a:rPr lang="en-US" sz="1800" dirty="0"/>
              <a:t> and R-chemo in advanced, untreated follicular lymphoma.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/>
              <a:t>The safety profile differed between the 2 groups.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1359596" y="3032728"/>
            <a:ext cx="4118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Probability of progression-free survival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5130" y="5210943"/>
            <a:ext cx="3975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Months </a:t>
            </a:r>
            <a:r>
              <a:rPr lang="en-US" sz="1600" b="1"/>
              <a:t>since randomization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08340" y="2097059"/>
            <a:ext cx="1987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</a:rPr>
              <a:t>R-chemo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</a:rPr>
              <a:t>group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3091118"/>
            <a:ext cx="1958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>
                <a:solidFill>
                  <a:srgbClr val="FF8000"/>
                </a:solidFill>
              </a:rPr>
              <a:t>R</a:t>
            </a:r>
            <a:r>
              <a:rPr lang="da-DK" sz="1600" b="1" baseline="30000" dirty="0">
                <a:solidFill>
                  <a:srgbClr val="FF8000"/>
                </a:solidFill>
              </a:rPr>
              <a:t>2</a:t>
            </a:r>
            <a:r>
              <a:rPr lang="en-US" sz="1600" b="1" dirty="0">
                <a:solidFill>
                  <a:srgbClr val="FF8000"/>
                </a:solidFill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3743965890"/>
      </p:ext>
    </p:extLst>
  </p:cSld>
  <p:clrMapOvr>
    <a:masterClrMapping/>
  </p:clrMapOvr>
  <p:transition spd="slow"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11734800" cy="1143000"/>
          </a:xfrm>
        </p:spPr>
        <p:txBody>
          <a:bodyPr/>
          <a:lstStyle/>
          <a:p>
            <a:r>
              <a:rPr lang="en-US" dirty="0"/>
              <a:t>FDA Approves Lenalidomide for Follicular and Marginal </a:t>
            </a:r>
            <a:br>
              <a:rPr lang="en-US" dirty="0"/>
            </a:br>
            <a:r>
              <a:rPr lang="en-US" dirty="0"/>
              <a:t>Zone Lymphoma</a:t>
            </a:r>
            <a:b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2200" dirty="0"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Press Release </a:t>
            </a:r>
            <a:r>
              <a:rPr lang="mr-IN" sz="2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200" dirty="0"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May 28, 2019</a:t>
            </a:r>
            <a:endParaRPr lang="en-US" sz="22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11277600" cy="4038600"/>
          </a:xfrm>
        </p:spPr>
        <p:txBody>
          <a:bodyPr/>
          <a:lstStyle/>
          <a:p>
            <a:pPr marL="0" indent="0">
              <a:spcBef>
                <a:spcPts val="1176"/>
              </a:spcBef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/>
              <a:t>On May 28, 2019, the Food and Drug Administration approved lenalidomide in combination with a rituximab product for previously treated follicular lymphoma (FL) and previously treated marginal zone lymphoma (MZL).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400" dirty="0"/>
              <a:t>Approval was based on two clinical trials: AUGMENT (NCT01938001) and MAGNIFY (NCT01996865). In AUGMENT, 358 patients with relapsed or refractory FL or MZL were randomized (1:1) to receive lenalidomide and rituximab or rituximab and placebo. In the single-arm component of MAGNIFY, 232 patients with relapsed or refractory FL, MZL, or mantle cell lymphoma received 12 induction cycles of lenalidomide and rituximab.”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6166534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https://</a:t>
            </a:r>
            <a:r>
              <a:rPr lang="en-US" sz="1800" dirty="0" err="1">
                <a:solidFill>
                  <a:srgbClr val="FFFFFF"/>
                </a:solidFill>
              </a:rPr>
              <a:t>www.fda.gov</a:t>
            </a:r>
            <a:r>
              <a:rPr lang="en-US" sz="1800" dirty="0">
                <a:solidFill>
                  <a:srgbClr val="FFFFFF"/>
                </a:solidFill>
              </a:rPr>
              <a:t>/drugs/resources-information-approved-drugs/</a:t>
            </a:r>
            <a:r>
              <a:rPr lang="en-US" sz="1800" dirty="0" err="1">
                <a:solidFill>
                  <a:srgbClr val="FFFFFF"/>
                </a:solidFill>
              </a:rPr>
              <a:t>fda</a:t>
            </a:r>
            <a:r>
              <a:rPr lang="en-US" sz="1800" dirty="0">
                <a:solidFill>
                  <a:srgbClr val="FFFFFF"/>
                </a:solidFill>
              </a:rPr>
              <a:t>-approves-lenalidomide-follicular-and-marginal-zone-lymphoma</a:t>
            </a:r>
          </a:p>
        </p:txBody>
      </p:sp>
    </p:spTree>
    <p:extLst>
      <p:ext uri="{BB962C8B-B14F-4D97-AF65-F5344CB8AC3E}">
        <p14:creationId xmlns:p14="http://schemas.microsoft.com/office/powerpoint/2010/main" val="110305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C01DD8-6182-D84E-BD0D-F42DCBEF3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47690"/>
            <a:ext cx="10896600" cy="36734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4B950E-DD75-D441-A7F6-DF1617CF65B4}"/>
              </a:ext>
            </a:extLst>
          </p:cNvPr>
          <p:cNvSpPr/>
          <p:nvPr/>
        </p:nvSpPr>
        <p:spPr bwMode="auto">
          <a:xfrm>
            <a:off x="685800" y="1352490"/>
            <a:ext cx="457200" cy="2971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67D15-DB10-4E42-B8F0-698ACB8D1E98}"/>
              </a:ext>
            </a:extLst>
          </p:cNvPr>
          <p:cNvSpPr txBox="1"/>
          <p:nvPr/>
        </p:nvSpPr>
        <p:spPr>
          <a:xfrm>
            <a:off x="6400800" y="4324290"/>
            <a:ext cx="486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dirty="0">
                <a:solidFill>
                  <a:schemeClr val="tx2"/>
                </a:solidFill>
                <a:ea typeface="Arial" charset="0"/>
                <a:cs typeface="Arial" charset="0"/>
              </a:rPr>
              <a:t>J </a:t>
            </a:r>
            <a:r>
              <a:rPr lang="en-US" sz="1800" i="1" dirty="0" err="1">
                <a:solidFill>
                  <a:schemeClr val="tx2"/>
                </a:solidFill>
                <a:ea typeface="Arial" charset="0"/>
                <a:cs typeface="Arial" charset="0"/>
              </a:rPr>
              <a:t>Clin</a:t>
            </a:r>
            <a:r>
              <a:rPr lang="en-US" sz="1800" i="1" dirty="0">
                <a:solidFill>
                  <a:schemeClr val="tx2"/>
                </a:solidFill>
                <a:ea typeface="Arial" charset="0"/>
                <a:cs typeface="Arial" charset="0"/>
              </a:rPr>
              <a:t> Oncol </a:t>
            </a:r>
            <a:r>
              <a:rPr lang="mr-IN" sz="1800" dirty="0">
                <a:solidFill>
                  <a:schemeClr val="tx2"/>
                </a:solidFill>
                <a:ea typeface="Arial" charset="0"/>
                <a:cs typeface="Arial" charset="0"/>
              </a:rPr>
              <a:t>201</a:t>
            </a:r>
            <a:r>
              <a:rPr lang="en-US" sz="1800" dirty="0">
                <a:solidFill>
                  <a:schemeClr val="tx2"/>
                </a:solidFill>
                <a:ea typeface="Arial" charset="0"/>
                <a:cs typeface="Arial" charset="0"/>
              </a:rPr>
              <a:t>9</a:t>
            </a:r>
            <a:r>
              <a:rPr lang="mr-IN" sz="1800" dirty="0">
                <a:solidFill>
                  <a:schemeClr val="tx2"/>
                </a:solidFill>
                <a:ea typeface="Arial" charset="0"/>
                <a:cs typeface="Arial" charset="0"/>
              </a:rPr>
              <a:t>;</a:t>
            </a:r>
            <a:r>
              <a:rPr lang="en-US" sz="1800" dirty="0">
                <a:solidFill>
                  <a:schemeClr val="tx2"/>
                </a:solidFill>
                <a:ea typeface="Arial" charset="0"/>
                <a:cs typeface="Arial" charset="0"/>
              </a:rPr>
              <a:t>37(14):1188-99</a:t>
            </a:r>
            <a:r>
              <a:rPr lang="mr-IN" sz="1800" dirty="0">
                <a:solidFill>
                  <a:schemeClr val="tx2"/>
                </a:solidFill>
                <a:ea typeface="Arial" charset="0"/>
                <a:cs typeface="Arial" charset="0"/>
              </a:rPr>
              <a:t>.</a:t>
            </a:r>
            <a:endParaRPr lang="en-US" sz="1800" dirty="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58574"/>
      </p:ext>
    </p:extLst>
  </p:cSld>
  <p:clrMapOvr>
    <a:masterClrMapping/>
  </p:clrMapOvr>
  <p:transition spd="slow"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21" y="1861853"/>
            <a:ext cx="7197479" cy="3761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676" y="228600"/>
            <a:ext cx="9448800" cy="762921"/>
          </a:xfrm>
        </p:spPr>
        <p:txBody>
          <a:bodyPr/>
          <a:lstStyle/>
          <a:p>
            <a:r>
              <a:rPr lang="en-US" dirty="0"/>
              <a:t>AUGMENT: R</a:t>
            </a:r>
            <a:r>
              <a:rPr lang="en-US" baseline="30000" dirty="0"/>
              <a:t>2</a:t>
            </a:r>
            <a:r>
              <a:rPr lang="en-US" dirty="0"/>
              <a:t> versus Rituximab/Placebo in R/R FL or Marginal Zone Lymphoma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45886" y="6347562"/>
            <a:ext cx="10972800" cy="48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bIns="9144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FFFFFF"/>
                </a:solidFill>
              </a:rPr>
              <a:t>Leonard JP et al. </a:t>
            </a:r>
            <a:r>
              <a:rPr lang="en-US" sz="1600" i="1" dirty="0">
                <a:solidFill>
                  <a:srgbClr val="FFFFFF"/>
                </a:solidFill>
              </a:rPr>
              <a:t>J </a:t>
            </a:r>
            <a:r>
              <a:rPr lang="en-US" sz="1600" i="1" dirty="0" err="1">
                <a:solidFill>
                  <a:srgbClr val="FFFFFF"/>
                </a:solidFill>
              </a:rPr>
              <a:t>Clin</a:t>
            </a:r>
            <a:r>
              <a:rPr lang="en-US" sz="1600" i="1" dirty="0">
                <a:solidFill>
                  <a:srgbClr val="FFFFFF"/>
                </a:solidFill>
              </a:rPr>
              <a:t> Oncol </a:t>
            </a:r>
            <a:r>
              <a:rPr lang="en-US" sz="1600" dirty="0"/>
              <a:t>2019;37(14):1188-99.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8B90F4-DEEC-114D-9E17-E7663F859926}"/>
              </a:ext>
            </a:extLst>
          </p:cNvPr>
          <p:cNvSpPr txBox="1"/>
          <p:nvPr/>
        </p:nvSpPr>
        <p:spPr>
          <a:xfrm>
            <a:off x="3118165" y="1582813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FFFF"/>
                </a:solidFill>
              </a:rPr>
              <a:t>Primary Endpoint PFS</a:t>
            </a:r>
          </a:p>
        </p:txBody>
      </p:sp>
      <p:sp>
        <p:nvSpPr>
          <p:cNvPr id="33" name="Rectangle 33">
            <a:extLst>
              <a:ext uri="{FF2B5EF4-FFF2-40B4-BE49-F238E27FC236}">
                <a16:creationId xmlns:a16="http://schemas.microsoft.com/office/drawing/2014/main" id="{CA1686E2-6F3E-6442-8ED8-48811ADEC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3342" y="1579098"/>
            <a:ext cx="3657600" cy="201168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34" name="Group 36">
            <a:extLst>
              <a:ext uri="{FF2B5EF4-FFF2-40B4-BE49-F238E27FC236}">
                <a16:creationId xmlns:a16="http://schemas.microsoft.com/office/drawing/2014/main" id="{83B55C2A-0A41-C444-B400-3460D8BEDF8E}"/>
              </a:ext>
            </a:extLst>
          </p:cNvPr>
          <p:cNvGraphicFramePr>
            <a:graphicFrameLocks/>
          </p:cNvGraphicFramePr>
          <p:nvPr/>
        </p:nvGraphicFramePr>
        <p:xfrm>
          <a:off x="8338132" y="1639995"/>
          <a:ext cx="3528020" cy="1889887"/>
        </p:xfrm>
        <a:graphic>
          <a:graphicData uri="http://schemas.openxmlformats.org/drawingml/2006/table">
            <a:tbl>
              <a:tblPr>
                <a:solidFill>
                  <a:srgbClr val="002A50"/>
                </a:solidFill>
              </a:tblPr>
              <a:tblGrid>
                <a:gridCol w="125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949">
                  <a:extLst>
                    <a:ext uri="{9D8B030D-6E8A-4147-A177-3AD203B41FA5}">
                      <a16:colId xmlns:a16="http://schemas.microsoft.com/office/drawing/2014/main" val="1075804777"/>
                    </a:ext>
                  </a:extLst>
                </a:gridCol>
              </a:tblGrid>
              <a:tr h="567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R</a:t>
                      </a:r>
                      <a:r>
                        <a:rPr kumimoji="0" lang="en-US" sz="15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2</a:t>
                      </a:r>
                      <a:br>
                        <a:rPr kumimoji="0" lang="en-US" sz="15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</a:b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(n = 178)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R/placebo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(n = 180)</a:t>
                      </a:r>
                    </a:p>
                  </a:txBody>
                  <a:tcPr marL="81103" marR="81103" marT="45742" marB="45742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1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ORR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78%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53%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6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    CR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34%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18%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6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Median DOR</a:t>
                      </a: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36.6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mo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21.7 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mo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81103" marR="81103" marT="45742" marB="4574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1231721" y="3223154"/>
            <a:ext cx="358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FFFF"/>
                </a:solidFill>
              </a:rPr>
              <a:t>Progression-free survival probability (IRC assessment)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1879" y="5696635"/>
            <a:ext cx="3581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FFFF"/>
                </a:solidFill>
              </a:rPr>
              <a:t>Months from randomization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4861" y="4422349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rgbClr val="FFFFFF"/>
                </a:solidFill>
              </a:rPr>
              <a:t>p</a:t>
            </a:r>
            <a:r>
              <a:rPr lang="en-US" sz="1500" dirty="0">
                <a:solidFill>
                  <a:srgbClr val="FFFFFF"/>
                </a:solidFill>
              </a:rPr>
              <a:t> &lt; 0.001</a:t>
            </a:r>
          </a:p>
          <a:p>
            <a:r>
              <a:rPr lang="en-US" sz="1500" dirty="0">
                <a:solidFill>
                  <a:srgbClr val="FFFFFF"/>
                </a:solidFill>
              </a:rPr>
              <a:t>HR = 0.46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0" y="2960137"/>
            <a:ext cx="19015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8000"/>
                </a:solidFill>
              </a:rPr>
              <a:t>R</a:t>
            </a:r>
            <a:r>
              <a:rPr lang="en-US" sz="1500" b="1" baseline="30000" dirty="0">
                <a:solidFill>
                  <a:srgbClr val="FF8000"/>
                </a:solidFill>
              </a:rPr>
              <a:t>2</a:t>
            </a:r>
          </a:p>
          <a:p>
            <a:r>
              <a:rPr lang="en-US" sz="1500" b="1" dirty="0">
                <a:solidFill>
                  <a:srgbClr val="FF8000"/>
                </a:solidFill>
              </a:rPr>
              <a:t>Median = 39.4 </a:t>
            </a:r>
            <a:r>
              <a:rPr lang="en-US" sz="1500" b="1" dirty="0" err="1">
                <a:solidFill>
                  <a:srgbClr val="FF8000"/>
                </a:solidFill>
              </a:rPr>
              <a:t>mo</a:t>
            </a:r>
            <a:endParaRPr lang="en-US" sz="1500" b="1" dirty="0">
              <a:solidFill>
                <a:srgbClr val="FF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0" y="4551402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8FC42A"/>
                </a:solidFill>
              </a:rPr>
              <a:t>Rituximab + placebo</a:t>
            </a:r>
          </a:p>
          <a:p>
            <a:r>
              <a:rPr lang="en-US" sz="1500" b="1" dirty="0">
                <a:solidFill>
                  <a:srgbClr val="8FC42A"/>
                </a:solidFill>
              </a:rPr>
              <a:t>Median = 14.1 </a:t>
            </a:r>
            <a:r>
              <a:rPr lang="en-US" sz="1500" b="1" dirty="0" err="1">
                <a:solidFill>
                  <a:srgbClr val="8FC42A"/>
                </a:solidFill>
              </a:rPr>
              <a:t>mo</a:t>
            </a:r>
            <a:endParaRPr lang="en-US" sz="1500" b="1" dirty="0">
              <a:solidFill>
                <a:srgbClr val="8FC4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9BD4-E8D9-FB48-A730-D6EC3ADE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for Bruce D </a:t>
            </a:r>
            <a:r>
              <a:rPr lang="en-US" dirty="0" err="1"/>
              <a:t>Cheson</a:t>
            </a:r>
            <a:r>
              <a:rPr lang="en-US" dirty="0"/>
              <a:t>, MD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5EF748-D23F-EB4C-A971-0E588AE241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76400" y="2133600"/>
          <a:ext cx="8483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884">
                  <a:extLst>
                    <a:ext uri="{9D8B030D-6E8A-4147-A177-3AD203B41FA5}">
                      <a16:colId xmlns:a16="http://schemas.microsoft.com/office/drawing/2014/main" val="2615549200"/>
                    </a:ext>
                  </a:extLst>
                </a:gridCol>
                <a:gridCol w="5222716">
                  <a:extLst>
                    <a:ext uri="{9D8B030D-6E8A-4147-A177-3AD203B41FA5}">
                      <a16:colId xmlns:a16="http://schemas.microsoft.com/office/drawing/2014/main" val="1113971871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Advisory Committee and Consulting Agreements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AbbVie Inc, AstraZeneca Pharmaceuticals LP, Celgene Corporation, Genentech, Gilead Sciences Inc</a:t>
                      </a:r>
                      <a:r>
                        <a:rPr lang="en-US" b="0" dirty="0">
                          <a:effectLst/>
                        </a:rPr>
                        <a:t> </a:t>
                      </a:r>
                      <a:endParaRPr lang="en-U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4895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Contracted Research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AbbVie Inc, AstraZeneca Pharmaceuticals LP, Bristol-Myers Squibb Company, Genentech, Seattle Genetics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441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69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9E1E2F-BAA6-2643-9E0B-E4B1D69AA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10896600" cy="37036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9AB66A-D3FB-0F48-B5E6-A3A76CAEB29B}"/>
              </a:ext>
            </a:extLst>
          </p:cNvPr>
          <p:cNvSpPr txBox="1"/>
          <p:nvPr/>
        </p:nvSpPr>
        <p:spPr>
          <a:xfrm>
            <a:off x="7864087" y="4324888"/>
            <a:ext cx="356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" sz="1800" i="1" dirty="0">
                <a:solidFill>
                  <a:srgbClr val="000000"/>
                </a:solidFill>
              </a:rPr>
              <a:t>J Clin Oncol </a:t>
            </a:r>
            <a:r>
              <a:rPr lang="it" sz="1800" dirty="0">
                <a:solidFill>
                  <a:srgbClr val="000000"/>
                </a:solidFill>
              </a:rPr>
              <a:t>2019;37(11):912-22.</a:t>
            </a:r>
          </a:p>
        </p:txBody>
      </p:sp>
    </p:spTree>
    <p:extLst>
      <p:ext uri="{BB962C8B-B14F-4D97-AF65-F5344CB8AC3E}">
        <p14:creationId xmlns:p14="http://schemas.microsoft.com/office/powerpoint/2010/main" val="1551217333"/>
      </p:ext>
    </p:extLst>
  </p:cSld>
  <p:clrMapOvr>
    <a:masterClrMapping/>
  </p:clrMapOvr>
  <p:transition spd="slow"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3">
            <a:extLst>
              <a:ext uri="{FF2B5EF4-FFF2-40B4-BE49-F238E27FC236}">
                <a16:creationId xmlns:a16="http://schemas.microsoft.com/office/drawing/2014/main" id="{0633A2BD-1BFC-9742-A5B6-8C11B0B5F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263" y="1703239"/>
            <a:ext cx="8868137" cy="2868761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53030A-61D6-4B4A-8964-F7164F003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21594"/>
            <a:ext cx="7772400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bIns="6858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err="1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Flinn</a:t>
            </a:r>
            <a:r>
              <a:rPr lang="en-US" sz="1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IW et al. </a:t>
            </a:r>
            <a:r>
              <a:rPr lang="en-US" sz="1600" i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J </a:t>
            </a:r>
            <a:r>
              <a:rPr lang="en-US" sz="1600" i="1" dirty="0" err="1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Clin</a:t>
            </a:r>
            <a:r>
              <a:rPr lang="en-US" sz="1600" i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Oncol</a:t>
            </a:r>
            <a:r>
              <a:rPr lang="en-US" sz="1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2019;37(11):912-22.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907D13D-34C1-0E48-940D-1AE2C60019C6}"/>
              </a:ext>
            </a:extLst>
          </p:cNvPr>
          <p:cNvSpPr txBox="1">
            <a:spLocks/>
          </p:cNvSpPr>
          <p:nvPr/>
        </p:nvSpPr>
        <p:spPr bwMode="auto">
          <a:xfrm>
            <a:off x="871285" y="1390650"/>
            <a:ext cx="964431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88144" lvl="1" defTabSz="455613">
              <a:buFont typeface="Arial" charset="0"/>
              <a:buChar char="•"/>
              <a:defRPr/>
            </a:pPr>
            <a:r>
              <a:rPr lang="en-US" sz="1600" kern="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Of 129 patients with indolent NHL on study, 83 patients with FL received duvelisib 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D077712-3C69-E448-ABFB-3CCAF1441348}"/>
              </a:ext>
            </a:extLst>
          </p:cNvPr>
          <p:cNvSpPr txBox="1">
            <a:spLocks/>
          </p:cNvSpPr>
          <p:nvPr/>
        </p:nvSpPr>
        <p:spPr bwMode="auto">
          <a:xfrm>
            <a:off x="914400" y="4572000"/>
            <a:ext cx="5904656" cy="178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102394" lvl="1" indent="0">
              <a:buNone/>
              <a:defRPr/>
            </a:pPr>
            <a:r>
              <a:rPr lang="en-US" sz="1600" kern="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For all treated patients (N = 129):</a:t>
            </a:r>
          </a:p>
          <a:p>
            <a:pPr marL="388144" lvl="1">
              <a:buFont typeface="Arial" charset="0"/>
              <a:buChar char="•"/>
              <a:defRPr/>
            </a:pPr>
            <a:r>
              <a:rPr lang="en-US" sz="1600" kern="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ORR = 47.3%</a:t>
            </a:r>
          </a:p>
          <a:p>
            <a:pPr marL="388144" lvl="1">
              <a:buFont typeface="Arial" charset="0"/>
              <a:buChar char="•"/>
              <a:defRPr/>
            </a:pPr>
            <a:r>
              <a:rPr lang="en-US" sz="1600" kern="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Median time to response = 1.87 months</a:t>
            </a:r>
          </a:p>
          <a:p>
            <a:pPr marL="388144" lvl="1">
              <a:buFont typeface="Arial" charset="0"/>
              <a:buChar char="•"/>
              <a:defRPr/>
            </a:pPr>
            <a:r>
              <a:rPr lang="en-US" sz="1600" kern="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Median </a:t>
            </a:r>
            <a:r>
              <a:rPr lang="en-US" sz="1600" kern="0" dirty="0" err="1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DoR</a:t>
            </a:r>
            <a:r>
              <a:rPr lang="en-US" sz="1600" kern="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= 10 months</a:t>
            </a:r>
          </a:p>
          <a:p>
            <a:pPr marL="388144" lvl="1">
              <a:buFont typeface="Arial" charset="0"/>
              <a:buChar char="•"/>
              <a:defRPr/>
            </a:pPr>
            <a:r>
              <a:rPr lang="en-US" sz="1600" kern="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Median PFS = 9.5 months</a:t>
            </a:r>
          </a:p>
          <a:p>
            <a:pPr marL="388144" lvl="1">
              <a:buFont typeface="Arial" charset="0"/>
              <a:buChar char="•"/>
              <a:defRPr/>
            </a:pPr>
            <a:r>
              <a:rPr lang="en-US" sz="1600" kern="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Median OS = 28.9 months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175F44-C2B0-5047-A670-995EF567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DYNAMO: A Phase II Study of Duvelisib for Double-Refractory Indolent NHL</a:t>
            </a:r>
          </a:p>
        </p:txBody>
      </p:sp>
      <p:graphicFrame>
        <p:nvGraphicFramePr>
          <p:cNvPr id="12" name="Group 217">
            <a:extLst>
              <a:ext uri="{FF2B5EF4-FFF2-40B4-BE49-F238E27FC236}">
                <a16:creationId xmlns:a16="http://schemas.microsoft.com/office/drawing/2014/main" id="{AE104D17-AE7D-254F-B0B8-1E7D89F5E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216031"/>
              </p:ext>
            </p:extLst>
          </p:nvPr>
        </p:nvGraphicFramePr>
        <p:xfrm>
          <a:off x="1676400" y="1752600"/>
          <a:ext cx="8686800" cy="2720322"/>
        </p:xfrm>
        <a:graphic>
          <a:graphicData uri="http://schemas.openxmlformats.org/drawingml/2006/table">
            <a:tbl>
              <a:tblPr/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Response in patients with FL (by IRC)</a:t>
                      </a: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Duvelisib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(n = 83)</a:t>
                      </a:r>
                    </a:p>
                  </a:txBody>
                  <a:tcPr marL="91454" marR="91454" marT="45718" marB="45718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A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6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ORR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     CR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     PR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42.2%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1.2%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41%</a:t>
                      </a:r>
                    </a:p>
                  </a:txBody>
                  <a:tcPr marL="91454" marR="91454" marT="45718" marB="45718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Select Grade ≥3 adverse events</a:t>
                      </a:r>
                    </a:p>
                  </a:txBody>
                  <a:tcPr marL="68591" marR="68591" marT="34289" marB="34289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A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n = 129</a:t>
                      </a:r>
                    </a:p>
                  </a:txBody>
                  <a:tcPr marL="68591" marR="68591" marT="34289" marB="34289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A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199688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    Neutropenia</a:t>
                      </a:r>
                    </a:p>
                  </a:txBody>
                  <a:tcPr marL="68591" marR="68591" marT="34289" marB="34289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24.8%</a:t>
                      </a:r>
                    </a:p>
                  </a:txBody>
                  <a:tcPr marL="68591" marR="68591" marT="34289" marB="34289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16594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    Diarrhea</a:t>
                      </a:r>
                    </a:p>
                  </a:txBody>
                  <a:tcPr marL="68591" marR="68591" marT="34289" marB="34289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68591" marR="68591" marT="34289" marB="34289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275082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    Anemia</a:t>
                      </a:r>
                    </a:p>
                  </a:txBody>
                  <a:tcPr marL="68591" marR="68591" marT="34289" marB="34289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68591" marR="68591" marT="34289" marB="34289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367920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     Thrombocytopenia</a:t>
                      </a:r>
                    </a:p>
                  </a:txBody>
                  <a:tcPr marL="68591" marR="68591" marT="34289" marB="34289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charset="0"/>
                          <a:cs typeface="Arial" panose="020B0604020202020204" pitchFamily="34" charset="0"/>
                        </a:rPr>
                        <a:t>11.6%</a:t>
                      </a:r>
                    </a:p>
                  </a:txBody>
                  <a:tcPr marL="68591" marR="68591" marT="34289" marB="34289" anchor="ctr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5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48886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6819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11049000" cy="1143000"/>
          </a:xfrm>
        </p:spPr>
        <p:txBody>
          <a:bodyPr/>
          <a:lstStyle/>
          <a:p>
            <a:r>
              <a:rPr lang="en-US" dirty="0"/>
              <a:t>FDA Approves </a:t>
            </a:r>
            <a:r>
              <a:rPr lang="en-US" dirty="0" err="1"/>
              <a:t>Duvelisib</a:t>
            </a:r>
            <a:r>
              <a:rPr lang="en-US" dirty="0"/>
              <a:t> for Patients with CLL, SLL or FL After at Least 2 Prior Therapies</a:t>
            </a:r>
            <a:b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2200" dirty="0"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Press Release </a:t>
            </a:r>
            <a:r>
              <a:rPr lang="mr-IN" sz="2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200" dirty="0"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September 24, 2018</a:t>
            </a:r>
            <a:endParaRPr lang="en-US" sz="22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11277600" cy="48133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/>
              <a:t>On Sept. 24, 2018, the Food and Drug Administration granted regular approval to </a:t>
            </a:r>
            <a:r>
              <a:rPr lang="en-US" sz="2400" dirty="0" err="1"/>
              <a:t>duvelisib</a:t>
            </a:r>
            <a:r>
              <a:rPr lang="en-US" sz="2400" dirty="0"/>
              <a:t> for adult patients with relapsed or refractory chronic lymphocytic leukemia (CLL) or small lymphocytic lymphoma (SLL) after at least two prior therapies.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In addition, </a:t>
            </a:r>
            <a:r>
              <a:rPr lang="en-US" sz="2400" dirty="0" err="1"/>
              <a:t>duvelisib</a:t>
            </a:r>
            <a:r>
              <a:rPr lang="en-US" sz="2400" dirty="0"/>
              <a:t> received accelerated approval for adult patients with relapsed or refractory follicular lymphoma (FL) after at least two prior systemic therapies.”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64008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https://</a:t>
            </a:r>
            <a:r>
              <a:rPr lang="en-US" sz="1600" dirty="0" err="1">
                <a:solidFill>
                  <a:srgbClr val="FFFFFF"/>
                </a:solidFill>
              </a:rPr>
              <a:t>www.fda.gov</a:t>
            </a:r>
            <a:r>
              <a:rPr lang="en-US" sz="1600" dirty="0">
                <a:solidFill>
                  <a:srgbClr val="FFFFFF"/>
                </a:solidFill>
              </a:rPr>
              <a:t>/Drugs/</a:t>
            </a:r>
            <a:r>
              <a:rPr lang="en-US" sz="1600" dirty="0" err="1">
                <a:solidFill>
                  <a:srgbClr val="FFFFFF"/>
                </a:solidFill>
              </a:rPr>
              <a:t>InformationOnDrugs</a:t>
            </a:r>
            <a:r>
              <a:rPr lang="en-US" sz="1600" dirty="0">
                <a:solidFill>
                  <a:srgbClr val="FFFFFF"/>
                </a:solidFill>
              </a:rPr>
              <a:t>/</a:t>
            </a:r>
            <a:r>
              <a:rPr lang="en-US" sz="1600" dirty="0" err="1">
                <a:solidFill>
                  <a:srgbClr val="FFFFFF"/>
                </a:solidFill>
              </a:rPr>
              <a:t>ApprovedDrugs</a:t>
            </a:r>
            <a:r>
              <a:rPr lang="en-US" sz="1600" dirty="0">
                <a:solidFill>
                  <a:srgbClr val="FFFFFF"/>
                </a:solidFill>
              </a:rPr>
              <a:t>/ucm621503.htm</a:t>
            </a:r>
          </a:p>
        </p:txBody>
      </p:sp>
    </p:spTree>
    <p:extLst>
      <p:ext uri="{BB962C8B-B14F-4D97-AF65-F5344CB8AC3E}">
        <p14:creationId xmlns:p14="http://schemas.microsoft.com/office/powerpoint/2010/main" val="9614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>
            <a:extLst>
              <a:ext uri="{FF2B5EF4-FFF2-40B4-BE49-F238E27FC236}">
                <a16:creationId xmlns:a16="http://schemas.microsoft.com/office/drawing/2014/main" id="{E8A86EF8-8CB8-3D43-B214-90172AD6E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42" y="1901075"/>
            <a:ext cx="11206716" cy="3429000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B61736-EB80-3E40-8051-4897DDDD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PI3K Inhibitors for FL: Indication and Dosing</a:t>
            </a: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159C2487-4C3A-5C49-B09E-E85CB035D8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083264"/>
              </p:ext>
            </p:extLst>
          </p:nvPr>
        </p:nvGraphicFramePr>
        <p:xfrm>
          <a:off x="609600" y="1996944"/>
          <a:ext cx="10965711" cy="32386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0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599">
                  <a:extLst>
                    <a:ext uri="{9D8B030D-6E8A-4147-A177-3AD203B41FA5}">
                      <a16:colId xmlns:a16="http://schemas.microsoft.com/office/drawing/2014/main" val="3558424818"/>
                    </a:ext>
                  </a:extLst>
                </a:gridCol>
              </a:tblGrid>
              <a:tr h="464652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Idelalisib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Copanlisib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Duvelisib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73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Mechanism of 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C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Selective PI3K</a:t>
                      </a:r>
                      <a:r>
                        <a:rPr lang="el-GR" sz="1800" dirty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inhibitor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C9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Pan-PI3K inhibitor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C9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Dual inhibitor of PI3K</a:t>
                      </a:r>
                      <a:r>
                        <a:rPr lang="el-GR" sz="1800" dirty="0" err="1">
                          <a:solidFill>
                            <a:schemeClr val="tx1"/>
                          </a:solidFill>
                        </a:rPr>
                        <a:t>δ,γ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47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Indication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C9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180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Relapsed FL after at least 2 prior systemic therapies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C9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180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Relapsed FL after at least 2 prior systemic therapies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C9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180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R/R FL after at least 2 prior systemic therapies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Dosing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5C9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150 mg orally, twice daily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5C9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60 mg as a 1-hour IV infusion weekly (3 weeks on, 1 week off)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5C9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25 mg orally, twice daily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5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2B866E24-0428-CE40-A1EE-DB57781AF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23" y="5943600"/>
            <a:ext cx="1097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Gopal AK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Engl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J Med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2014;370(11):1008-18; Idelalisib package insert, October 2018.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Dreyling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M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J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Clin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Oncol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2017;35(35):3898-905; Copanlisib package insert, September 2017.</a:t>
            </a:r>
          </a:p>
          <a:p>
            <a:pPr>
              <a:defRPr/>
            </a:pPr>
            <a:r>
              <a:rPr lang="en-US" sz="1600" baseline="30000" dirty="0">
                <a:solidFill>
                  <a:srgbClr val="FFFFFF"/>
                </a:solidFill>
              </a:rPr>
              <a:t>3 </a:t>
            </a:r>
            <a:r>
              <a:rPr lang="en-US" sz="1600" dirty="0" err="1">
                <a:solidFill>
                  <a:srgbClr val="FFFFFF"/>
                </a:solidFill>
              </a:rPr>
              <a:t>Flinn</a:t>
            </a:r>
            <a:r>
              <a:rPr lang="en-US" sz="1600" dirty="0">
                <a:solidFill>
                  <a:srgbClr val="FFFFFF"/>
                </a:solidFill>
              </a:rPr>
              <a:t> IW et al. </a:t>
            </a:r>
            <a:r>
              <a:rPr lang="en-US" sz="1600" i="1" dirty="0">
                <a:solidFill>
                  <a:srgbClr val="FFFFFF"/>
                </a:solidFill>
              </a:rPr>
              <a:t>J </a:t>
            </a:r>
            <a:r>
              <a:rPr lang="en-US" sz="1600" i="1" dirty="0" err="1">
                <a:solidFill>
                  <a:srgbClr val="FFFFFF"/>
                </a:solidFill>
              </a:rPr>
              <a:t>Clin</a:t>
            </a:r>
            <a:r>
              <a:rPr lang="en-US" sz="1600" i="1" dirty="0">
                <a:solidFill>
                  <a:srgbClr val="FFFFFF"/>
                </a:solidFill>
              </a:rPr>
              <a:t> Oncol </a:t>
            </a:r>
            <a:r>
              <a:rPr lang="en-US" sz="1600" dirty="0">
                <a:solidFill>
                  <a:srgbClr val="FFFFFF"/>
                </a:solidFill>
              </a:rPr>
              <a:t>2019;[</a:t>
            </a:r>
            <a:r>
              <a:rPr lang="en-US" sz="1600" dirty="0" err="1">
                <a:solidFill>
                  <a:srgbClr val="FFFFFF"/>
                </a:solidFill>
              </a:rPr>
              <a:t>Epub</a:t>
            </a:r>
            <a:r>
              <a:rPr lang="en-US" sz="1600" dirty="0">
                <a:solidFill>
                  <a:srgbClr val="FFFFFF"/>
                </a:solidFill>
              </a:rPr>
              <a:t> ahead of print]; </a:t>
            </a:r>
            <a:r>
              <a:rPr lang="en-US" sz="1600" dirty="0" err="1">
                <a:solidFill>
                  <a:srgbClr val="FFFFFF"/>
                </a:solidFill>
              </a:rPr>
              <a:t>Duvelisib</a:t>
            </a:r>
            <a:r>
              <a:rPr lang="en-US" sz="1600" dirty="0">
                <a:solidFill>
                  <a:srgbClr val="FFFFFF"/>
                </a:solidFill>
              </a:rPr>
              <a:t> package insert, September 2018.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8662"/>
      </p:ext>
    </p:extLst>
  </p:cSld>
  <p:clrMapOvr>
    <a:masterClrMapping/>
  </p:clrMapOvr>
  <p:transition spd="slow"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>
            <a:extLst>
              <a:ext uri="{FF2B5EF4-FFF2-40B4-BE49-F238E27FC236}">
                <a16:creationId xmlns:a16="http://schemas.microsoft.com/office/drawing/2014/main" id="{528E5637-5B37-3C46-AEE6-A340CB2EC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68" y="1609189"/>
            <a:ext cx="10676863" cy="3416089"/>
          </a:xfrm>
          <a:prstGeom prst="rect">
            <a:avLst/>
          </a:prstGeom>
          <a:solidFill>
            <a:srgbClr val="9CCBE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algn="l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B61736-EB80-3E40-8051-4897DDDD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PI3K Inhibitors for FL: Activity and Tolerability</a:t>
            </a: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159C2487-4C3A-5C49-B09E-E85CB035D8B6}"/>
              </a:ext>
            </a:extLst>
          </p:cNvPr>
          <p:cNvGraphicFramePr>
            <a:graphicFrameLocks/>
          </p:cNvGraphicFramePr>
          <p:nvPr/>
        </p:nvGraphicFramePr>
        <p:xfrm>
          <a:off x="842631" y="1712613"/>
          <a:ext cx="10515601" cy="32092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6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6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6478">
                  <a:extLst>
                    <a:ext uri="{9D8B030D-6E8A-4147-A177-3AD203B41FA5}">
                      <a16:colId xmlns:a16="http://schemas.microsoft.com/office/drawing/2014/main" val="1726418154"/>
                    </a:ext>
                  </a:extLst>
                </a:gridCol>
              </a:tblGrid>
              <a:tr h="3766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Idelalisib</a:t>
                      </a:r>
                      <a:r>
                        <a:rPr lang="en-US" sz="17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Copanlisib</a:t>
                      </a:r>
                      <a:r>
                        <a:rPr lang="en-US" sz="17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Duvelisib</a:t>
                      </a:r>
                      <a:r>
                        <a:rPr lang="en-US" sz="17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C9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ORR: 57% (6% CR)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Median time to response: 1.9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Median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DoR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: 12.5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C9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ORR: 59% (12% CR)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Median time to response: 1.7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Median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DoR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: 22.6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C9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ORR: 42.2% (1.2% CR)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Median time to response: 1.9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Median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DoR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: 10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2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Tolerability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C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Grade ≥3 AEs: 54%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Neutropenia: 27%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Diarrhea: 13%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Increased ALT: 13%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C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Grade ≥3 TRAEs: 84%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Hyperglycemia: 41%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Hypertension: 24%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Neutropenia: 24%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C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Grade ≥3 AEs: 88%*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Neutropenia: 25%*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Diarrhea: 15%*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Increased AST: 3.1%*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753653"/>
                  </a:ext>
                </a:extLst>
              </a:tr>
            </a:tbl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199EB06F-C638-1240-87F9-2782BCA44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76530"/>
            <a:ext cx="1158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Gopal AK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Engl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J Med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2014;370(11):1008-18; Idelalisib package insert, October 2018.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Dreyling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M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J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Clin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Oncol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2017;35(35):3898-905</a:t>
            </a:r>
            <a:r>
              <a:rPr lang="en-US" sz="1600" dirty="0">
                <a:solidFill>
                  <a:srgbClr val="FFFFFF"/>
                </a:solidFill>
              </a:rPr>
              <a:t>;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Copanlisib package insert, September 2017.</a:t>
            </a:r>
          </a:p>
          <a:p>
            <a:pPr>
              <a:defRPr/>
            </a:pPr>
            <a:r>
              <a:rPr lang="en-US" sz="1600" baseline="30000" dirty="0">
                <a:solidFill>
                  <a:srgbClr val="FFFFFF"/>
                </a:solidFill>
              </a:rPr>
              <a:t>3 </a:t>
            </a:r>
            <a:r>
              <a:rPr lang="en-US" sz="1600" dirty="0" err="1">
                <a:solidFill>
                  <a:srgbClr val="FFFFFF"/>
                </a:solidFill>
              </a:rPr>
              <a:t>Flinn</a:t>
            </a:r>
            <a:r>
              <a:rPr lang="en-US" sz="1600" dirty="0">
                <a:solidFill>
                  <a:srgbClr val="FFFFFF"/>
                </a:solidFill>
              </a:rPr>
              <a:t> IW et al. </a:t>
            </a:r>
            <a:r>
              <a:rPr lang="en-US" sz="1600" i="1" dirty="0">
                <a:solidFill>
                  <a:srgbClr val="FFFFFF"/>
                </a:solidFill>
              </a:rPr>
              <a:t>J </a:t>
            </a:r>
            <a:r>
              <a:rPr lang="en-US" sz="1600" i="1" dirty="0" err="1">
                <a:solidFill>
                  <a:srgbClr val="FFFFFF"/>
                </a:solidFill>
              </a:rPr>
              <a:t>Clin</a:t>
            </a:r>
            <a:r>
              <a:rPr lang="en-US" sz="1600" i="1" dirty="0">
                <a:solidFill>
                  <a:srgbClr val="FFFFFF"/>
                </a:solidFill>
              </a:rPr>
              <a:t> Oncol </a:t>
            </a:r>
            <a:r>
              <a:rPr lang="en-US" sz="1600" dirty="0">
                <a:solidFill>
                  <a:srgbClr val="FFFFFF"/>
                </a:solidFill>
              </a:rPr>
              <a:t>2019;37(11):912-22; </a:t>
            </a:r>
            <a:r>
              <a:rPr lang="en-US" sz="1600" dirty="0" err="1">
                <a:latin typeface="+mn-lt"/>
                <a:ea typeface="Calibri" charset="0"/>
                <a:cs typeface="Arial" panose="020B0604020202020204" pitchFamily="34" charset="0"/>
              </a:rPr>
              <a:t>Zinzani</a:t>
            </a:r>
            <a:r>
              <a:rPr lang="en-US" sz="1600" dirty="0">
                <a:latin typeface="+mn-lt"/>
                <a:ea typeface="Calibri" charset="0"/>
                <a:cs typeface="Arial" panose="020B0604020202020204" pitchFamily="34" charset="0"/>
              </a:rPr>
              <a:t> PL et al. </a:t>
            </a:r>
            <a:r>
              <a:rPr lang="en-US" sz="1600" i="1" dirty="0">
                <a:latin typeface="+mn-lt"/>
                <a:ea typeface="Calibri" charset="0"/>
                <a:cs typeface="Arial" panose="020B0604020202020204" pitchFamily="34" charset="0"/>
              </a:rPr>
              <a:t>Proc EHA</a:t>
            </a:r>
            <a:r>
              <a:rPr lang="en-US" sz="1600" dirty="0">
                <a:latin typeface="+mn-lt"/>
                <a:ea typeface="Calibri" charset="0"/>
                <a:cs typeface="Arial" panose="020B0604020202020204" pitchFamily="34" charset="0"/>
              </a:rPr>
              <a:t> 2017;Abstract S777; </a:t>
            </a:r>
            <a:r>
              <a:rPr lang="en-US" sz="1600" dirty="0" err="1">
                <a:solidFill>
                  <a:srgbClr val="FFFFFF"/>
                </a:solidFill>
              </a:rPr>
              <a:t>Duvelisib</a:t>
            </a:r>
            <a:r>
              <a:rPr lang="en-US" sz="1600" dirty="0">
                <a:solidFill>
                  <a:srgbClr val="FFFFFF"/>
                </a:solidFill>
              </a:rPr>
              <a:t> package insert, September 2018.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6F8B92-BCC4-974B-8D84-43FA32EE9AC7}"/>
              </a:ext>
            </a:extLst>
          </p:cNvPr>
          <p:cNvSpPr txBox="1"/>
          <p:nvPr/>
        </p:nvSpPr>
        <p:spPr>
          <a:xfrm>
            <a:off x="757568" y="5128702"/>
            <a:ext cx="5636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</a:t>
            </a:r>
            <a:r>
              <a:rPr lang="en-US" sz="1600" baseline="30000" dirty="0"/>
              <a:t> </a:t>
            </a:r>
            <a:r>
              <a:rPr lang="en-US" sz="1600" dirty="0"/>
              <a:t>All patients on study (FL, SLL, marginal zone-B lymphoma)</a:t>
            </a:r>
          </a:p>
        </p:txBody>
      </p:sp>
    </p:spTree>
    <p:extLst>
      <p:ext uri="{BB962C8B-B14F-4D97-AF65-F5344CB8AC3E}">
        <p14:creationId xmlns:p14="http://schemas.microsoft.com/office/powerpoint/2010/main" val="1467763540"/>
      </p:ext>
    </p:extLst>
  </p:cSld>
  <p:clrMapOvr>
    <a:masterClrMapping/>
  </p:clrMapOvr>
  <p:transition spd="slow"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568873" y="152400"/>
            <a:ext cx="11573494" cy="1143000"/>
          </a:xfrm>
        </p:spPr>
        <p:txBody>
          <a:bodyPr/>
          <a:lstStyle/>
          <a:p>
            <a:r>
              <a:rPr lang="en-US"/>
              <a:t>A woman in her mid-70s with Stage IIIA, bulky Grade 3A FL </a:t>
            </a:r>
            <a:br>
              <a:rPr lang="en-US"/>
            </a:br>
            <a:r>
              <a:rPr lang="en-US"/>
              <a:t>(Dr LaCasce)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F97A9-D18E-8B40-A070-ED8D84DAE794}"/>
              </a:ext>
            </a:extLst>
          </p:cNvPr>
          <p:cNvSpPr txBox="1">
            <a:spLocks/>
          </p:cNvSpPr>
          <p:nvPr/>
        </p:nvSpPr>
        <p:spPr bwMode="auto">
          <a:xfrm>
            <a:off x="925056" y="2362200"/>
            <a:ext cx="10861127" cy="3352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6" indent="-3429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62" indent="-2857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19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27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34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42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49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57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65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12/2018 ultrasound: 14-cm abdominal mass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Biopsy: Grade 3A follicular lymphoma (LDH, CBC normal)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PET/CT: Mesenteric mass SUV 14.4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R-CHOP x 6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Metabolic complete remission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54283718"/>
      </p:ext>
    </p:extLst>
  </p:cSld>
  <p:clrMapOvr>
    <a:masterClrMapping/>
  </p:clrMapOvr>
  <p:transition spd="slow" advClick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F81411-9C3D-2847-A362-4354D62D1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A woman in her mid-70s (Dr LaCasce)</a:t>
            </a:r>
            <a:b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E43A5A-5E07-C64F-B224-ED5EB09E78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81200" y="1616034"/>
            <a:ext cx="3200400" cy="419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C5F3D9-FB84-7C49-AABF-E2C5207B7D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00800" y="1616034"/>
            <a:ext cx="3200400" cy="4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60577"/>
      </p:ext>
    </p:extLst>
  </p:cSld>
  <p:clrMapOvr>
    <a:masterClrMapping/>
  </p:clrMapOvr>
  <p:transition spd="slow" advClick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DFF840-F347-4843-8E89-6E1F9285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981200"/>
          </a:xfrm>
        </p:spPr>
        <p:txBody>
          <a:bodyPr/>
          <a:lstStyle/>
          <a:p>
            <a:r>
              <a:rPr lang="en-US" dirty="0"/>
              <a:t>What is your usual preferred initial regimen for a 60-year-old patient with </a:t>
            </a:r>
            <a:r>
              <a:rPr lang="en-US" u="sng" dirty="0"/>
              <a:t>IGHV-unmutated</a:t>
            </a:r>
            <a:r>
              <a:rPr lang="en-US" dirty="0"/>
              <a:t> chronic lymphocytic leukemia (CLL) without del(17p) or TP53 mutation who requires treatment?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B8DEA-6899-3A43-89F8-19EB273A3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343400"/>
          </a:xfrm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en-US" dirty="0"/>
              <a:t>FCR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BR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Rituximab +/- chlorambucil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Ibrutinib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Ibrutinib + rituximab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Ibrutinib + </a:t>
            </a:r>
            <a:r>
              <a:rPr lang="en-US" dirty="0" err="1"/>
              <a:t>obinutuzumab</a:t>
            </a:r>
            <a:endParaRPr lang="en-US" dirty="0"/>
          </a:p>
          <a:p>
            <a:pPr marL="457200" indent="-457200">
              <a:buFont typeface="+mj-lt"/>
              <a:buAutoNum type="alphaLcPeriod"/>
            </a:pPr>
            <a:r>
              <a:rPr lang="en-US" dirty="0" err="1"/>
              <a:t>Obinutuzumab</a:t>
            </a:r>
            <a:r>
              <a:rPr lang="en-US" dirty="0"/>
              <a:t> + chlorambucil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err="1"/>
              <a:t>Obinutuzumab</a:t>
            </a:r>
            <a:r>
              <a:rPr lang="en-US" dirty="0"/>
              <a:t> + </a:t>
            </a:r>
            <a:r>
              <a:rPr lang="en-US" dirty="0" err="1"/>
              <a:t>bendamustine</a:t>
            </a:r>
            <a:endParaRPr lang="en-US" dirty="0"/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Obinutuzumab + venetoclax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080832391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23DAA562-DA98-AD4B-9DFA-BA48583D3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32" y="1981200"/>
            <a:ext cx="2346068" cy="2815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D4EBD01-567C-4A48-8736-6DFB099D978E}"/>
              </a:ext>
            </a:extLst>
          </p:cNvPr>
          <p:cNvSpPr txBox="1">
            <a:spLocks/>
          </p:cNvSpPr>
          <p:nvPr/>
        </p:nvSpPr>
        <p:spPr>
          <a:xfrm>
            <a:off x="4191000" y="1966732"/>
            <a:ext cx="7620000" cy="21511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b="1" dirty="0"/>
              <a:t>Ann S </a:t>
            </a:r>
            <a:r>
              <a:rPr lang="en-US" b="1" dirty="0" err="1"/>
              <a:t>LaCasce</a:t>
            </a:r>
            <a:r>
              <a:rPr lang="en-US" b="1" dirty="0"/>
              <a:t>, MD, </a:t>
            </a:r>
            <a:r>
              <a:rPr lang="en-US" b="1" dirty="0" err="1"/>
              <a:t>MMSc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Program Director, Dana-Farber/Partners Fellowship in Hematology/Oncology</a:t>
            </a:r>
            <a:br>
              <a:rPr lang="en-US" dirty="0"/>
            </a:br>
            <a:r>
              <a:rPr lang="en-US" dirty="0"/>
              <a:t>Associate Professor of Medicine</a:t>
            </a:r>
            <a:br>
              <a:rPr lang="en-US" dirty="0"/>
            </a:br>
            <a:r>
              <a:rPr lang="en-US" dirty="0"/>
              <a:t>Institute Physician</a:t>
            </a:r>
            <a:br>
              <a:rPr lang="en-US" dirty="0"/>
            </a:br>
            <a:r>
              <a:rPr lang="en-US" dirty="0"/>
              <a:t>Dana-Farber Cancer Institute</a:t>
            </a:r>
            <a:br>
              <a:rPr lang="en-US" dirty="0"/>
            </a:br>
            <a:r>
              <a:rPr lang="en-US" dirty="0"/>
              <a:t>Harvard Medical School</a:t>
            </a:r>
            <a:br>
              <a:rPr lang="en-US" dirty="0"/>
            </a:br>
            <a:r>
              <a:rPr lang="en-US" dirty="0"/>
              <a:t>Boston, Massachusetts</a:t>
            </a:r>
          </a:p>
        </p:txBody>
      </p:sp>
    </p:spTree>
    <p:extLst>
      <p:ext uri="{BB962C8B-B14F-4D97-AF65-F5344CB8AC3E}">
        <p14:creationId xmlns:p14="http://schemas.microsoft.com/office/powerpoint/2010/main" val="4080937854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9BD4-E8D9-FB48-A730-D6EC3ADE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for Ann S </a:t>
            </a:r>
            <a:r>
              <a:rPr lang="en-US" dirty="0" err="1"/>
              <a:t>LaCasce</a:t>
            </a:r>
            <a:r>
              <a:rPr lang="en-US" dirty="0"/>
              <a:t>, MD, </a:t>
            </a:r>
            <a:r>
              <a:rPr lang="en-US" dirty="0" err="1"/>
              <a:t>MMSc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5EF748-D23F-EB4C-A971-0E588AE241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76400" y="2133600"/>
          <a:ext cx="84836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884">
                  <a:extLst>
                    <a:ext uri="{9D8B030D-6E8A-4147-A177-3AD203B41FA5}">
                      <a16:colId xmlns:a16="http://schemas.microsoft.com/office/drawing/2014/main" val="2615549200"/>
                    </a:ext>
                  </a:extLst>
                </a:gridCol>
                <a:gridCol w="5222716">
                  <a:extLst>
                    <a:ext uri="{9D8B030D-6E8A-4147-A177-3AD203B41FA5}">
                      <a16:colId xmlns:a16="http://schemas.microsoft.com/office/drawing/2014/main" val="111397187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Advisory Committee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Humanigen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</a:t>
                      </a:r>
                      <a:r>
                        <a:rPr lang="en-US" b="0" dirty="0">
                          <a:effectLst/>
                        </a:rPr>
                        <a:t> </a:t>
                      </a:r>
                      <a:endParaRPr lang="en-U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4895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Consulting Agreement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Seattle Genetics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441355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and Safety Monitoring Board/Committee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Bristol-Myers Squibb Company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02232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Institutional Research Funding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Celgene Corporation, Forty Seven Inc, Seattle Genetics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9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40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03541" y="1692189"/>
            <a:ext cx="4034475" cy="497397"/>
          </a:xfrm>
          <a:prstGeom prst="rect">
            <a:avLst/>
          </a:prstGeom>
          <a:solidFill>
            <a:srgbClr val="8FC42A"/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2"/>
                </a:solidFill>
                <a:ea typeface="Arial" charset="0"/>
                <a:cs typeface="Arial" charset="0"/>
              </a:rPr>
              <a:t>Del(17p)/TP53 mutation</a:t>
            </a:r>
          </a:p>
        </p:txBody>
      </p:sp>
      <p:cxnSp>
        <p:nvCxnSpPr>
          <p:cNvPr id="7" name="Straight Connector 6"/>
          <p:cNvCxnSpPr>
            <a:cxnSpLocks/>
            <a:stCxn id="5" idx="2"/>
          </p:cNvCxnSpPr>
          <p:nvPr/>
        </p:nvCxnSpPr>
        <p:spPr>
          <a:xfrm flipH="1">
            <a:off x="3822991" y="2189586"/>
            <a:ext cx="1497788" cy="4964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  <a:stCxn id="5" idx="2"/>
          </p:cNvCxnSpPr>
          <p:nvPr/>
        </p:nvCxnSpPr>
        <p:spPr>
          <a:xfrm>
            <a:off x="5320779" y="2189586"/>
            <a:ext cx="1426040" cy="4963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08341" y="2685985"/>
            <a:ext cx="548640" cy="548640"/>
          </a:xfrm>
          <a:prstGeom prst="rect">
            <a:avLst/>
          </a:prstGeom>
          <a:solidFill>
            <a:srgbClr val="FF8000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63588" y="2667918"/>
            <a:ext cx="548640" cy="548640"/>
          </a:xfrm>
          <a:prstGeom prst="rect">
            <a:avLst/>
          </a:prstGeom>
          <a:solidFill>
            <a:srgbClr val="41B3DC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a typeface="Arial" charset="0"/>
                <a:cs typeface="Arial" charset="0"/>
              </a:rPr>
              <a:t>-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737908" y="3248182"/>
            <a:ext cx="8911" cy="5684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81381" y="3827056"/>
            <a:ext cx="1371600" cy="369332"/>
          </a:xfrm>
          <a:prstGeom prst="rect">
            <a:avLst/>
          </a:prstGeom>
          <a:solidFill>
            <a:srgbClr val="8FC42A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2"/>
                </a:solidFill>
                <a:ea typeface="Arial" charset="0"/>
                <a:cs typeface="Arial" charset="0"/>
              </a:rPr>
              <a:t>IGHV</a:t>
            </a:r>
          </a:p>
        </p:txBody>
      </p:sp>
      <p:cxnSp>
        <p:nvCxnSpPr>
          <p:cNvPr id="30" name="Straight Connector 29"/>
          <p:cNvCxnSpPr>
            <a:stCxn id="24" idx="2"/>
            <a:endCxn id="33" idx="0"/>
          </p:cNvCxnSpPr>
          <p:nvPr/>
        </p:nvCxnSpPr>
        <p:spPr>
          <a:xfrm flipH="1">
            <a:off x="5331434" y="4196388"/>
            <a:ext cx="1435747" cy="23149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4" idx="2"/>
            <a:endCxn id="35" idx="0"/>
          </p:cNvCxnSpPr>
          <p:nvPr/>
        </p:nvCxnSpPr>
        <p:spPr>
          <a:xfrm>
            <a:off x="6767181" y="4196388"/>
            <a:ext cx="1538619" cy="231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45634" y="4427884"/>
            <a:ext cx="1371600" cy="685800"/>
          </a:xfrm>
          <a:prstGeom prst="rect">
            <a:avLst/>
          </a:prstGeom>
          <a:solidFill>
            <a:srgbClr val="41B3DC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a typeface="Arial" charset="0"/>
                <a:cs typeface="Arial" charset="0"/>
              </a:rPr>
              <a:t>Mutation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20000" y="4427884"/>
            <a:ext cx="1371600" cy="684221"/>
          </a:xfrm>
          <a:prstGeom prst="rect">
            <a:avLst/>
          </a:prstGeom>
          <a:solidFill>
            <a:srgbClr val="FF8000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a typeface="Arial" charset="0"/>
                <a:cs typeface="Arial" charset="0"/>
              </a:rPr>
              <a:t>No mutation</a:t>
            </a:r>
          </a:p>
        </p:txBody>
      </p:sp>
      <p:cxnSp>
        <p:nvCxnSpPr>
          <p:cNvPr id="40" name="Straight Connector 39"/>
          <p:cNvCxnSpPr>
            <a:stCxn id="33" idx="2"/>
            <a:endCxn id="44" idx="0"/>
          </p:cNvCxnSpPr>
          <p:nvPr/>
        </p:nvCxnSpPr>
        <p:spPr>
          <a:xfrm flipH="1">
            <a:off x="4585663" y="5113684"/>
            <a:ext cx="745771" cy="53678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3" idx="2"/>
            <a:endCxn id="45" idx="0"/>
          </p:cNvCxnSpPr>
          <p:nvPr/>
        </p:nvCxnSpPr>
        <p:spPr>
          <a:xfrm>
            <a:off x="5331434" y="5113684"/>
            <a:ext cx="1029323" cy="53678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014163" y="5650468"/>
            <a:ext cx="1143000" cy="369332"/>
          </a:xfrm>
          <a:prstGeom prst="rect">
            <a:avLst/>
          </a:prstGeom>
          <a:solidFill>
            <a:srgbClr val="FF8000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a typeface="Arial" charset="0"/>
                <a:cs typeface="Arial" charset="0"/>
              </a:rPr>
              <a:t>Younger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89257" y="5650468"/>
            <a:ext cx="1143000" cy="369332"/>
          </a:xfrm>
          <a:prstGeom prst="rect">
            <a:avLst/>
          </a:prstGeom>
          <a:solidFill>
            <a:srgbClr val="FF8000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a typeface="Arial" charset="0"/>
                <a:cs typeface="Arial" charset="0"/>
              </a:rPr>
              <a:t>Older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0CC368-26DA-2A4C-AFAC-EACEF063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Biomarker-Based Algorithm for First-Line Treatment of Chronic Lymphocytic Leukemia</a:t>
            </a:r>
          </a:p>
        </p:txBody>
      </p:sp>
    </p:spTree>
    <p:extLst>
      <p:ext uri="{BB962C8B-B14F-4D97-AF65-F5344CB8AC3E}">
        <p14:creationId xmlns:p14="http://schemas.microsoft.com/office/powerpoint/2010/main" val="3019070772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9677400" cy="1143000"/>
          </a:xfrm>
        </p:spPr>
        <p:txBody>
          <a:bodyPr/>
          <a:lstStyle/>
          <a:p>
            <a:r>
              <a:rPr lang="en-US" dirty="0"/>
              <a:t>A man in his early 90s with progressive CLL (Dr LaCasce)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F97A9-D18E-8B40-A070-ED8D84DAE794}"/>
              </a:ext>
            </a:extLst>
          </p:cNvPr>
          <p:cNvSpPr txBox="1">
            <a:spLocks/>
          </p:cNvSpPr>
          <p:nvPr/>
        </p:nvSpPr>
        <p:spPr bwMode="auto">
          <a:xfrm>
            <a:off x="457200" y="1501239"/>
            <a:ext cx="11277599" cy="5334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6" indent="-3429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62" indent="-2857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19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27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34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42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49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57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65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Prior therapies for CLL: FR x 6 (2006), BR x 6 (2011)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2015: Hypogammaglobulinemia, recurrent bacterial pneumonias 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200" dirty="0">
                <a:solidFill>
                  <a:srgbClr val="FFFFFF"/>
                </a:solidFill>
              </a:rPr>
              <a:t>IVIG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6/2016: Progressive anemia, thrombocytopenia and splenomegaly 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Ibrutinib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Persistent gross hematuria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 therapy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discontinued 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10/2016: Venetoclax 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Hospitalized for initiation of therapy due to borderline renal insufficiency, WBC (124)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Remains on therapy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72654517"/>
      </p:ext>
    </p:extLst>
  </p:cSld>
  <p:clrMapOvr>
    <a:masterClrMapping/>
  </p:clrMapOvr>
  <p:transition spd="slow"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heme/theme1.xml><?xml version="1.0" encoding="utf-8"?>
<a:theme xmlns:a="http://schemas.openxmlformats.org/drawingml/2006/main" name="14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16381</TotalTime>
  <Words>3730</Words>
  <Application>Microsoft Macintosh PowerPoint</Application>
  <PresentationFormat>Widescreen</PresentationFormat>
  <Paragraphs>638</Paragraphs>
  <Slides>57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Wingdings</vt:lpstr>
      <vt:lpstr>14_Blank Presentation</vt:lpstr>
      <vt:lpstr>Blank Presentation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Disclosures for Bruce D Cheson, MD</vt:lpstr>
      <vt:lpstr>PowerPoint Presentation</vt:lpstr>
      <vt:lpstr>Disclosures for Ann S LaCasce, MD, MMSc</vt:lpstr>
      <vt:lpstr>Biomarker-Based Algorithm for First-Line Treatment of Chronic Lymphocytic Leukemia</vt:lpstr>
      <vt:lpstr>A man in his early 90s with progressive CLL (Dr LaCasce)</vt:lpstr>
      <vt:lpstr>A man in his early 90s (Dr LaCasce) </vt:lpstr>
      <vt:lpstr>A man in his mid-60s with CLL (unmutated IGHV, trisomy 12) (Dr Cheson)</vt:lpstr>
      <vt:lpstr>A Randomized Phase III Study of Ibrutinib  (PCI-32765)-Based Therapy vs Standard Fludarabine, Cyclophosphamide, and Rituximab (FCR) Chemoimmunotherapy in Untreated Younger Patients with Chronic Lymphocytic Leukemia (CLL): A Trial of the ECOG-ACRIN Cancer Research Group (E1912)</vt:lpstr>
      <vt:lpstr>ECOG-ACRIN-E1912: Up-Front Ibrutinib and Rituximab (IR) Compared to FCR in Younger Patients with CLL</vt:lpstr>
      <vt:lpstr>ECOG-E1912: Progression-Free Survival</vt:lpstr>
      <vt:lpstr>PowerPoint Presentation</vt:lpstr>
      <vt:lpstr>ALLIANCE A041202: Efficacy with Ibrutinib Alone or in Combination with Rituximab Compared to Bendamustine/Rituximab (BR)</vt:lpstr>
      <vt:lpstr>ALLIANCE A041202: Safety Results with Ibrutinib Alone or in Combination  with Rituximab Compared to Bendamustine/Rituximab (BR)</vt:lpstr>
      <vt:lpstr>PowerPoint Presentation</vt:lpstr>
      <vt:lpstr>iLLUMINATE: A Phase III Trial of Ibrutinib and Obinutuzumab as First-Line Therapy for CLL</vt:lpstr>
      <vt:lpstr>iLLUMINATE: A Phase III Trial of Ibrutinib and Obinutuzumab as First-Line Therapy for CLL</vt:lpstr>
      <vt:lpstr>FDA Approval of Ibrutinib with Obinutuzumab as the First Nonchemotherapy Combination Regimen for Treatment-Naïve CLL Press Release – January 28, 2019</vt:lpstr>
      <vt:lpstr>PowerPoint Presentation</vt:lpstr>
      <vt:lpstr>Phase III CLL14 Trial of Venetoclax with Obinutuzumab Meets Its Primary PFS Endpoint Press Release — October 31, 2018</vt:lpstr>
      <vt:lpstr>FDA Approves Venetoclax for First-Line CLL or SLL Press Release – May 15, 2019</vt:lpstr>
      <vt:lpstr>Effect of Fixed-Duration Venetoclax plus Obinutuzumab (VenG) on Progression-Free Survival (PFS), and Rates and Duration of Minimal Residual Disease Negativity (MRD–) in Previously Untreated Patients (pts) with Chronic Lymphocytic Leukemia (CLL) and Comorbidities</vt:lpstr>
      <vt:lpstr>Phase II CAPTIVATE Study: MRD Response to First-Line Ibrutinib (IBR) and Venetoclax (VEN) in CLL</vt:lpstr>
      <vt:lpstr>Select Ongoing Phase III Trials of Novel Combination Approaches for Newly Diagnosed CLL</vt:lpstr>
      <vt:lpstr>Acalabrutinib versus Ibrutinib</vt:lpstr>
      <vt:lpstr>Acalabrutinib Monotherapy in Patients with Relapsed/Refractory Chronic Lymphocytic Leukemia: Updated Results from the Phase 1/2 ACE-CL-001 Study1  Acalabrutinib in Treatment-Naive (TN) Chronic Lymphocytic Leukemia (CLL): Updated Results from the Phase 1/2 ACE-CL-001 Study2 </vt:lpstr>
      <vt:lpstr>ACE-CL-001: Updated Efficacy and Safety of Acalabrutinib Monotherapy in Patients with Treatment-Naïve and R/R CLL </vt:lpstr>
      <vt:lpstr>Phase III ASCEND Trial of Acalabrutinib for R/R CLL Meets Its Primary PFS Endpoint and Will Stop Early Press Release — May 7, 2019</vt:lpstr>
      <vt:lpstr>Phase III ACE-CL-006 Trial of Acalabrutinib versus Ibrutinib for Patients with Previously Treated, High-Risk CLL</vt:lpstr>
      <vt:lpstr>Acalabrutinib with Obinutuzumab (Ob) in Treatment-Naive (TN) and Relapsed/Refractory (R/R) Chronic Lymphocytic Leukemia (CLL): Three-Year Follow-Up</vt:lpstr>
      <vt:lpstr>PowerPoint Presentation</vt:lpstr>
      <vt:lpstr>MURANO: Progression-Free Survival and Select Toxicity of Venetoclax-Rituximab in R/R CLL </vt:lpstr>
      <vt:lpstr>PowerPoint Presentation</vt:lpstr>
      <vt:lpstr>TRANSCEND CLL 004: Minimal Residual Disease (MRD) Negative Responses After Lisocabtagene Maraleucel (Liso-Cel; JCAR017), a CD19-Directed CAR T Cell Product, in Patients (Pts) with Relapsed/Refractory Chronic Lymphocytic Leukemia or Small Lymphocytic Lymphoma (CLL/SLL)</vt:lpstr>
      <vt:lpstr>PowerPoint Presentation</vt:lpstr>
      <vt:lpstr>A man in his early 60s with newly diagnosed FL (Dr Cheson)</vt:lpstr>
      <vt:lpstr>A man in his late 40s with relapsed FL (Dr LaCasce)  </vt:lpstr>
      <vt:lpstr>A man in his late 40s (Dr LaCasce)  </vt:lpstr>
      <vt:lpstr>Obinutuzumab-Based Immunochemotherapy Prolongs Progression-Free Survival and Time to Next Anti-Lymphoma Treatment in Patients with Previously Untreated Follicular Lymphoma: Four-Year Results from the Phase III GALLIUM Study</vt:lpstr>
      <vt:lpstr>GALLIUM: Four-Year Results with Obinutuzumab-Based Immunochemotherapy for Previously Untreated FL</vt:lpstr>
      <vt:lpstr>PowerPoint Presentation</vt:lpstr>
      <vt:lpstr>RELEVANCE: A Phase III Trial of Rituximab with Lenalidomide versus Rituximab with Chemotherapy for Patients with Untreated FL</vt:lpstr>
      <vt:lpstr>RELEVANCE: Rituximab + Lenalidomide (R2) versus Rituximab + Chemotherapy (R-chemo) in Untreated, Advanced FL</vt:lpstr>
      <vt:lpstr>FDA Approves Lenalidomide for Follicular and Marginal  Zone Lymphoma Press Release – May 28, 2019</vt:lpstr>
      <vt:lpstr>PowerPoint Presentation</vt:lpstr>
      <vt:lpstr>AUGMENT: R2 versus Rituximab/Placebo in R/R FL or Marginal Zone Lymphoma </vt:lpstr>
      <vt:lpstr>PowerPoint Presentation</vt:lpstr>
      <vt:lpstr>DYNAMO: A Phase II Study of Duvelisib for Double-Refractory Indolent NHL</vt:lpstr>
      <vt:lpstr>FDA Approves Duvelisib for Patients with CLL, SLL or FL After at Least 2 Prior Therapies Press Release – September 24, 2018</vt:lpstr>
      <vt:lpstr>PI3K Inhibitors for FL: Indication and Dosing</vt:lpstr>
      <vt:lpstr>PI3K Inhibitors for FL: Activity and Tolerability</vt:lpstr>
      <vt:lpstr>A woman in her mid-70s with Stage IIIA, bulky Grade 3A FL  (Dr LaCasce) </vt:lpstr>
      <vt:lpstr>A woman in her mid-70s (Dr LaCasce) </vt:lpstr>
      <vt:lpstr>What is your usual preferred initial regimen for a 60-year-old patient with IGHV-unmutated chronic lymphocytic leukemia (CLL) without del(17p) or TP53 mutation who requires treatment?</vt:lpstr>
    </vt:vector>
  </TitlesOfParts>
  <Company>Research To Practice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creator>Fernando G Rendina</dc:creator>
  <cp:lastModifiedBy>Silvana Izquierdo</cp:lastModifiedBy>
  <cp:revision>1955</cp:revision>
  <cp:lastPrinted>2019-06-02T20:18:18Z</cp:lastPrinted>
  <dcterms:created xsi:type="dcterms:W3CDTF">2012-08-13T12:55:31Z</dcterms:created>
  <dcterms:modified xsi:type="dcterms:W3CDTF">2019-06-04T17:18:50Z</dcterms:modified>
</cp:coreProperties>
</file>