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7868" r:id="rId1"/>
    <p:sldMasterId id="2147483648" r:id="rId2"/>
    <p:sldMasterId id="2147487850" r:id="rId3"/>
    <p:sldMasterId id="2147487902" r:id="rId4"/>
  </p:sldMasterIdLst>
  <p:notesMasterIdLst>
    <p:notesMasterId r:id="rId69"/>
  </p:notesMasterIdLst>
  <p:handoutMasterIdLst>
    <p:handoutMasterId r:id="rId70"/>
  </p:handoutMasterIdLst>
  <p:sldIdLst>
    <p:sldId id="2625" r:id="rId5"/>
    <p:sldId id="922" r:id="rId6"/>
    <p:sldId id="305" r:id="rId7"/>
    <p:sldId id="2378" r:id="rId8"/>
    <p:sldId id="611" r:id="rId9"/>
    <p:sldId id="2542" r:id="rId10"/>
    <p:sldId id="311" r:id="rId11"/>
    <p:sldId id="2379" r:id="rId12"/>
    <p:sldId id="2827" r:id="rId13"/>
    <p:sldId id="924" r:id="rId14"/>
    <p:sldId id="3110" r:id="rId15"/>
    <p:sldId id="925" r:id="rId16"/>
    <p:sldId id="2634" r:id="rId17"/>
    <p:sldId id="3071" r:id="rId18"/>
    <p:sldId id="3068" r:id="rId19"/>
    <p:sldId id="2445" r:id="rId20"/>
    <p:sldId id="2649" r:id="rId21"/>
    <p:sldId id="3082" r:id="rId22"/>
    <p:sldId id="3083" r:id="rId23"/>
    <p:sldId id="3090" r:id="rId24"/>
    <p:sldId id="2449" r:id="rId25"/>
    <p:sldId id="3112" r:id="rId26"/>
    <p:sldId id="3122" r:id="rId27"/>
    <p:sldId id="3123" r:id="rId28"/>
    <p:sldId id="3069" r:id="rId29"/>
    <p:sldId id="608" r:id="rId30"/>
    <p:sldId id="3111" r:id="rId31"/>
    <p:sldId id="3093" r:id="rId32"/>
    <p:sldId id="3109" r:id="rId33"/>
    <p:sldId id="3092" r:id="rId34"/>
    <p:sldId id="3074" r:id="rId35"/>
    <p:sldId id="2450" r:id="rId36"/>
    <p:sldId id="2451" r:id="rId37"/>
    <p:sldId id="2642" r:id="rId38"/>
    <p:sldId id="2643" r:id="rId39"/>
    <p:sldId id="3086" r:id="rId40"/>
    <p:sldId id="3087" r:id="rId41"/>
    <p:sldId id="3088" r:id="rId42"/>
    <p:sldId id="3094" r:id="rId43"/>
    <p:sldId id="3114" r:id="rId44"/>
    <p:sldId id="3081" r:id="rId45"/>
    <p:sldId id="3084" r:id="rId46"/>
    <p:sldId id="2446" r:id="rId47"/>
    <p:sldId id="3115" r:id="rId48"/>
    <p:sldId id="3085" r:id="rId49"/>
    <p:sldId id="3078" r:id="rId50"/>
    <p:sldId id="3124" r:id="rId51"/>
    <p:sldId id="3119" r:id="rId52"/>
    <p:sldId id="3076" r:id="rId53"/>
    <p:sldId id="3075" r:id="rId54"/>
    <p:sldId id="2640" r:id="rId55"/>
    <p:sldId id="3072" r:id="rId56"/>
    <p:sldId id="3113" r:id="rId57"/>
    <p:sldId id="3116" r:id="rId58"/>
    <p:sldId id="3073" r:id="rId59"/>
    <p:sldId id="3117" r:id="rId60"/>
    <p:sldId id="2447" r:id="rId61"/>
    <p:sldId id="3118" r:id="rId62"/>
    <p:sldId id="3077" r:id="rId63"/>
    <p:sldId id="3079" r:id="rId64"/>
    <p:sldId id="3120" r:id="rId65"/>
    <p:sldId id="3121" r:id="rId66"/>
    <p:sldId id="3080" r:id="rId67"/>
    <p:sldId id="2834" r:id="rId6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7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B50"/>
    <a:srgbClr val="FF00FF"/>
    <a:srgbClr val="FF891F"/>
    <a:srgbClr val="94D343"/>
    <a:srgbClr val="062748"/>
    <a:srgbClr val="8DC73F"/>
    <a:srgbClr val="082A50"/>
    <a:srgbClr val="2D2D8A"/>
    <a:srgbClr val="E9BB2B"/>
    <a:srgbClr val="DAED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EB489-14E4-0340-B45C-3B6769BDB87F}" v="4" dt="2019-06-04T17:15:54.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95952" autoAdjust="0"/>
  </p:normalViewPr>
  <p:slideViewPr>
    <p:cSldViewPr>
      <p:cViewPr>
        <p:scale>
          <a:sx n="100" d="100"/>
          <a:sy n="100" d="100"/>
        </p:scale>
        <p:origin x="960" y="408"/>
      </p:cViewPr>
      <p:guideLst>
        <p:guide orient="horz" pos="2160"/>
        <p:guide pos="371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6960"/>
    </p:cViewPr>
  </p:sorterViewPr>
  <p:notesViewPr>
    <p:cSldViewPr snapToGrid="0" snapToObjects="1">
      <p:cViewPr varScale="1">
        <p:scale>
          <a:sx n="70" d="100"/>
          <a:sy n="70" d="100"/>
        </p:scale>
        <p:origin x="-2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832EB489-14E4-0340-B45C-3B6769BDB87F}"/>
    <pc:docChg chg="addSld delSld modSld delMainMaster">
      <pc:chgData name="Silvana Izquierdo" userId="46480b9d-78ec-4659-884d-35c5467fe41c" providerId="ADAL" clId="{832EB489-14E4-0340-B45C-3B6769BDB87F}" dt="2019-06-04T17:16:50.513" v="70" actId="20577"/>
      <pc:docMkLst>
        <pc:docMk/>
      </pc:docMkLst>
      <pc:sldChg chg="del">
        <pc:chgData name="Silvana Izquierdo" userId="46480b9d-78ec-4659-884d-35c5467fe41c" providerId="ADAL" clId="{832EB489-14E4-0340-B45C-3B6769BDB87F}" dt="2019-06-04T17:14:36.565" v="22" actId="2696"/>
        <pc:sldMkLst>
          <pc:docMk/>
          <pc:sldMk cId="3979147133" sldId="259"/>
        </pc:sldMkLst>
      </pc:sldChg>
      <pc:sldChg chg="del">
        <pc:chgData name="Silvana Izquierdo" userId="46480b9d-78ec-4659-884d-35c5467fe41c" providerId="ADAL" clId="{832EB489-14E4-0340-B45C-3B6769BDB87F}" dt="2019-06-04T17:14:40.116" v="23" actId="2696"/>
        <pc:sldMkLst>
          <pc:docMk/>
          <pc:sldMk cId="1724615639" sldId="260"/>
        </pc:sldMkLst>
      </pc:sldChg>
      <pc:sldChg chg="del">
        <pc:chgData name="Silvana Izquierdo" userId="46480b9d-78ec-4659-884d-35c5467fe41c" providerId="ADAL" clId="{832EB489-14E4-0340-B45C-3B6769BDB87F}" dt="2019-06-04T17:14:40.131" v="24" actId="2696"/>
        <pc:sldMkLst>
          <pc:docMk/>
          <pc:sldMk cId="4256668364" sldId="261"/>
        </pc:sldMkLst>
      </pc:sldChg>
      <pc:sldChg chg="del">
        <pc:chgData name="Silvana Izquierdo" userId="46480b9d-78ec-4659-884d-35c5467fe41c" providerId="ADAL" clId="{832EB489-14E4-0340-B45C-3B6769BDB87F}" dt="2019-06-04T17:14:40.145" v="25" actId="2696"/>
        <pc:sldMkLst>
          <pc:docMk/>
          <pc:sldMk cId="2214545253" sldId="262"/>
        </pc:sldMkLst>
      </pc:sldChg>
      <pc:sldChg chg="del">
        <pc:chgData name="Silvana Izquierdo" userId="46480b9d-78ec-4659-884d-35c5467fe41c" providerId="ADAL" clId="{832EB489-14E4-0340-B45C-3B6769BDB87F}" dt="2019-06-04T17:14:40.160" v="26" actId="2696"/>
        <pc:sldMkLst>
          <pc:docMk/>
          <pc:sldMk cId="2620062604" sldId="263"/>
        </pc:sldMkLst>
      </pc:sldChg>
      <pc:sldChg chg="del">
        <pc:chgData name="Silvana Izquierdo" userId="46480b9d-78ec-4659-884d-35c5467fe41c" providerId="ADAL" clId="{832EB489-14E4-0340-B45C-3B6769BDB87F}" dt="2019-06-04T17:14:45.194" v="27" actId="2696"/>
        <pc:sldMkLst>
          <pc:docMk/>
          <pc:sldMk cId="126369236" sldId="264"/>
        </pc:sldMkLst>
      </pc:sldChg>
      <pc:sldChg chg="del">
        <pc:chgData name="Silvana Izquierdo" userId="46480b9d-78ec-4659-884d-35c5467fe41c" providerId="ADAL" clId="{832EB489-14E4-0340-B45C-3B6769BDB87F}" dt="2019-06-04T17:14:45.204" v="28" actId="2696"/>
        <pc:sldMkLst>
          <pc:docMk/>
          <pc:sldMk cId="3643036960" sldId="265"/>
        </pc:sldMkLst>
      </pc:sldChg>
      <pc:sldChg chg="del">
        <pc:chgData name="Silvana Izquierdo" userId="46480b9d-78ec-4659-884d-35c5467fe41c" providerId="ADAL" clId="{832EB489-14E4-0340-B45C-3B6769BDB87F}" dt="2019-06-04T17:14:45.213" v="29" actId="2696"/>
        <pc:sldMkLst>
          <pc:docMk/>
          <pc:sldMk cId="460357991" sldId="266"/>
        </pc:sldMkLst>
      </pc:sldChg>
      <pc:sldChg chg="del">
        <pc:chgData name="Silvana Izquierdo" userId="46480b9d-78ec-4659-884d-35c5467fe41c" providerId="ADAL" clId="{832EB489-14E4-0340-B45C-3B6769BDB87F}" dt="2019-06-04T17:14:45.231" v="30" actId="2696"/>
        <pc:sldMkLst>
          <pc:docMk/>
          <pc:sldMk cId="409025" sldId="267"/>
        </pc:sldMkLst>
      </pc:sldChg>
      <pc:sldChg chg="del">
        <pc:chgData name="Silvana Izquierdo" userId="46480b9d-78ec-4659-884d-35c5467fe41c" providerId="ADAL" clId="{832EB489-14E4-0340-B45C-3B6769BDB87F}" dt="2019-06-04T17:14:25.101" v="20" actId="2696"/>
        <pc:sldMkLst>
          <pc:docMk/>
          <pc:sldMk cId="194974271" sldId="307"/>
        </pc:sldMkLst>
      </pc:sldChg>
      <pc:sldChg chg="del">
        <pc:chgData name="Silvana Izquierdo" userId="46480b9d-78ec-4659-884d-35c5467fe41c" providerId="ADAL" clId="{832EB489-14E4-0340-B45C-3B6769BDB87F}" dt="2019-06-04T17:14:25.111" v="21" actId="2696"/>
        <pc:sldMkLst>
          <pc:docMk/>
          <pc:sldMk cId="3979292538" sldId="315"/>
        </pc:sldMkLst>
      </pc:sldChg>
      <pc:sldChg chg="add">
        <pc:chgData name="Silvana Izquierdo" userId="46480b9d-78ec-4659-884d-35c5467fe41c" providerId="ADAL" clId="{832EB489-14E4-0340-B45C-3B6769BDB87F}" dt="2019-06-04T17:15:25.030" v="43"/>
        <pc:sldMkLst>
          <pc:docMk/>
          <pc:sldMk cId="3901869294" sldId="924"/>
        </pc:sldMkLst>
      </pc:sldChg>
      <pc:sldChg chg="add">
        <pc:chgData name="Silvana Izquierdo" userId="46480b9d-78ec-4659-884d-35c5467fe41c" providerId="ADAL" clId="{832EB489-14E4-0340-B45C-3B6769BDB87F}" dt="2019-06-04T17:15:34.314" v="44"/>
        <pc:sldMkLst>
          <pc:docMk/>
          <pc:sldMk cId="2812849622" sldId="925"/>
        </pc:sldMkLst>
      </pc:sldChg>
      <pc:sldChg chg="del">
        <pc:chgData name="Silvana Izquierdo" userId="46480b9d-78ec-4659-884d-35c5467fe41c" providerId="ADAL" clId="{832EB489-14E4-0340-B45C-3B6769BDB87F}" dt="2019-06-04T17:14:25.053" v="1" actId="2696"/>
        <pc:sldMkLst>
          <pc:docMk/>
          <pc:sldMk cId="80754821" sldId="2366"/>
        </pc:sldMkLst>
      </pc:sldChg>
      <pc:sldChg chg="del">
        <pc:chgData name="Silvana Izquierdo" userId="46480b9d-78ec-4659-884d-35c5467fe41c" providerId="ADAL" clId="{832EB489-14E4-0340-B45C-3B6769BDB87F}" dt="2019-06-04T17:14:25.068" v="2" actId="2696"/>
        <pc:sldMkLst>
          <pc:docMk/>
          <pc:sldMk cId="2277901962" sldId="2623"/>
        </pc:sldMkLst>
      </pc:sldChg>
      <pc:sldChg chg="add">
        <pc:chgData name="Silvana Izquierdo" userId="46480b9d-78ec-4659-884d-35c5467fe41c" providerId="ADAL" clId="{832EB489-14E4-0340-B45C-3B6769BDB87F}" dt="2019-06-04T17:14:16.879" v="0"/>
        <pc:sldMkLst>
          <pc:docMk/>
          <pc:sldMk cId="2721489483" sldId="2625"/>
        </pc:sldMkLst>
      </pc:sldChg>
      <pc:sldChg chg="modNotesTx">
        <pc:chgData name="Silvana Izquierdo" userId="46480b9d-78ec-4659-884d-35c5467fe41c" providerId="ADAL" clId="{832EB489-14E4-0340-B45C-3B6769BDB87F}" dt="2019-06-04T17:15:54.705" v="56" actId="20577"/>
        <pc:sldMkLst>
          <pc:docMk/>
          <pc:sldMk cId="3009487991" sldId="2634"/>
        </pc:sldMkLst>
      </pc:sldChg>
      <pc:sldChg chg="modNotesTx">
        <pc:chgData name="Silvana Izquierdo" userId="46480b9d-78ec-4659-884d-35c5467fe41c" providerId="ADAL" clId="{832EB489-14E4-0340-B45C-3B6769BDB87F}" dt="2019-06-04T17:16:50.513" v="70" actId="20577"/>
        <pc:sldMkLst>
          <pc:docMk/>
          <pc:sldMk cId="4292982299" sldId="2640"/>
        </pc:sldMkLst>
      </pc:sldChg>
      <pc:sldChg chg="modNotesTx">
        <pc:chgData name="Silvana Izquierdo" userId="46480b9d-78ec-4659-884d-35c5467fe41c" providerId="ADAL" clId="{832EB489-14E4-0340-B45C-3B6769BDB87F}" dt="2019-06-04T17:16:16.825" v="68" actId="20577"/>
        <pc:sldMkLst>
          <pc:docMk/>
          <pc:sldMk cId="1514702867" sldId="2642"/>
        </pc:sldMkLst>
      </pc:sldChg>
      <pc:sldChg chg="modNotesTx">
        <pc:chgData name="Silvana Izquierdo" userId="46480b9d-78ec-4659-884d-35c5467fe41c" providerId="ADAL" clId="{832EB489-14E4-0340-B45C-3B6769BDB87F}" dt="2019-06-04T17:16:30.671" v="69" actId="20577"/>
        <pc:sldMkLst>
          <pc:docMk/>
          <pc:sldMk cId="377639307" sldId="2643"/>
        </pc:sldMkLst>
      </pc:sldChg>
      <pc:sldMasterChg chg="del delSldLayout">
        <pc:chgData name="Silvana Izquierdo" userId="46480b9d-78ec-4659-884d-35c5467fe41c" providerId="ADAL" clId="{832EB489-14E4-0340-B45C-3B6769BDB87F}" dt="2019-06-04T17:14:25.085" v="19" actId="2696"/>
        <pc:sldMasterMkLst>
          <pc:docMk/>
          <pc:sldMasterMk cId="2068125429" sldId="2147487885"/>
        </pc:sldMasterMkLst>
        <pc:sldLayoutChg chg="del">
          <pc:chgData name="Silvana Izquierdo" userId="46480b9d-78ec-4659-884d-35c5467fe41c" providerId="ADAL" clId="{832EB489-14E4-0340-B45C-3B6769BDB87F}" dt="2019-06-04T17:14:25.070" v="3" actId="2696"/>
          <pc:sldLayoutMkLst>
            <pc:docMk/>
            <pc:sldMasterMk cId="2068125429" sldId="2147487885"/>
            <pc:sldLayoutMk cId="121333513" sldId="2147487886"/>
          </pc:sldLayoutMkLst>
        </pc:sldLayoutChg>
        <pc:sldLayoutChg chg="del">
          <pc:chgData name="Silvana Izquierdo" userId="46480b9d-78ec-4659-884d-35c5467fe41c" providerId="ADAL" clId="{832EB489-14E4-0340-B45C-3B6769BDB87F}" dt="2019-06-04T17:14:25.071" v="4" actId="2696"/>
          <pc:sldLayoutMkLst>
            <pc:docMk/>
            <pc:sldMasterMk cId="2068125429" sldId="2147487885"/>
            <pc:sldLayoutMk cId="3735700910" sldId="2147487887"/>
          </pc:sldLayoutMkLst>
        </pc:sldLayoutChg>
        <pc:sldLayoutChg chg="del">
          <pc:chgData name="Silvana Izquierdo" userId="46480b9d-78ec-4659-884d-35c5467fe41c" providerId="ADAL" clId="{832EB489-14E4-0340-B45C-3B6769BDB87F}" dt="2019-06-04T17:14:25.072" v="5" actId="2696"/>
          <pc:sldLayoutMkLst>
            <pc:docMk/>
            <pc:sldMasterMk cId="2068125429" sldId="2147487885"/>
            <pc:sldLayoutMk cId="1250234395" sldId="2147487888"/>
          </pc:sldLayoutMkLst>
        </pc:sldLayoutChg>
        <pc:sldLayoutChg chg="del">
          <pc:chgData name="Silvana Izquierdo" userId="46480b9d-78ec-4659-884d-35c5467fe41c" providerId="ADAL" clId="{832EB489-14E4-0340-B45C-3B6769BDB87F}" dt="2019-06-04T17:14:25.073" v="6" actId="2696"/>
          <pc:sldLayoutMkLst>
            <pc:docMk/>
            <pc:sldMasterMk cId="2068125429" sldId="2147487885"/>
            <pc:sldLayoutMk cId="3109747435" sldId="2147487889"/>
          </pc:sldLayoutMkLst>
        </pc:sldLayoutChg>
        <pc:sldLayoutChg chg="del">
          <pc:chgData name="Silvana Izquierdo" userId="46480b9d-78ec-4659-884d-35c5467fe41c" providerId="ADAL" clId="{832EB489-14E4-0340-B45C-3B6769BDB87F}" dt="2019-06-04T17:14:25.074" v="7" actId="2696"/>
          <pc:sldLayoutMkLst>
            <pc:docMk/>
            <pc:sldMasterMk cId="2068125429" sldId="2147487885"/>
            <pc:sldLayoutMk cId="1394778942" sldId="2147487890"/>
          </pc:sldLayoutMkLst>
        </pc:sldLayoutChg>
        <pc:sldLayoutChg chg="del">
          <pc:chgData name="Silvana Izquierdo" userId="46480b9d-78ec-4659-884d-35c5467fe41c" providerId="ADAL" clId="{832EB489-14E4-0340-B45C-3B6769BDB87F}" dt="2019-06-04T17:14:25.075" v="8" actId="2696"/>
          <pc:sldLayoutMkLst>
            <pc:docMk/>
            <pc:sldMasterMk cId="2068125429" sldId="2147487885"/>
            <pc:sldLayoutMk cId="1648422612" sldId="2147487891"/>
          </pc:sldLayoutMkLst>
        </pc:sldLayoutChg>
        <pc:sldLayoutChg chg="del">
          <pc:chgData name="Silvana Izquierdo" userId="46480b9d-78ec-4659-884d-35c5467fe41c" providerId="ADAL" clId="{832EB489-14E4-0340-B45C-3B6769BDB87F}" dt="2019-06-04T17:14:25.075" v="9" actId="2696"/>
          <pc:sldLayoutMkLst>
            <pc:docMk/>
            <pc:sldMasterMk cId="2068125429" sldId="2147487885"/>
            <pc:sldLayoutMk cId="1821335851" sldId="2147487892"/>
          </pc:sldLayoutMkLst>
        </pc:sldLayoutChg>
        <pc:sldLayoutChg chg="del">
          <pc:chgData name="Silvana Izquierdo" userId="46480b9d-78ec-4659-884d-35c5467fe41c" providerId="ADAL" clId="{832EB489-14E4-0340-B45C-3B6769BDB87F}" dt="2019-06-04T17:14:25.076" v="10" actId="2696"/>
          <pc:sldLayoutMkLst>
            <pc:docMk/>
            <pc:sldMasterMk cId="2068125429" sldId="2147487885"/>
            <pc:sldLayoutMk cId="3510267527" sldId="2147487893"/>
          </pc:sldLayoutMkLst>
        </pc:sldLayoutChg>
        <pc:sldLayoutChg chg="del">
          <pc:chgData name="Silvana Izquierdo" userId="46480b9d-78ec-4659-884d-35c5467fe41c" providerId="ADAL" clId="{832EB489-14E4-0340-B45C-3B6769BDB87F}" dt="2019-06-04T17:14:25.077" v="11" actId="2696"/>
          <pc:sldLayoutMkLst>
            <pc:docMk/>
            <pc:sldMasterMk cId="2068125429" sldId="2147487885"/>
            <pc:sldLayoutMk cId="172401667" sldId="2147487894"/>
          </pc:sldLayoutMkLst>
        </pc:sldLayoutChg>
        <pc:sldLayoutChg chg="del">
          <pc:chgData name="Silvana Izquierdo" userId="46480b9d-78ec-4659-884d-35c5467fe41c" providerId="ADAL" clId="{832EB489-14E4-0340-B45C-3B6769BDB87F}" dt="2019-06-04T17:14:25.078" v="12" actId="2696"/>
          <pc:sldLayoutMkLst>
            <pc:docMk/>
            <pc:sldMasterMk cId="2068125429" sldId="2147487885"/>
            <pc:sldLayoutMk cId="2515794392" sldId="2147487895"/>
          </pc:sldLayoutMkLst>
        </pc:sldLayoutChg>
        <pc:sldLayoutChg chg="del">
          <pc:chgData name="Silvana Izquierdo" userId="46480b9d-78ec-4659-884d-35c5467fe41c" providerId="ADAL" clId="{832EB489-14E4-0340-B45C-3B6769BDB87F}" dt="2019-06-04T17:14:25.079" v="13" actId="2696"/>
          <pc:sldLayoutMkLst>
            <pc:docMk/>
            <pc:sldMasterMk cId="2068125429" sldId="2147487885"/>
            <pc:sldLayoutMk cId="4015017333" sldId="2147487896"/>
          </pc:sldLayoutMkLst>
        </pc:sldLayoutChg>
        <pc:sldLayoutChg chg="del">
          <pc:chgData name="Silvana Izquierdo" userId="46480b9d-78ec-4659-884d-35c5467fe41c" providerId="ADAL" clId="{832EB489-14E4-0340-B45C-3B6769BDB87F}" dt="2019-06-04T17:14:25.080" v="14" actId="2696"/>
          <pc:sldLayoutMkLst>
            <pc:docMk/>
            <pc:sldMasterMk cId="2068125429" sldId="2147487885"/>
            <pc:sldLayoutMk cId="2177187599" sldId="2147487897"/>
          </pc:sldLayoutMkLst>
        </pc:sldLayoutChg>
        <pc:sldLayoutChg chg="del">
          <pc:chgData name="Silvana Izquierdo" userId="46480b9d-78ec-4659-884d-35c5467fe41c" providerId="ADAL" clId="{832EB489-14E4-0340-B45C-3B6769BDB87F}" dt="2019-06-04T17:14:25.081" v="15" actId="2696"/>
          <pc:sldLayoutMkLst>
            <pc:docMk/>
            <pc:sldMasterMk cId="2068125429" sldId="2147487885"/>
            <pc:sldLayoutMk cId="3294674861" sldId="2147487898"/>
          </pc:sldLayoutMkLst>
        </pc:sldLayoutChg>
        <pc:sldLayoutChg chg="del">
          <pc:chgData name="Silvana Izquierdo" userId="46480b9d-78ec-4659-884d-35c5467fe41c" providerId="ADAL" clId="{832EB489-14E4-0340-B45C-3B6769BDB87F}" dt="2019-06-04T17:14:25.082" v="16" actId="2696"/>
          <pc:sldLayoutMkLst>
            <pc:docMk/>
            <pc:sldMasterMk cId="2068125429" sldId="2147487885"/>
            <pc:sldLayoutMk cId="243403996" sldId="2147487899"/>
          </pc:sldLayoutMkLst>
        </pc:sldLayoutChg>
        <pc:sldLayoutChg chg="del">
          <pc:chgData name="Silvana Izquierdo" userId="46480b9d-78ec-4659-884d-35c5467fe41c" providerId="ADAL" clId="{832EB489-14E4-0340-B45C-3B6769BDB87F}" dt="2019-06-04T17:14:25.083" v="17" actId="2696"/>
          <pc:sldLayoutMkLst>
            <pc:docMk/>
            <pc:sldMasterMk cId="2068125429" sldId="2147487885"/>
            <pc:sldLayoutMk cId="249090037" sldId="2147487900"/>
          </pc:sldLayoutMkLst>
        </pc:sldLayoutChg>
        <pc:sldLayoutChg chg="del">
          <pc:chgData name="Silvana Izquierdo" userId="46480b9d-78ec-4659-884d-35c5467fe41c" providerId="ADAL" clId="{832EB489-14E4-0340-B45C-3B6769BDB87F}" dt="2019-06-04T17:14:25.084" v="18" actId="2696"/>
          <pc:sldLayoutMkLst>
            <pc:docMk/>
            <pc:sldMasterMk cId="2068125429" sldId="2147487885"/>
            <pc:sldLayoutMk cId="1655105797" sldId="2147487901"/>
          </pc:sldLayoutMkLst>
        </pc:sldLayoutChg>
      </pc:sldMasterChg>
      <pc:sldMasterChg chg="del delSldLayout">
        <pc:chgData name="Silvana Izquierdo" userId="46480b9d-78ec-4659-884d-35c5467fe41c" providerId="ADAL" clId="{832EB489-14E4-0340-B45C-3B6769BDB87F}" dt="2019-06-04T17:14:45.244" v="42" actId="2696"/>
        <pc:sldMasterMkLst>
          <pc:docMk/>
          <pc:sldMasterMk cId="1416825235" sldId="2147487922"/>
        </pc:sldMasterMkLst>
        <pc:sldLayoutChg chg="del">
          <pc:chgData name="Silvana Izquierdo" userId="46480b9d-78ec-4659-884d-35c5467fe41c" providerId="ADAL" clId="{832EB489-14E4-0340-B45C-3B6769BDB87F}" dt="2019-06-04T17:14:45.233" v="31" actId="2696"/>
          <pc:sldLayoutMkLst>
            <pc:docMk/>
            <pc:sldMasterMk cId="1416825235" sldId="2147487922"/>
            <pc:sldLayoutMk cId="1484037779" sldId="2147487923"/>
          </pc:sldLayoutMkLst>
        </pc:sldLayoutChg>
        <pc:sldLayoutChg chg="del">
          <pc:chgData name="Silvana Izquierdo" userId="46480b9d-78ec-4659-884d-35c5467fe41c" providerId="ADAL" clId="{832EB489-14E4-0340-B45C-3B6769BDB87F}" dt="2019-06-04T17:14:45.233" v="32" actId="2696"/>
          <pc:sldLayoutMkLst>
            <pc:docMk/>
            <pc:sldMasterMk cId="1416825235" sldId="2147487922"/>
            <pc:sldLayoutMk cId="2912009353" sldId="2147487924"/>
          </pc:sldLayoutMkLst>
        </pc:sldLayoutChg>
        <pc:sldLayoutChg chg="del">
          <pc:chgData name="Silvana Izquierdo" userId="46480b9d-78ec-4659-884d-35c5467fe41c" providerId="ADAL" clId="{832EB489-14E4-0340-B45C-3B6769BDB87F}" dt="2019-06-04T17:14:45.234" v="33" actId="2696"/>
          <pc:sldLayoutMkLst>
            <pc:docMk/>
            <pc:sldMasterMk cId="1416825235" sldId="2147487922"/>
            <pc:sldLayoutMk cId="3072300508" sldId="2147487925"/>
          </pc:sldLayoutMkLst>
        </pc:sldLayoutChg>
        <pc:sldLayoutChg chg="del">
          <pc:chgData name="Silvana Izquierdo" userId="46480b9d-78ec-4659-884d-35c5467fe41c" providerId="ADAL" clId="{832EB489-14E4-0340-B45C-3B6769BDB87F}" dt="2019-06-04T17:14:45.235" v="34" actId="2696"/>
          <pc:sldLayoutMkLst>
            <pc:docMk/>
            <pc:sldMasterMk cId="1416825235" sldId="2147487922"/>
            <pc:sldLayoutMk cId="548509150" sldId="2147487926"/>
          </pc:sldLayoutMkLst>
        </pc:sldLayoutChg>
        <pc:sldLayoutChg chg="del">
          <pc:chgData name="Silvana Izquierdo" userId="46480b9d-78ec-4659-884d-35c5467fe41c" providerId="ADAL" clId="{832EB489-14E4-0340-B45C-3B6769BDB87F}" dt="2019-06-04T17:14:45.237" v="35" actId="2696"/>
          <pc:sldLayoutMkLst>
            <pc:docMk/>
            <pc:sldMasterMk cId="1416825235" sldId="2147487922"/>
            <pc:sldLayoutMk cId="2004970512" sldId="2147487927"/>
          </pc:sldLayoutMkLst>
        </pc:sldLayoutChg>
        <pc:sldLayoutChg chg="del">
          <pc:chgData name="Silvana Izquierdo" userId="46480b9d-78ec-4659-884d-35c5467fe41c" providerId="ADAL" clId="{832EB489-14E4-0340-B45C-3B6769BDB87F}" dt="2019-06-04T17:14:45.238" v="36" actId="2696"/>
          <pc:sldLayoutMkLst>
            <pc:docMk/>
            <pc:sldMasterMk cId="1416825235" sldId="2147487922"/>
            <pc:sldLayoutMk cId="3339499268" sldId="2147487928"/>
          </pc:sldLayoutMkLst>
        </pc:sldLayoutChg>
        <pc:sldLayoutChg chg="del">
          <pc:chgData name="Silvana Izquierdo" userId="46480b9d-78ec-4659-884d-35c5467fe41c" providerId="ADAL" clId="{832EB489-14E4-0340-B45C-3B6769BDB87F}" dt="2019-06-04T17:14:45.238" v="37" actId="2696"/>
          <pc:sldLayoutMkLst>
            <pc:docMk/>
            <pc:sldMasterMk cId="1416825235" sldId="2147487922"/>
            <pc:sldLayoutMk cId="2545317335" sldId="2147487929"/>
          </pc:sldLayoutMkLst>
        </pc:sldLayoutChg>
        <pc:sldLayoutChg chg="del">
          <pc:chgData name="Silvana Izquierdo" userId="46480b9d-78ec-4659-884d-35c5467fe41c" providerId="ADAL" clId="{832EB489-14E4-0340-B45C-3B6769BDB87F}" dt="2019-06-04T17:14:45.239" v="38" actId="2696"/>
          <pc:sldLayoutMkLst>
            <pc:docMk/>
            <pc:sldMasterMk cId="1416825235" sldId="2147487922"/>
            <pc:sldLayoutMk cId="1927656571" sldId="2147487930"/>
          </pc:sldLayoutMkLst>
        </pc:sldLayoutChg>
        <pc:sldLayoutChg chg="del">
          <pc:chgData name="Silvana Izquierdo" userId="46480b9d-78ec-4659-884d-35c5467fe41c" providerId="ADAL" clId="{832EB489-14E4-0340-B45C-3B6769BDB87F}" dt="2019-06-04T17:14:45.240" v="39" actId="2696"/>
          <pc:sldLayoutMkLst>
            <pc:docMk/>
            <pc:sldMasterMk cId="1416825235" sldId="2147487922"/>
            <pc:sldLayoutMk cId="1187021810" sldId="2147487931"/>
          </pc:sldLayoutMkLst>
        </pc:sldLayoutChg>
        <pc:sldLayoutChg chg="del">
          <pc:chgData name="Silvana Izquierdo" userId="46480b9d-78ec-4659-884d-35c5467fe41c" providerId="ADAL" clId="{832EB489-14E4-0340-B45C-3B6769BDB87F}" dt="2019-06-04T17:14:45.241" v="40" actId="2696"/>
          <pc:sldLayoutMkLst>
            <pc:docMk/>
            <pc:sldMasterMk cId="1416825235" sldId="2147487922"/>
            <pc:sldLayoutMk cId="1524325980" sldId="2147487932"/>
          </pc:sldLayoutMkLst>
        </pc:sldLayoutChg>
        <pc:sldLayoutChg chg="del">
          <pc:chgData name="Silvana Izquierdo" userId="46480b9d-78ec-4659-884d-35c5467fe41c" providerId="ADAL" clId="{832EB489-14E4-0340-B45C-3B6769BDB87F}" dt="2019-06-04T17:14:45.242" v="41" actId="2696"/>
          <pc:sldLayoutMkLst>
            <pc:docMk/>
            <pc:sldMasterMk cId="1416825235" sldId="2147487922"/>
            <pc:sldLayoutMk cId="917309509" sldId="214748793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Overall response rate</a:t>
            </a:r>
          </a:p>
        </c:rich>
      </c:tx>
      <c:layout>
        <c:manualLayout>
          <c:xMode val="edge"/>
          <c:yMode val="edge"/>
          <c:x val="0.31406555271624187"/>
          <c:y val="4.703713658653246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37326871944902"/>
          <c:y val="0.16204455813070842"/>
          <c:w val="0.80961017885269715"/>
          <c:h val="0.7336473515549994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891F"/>
              </a:solidFill>
              <a:ln>
                <a:noFill/>
              </a:ln>
              <a:effectLst/>
            </c:spPr>
            <c:extLst>
              <c:ext xmlns:c16="http://schemas.microsoft.com/office/drawing/2014/chart" uri="{C3380CC4-5D6E-409C-BE32-E72D297353CC}">
                <c16:uniqueId val="{00000000-E8F0-E04A-B55A-4EB2C5F91B28}"/>
              </c:ext>
            </c:extLst>
          </c:dPt>
          <c:dPt>
            <c:idx val="1"/>
            <c:invertIfNegative val="0"/>
            <c:bubble3D val="0"/>
            <c:spPr>
              <a:solidFill>
                <a:srgbClr val="94D343"/>
              </a:solidFill>
              <a:ln>
                <a:noFill/>
              </a:ln>
              <a:effectLst/>
            </c:spPr>
            <c:extLst>
              <c:ext xmlns:c16="http://schemas.microsoft.com/office/drawing/2014/chart" uri="{C3380CC4-5D6E-409C-BE32-E72D297353CC}">
                <c16:uniqueId val="{00000001-E8F0-E04A-B55A-4EB2C5F91B2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Elotuzumab</c:v>
                </c:pt>
                <c:pt idx="1">
                  <c:v>Control</c:v>
                </c:pt>
              </c:strCache>
            </c:strRef>
          </c:cat>
          <c:val>
            <c:numRef>
              <c:f>Sheet1!$B$2:$B$3</c:f>
              <c:numCache>
                <c:formatCode>0%</c:formatCode>
                <c:ptCount val="2"/>
                <c:pt idx="0">
                  <c:v>0.53</c:v>
                </c:pt>
                <c:pt idx="1">
                  <c:v>0.26</c:v>
                </c:pt>
              </c:numCache>
            </c:numRef>
          </c:val>
          <c:extLst>
            <c:ext xmlns:c16="http://schemas.microsoft.com/office/drawing/2014/chart" uri="{C3380CC4-5D6E-409C-BE32-E72D297353CC}">
              <c16:uniqueId val="{00000000-6F3F-9644-B7B3-3C539ACB5C91}"/>
            </c:ext>
          </c:extLst>
        </c:ser>
        <c:dLbls>
          <c:showLegendKey val="0"/>
          <c:showVal val="0"/>
          <c:showCatName val="0"/>
          <c:showSerName val="0"/>
          <c:showPercent val="0"/>
          <c:showBubbleSize val="0"/>
        </c:dLbls>
        <c:gapWidth val="90"/>
        <c:overlap val="-27"/>
        <c:axId val="2145137615"/>
        <c:axId val="2027431247"/>
      </c:barChart>
      <c:catAx>
        <c:axId val="2145137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27431247"/>
        <c:crosses val="autoZero"/>
        <c:auto val="1"/>
        <c:lblAlgn val="ctr"/>
        <c:lblOffset val="100"/>
        <c:noMultiLvlLbl val="0"/>
      </c:catAx>
      <c:valAx>
        <c:axId val="2027431247"/>
        <c:scaling>
          <c:orientation val="minMax"/>
        </c:scaling>
        <c:delete val="0"/>
        <c:axPos val="l"/>
        <c:majorGridlines>
          <c:spPr>
            <a:ln w="9525" cap="flat" cmpd="sng" algn="ctr">
              <a:noFill/>
              <a:round/>
            </a:ln>
            <a:effectLst/>
          </c:spPr>
        </c:majorGridlines>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137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Breast Cancer</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31094E-EE1B-DC4C-9055-4A48FF0273CD}" type="datetimeFigureOut">
              <a:rPr lang="en-US"/>
              <a:pPr>
                <a:defRPr/>
              </a:pPr>
              <a:t>6/4/19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t>00A_ONS-Breast-17-NL-Intro-Slides_v34fr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047A620-AB8F-CF46-A88D-87A30D4E58B6}" type="slidenum">
              <a:rPr lang="en-US"/>
              <a:pPr>
                <a:defRPr/>
              </a:pPr>
              <a:t>‹#›</a:t>
            </a:fld>
            <a:endParaRPr lang="en-US"/>
          </a:p>
        </p:txBody>
      </p:sp>
    </p:spTree>
    <p:extLst>
      <p:ext uri="{BB962C8B-B14F-4D97-AF65-F5344CB8AC3E}">
        <p14:creationId xmlns:p14="http://schemas.microsoft.com/office/powerpoint/2010/main" val="385897391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Breast Cancer</a:t>
            </a:r>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00A_ONS-Breast-17-NL-Intro-Slides_v34fr</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1FF50E98-AC92-C54A-ACBD-9B80212ADB1C}" type="slidenum">
              <a:rPr lang="en-US"/>
              <a:pPr>
                <a:defRPr/>
              </a:pPr>
              <a:t>‹#›</a:t>
            </a:fld>
            <a:endParaRPr lang="en-US"/>
          </a:p>
        </p:txBody>
      </p:sp>
    </p:spTree>
    <p:extLst>
      <p:ext uri="{BB962C8B-B14F-4D97-AF65-F5344CB8AC3E}">
        <p14:creationId xmlns:p14="http://schemas.microsoft.com/office/powerpoint/2010/main" val="130499176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xfrm>
            <a:off x="381000" y="685800"/>
            <a:ext cx="6096000" cy="3429000"/>
          </a:xfrm>
          <a:ln/>
        </p:spPr>
      </p:sp>
      <p:sp>
        <p:nvSpPr>
          <p:cNvPr id="8194" name="Notes Placeholder 2"/>
          <p:cNvSpPr>
            <a:spLocks noGrp="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19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FDB787-9FB4-DC4A-80AA-DB3AF5C8F3C0}" type="slidenum">
              <a:rPr lang="en-US" sz="1200"/>
              <a:pPr/>
              <a:t>2</a:t>
            </a:fld>
            <a:endParaRPr lang="en-US" sz="1200"/>
          </a:p>
        </p:txBody>
      </p:sp>
      <p:sp>
        <p:nvSpPr>
          <p:cNvPr id="2" name="Footer Placeholder 1"/>
          <p:cNvSpPr>
            <a:spLocks noGrp="1"/>
          </p:cNvSpPr>
          <p:nvPr>
            <p:ph type="ftr" sz="quarter" idx="10"/>
          </p:nvPr>
        </p:nvSpPr>
        <p:spPr/>
        <p:txBody>
          <a:bodyPr/>
          <a:lstStyle/>
          <a:p>
            <a:pPr>
              <a:defRPr/>
            </a:pPr>
            <a:r>
              <a:rPr lang="en-US"/>
              <a:t>00A_ONS-Breast-17-NL-Intro-Slides_v34fr</a:t>
            </a:r>
          </a:p>
        </p:txBody>
      </p:sp>
      <p:sp>
        <p:nvSpPr>
          <p:cNvPr id="3" name="Header Placeholder 2"/>
          <p:cNvSpPr>
            <a:spLocks noGrp="1"/>
          </p:cNvSpPr>
          <p:nvPr>
            <p:ph type="hdr" sz="quarter" idx="11"/>
          </p:nvPr>
        </p:nvSpPr>
        <p:spPr/>
        <p:txBody>
          <a:bodyPr/>
          <a:lstStyle/>
          <a:p>
            <a:pPr>
              <a:defRPr/>
            </a:pPr>
            <a:r>
              <a:rPr lang="en-US"/>
              <a:t>Breast Cancer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18</a:t>
            </a:fld>
            <a:endParaRPr lang="en-US"/>
          </a:p>
        </p:txBody>
      </p:sp>
    </p:spTree>
    <p:extLst>
      <p:ext uri="{BB962C8B-B14F-4D97-AF65-F5344CB8AC3E}">
        <p14:creationId xmlns:p14="http://schemas.microsoft.com/office/powerpoint/2010/main" val="106372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23</a:t>
            </a:fld>
            <a:endParaRPr lang="en-US"/>
          </a:p>
        </p:txBody>
      </p:sp>
    </p:spTree>
    <p:extLst>
      <p:ext uri="{BB962C8B-B14F-4D97-AF65-F5344CB8AC3E}">
        <p14:creationId xmlns:p14="http://schemas.microsoft.com/office/powerpoint/2010/main" val="4272108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24</a:t>
            </a:fld>
            <a:endParaRPr lang="en-US"/>
          </a:p>
        </p:txBody>
      </p:sp>
    </p:spTree>
    <p:extLst>
      <p:ext uri="{BB962C8B-B14F-4D97-AF65-F5344CB8AC3E}">
        <p14:creationId xmlns:p14="http://schemas.microsoft.com/office/powerpoint/2010/main" val="56537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25</a:t>
            </a:fld>
            <a:endParaRPr lang="en-US"/>
          </a:p>
        </p:txBody>
      </p:sp>
    </p:spTree>
    <p:extLst>
      <p:ext uri="{BB962C8B-B14F-4D97-AF65-F5344CB8AC3E}">
        <p14:creationId xmlns:p14="http://schemas.microsoft.com/office/powerpoint/2010/main" val="39288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29</a:t>
            </a:fld>
            <a:endParaRPr lang="en-US"/>
          </a:p>
        </p:txBody>
      </p:sp>
    </p:spTree>
    <p:extLst>
      <p:ext uri="{BB962C8B-B14F-4D97-AF65-F5344CB8AC3E}">
        <p14:creationId xmlns:p14="http://schemas.microsoft.com/office/powerpoint/2010/main" val="1381953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30</a:t>
            </a:fld>
            <a:endParaRPr lang="en-US"/>
          </a:p>
        </p:txBody>
      </p:sp>
    </p:spTree>
    <p:extLst>
      <p:ext uri="{BB962C8B-B14F-4D97-AF65-F5344CB8AC3E}">
        <p14:creationId xmlns:p14="http://schemas.microsoft.com/office/powerpoint/2010/main" val="3030233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 name="Footer Placeholder 4"/>
          <p:cNvSpPr>
            <a:spLocks noGrp="1"/>
          </p:cNvSpPr>
          <p:nvPr>
            <p:ph type="ftr" sz="quarter" idx="11"/>
          </p:nvPr>
        </p:nvSpPr>
        <p:spPr>
          <a:xfrm>
            <a:off x="0" y="8686800"/>
            <a:ext cx="2971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185487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 name="Footer Placeholder 4"/>
          <p:cNvSpPr>
            <a:spLocks noGrp="1"/>
          </p:cNvSpPr>
          <p:nvPr>
            <p:ph type="ftr" sz="quarter" idx="11"/>
          </p:nvPr>
        </p:nvSpPr>
        <p:spPr>
          <a:xfrm>
            <a:off x="0" y="8686800"/>
            <a:ext cx="2971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579205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36</a:t>
            </a:fld>
            <a:endParaRPr lang="en-US"/>
          </a:p>
        </p:txBody>
      </p:sp>
    </p:spTree>
    <p:extLst>
      <p:ext uri="{BB962C8B-B14F-4D97-AF65-F5344CB8AC3E}">
        <p14:creationId xmlns:p14="http://schemas.microsoft.com/office/powerpoint/2010/main" val="343962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39</a:t>
            </a:fld>
            <a:endParaRPr lang="en-US"/>
          </a:p>
        </p:txBody>
      </p:sp>
    </p:spTree>
    <p:extLst>
      <p:ext uri="{BB962C8B-B14F-4D97-AF65-F5344CB8AC3E}">
        <p14:creationId xmlns:p14="http://schemas.microsoft.com/office/powerpoint/2010/main" val="296485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CB4B2D-3A43-B24F-8B37-118AD8F3C8E4}" type="slidenum">
              <a:rPr lang="en-US" sz="1200">
                <a:latin typeface="Times" charset="0"/>
              </a:rPr>
              <a:pPr/>
              <a:t>3</a:t>
            </a:fld>
            <a:endParaRPr lang="en-US" sz="1200">
              <a:latin typeface="Times" charset="0"/>
            </a:endParaRPr>
          </a:p>
        </p:txBody>
      </p:sp>
      <p:sp>
        <p:nvSpPr>
          <p:cNvPr id="71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2CDB50F-C196-884E-BF24-A9738C361A0B}" type="slidenum">
              <a:rPr lang="en-US" sz="1200">
                <a:latin typeface="Times" charset="0"/>
              </a:rPr>
              <a:pPr algn="r"/>
              <a:t>3</a:t>
            </a:fld>
            <a:endParaRPr lang="en-US" sz="1200">
              <a:latin typeface="Times" charset="0"/>
            </a:endParaRPr>
          </a:p>
        </p:txBody>
      </p:sp>
      <p:sp>
        <p:nvSpPr>
          <p:cNvPr id="71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2040134-F787-D742-936B-863828BA4714}" type="slidenum">
              <a:rPr lang="en-US" sz="1200">
                <a:latin typeface="Times" charset="0"/>
                <a:cs typeface="Arial" charset="0"/>
              </a:rPr>
              <a:pPr algn="r"/>
              <a:t>3</a:t>
            </a:fld>
            <a:endParaRPr lang="en-US" sz="1200">
              <a:latin typeface="Times" charset="0"/>
              <a:cs typeface="Arial" charset="0"/>
            </a:endParaRPr>
          </a:p>
        </p:txBody>
      </p:sp>
      <p:sp>
        <p:nvSpPr>
          <p:cNvPr id="717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187716D-450D-B24A-A974-6EF7FDCE1E34}" type="slidenum">
              <a:rPr lang="en-US" sz="1200">
                <a:latin typeface="Times" charset="0"/>
                <a:cs typeface="Arial" charset="0"/>
              </a:rPr>
              <a:pPr algn="r"/>
              <a:t>3</a:t>
            </a:fld>
            <a:endParaRPr lang="en-US" sz="1200">
              <a:latin typeface="Times" charset="0"/>
              <a:cs typeface="Arial" charset="0"/>
            </a:endParaRPr>
          </a:p>
        </p:txBody>
      </p:sp>
      <p:sp>
        <p:nvSpPr>
          <p:cNvPr id="7173" name="Rectangle 2"/>
          <p:cNvSpPr>
            <a:spLocks noGrp="1" noRot="1" noChangeAspect="1" noChangeArrowheads="1"/>
          </p:cNvSpPr>
          <p:nvPr>
            <p:ph type="sldImg"/>
          </p:nvPr>
        </p:nvSpPr>
        <p:spPr>
          <a:solidFill>
            <a:srgbClr val="FFFFFF"/>
          </a:solidFill>
          <a:ln/>
        </p:spPr>
      </p:sp>
      <p:sp>
        <p:nvSpPr>
          <p:cNvPr id="7174"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17465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43</a:t>
            </a:fld>
            <a:endParaRPr lang="en-US"/>
          </a:p>
        </p:txBody>
      </p:sp>
    </p:spTree>
    <p:extLst>
      <p:ext uri="{BB962C8B-B14F-4D97-AF65-F5344CB8AC3E}">
        <p14:creationId xmlns:p14="http://schemas.microsoft.com/office/powerpoint/2010/main" val="69365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46</a:t>
            </a:fld>
            <a:endParaRPr lang="en-US"/>
          </a:p>
        </p:txBody>
      </p:sp>
    </p:spTree>
    <p:extLst>
      <p:ext uri="{BB962C8B-B14F-4D97-AF65-F5344CB8AC3E}">
        <p14:creationId xmlns:p14="http://schemas.microsoft.com/office/powerpoint/2010/main" val="3982356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47</a:t>
            </a:fld>
            <a:endParaRPr lang="en-US"/>
          </a:p>
        </p:txBody>
      </p:sp>
    </p:spTree>
    <p:extLst>
      <p:ext uri="{BB962C8B-B14F-4D97-AF65-F5344CB8AC3E}">
        <p14:creationId xmlns:p14="http://schemas.microsoft.com/office/powerpoint/2010/main" val="983123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 name="Footer Placeholder 4"/>
          <p:cNvSpPr>
            <a:spLocks noGrp="1"/>
          </p:cNvSpPr>
          <p:nvPr>
            <p:ph type="ftr" sz="quarter" idx="11"/>
          </p:nvPr>
        </p:nvSpPr>
        <p:spPr>
          <a:xfrm>
            <a:off x="0" y="8686800"/>
            <a:ext cx="2971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66716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54</a:t>
            </a:fld>
            <a:endParaRPr lang="en-US"/>
          </a:p>
        </p:txBody>
      </p:sp>
    </p:spTree>
    <p:extLst>
      <p:ext uri="{BB962C8B-B14F-4D97-AF65-F5344CB8AC3E}">
        <p14:creationId xmlns:p14="http://schemas.microsoft.com/office/powerpoint/2010/main" val="494221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57</a:t>
            </a:fld>
            <a:endParaRPr lang="en-US"/>
          </a:p>
        </p:txBody>
      </p:sp>
    </p:spTree>
    <p:extLst>
      <p:ext uri="{BB962C8B-B14F-4D97-AF65-F5344CB8AC3E}">
        <p14:creationId xmlns:p14="http://schemas.microsoft.com/office/powerpoint/2010/main" val="4258902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59</a:t>
            </a:fld>
            <a:endParaRPr lang="en-US"/>
          </a:p>
        </p:txBody>
      </p:sp>
    </p:spTree>
    <p:extLst>
      <p:ext uri="{BB962C8B-B14F-4D97-AF65-F5344CB8AC3E}">
        <p14:creationId xmlns:p14="http://schemas.microsoft.com/office/powerpoint/2010/main" val="278621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61</a:t>
            </a:fld>
            <a:endParaRPr lang="en-US"/>
          </a:p>
        </p:txBody>
      </p:sp>
    </p:spTree>
    <p:extLst>
      <p:ext uri="{BB962C8B-B14F-4D97-AF65-F5344CB8AC3E}">
        <p14:creationId xmlns:p14="http://schemas.microsoft.com/office/powerpoint/2010/main" val="325779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23F6CC57-9CAB-A740-BA1A-EEF972F71E78}" type="slidenum">
              <a:rPr lang="en-US" sz="1200">
                <a:solidFill>
                  <a:srgbClr val="000000"/>
                </a:solidFill>
              </a:rPr>
              <a:pPr>
                <a:defRPr/>
              </a:pPr>
              <a:t>4</a:t>
            </a:fld>
            <a:endParaRPr lang="en-US" sz="1200">
              <a:solidFill>
                <a:srgbClr val="000000"/>
              </a:solidFill>
            </a:endParaRPr>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2" name="Footer Placeholder 1"/>
          <p:cNvSpPr>
            <a:spLocks noGrp="1"/>
          </p:cNvSpPr>
          <p:nvPr>
            <p:ph type="ftr" sz="quarter" idx="10"/>
          </p:nvPr>
        </p:nvSpPr>
        <p:spPr/>
        <p:txBody>
          <a:bodyPr/>
          <a:lstStyle/>
          <a:p>
            <a:pPr>
              <a:defRPr/>
            </a:pPr>
            <a:r>
              <a:rPr lang="en-US">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a:solidFill>
                  <a:srgbClr val="000000"/>
                </a:solidFill>
              </a:rPr>
              <a:t>Breast Cancer</a:t>
            </a:r>
          </a:p>
        </p:txBody>
      </p:sp>
    </p:spTree>
    <p:extLst>
      <p:ext uri="{BB962C8B-B14F-4D97-AF65-F5344CB8AC3E}">
        <p14:creationId xmlns:p14="http://schemas.microsoft.com/office/powerpoint/2010/main" val="158071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381000" y="685800"/>
            <a:ext cx="6096000" cy="3429000"/>
          </a:xfrm>
          <a:ln/>
        </p:spPr>
      </p:sp>
      <p:sp>
        <p:nvSpPr>
          <p:cNvPr id="56322"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56323"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7BDDF1-340B-DD4B-9036-34B39B6C8E6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Footer Placeholder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00A_ONS-Breast-17-NL-Intro-Slides_v34fr</a:t>
            </a:r>
          </a:p>
        </p:txBody>
      </p:sp>
      <p:sp>
        <p:nvSpPr>
          <p:cNvPr id="3" name="Header Placeholder 2"/>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Breast Cancer</a:t>
            </a:r>
          </a:p>
        </p:txBody>
      </p:sp>
    </p:spTree>
    <p:extLst>
      <p:ext uri="{BB962C8B-B14F-4D97-AF65-F5344CB8AC3E}">
        <p14:creationId xmlns:p14="http://schemas.microsoft.com/office/powerpoint/2010/main" val="89738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381000" y="685800"/>
            <a:ext cx="6096000" cy="3429000"/>
          </a:xfrm>
          <a:ln/>
        </p:spPr>
      </p:sp>
      <p:sp>
        <p:nvSpPr>
          <p:cNvPr id="5632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632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7BDDF1-340B-DD4B-9036-34B39B6C8E6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Footer Placeholder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00A_ONS-Breast-17-NL-Intro-Slides_v34fr</a:t>
            </a:r>
          </a:p>
        </p:txBody>
      </p:sp>
      <p:sp>
        <p:nvSpPr>
          <p:cNvPr id="3" name="Header Placeholder 2"/>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Breast Cancer</a:t>
            </a:r>
          </a:p>
        </p:txBody>
      </p:sp>
    </p:spTree>
    <p:extLst>
      <p:ext uri="{BB962C8B-B14F-4D97-AF65-F5344CB8AC3E}">
        <p14:creationId xmlns:p14="http://schemas.microsoft.com/office/powerpoint/2010/main" val="89571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 name="Footer Placeholder 4"/>
          <p:cNvSpPr>
            <a:spLocks noGrp="1"/>
          </p:cNvSpPr>
          <p:nvPr>
            <p:ph type="ftr" sz="quarter" idx="11"/>
          </p:nvPr>
        </p:nvSpPr>
        <p:spPr>
          <a:xfrm>
            <a:off x="0" y="8686800"/>
            <a:ext cx="2971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86987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14</a:t>
            </a:fld>
            <a:endParaRPr lang="en-US"/>
          </a:p>
        </p:txBody>
      </p:sp>
    </p:spTree>
    <p:extLst>
      <p:ext uri="{BB962C8B-B14F-4D97-AF65-F5344CB8AC3E}">
        <p14:creationId xmlns:p14="http://schemas.microsoft.com/office/powerpoint/2010/main" val="1107217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16</a:t>
            </a:fld>
            <a:endParaRPr lang="en-US"/>
          </a:p>
        </p:txBody>
      </p:sp>
    </p:spTree>
    <p:extLst>
      <p:ext uri="{BB962C8B-B14F-4D97-AF65-F5344CB8AC3E}">
        <p14:creationId xmlns:p14="http://schemas.microsoft.com/office/powerpoint/2010/main" val="403156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 name="Slide Number Placeholder 4"/>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77949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157004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7733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5041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extLst>
      <p:ext uri="{BB962C8B-B14F-4D97-AF65-F5344CB8AC3E}">
        <p14:creationId xmlns:p14="http://schemas.microsoft.com/office/powerpoint/2010/main" val="3977816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1696573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2015005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821930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9" name="Rectangle 3"/>
          <p:cNvSpPr>
            <a:spLocks noGrp="1" noChangeArrowheads="1"/>
          </p:cNvSpPr>
          <p:nvPr>
            <p:ph type="subTitle" idx="1"/>
          </p:nvPr>
        </p:nvSpPr>
        <p:spPr>
          <a:xfrm>
            <a:off x="672353" y="4648200"/>
            <a:ext cx="10847294" cy="1752600"/>
          </a:xfrm>
        </p:spPr>
        <p:txBody>
          <a:bodyPr/>
          <a:lstStyle>
            <a:lvl1pPr marL="0" indent="0" algn="l">
              <a:buFontTx/>
              <a:buNone/>
              <a:defRPr sz="2800"/>
            </a:lvl1pPr>
          </a:lstStyle>
          <a:p>
            <a:pPr lvl="0"/>
            <a:r>
              <a:rPr lang="en-US" noProof="0" dirty="0"/>
              <a:t>Click to edit Master subtitle style</a:t>
            </a:r>
          </a:p>
        </p:txBody>
      </p:sp>
      <p:sp>
        <p:nvSpPr>
          <p:cNvPr id="7" name="Rectangle 2">
            <a:extLst>
              <a:ext uri="{FF2B5EF4-FFF2-40B4-BE49-F238E27FC236}">
                <a16:creationId xmlns:a16="http://schemas.microsoft.com/office/drawing/2014/main" id="{85B6F632-289B-8642-B21B-937F806CFF7F}"/>
              </a:ext>
            </a:extLst>
          </p:cNvPr>
          <p:cNvSpPr>
            <a:spLocks noGrp="1" noChangeArrowheads="1"/>
          </p:cNvSpPr>
          <p:nvPr>
            <p:ph type="ctrTitle" hasCustomPrompt="1"/>
          </p:nvPr>
        </p:nvSpPr>
        <p:spPr>
          <a:xfrm>
            <a:off x="672353" y="457200"/>
            <a:ext cx="10605248" cy="3352800"/>
          </a:xfrm>
        </p:spPr>
        <p:txBody>
          <a:bodyPr/>
          <a:lstStyle>
            <a:lvl1pPr algn="l">
              <a:defRPr sz="3600"/>
            </a:lvl1pPr>
          </a:lstStyle>
          <a:p>
            <a:pPr lvl="0"/>
            <a:r>
              <a:rPr lang="en-US" noProof="0" dirty="0"/>
              <a:t>Click to edit Master style</a:t>
            </a:r>
          </a:p>
        </p:txBody>
      </p:sp>
    </p:spTree>
    <p:extLst>
      <p:ext uri="{BB962C8B-B14F-4D97-AF65-F5344CB8AC3E}">
        <p14:creationId xmlns:p14="http://schemas.microsoft.com/office/powerpoint/2010/main" val="2874794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2">
            <a:extLst>
              <a:ext uri="{FF2B5EF4-FFF2-40B4-BE49-F238E27FC236}">
                <a16:creationId xmlns:a16="http://schemas.microsoft.com/office/drawing/2014/main" id="{9C87D46C-B070-6247-8B63-16D31F6373B2}"/>
              </a:ext>
            </a:extLst>
          </p:cNvPr>
          <p:cNvSpPr>
            <a:spLocks noGrp="1" noChangeArrowheads="1"/>
          </p:cNvSpPr>
          <p:nvPr>
            <p:ph type="ctrTitle" hasCustomPrompt="1"/>
          </p:nvPr>
        </p:nvSpPr>
        <p:spPr>
          <a:xfrm>
            <a:off x="672353" y="457200"/>
            <a:ext cx="10605248" cy="3352800"/>
          </a:xfrm>
        </p:spPr>
        <p:txBody>
          <a:bodyPr/>
          <a:lstStyle>
            <a:lvl1pPr algn="l">
              <a:defRPr sz="3600"/>
            </a:lvl1pPr>
          </a:lstStyle>
          <a:p>
            <a:pPr lvl="0"/>
            <a:r>
              <a:rPr lang="en-US" noProof="0" dirty="0"/>
              <a:t>Click to edit Master style</a:t>
            </a:r>
          </a:p>
        </p:txBody>
      </p:sp>
      <p:sp>
        <p:nvSpPr>
          <p:cNvPr id="8" name="Rectangle 3">
            <a:extLst>
              <a:ext uri="{FF2B5EF4-FFF2-40B4-BE49-F238E27FC236}">
                <a16:creationId xmlns:a16="http://schemas.microsoft.com/office/drawing/2014/main" id="{BFE154F7-6548-9745-9CF5-EAD4E45BA95E}"/>
              </a:ext>
            </a:extLst>
          </p:cNvPr>
          <p:cNvSpPr>
            <a:spLocks noGrp="1" noChangeArrowheads="1"/>
          </p:cNvSpPr>
          <p:nvPr>
            <p:ph type="subTitle" idx="1"/>
          </p:nvPr>
        </p:nvSpPr>
        <p:spPr>
          <a:xfrm>
            <a:off x="672353" y="4648200"/>
            <a:ext cx="10847294" cy="1752600"/>
          </a:xfrm>
        </p:spPr>
        <p:txBody>
          <a:bodyPr/>
          <a:lstStyle>
            <a:lvl1pPr marL="0" indent="0" algn="l">
              <a:buFontTx/>
              <a:buNone/>
              <a:defRPr sz="2800"/>
            </a:lvl1pPr>
          </a:lstStyle>
          <a:p>
            <a:pPr lvl="0"/>
            <a:r>
              <a:rPr lang="en-US" noProof="0" dirty="0"/>
              <a:t>Click to edit Master subtitle style</a:t>
            </a:r>
          </a:p>
        </p:txBody>
      </p:sp>
    </p:spTree>
    <p:extLst>
      <p:ext uri="{BB962C8B-B14F-4D97-AF65-F5344CB8AC3E}">
        <p14:creationId xmlns:p14="http://schemas.microsoft.com/office/powerpoint/2010/main" val="37940251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338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4832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8584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327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3727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5973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502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652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7670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9559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085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8592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752663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959964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701657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56150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653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D7798-B130-4940-94F7-34520F6BA0C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778782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741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118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8" indent="0">
              <a:buNone/>
              <a:defRPr sz="1800"/>
            </a:lvl2pPr>
            <a:lvl3pPr marL="914415" indent="0">
              <a:buNone/>
              <a:defRPr sz="1600"/>
            </a:lvl3pPr>
            <a:lvl4pPr marL="1371623" indent="0">
              <a:buNone/>
              <a:defRPr sz="1400"/>
            </a:lvl4pPr>
            <a:lvl5pPr marL="1828830" indent="0">
              <a:buNone/>
              <a:defRPr sz="1400"/>
            </a:lvl5pPr>
            <a:lvl6pPr marL="2286038" indent="0">
              <a:buNone/>
              <a:defRPr sz="1400"/>
            </a:lvl6pPr>
            <a:lvl7pPr marL="2743246" indent="0">
              <a:buNone/>
              <a:defRPr sz="1400"/>
            </a:lvl7pPr>
            <a:lvl8pPr marL="3200453" indent="0">
              <a:buNone/>
              <a:defRPr sz="1400"/>
            </a:lvl8pPr>
            <a:lvl9pPr marL="3657661" indent="0">
              <a:buNone/>
              <a:defRPr sz="1400"/>
            </a:lvl9pPr>
          </a:lstStyle>
          <a:p>
            <a:pPr lvl="0"/>
            <a:r>
              <a:rPr lang="en-US"/>
              <a:t>Click to edit Master text styles</a:t>
            </a:r>
          </a:p>
        </p:txBody>
      </p:sp>
    </p:spTree>
    <p:extLst>
      <p:ext uri="{BB962C8B-B14F-4D97-AF65-F5344CB8AC3E}">
        <p14:creationId xmlns:p14="http://schemas.microsoft.com/office/powerpoint/2010/main" val="2813596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804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088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Click to edit Master title style</a:t>
            </a:r>
          </a:p>
        </p:txBody>
      </p:sp>
    </p:spTree>
    <p:extLst>
      <p:ext uri="{BB962C8B-B14F-4D97-AF65-F5344CB8AC3E}">
        <p14:creationId xmlns:p14="http://schemas.microsoft.com/office/powerpoint/2010/main" val="3262939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874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1521315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8" indent="0">
              <a:buNone/>
              <a:defRPr sz="2800"/>
            </a:lvl2pPr>
            <a:lvl3pPr marL="914415" indent="0">
              <a:buNone/>
              <a:defRPr sz="2400"/>
            </a:lvl3pPr>
            <a:lvl4pPr marL="1371623" indent="0">
              <a:buNone/>
              <a:defRPr sz="2000"/>
            </a:lvl4pPr>
            <a:lvl5pPr marL="1828830"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2626697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694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039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5223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3009476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6" y="115890"/>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3" y="6289942"/>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8" indent="0">
              <a:buNone/>
              <a:defRPr/>
            </a:lvl2pPr>
            <a:lvl3pPr marL="914415" indent="0">
              <a:buNone/>
              <a:defRPr/>
            </a:lvl3pPr>
            <a:lvl4pPr marL="1371623" indent="0">
              <a:buNone/>
              <a:defRPr/>
            </a:lvl4pPr>
            <a:lvl5pPr marL="182883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8" y="6491291"/>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3"/>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1871357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47258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3605720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1655739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644588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356527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4" name="Picture 3" descr="YiR15-Papers-back_v2fr-CR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646176" y="484632"/>
            <a:ext cx="1091184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646176" y="4498848"/>
            <a:ext cx="1072896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3127422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856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1707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6338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jp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4.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1.jp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A313A-E53E-F845-A2A1-F0E3F66A3B42}"/>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257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919773"/>
      </p:ext>
    </p:extLst>
  </p:cSld>
  <p:clrMap bg1="lt1" tx1="dk1" bg2="lt2" tx2="dk2" accent1="accent1" accent2="accent2" accent3="accent3" accent4="accent4" accent5="accent5" accent6="accent6" hlink="hlink" folHlink="folHlink"/>
  <p:sldLayoutIdLst>
    <p:sldLayoutId id="2147487869" r:id="rId1"/>
    <p:sldLayoutId id="2147487870" r:id="rId2"/>
    <p:sldLayoutId id="2147487871" r:id="rId3"/>
    <p:sldLayoutId id="2147487872" r:id="rId4"/>
    <p:sldLayoutId id="2147487873" r:id="rId5"/>
    <p:sldLayoutId id="2147487874" r:id="rId6"/>
    <p:sldLayoutId id="2147487875" r:id="rId7"/>
    <p:sldLayoutId id="2147487876" r:id="rId8"/>
    <p:sldLayoutId id="2147487877" r:id="rId9"/>
    <p:sldLayoutId id="2147487878" r:id="rId10"/>
    <p:sldLayoutId id="2147487879" r:id="rId11"/>
    <p:sldLayoutId id="2147487880" r:id="rId12"/>
    <p:sldLayoutId id="2147487881" r:id="rId13"/>
    <p:sldLayoutId id="2147487882" r:id="rId14"/>
    <p:sldLayoutId id="2147487883" r:id="rId1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A313A-E53E-F845-A2A1-F0E3F66A3B42}"/>
              </a:ext>
            </a:extLst>
          </p:cNvPr>
          <p:cNvPicPr>
            <a:picLocks noChangeAspect="1"/>
          </p:cNvPicPr>
          <p:nvPr userDrawn="1"/>
        </p:nvPicPr>
        <p:blipFill>
          <a:blip r:embed="rId19"/>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257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525" r:id="rId1"/>
    <p:sldLayoutId id="2147487867" r:id="rId2"/>
    <p:sldLayoutId id="2147487505" r:id="rId3"/>
    <p:sldLayoutId id="2147487506" r:id="rId4"/>
    <p:sldLayoutId id="2147487507" r:id="rId5"/>
    <p:sldLayoutId id="2147487508" r:id="rId6"/>
    <p:sldLayoutId id="2147487509" r:id="rId7"/>
    <p:sldLayoutId id="2147487510" r:id="rId8"/>
    <p:sldLayoutId id="2147487511" r:id="rId9"/>
    <p:sldLayoutId id="2147487512" r:id="rId10"/>
    <p:sldLayoutId id="2147487513" r:id="rId11"/>
    <p:sldLayoutId id="2147487514" r:id="rId12"/>
    <p:sldLayoutId id="2147487849" r:id="rId13"/>
    <p:sldLayoutId id="2147487755" r:id="rId14"/>
    <p:sldLayoutId id="2147487682" r:id="rId15"/>
    <p:sldLayoutId id="2147487556" r:id="rId16"/>
    <p:sldLayoutId id="2147487686"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A313A-E53E-F845-A2A1-F0E3F66A3B42}"/>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257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464470"/>
      </p:ext>
    </p:extLst>
  </p:cSld>
  <p:clrMap bg1="lt1" tx1="dk1" bg2="lt2" tx2="dk2" accent1="accent1" accent2="accent2" accent3="accent3" accent4="accent4" accent5="accent5" accent6="accent6" hlink="hlink" folHlink="folHlink"/>
  <p:sldLayoutIdLst>
    <p:sldLayoutId id="2147487884" r:id="rId1"/>
    <p:sldLayoutId id="2147487851" r:id="rId2"/>
    <p:sldLayoutId id="2147487852" r:id="rId3"/>
    <p:sldLayoutId id="2147487853" r:id="rId4"/>
    <p:sldLayoutId id="2147487854" r:id="rId5"/>
    <p:sldLayoutId id="2147487855" r:id="rId6"/>
    <p:sldLayoutId id="2147487856" r:id="rId7"/>
    <p:sldLayoutId id="2147487857" r:id="rId8"/>
    <p:sldLayoutId id="2147487858" r:id="rId9"/>
    <p:sldLayoutId id="2147487859" r:id="rId10"/>
    <p:sldLayoutId id="2147487860" r:id="rId11"/>
    <p:sldLayoutId id="2147487861" r:id="rId12"/>
    <p:sldLayoutId id="2147487862" r:id="rId13"/>
    <p:sldLayoutId id="2147487863" r:id="rId14"/>
    <p:sldLayoutId id="2147487864" r:id="rId15"/>
    <p:sldLayoutId id="2147487865" r:id="rId1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5F76B1-4E0D-324D-807D-6B6D35907A70}"/>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029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367532"/>
      </p:ext>
    </p:extLst>
  </p:cSld>
  <p:clrMap bg1="lt1" tx1="dk1" bg2="lt2" tx2="dk2" accent1="accent1" accent2="accent2" accent3="accent3" accent4="accent4" accent5="accent5" accent6="accent6" hlink="hlink" folHlink="folHlink"/>
  <p:sldLayoutIdLst>
    <p:sldLayoutId id="2147487903" r:id="rId1"/>
    <p:sldLayoutId id="2147487904" r:id="rId2"/>
    <p:sldLayoutId id="2147487905" r:id="rId3"/>
    <p:sldLayoutId id="2147487906" r:id="rId4"/>
    <p:sldLayoutId id="2147487907" r:id="rId5"/>
    <p:sldLayoutId id="2147487908" r:id="rId6"/>
    <p:sldLayoutId id="2147487909" r:id="rId7"/>
    <p:sldLayoutId id="2147487910" r:id="rId8"/>
    <p:sldLayoutId id="2147487911" r:id="rId9"/>
    <p:sldLayoutId id="2147487912" r:id="rId10"/>
    <p:sldLayoutId id="2147487913" r:id="rId11"/>
    <p:sldLayoutId id="2147487914" r:id="rId12"/>
    <p:sldLayoutId id="2147487915" r:id="rId13"/>
    <p:sldLayoutId id="2147487916" r:id="rId14"/>
    <p:sldLayoutId id="2147487917" r:id="rId15"/>
    <p:sldLayoutId id="2147487918" r:id="rId16"/>
    <p:sldLayoutId id="2147487919" r:id="rId17"/>
    <p:sldLayoutId id="2147487920" r:id="rId18"/>
    <p:sldLayoutId id="2147487921"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8"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15"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23"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3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7580FF1D-6051-E54C-99BA-92E69B795333}"/>
              </a:ext>
            </a:extLst>
          </p:cNvPr>
          <p:cNvSpPr txBox="1">
            <a:spLocks/>
          </p:cNvSpPr>
          <p:nvPr/>
        </p:nvSpPr>
        <p:spPr bwMode="auto">
          <a:xfrm>
            <a:off x="914400" y="2544640"/>
            <a:ext cx="1024568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Please note, these are the actual video-recorded </a:t>
            </a:r>
            <a:b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proceedings from the live CME event and may include </a:t>
            </a:r>
            <a:b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the use of trade names and other raw, unedited content. </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272148948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9BD4-E8D9-FB48-A730-D6EC3ADEB864}"/>
              </a:ext>
            </a:extLst>
          </p:cNvPr>
          <p:cNvSpPr>
            <a:spLocks noGrp="1"/>
          </p:cNvSpPr>
          <p:nvPr>
            <p:ph type="title"/>
          </p:nvPr>
        </p:nvSpPr>
        <p:spPr/>
        <p:txBody>
          <a:bodyPr/>
          <a:lstStyle/>
          <a:p>
            <a:r>
              <a:rPr lang="en-US" dirty="0"/>
              <a:t>Disclosures for Noopur </a:t>
            </a:r>
            <a:r>
              <a:rPr lang="en-US" dirty="0" err="1"/>
              <a:t>Raje</a:t>
            </a:r>
            <a:r>
              <a:rPr lang="en-US" dirty="0"/>
              <a:t>, MD </a:t>
            </a:r>
          </a:p>
        </p:txBody>
      </p:sp>
      <p:graphicFrame>
        <p:nvGraphicFramePr>
          <p:cNvPr id="3" name="Table 2">
            <a:extLst>
              <a:ext uri="{FF2B5EF4-FFF2-40B4-BE49-F238E27FC236}">
                <a16:creationId xmlns:a16="http://schemas.microsoft.com/office/drawing/2014/main" id="{A65EF748-D23F-EB4C-A971-0E588AE241AF}"/>
              </a:ext>
            </a:extLst>
          </p:cNvPr>
          <p:cNvGraphicFramePr>
            <a:graphicFrameLocks noGrp="1"/>
          </p:cNvGraphicFramePr>
          <p:nvPr>
            <p:extLst/>
          </p:nvPr>
        </p:nvGraphicFramePr>
        <p:xfrm>
          <a:off x="1676400" y="2133600"/>
          <a:ext cx="8483600" cy="2209800"/>
        </p:xfrm>
        <a:graphic>
          <a:graphicData uri="http://schemas.openxmlformats.org/drawingml/2006/table">
            <a:tbl>
              <a:tblPr firstRow="1" bandRow="1">
                <a:tableStyleId>{5C22544A-7EE6-4342-B048-85BDC9FD1C3A}</a:tableStyleId>
              </a:tblPr>
              <a:tblGrid>
                <a:gridCol w="3260884">
                  <a:extLst>
                    <a:ext uri="{9D8B030D-6E8A-4147-A177-3AD203B41FA5}">
                      <a16:colId xmlns:a16="http://schemas.microsoft.com/office/drawing/2014/main" val="2615549200"/>
                    </a:ext>
                  </a:extLst>
                </a:gridCol>
                <a:gridCol w="5222716">
                  <a:extLst>
                    <a:ext uri="{9D8B030D-6E8A-4147-A177-3AD203B41FA5}">
                      <a16:colId xmlns:a16="http://schemas.microsoft.com/office/drawing/2014/main" val="1113971871"/>
                    </a:ext>
                  </a:extLst>
                </a:gridCol>
              </a:tblGrid>
              <a:tr h="1371600">
                <a:tc>
                  <a:txBody>
                    <a:bodyPr/>
                    <a:lstStyle/>
                    <a:p>
                      <a:r>
                        <a:rPr lang="en-US" sz="1800" b="1" kern="1200" dirty="0">
                          <a:solidFill>
                            <a:schemeClr val="lt1"/>
                          </a:solidFill>
                          <a:effectLst/>
                          <a:latin typeface="+mn-lt"/>
                          <a:ea typeface="+mn-ea"/>
                          <a:cs typeface="+mn-cs"/>
                        </a:rPr>
                        <a:t>Consulting Agreements</a:t>
                      </a:r>
                      <a:r>
                        <a:rPr lang="en-US" dirty="0">
                          <a:effectLst/>
                        </a:rPr>
                        <a:t> </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lt1"/>
                          </a:solidFill>
                          <a:effectLst/>
                          <a:latin typeface="+mn-lt"/>
                          <a:ea typeface="+mn-ea"/>
                          <a:cs typeface="+mn-cs"/>
                        </a:rPr>
                        <a:t>Amgen Inc, Bristol-Myers Squibb Company, Celgene Corporation, Janssen Biotech Inc, Merck, Takeda Oncology</a:t>
                      </a:r>
                      <a:r>
                        <a:rPr lang="en-US" b="0" dirty="0">
                          <a:effectLst/>
                        </a:rPr>
                        <a:t> </a:t>
                      </a:r>
                      <a:endParaRPr lang="en-US" sz="1800" b="0" kern="1200" dirty="0">
                        <a:solidFill>
                          <a:schemeClr val="lt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489503"/>
                  </a:ext>
                </a:extLst>
              </a:tr>
              <a:tr h="838200">
                <a:tc>
                  <a:txBody>
                    <a:bodyPr/>
                    <a:lstStyle/>
                    <a:p>
                      <a:r>
                        <a:rPr lang="en-US" sz="1800" b="1" kern="1200" dirty="0">
                          <a:solidFill>
                            <a:schemeClr val="dk1"/>
                          </a:solidFill>
                          <a:effectLst/>
                          <a:latin typeface="+mn-lt"/>
                          <a:ea typeface="+mn-ea"/>
                          <a:cs typeface="+mn-cs"/>
                        </a:rPr>
                        <a:t>Contracted Research</a:t>
                      </a:r>
                      <a:r>
                        <a:rPr lang="en-US" dirty="0">
                          <a:effectLst/>
                        </a:rPr>
                        <a:t> </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kern="1200" dirty="0">
                          <a:solidFill>
                            <a:schemeClr val="dk1"/>
                          </a:solidFill>
                          <a:effectLst/>
                          <a:latin typeface="+mn-lt"/>
                          <a:ea typeface="+mn-ea"/>
                          <a:cs typeface="+mn-cs"/>
                        </a:rPr>
                        <a:t>AstraZeneca Pharmaceuticals 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441355"/>
                  </a:ext>
                </a:extLst>
              </a:tr>
            </a:tbl>
          </a:graphicData>
        </a:graphic>
      </p:graphicFrame>
    </p:spTree>
    <p:extLst>
      <p:ext uri="{BB962C8B-B14F-4D97-AF65-F5344CB8AC3E}">
        <p14:creationId xmlns:p14="http://schemas.microsoft.com/office/powerpoint/2010/main" val="390186929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red shirt and smiling at the camera&#10;&#10;Description automatically generated">
            <a:extLst>
              <a:ext uri="{FF2B5EF4-FFF2-40B4-BE49-F238E27FC236}">
                <a16:creationId xmlns:a16="http://schemas.microsoft.com/office/drawing/2014/main" id="{923288F7-49FE-0649-81D2-561F57A4D3F9}"/>
              </a:ext>
            </a:extLst>
          </p:cNvPr>
          <p:cNvPicPr>
            <a:picLocks noChangeAspect="1"/>
          </p:cNvPicPr>
          <p:nvPr/>
        </p:nvPicPr>
        <p:blipFill>
          <a:blip r:embed="rId2"/>
          <a:stretch>
            <a:fillRect/>
          </a:stretch>
        </p:blipFill>
        <p:spPr>
          <a:xfrm>
            <a:off x="1692532" y="1981200"/>
            <a:ext cx="2346068" cy="2815281"/>
          </a:xfrm>
          <a:prstGeom prst="rect">
            <a:avLst/>
          </a:prstGeom>
          <a:effectLst>
            <a:outerShdw blurRad="50800" dist="38100" dir="2700000" algn="tl" rotWithShape="0">
              <a:prstClr val="black">
                <a:alpha val="40000"/>
              </a:prstClr>
            </a:outerShdw>
          </a:effectLst>
        </p:spPr>
      </p:pic>
      <p:sp>
        <p:nvSpPr>
          <p:cNvPr id="6" name="Subtitle 2">
            <a:extLst>
              <a:ext uri="{FF2B5EF4-FFF2-40B4-BE49-F238E27FC236}">
                <a16:creationId xmlns:a16="http://schemas.microsoft.com/office/drawing/2014/main" id="{ED4EBD01-567C-4A48-8736-6DFB099D978E}"/>
              </a:ext>
            </a:extLst>
          </p:cNvPr>
          <p:cNvSpPr txBox="1">
            <a:spLocks/>
          </p:cNvSpPr>
          <p:nvPr/>
        </p:nvSpPr>
        <p:spPr>
          <a:xfrm>
            <a:off x="4191000" y="1752600"/>
            <a:ext cx="8001000" cy="3962400"/>
          </a:xfrm>
          <a:prstGeom prst="rect">
            <a:avLst/>
          </a:prstGeom>
        </p:spPr>
        <p:txBody>
          <a:bodyPr>
            <a:noAutofit/>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indent="0">
              <a:buNone/>
            </a:pPr>
            <a:r>
              <a:rPr lang="en-US" b="1" dirty="0"/>
              <a:t>Paul G Richardson, MD</a:t>
            </a:r>
            <a:br>
              <a:rPr lang="en-US" b="1" dirty="0"/>
            </a:br>
            <a:r>
              <a:rPr lang="en-US" dirty="0"/>
              <a:t>Clinical Program Leader</a:t>
            </a:r>
            <a:br>
              <a:rPr lang="en-US" dirty="0"/>
            </a:br>
            <a:r>
              <a:rPr lang="en-US" dirty="0"/>
              <a:t>Director of Clinical Research</a:t>
            </a:r>
            <a:br>
              <a:rPr lang="en-US" dirty="0"/>
            </a:br>
            <a:r>
              <a:rPr lang="en-US" dirty="0"/>
              <a:t>Jerome Lipper Multiple Myeloma Center</a:t>
            </a:r>
            <a:br>
              <a:rPr lang="en-US" dirty="0"/>
            </a:br>
            <a:r>
              <a:rPr lang="en-US" dirty="0"/>
              <a:t>Department of Medical Oncology</a:t>
            </a:r>
            <a:br>
              <a:rPr lang="en-US" dirty="0"/>
            </a:br>
            <a:r>
              <a:rPr lang="en-US" dirty="0"/>
              <a:t>Dana-Farber Cancer Institute</a:t>
            </a:r>
            <a:br>
              <a:rPr lang="en-US" dirty="0"/>
            </a:br>
            <a:r>
              <a:rPr lang="en-US" dirty="0"/>
              <a:t>RJ Corman Professor of Medicine</a:t>
            </a:r>
            <a:br>
              <a:rPr lang="en-US" dirty="0"/>
            </a:br>
            <a:r>
              <a:rPr lang="en-US" dirty="0"/>
              <a:t>Harvard Medical School</a:t>
            </a:r>
            <a:br>
              <a:rPr lang="en-US" dirty="0"/>
            </a:br>
            <a:r>
              <a:rPr lang="en-US" dirty="0"/>
              <a:t>Boston, Massachusetts</a:t>
            </a:r>
          </a:p>
        </p:txBody>
      </p:sp>
    </p:spTree>
    <p:extLst>
      <p:ext uri="{BB962C8B-B14F-4D97-AF65-F5344CB8AC3E}">
        <p14:creationId xmlns:p14="http://schemas.microsoft.com/office/powerpoint/2010/main" val="3175370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9BD4-E8D9-FB48-A730-D6EC3ADEB864}"/>
              </a:ext>
            </a:extLst>
          </p:cNvPr>
          <p:cNvSpPr>
            <a:spLocks noGrp="1"/>
          </p:cNvSpPr>
          <p:nvPr>
            <p:ph type="title"/>
          </p:nvPr>
        </p:nvSpPr>
        <p:spPr/>
        <p:txBody>
          <a:bodyPr/>
          <a:lstStyle/>
          <a:p>
            <a:r>
              <a:rPr lang="en-US" dirty="0"/>
              <a:t>Disclosures for Paul G Richardson, MD</a:t>
            </a:r>
          </a:p>
        </p:txBody>
      </p:sp>
      <p:graphicFrame>
        <p:nvGraphicFramePr>
          <p:cNvPr id="3" name="Table 2">
            <a:extLst>
              <a:ext uri="{FF2B5EF4-FFF2-40B4-BE49-F238E27FC236}">
                <a16:creationId xmlns:a16="http://schemas.microsoft.com/office/drawing/2014/main" id="{A65EF748-D23F-EB4C-A971-0E588AE241AF}"/>
              </a:ext>
            </a:extLst>
          </p:cNvPr>
          <p:cNvGraphicFramePr>
            <a:graphicFrameLocks noGrp="1"/>
          </p:cNvGraphicFramePr>
          <p:nvPr>
            <p:extLst/>
          </p:nvPr>
        </p:nvGraphicFramePr>
        <p:xfrm>
          <a:off x="1676400" y="2133600"/>
          <a:ext cx="8483600" cy="2362200"/>
        </p:xfrm>
        <a:graphic>
          <a:graphicData uri="http://schemas.openxmlformats.org/drawingml/2006/table">
            <a:tbl>
              <a:tblPr firstRow="1" bandRow="1">
                <a:tableStyleId>{5C22544A-7EE6-4342-B048-85BDC9FD1C3A}</a:tableStyleId>
              </a:tblPr>
              <a:tblGrid>
                <a:gridCol w="3260884">
                  <a:extLst>
                    <a:ext uri="{9D8B030D-6E8A-4147-A177-3AD203B41FA5}">
                      <a16:colId xmlns:a16="http://schemas.microsoft.com/office/drawing/2014/main" val="2615549200"/>
                    </a:ext>
                  </a:extLst>
                </a:gridCol>
                <a:gridCol w="5222716">
                  <a:extLst>
                    <a:ext uri="{9D8B030D-6E8A-4147-A177-3AD203B41FA5}">
                      <a16:colId xmlns:a16="http://schemas.microsoft.com/office/drawing/2014/main" val="1113971871"/>
                    </a:ext>
                  </a:extLst>
                </a:gridCol>
              </a:tblGrid>
              <a:tr h="1371600">
                <a:tc>
                  <a:txBody>
                    <a:bodyPr/>
                    <a:lstStyle/>
                    <a:p>
                      <a:r>
                        <a:rPr lang="en-US" sz="1800" b="1" kern="1200" dirty="0">
                          <a:solidFill>
                            <a:schemeClr val="lt1"/>
                          </a:solidFill>
                          <a:effectLst/>
                          <a:latin typeface="+mn-lt"/>
                          <a:ea typeface="+mn-ea"/>
                          <a:cs typeface="+mn-cs"/>
                        </a:rPr>
                        <a:t>Advisory Committee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lt1"/>
                          </a:solidFill>
                          <a:effectLst/>
                          <a:latin typeface="+mn-lt"/>
                          <a:ea typeface="+mn-ea"/>
                          <a:cs typeface="+mn-cs"/>
                        </a:rPr>
                        <a:t>Amgen Inc, Celgene Corporation, Janssen Biotech Inc, </a:t>
                      </a:r>
                      <a:r>
                        <a:rPr lang="en-US" sz="1800" b="0" i="0" kern="1200" dirty="0" err="1">
                          <a:solidFill>
                            <a:schemeClr val="lt1"/>
                          </a:solidFill>
                          <a:effectLst/>
                          <a:latin typeface="+mn-lt"/>
                          <a:ea typeface="+mn-ea"/>
                          <a:cs typeface="+mn-cs"/>
                        </a:rPr>
                        <a:t>Karyopharm</a:t>
                      </a:r>
                      <a:r>
                        <a:rPr lang="en-US" sz="1800" b="0" i="0" kern="1200" dirty="0">
                          <a:solidFill>
                            <a:schemeClr val="lt1"/>
                          </a:solidFill>
                          <a:effectLst/>
                          <a:latin typeface="+mn-lt"/>
                          <a:ea typeface="+mn-ea"/>
                          <a:cs typeface="+mn-cs"/>
                        </a:rPr>
                        <a:t> Therapeutics, </a:t>
                      </a:r>
                      <a:r>
                        <a:rPr lang="en-US" sz="1800" b="0" i="0" kern="1200" dirty="0" err="1">
                          <a:solidFill>
                            <a:schemeClr val="lt1"/>
                          </a:solidFill>
                          <a:effectLst/>
                          <a:latin typeface="+mn-lt"/>
                          <a:ea typeface="+mn-ea"/>
                          <a:cs typeface="+mn-cs"/>
                        </a:rPr>
                        <a:t>Oncopeptides</a:t>
                      </a:r>
                      <a:r>
                        <a:rPr lang="en-US" sz="1800" b="0" i="0" kern="1200" dirty="0">
                          <a:solidFill>
                            <a:schemeClr val="lt1"/>
                          </a:solidFill>
                          <a:effectLst/>
                          <a:latin typeface="+mn-lt"/>
                          <a:ea typeface="+mn-ea"/>
                          <a:cs typeface="+mn-cs"/>
                        </a:rPr>
                        <a:t>, Takeda Oncology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489503"/>
                  </a:ext>
                </a:extLst>
              </a:tr>
              <a:tr h="990600">
                <a:tc>
                  <a:txBody>
                    <a:bodyPr/>
                    <a:lstStyle/>
                    <a:p>
                      <a:r>
                        <a:rPr lang="en-US" sz="1800" b="1" kern="1200" dirty="0">
                          <a:solidFill>
                            <a:schemeClr val="dk1"/>
                          </a:solidFill>
                          <a:effectLst/>
                          <a:latin typeface="+mn-lt"/>
                          <a:ea typeface="+mn-ea"/>
                          <a:cs typeface="+mn-cs"/>
                        </a:rPr>
                        <a:t>Contracted Research</a:t>
                      </a:r>
                      <a:r>
                        <a:rPr lang="en-US" dirty="0">
                          <a:effectLst/>
                        </a:rPr>
                        <a:t> </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kern="1200" dirty="0">
                          <a:solidFill>
                            <a:schemeClr val="dk1"/>
                          </a:solidFill>
                          <a:effectLst/>
                          <a:latin typeface="+mn-lt"/>
                          <a:ea typeface="+mn-ea"/>
                          <a:cs typeface="+mn-cs"/>
                        </a:rPr>
                        <a:t>Bristol-Myers Squibb Company, Celgene Corporation, </a:t>
                      </a:r>
                      <a:r>
                        <a:rPr lang="en-US" sz="1800" b="0" i="0" kern="1200" dirty="0" err="1">
                          <a:solidFill>
                            <a:schemeClr val="dk1"/>
                          </a:solidFill>
                          <a:effectLst/>
                          <a:latin typeface="+mn-lt"/>
                          <a:ea typeface="+mn-ea"/>
                          <a:cs typeface="+mn-cs"/>
                        </a:rPr>
                        <a:t>Oncopeptides</a:t>
                      </a:r>
                      <a:r>
                        <a:rPr lang="en-US" sz="1800" b="0" i="0" kern="1200" dirty="0">
                          <a:solidFill>
                            <a:schemeClr val="dk1"/>
                          </a:solidFill>
                          <a:effectLst/>
                          <a:latin typeface="+mn-lt"/>
                          <a:ea typeface="+mn-ea"/>
                          <a:cs typeface="+mn-cs"/>
                        </a:rPr>
                        <a:t>, Takeda Oncology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441355"/>
                  </a:ext>
                </a:extLst>
              </a:tr>
            </a:tbl>
          </a:graphicData>
        </a:graphic>
      </p:graphicFrame>
    </p:spTree>
    <p:extLst>
      <p:ext uri="{BB962C8B-B14F-4D97-AF65-F5344CB8AC3E}">
        <p14:creationId xmlns:p14="http://schemas.microsoft.com/office/powerpoint/2010/main" val="281284962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599" y="0"/>
            <a:ext cx="10861127" cy="1143000"/>
          </a:xfrm>
        </p:spPr>
        <p:txBody>
          <a:bodyPr/>
          <a:lstStyle/>
          <a:p>
            <a:br>
              <a:rPr lang="en-US" altLang="x-none" dirty="0">
                <a:latin typeface="Arial" panose="020B0604020202020204" pitchFamily="34" charset="0"/>
                <a:cs typeface="Arial" panose="020B0604020202020204" pitchFamily="34" charset="0"/>
              </a:rPr>
            </a:br>
            <a:r>
              <a:rPr lang="en-US" altLang="x-none" dirty="0">
                <a:latin typeface="Arial" panose="020B0604020202020204" pitchFamily="34" charset="0"/>
                <a:cs typeface="Arial" panose="020B0604020202020204" pitchFamily="34" charset="0"/>
              </a:rPr>
              <a:t>A man in his early 80s with smoldering multiple myeloma </a:t>
            </a:r>
            <a:r>
              <a:rPr lang="en-US" dirty="0"/>
              <a:t>(Dr </a:t>
            </a:r>
            <a:r>
              <a:rPr lang="en-US" dirty="0" err="1"/>
              <a:t>Raje</a:t>
            </a:r>
            <a:r>
              <a:rPr lang="en-US" dirty="0"/>
              <a:t>) </a:t>
            </a:r>
            <a:br>
              <a:rPr lang="en-US" dirty="0"/>
            </a:br>
            <a:endParaRPr lang="en-US" altLang="x-none"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371599"/>
            <a:ext cx="10861127" cy="495300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Diagnosed with smoldering multiple myeloma 4 years ago</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Increasing anemia (hematocrit 33, Hb 11, normal WBC and platelet count) </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SPEP: IgG kappa M band 2.2 gm/dl </a:t>
            </a: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 </a:t>
            </a:r>
            <a:r>
              <a:rPr kumimoji="0" lang="en-US" sz="2200" b="0" i="0" u="none" strike="noStrike" kern="1200" cap="none" spc="0" normalizeH="0" baseline="0" noProof="0" dirty="0">
                <a:ln>
                  <a:noFill/>
                </a:ln>
                <a:solidFill>
                  <a:srgbClr val="FFFFFF"/>
                </a:solidFill>
                <a:effectLst/>
                <a:uLnTx/>
                <a:uFillTx/>
                <a:latin typeface="Arial"/>
                <a:ea typeface="ＭＳ Ｐゴシック"/>
              </a:rPr>
              <a:t>3.5 </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Multiple lytic lesions and a bone marrow confirmed 30% plasmacytosis </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Normal FISH and cytogenetics; hyperdiploidy </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RVD lite x 9 cycles </a:t>
            </a: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 </a:t>
            </a:r>
            <a:r>
              <a:rPr kumimoji="0" lang="en-US" sz="2200" b="0" i="0" u="none" strike="noStrike" kern="1200" cap="none" spc="0" normalizeH="0" baseline="0" noProof="0" dirty="0">
                <a:ln>
                  <a:noFill/>
                </a:ln>
                <a:solidFill>
                  <a:srgbClr val="FFFFFF"/>
                </a:solidFill>
                <a:effectLst/>
                <a:uLnTx/>
                <a:uFillTx/>
                <a:latin typeface="Arial"/>
                <a:ea typeface="ＭＳ Ｐゴシック"/>
              </a:rPr>
              <a:t>maintenance lenalidomide x 1 year </a:t>
            </a: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 VGPR</a:t>
            </a:r>
            <a:endParaRPr kumimoji="0" lang="en-US" sz="2200" b="0" i="0" u="none" strike="noStrike" kern="1200" cap="none" spc="0" normalizeH="0" baseline="0" noProof="0" dirty="0">
              <a:ln>
                <a:noFill/>
              </a:ln>
              <a:solidFill>
                <a:srgbClr val="FFFFFF"/>
              </a:solidFill>
              <a:effectLst/>
              <a:uLnTx/>
              <a:uFillTx/>
              <a:latin typeface="Arial"/>
              <a:ea typeface="ＭＳ Ｐゴシック"/>
            </a:endParaRPr>
          </a:p>
          <a:p>
            <a:pPr marL="742962" marR="0" lvl="1" indent="-285755"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Discontinued lenalidomide due to increasing diarrhea </a:t>
            </a:r>
          </a:p>
          <a:p>
            <a:pPr marL="742962" marR="0" lvl="1" indent="-285755"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VGPR x 2 years</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Increasing anemia and rising M protein, low-dose CT: Stable</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Lenalidomide, ixazomib and dexamethasone</a:t>
            </a:r>
            <a:endPar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endParaRPr>
          </a:p>
          <a:p>
            <a:pPr marL="342906" marR="0" lvl="0" indent="-342906"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FFFFFF"/>
              </a:solidFill>
              <a:effectLst/>
              <a:uLnTx/>
              <a:uFillTx/>
              <a:latin typeface="Arial"/>
              <a:ea typeface="ＭＳ Ｐゴシック"/>
              <a:sym typeface="Wingdings" pitchFamily="2" charset="2"/>
            </a:endParaRPr>
          </a:p>
        </p:txBody>
      </p:sp>
    </p:spTree>
    <p:extLst>
      <p:ext uri="{BB962C8B-B14F-4D97-AF65-F5344CB8AC3E}">
        <p14:creationId xmlns:p14="http://schemas.microsoft.com/office/powerpoint/2010/main" val="3009487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pPr marL="0" indent="0" algn="l">
              <a:buNone/>
            </a:pPr>
            <a:r>
              <a:rPr lang="en-US" sz="3600" dirty="0"/>
              <a:t>Updated Risk Stratification Model for Smoldering Multiple Myeloma (SMM) Incorporating the Revised IMWG Diagnostic Criteria</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314716"/>
            <a:ext cx="10847294" cy="1752600"/>
          </a:xfrm>
        </p:spPr>
        <p:txBody>
          <a:bodyPr/>
          <a:lstStyle/>
          <a:p>
            <a:pPr algn="l"/>
            <a:r>
              <a:rPr lang="en-US" sz="2800" dirty="0">
                <a:latin typeface="Arial" charset="0"/>
                <a:ea typeface="ＭＳ Ｐゴシック" charset="0"/>
                <a:cs typeface="ＭＳ Ｐゴシック" charset="0"/>
              </a:rPr>
              <a:t>Miguel J 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8000.</a:t>
            </a:r>
          </a:p>
          <a:p>
            <a:r>
              <a:rPr lang="en-US" dirty="0"/>
              <a:t>Hematologic Malignancies – Plasma Cell Dyscrasias Oral Session </a:t>
            </a:r>
          </a:p>
          <a:p>
            <a:r>
              <a:rPr lang="en-US" dirty="0"/>
              <a:t>Sunday, June 2</a:t>
            </a:r>
            <a:r>
              <a:rPr lang="en-US" baseline="30000" dirty="0"/>
              <a:t>nd</a:t>
            </a:r>
            <a:r>
              <a:rPr lang="en-US" dirty="0"/>
              <a:t>, 9:45-9:57 AM, E451</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0729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0A33B61-6B7C-9E40-B5F3-E6244DF09A53}"/>
              </a:ext>
            </a:extLst>
          </p:cNvPr>
          <p:cNvSpPr>
            <a:spLocks noGrp="1"/>
          </p:cNvSpPr>
          <p:nvPr>
            <p:ph type="title"/>
          </p:nvPr>
        </p:nvSpPr>
        <p:spPr>
          <a:xfrm>
            <a:off x="609600" y="0"/>
            <a:ext cx="10972800" cy="1143000"/>
          </a:xfrm>
        </p:spPr>
        <p:txBody>
          <a:bodyPr/>
          <a:lstStyle/>
          <a:p>
            <a:r>
              <a:rPr lang="en-US" altLang="en-US" sz="2400" dirty="0"/>
              <a:t>ECOG-E3A06: A Phase III Trial of Lenalidomide versus Observation Alone for Patients with Asymptomatic High-Risk Smoldering Multiple Myeloma</a:t>
            </a:r>
          </a:p>
        </p:txBody>
      </p:sp>
      <p:cxnSp>
        <p:nvCxnSpPr>
          <p:cNvPr id="13315" name="Straight Connector 10">
            <a:extLst>
              <a:ext uri="{FF2B5EF4-FFF2-40B4-BE49-F238E27FC236}">
                <a16:creationId xmlns:a16="http://schemas.microsoft.com/office/drawing/2014/main" id="{F4738558-FE7F-9D45-9B8B-968405E68E86}"/>
              </a:ext>
            </a:extLst>
          </p:cNvPr>
          <p:cNvCxnSpPr>
            <a:cxnSpLocks noChangeShapeType="1"/>
          </p:cNvCxnSpPr>
          <p:nvPr/>
        </p:nvCxnSpPr>
        <p:spPr bwMode="auto">
          <a:xfrm>
            <a:off x="4845050" y="3719513"/>
            <a:ext cx="609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98E0E17A-4F2A-3443-A451-B0400B2A875A}"/>
              </a:ext>
            </a:extLst>
          </p:cNvPr>
          <p:cNvCxnSpPr/>
          <p:nvPr/>
        </p:nvCxnSpPr>
        <p:spPr bwMode="auto">
          <a:xfrm rot="5400000" flipH="1" flipV="1">
            <a:off x="4803774" y="3640138"/>
            <a:ext cx="1655763" cy="1588"/>
          </a:xfrm>
          <a:prstGeom prst="straightConnector1">
            <a:avLst/>
          </a:prstGeom>
          <a:ln w="28575"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6150D5-BFE4-2C47-889F-4B67DB6C86AA}"/>
              </a:ext>
            </a:extLst>
          </p:cNvPr>
          <p:cNvCxnSpPr/>
          <p:nvPr/>
        </p:nvCxnSpPr>
        <p:spPr bwMode="auto">
          <a:xfrm>
            <a:off x="5630862" y="4468813"/>
            <a:ext cx="661988" cy="0"/>
          </a:xfrm>
          <a:prstGeom prst="straightConnector1">
            <a:avLst/>
          </a:prstGeom>
          <a:ln w="28575"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C55E072-DCCC-8F46-B8C1-FCCC5A5AB62F}"/>
              </a:ext>
            </a:extLst>
          </p:cNvPr>
          <p:cNvCxnSpPr/>
          <p:nvPr/>
        </p:nvCxnSpPr>
        <p:spPr bwMode="auto">
          <a:xfrm>
            <a:off x="5630862" y="2813050"/>
            <a:ext cx="661988" cy="0"/>
          </a:xfrm>
          <a:prstGeom prst="straightConnector1">
            <a:avLst/>
          </a:prstGeom>
          <a:ln w="28575"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319" name="Group 9">
            <a:extLst>
              <a:ext uri="{FF2B5EF4-FFF2-40B4-BE49-F238E27FC236}">
                <a16:creationId xmlns:a16="http://schemas.microsoft.com/office/drawing/2014/main" id="{AF149D7F-60A4-5A42-ABD6-5004B69A3371}"/>
              </a:ext>
            </a:extLst>
          </p:cNvPr>
          <p:cNvGrpSpPr>
            <a:grpSpLocks/>
          </p:cNvGrpSpPr>
          <p:nvPr/>
        </p:nvGrpSpPr>
        <p:grpSpPr bwMode="auto">
          <a:xfrm>
            <a:off x="5176837" y="3206750"/>
            <a:ext cx="914400" cy="914400"/>
            <a:chOff x="1872" y="1584"/>
            <a:chExt cx="576" cy="576"/>
          </a:xfrm>
        </p:grpSpPr>
        <p:sp>
          <p:nvSpPr>
            <p:cNvPr id="11" name="Oval 10">
              <a:extLst>
                <a:ext uri="{FF2B5EF4-FFF2-40B4-BE49-F238E27FC236}">
                  <a16:creationId xmlns:a16="http://schemas.microsoft.com/office/drawing/2014/main" id="{3BD29C98-85CF-FC47-87F8-4BC876DF6AB6}"/>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sz="3600" b="0" u="none" strike="noStrike" kern="1200" cap="none" spc="0" normalizeH="0" baseline="0" noProof="0" dirty="0">
                <a:ln>
                  <a:noFill/>
                </a:ln>
                <a:solidFill>
                  <a:srgbClr val="333399"/>
                </a:solidFill>
                <a:effectLst/>
                <a:uLnTx/>
                <a:uFillTx/>
                <a:latin typeface="Arial" panose="020B0604020202020204" pitchFamily="34" charset="0"/>
                <a:ea typeface="MS PGothic" charset="0"/>
                <a:cs typeface="Arial" panose="020B0604020202020204" pitchFamily="34" charset="0"/>
              </a:endParaRPr>
            </a:p>
          </p:txBody>
        </p:sp>
        <p:sp>
          <p:nvSpPr>
            <p:cNvPr id="12" name="Rectangle 11">
              <a:extLst>
                <a:ext uri="{FF2B5EF4-FFF2-40B4-BE49-F238E27FC236}">
                  <a16:creationId xmlns:a16="http://schemas.microsoft.com/office/drawing/2014/main" id="{A8327709-66AA-CD48-8A95-0FBD2212FBF0}"/>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Arial" charset="0"/>
                  <a:cs typeface="Arial" charset="0"/>
                </a:rPr>
                <a:t>R</a:t>
              </a:r>
            </a:p>
          </p:txBody>
        </p:sp>
      </p:grpSp>
      <p:graphicFrame>
        <p:nvGraphicFramePr>
          <p:cNvPr id="13" name="Group 31">
            <a:extLst>
              <a:ext uri="{FF2B5EF4-FFF2-40B4-BE49-F238E27FC236}">
                <a16:creationId xmlns:a16="http://schemas.microsoft.com/office/drawing/2014/main" id="{81B28937-D9B2-7B45-8CA5-849DBF40FE9A}"/>
              </a:ext>
            </a:extLst>
          </p:cNvPr>
          <p:cNvGraphicFramePr>
            <a:graphicFrameLocks noGrp="1"/>
          </p:cNvGraphicFramePr>
          <p:nvPr>
            <p:extLst>
              <p:ext uri="{D42A27DB-BD31-4B8C-83A1-F6EECF244321}">
                <p14:modId xmlns:p14="http://schemas.microsoft.com/office/powerpoint/2010/main" val="4085482887"/>
              </p:ext>
            </p:extLst>
          </p:nvPr>
        </p:nvGraphicFramePr>
        <p:xfrm>
          <a:off x="1135062" y="2438400"/>
          <a:ext cx="3776663" cy="2377488"/>
        </p:xfrm>
        <a:graphic>
          <a:graphicData uri="http://schemas.openxmlformats.org/drawingml/2006/table">
            <a:tbl>
              <a:tblPr/>
              <a:tblGrid>
                <a:gridCol w="3776663">
                  <a:extLst>
                    <a:ext uri="{9D8B030D-6E8A-4147-A177-3AD203B41FA5}">
                      <a16:colId xmlns:a16="http://schemas.microsoft.com/office/drawing/2014/main" val="20000"/>
                    </a:ext>
                  </a:extLst>
                </a:gridCol>
              </a:tblGrid>
              <a:tr h="365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Arial" charset="0"/>
                          <a:cs typeface="Arial" charset="0"/>
                        </a:rPr>
                        <a:t>Eligibility</a:t>
                      </a:r>
                    </a:p>
                  </a:txBody>
                  <a:tcPr marL="91441" marR="9144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2F5D"/>
                    </a:solidFill>
                  </a:tcPr>
                </a:tc>
                <a:extLst>
                  <a:ext uri="{0D108BD9-81ED-4DB2-BD59-A6C34878D82A}">
                    <a16:rowId xmlns:a16="http://schemas.microsoft.com/office/drawing/2014/main" val="10000"/>
                  </a:ext>
                </a:extLst>
              </a:tr>
              <a:tr h="1188452">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cap="none" normalizeH="0" baseline="0" dirty="0">
                          <a:ln>
                            <a:noFill/>
                          </a:ln>
                          <a:solidFill>
                            <a:schemeClr val="bg1"/>
                          </a:solidFill>
                          <a:effectLst/>
                          <a:latin typeface="Arial" charset="0"/>
                          <a:ea typeface="Arial" charset="0"/>
                          <a:cs typeface="Arial" charset="0"/>
                        </a:rPr>
                        <a:t>Asymptomatic, high-risk smoldering multiple myeloma</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cap="none" normalizeH="0" baseline="0" dirty="0">
                          <a:ln>
                            <a:noFill/>
                          </a:ln>
                          <a:solidFill>
                            <a:schemeClr val="bg1"/>
                          </a:solidFill>
                          <a:effectLst/>
                          <a:latin typeface="Arial" charset="0"/>
                          <a:ea typeface="Arial" charset="0"/>
                          <a:cs typeface="Arial" charset="0"/>
                        </a:rPr>
                        <a:t>Measurable M-protein levels</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cap="none" normalizeH="0" baseline="0" dirty="0">
                          <a:ln>
                            <a:noFill/>
                          </a:ln>
                          <a:solidFill>
                            <a:schemeClr val="bg1"/>
                          </a:solidFill>
                          <a:effectLst/>
                          <a:latin typeface="Arial" charset="0"/>
                          <a:ea typeface="Arial" charset="0"/>
                          <a:cs typeface="Arial" charset="0"/>
                        </a:rPr>
                        <a:t>No skeletal lytic lesions or hypercalcemia</a:t>
                      </a:r>
                    </a:p>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cap="none" normalizeH="0" baseline="0" dirty="0">
                          <a:ln>
                            <a:noFill/>
                          </a:ln>
                          <a:solidFill>
                            <a:schemeClr val="bg1"/>
                          </a:solidFill>
                          <a:effectLst/>
                          <a:latin typeface="Arial" charset="0"/>
                          <a:ea typeface="Arial" charset="0"/>
                          <a:cs typeface="Arial" charset="0"/>
                        </a:rPr>
                        <a:t>No prior or concurrent systemic or radiation therapy for myeloma</a:t>
                      </a:r>
                    </a:p>
                  </a:txBody>
                  <a:tcPr marL="91441" marR="9144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5D98"/>
                    </a:solidFill>
                  </a:tcPr>
                </a:tc>
                <a:extLst>
                  <a:ext uri="{0D108BD9-81ED-4DB2-BD59-A6C34878D82A}">
                    <a16:rowId xmlns:a16="http://schemas.microsoft.com/office/drawing/2014/main" val="10001"/>
                  </a:ext>
                </a:extLst>
              </a:tr>
            </a:tbl>
          </a:graphicData>
        </a:graphic>
      </p:graphicFrame>
      <p:sp>
        <p:nvSpPr>
          <p:cNvPr id="14" name="Rectangle 18">
            <a:extLst>
              <a:ext uri="{FF2B5EF4-FFF2-40B4-BE49-F238E27FC236}">
                <a16:creationId xmlns:a16="http://schemas.microsoft.com/office/drawing/2014/main" id="{04BAA60A-B540-B34D-98E1-084E30F8E28F}"/>
              </a:ext>
            </a:extLst>
          </p:cNvPr>
          <p:cNvSpPr>
            <a:spLocks noChangeArrowheads="1"/>
          </p:cNvSpPr>
          <p:nvPr/>
        </p:nvSpPr>
        <p:spPr bwMode="auto">
          <a:xfrm>
            <a:off x="6400800" y="2105829"/>
            <a:ext cx="4454525" cy="1327130"/>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Rectangle 18">
            <a:extLst>
              <a:ext uri="{FF2B5EF4-FFF2-40B4-BE49-F238E27FC236}">
                <a16:creationId xmlns:a16="http://schemas.microsoft.com/office/drawing/2014/main" id="{106E079C-7530-0F45-8121-08DFF6E76AAA}"/>
              </a:ext>
            </a:extLst>
          </p:cNvPr>
          <p:cNvSpPr>
            <a:spLocks noChangeArrowheads="1"/>
          </p:cNvSpPr>
          <p:nvPr/>
        </p:nvSpPr>
        <p:spPr bwMode="auto">
          <a:xfrm>
            <a:off x="6400800" y="3873344"/>
            <a:ext cx="4454525" cy="1346514"/>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13330" name="TextBox 16">
            <a:extLst>
              <a:ext uri="{FF2B5EF4-FFF2-40B4-BE49-F238E27FC236}">
                <a16:creationId xmlns:a16="http://schemas.microsoft.com/office/drawing/2014/main" id="{E1613760-6001-F644-982B-4FE013DC3926}"/>
              </a:ext>
            </a:extLst>
          </p:cNvPr>
          <p:cNvSpPr txBox="1">
            <a:spLocks noChangeArrowheads="1"/>
          </p:cNvSpPr>
          <p:nvPr/>
        </p:nvSpPr>
        <p:spPr bwMode="auto">
          <a:xfrm>
            <a:off x="6434137" y="2571690"/>
            <a:ext cx="4421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rPr>
              <a:t>Lenalidomide</a:t>
            </a:r>
          </a:p>
        </p:txBody>
      </p:sp>
      <p:sp>
        <p:nvSpPr>
          <p:cNvPr id="13331" name="TextBox 17">
            <a:extLst>
              <a:ext uri="{FF2B5EF4-FFF2-40B4-BE49-F238E27FC236}">
                <a16:creationId xmlns:a16="http://schemas.microsoft.com/office/drawing/2014/main" id="{EADFFCAB-A1F5-BD4D-886B-7F458699ED6A}"/>
              </a:ext>
            </a:extLst>
          </p:cNvPr>
          <p:cNvSpPr txBox="1">
            <a:spLocks noChangeArrowheads="1"/>
          </p:cNvSpPr>
          <p:nvPr/>
        </p:nvSpPr>
        <p:spPr bwMode="auto">
          <a:xfrm>
            <a:off x="6424612" y="4036886"/>
            <a:ext cx="44307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rPr>
              <a:t>Observation</a:t>
            </a:r>
          </a:p>
          <a:p>
            <a:pPr algn="ctr">
              <a:spcBef>
                <a:spcPct val="0"/>
              </a:spcBef>
              <a:buNone/>
              <a:defRPr/>
            </a:pPr>
            <a:r>
              <a:rPr lang="en-US" altLang="en-US" sz="2000" dirty="0">
                <a:solidFill>
                  <a:srgbClr val="002060"/>
                </a:solidFill>
                <a:cs typeface="Arial" panose="020B0604020202020204" pitchFamily="34" charset="0"/>
              </a:rPr>
              <a:t>Until progression to </a:t>
            </a:r>
            <a:br>
              <a:rPr lang="en-US" altLang="en-US" sz="2000" dirty="0">
                <a:solidFill>
                  <a:srgbClr val="002060"/>
                </a:solidFill>
                <a:cs typeface="Arial" panose="020B0604020202020204" pitchFamily="34" charset="0"/>
              </a:rPr>
            </a:br>
            <a:r>
              <a:rPr lang="en-US" altLang="en-US" sz="2000" dirty="0">
                <a:solidFill>
                  <a:srgbClr val="002060"/>
                </a:solidFill>
                <a:cs typeface="Arial" panose="020B0604020202020204" pitchFamily="34" charset="0"/>
              </a:rPr>
              <a:t>symptomatic myeloma</a:t>
            </a:r>
            <a:endParaRPr kumimoji="0" lang="en-US" alt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333" name="TextBox 2">
            <a:extLst>
              <a:ext uri="{FF2B5EF4-FFF2-40B4-BE49-F238E27FC236}">
                <a16:creationId xmlns:a16="http://schemas.microsoft.com/office/drawing/2014/main" id="{81D9B05D-B283-5C40-8346-EB14E032587C}"/>
              </a:ext>
            </a:extLst>
          </p:cNvPr>
          <p:cNvSpPr txBox="1">
            <a:spLocks noChangeArrowheads="1"/>
          </p:cNvSpPr>
          <p:nvPr/>
        </p:nvSpPr>
        <p:spPr bwMode="auto">
          <a:xfrm>
            <a:off x="1103686" y="1879145"/>
            <a:ext cx="4314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Trial identifier: </a:t>
            </a:r>
            <a:r>
              <a:rPr lang="en-US" sz="1800" b="1" dirty="0">
                <a:solidFill>
                  <a:srgbClr val="FFFFFF"/>
                </a:solidFill>
              </a:rPr>
              <a:t>NCT01169337</a:t>
            </a: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 (Closed)</a:t>
            </a:r>
          </a:p>
        </p:txBody>
      </p:sp>
      <p:sp>
        <p:nvSpPr>
          <p:cNvPr id="13334" name="Rectangle 20">
            <a:extLst>
              <a:ext uri="{FF2B5EF4-FFF2-40B4-BE49-F238E27FC236}">
                <a16:creationId xmlns:a16="http://schemas.microsoft.com/office/drawing/2014/main" id="{866F3AD0-6A9C-364F-8BC7-C98342CEE3A6}"/>
              </a:ext>
            </a:extLst>
          </p:cNvPr>
          <p:cNvSpPr>
            <a:spLocks noChangeArrowheads="1"/>
          </p:cNvSpPr>
          <p:nvPr/>
        </p:nvSpPr>
        <p:spPr bwMode="auto">
          <a:xfrm>
            <a:off x="961100" y="5190550"/>
            <a:ext cx="8469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Primary endpoint:</a:t>
            </a:r>
            <a:r>
              <a:rPr kumimoji="0" lang="en-US" altLang="en-US" sz="1800" i="0"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 Progression-free survival</a:t>
            </a:r>
          </a:p>
        </p:txBody>
      </p:sp>
      <p:sp>
        <p:nvSpPr>
          <p:cNvPr id="18" name="TextBox 17">
            <a:extLst>
              <a:ext uri="{FF2B5EF4-FFF2-40B4-BE49-F238E27FC236}">
                <a16:creationId xmlns:a16="http://schemas.microsoft.com/office/drawing/2014/main" id="{4D0E0148-964C-F34D-BA3C-4C358476F507}"/>
              </a:ext>
            </a:extLst>
          </p:cNvPr>
          <p:cNvSpPr txBox="1">
            <a:spLocks noChangeArrowheads="1"/>
          </p:cNvSpPr>
          <p:nvPr/>
        </p:nvSpPr>
        <p:spPr bwMode="auto">
          <a:xfrm>
            <a:off x="76200" y="6356636"/>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www.clinicaltrials.gov</a:t>
            </a:r>
            <a:r>
              <a:rPr lang="en-US" sz="1600" dirty="0">
                <a:solidFill>
                  <a:srgbClr val="FFFFFF"/>
                </a:solidFill>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Accessed May 2019</a:t>
            </a:r>
            <a:r>
              <a:rPr kumimoji="0" lang="nb-NO" sz="1600" b="0" i="0" u="none" strike="noStrike" kern="1200" cap="none" spc="0" normalizeH="0" baseline="0" noProof="0" dirty="0">
                <a:ln>
                  <a:noFill/>
                </a:ln>
                <a:solidFill>
                  <a:srgbClr val="FFFFFF"/>
                </a:solidFill>
                <a:effectLst/>
                <a:uLnTx/>
                <a:uFillTx/>
                <a:latin typeface="Arial" charset="0"/>
                <a:ea typeface="ＭＳ Ｐゴシック" charset="0"/>
              </a:rPr>
              <a:t>.</a:t>
            </a:r>
          </a:p>
        </p:txBody>
      </p:sp>
    </p:spTree>
    <p:extLst>
      <p:ext uri="{BB962C8B-B14F-4D97-AF65-F5344CB8AC3E}">
        <p14:creationId xmlns:p14="http://schemas.microsoft.com/office/powerpoint/2010/main" val="2877900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pPr marL="0" indent="0" algn="l">
              <a:buNone/>
            </a:pPr>
            <a:r>
              <a:rPr lang="en-US" sz="3600" dirty="0"/>
              <a:t>E3A06: Randomized Phase III Trial of Lenalidomide versus Observation Alone in Patients with Asymptomatic High-risk Smoldering Multiple Myeloma </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419600"/>
            <a:ext cx="10847294" cy="1752600"/>
          </a:xfrm>
        </p:spPr>
        <p:txBody>
          <a:bodyPr/>
          <a:lstStyle/>
          <a:p>
            <a:pPr algn="l"/>
            <a:r>
              <a:rPr lang="en-US" sz="2800" dirty="0" err="1">
                <a:latin typeface="Arial" charset="0"/>
                <a:ea typeface="ＭＳ Ｐゴシック" charset="0"/>
                <a:cs typeface="ＭＳ Ｐゴシック" charset="0"/>
              </a:rPr>
              <a:t>Lonial</a:t>
            </a:r>
            <a:r>
              <a:rPr lang="en-US" sz="2800" dirty="0">
                <a:latin typeface="Arial" charset="0"/>
                <a:ea typeface="ＭＳ Ｐゴシック" charset="0"/>
                <a:cs typeface="ＭＳ Ｐゴシック" charset="0"/>
              </a:rPr>
              <a:t> S 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8001</a:t>
            </a:r>
          </a:p>
          <a:p>
            <a:r>
              <a:rPr lang="en-US" dirty="0"/>
              <a:t>Hematologic Malignancies – Plasma Cell Dyscrasias Oral Session </a:t>
            </a:r>
          </a:p>
          <a:p>
            <a:r>
              <a:rPr lang="en-US" dirty="0"/>
              <a:t>Sunday, June 2</a:t>
            </a:r>
            <a:r>
              <a:rPr lang="en-US" baseline="30000" dirty="0"/>
              <a:t>nd</a:t>
            </a:r>
            <a:r>
              <a:rPr lang="en-US" dirty="0"/>
              <a:t>, 9:57-10:09 AM, E451</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14638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F567-E20F-8640-80A2-9CE1D9BCE74F}"/>
              </a:ext>
            </a:extLst>
          </p:cNvPr>
          <p:cNvSpPr>
            <a:spLocks noGrp="1"/>
          </p:cNvSpPr>
          <p:nvPr>
            <p:ph type="title"/>
          </p:nvPr>
        </p:nvSpPr>
        <p:spPr>
          <a:xfrm>
            <a:off x="609600" y="76200"/>
            <a:ext cx="10972800" cy="1143000"/>
          </a:xfrm>
        </p:spPr>
        <p:txBody>
          <a:bodyPr/>
          <a:lstStyle/>
          <a:p>
            <a:r>
              <a:rPr lang="en-US" dirty="0"/>
              <a:t>A woman in her mid-70s with high-risk multiple myeloma </a:t>
            </a:r>
            <a:br>
              <a:rPr lang="en-US" dirty="0"/>
            </a:br>
            <a:r>
              <a:rPr lang="en-US" dirty="0"/>
              <a:t>(Dr Richardson)</a:t>
            </a:r>
          </a:p>
        </p:txBody>
      </p:sp>
      <p:sp>
        <p:nvSpPr>
          <p:cNvPr id="3" name="Content Placeholder 2">
            <a:extLst>
              <a:ext uri="{FF2B5EF4-FFF2-40B4-BE49-F238E27FC236}">
                <a16:creationId xmlns:a16="http://schemas.microsoft.com/office/drawing/2014/main" id="{D6384C76-E403-F942-A749-82BD87147A23}"/>
              </a:ext>
            </a:extLst>
          </p:cNvPr>
          <p:cNvSpPr>
            <a:spLocks noGrp="1"/>
          </p:cNvSpPr>
          <p:nvPr>
            <p:ph idx="1"/>
          </p:nvPr>
        </p:nvSpPr>
        <p:spPr>
          <a:xfrm>
            <a:off x="583557" y="1752600"/>
            <a:ext cx="10972800" cy="4800600"/>
          </a:xfrm>
        </p:spPr>
        <p:txBody>
          <a:bodyPr/>
          <a:lstStyle/>
          <a:p>
            <a:pPr>
              <a:spcBef>
                <a:spcPts val="1200"/>
              </a:spcBef>
            </a:pPr>
            <a:r>
              <a:rPr lang="en-US" sz="2200" dirty="0"/>
              <a:t>2/17: Multiple myeloma</a:t>
            </a:r>
          </a:p>
          <a:p>
            <a:pPr lvl="1">
              <a:spcBef>
                <a:spcPts val="1200"/>
              </a:spcBef>
            </a:pPr>
            <a:r>
              <a:rPr lang="en-US" sz="2200" dirty="0"/>
              <a:t>FISH with TP53 deletion, monosomy 13, </a:t>
            </a:r>
            <a:r>
              <a:rPr lang="en-US" sz="2200" dirty="0" err="1"/>
              <a:t>IgH</a:t>
            </a:r>
            <a:r>
              <a:rPr lang="en-US" sz="2200" dirty="0"/>
              <a:t> rearrangement, gains of chromosome 5, 9, 15; normal karyotype</a:t>
            </a:r>
          </a:p>
          <a:p>
            <a:pPr lvl="1">
              <a:spcBef>
                <a:spcPts val="1200"/>
              </a:spcBef>
            </a:pPr>
            <a:r>
              <a:rPr lang="en-US" sz="2200" dirty="0"/>
              <a:t>Skeletal survey: No lytic lesions</a:t>
            </a:r>
          </a:p>
          <a:p>
            <a:pPr>
              <a:spcBef>
                <a:spcPts val="1200"/>
              </a:spcBef>
            </a:pPr>
            <a:r>
              <a:rPr lang="en-US" sz="2200" dirty="0"/>
              <a:t>2/17: RVD x 10 </a:t>
            </a:r>
            <a:r>
              <a:rPr lang="en-US" sz="2200" dirty="0">
                <a:sym typeface="Wingdings" pitchFamily="2" charset="2"/>
              </a:rPr>
              <a:t> </a:t>
            </a:r>
            <a:r>
              <a:rPr lang="hr-HR" sz="2200" dirty="0" err="1"/>
              <a:t>Bortezomib</a:t>
            </a:r>
            <a:r>
              <a:rPr lang="hr-HR" sz="2200" dirty="0"/>
              <a:t>/</a:t>
            </a:r>
            <a:r>
              <a:rPr lang="hr-HR" sz="2200" dirty="0" err="1"/>
              <a:t>dex</a:t>
            </a:r>
            <a:r>
              <a:rPr lang="hr-HR" sz="2200" dirty="0"/>
              <a:t> </a:t>
            </a:r>
            <a:r>
              <a:rPr lang="hr-HR" sz="2200" dirty="0" err="1"/>
              <a:t>maintenance</a:t>
            </a:r>
            <a:r>
              <a:rPr lang="hr-HR" sz="2200" dirty="0"/>
              <a:t> x 3 </a:t>
            </a:r>
            <a:r>
              <a:rPr lang="hr-HR" sz="2200" dirty="0">
                <a:sym typeface="Wingdings" pitchFamily="2" charset="2"/>
              </a:rPr>
              <a:t> PD</a:t>
            </a:r>
          </a:p>
        </p:txBody>
      </p:sp>
    </p:spTree>
    <p:extLst>
      <p:ext uri="{BB962C8B-B14F-4D97-AF65-F5344CB8AC3E}">
        <p14:creationId xmlns:p14="http://schemas.microsoft.com/office/powerpoint/2010/main" val="3952208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48A473-E77A-D447-A089-BD7A5599939A}"/>
              </a:ext>
            </a:extLst>
          </p:cNvPr>
          <p:cNvPicPr>
            <a:picLocks noChangeAspect="1"/>
          </p:cNvPicPr>
          <p:nvPr/>
        </p:nvPicPr>
        <p:blipFill>
          <a:blip r:embed="rId3"/>
          <a:stretch>
            <a:fillRect/>
          </a:stretch>
        </p:blipFill>
        <p:spPr>
          <a:xfrm>
            <a:off x="531249" y="990600"/>
            <a:ext cx="11129502" cy="4285895"/>
          </a:xfrm>
          <a:prstGeom prst="rect">
            <a:avLst/>
          </a:prstGeom>
        </p:spPr>
      </p:pic>
      <p:sp>
        <p:nvSpPr>
          <p:cNvPr id="12" name="Rectangle 11">
            <a:extLst>
              <a:ext uri="{FF2B5EF4-FFF2-40B4-BE49-F238E27FC236}">
                <a16:creationId xmlns:a16="http://schemas.microsoft.com/office/drawing/2014/main" id="{7FB90098-DAA5-2349-B701-8585B3F4FE6A}"/>
              </a:ext>
            </a:extLst>
          </p:cNvPr>
          <p:cNvSpPr/>
          <p:nvPr/>
        </p:nvSpPr>
        <p:spPr>
          <a:xfrm>
            <a:off x="8432560" y="4889234"/>
            <a:ext cx="3228191" cy="369332"/>
          </a:xfrm>
          <a:prstGeom prst="rect">
            <a:avLst/>
          </a:prstGeom>
        </p:spPr>
        <p:txBody>
          <a:bodyPr wrap="none">
            <a:spAutoFit/>
          </a:bodyPr>
          <a:lstStyle/>
          <a:p>
            <a:r>
              <a:rPr lang="en-US" sz="1800" i="1" dirty="0">
                <a:solidFill>
                  <a:schemeClr val="tx2"/>
                </a:solidFill>
              </a:rPr>
              <a:t>JAMA Oncol</a:t>
            </a:r>
            <a:r>
              <a:rPr lang="en-US" sz="1800" dirty="0">
                <a:solidFill>
                  <a:schemeClr val="tx2"/>
                </a:solidFill>
              </a:rPr>
              <a:t> 2017;3(1):28-35.</a:t>
            </a:r>
          </a:p>
        </p:txBody>
      </p:sp>
    </p:spTree>
    <p:extLst>
      <p:ext uri="{BB962C8B-B14F-4D97-AF65-F5344CB8AC3E}">
        <p14:creationId xmlns:p14="http://schemas.microsoft.com/office/powerpoint/2010/main" val="3539309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B7DDD7-E737-FC4C-9FCA-F00B8C1A4F6B}"/>
              </a:ext>
            </a:extLst>
          </p:cNvPr>
          <p:cNvPicPr>
            <a:picLocks noChangeAspect="1"/>
          </p:cNvPicPr>
          <p:nvPr/>
        </p:nvPicPr>
        <p:blipFill>
          <a:blip r:embed="rId2"/>
          <a:stretch>
            <a:fillRect/>
          </a:stretch>
        </p:blipFill>
        <p:spPr>
          <a:xfrm>
            <a:off x="152400" y="1946973"/>
            <a:ext cx="11587524" cy="3368107"/>
          </a:xfrm>
          <a:prstGeom prst="rect">
            <a:avLst/>
          </a:prstGeom>
        </p:spPr>
      </p:pic>
      <p:sp>
        <p:nvSpPr>
          <p:cNvPr id="2" name="Title 1">
            <a:extLst>
              <a:ext uri="{FF2B5EF4-FFF2-40B4-BE49-F238E27FC236}">
                <a16:creationId xmlns:a16="http://schemas.microsoft.com/office/drawing/2014/main" id="{B86EFC25-E89C-2147-B748-AFE8A94C7BF1}"/>
              </a:ext>
            </a:extLst>
          </p:cNvPr>
          <p:cNvSpPr>
            <a:spLocks noGrp="1"/>
          </p:cNvSpPr>
          <p:nvPr>
            <p:ph type="title"/>
          </p:nvPr>
        </p:nvSpPr>
        <p:spPr/>
        <p:txBody>
          <a:bodyPr/>
          <a:lstStyle/>
          <a:p>
            <a:r>
              <a:rPr lang="en-US" dirty="0"/>
              <a:t>Effect of Minimal Residual Disease Status on Survival Among Complete Responders: Meta-Analysis of 21 Studies</a:t>
            </a:r>
          </a:p>
        </p:txBody>
      </p:sp>
      <p:sp>
        <p:nvSpPr>
          <p:cNvPr id="8" name="TextBox 7">
            <a:extLst>
              <a:ext uri="{FF2B5EF4-FFF2-40B4-BE49-F238E27FC236}">
                <a16:creationId xmlns:a16="http://schemas.microsoft.com/office/drawing/2014/main" id="{6D936787-3E10-854C-86C8-78289F73EC86}"/>
              </a:ext>
            </a:extLst>
          </p:cNvPr>
          <p:cNvSpPr txBox="1"/>
          <p:nvPr/>
        </p:nvSpPr>
        <p:spPr>
          <a:xfrm>
            <a:off x="1700934" y="1642646"/>
            <a:ext cx="3114675" cy="369332"/>
          </a:xfrm>
          <a:prstGeom prst="rect">
            <a:avLst/>
          </a:prstGeom>
          <a:noFill/>
        </p:spPr>
        <p:txBody>
          <a:bodyPr>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ea typeface="MS PGothic" panose="020B0600070205080204" pitchFamily="34" charset="-128"/>
                <a:cs typeface="Arial" panose="020B0604020202020204" pitchFamily="34" charset="0"/>
              </a:rPr>
              <a:t>PFS</a:t>
            </a:r>
          </a:p>
        </p:txBody>
      </p:sp>
      <p:sp>
        <p:nvSpPr>
          <p:cNvPr id="9" name="TextBox 8">
            <a:extLst>
              <a:ext uri="{FF2B5EF4-FFF2-40B4-BE49-F238E27FC236}">
                <a16:creationId xmlns:a16="http://schemas.microsoft.com/office/drawing/2014/main" id="{9D91B297-1B21-2E42-8189-EAA87A427116}"/>
              </a:ext>
            </a:extLst>
          </p:cNvPr>
          <p:cNvSpPr txBox="1"/>
          <p:nvPr/>
        </p:nvSpPr>
        <p:spPr>
          <a:xfrm>
            <a:off x="7367392" y="1687404"/>
            <a:ext cx="3114675" cy="369332"/>
          </a:xfrm>
          <a:prstGeom prst="rect">
            <a:avLst/>
          </a:prstGeom>
          <a:noFill/>
        </p:spPr>
        <p:txBody>
          <a:bodyPr>
            <a:spAutoFit/>
          </a:bodyP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ea typeface="MS PGothic" panose="020B0600070205080204" pitchFamily="34" charset="-128"/>
                <a:cs typeface="Arial" panose="020B0604020202020204" pitchFamily="34" charset="0"/>
              </a:rPr>
              <a:t>OS</a:t>
            </a:r>
          </a:p>
        </p:txBody>
      </p:sp>
      <p:sp>
        <p:nvSpPr>
          <p:cNvPr id="10" name="TextBox 9">
            <a:extLst>
              <a:ext uri="{FF2B5EF4-FFF2-40B4-BE49-F238E27FC236}">
                <a16:creationId xmlns:a16="http://schemas.microsoft.com/office/drawing/2014/main" id="{9D399A26-FD65-BC45-8EE1-8F74EA1F2912}"/>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Munshi NC et al. </a:t>
            </a:r>
            <a:r>
              <a:rPr lang="en-US" sz="1600" i="1" dirty="0">
                <a:solidFill>
                  <a:srgbClr val="FFFFFF"/>
                </a:solidFill>
              </a:rPr>
              <a:t>JAMA Oncol</a:t>
            </a:r>
            <a:r>
              <a:rPr lang="en-US" sz="1600" dirty="0">
                <a:solidFill>
                  <a:srgbClr val="FFFFFF"/>
                </a:solidFill>
              </a:rPr>
              <a:t> 2017;3(1):28-35. </a:t>
            </a:r>
            <a:endParaRPr lang="is-IS" sz="1600" dirty="0">
              <a:solidFill>
                <a:srgbClr val="FFFFFF"/>
              </a:solidFill>
            </a:endParaRPr>
          </a:p>
        </p:txBody>
      </p:sp>
      <p:sp>
        <p:nvSpPr>
          <p:cNvPr id="3" name="TextBox 2">
            <a:extLst>
              <a:ext uri="{FF2B5EF4-FFF2-40B4-BE49-F238E27FC236}">
                <a16:creationId xmlns:a16="http://schemas.microsoft.com/office/drawing/2014/main" id="{C741D6B7-C8B5-9D47-B377-A7CCC1847802}"/>
              </a:ext>
            </a:extLst>
          </p:cNvPr>
          <p:cNvSpPr txBox="1"/>
          <p:nvPr/>
        </p:nvSpPr>
        <p:spPr>
          <a:xfrm>
            <a:off x="9172380" y="5380084"/>
            <a:ext cx="889474" cy="338554"/>
          </a:xfrm>
          <a:prstGeom prst="rect">
            <a:avLst/>
          </a:prstGeom>
          <a:noFill/>
        </p:spPr>
        <p:txBody>
          <a:bodyPr wrap="none" rtlCol="0">
            <a:spAutoFit/>
          </a:bodyPr>
          <a:lstStyle/>
          <a:p>
            <a:pPr algn="ctr"/>
            <a:r>
              <a:rPr lang="en-US" sz="1600" b="1" dirty="0"/>
              <a:t>Time, y</a:t>
            </a:r>
          </a:p>
        </p:txBody>
      </p:sp>
      <p:sp>
        <p:nvSpPr>
          <p:cNvPr id="11" name="TextBox 10">
            <a:extLst>
              <a:ext uri="{FF2B5EF4-FFF2-40B4-BE49-F238E27FC236}">
                <a16:creationId xmlns:a16="http://schemas.microsoft.com/office/drawing/2014/main" id="{85421A13-662C-FC49-8B3F-E50A03D7F4B9}"/>
              </a:ext>
            </a:extLst>
          </p:cNvPr>
          <p:cNvSpPr txBox="1"/>
          <p:nvPr/>
        </p:nvSpPr>
        <p:spPr>
          <a:xfrm rot="16200000">
            <a:off x="85530" y="3609546"/>
            <a:ext cx="880369" cy="338554"/>
          </a:xfrm>
          <a:prstGeom prst="rect">
            <a:avLst/>
          </a:prstGeom>
          <a:noFill/>
        </p:spPr>
        <p:txBody>
          <a:bodyPr wrap="none" rtlCol="0">
            <a:spAutoFit/>
          </a:bodyPr>
          <a:lstStyle/>
          <a:p>
            <a:pPr algn="ctr"/>
            <a:r>
              <a:rPr lang="en-US" sz="1600" b="1" dirty="0"/>
              <a:t>PFS, %</a:t>
            </a:r>
          </a:p>
        </p:txBody>
      </p:sp>
      <p:sp>
        <p:nvSpPr>
          <p:cNvPr id="12" name="TextBox 11">
            <a:extLst>
              <a:ext uri="{FF2B5EF4-FFF2-40B4-BE49-F238E27FC236}">
                <a16:creationId xmlns:a16="http://schemas.microsoft.com/office/drawing/2014/main" id="{D4E14C80-09A4-E54A-AA64-1BC8D4E1C3BE}"/>
              </a:ext>
            </a:extLst>
          </p:cNvPr>
          <p:cNvSpPr txBox="1"/>
          <p:nvPr/>
        </p:nvSpPr>
        <p:spPr>
          <a:xfrm rot="16200000">
            <a:off x="5141140" y="3378369"/>
            <a:ext cx="2581156" cy="338554"/>
          </a:xfrm>
          <a:prstGeom prst="rect">
            <a:avLst/>
          </a:prstGeom>
          <a:noFill/>
        </p:spPr>
        <p:txBody>
          <a:bodyPr wrap="none" rtlCol="0">
            <a:spAutoFit/>
          </a:bodyPr>
          <a:lstStyle/>
          <a:p>
            <a:pPr algn="ctr"/>
            <a:r>
              <a:rPr lang="en-US" sz="1600" b="1" dirty="0"/>
              <a:t>Cumulative Surviving, %</a:t>
            </a:r>
          </a:p>
        </p:txBody>
      </p:sp>
      <p:sp>
        <p:nvSpPr>
          <p:cNvPr id="13" name="TextBox 12">
            <a:extLst>
              <a:ext uri="{FF2B5EF4-FFF2-40B4-BE49-F238E27FC236}">
                <a16:creationId xmlns:a16="http://schemas.microsoft.com/office/drawing/2014/main" id="{350EBF19-F9D0-E44A-B324-3E8CE99EB784}"/>
              </a:ext>
            </a:extLst>
          </p:cNvPr>
          <p:cNvSpPr txBox="1"/>
          <p:nvPr/>
        </p:nvSpPr>
        <p:spPr>
          <a:xfrm>
            <a:off x="3076380" y="5452646"/>
            <a:ext cx="889474" cy="338554"/>
          </a:xfrm>
          <a:prstGeom prst="rect">
            <a:avLst/>
          </a:prstGeom>
          <a:noFill/>
        </p:spPr>
        <p:txBody>
          <a:bodyPr wrap="none" rtlCol="0">
            <a:spAutoFit/>
          </a:bodyPr>
          <a:lstStyle/>
          <a:p>
            <a:pPr algn="ctr"/>
            <a:r>
              <a:rPr lang="en-US" sz="1600" b="1" dirty="0"/>
              <a:t>Time, y</a:t>
            </a:r>
          </a:p>
        </p:txBody>
      </p:sp>
      <p:sp>
        <p:nvSpPr>
          <p:cNvPr id="14" name="TextBox 13">
            <a:extLst>
              <a:ext uri="{FF2B5EF4-FFF2-40B4-BE49-F238E27FC236}">
                <a16:creationId xmlns:a16="http://schemas.microsoft.com/office/drawing/2014/main" id="{7811990D-5214-F347-B43C-CCE6B052800C}"/>
              </a:ext>
            </a:extLst>
          </p:cNvPr>
          <p:cNvSpPr txBox="1"/>
          <p:nvPr/>
        </p:nvSpPr>
        <p:spPr>
          <a:xfrm>
            <a:off x="4981239" y="4470420"/>
            <a:ext cx="875561" cy="584775"/>
          </a:xfrm>
          <a:prstGeom prst="rect">
            <a:avLst/>
          </a:prstGeom>
          <a:noFill/>
        </p:spPr>
        <p:txBody>
          <a:bodyPr wrap="none" rtlCol="0">
            <a:spAutoFit/>
          </a:bodyPr>
          <a:lstStyle/>
          <a:p>
            <a:r>
              <a:rPr lang="en-US" sz="1600" dirty="0"/>
              <a:t>MRD+</a:t>
            </a:r>
          </a:p>
          <a:p>
            <a:r>
              <a:rPr lang="en-US" sz="1600" dirty="0"/>
              <a:t>n = 178</a:t>
            </a:r>
          </a:p>
        </p:txBody>
      </p:sp>
      <p:sp>
        <p:nvSpPr>
          <p:cNvPr id="15" name="TextBox 14">
            <a:extLst>
              <a:ext uri="{FF2B5EF4-FFF2-40B4-BE49-F238E27FC236}">
                <a16:creationId xmlns:a16="http://schemas.microsoft.com/office/drawing/2014/main" id="{523C92C4-A880-C545-BB8C-EA32F1CD343B}"/>
              </a:ext>
            </a:extLst>
          </p:cNvPr>
          <p:cNvSpPr txBox="1"/>
          <p:nvPr/>
        </p:nvSpPr>
        <p:spPr>
          <a:xfrm>
            <a:off x="4553689" y="3588366"/>
            <a:ext cx="886782" cy="584775"/>
          </a:xfrm>
          <a:prstGeom prst="rect">
            <a:avLst/>
          </a:prstGeom>
          <a:noFill/>
        </p:spPr>
        <p:txBody>
          <a:bodyPr wrap="none" rtlCol="0">
            <a:spAutoFit/>
          </a:bodyPr>
          <a:lstStyle/>
          <a:p>
            <a:r>
              <a:rPr lang="en-US" sz="1600" dirty="0"/>
              <a:t>MRD-</a:t>
            </a:r>
          </a:p>
          <a:p>
            <a:r>
              <a:rPr lang="en-US" sz="1600" dirty="0"/>
              <a:t>n = 396</a:t>
            </a:r>
          </a:p>
        </p:txBody>
      </p:sp>
      <p:sp>
        <p:nvSpPr>
          <p:cNvPr id="16" name="TextBox 15">
            <a:extLst>
              <a:ext uri="{FF2B5EF4-FFF2-40B4-BE49-F238E27FC236}">
                <a16:creationId xmlns:a16="http://schemas.microsoft.com/office/drawing/2014/main" id="{3B061815-055C-2D41-93A8-F7865F6F5EBF}"/>
              </a:ext>
            </a:extLst>
          </p:cNvPr>
          <p:cNvSpPr txBox="1"/>
          <p:nvPr/>
        </p:nvSpPr>
        <p:spPr>
          <a:xfrm>
            <a:off x="10570138" y="3046250"/>
            <a:ext cx="875561" cy="584775"/>
          </a:xfrm>
          <a:prstGeom prst="rect">
            <a:avLst/>
          </a:prstGeom>
          <a:noFill/>
        </p:spPr>
        <p:txBody>
          <a:bodyPr wrap="none" rtlCol="0">
            <a:spAutoFit/>
          </a:bodyPr>
          <a:lstStyle/>
          <a:p>
            <a:r>
              <a:rPr lang="en-US" sz="1600" dirty="0"/>
              <a:t>MRD+</a:t>
            </a:r>
          </a:p>
          <a:p>
            <a:r>
              <a:rPr lang="en-US" sz="1600" dirty="0"/>
              <a:t>n = 186</a:t>
            </a:r>
          </a:p>
        </p:txBody>
      </p:sp>
      <p:sp>
        <p:nvSpPr>
          <p:cNvPr id="17" name="TextBox 16">
            <a:extLst>
              <a:ext uri="{FF2B5EF4-FFF2-40B4-BE49-F238E27FC236}">
                <a16:creationId xmlns:a16="http://schemas.microsoft.com/office/drawing/2014/main" id="{5AEE7F4E-1D6B-6A4E-A9B6-E65DAE428B50}"/>
              </a:ext>
            </a:extLst>
          </p:cNvPr>
          <p:cNvSpPr txBox="1"/>
          <p:nvPr/>
        </p:nvSpPr>
        <p:spPr>
          <a:xfrm>
            <a:off x="10570139" y="3953961"/>
            <a:ext cx="875561" cy="584775"/>
          </a:xfrm>
          <a:prstGeom prst="rect">
            <a:avLst/>
          </a:prstGeom>
          <a:noFill/>
        </p:spPr>
        <p:txBody>
          <a:bodyPr wrap="none" rtlCol="0">
            <a:spAutoFit/>
          </a:bodyPr>
          <a:lstStyle/>
          <a:p>
            <a:r>
              <a:rPr lang="en-US" sz="1600" dirty="0"/>
              <a:t>MRD-</a:t>
            </a:r>
          </a:p>
          <a:p>
            <a:r>
              <a:rPr lang="en-US" sz="1600" dirty="0"/>
              <a:t>n = 430</a:t>
            </a:r>
          </a:p>
        </p:txBody>
      </p:sp>
    </p:spTree>
    <p:extLst>
      <p:ext uri="{BB962C8B-B14F-4D97-AF65-F5344CB8AC3E}">
        <p14:creationId xmlns:p14="http://schemas.microsoft.com/office/powerpoint/2010/main" val="2027689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609600" y="144464"/>
            <a:ext cx="1097280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182880"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Meet The Professors </a:t>
            </a:r>
            <a:br>
              <a:rPr lang="en-US" sz="3600" b="1" dirty="0">
                <a:solidFill>
                  <a:srgbClr val="FFFFFF"/>
                </a:solidFill>
                <a:latin typeface="Arial" pitchFamily="1" charset="0"/>
                <a:ea typeface="ヒラギノ角ゴ Pro W3" pitchFamily="1" charset="-128"/>
                <a:cs typeface="ヒラギノ角ゴ Pro W3" pitchFamily="1" charset="-128"/>
              </a:rPr>
            </a:br>
            <a:r>
              <a:rPr lang="en-US" sz="3000" b="1" dirty="0">
                <a:solidFill>
                  <a:srgbClr val="EFC53D"/>
                </a:solidFill>
                <a:latin typeface="Arial" pitchFamily="1" charset="0"/>
                <a:ea typeface="ヒラギノ角ゴ Pro W3" pitchFamily="1" charset="-128"/>
                <a:cs typeface="ヒラギノ角ゴ Pro W3" pitchFamily="1" charset="-128"/>
              </a:rPr>
              <a:t>Clinical Investigator Perspectives on Key Questions and Emerging Research in the Management of Lymphoma, Chronic Lymphocytic Leukemia and Multiple Myeloma</a:t>
            </a:r>
            <a:br>
              <a:rPr lang="en-US" sz="3600" b="1" dirty="0">
                <a:solidFill>
                  <a:srgbClr val="EFC53D"/>
                </a:solidFill>
                <a:latin typeface="Arial" pitchFamily="1" charset="0"/>
                <a:ea typeface="ＭＳ Ｐゴシック" pitchFamily="1" charset="-128"/>
                <a:cs typeface="ＭＳ Ｐゴシック" pitchFamily="1" charset="-128"/>
              </a:rPr>
            </a:br>
            <a:br>
              <a:rPr lang="en-US" sz="1800" b="1" dirty="0">
                <a:solidFill>
                  <a:prstClr val="white"/>
                </a:solidFill>
                <a:latin typeface="Arial" pitchFamily="1" charset="0"/>
                <a:ea typeface="ヒラギノ角ゴ Pro W3" pitchFamily="1" charset="-128"/>
                <a:cs typeface="ヒラギノ角ゴ Pro W3" pitchFamily="1" charset="-128"/>
              </a:rPr>
            </a:br>
            <a:r>
              <a:rPr lang="en-US" sz="2600" b="1" dirty="0">
                <a:solidFill>
                  <a:srgbClr val="DAEDEF"/>
                </a:solidFill>
                <a:latin typeface="Arial" pitchFamily="1" charset="0"/>
                <a:ea typeface="ヒラギノ角ゴ Pro W3" pitchFamily="1" charset="-128"/>
                <a:cs typeface="ヒラギノ角ゴ Pro W3" pitchFamily="1" charset="-128"/>
              </a:rPr>
              <a:t>Sunday, June 2, 2019 </a:t>
            </a:r>
            <a:br>
              <a:rPr lang="en-US" sz="2600" b="1" dirty="0">
                <a:solidFill>
                  <a:srgbClr val="DAEDEF"/>
                </a:solidFill>
                <a:latin typeface="Arial" pitchFamily="1" charset="0"/>
                <a:ea typeface="ヒラギノ角ゴ Pro W3" pitchFamily="1" charset="-128"/>
                <a:cs typeface="ヒラギノ角ゴ Pro W3" pitchFamily="1" charset="-128"/>
              </a:rPr>
            </a:br>
            <a:r>
              <a:rPr lang="en-US" sz="2600" b="1" dirty="0">
                <a:solidFill>
                  <a:srgbClr val="DAEDEF"/>
                </a:solidFill>
                <a:latin typeface="Arial" pitchFamily="1" charset="0"/>
                <a:ea typeface="ヒラギノ角ゴ Pro W3" pitchFamily="1" charset="-128"/>
                <a:cs typeface="ヒラギノ角ゴ Pro W3" pitchFamily="1" charset="-128"/>
              </a:rPr>
              <a:t>7:00 PM - 9:30 PM</a:t>
            </a:r>
            <a:br>
              <a:rPr lang="en-US" sz="2600" b="1" dirty="0">
                <a:solidFill>
                  <a:srgbClr val="DAEDEF"/>
                </a:solidFill>
                <a:latin typeface="Arial" pitchFamily="1" charset="0"/>
                <a:ea typeface="ヒラギノ角ゴ Pro W3" pitchFamily="1" charset="-128"/>
                <a:cs typeface="ヒラギノ角ゴ Pro W3" pitchFamily="1" charset="-128"/>
              </a:rPr>
            </a:br>
            <a:r>
              <a:rPr lang="en-US" sz="2600" b="1" dirty="0">
                <a:solidFill>
                  <a:srgbClr val="DAEDEF"/>
                </a:solidFill>
                <a:latin typeface="Arial" pitchFamily="1" charset="0"/>
                <a:ea typeface="ヒラギノ角ゴ Pro W3" pitchFamily="1" charset="-128"/>
                <a:cs typeface="ヒラギノ角ゴ Pro W3" pitchFamily="1" charset="-128"/>
              </a:rPr>
              <a:t>Chicago, Illinois</a:t>
            </a:r>
          </a:p>
        </p:txBody>
      </p:sp>
      <p:sp>
        <p:nvSpPr>
          <p:cNvPr id="12" name="Text Box 3">
            <a:extLst>
              <a:ext uri="{FF2B5EF4-FFF2-40B4-BE49-F238E27FC236}">
                <a16:creationId xmlns:a16="http://schemas.microsoft.com/office/drawing/2014/main" id="{CEC4CB69-F87D-4542-901F-9666FDB9E488}"/>
              </a:ext>
            </a:extLst>
          </p:cNvPr>
          <p:cNvSpPr txBox="1">
            <a:spLocks noChangeArrowheads="1"/>
          </p:cNvSpPr>
          <p:nvPr/>
        </p:nvSpPr>
        <p:spPr bwMode="auto">
          <a:xfrm>
            <a:off x="4932363" y="5856288"/>
            <a:ext cx="23272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20000"/>
              </a:spcAft>
              <a:buClr>
                <a:srgbClr val="000000"/>
              </a:buClr>
              <a:buSzPct val="80000"/>
              <a:buFont typeface="Wingdings" charset="2"/>
              <a:buNone/>
              <a:tabLst/>
              <a:defRPr/>
            </a:pPr>
            <a:r>
              <a:rPr kumimoji="0" lang="en-US" altLang="x-none" sz="2200" b="1" i="0" u="none" strike="noStrike" kern="1200" cap="none" spc="0" normalizeH="0" baseline="0" noProof="0" dirty="0">
                <a:ln>
                  <a:noFill/>
                </a:ln>
                <a:solidFill>
                  <a:srgbClr val="EFC53D"/>
                </a:solidFill>
                <a:effectLst/>
                <a:uLnTx/>
                <a:uFillTx/>
                <a:latin typeface="Arial" charset="0"/>
                <a:ea typeface="ＭＳ Ｐゴシック" charset="-128"/>
              </a:rPr>
              <a:t>Moderator</a:t>
            </a:r>
            <a:br>
              <a:rPr kumimoji="0" lang="en-US" altLang="x-none" sz="2200" b="1" i="0" u="none" strike="noStrike" kern="1200" cap="none" spc="0" normalizeH="0" baseline="0" noProof="0" dirty="0">
                <a:ln>
                  <a:noFill/>
                </a:ln>
                <a:solidFill>
                  <a:srgbClr val="FFFFFF"/>
                </a:solidFill>
                <a:effectLst/>
                <a:uLnTx/>
                <a:uFillTx/>
                <a:latin typeface="Arial" charset="0"/>
                <a:ea typeface="ＭＳ Ｐゴシック" charset="-128"/>
              </a:rPr>
            </a:br>
            <a:r>
              <a:rPr kumimoji="0" lang="en-US" altLang="x-none" sz="2200" b="1" i="0" u="none" strike="noStrike" kern="1200" cap="none" spc="0" normalizeH="0" baseline="0" noProof="0" dirty="0">
                <a:ln>
                  <a:noFill/>
                </a:ln>
                <a:solidFill>
                  <a:srgbClr val="FFFFFF"/>
                </a:solidFill>
                <a:effectLst/>
                <a:uLnTx/>
                <a:uFillTx/>
                <a:latin typeface="Arial" charset="0"/>
                <a:ea typeface="ＭＳ Ｐゴシック" charset="-128"/>
              </a:rPr>
              <a:t>Neil Love, MD</a:t>
            </a:r>
          </a:p>
        </p:txBody>
      </p:sp>
      <p:sp>
        <p:nvSpPr>
          <p:cNvPr id="14" name="Text Box 7">
            <a:extLst>
              <a:ext uri="{FF2B5EF4-FFF2-40B4-BE49-F238E27FC236}">
                <a16:creationId xmlns:a16="http://schemas.microsoft.com/office/drawing/2014/main" id="{E4B9EAE1-A551-8041-9EDC-1FC4B9BE7945}"/>
              </a:ext>
            </a:extLst>
          </p:cNvPr>
          <p:cNvSpPr txBox="1">
            <a:spLocks noChangeArrowheads="1"/>
          </p:cNvSpPr>
          <p:nvPr/>
        </p:nvSpPr>
        <p:spPr bwMode="auto">
          <a:xfrm>
            <a:off x="5469066" y="4132263"/>
            <a:ext cx="12538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200" b="1" i="0" u="none" strike="noStrike" kern="1200" cap="none" spc="0" normalizeH="0" baseline="0" noProof="0" dirty="0">
                <a:ln>
                  <a:noFill/>
                </a:ln>
                <a:solidFill>
                  <a:srgbClr val="EFC53D"/>
                </a:solidFill>
                <a:effectLst/>
                <a:uLnTx/>
                <a:uFillTx/>
                <a:latin typeface="Arial" charset="0"/>
                <a:ea typeface="ＭＳ Ｐゴシック" charset="-128"/>
              </a:rPr>
              <a:t>Faculty </a:t>
            </a:r>
          </a:p>
        </p:txBody>
      </p:sp>
      <p:sp>
        <p:nvSpPr>
          <p:cNvPr id="15" name="Text Box 6">
            <a:extLst>
              <a:ext uri="{FF2B5EF4-FFF2-40B4-BE49-F238E27FC236}">
                <a16:creationId xmlns:a16="http://schemas.microsoft.com/office/drawing/2014/main" id="{0C55E161-B7F2-D144-858D-BC7A32303637}"/>
              </a:ext>
            </a:extLst>
          </p:cNvPr>
          <p:cNvSpPr txBox="1">
            <a:spLocks noChangeArrowheads="1"/>
          </p:cNvSpPr>
          <p:nvPr/>
        </p:nvSpPr>
        <p:spPr bwMode="auto">
          <a:xfrm>
            <a:off x="2590800" y="46482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2"/>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0">
              <a:defRPr/>
            </a:pPr>
            <a:r>
              <a:rPr lang="en-US" altLang="x-none" sz="2200" b="1" dirty="0">
                <a:solidFill>
                  <a:srgbClr val="FFFFFF"/>
                </a:solidFill>
                <a:ea typeface="ヒラギノ角ゴ Pro W3" charset="-128"/>
              </a:rPr>
              <a:t>Jeremy Abramson, MD</a:t>
            </a:r>
          </a:p>
          <a:p>
            <a:pPr lvl="0">
              <a:defRPr/>
            </a:pPr>
            <a:r>
              <a:rPr lang="en-US" altLang="x-none" sz="2200" b="1" dirty="0">
                <a:solidFill>
                  <a:srgbClr val="FFFFFF"/>
                </a:solidFill>
                <a:ea typeface="ヒラギノ角ゴ Pro W3" charset="-128"/>
              </a:rPr>
              <a:t>Bruce D </a:t>
            </a:r>
            <a:r>
              <a:rPr lang="en-US" altLang="x-none" sz="2200" b="1" dirty="0" err="1">
                <a:solidFill>
                  <a:srgbClr val="FFFFFF"/>
                </a:solidFill>
                <a:ea typeface="ヒラギノ角ゴ Pro W3" charset="-128"/>
              </a:rPr>
              <a:t>Cheson</a:t>
            </a:r>
            <a:r>
              <a:rPr lang="en-US" altLang="x-none" sz="2200" b="1" dirty="0">
                <a:solidFill>
                  <a:srgbClr val="FFFFFF"/>
                </a:solidFill>
                <a:ea typeface="ヒラギノ角ゴ Pro W3" charset="-128"/>
              </a:rPr>
              <a:t>, MD</a:t>
            </a:r>
          </a:p>
          <a:p>
            <a:pPr lvl="0">
              <a:defRPr/>
            </a:pPr>
            <a:r>
              <a:rPr lang="en-US" altLang="x-none" sz="2200" b="1" dirty="0">
                <a:solidFill>
                  <a:srgbClr val="FFFFFF"/>
                </a:solidFill>
                <a:ea typeface="ヒラギノ角ゴ Pro W3" charset="-128"/>
              </a:rPr>
              <a:t>Ann S </a:t>
            </a:r>
            <a:r>
              <a:rPr lang="en-US" altLang="x-none" sz="2200" b="1" dirty="0" err="1">
                <a:solidFill>
                  <a:srgbClr val="FFFFFF"/>
                </a:solidFill>
                <a:ea typeface="ヒラギノ角ゴ Pro W3" charset="-128"/>
              </a:rPr>
              <a:t>LaCasce</a:t>
            </a:r>
            <a:r>
              <a:rPr lang="en-US" altLang="x-none" sz="2200" b="1" dirty="0">
                <a:solidFill>
                  <a:srgbClr val="FFFFFF"/>
                </a:solidFill>
                <a:ea typeface="ヒラギノ角ゴ Pro W3" charset="-128"/>
              </a:rPr>
              <a:t>, MD, </a:t>
            </a:r>
            <a:r>
              <a:rPr lang="en-US" altLang="x-none" sz="2200" b="1" dirty="0" err="1">
                <a:solidFill>
                  <a:srgbClr val="FFFFFF"/>
                </a:solidFill>
                <a:ea typeface="ヒラギノ角ゴ Pro W3" charset="-128"/>
              </a:rPr>
              <a:t>MMSc</a:t>
            </a:r>
            <a:endParaRPr lang="en-US" altLang="x-none" sz="2200" b="1" dirty="0">
              <a:solidFill>
                <a:srgbClr val="FFFFFF"/>
              </a:solidFill>
              <a:ea typeface="ヒラギノ角ゴ Pro W3" charset="-128"/>
            </a:endParaRPr>
          </a:p>
          <a:p>
            <a:pPr lvl="0">
              <a:defRPr/>
            </a:pPr>
            <a:r>
              <a:rPr lang="en-US" altLang="x-none" sz="2200" b="1" dirty="0">
                <a:solidFill>
                  <a:srgbClr val="FFFFFF"/>
                </a:solidFill>
                <a:ea typeface="ヒラギノ角ゴ Pro W3" charset="-128"/>
              </a:rPr>
              <a:t>Noopur </a:t>
            </a:r>
            <a:r>
              <a:rPr lang="en-US" altLang="x-none" sz="2200" b="1" dirty="0" err="1">
                <a:solidFill>
                  <a:srgbClr val="FFFFFF"/>
                </a:solidFill>
                <a:ea typeface="ヒラギノ角ゴ Pro W3" charset="-128"/>
              </a:rPr>
              <a:t>Raje</a:t>
            </a:r>
            <a:r>
              <a:rPr lang="en-US" altLang="x-none" sz="2200" b="1" dirty="0">
                <a:solidFill>
                  <a:srgbClr val="FFFFFF"/>
                </a:solidFill>
                <a:ea typeface="ヒラギノ角ゴ Pro W3" charset="-128"/>
              </a:rPr>
              <a:t>, MD</a:t>
            </a:r>
          </a:p>
          <a:p>
            <a:pPr lvl="0">
              <a:defRPr/>
            </a:pPr>
            <a:r>
              <a:rPr lang="en-US" altLang="x-none" sz="2200" b="1" dirty="0">
                <a:solidFill>
                  <a:srgbClr val="FFFFFF"/>
                </a:solidFill>
                <a:ea typeface="ヒラギノ角ゴ Pro W3" charset="-128"/>
              </a:rPr>
              <a:t>Paul G Richardson, MD</a:t>
            </a:r>
          </a:p>
          <a:p>
            <a:pPr lvl="0">
              <a:defRPr/>
            </a:pPr>
            <a:r>
              <a:rPr lang="en-US" altLang="x-none" sz="2200" b="1" dirty="0" err="1">
                <a:solidFill>
                  <a:srgbClr val="FFFFFF"/>
                </a:solidFill>
                <a:ea typeface="ヒラギノ角ゴ Pro W3" charset="-128"/>
              </a:rPr>
              <a:t>Sonali</a:t>
            </a:r>
            <a:r>
              <a:rPr lang="en-US" altLang="x-none" sz="2200" b="1" dirty="0">
                <a:solidFill>
                  <a:srgbClr val="FFFFFF"/>
                </a:solidFill>
                <a:ea typeface="ヒラギノ角ゴ Pro W3" charset="-128"/>
              </a:rPr>
              <a:t> M Smith, MD</a:t>
            </a:r>
            <a:endParaRPr kumimoji="0" lang="en-US" altLang="x-none" sz="2200" b="1" i="0" u="none" strike="noStrike" kern="1200" cap="none" spc="0" normalizeH="0" baseline="0" noProof="0" dirty="0">
              <a:ln>
                <a:noFill/>
              </a:ln>
              <a:solidFill>
                <a:srgbClr val="FFFFFF"/>
              </a:solidFill>
              <a:effectLst/>
              <a:uLnTx/>
              <a:uFillTx/>
              <a:latin typeface="Arial" charset="0"/>
              <a:ea typeface="ヒラギノ角ゴ Pro W3" charset="-128"/>
            </a:endParaRPr>
          </a:p>
        </p:txBody>
      </p:sp>
    </p:spTree>
    <p:extLst>
      <p:ext uri="{BB962C8B-B14F-4D97-AF65-F5344CB8AC3E}">
        <p14:creationId xmlns:p14="http://schemas.microsoft.com/office/powerpoint/2010/main" val="2423538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C958B-9FC4-1C4C-9DA9-07500A897EB3}"/>
              </a:ext>
            </a:extLst>
          </p:cNvPr>
          <p:cNvPicPr>
            <a:picLocks noChangeAspect="1"/>
          </p:cNvPicPr>
          <p:nvPr/>
        </p:nvPicPr>
        <p:blipFill>
          <a:blip r:embed="rId2"/>
          <a:stretch>
            <a:fillRect/>
          </a:stretch>
        </p:blipFill>
        <p:spPr>
          <a:xfrm>
            <a:off x="381000" y="1054420"/>
            <a:ext cx="11430000" cy="4749159"/>
          </a:xfrm>
          <a:prstGeom prst="rect">
            <a:avLst/>
          </a:prstGeom>
        </p:spPr>
      </p:pic>
      <p:sp>
        <p:nvSpPr>
          <p:cNvPr id="6" name="TextBox 5">
            <a:extLst>
              <a:ext uri="{FF2B5EF4-FFF2-40B4-BE49-F238E27FC236}">
                <a16:creationId xmlns:a16="http://schemas.microsoft.com/office/drawing/2014/main" id="{A86B84B2-E93F-5B48-9E11-75F2C8D3D7CD}"/>
              </a:ext>
            </a:extLst>
          </p:cNvPr>
          <p:cNvSpPr txBox="1"/>
          <p:nvPr/>
        </p:nvSpPr>
        <p:spPr>
          <a:xfrm>
            <a:off x="381000" y="5803579"/>
            <a:ext cx="11430000" cy="369332"/>
          </a:xfrm>
          <a:prstGeom prst="rect">
            <a:avLst/>
          </a:prstGeom>
          <a:solidFill>
            <a:schemeClr val="tx1"/>
          </a:solidFill>
        </p:spPr>
        <p:txBody>
          <a:bodyPr wrap="square" rtlCol="0">
            <a:spAutoFit/>
          </a:bodyPr>
          <a:lstStyle/>
          <a:p>
            <a:pPr algn="r"/>
            <a:r>
              <a:rPr lang="en-US" sz="1800" i="1" dirty="0">
                <a:solidFill>
                  <a:schemeClr val="tx2"/>
                </a:solidFill>
              </a:rPr>
              <a:t>Blood</a:t>
            </a:r>
            <a:r>
              <a:rPr lang="en-US" sz="1800" dirty="0">
                <a:solidFill>
                  <a:schemeClr val="tx2"/>
                </a:solidFill>
              </a:rPr>
              <a:t> 2018;132(23):2456-64.</a:t>
            </a:r>
          </a:p>
        </p:txBody>
      </p:sp>
    </p:spTree>
    <p:extLst>
      <p:ext uri="{BB962C8B-B14F-4D97-AF65-F5344CB8AC3E}">
        <p14:creationId xmlns:p14="http://schemas.microsoft.com/office/powerpoint/2010/main" val="2511016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a:extLst>
              <a:ext uri="{FF2B5EF4-FFF2-40B4-BE49-F238E27FC236}">
                <a16:creationId xmlns:a16="http://schemas.microsoft.com/office/drawing/2014/main" id="{D3D833CE-908F-2148-B7A5-761262DBB5C2}"/>
              </a:ext>
            </a:extLst>
          </p:cNvPr>
          <p:cNvPicPr>
            <a:picLocks noChangeAspect="1"/>
          </p:cNvPicPr>
          <p:nvPr/>
        </p:nvPicPr>
        <p:blipFill>
          <a:blip r:embed="rId2"/>
          <a:stretch>
            <a:fillRect/>
          </a:stretch>
        </p:blipFill>
        <p:spPr>
          <a:xfrm>
            <a:off x="863984" y="1836955"/>
            <a:ext cx="10311631" cy="3334094"/>
          </a:xfrm>
          <a:prstGeom prst="rect">
            <a:avLst/>
          </a:prstGeom>
        </p:spPr>
      </p:pic>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57377" y="6349039"/>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Perrot A et al. </a:t>
            </a:r>
            <a:r>
              <a:rPr lang="is-IS" sz="1600" i="1" dirty="0">
                <a:solidFill>
                  <a:srgbClr val="FFFFFF"/>
                </a:solidFill>
              </a:rPr>
              <a:t>Blood </a:t>
            </a:r>
            <a:r>
              <a:rPr lang="is-IS" sz="1600" dirty="0">
                <a:solidFill>
                  <a:srgbClr val="FFFFFF"/>
                </a:solidFill>
              </a:rPr>
              <a:t>2018;</a:t>
            </a:r>
            <a:r>
              <a:rPr lang="en-US" sz="1600" dirty="0">
                <a:solidFill>
                  <a:schemeClr val="bg1"/>
                </a:solidFill>
              </a:rPr>
              <a:t>132(23):2456-64</a:t>
            </a:r>
            <a:r>
              <a:rPr lang="is-IS" sz="1600" dirty="0">
                <a:solidFill>
                  <a:srgbClr val="FFFFFF"/>
                </a:solidFill>
              </a:rPr>
              <a:t>.</a:t>
            </a: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0"/>
            <a:ext cx="10591800" cy="1143000"/>
          </a:xfrm>
          <a:prstGeom prst="rect">
            <a:avLst/>
          </a:prstGeom>
        </p:spPr>
        <p:txBody>
          <a:bodyPr anchor="ct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IFM 2009: MRD Status and Survival Analyses</a:t>
            </a:r>
          </a:p>
        </p:txBody>
      </p:sp>
      <p:sp>
        <p:nvSpPr>
          <p:cNvPr id="15" name="Rectangle 14">
            <a:extLst>
              <a:ext uri="{FF2B5EF4-FFF2-40B4-BE49-F238E27FC236}">
                <a16:creationId xmlns:a16="http://schemas.microsoft.com/office/drawing/2014/main" id="{32DD321F-A2D8-4448-8B0D-E3DADF7A409B}"/>
              </a:ext>
            </a:extLst>
          </p:cNvPr>
          <p:cNvSpPr/>
          <p:nvPr/>
        </p:nvSpPr>
        <p:spPr>
          <a:xfrm>
            <a:off x="612669" y="5435309"/>
            <a:ext cx="10591800" cy="1015663"/>
          </a:xfrm>
          <a:prstGeom prst="rect">
            <a:avLst/>
          </a:prstGeom>
        </p:spPr>
        <p:txBody>
          <a:bodyPr wrap="square">
            <a:spAutoFit/>
          </a:bodyPr>
          <a:lstStyle/>
          <a:p>
            <a:pPr marL="285750" indent="-285750">
              <a:spcBef>
                <a:spcPts val="600"/>
              </a:spcBef>
              <a:buFont typeface="Arial" panose="020B0604020202020204" pitchFamily="34" charset="0"/>
              <a:buChar char="•"/>
            </a:pPr>
            <a:r>
              <a:rPr lang="en-US" sz="1500" dirty="0"/>
              <a:t>MRD status was a strong prognostic indicator for PFS and overall survival (OS HR 0.24, </a:t>
            </a:r>
            <a:r>
              <a:rPr lang="en-US" sz="1500" i="1" dirty="0"/>
              <a:t>p</a:t>
            </a:r>
            <a:r>
              <a:rPr lang="en-US" sz="1500" dirty="0"/>
              <a:t> = 0.001).</a:t>
            </a:r>
          </a:p>
          <a:p>
            <a:pPr marL="285750" indent="-285750">
              <a:buFont typeface="Arial" panose="020B0604020202020204" pitchFamily="34" charset="0"/>
              <a:buChar char="•"/>
            </a:pPr>
            <a:r>
              <a:rPr lang="en-US" sz="1500" dirty="0"/>
              <a:t>MRD negativity was associated with a higher probability of prolonged PFS regardless of treatment group (RVD vs transplant), cytogenetic risk profile or ISS disease stage at diagnosis. These results were similar after completion of maintenance therapy.</a:t>
            </a:r>
          </a:p>
        </p:txBody>
      </p:sp>
      <p:sp>
        <p:nvSpPr>
          <p:cNvPr id="10" name="TextBox 9">
            <a:extLst>
              <a:ext uri="{FF2B5EF4-FFF2-40B4-BE49-F238E27FC236}">
                <a16:creationId xmlns:a16="http://schemas.microsoft.com/office/drawing/2014/main" id="{594BB61F-252A-A947-9DBB-3AD961C41DDD}"/>
              </a:ext>
            </a:extLst>
          </p:cNvPr>
          <p:cNvSpPr txBox="1"/>
          <p:nvPr/>
        </p:nvSpPr>
        <p:spPr>
          <a:xfrm>
            <a:off x="10490376" y="6314421"/>
            <a:ext cx="931665" cy="461665"/>
          </a:xfrm>
          <a:prstGeom prst="rect">
            <a:avLst/>
          </a:prstGeom>
          <a:noFill/>
        </p:spPr>
        <p:txBody>
          <a:bodyPr wrap="none" rtlCol="0">
            <a:spAutoFit/>
          </a:bodyPr>
          <a:lstStyle/>
          <a:p>
            <a:r>
              <a:rPr lang="en-US" sz="1200" dirty="0"/>
              <a:t>HR 0.56;</a:t>
            </a:r>
          </a:p>
          <a:p>
            <a:r>
              <a:rPr lang="en-US" sz="1200" i="1" dirty="0"/>
              <a:t>P</a:t>
            </a:r>
            <a:r>
              <a:rPr lang="en-US" sz="1200" dirty="0"/>
              <a:t> &lt; 0.0001</a:t>
            </a:r>
          </a:p>
        </p:txBody>
      </p:sp>
      <p:sp>
        <p:nvSpPr>
          <p:cNvPr id="12" name="TextBox 11">
            <a:extLst>
              <a:ext uri="{FF2B5EF4-FFF2-40B4-BE49-F238E27FC236}">
                <a16:creationId xmlns:a16="http://schemas.microsoft.com/office/drawing/2014/main" id="{0F27E69C-CABD-524F-B078-AF8EFFB80075}"/>
              </a:ext>
            </a:extLst>
          </p:cNvPr>
          <p:cNvSpPr txBox="1"/>
          <p:nvPr/>
        </p:nvSpPr>
        <p:spPr>
          <a:xfrm>
            <a:off x="1729787" y="4318593"/>
            <a:ext cx="3429000" cy="461665"/>
          </a:xfrm>
          <a:prstGeom prst="rect">
            <a:avLst/>
          </a:prstGeom>
          <a:noFill/>
        </p:spPr>
        <p:txBody>
          <a:bodyPr wrap="square" rtlCol="0">
            <a:spAutoFit/>
          </a:bodyPr>
          <a:lstStyle/>
          <a:p>
            <a:r>
              <a:rPr lang="en-US" sz="1200" b="1" dirty="0"/>
              <a:t>MRD negative   Median: Not reached</a:t>
            </a:r>
          </a:p>
          <a:p>
            <a:r>
              <a:rPr lang="en-US" sz="1200" b="1" dirty="0"/>
              <a:t>MRD positive    Median: 29 </a:t>
            </a:r>
            <a:r>
              <a:rPr lang="en-US" sz="1200" b="1" dirty="0" err="1"/>
              <a:t>mo</a:t>
            </a:r>
            <a:endParaRPr lang="en-US" sz="1200" b="1" dirty="0"/>
          </a:p>
        </p:txBody>
      </p:sp>
      <p:sp>
        <p:nvSpPr>
          <p:cNvPr id="9" name="TextBox 8">
            <a:extLst>
              <a:ext uri="{FF2B5EF4-FFF2-40B4-BE49-F238E27FC236}">
                <a16:creationId xmlns:a16="http://schemas.microsoft.com/office/drawing/2014/main" id="{1ABDF713-AFFE-6A4A-B4E1-F54DB65A3F96}"/>
              </a:ext>
            </a:extLst>
          </p:cNvPr>
          <p:cNvSpPr txBox="1"/>
          <p:nvPr/>
        </p:nvSpPr>
        <p:spPr>
          <a:xfrm>
            <a:off x="614222" y="1370259"/>
            <a:ext cx="4929555" cy="369332"/>
          </a:xfrm>
          <a:prstGeom prst="rect">
            <a:avLst/>
          </a:prstGeom>
          <a:noFill/>
        </p:spPr>
        <p:txBody>
          <a:bodyPr wrap="none" rtlCol="0">
            <a:spAutoFit/>
          </a:bodyPr>
          <a:lstStyle/>
          <a:p>
            <a:r>
              <a:rPr lang="en-US" sz="1800" b="1" dirty="0"/>
              <a:t>PFS by MRD Status at Start of Maintenance</a:t>
            </a:r>
          </a:p>
        </p:txBody>
      </p:sp>
      <p:sp>
        <p:nvSpPr>
          <p:cNvPr id="17" name="TextBox 16">
            <a:extLst>
              <a:ext uri="{FF2B5EF4-FFF2-40B4-BE49-F238E27FC236}">
                <a16:creationId xmlns:a16="http://schemas.microsoft.com/office/drawing/2014/main" id="{919327D6-769B-B841-BF4E-3979C2D423A2}"/>
              </a:ext>
            </a:extLst>
          </p:cNvPr>
          <p:cNvSpPr txBox="1"/>
          <p:nvPr/>
        </p:nvSpPr>
        <p:spPr>
          <a:xfrm>
            <a:off x="1527766" y="3190005"/>
            <a:ext cx="2128991" cy="461665"/>
          </a:xfrm>
          <a:prstGeom prst="rect">
            <a:avLst/>
          </a:prstGeom>
          <a:noFill/>
        </p:spPr>
        <p:txBody>
          <a:bodyPr wrap="square" rtlCol="0">
            <a:spAutoFit/>
          </a:bodyPr>
          <a:lstStyle/>
          <a:p>
            <a:r>
              <a:rPr lang="en-US" sz="1200" b="1" dirty="0"/>
              <a:t>HR 0.22</a:t>
            </a:r>
          </a:p>
          <a:p>
            <a:r>
              <a:rPr lang="en-US" sz="1200" b="1" i="1" dirty="0"/>
              <a:t>P</a:t>
            </a:r>
            <a:r>
              <a:rPr lang="en-US" sz="1200" b="1" dirty="0"/>
              <a:t> &lt; 0.001</a:t>
            </a:r>
          </a:p>
        </p:txBody>
      </p:sp>
      <p:sp>
        <p:nvSpPr>
          <p:cNvPr id="18" name="TextBox 17">
            <a:extLst>
              <a:ext uri="{FF2B5EF4-FFF2-40B4-BE49-F238E27FC236}">
                <a16:creationId xmlns:a16="http://schemas.microsoft.com/office/drawing/2014/main" id="{048E9E9C-E137-7246-A418-989D12A167EC}"/>
              </a:ext>
            </a:extLst>
          </p:cNvPr>
          <p:cNvSpPr txBox="1"/>
          <p:nvPr/>
        </p:nvSpPr>
        <p:spPr>
          <a:xfrm>
            <a:off x="6019800" y="1371600"/>
            <a:ext cx="5882764" cy="369332"/>
          </a:xfrm>
          <a:prstGeom prst="rect">
            <a:avLst/>
          </a:prstGeom>
          <a:noFill/>
        </p:spPr>
        <p:txBody>
          <a:bodyPr wrap="none" rtlCol="0">
            <a:spAutoFit/>
          </a:bodyPr>
          <a:lstStyle/>
          <a:p>
            <a:r>
              <a:rPr lang="en-US" sz="1800" b="1" dirty="0"/>
              <a:t>PFS by MRD Status After 12 Months of Maintenance</a:t>
            </a:r>
          </a:p>
        </p:txBody>
      </p:sp>
      <p:sp>
        <p:nvSpPr>
          <p:cNvPr id="21" name="Rectangle 20">
            <a:extLst>
              <a:ext uri="{FF2B5EF4-FFF2-40B4-BE49-F238E27FC236}">
                <a16:creationId xmlns:a16="http://schemas.microsoft.com/office/drawing/2014/main" id="{D259803E-44EC-2040-B6E1-74A7DFB501D4}"/>
              </a:ext>
            </a:extLst>
          </p:cNvPr>
          <p:cNvSpPr/>
          <p:nvPr/>
        </p:nvSpPr>
        <p:spPr>
          <a:xfrm>
            <a:off x="6892472" y="3232880"/>
            <a:ext cx="843949" cy="461665"/>
          </a:xfrm>
          <a:prstGeom prst="rect">
            <a:avLst/>
          </a:prstGeom>
        </p:spPr>
        <p:txBody>
          <a:bodyPr wrap="none">
            <a:spAutoFit/>
          </a:bodyPr>
          <a:lstStyle/>
          <a:p>
            <a:r>
              <a:rPr lang="en-US" sz="1200" b="1" dirty="0"/>
              <a:t>HR 0.18</a:t>
            </a:r>
          </a:p>
          <a:p>
            <a:r>
              <a:rPr lang="en-US" sz="1200" b="1" i="1" dirty="0"/>
              <a:t>P</a:t>
            </a:r>
            <a:r>
              <a:rPr lang="en-US" sz="1200" b="1" dirty="0"/>
              <a:t> &lt; 0.001</a:t>
            </a:r>
          </a:p>
        </p:txBody>
      </p:sp>
      <p:sp>
        <p:nvSpPr>
          <p:cNvPr id="22" name="Rectangle 21">
            <a:extLst>
              <a:ext uri="{FF2B5EF4-FFF2-40B4-BE49-F238E27FC236}">
                <a16:creationId xmlns:a16="http://schemas.microsoft.com/office/drawing/2014/main" id="{126CF178-CC97-A14B-AC58-F975E4B86E5D}"/>
              </a:ext>
            </a:extLst>
          </p:cNvPr>
          <p:cNvSpPr/>
          <p:nvPr/>
        </p:nvSpPr>
        <p:spPr>
          <a:xfrm>
            <a:off x="4872191" y="2787779"/>
            <a:ext cx="625492" cy="276999"/>
          </a:xfrm>
          <a:prstGeom prst="rect">
            <a:avLst/>
          </a:prstGeom>
        </p:spPr>
        <p:txBody>
          <a:bodyPr wrap="none">
            <a:spAutoFit/>
          </a:bodyPr>
          <a:lstStyle/>
          <a:p>
            <a:r>
              <a:rPr lang="en-US" sz="1200" b="1" dirty="0"/>
              <a:t>n = 90</a:t>
            </a:r>
          </a:p>
        </p:txBody>
      </p:sp>
      <p:sp>
        <p:nvSpPr>
          <p:cNvPr id="23" name="Rectangle 22">
            <a:extLst>
              <a:ext uri="{FF2B5EF4-FFF2-40B4-BE49-F238E27FC236}">
                <a16:creationId xmlns:a16="http://schemas.microsoft.com/office/drawing/2014/main" id="{59E82A84-7013-7F4F-B5AF-6E5E092334A2}"/>
              </a:ext>
            </a:extLst>
          </p:cNvPr>
          <p:cNvSpPr/>
          <p:nvPr/>
        </p:nvSpPr>
        <p:spPr>
          <a:xfrm>
            <a:off x="4872191" y="3761601"/>
            <a:ext cx="710451" cy="276999"/>
          </a:xfrm>
          <a:prstGeom prst="rect">
            <a:avLst/>
          </a:prstGeom>
        </p:spPr>
        <p:txBody>
          <a:bodyPr wrap="none">
            <a:spAutoFit/>
          </a:bodyPr>
          <a:lstStyle/>
          <a:p>
            <a:r>
              <a:rPr lang="en-US" sz="1200" b="1" dirty="0"/>
              <a:t>n = 276</a:t>
            </a:r>
          </a:p>
        </p:txBody>
      </p:sp>
      <p:sp>
        <p:nvSpPr>
          <p:cNvPr id="24" name="Rectangle 23">
            <a:extLst>
              <a:ext uri="{FF2B5EF4-FFF2-40B4-BE49-F238E27FC236}">
                <a16:creationId xmlns:a16="http://schemas.microsoft.com/office/drawing/2014/main" id="{47644CEF-FF42-4F41-9609-985F197F8A7E}"/>
              </a:ext>
            </a:extLst>
          </p:cNvPr>
          <p:cNvSpPr/>
          <p:nvPr/>
        </p:nvSpPr>
        <p:spPr>
          <a:xfrm>
            <a:off x="10490376" y="2682241"/>
            <a:ext cx="625492" cy="276999"/>
          </a:xfrm>
          <a:prstGeom prst="rect">
            <a:avLst/>
          </a:prstGeom>
        </p:spPr>
        <p:txBody>
          <a:bodyPr wrap="none">
            <a:spAutoFit/>
          </a:bodyPr>
          <a:lstStyle/>
          <a:p>
            <a:r>
              <a:rPr lang="en-US" sz="1200" b="1" dirty="0"/>
              <a:t>n = 92</a:t>
            </a:r>
          </a:p>
        </p:txBody>
      </p:sp>
      <p:sp>
        <p:nvSpPr>
          <p:cNvPr id="25" name="Rectangle 24">
            <a:extLst>
              <a:ext uri="{FF2B5EF4-FFF2-40B4-BE49-F238E27FC236}">
                <a16:creationId xmlns:a16="http://schemas.microsoft.com/office/drawing/2014/main" id="{D25B15B7-DF98-4D4A-B232-4A836A298A25}"/>
              </a:ext>
            </a:extLst>
          </p:cNvPr>
          <p:cNvSpPr/>
          <p:nvPr/>
        </p:nvSpPr>
        <p:spPr>
          <a:xfrm>
            <a:off x="10531929" y="3857714"/>
            <a:ext cx="710451" cy="276999"/>
          </a:xfrm>
          <a:prstGeom prst="rect">
            <a:avLst/>
          </a:prstGeom>
        </p:spPr>
        <p:txBody>
          <a:bodyPr wrap="none">
            <a:spAutoFit/>
          </a:bodyPr>
          <a:lstStyle/>
          <a:p>
            <a:r>
              <a:rPr lang="en-US" sz="1200" b="1" dirty="0"/>
              <a:t>n = 147</a:t>
            </a:r>
          </a:p>
        </p:txBody>
      </p:sp>
      <p:sp>
        <p:nvSpPr>
          <p:cNvPr id="2" name="TextBox 1">
            <a:extLst>
              <a:ext uri="{FF2B5EF4-FFF2-40B4-BE49-F238E27FC236}">
                <a16:creationId xmlns:a16="http://schemas.microsoft.com/office/drawing/2014/main" id="{5FCF46FD-2E8E-0645-98FF-D4364875386B}"/>
              </a:ext>
            </a:extLst>
          </p:cNvPr>
          <p:cNvSpPr txBox="1"/>
          <p:nvPr/>
        </p:nvSpPr>
        <p:spPr>
          <a:xfrm>
            <a:off x="1594390" y="5120229"/>
            <a:ext cx="3699795" cy="323165"/>
          </a:xfrm>
          <a:prstGeom prst="rect">
            <a:avLst/>
          </a:prstGeom>
          <a:noFill/>
        </p:spPr>
        <p:txBody>
          <a:bodyPr wrap="none" rtlCol="0">
            <a:spAutoFit/>
          </a:bodyPr>
          <a:lstStyle/>
          <a:p>
            <a:pPr algn="ctr"/>
            <a:r>
              <a:rPr lang="en-US" sz="1500" b="1" dirty="0"/>
              <a:t>Time since MRD assessment (months)</a:t>
            </a:r>
          </a:p>
        </p:txBody>
      </p:sp>
      <p:sp>
        <p:nvSpPr>
          <p:cNvPr id="20" name="TextBox 19">
            <a:extLst>
              <a:ext uri="{FF2B5EF4-FFF2-40B4-BE49-F238E27FC236}">
                <a16:creationId xmlns:a16="http://schemas.microsoft.com/office/drawing/2014/main" id="{A0CDD12B-A9F5-EE43-9875-0AADBE9029D2}"/>
              </a:ext>
            </a:extLst>
          </p:cNvPr>
          <p:cNvSpPr txBox="1"/>
          <p:nvPr/>
        </p:nvSpPr>
        <p:spPr>
          <a:xfrm rot="16200000">
            <a:off x="58961" y="3154800"/>
            <a:ext cx="1285929" cy="323165"/>
          </a:xfrm>
          <a:prstGeom prst="rect">
            <a:avLst/>
          </a:prstGeom>
          <a:noFill/>
        </p:spPr>
        <p:txBody>
          <a:bodyPr wrap="none" rtlCol="0">
            <a:spAutoFit/>
          </a:bodyPr>
          <a:lstStyle/>
          <a:p>
            <a:pPr algn="ctr"/>
            <a:r>
              <a:rPr lang="en-US" sz="1500" b="1" dirty="0"/>
              <a:t>Patients (%)</a:t>
            </a:r>
          </a:p>
        </p:txBody>
      </p:sp>
      <p:sp>
        <p:nvSpPr>
          <p:cNvPr id="26" name="TextBox 25">
            <a:extLst>
              <a:ext uri="{FF2B5EF4-FFF2-40B4-BE49-F238E27FC236}">
                <a16:creationId xmlns:a16="http://schemas.microsoft.com/office/drawing/2014/main" id="{E6F602F9-7C00-3244-8371-B1D233FF2316}"/>
              </a:ext>
            </a:extLst>
          </p:cNvPr>
          <p:cNvSpPr txBox="1"/>
          <p:nvPr/>
        </p:nvSpPr>
        <p:spPr>
          <a:xfrm rot="16200000">
            <a:off x="5475913" y="3270738"/>
            <a:ext cx="1285929" cy="323165"/>
          </a:xfrm>
          <a:prstGeom prst="rect">
            <a:avLst/>
          </a:prstGeom>
          <a:noFill/>
        </p:spPr>
        <p:txBody>
          <a:bodyPr wrap="none" rtlCol="0">
            <a:spAutoFit/>
          </a:bodyPr>
          <a:lstStyle/>
          <a:p>
            <a:pPr algn="ctr"/>
            <a:r>
              <a:rPr lang="en-US" sz="1500" b="1" dirty="0"/>
              <a:t>Patients (%)</a:t>
            </a:r>
          </a:p>
        </p:txBody>
      </p:sp>
      <p:sp>
        <p:nvSpPr>
          <p:cNvPr id="27" name="TextBox 26">
            <a:extLst>
              <a:ext uri="{FF2B5EF4-FFF2-40B4-BE49-F238E27FC236}">
                <a16:creationId xmlns:a16="http://schemas.microsoft.com/office/drawing/2014/main" id="{153FA303-0BEC-0744-9654-3776B5FC4918}"/>
              </a:ext>
            </a:extLst>
          </p:cNvPr>
          <p:cNvSpPr txBox="1"/>
          <p:nvPr/>
        </p:nvSpPr>
        <p:spPr>
          <a:xfrm>
            <a:off x="7069215" y="5120229"/>
            <a:ext cx="3699795" cy="323165"/>
          </a:xfrm>
          <a:prstGeom prst="rect">
            <a:avLst/>
          </a:prstGeom>
          <a:noFill/>
        </p:spPr>
        <p:txBody>
          <a:bodyPr wrap="none" rtlCol="0">
            <a:spAutoFit/>
          </a:bodyPr>
          <a:lstStyle/>
          <a:p>
            <a:pPr algn="ctr"/>
            <a:r>
              <a:rPr lang="en-US" sz="1500" b="1" dirty="0"/>
              <a:t>Time since MRD assessment (months)</a:t>
            </a:r>
          </a:p>
        </p:txBody>
      </p:sp>
      <p:sp>
        <p:nvSpPr>
          <p:cNvPr id="28" name="TextBox 27">
            <a:extLst>
              <a:ext uri="{FF2B5EF4-FFF2-40B4-BE49-F238E27FC236}">
                <a16:creationId xmlns:a16="http://schemas.microsoft.com/office/drawing/2014/main" id="{496DB719-2E93-1645-88C4-D279BE1024D1}"/>
              </a:ext>
            </a:extLst>
          </p:cNvPr>
          <p:cNvSpPr txBox="1"/>
          <p:nvPr/>
        </p:nvSpPr>
        <p:spPr>
          <a:xfrm>
            <a:off x="7124338" y="4333450"/>
            <a:ext cx="3429000" cy="461665"/>
          </a:xfrm>
          <a:prstGeom prst="rect">
            <a:avLst/>
          </a:prstGeom>
          <a:noFill/>
        </p:spPr>
        <p:txBody>
          <a:bodyPr wrap="square" rtlCol="0">
            <a:spAutoFit/>
          </a:bodyPr>
          <a:lstStyle/>
          <a:p>
            <a:r>
              <a:rPr lang="en-US" sz="1200" b="1" dirty="0"/>
              <a:t>MRD negative   Median: Not reached</a:t>
            </a:r>
          </a:p>
          <a:p>
            <a:r>
              <a:rPr lang="en-US" sz="1200" b="1" dirty="0"/>
              <a:t>MRD positive    Median: 20 </a:t>
            </a:r>
            <a:r>
              <a:rPr lang="en-US" sz="1200" b="1" dirty="0" err="1"/>
              <a:t>mo</a:t>
            </a:r>
            <a:endParaRPr lang="en-US" sz="1200" b="1" dirty="0"/>
          </a:p>
        </p:txBody>
      </p:sp>
    </p:spTree>
    <p:extLst>
      <p:ext uri="{BB962C8B-B14F-4D97-AF65-F5344CB8AC3E}">
        <p14:creationId xmlns:p14="http://schemas.microsoft.com/office/powerpoint/2010/main" val="4023964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6000" y="24825"/>
            <a:ext cx="10363200" cy="1194376"/>
          </a:xfrm>
        </p:spPr>
        <p:txBody>
          <a:bodyPr/>
          <a:lstStyle/>
          <a:p>
            <a:r>
              <a:rPr lang="en-US" sz="2400" dirty="0"/>
              <a:t>First NGS-Based Test to Detect Minimal Residual Disease Is Authorized by the FDA </a:t>
            </a:r>
            <a:br>
              <a:rPr lang="en-US" dirty="0"/>
            </a:br>
            <a:r>
              <a:rPr lang="en-US" altLang="en-US" sz="2000" dirty="0"/>
              <a:t>Press Release – September 28, 2018</a:t>
            </a:r>
          </a:p>
        </p:txBody>
      </p:sp>
      <p:sp>
        <p:nvSpPr>
          <p:cNvPr id="12291" name="Content Placeholder 2"/>
          <p:cNvSpPr>
            <a:spLocks noGrp="1"/>
          </p:cNvSpPr>
          <p:nvPr>
            <p:ph idx="1"/>
          </p:nvPr>
        </p:nvSpPr>
        <p:spPr>
          <a:xfrm>
            <a:off x="657224" y="1600200"/>
            <a:ext cx="10363200" cy="4124892"/>
          </a:xfrm>
        </p:spPr>
        <p:txBody>
          <a:bodyPr/>
          <a:lstStyle/>
          <a:p>
            <a:pPr marL="0" indent="0">
              <a:spcBef>
                <a:spcPts val="1128"/>
              </a:spcBef>
              <a:buNone/>
            </a:pPr>
            <a:r>
              <a:rPr lang="en-US" sz="2400" dirty="0"/>
              <a:t>“The US Food and Drug Administration has permitted marketing of a NGS-based test for minimal residual disease (MRD) in patients with acute lymphoblastic leukemia (ALL) or multiple myeloma. </a:t>
            </a:r>
          </a:p>
          <a:p>
            <a:pPr marL="0" indent="0">
              <a:spcBef>
                <a:spcPts val="1128"/>
              </a:spcBef>
              <a:buNone/>
            </a:pPr>
            <a:endParaRPr lang="en-US" sz="800" dirty="0"/>
          </a:p>
          <a:p>
            <a:pPr marL="0" indent="0">
              <a:spcBef>
                <a:spcPts val="1128"/>
              </a:spcBef>
              <a:buNone/>
            </a:pPr>
            <a:r>
              <a:rPr lang="en-US" sz="2400" dirty="0"/>
              <a:t>Along with this authorization, the FDA is establishing criteria, called special controls, which clarify the agency’s expectations in assuring the accuracy, reliability and effectiveness of tests intended to be used as an aid to measure MRD to assess the change in burden of disease during and after treatment. These special controls, when met along with general controls, provide a reasonable assurance of safety and effectiveness for these tests.” </a:t>
            </a:r>
          </a:p>
        </p:txBody>
      </p:sp>
      <p:sp>
        <p:nvSpPr>
          <p:cNvPr id="12292" name="TextBox 3"/>
          <p:cNvSpPr txBox="1">
            <a:spLocks noChangeArrowheads="1"/>
          </p:cNvSpPr>
          <p:nvPr/>
        </p:nvSpPr>
        <p:spPr bwMode="auto">
          <a:xfrm>
            <a:off x="228600" y="6248400"/>
            <a:ext cx="1173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600" dirty="0"/>
              <a:t>https://</a:t>
            </a:r>
            <a:r>
              <a:rPr lang="en-US" sz="1600" dirty="0" err="1"/>
              <a:t>www.fda.gov</a:t>
            </a:r>
            <a:r>
              <a:rPr lang="en-US" sz="1600" dirty="0"/>
              <a:t>/news-events/press-announcements/fda-authorizes-first-next-generation-sequencing-based-test-detect-very-low-levels-remaining-cancer</a:t>
            </a:r>
          </a:p>
        </p:txBody>
      </p:sp>
    </p:spTree>
    <p:extLst>
      <p:ext uri="{BB962C8B-B14F-4D97-AF65-F5344CB8AC3E}">
        <p14:creationId xmlns:p14="http://schemas.microsoft.com/office/powerpoint/2010/main" val="2263157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r>
              <a:rPr lang="en-US" dirty="0"/>
              <a:t>Efficacy of Carfilzomib Lenalidomide Dexamethasone (</a:t>
            </a:r>
            <a:r>
              <a:rPr lang="en-US" dirty="0" err="1"/>
              <a:t>KRd</a:t>
            </a:r>
            <a:r>
              <a:rPr lang="en-US" dirty="0"/>
              <a:t>) with or without Transplantation in Newly Diagnosed Myeloma According to Risk Status: Results from the FORTE Trial</a:t>
            </a:r>
            <a:endParaRPr lang="en-US" sz="3600" dirty="0"/>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314716"/>
            <a:ext cx="10847294" cy="1752600"/>
          </a:xfrm>
        </p:spPr>
        <p:txBody>
          <a:bodyPr/>
          <a:lstStyle/>
          <a:p>
            <a:pPr algn="l"/>
            <a:r>
              <a:rPr lang="en-US" sz="2800" dirty="0">
                <a:latin typeface="Arial" charset="0"/>
                <a:ea typeface="ＭＳ Ｐゴシック" charset="0"/>
                <a:cs typeface="ＭＳ Ｐゴシック" charset="0"/>
              </a:rPr>
              <a:t>Gay F 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8002.</a:t>
            </a:r>
          </a:p>
          <a:p>
            <a:r>
              <a:rPr lang="en-US" dirty="0"/>
              <a:t>Hematologic Malignancies – Plasma Cell Dyscrasias Oral Session </a:t>
            </a:r>
          </a:p>
          <a:p>
            <a:r>
              <a:rPr lang="en-US" dirty="0"/>
              <a:t>Sunday, June 2</a:t>
            </a:r>
            <a:r>
              <a:rPr lang="en-US" baseline="30000" dirty="0"/>
              <a:t>nd</a:t>
            </a:r>
            <a:r>
              <a:rPr lang="en-US" dirty="0"/>
              <a:t>, 10:09 AM - 10:21 AM, E451</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96754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a:xfrm>
            <a:off x="672352" y="457200"/>
            <a:ext cx="10847293" cy="3352800"/>
          </a:xfrm>
        </p:spPr>
        <p:txBody>
          <a:bodyPr/>
          <a:lstStyle/>
          <a:p>
            <a:r>
              <a:rPr lang="en-US" sz="3200" dirty="0"/>
              <a:t>Phase 3 Randomized Study of Daratumumab (DARA) + Bortezomib/Thalidomide/Dexamethasone (D-</a:t>
            </a:r>
            <a:r>
              <a:rPr lang="en-US" sz="3200" dirty="0" err="1"/>
              <a:t>VTd</a:t>
            </a:r>
            <a:r>
              <a:rPr lang="en-US" sz="3200" dirty="0"/>
              <a:t>) vs </a:t>
            </a:r>
            <a:r>
              <a:rPr lang="en-US" sz="3200" dirty="0" err="1"/>
              <a:t>VTd</a:t>
            </a:r>
            <a:r>
              <a:rPr lang="en-US" sz="3200" dirty="0"/>
              <a:t> in Transplant-Eligible (TE) Newly Diagnosed Multiple Myeloma (NDMM): CASSIOPEIA Part 1 Results</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314716"/>
            <a:ext cx="10847294" cy="1752600"/>
          </a:xfrm>
        </p:spPr>
        <p:txBody>
          <a:bodyPr/>
          <a:lstStyle/>
          <a:p>
            <a:pPr algn="l"/>
            <a:r>
              <a:rPr lang="en-US" sz="2800" dirty="0">
                <a:latin typeface="Arial" charset="0"/>
                <a:ea typeface="ＭＳ Ｐゴシック" charset="0"/>
                <a:cs typeface="ＭＳ Ｐゴシック" charset="0"/>
              </a:rPr>
              <a:t>Moreau P 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8003.</a:t>
            </a:r>
          </a:p>
          <a:p>
            <a:r>
              <a:rPr lang="en-US" dirty="0"/>
              <a:t>Hematologic Malignancies – Plasma Cell Dyscrasias Oral Session </a:t>
            </a:r>
          </a:p>
          <a:p>
            <a:r>
              <a:rPr lang="en-US" dirty="0"/>
              <a:t>Sunday, June 2</a:t>
            </a:r>
            <a:r>
              <a:rPr lang="en-US" baseline="30000" dirty="0"/>
              <a:t>nd</a:t>
            </a:r>
            <a:r>
              <a:rPr lang="en-US" dirty="0"/>
              <a:t>, 10:45 AM - 10:57 AM, E451</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29415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a:xfrm>
            <a:off x="672352" y="457200"/>
            <a:ext cx="10986247" cy="3352800"/>
          </a:xfrm>
        </p:spPr>
        <p:txBody>
          <a:bodyPr/>
          <a:lstStyle/>
          <a:p>
            <a:pPr algn="l"/>
            <a:r>
              <a:rPr lang="en-US" sz="3600" dirty="0"/>
              <a:t>Phase 3 Randomized Study of Daratumumab plus Lenalidomide and Dexamethasone (D-Rd) versus Lenalidomide and Dexamethasone (Rd) in Patients with Newly Diagnosed Multiple Myeloma (NDMM) Ineligible for Transplant (MAIA)</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p:txBody>
          <a:bodyPr/>
          <a:lstStyle/>
          <a:p>
            <a:pPr algn="l"/>
            <a:r>
              <a:rPr lang="en-US" sz="2800" dirty="0" err="1">
                <a:latin typeface="Arial" charset="0"/>
                <a:ea typeface="ＭＳ Ｐゴシック" charset="0"/>
                <a:cs typeface="ＭＳ Ｐゴシック" charset="0"/>
              </a:rPr>
              <a:t>Facon</a:t>
            </a:r>
            <a:r>
              <a:rPr lang="en-US" sz="2800" dirty="0">
                <a:latin typeface="Arial" charset="0"/>
                <a:ea typeface="ＭＳ Ｐゴシック" charset="0"/>
                <a:cs typeface="ＭＳ Ｐゴシック" charset="0"/>
              </a:rPr>
              <a:t> T et al. </a:t>
            </a:r>
            <a:br>
              <a:rPr lang="en-US" sz="2800" dirty="0">
                <a:latin typeface="Arial" charset="0"/>
                <a:ea typeface="ＭＳ Ｐゴシック" charset="0"/>
                <a:cs typeface="ＭＳ Ｐゴシック" charset="0"/>
              </a:rPr>
            </a:br>
            <a:r>
              <a:rPr lang="en-US" sz="2800" i="1" dirty="0"/>
              <a:t>Proc ASH </a:t>
            </a:r>
            <a:r>
              <a:rPr lang="en-US" sz="2800" dirty="0">
                <a:latin typeface="Arial" charset="0"/>
                <a:ea typeface="ＭＳ Ｐゴシック" charset="0"/>
                <a:cs typeface="ＭＳ Ｐゴシック" charset="0"/>
              </a:rPr>
              <a:t>2018;Abstract LBA-2.</a:t>
            </a:r>
          </a:p>
        </p:txBody>
      </p:sp>
    </p:spTree>
    <p:extLst>
      <p:ext uri="{BB962C8B-B14F-4D97-AF65-F5344CB8AC3E}">
        <p14:creationId xmlns:p14="http://schemas.microsoft.com/office/powerpoint/2010/main" val="4269773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619AF45-16F1-8045-8BA2-C3B481A699A6}"/>
              </a:ext>
            </a:extLst>
          </p:cNvPr>
          <p:cNvGrpSpPr/>
          <p:nvPr/>
        </p:nvGrpSpPr>
        <p:grpSpPr>
          <a:xfrm>
            <a:off x="7911291" y="2540897"/>
            <a:ext cx="962752" cy="1876926"/>
            <a:chOff x="8058062" y="2414851"/>
            <a:chExt cx="365760" cy="1876926"/>
          </a:xfrm>
        </p:grpSpPr>
        <p:cxnSp>
          <p:nvCxnSpPr>
            <p:cNvPr id="24" name="Straight Connector 10">
              <a:extLst>
                <a:ext uri="{FF2B5EF4-FFF2-40B4-BE49-F238E27FC236}">
                  <a16:creationId xmlns:a16="http://schemas.microsoft.com/office/drawing/2014/main" id="{F47B776A-7F07-3A42-A0B6-73F2444E5986}"/>
                </a:ext>
              </a:extLst>
            </p:cNvPr>
            <p:cNvCxnSpPr>
              <a:cxnSpLocks noChangeShapeType="1"/>
            </p:cNvCxnSpPr>
            <p:nvPr/>
          </p:nvCxnSpPr>
          <p:spPr bwMode="auto">
            <a:xfrm>
              <a:off x="8058062" y="4291777"/>
              <a:ext cx="365760" cy="0"/>
            </a:xfrm>
            <a:prstGeom prst="line">
              <a:avLst/>
            </a:prstGeom>
            <a:noFill/>
            <a:ln w="19050" cmpd="sng">
              <a:solidFill>
                <a:schemeClr val="tx1"/>
              </a:solidFill>
              <a:round/>
              <a:headEnd/>
              <a:tailEnd type="stealth"/>
            </a:ln>
            <a:extLst>
              <a:ext uri="{909E8E84-426E-40DD-AFC4-6F175D3DCCD1}">
                <a14:hiddenFill xmlns:a14="http://schemas.microsoft.com/office/drawing/2010/main">
                  <a:noFill/>
                </a14:hiddenFill>
              </a:ext>
            </a:extLst>
          </p:spPr>
        </p:cxnSp>
        <p:cxnSp>
          <p:nvCxnSpPr>
            <p:cNvPr id="25" name="Straight Connector 10">
              <a:extLst>
                <a:ext uri="{FF2B5EF4-FFF2-40B4-BE49-F238E27FC236}">
                  <a16:creationId xmlns:a16="http://schemas.microsoft.com/office/drawing/2014/main" id="{328DE3A8-6CC7-1447-A9EC-F0B75B2A8925}"/>
                </a:ext>
              </a:extLst>
            </p:cNvPr>
            <p:cNvCxnSpPr>
              <a:cxnSpLocks noChangeShapeType="1"/>
            </p:cNvCxnSpPr>
            <p:nvPr/>
          </p:nvCxnSpPr>
          <p:spPr bwMode="auto">
            <a:xfrm>
              <a:off x="8058062" y="2414851"/>
              <a:ext cx="365760" cy="0"/>
            </a:xfrm>
            <a:prstGeom prst="line">
              <a:avLst/>
            </a:prstGeom>
            <a:noFill/>
            <a:ln w="19050" cmpd="sng">
              <a:solidFill>
                <a:schemeClr val="tx1"/>
              </a:solidFill>
              <a:round/>
              <a:headEnd/>
              <a:tailEnd type="stealth"/>
            </a:ln>
            <a:extLst>
              <a:ext uri="{909E8E84-426E-40DD-AFC4-6F175D3DCCD1}">
                <a14:hiddenFill xmlns:a14="http://schemas.microsoft.com/office/drawing/2010/main">
                  <a:noFill/>
                </a14:hiddenFill>
              </a:ext>
            </a:extLst>
          </p:spPr>
        </p:cxnSp>
      </p:grpSp>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Facon</a:t>
            </a:r>
            <a:r>
              <a:rPr lang="en-US" sz="1600" dirty="0">
                <a:solidFill>
                  <a:srgbClr val="FFFFFF"/>
                </a:solidFill>
              </a:rPr>
              <a:t> F et al. </a:t>
            </a:r>
            <a:r>
              <a:rPr lang="is-IS" sz="1600" i="1" dirty="0">
                <a:solidFill>
                  <a:srgbClr val="FFFFFF"/>
                </a:solidFill>
              </a:rPr>
              <a:t>Proc ASH </a:t>
            </a:r>
            <a:r>
              <a:rPr lang="is-IS" sz="1600" dirty="0">
                <a:solidFill>
                  <a:srgbClr val="FFFFFF"/>
                </a:solidFill>
              </a:rPr>
              <a:t>2018;</a:t>
            </a:r>
            <a:r>
              <a:rPr lang="en-US" sz="1600" dirty="0">
                <a:solidFill>
                  <a:schemeClr val="bg1"/>
                </a:solidFill>
              </a:rPr>
              <a:t>Abstract LBA-2</a:t>
            </a:r>
            <a:r>
              <a:rPr lang="is-IS" sz="1600" dirty="0">
                <a:solidFill>
                  <a:srgbClr val="FFFFFF"/>
                </a:solidFill>
              </a:rPr>
              <a:t>.</a:t>
            </a:r>
          </a:p>
        </p:txBody>
      </p:sp>
      <p:sp>
        <p:nvSpPr>
          <p:cNvPr id="7" name="Title 3">
            <a:extLst>
              <a:ext uri="{FF2B5EF4-FFF2-40B4-BE49-F238E27FC236}">
                <a16:creationId xmlns:a16="http://schemas.microsoft.com/office/drawing/2014/main" id="{113594CD-BCC1-F145-9278-C659FB150A7A}"/>
              </a:ext>
            </a:extLst>
          </p:cNvPr>
          <p:cNvSpPr txBox="1">
            <a:spLocks/>
          </p:cNvSpPr>
          <p:nvPr/>
        </p:nvSpPr>
        <p:spPr>
          <a:xfrm>
            <a:off x="685800" y="0"/>
            <a:ext cx="10591800" cy="1143000"/>
          </a:xfrm>
          <a:prstGeom prst="rect">
            <a:avLst/>
          </a:prstGeom>
        </p:spPr>
        <p:txBody>
          <a:bodyPr anchor="ct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MAIA Trial Design</a:t>
            </a:r>
          </a:p>
        </p:txBody>
      </p:sp>
      <p:cxnSp>
        <p:nvCxnSpPr>
          <p:cNvPr id="8" name="Straight Connector 10">
            <a:extLst>
              <a:ext uri="{FF2B5EF4-FFF2-40B4-BE49-F238E27FC236}">
                <a16:creationId xmlns:a16="http://schemas.microsoft.com/office/drawing/2014/main" id="{D4486602-1C04-BF4A-A21A-E1F627E4D607}"/>
              </a:ext>
            </a:extLst>
          </p:cNvPr>
          <p:cNvCxnSpPr>
            <a:cxnSpLocks noChangeShapeType="1"/>
          </p:cNvCxnSpPr>
          <p:nvPr/>
        </p:nvCxnSpPr>
        <p:spPr bwMode="auto">
          <a:xfrm>
            <a:off x="6932812" y="6868651"/>
            <a:ext cx="4572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graphicFrame>
        <p:nvGraphicFramePr>
          <p:cNvPr id="12" name="Group 31">
            <a:extLst>
              <a:ext uri="{FF2B5EF4-FFF2-40B4-BE49-F238E27FC236}">
                <a16:creationId xmlns:a16="http://schemas.microsoft.com/office/drawing/2014/main" id="{D39DAED7-AD82-954E-90CC-8CC1FBE1F0AF}"/>
              </a:ext>
            </a:extLst>
          </p:cNvPr>
          <p:cNvGraphicFramePr>
            <a:graphicFrameLocks noGrp="1"/>
          </p:cNvGraphicFramePr>
          <p:nvPr>
            <p:extLst>
              <p:ext uri="{D42A27DB-BD31-4B8C-83A1-F6EECF244321}">
                <p14:modId xmlns:p14="http://schemas.microsoft.com/office/powerpoint/2010/main" val="4171974834"/>
              </p:ext>
            </p:extLst>
          </p:nvPr>
        </p:nvGraphicFramePr>
        <p:xfrm>
          <a:off x="845546" y="2322721"/>
          <a:ext cx="2667915" cy="2129522"/>
        </p:xfrm>
        <a:graphic>
          <a:graphicData uri="http://schemas.openxmlformats.org/drawingml/2006/table">
            <a:tbl>
              <a:tblPr/>
              <a:tblGrid>
                <a:gridCol w="2667915">
                  <a:extLst>
                    <a:ext uri="{9D8B030D-6E8A-4147-A177-3AD203B41FA5}">
                      <a16:colId xmlns:a16="http://schemas.microsoft.com/office/drawing/2014/main" val="20000"/>
                    </a:ext>
                  </a:extLst>
                </a:gridCol>
              </a:tblGrid>
              <a:tr h="278031">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ea typeface="Calibri" charset="0"/>
                          <a:cs typeface="Arial" panose="020B0604020202020204" pitchFamily="34" charset="0"/>
                        </a:rPr>
                        <a:t>Key eligibility criteria</a:t>
                      </a:r>
                    </a:p>
                  </a:txBody>
                  <a:tcPr marL="68580" marR="68580" marT="34308" marB="343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2F5C"/>
                    </a:solidFill>
                  </a:tcPr>
                </a:tc>
                <a:extLst>
                  <a:ext uri="{0D108BD9-81ED-4DB2-BD59-A6C34878D82A}">
                    <a16:rowId xmlns:a16="http://schemas.microsoft.com/office/drawing/2014/main" val="10000"/>
                  </a:ext>
                </a:extLst>
              </a:tr>
              <a:tr h="1817066">
                <a:tc>
                  <a:txBody>
                    <a:bodyPr/>
                    <a:lstStyle/>
                    <a:p>
                      <a:pPr marL="177800" marR="0" lvl="0" indent="-177800" algn="l" defTabSz="914400" rtl="0" eaLnBrk="1" fontAlgn="base" latinLnBrk="0" hangingPunct="1">
                        <a:lnSpc>
                          <a:spcPct val="100000"/>
                        </a:lnSpc>
                        <a:spcBef>
                          <a:spcPts val="600"/>
                        </a:spcBef>
                        <a:spcAft>
                          <a:spcPts val="600"/>
                        </a:spcAft>
                        <a:buClrTx/>
                        <a:buSzTx/>
                        <a:buFont typeface="Arial"/>
                        <a:buChar char="•"/>
                        <a:tabLst/>
                      </a:pPr>
                      <a:r>
                        <a:rPr kumimoji="0" lang="en-US" sz="16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Symptomatic, measurable MM</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pPr>
                      <a:r>
                        <a:rPr kumimoji="0" lang="en-US" sz="16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Previously untreated</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pPr>
                      <a:r>
                        <a:rPr kumimoji="0" lang="en-US" sz="16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Not considered for ASCT</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pPr>
                      <a:r>
                        <a:rPr kumimoji="0" lang="en-US" sz="16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ECOG 0-2</a:t>
                      </a:r>
                    </a:p>
                  </a:txBody>
                  <a:tcPr marL="68580" marR="68580" marT="34308" marB="343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696"/>
                    </a:solidFill>
                  </a:tcPr>
                </a:tc>
                <a:extLst>
                  <a:ext uri="{0D108BD9-81ED-4DB2-BD59-A6C34878D82A}">
                    <a16:rowId xmlns:a16="http://schemas.microsoft.com/office/drawing/2014/main" val="10001"/>
                  </a:ext>
                </a:extLst>
              </a:tr>
            </a:tbl>
          </a:graphicData>
        </a:graphic>
      </p:graphicFrame>
      <p:sp>
        <p:nvSpPr>
          <p:cNvPr id="13" name="Rectangle 18">
            <a:extLst>
              <a:ext uri="{FF2B5EF4-FFF2-40B4-BE49-F238E27FC236}">
                <a16:creationId xmlns:a16="http://schemas.microsoft.com/office/drawing/2014/main" id="{895FBEC2-B704-894A-8F44-DC37FFF84B12}"/>
              </a:ext>
            </a:extLst>
          </p:cNvPr>
          <p:cNvSpPr>
            <a:spLocks noChangeArrowheads="1"/>
          </p:cNvSpPr>
          <p:nvPr/>
        </p:nvSpPr>
        <p:spPr bwMode="auto">
          <a:xfrm>
            <a:off x="4544970" y="1758157"/>
            <a:ext cx="3844640" cy="1376474"/>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lvl="0" algn="ctr" defTabSz="455613" eaLnBrk="1" hangingPunct="1">
              <a:defRPr/>
            </a:pPr>
            <a:r>
              <a:rPr lang="en-US" sz="1600" b="1" dirty="0" err="1">
                <a:solidFill>
                  <a:srgbClr val="000090"/>
                </a:solidFill>
                <a:latin typeface="Arial" panose="020B0604020202020204" pitchFamily="34" charset="0"/>
                <a:ea typeface="Arial" charset="0"/>
                <a:cs typeface="Arial" panose="020B0604020202020204" pitchFamily="34" charset="0"/>
              </a:rPr>
              <a:t>DRd</a:t>
            </a:r>
            <a:r>
              <a:rPr lang="en-US" sz="1600" b="1" dirty="0">
                <a:solidFill>
                  <a:srgbClr val="000090"/>
                </a:solidFill>
                <a:latin typeface="Arial" panose="020B0604020202020204" pitchFamily="34" charset="0"/>
                <a:ea typeface="Arial" charset="0"/>
                <a:cs typeface="Arial" panose="020B0604020202020204" pitchFamily="34" charset="0"/>
              </a:rPr>
              <a:t>:</a:t>
            </a:r>
          </a:p>
          <a:p>
            <a:pPr lvl="0" algn="ctr" defTabSz="455613" eaLnBrk="1" hangingPunct="1">
              <a:defRPr/>
            </a:pPr>
            <a:r>
              <a:rPr lang="en-US" sz="1600" dirty="0">
                <a:solidFill>
                  <a:srgbClr val="000090"/>
                </a:solidFill>
                <a:latin typeface="Arial" panose="020B0604020202020204" pitchFamily="34" charset="0"/>
                <a:ea typeface="Arial" charset="0"/>
                <a:cs typeface="Arial" panose="020B0604020202020204" pitchFamily="34" charset="0"/>
              </a:rPr>
              <a:t>Dara 16 mg/kg IV weekly x 8 </a:t>
            </a:r>
            <a:r>
              <a:rPr lang="en-US" sz="1600" dirty="0" err="1">
                <a:solidFill>
                  <a:srgbClr val="000090"/>
                </a:solidFill>
                <a:latin typeface="Arial" panose="020B0604020202020204" pitchFamily="34" charset="0"/>
                <a:ea typeface="Arial" charset="0"/>
                <a:cs typeface="Arial" panose="020B0604020202020204" pitchFamily="34" charset="0"/>
              </a:rPr>
              <a:t>wk</a:t>
            </a:r>
            <a:r>
              <a:rPr lang="en-US" sz="1600" dirty="0">
                <a:solidFill>
                  <a:srgbClr val="000090"/>
                </a:solidFill>
                <a:latin typeface="Arial" panose="020B0604020202020204" pitchFamily="34" charset="0"/>
                <a:ea typeface="Arial" charset="0"/>
                <a:cs typeface="Arial" panose="020B0604020202020204" pitchFamily="34" charset="0"/>
              </a:rPr>
              <a:t>, then QOW x 16 </a:t>
            </a:r>
            <a:r>
              <a:rPr lang="en-US" sz="1600" dirty="0" err="1">
                <a:solidFill>
                  <a:srgbClr val="000090"/>
                </a:solidFill>
                <a:latin typeface="Arial" panose="020B0604020202020204" pitchFamily="34" charset="0"/>
                <a:ea typeface="Arial" charset="0"/>
                <a:cs typeface="Arial" panose="020B0604020202020204" pitchFamily="34" charset="0"/>
              </a:rPr>
              <a:t>wk</a:t>
            </a:r>
            <a:r>
              <a:rPr lang="en-US" sz="1600" dirty="0">
                <a:solidFill>
                  <a:srgbClr val="000090"/>
                </a:solidFill>
                <a:latin typeface="Arial" panose="020B0604020202020204" pitchFamily="34" charset="0"/>
                <a:ea typeface="Arial" charset="0"/>
                <a:cs typeface="Arial" panose="020B0604020202020204" pitchFamily="34" charset="0"/>
              </a:rPr>
              <a:t> then q4wk</a:t>
            </a:r>
          </a:p>
          <a:p>
            <a:pPr lvl="0" algn="ctr" defTabSz="455613" eaLnBrk="1" hangingPunct="1">
              <a:defRPr/>
            </a:pPr>
            <a:r>
              <a:rPr lang="en-US" sz="1600" dirty="0">
                <a:solidFill>
                  <a:srgbClr val="000090"/>
                </a:solidFill>
                <a:latin typeface="Arial" panose="020B0604020202020204" pitchFamily="34" charset="0"/>
                <a:ea typeface="Arial" charset="0"/>
                <a:cs typeface="Arial" panose="020B0604020202020204" pitchFamily="34" charset="0"/>
              </a:rPr>
              <a:t>Len 25 mg PO days 1-21</a:t>
            </a:r>
          </a:p>
          <a:p>
            <a:pPr lvl="0" algn="ctr" defTabSz="455613" eaLnBrk="1" hangingPunct="1">
              <a:defRPr/>
            </a:pPr>
            <a:r>
              <a:rPr lang="en-US" sz="1600" dirty="0" err="1">
                <a:solidFill>
                  <a:srgbClr val="000090"/>
                </a:solidFill>
                <a:latin typeface="Arial" panose="020B0604020202020204" pitchFamily="34" charset="0"/>
                <a:ea typeface="Arial" charset="0"/>
                <a:cs typeface="Arial" panose="020B0604020202020204" pitchFamily="34" charset="0"/>
              </a:rPr>
              <a:t>Dex</a:t>
            </a:r>
            <a:r>
              <a:rPr lang="en-US" sz="1600" dirty="0">
                <a:solidFill>
                  <a:srgbClr val="000090"/>
                </a:solidFill>
                <a:latin typeface="Arial" panose="020B0604020202020204" pitchFamily="34" charset="0"/>
                <a:ea typeface="Arial" charset="0"/>
                <a:cs typeface="Arial" panose="020B0604020202020204" pitchFamily="34" charset="0"/>
              </a:rPr>
              <a:t> 40 mg PO or IV </a:t>
            </a:r>
            <a:r>
              <a:rPr lang="en-US" sz="1600" dirty="0" err="1">
                <a:solidFill>
                  <a:srgbClr val="000090"/>
                </a:solidFill>
                <a:latin typeface="Arial" panose="020B0604020202020204" pitchFamily="34" charset="0"/>
                <a:ea typeface="Arial" charset="0"/>
                <a:cs typeface="Arial" panose="020B0604020202020204" pitchFamily="34" charset="0"/>
              </a:rPr>
              <a:t>qwk</a:t>
            </a:r>
            <a:endParaRPr lang="en-US" sz="1600" dirty="0">
              <a:solidFill>
                <a:srgbClr val="000090"/>
              </a:solidFill>
              <a:latin typeface="Arial" panose="020B0604020202020204" pitchFamily="34" charset="0"/>
              <a:ea typeface="Arial" charset="0"/>
              <a:cs typeface="Arial" panose="020B0604020202020204" pitchFamily="34" charset="0"/>
            </a:endParaRPr>
          </a:p>
        </p:txBody>
      </p:sp>
      <p:sp>
        <p:nvSpPr>
          <p:cNvPr id="16" name="TextBox 15">
            <a:extLst>
              <a:ext uri="{FF2B5EF4-FFF2-40B4-BE49-F238E27FC236}">
                <a16:creationId xmlns:a16="http://schemas.microsoft.com/office/drawing/2014/main" id="{106233B2-87BD-764E-85AB-CEC251EAA4EB}"/>
              </a:ext>
            </a:extLst>
          </p:cNvPr>
          <p:cNvSpPr txBox="1"/>
          <p:nvPr/>
        </p:nvSpPr>
        <p:spPr>
          <a:xfrm>
            <a:off x="8908420" y="2031047"/>
            <a:ext cx="2438033" cy="3056284"/>
          </a:xfrm>
          <a:prstGeom prst="rect">
            <a:avLst/>
          </a:prstGeom>
          <a:solidFill>
            <a:srgbClr val="092F5C"/>
          </a:solidFill>
          <a:ln>
            <a:solidFill>
              <a:schemeClr val="tx1"/>
            </a:solidFill>
          </a:ln>
        </p:spPr>
        <p:txBody>
          <a:bodyPr wrap="square" rtlCol="0" anchor="ctr">
            <a:noAutofit/>
          </a:bodyPr>
          <a:lstStyle/>
          <a:p>
            <a:pPr marL="0" marR="0" lvl="0" indent="0"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Primary endpoint: </a:t>
            </a:r>
          </a:p>
          <a:p>
            <a:pPr marL="285750" marR="0" lvl="0" indent="-285750"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solidFill>
                  <a:srgbClr val="FFFFFF"/>
                </a:solidFill>
                <a:latin typeface="Arial" panose="020B0604020202020204" pitchFamily="34" charset="0"/>
                <a:ea typeface="MS PGothic" charset="0"/>
                <a:cs typeface="Arial" panose="020B0604020202020204" pitchFamily="34" charset="0"/>
              </a:rPr>
              <a:t>PFS</a:t>
            </a:r>
          </a:p>
          <a:p>
            <a:pPr marL="0" marR="0" lvl="0" indent="0" defTabSz="45561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endParaRPr>
          </a:p>
          <a:p>
            <a:pPr marL="0" marR="0" lvl="0" indent="0" defTabSz="455613" rtl="0" eaLnBrk="1" fontAlgn="base" latinLnBrk="0" hangingPunct="1">
              <a:lnSpc>
                <a:spcPct val="100000"/>
              </a:lnSpc>
              <a:spcBef>
                <a:spcPct val="0"/>
              </a:spcBef>
              <a:spcAft>
                <a:spcPct val="0"/>
              </a:spcAft>
              <a:buClrTx/>
              <a:buSzTx/>
              <a:buFontTx/>
              <a:buNone/>
              <a:tabLst/>
              <a:defRPr/>
            </a:pPr>
            <a:r>
              <a:rPr lang="en-US" sz="1600" b="1" dirty="0">
                <a:solidFill>
                  <a:srgbClr val="FFFFFF"/>
                </a:solidFill>
                <a:latin typeface="Arial" panose="020B0604020202020204" pitchFamily="34" charset="0"/>
                <a:ea typeface="MS PGothic" charset="0"/>
                <a:cs typeface="Arial" panose="020B0604020202020204" pitchFamily="34" charset="0"/>
              </a:rPr>
              <a:t>Secondary endpoints: </a:t>
            </a:r>
          </a:p>
          <a:p>
            <a:pPr marL="285750" marR="0" lvl="0" indent="-285750"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TTP, PFS2, TTNT</a:t>
            </a:r>
          </a:p>
          <a:p>
            <a:pPr marL="285750" marR="0" lvl="0" indent="-285750"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solidFill>
                  <a:srgbClr val="FFFFFF"/>
                </a:solidFill>
                <a:latin typeface="Arial" panose="020B0604020202020204" pitchFamily="34" charset="0"/>
                <a:ea typeface="MS PGothic" charset="0"/>
                <a:cs typeface="Arial" panose="020B0604020202020204" pitchFamily="34" charset="0"/>
              </a:rPr>
              <a:t>ORR, rates of </a:t>
            </a:r>
            <a:r>
              <a:rPr lang="en-US" sz="1600" dirty="0" err="1">
                <a:solidFill>
                  <a:srgbClr val="FFFFFF"/>
                </a:solidFill>
                <a:latin typeface="Arial" panose="020B0604020202020204" pitchFamily="34" charset="0"/>
                <a:ea typeface="MS PGothic" charset="0"/>
                <a:cs typeface="Arial" panose="020B0604020202020204" pitchFamily="34" charset="0"/>
              </a:rPr>
              <a:t>sCR</a:t>
            </a:r>
            <a:r>
              <a:rPr lang="en-US" sz="1600" dirty="0">
                <a:solidFill>
                  <a:srgbClr val="FFFFFF"/>
                </a:solidFill>
                <a:latin typeface="Arial" panose="020B0604020202020204" pitchFamily="34" charset="0"/>
                <a:ea typeface="MS PGothic" charset="0"/>
                <a:cs typeface="Arial" panose="020B0604020202020204" pitchFamily="34" charset="0"/>
              </a:rPr>
              <a:t>, CR, &gt;VGPR</a:t>
            </a:r>
          </a:p>
          <a:p>
            <a:pPr marL="285750" marR="0" lvl="0" indent="-285750"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Time to </a:t>
            </a:r>
            <a:r>
              <a:rPr lang="en-US" sz="1600" dirty="0">
                <a:solidFill>
                  <a:srgbClr val="FFFFFF"/>
                </a:solidFill>
                <a:latin typeface="Arial" panose="020B0604020202020204" pitchFamily="34" charset="0"/>
                <a:ea typeface="MS PGothic" charset="0"/>
                <a:cs typeface="Arial" panose="020B0604020202020204" pitchFamily="34" charset="0"/>
              </a:rPr>
              <a:t>response, DOR</a:t>
            </a:r>
          </a:p>
          <a:p>
            <a:pPr marL="285750" marR="0" lvl="0" indent="-285750"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solidFill>
                  <a:srgbClr val="FFFFFF"/>
                </a:solidFill>
                <a:latin typeface="Arial" panose="020B0604020202020204" pitchFamily="34" charset="0"/>
                <a:ea typeface="MS PGothic" charset="0"/>
                <a:cs typeface="Arial" panose="020B0604020202020204" pitchFamily="34" charset="0"/>
              </a:rPr>
              <a:t>MRD</a:t>
            </a:r>
          </a:p>
          <a:p>
            <a:pPr marL="285750" marR="0" lvl="0" indent="-285750"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err="1">
                <a:solidFill>
                  <a:srgbClr val="FFFFFF"/>
                </a:solidFill>
                <a:latin typeface="Arial" panose="020B0604020202020204" pitchFamily="34" charset="0"/>
                <a:ea typeface="MS PGothic" charset="0"/>
                <a:cs typeface="Arial" panose="020B0604020202020204" pitchFamily="34" charset="0"/>
              </a:rPr>
              <a:t>HRQoL</a:t>
            </a:r>
            <a:endParaRPr lang="en-US" sz="1600" dirty="0">
              <a:solidFill>
                <a:srgbClr val="FFFFFF"/>
              </a:solidFill>
              <a:latin typeface="Arial" panose="020B0604020202020204" pitchFamily="34" charset="0"/>
              <a:ea typeface="MS PGothic" charset="0"/>
              <a:cs typeface="Arial" panose="020B0604020202020204" pitchFamily="34" charset="0"/>
            </a:endParaRPr>
          </a:p>
          <a:p>
            <a:pPr marL="285750" marR="0" lvl="0" indent="-285750" defTabSz="455613"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solidFill>
                  <a:srgbClr val="FFFFFF"/>
                </a:solidFill>
                <a:latin typeface="Arial" panose="020B0604020202020204" pitchFamily="34" charset="0"/>
                <a:ea typeface="MS PGothic" charset="0"/>
                <a:cs typeface="Arial" panose="020B0604020202020204" pitchFamily="34" charset="0"/>
              </a:rPr>
              <a:t>Safety</a:t>
            </a:r>
          </a:p>
        </p:txBody>
      </p:sp>
      <p:cxnSp>
        <p:nvCxnSpPr>
          <p:cNvPr id="17" name="Straight Connector 10">
            <a:extLst>
              <a:ext uri="{FF2B5EF4-FFF2-40B4-BE49-F238E27FC236}">
                <a16:creationId xmlns:a16="http://schemas.microsoft.com/office/drawing/2014/main" id="{F45D61DC-C886-FC4A-83D3-F767C38A5442}"/>
              </a:ext>
            </a:extLst>
          </p:cNvPr>
          <p:cNvCxnSpPr>
            <a:cxnSpLocks noChangeShapeType="1"/>
          </p:cNvCxnSpPr>
          <p:nvPr/>
        </p:nvCxnSpPr>
        <p:spPr bwMode="auto">
          <a:xfrm>
            <a:off x="3513461" y="3555046"/>
            <a:ext cx="365760" cy="0"/>
          </a:xfrm>
          <a:prstGeom prst="line">
            <a:avLst/>
          </a:prstGeom>
          <a:noFill/>
          <a:ln w="19050" cmpd="sng">
            <a:solidFill>
              <a:schemeClr val="tx1"/>
            </a:solidFill>
            <a:round/>
            <a:headEnd/>
            <a:tailEnd type="stealth"/>
          </a:ln>
          <a:extLst>
            <a:ext uri="{909E8E84-426E-40DD-AFC4-6F175D3DCCD1}">
              <a14:hiddenFill xmlns:a14="http://schemas.microsoft.com/office/drawing/2010/main">
                <a:noFill/>
              </a14:hiddenFill>
            </a:ext>
          </a:extLst>
        </p:spPr>
      </p:cxnSp>
      <p:cxnSp>
        <p:nvCxnSpPr>
          <p:cNvPr id="22" name="Straight Connector 10">
            <a:extLst>
              <a:ext uri="{FF2B5EF4-FFF2-40B4-BE49-F238E27FC236}">
                <a16:creationId xmlns:a16="http://schemas.microsoft.com/office/drawing/2014/main" id="{97F035F2-72B5-F343-8A51-6CF2EBC90B2A}"/>
              </a:ext>
            </a:extLst>
          </p:cNvPr>
          <p:cNvCxnSpPr>
            <a:cxnSpLocks noChangeShapeType="1"/>
          </p:cNvCxnSpPr>
          <p:nvPr/>
        </p:nvCxnSpPr>
        <p:spPr bwMode="auto">
          <a:xfrm>
            <a:off x="4144831" y="4417823"/>
            <a:ext cx="365760" cy="0"/>
          </a:xfrm>
          <a:prstGeom prst="line">
            <a:avLst/>
          </a:prstGeom>
          <a:noFill/>
          <a:ln w="19050" cmpd="sng">
            <a:solidFill>
              <a:schemeClr val="tx1"/>
            </a:solidFill>
            <a:round/>
            <a:headEnd/>
            <a:tailEnd type="stealth"/>
          </a:ln>
          <a:extLst>
            <a:ext uri="{909E8E84-426E-40DD-AFC4-6F175D3DCCD1}">
              <a14:hiddenFill xmlns:a14="http://schemas.microsoft.com/office/drawing/2010/main">
                <a:noFill/>
              </a14:hiddenFill>
            </a:ext>
          </a:extLst>
        </p:spPr>
      </p:cxnSp>
      <p:cxnSp>
        <p:nvCxnSpPr>
          <p:cNvPr id="23" name="Straight Connector 10">
            <a:extLst>
              <a:ext uri="{FF2B5EF4-FFF2-40B4-BE49-F238E27FC236}">
                <a16:creationId xmlns:a16="http://schemas.microsoft.com/office/drawing/2014/main" id="{A9C5DAF1-DDB8-7F4B-B6B8-7D86296A6686}"/>
              </a:ext>
            </a:extLst>
          </p:cNvPr>
          <p:cNvCxnSpPr>
            <a:cxnSpLocks noChangeShapeType="1"/>
          </p:cNvCxnSpPr>
          <p:nvPr/>
        </p:nvCxnSpPr>
        <p:spPr bwMode="auto">
          <a:xfrm>
            <a:off x="4144831" y="2540897"/>
            <a:ext cx="365760" cy="0"/>
          </a:xfrm>
          <a:prstGeom prst="line">
            <a:avLst/>
          </a:prstGeom>
          <a:noFill/>
          <a:ln w="19050" cmpd="sng">
            <a:solidFill>
              <a:schemeClr val="tx1"/>
            </a:solidFill>
            <a:round/>
            <a:headEnd/>
            <a:tailEnd type="stealth"/>
          </a:ln>
          <a:extLst>
            <a:ext uri="{909E8E84-426E-40DD-AFC4-6F175D3DCCD1}">
              <a14:hiddenFill xmlns:a14="http://schemas.microsoft.com/office/drawing/2010/main">
                <a:noFill/>
              </a14:hiddenFill>
            </a:ext>
          </a:extLst>
        </p:spPr>
      </p:cxnSp>
      <p:sp>
        <p:nvSpPr>
          <p:cNvPr id="21" name="TextBox 20">
            <a:extLst>
              <a:ext uri="{FF2B5EF4-FFF2-40B4-BE49-F238E27FC236}">
                <a16:creationId xmlns:a16="http://schemas.microsoft.com/office/drawing/2014/main" id="{85B80734-7D8E-5B47-B2C2-04A8E1FFC888}"/>
              </a:ext>
            </a:extLst>
          </p:cNvPr>
          <p:cNvSpPr txBox="1"/>
          <p:nvPr/>
        </p:nvSpPr>
        <p:spPr>
          <a:xfrm rot="16200000">
            <a:off x="2605724" y="3304544"/>
            <a:ext cx="2925607" cy="378612"/>
          </a:xfrm>
          <a:prstGeom prst="rect">
            <a:avLst/>
          </a:prstGeom>
          <a:solidFill>
            <a:srgbClr val="092F5C"/>
          </a:solidFill>
          <a:ln>
            <a:solidFill>
              <a:schemeClr val="tx1"/>
            </a:solidFill>
          </a:ln>
        </p:spPr>
        <p:txBody>
          <a:bodyPr wrap="square" rtlCol="0" anchor="ctr">
            <a:no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Arial" panose="020B0604020202020204" pitchFamily="34" charset="0"/>
              </a:rPr>
              <a:t>1:1 Randomization (N = 744)</a:t>
            </a:r>
          </a:p>
        </p:txBody>
      </p:sp>
      <p:sp>
        <p:nvSpPr>
          <p:cNvPr id="26" name="TextBox 25">
            <a:extLst>
              <a:ext uri="{FF2B5EF4-FFF2-40B4-BE49-F238E27FC236}">
                <a16:creationId xmlns:a16="http://schemas.microsoft.com/office/drawing/2014/main" id="{9C67E233-2239-6A4A-B9F4-4A6B9C14F2CA}"/>
              </a:ext>
            </a:extLst>
          </p:cNvPr>
          <p:cNvSpPr txBox="1"/>
          <p:nvPr/>
        </p:nvSpPr>
        <p:spPr>
          <a:xfrm>
            <a:off x="4623594" y="3232635"/>
            <a:ext cx="3549375" cy="461665"/>
          </a:xfrm>
          <a:prstGeom prst="rect">
            <a:avLst/>
          </a:prstGeom>
          <a:noFill/>
        </p:spPr>
        <p:txBody>
          <a:bodyPr wrap="square" rtlCol="0">
            <a:spAutoFit/>
          </a:bodyPr>
          <a:lstStyle/>
          <a:p>
            <a:pPr algn="ctr"/>
            <a:r>
              <a:rPr lang="en-US" sz="1200" dirty="0"/>
              <a:t>Treatment continues until documented disease progression, unacceptable toxicity or end of study</a:t>
            </a:r>
          </a:p>
        </p:txBody>
      </p:sp>
      <p:sp>
        <p:nvSpPr>
          <p:cNvPr id="28" name="Rectangle 18">
            <a:extLst>
              <a:ext uri="{FF2B5EF4-FFF2-40B4-BE49-F238E27FC236}">
                <a16:creationId xmlns:a16="http://schemas.microsoft.com/office/drawing/2014/main" id="{F2808A36-3637-0243-A8DD-A3F8D5F7AB1B}"/>
              </a:ext>
            </a:extLst>
          </p:cNvPr>
          <p:cNvSpPr>
            <a:spLocks noChangeArrowheads="1"/>
          </p:cNvSpPr>
          <p:nvPr/>
        </p:nvSpPr>
        <p:spPr bwMode="auto">
          <a:xfrm>
            <a:off x="4544970" y="3809542"/>
            <a:ext cx="3844640" cy="1336095"/>
          </a:xfrm>
          <a:prstGeom prst="rect">
            <a:avLst/>
          </a:prstGeom>
          <a:solidFill>
            <a:srgbClr val="94D343"/>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lvl="0" algn="ctr" defTabSz="455613" eaLnBrk="1" hangingPunct="1">
              <a:defRPr/>
            </a:pPr>
            <a:r>
              <a:rPr lang="en-US" sz="1600" b="1" dirty="0">
                <a:solidFill>
                  <a:srgbClr val="000090"/>
                </a:solidFill>
                <a:latin typeface="Arial" panose="020B0604020202020204" pitchFamily="34" charset="0"/>
                <a:ea typeface="Arial" charset="0"/>
                <a:cs typeface="Arial" panose="020B0604020202020204" pitchFamily="34" charset="0"/>
              </a:rPr>
              <a:t>Rd:</a:t>
            </a:r>
          </a:p>
          <a:p>
            <a:pPr lvl="0" algn="ctr" defTabSz="455613" eaLnBrk="1" hangingPunct="1">
              <a:defRPr/>
            </a:pPr>
            <a:r>
              <a:rPr lang="en-US" sz="1600" dirty="0">
                <a:solidFill>
                  <a:srgbClr val="000090"/>
                </a:solidFill>
                <a:latin typeface="Arial" panose="020B0604020202020204" pitchFamily="34" charset="0"/>
                <a:ea typeface="Arial" charset="0"/>
                <a:cs typeface="Arial" panose="020B0604020202020204" pitchFamily="34" charset="0"/>
              </a:rPr>
              <a:t>Len 25 mg PO days 1-21</a:t>
            </a:r>
          </a:p>
          <a:p>
            <a:pPr lvl="0" algn="ctr" defTabSz="455613" eaLnBrk="1" hangingPunct="1">
              <a:defRPr/>
            </a:pPr>
            <a:r>
              <a:rPr lang="en-US" sz="1600" dirty="0" err="1">
                <a:solidFill>
                  <a:srgbClr val="000090"/>
                </a:solidFill>
                <a:latin typeface="Arial" panose="020B0604020202020204" pitchFamily="34" charset="0"/>
                <a:ea typeface="Arial" charset="0"/>
                <a:cs typeface="Arial" panose="020B0604020202020204" pitchFamily="34" charset="0"/>
              </a:rPr>
              <a:t>Dex</a:t>
            </a:r>
            <a:r>
              <a:rPr lang="en-US" sz="1600" dirty="0">
                <a:solidFill>
                  <a:srgbClr val="000090"/>
                </a:solidFill>
                <a:latin typeface="Arial" panose="020B0604020202020204" pitchFamily="34" charset="0"/>
                <a:ea typeface="Arial" charset="0"/>
                <a:cs typeface="Arial" panose="020B0604020202020204" pitchFamily="34" charset="0"/>
              </a:rPr>
              <a:t> 40 mg PO or IV </a:t>
            </a:r>
            <a:r>
              <a:rPr lang="en-US" sz="1600" dirty="0" err="1">
                <a:solidFill>
                  <a:srgbClr val="000090"/>
                </a:solidFill>
                <a:latin typeface="Arial" panose="020B0604020202020204" pitchFamily="34" charset="0"/>
                <a:ea typeface="Arial" charset="0"/>
                <a:cs typeface="Arial" panose="020B0604020202020204" pitchFamily="34" charset="0"/>
              </a:rPr>
              <a:t>qwk</a:t>
            </a:r>
            <a:endParaRPr lang="en-US" sz="1600" dirty="0">
              <a:solidFill>
                <a:srgbClr val="000090"/>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752993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692B16-093F-E242-B98E-CFEF04B7A596}"/>
              </a:ext>
            </a:extLst>
          </p:cNvPr>
          <p:cNvPicPr>
            <a:picLocks noChangeAspect="1"/>
          </p:cNvPicPr>
          <p:nvPr/>
        </p:nvPicPr>
        <p:blipFill>
          <a:blip r:embed="rId2"/>
          <a:stretch>
            <a:fillRect/>
          </a:stretch>
        </p:blipFill>
        <p:spPr>
          <a:xfrm>
            <a:off x="980782" y="1483654"/>
            <a:ext cx="9915818" cy="3900223"/>
          </a:xfrm>
          <a:prstGeom prst="rect">
            <a:avLst/>
          </a:prstGeom>
        </p:spPr>
      </p:pic>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Facon</a:t>
            </a:r>
            <a:r>
              <a:rPr lang="en-US" sz="1600" dirty="0">
                <a:solidFill>
                  <a:srgbClr val="FFFFFF"/>
                </a:solidFill>
              </a:rPr>
              <a:t> F et al. </a:t>
            </a:r>
            <a:r>
              <a:rPr lang="is-IS" sz="1600" i="1" dirty="0">
                <a:solidFill>
                  <a:srgbClr val="FFFFFF"/>
                </a:solidFill>
              </a:rPr>
              <a:t>Proc ASH </a:t>
            </a:r>
            <a:r>
              <a:rPr lang="is-IS" sz="1600" dirty="0">
                <a:solidFill>
                  <a:srgbClr val="FFFFFF"/>
                </a:solidFill>
              </a:rPr>
              <a:t>2018;</a:t>
            </a:r>
            <a:r>
              <a:rPr lang="en-US" sz="1600" dirty="0">
                <a:solidFill>
                  <a:schemeClr val="bg1"/>
                </a:solidFill>
              </a:rPr>
              <a:t>Abstract LBA-2</a:t>
            </a:r>
            <a:r>
              <a:rPr lang="is-IS" sz="1600" dirty="0">
                <a:solidFill>
                  <a:srgbClr val="FFFFFF"/>
                </a:solidFill>
              </a:rPr>
              <a:t>.</a:t>
            </a: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0"/>
            <a:ext cx="10591800" cy="1143000"/>
          </a:xfrm>
          <a:prstGeom prst="rect">
            <a:avLst/>
          </a:prstGeom>
        </p:spPr>
        <p:txBody>
          <a:bodyPr anchor="ct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MAIA: Results Summary of D-Rd versus Rd in Transplant- Ineligible Newly Diagnosed Multiple Myeloma</a:t>
            </a:r>
          </a:p>
        </p:txBody>
      </p:sp>
      <p:sp>
        <p:nvSpPr>
          <p:cNvPr id="15" name="Rectangle 14">
            <a:extLst>
              <a:ext uri="{FF2B5EF4-FFF2-40B4-BE49-F238E27FC236}">
                <a16:creationId xmlns:a16="http://schemas.microsoft.com/office/drawing/2014/main" id="{32DD321F-A2D8-4448-8B0D-E3DADF7A409B}"/>
              </a:ext>
            </a:extLst>
          </p:cNvPr>
          <p:cNvSpPr/>
          <p:nvPr/>
        </p:nvSpPr>
        <p:spPr>
          <a:xfrm>
            <a:off x="685801" y="5118409"/>
            <a:ext cx="10591800" cy="1154162"/>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dirty="0"/>
              <a:t>In the D-Rd treatment arm, 47.6% of patients achieved a CR or better, compared to 24.9% of patients in the Rd treatment arm (</a:t>
            </a:r>
            <a:r>
              <a:rPr lang="en-US" sz="1600" i="1" dirty="0"/>
              <a:t>p </a:t>
            </a:r>
            <a:r>
              <a:rPr lang="en-US" sz="1600" dirty="0"/>
              <a:t>&lt; 0.0001).</a:t>
            </a:r>
          </a:p>
          <a:p>
            <a:pPr marL="285750" indent="-285750">
              <a:spcBef>
                <a:spcPts val="600"/>
              </a:spcBef>
              <a:buFont typeface="Arial" panose="020B0604020202020204" pitchFamily="34" charset="0"/>
              <a:buChar char="•"/>
            </a:pPr>
            <a:r>
              <a:rPr lang="en-US" sz="1600" dirty="0"/>
              <a:t>Higher rates (5% or more difference) of Grade 3/4 pneumonia, neutropenia and leukopenia were observed in the D-Rd arm; the safety profile is consistent with other studies of daratumumab.</a:t>
            </a:r>
            <a:endParaRPr lang="en-US" dirty="0"/>
          </a:p>
        </p:txBody>
      </p:sp>
      <p:sp>
        <p:nvSpPr>
          <p:cNvPr id="8" name="TextBox 7">
            <a:extLst>
              <a:ext uri="{FF2B5EF4-FFF2-40B4-BE49-F238E27FC236}">
                <a16:creationId xmlns:a16="http://schemas.microsoft.com/office/drawing/2014/main" id="{A5E4BBC0-98F5-2742-B84B-FC27154AD472}"/>
              </a:ext>
            </a:extLst>
          </p:cNvPr>
          <p:cNvSpPr txBox="1"/>
          <p:nvPr/>
        </p:nvSpPr>
        <p:spPr>
          <a:xfrm>
            <a:off x="8767609" y="2244792"/>
            <a:ext cx="2128991" cy="461665"/>
          </a:xfrm>
          <a:prstGeom prst="rect">
            <a:avLst/>
          </a:prstGeom>
          <a:noFill/>
        </p:spPr>
        <p:txBody>
          <a:bodyPr wrap="square" rtlCol="0">
            <a:spAutoFit/>
          </a:bodyPr>
          <a:lstStyle/>
          <a:p>
            <a:r>
              <a:rPr lang="en-US" sz="1200" b="1" dirty="0"/>
              <a:t>D-Rd</a:t>
            </a:r>
          </a:p>
          <a:p>
            <a:r>
              <a:rPr lang="en-US" sz="1200" b="1" dirty="0"/>
              <a:t>Median: not reached</a:t>
            </a:r>
          </a:p>
        </p:txBody>
      </p:sp>
      <p:sp>
        <p:nvSpPr>
          <p:cNvPr id="12" name="TextBox 11">
            <a:extLst>
              <a:ext uri="{FF2B5EF4-FFF2-40B4-BE49-F238E27FC236}">
                <a16:creationId xmlns:a16="http://schemas.microsoft.com/office/drawing/2014/main" id="{0F27E69C-CABD-524F-B078-AF8EFFB80075}"/>
              </a:ext>
            </a:extLst>
          </p:cNvPr>
          <p:cNvSpPr txBox="1"/>
          <p:nvPr/>
        </p:nvSpPr>
        <p:spPr>
          <a:xfrm>
            <a:off x="8767609" y="3727102"/>
            <a:ext cx="2128991" cy="461665"/>
          </a:xfrm>
          <a:prstGeom prst="rect">
            <a:avLst/>
          </a:prstGeom>
          <a:noFill/>
        </p:spPr>
        <p:txBody>
          <a:bodyPr wrap="square" rtlCol="0">
            <a:spAutoFit/>
          </a:bodyPr>
          <a:lstStyle/>
          <a:p>
            <a:r>
              <a:rPr lang="en-US" sz="1200" b="1" dirty="0"/>
              <a:t>Rd</a:t>
            </a:r>
          </a:p>
          <a:p>
            <a:r>
              <a:rPr lang="en-US" sz="1200" b="1" dirty="0"/>
              <a:t>Median: 31.9 </a:t>
            </a:r>
            <a:r>
              <a:rPr lang="en-US" sz="1200" b="1" dirty="0" err="1"/>
              <a:t>mo</a:t>
            </a:r>
            <a:endParaRPr lang="en-US" sz="1200" b="1" dirty="0"/>
          </a:p>
        </p:txBody>
      </p:sp>
      <p:sp>
        <p:nvSpPr>
          <p:cNvPr id="13" name="TextBox 12">
            <a:extLst>
              <a:ext uri="{FF2B5EF4-FFF2-40B4-BE49-F238E27FC236}">
                <a16:creationId xmlns:a16="http://schemas.microsoft.com/office/drawing/2014/main" id="{B4A0599D-6EF5-C443-8B27-37880AE3B41C}"/>
              </a:ext>
            </a:extLst>
          </p:cNvPr>
          <p:cNvSpPr txBox="1"/>
          <p:nvPr/>
        </p:nvSpPr>
        <p:spPr>
          <a:xfrm>
            <a:off x="6629400" y="1483654"/>
            <a:ext cx="659440" cy="276999"/>
          </a:xfrm>
          <a:prstGeom prst="rect">
            <a:avLst/>
          </a:prstGeom>
          <a:noFill/>
        </p:spPr>
        <p:txBody>
          <a:bodyPr wrap="square" rtlCol="0">
            <a:spAutoFit/>
          </a:bodyPr>
          <a:lstStyle/>
          <a:p>
            <a:pPr algn="ctr"/>
            <a:r>
              <a:rPr lang="en-US" sz="1200" b="1" dirty="0"/>
              <a:t>30 </a:t>
            </a:r>
            <a:r>
              <a:rPr lang="en-US" sz="1200" b="1" dirty="0" err="1"/>
              <a:t>mo</a:t>
            </a:r>
            <a:endParaRPr lang="en-US" sz="1200" b="1" dirty="0"/>
          </a:p>
        </p:txBody>
      </p:sp>
      <p:sp>
        <p:nvSpPr>
          <p:cNvPr id="10" name="TextBox 9">
            <a:extLst>
              <a:ext uri="{FF2B5EF4-FFF2-40B4-BE49-F238E27FC236}">
                <a16:creationId xmlns:a16="http://schemas.microsoft.com/office/drawing/2014/main" id="{594BB61F-252A-A947-9DBB-3AD961C41DDD}"/>
              </a:ext>
            </a:extLst>
          </p:cNvPr>
          <p:cNvSpPr txBox="1"/>
          <p:nvPr/>
        </p:nvSpPr>
        <p:spPr>
          <a:xfrm>
            <a:off x="2362200" y="3957934"/>
            <a:ext cx="931665" cy="461665"/>
          </a:xfrm>
          <a:prstGeom prst="rect">
            <a:avLst/>
          </a:prstGeom>
          <a:noFill/>
        </p:spPr>
        <p:txBody>
          <a:bodyPr wrap="none" rtlCol="0">
            <a:spAutoFit/>
          </a:bodyPr>
          <a:lstStyle/>
          <a:p>
            <a:r>
              <a:rPr lang="en-US" sz="1200" dirty="0"/>
              <a:t>HR 0.56;</a:t>
            </a:r>
          </a:p>
          <a:p>
            <a:r>
              <a:rPr lang="en-US" sz="1200" i="1" dirty="0"/>
              <a:t>P</a:t>
            </a:r>
            <a:r>
              <a:rPr lang="en-US" sz="1200" dirty="0"/>
              <a:t> &lt; 0.0001</a:t>
            </a:r>
          </a:p>
        </p:txBody>
      </p:sp>
      <p:sp>
        <p:nvSpPr>
          <p:cNvPr id="14" name="TextBox 13">
            <a:extLst>
              <a:ext uri="{FF2B5EF4-FFF2-40B4-BE49-F238E27FC236}">
                <a16:creationId xmlns:a16="http://schemas.microsoft.com/office/drawing/2014/main" id="{0170E219-7154-A546-BE84-A78132522089}"/>
              </a:ext>
            </a:extLst>
          </p:cNvPr>
          <p:cNvSpPr txBox="1"/>
          <p:nvPr/>
        </p:nvSpPr>
        <p:spPr>
          <a:xfrm>
            <a:off x="6969730" y="2158618"/>
            <a:ext cx="659440" cy="276999"/>
          </a:xfrm>
          <a:prstGeom prst="rect">
            <a:avLst/>
          </a:prstGeom>
          <a:noFill/>
        </p:spPr>
        <p:txBody>
          <a:bodyPr wrap="square" rtlCol="0">
            <a:spAutoFit/>
          </a:bodyPr>
          <a:lstStyle/>
          <a:p>
            <a:r>
              <a:rPr lang="en-US" sz="1200" b="1" dirty="0"/>
              <a:t>71%</a:t>
            </a:r>
          </a:p>
        </p:txBody>
      </p:sp>
      <p:sp>
        <p:nvSpPr>
          <p:cNvPr id="17" name="TextBox 16">
            <a:extLst>
              <a:ext uri="{FF2B5EF4-FFF2-40B4-BE49-F238E27FC236}">
                <a16:creationId xmlns:a16="http://schemas.microsoft.com/office/drawing/2014/main" id="{225D3C67-50D7-3842-874B-EE5523FE85C2}"/>
              </a:ext>
            </a:extLst>
          </p:cNvPr>
          <p:cNvSpPr txBox="1"/>
          <p:nvPr/>
        </p:nvSpPr>
        <p:spPr>
          <a:xfrm>
            <a:off x="6923431" y="2610031"/>
            <a:ext cx="659440" cy="276999"/>
          </a:xfrm>
          <a:prstGeom prst="rect">
            <a:avLst/>
          </a:prstGeom>
          <a:noFill/>
        </p:spPr>
        <p:txBody>
          <a:bodyPr wrap="square" rtlCol="0">
            <a:spAutoFit/>
          </a:bodyPr>
          <a:lstStyle/>
          <a:p>
            <a:r>
              <a:rPr lang="en-US" sz="1200" b="1" dirty="0"/>
              <a:t>56%</a:t>
            </a:r>
          </a:p>
        </p:txBody>
      </p:sp>
    </p:spTree>
    <p:extLst>
      <p:ext uri="{BB962C8B-B14F-4D97-AF65-F5344CB8AC3E}">
        <p14:creationId xmlns:p14="http://schemas.microsoft.com/office/powerpoint/2010/main" val="1956333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76200"/>
            <a:ext cx="10363200" cy="1371600"/>
          </a:xfrm>
        </p:spPr>
        <p:txBody>
          <a:bodyPr/>
          <a:lstStyle/>
          <a:p>
            <a:r>
              <a:rPr lang="en-US" altLang="en-US" dirty="0"/>
              <a:t>Phase III </a:t>
            </a:r>
            <a:r>
              <a:rPr lang="en-US" dirty="0"/>
              <a:t>CASSIOPEIA Study Meets Primary Endpoint</a:t>
            </a:r>
            <a:br>
              <a:rPr lang="en-US" dirty="0"/>
            </a:br>
            <a:r>
              <a:rPr lang="en-US" altLang="en-US" sz="2200" dirty="0"/>
              <a:t>Press Release – October 21, 2018</a:t>
            </a:r>
          </a:p>
        </p:txBody>
      </p:sp>
      <p:sp>
        <p:nvSpPr>
          <p:cNvPr id="12291" name="Content Placeholder 2"/>
          <p:cNvSpPr>
            <a:spLocks noGrp="1"/>
          </p:cNvSpPr>
          <p:nvPr>
            <p:ph idx="1"/>
          </p:nvPr>
        </p:nvSpPr>
        <p:spPr>
          <a:xfrm>
            <a:off x="657224" y="1600200"/>
            <a:ext cx="10363200" cy="4124892"/>
          </a:xfrm>
        </p:spPr>
        <p:txBody>
          <a:bodyPr/>
          <a:lstStyle/>
          <a:p>
            <a:pPr marL="0" indent="0">
              <a:spcBef>
                <a:spcPts val="1128"/>
              </a:spcBef>
              <a:buNone/>
            </a:pPr>
            <a:r>
              <a:rPr lang="en-US" sz="2400" dirty="0"/>
              <a:t>The study met its primary endpoint for Part 1 of the Phase III CASSIOPEIA study (MMY3006) of daratumumab in combination with bortezomib, thalidomide and dexamethasone (VTD) versus VTD alone as frontline treatment for patients who are candidates for autologous stem cell transplant (ASCT). The first part of the study met the primary endpoint of number of patients that achieved a </a:t>
            </a:r>
            <a:r>
              <a:rPr lang="en-US" sz="2400" dirty="0" err="1"/>
              <a:t>sCR</a:t>
            </a:r>
            <a:r>
              <a:rPr lang="en-US" sz="2400" dirty="0"/>
              <a:t>, which was reported in 28.9% of patients treated with daratumumab in combination with VTD, compared to 20.3% of patients who received VTD alone with an odds ratio of 1.60 (95% CI: 1.21 – 2.12, </a:t>
            </a:r>
            <a:r>
              <a:rPr lang="en-US" sz="2400" i="1" dirty="0"/>
              <a:t>p</a:t>
            </a:r>
            <a:r>
              <a:rPr lang="en-US" sz="2400" dirty="0"/>
              <a:t> ≤ 0.001). In the second part of the study, all responders have been re-randomized to receive either maintenance treatment with daratumumab monotherapy or observation (no treatment).</a:t>
            </a:r>
          </a:p>
        </p:txBody>
      </p:sp>
      <p:sp>
        <p:nvSpPr>
          <p:cNvPr id="12292" name="TextBox 3"/>
          <p:cNvSpPr txBox="1">
            <a:spLocks noChangeArrowheads="1"/>
          </p:cNvSpPr>
          <p:nvPr/>
        </p:nvSpPr>
        <p:spPr bwMode="auto">
          <a:xfrm>
            <a:off x="228600" y="6179839"/>
            <a:ext cx="1173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800" dirty="0"/>
              <a:t>https://</a:t>
            </a:r>
            <a:r>
              <a:rPr lang="en-US" sz="1800" dirty="0" err="1"/>
              <a:t>www.globenewswire.com</a:t>
            </a:r>
            <a:r>
              <a:rPr lang="en-US" sz="1800" dirty="0"/>
              <a:t>/news-release/2018/10/21/1624371/0/</a:t>
            </a:r>
            <a:r>
              <a:rPr lang="en-US" sz="1800" dirty="0" err="1"/>
              <a:t>en</a:t>
            </a:r>
            <a:r>
              <a:rPr lang="en-US" sz="1800" dirty="0"/>
              <a:t>/Genmab-Announces-Positive-Topline-Results-in-Phase-III-CASSIOPEIA-Study-of-Daratumumab-in-Front-Line-Multiple-Myeloma.html</a:t>
            </a:r>
          </a:p>
        </p:txBody>
      </p:sp>
    </p:spTree>
    <p:extLst>
      <p:ext uri="{BB962C8B-B14F-4D97-AF65-F5344CB8AC3E}">
        <p14:creationId xmlns:p14="http://schemas.microsoft.com/office/powerpoint/2010/main" val="2493914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pPr marL="0" indent="0" algn="l">
              <a:buNone/>
            </a:pPr>
            <a:r>
              <a:rPr lang="en-US" sz="3200" dirty="0"/>
              <a:t>Phase 3 Randomized Study of Daratumumab + Bortezomib/Thalidomide/Dexamethasone (D-VTD) versus VTD in Transplant-Eligible Newly Diagnosed Multiple Myeloma: Part 1 CASSIOPEIA Results</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p:txBody>
          <a:bodyPr/>
          <a:lstStyle/>
          <a:p>
            <a:pPr algn="l"/>
            <a:r>
              <a:rPr lang="en-US" sz="2800" dirty="0">
                <a:latin typeface="Arial" charset="0"/>
                <a:ea typeface="ＭＳ Ｐゴシック" charset="0"/>
                <a:cs typeface="ＭＳ Ｐゴシック" charset="0"/>
              </a:rPr>
              <a:t>Moreau P et al. </a:t>
            </a:r>
            <a:br>
              <a:rPr lang="en-US" sz="2800" dirty="0">
                <a:latin typeface="Arial" charset="0"/>
                <a:ea typeface="ＭＳ Ｐゴシック" charset="0"/>
                <a:cs typeface="ＭＳ Ｐゴシック" charset="0"/>
              </a:rPr>
            </a:br>
            <a:r>
              <a:rPr lang="en-US" sz="2800" dirty="0"/>
              <a:t>EHA </a:t>
            </a:r>
            <a:r>
              <a:rPr lang="en-US" sz="2800" dirty="0">
                <a:latin typeface="Arial" charset="0"/>
                <a:ea typeface="ＭＳ Ｐゴシック" charset="0"/>
                <a:cs typeface="ＭＳ Ｐゴシック" charset="0"/>
              </a:rPr>
              <a:t>2019;Abstract S145.</a:t>
            </a:r>
          </a:p>
        </p:txBody>
      </p:sp>
    </p:spTree>
    <p:extLst>
      <p:ext uri="{BB962C8B-B14F-4D97-AF65-F5344CB8AC3E}">
        <p14:creationId xmlns:p14="http://schemas.microsoft.com/office/powerpoint/2010/main" val="715404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7"/>
          <p:cNvSpPr>
            <a:spLocks noGrp="1"/>
          </p:cNvSpPr>
          <p:nvPr>
            <p:ph type="title"/>
          </p:nvPr>
        </p:nvSpPr>
        <p:spPr/>
        <p:txBody>
          <a:bodyPr/>
          <a:lstStyle/>
          <a:p>
            <a:r>
              <a:rPr lang="en-US" dirty="0"/>
              <a:t>Disclosures for Moderator Neil Love, MD</a:t>
            </a:r>
          </a:p>
        </p:txBody>
      </p:sp>
      <p:sp>
        <p:nvSpPr>
          <p:cNvPr id="6146" name="Content Placeholder 8"/>
          <p:cNvSpPr>
            <a:spLocks noGrp="1"/>
          </p:cNvSpPr>
          <p:nvPr>
            <p:ph idx="1"/>
          </p:nvPr>
        </p:nvSpPr>
        <p:spPr>
          <a:xfrm>
            <a:off x="914639" y="1295400"/>
            <a:ext cx="10362724" cy="5346701"/>
          </a:xfrm>
        </p:spPr>
        <p:txBody>
          <a:bodyPr/>
          <a:lstStyle/>
          <a:p>
            <a:pPr marL="0" indent="0">
              <a:buNone/>
            </a:pPr>
            <a:r>
              <a:rPr lang="en-US" sz="1800" dirty="0" err="1"/>
              <a:t>Dr</a:t>
            </a:r>
            <a:r>
              <a:rPr lang="en-US" sz="1800" dirty="0"/>
              <a:t> Love is president and CEO of Research To Practice. Research To Practice receives funds in the form of educational grants to develop CME activities from the following commercial interests: AbbVie Inc, </a:t>
            </a:r>
            <a:r>
              <a:rPr lang="en-US" sz="1800" dirty="0" err="1"/>
              <a:t>Acerta</a:t>
            </a:r>
            <a:r>
              <a:rPr lang="en-US" sz="1800" dirty="0"/>
              <a:t> Pharma — A member of the AstraZeneca Group, Adaptive Biotechnologies, </a:t>
            </a:r>
            <a:r>
              <a:rPr lang="en-US" sz="1800" dirty="0" err="1"/>
              <a:t>Agendia</a:t>
            </a:r>
            <a:r>
              <a:rPr lang="en-US" sz="1800" dirty="0"/>
              <a:t> Inc, </a:t>
            </a:r>
            <a:r>
              <a:rPr lang="en-US" sz="1800" dirty="0" err="1"/>
              <a:t>Agios</a:t>
            </a:r>
            <a:r>
              <a:rPr lang="en-US" sz="1800" dirty="0"/>
              <a:t> Pharmaceuticals Inc, Amgen Inc, Ariad Pharmaceuticals Inc, Array </a:t>
            </a:r>
            <a:r>
              <a:rPr lang="en-US" sz="1800" dirty="0" err="1"/>
              <a:t>BioPharma</a:t>
            </a:r>
            <a:r>
              <a:rPr lang="en-US" sz="1800" dirty="0"/>
              <a:t> Inc, Astellas Pharma Global Development Inc, AstraZeneca Pharmaceuticals LP, Bayer HealthCare Pharmaceuticals, </a:t>
            </a:r>
            <a:r>
              <a:rPr lang="en-US" sz="1800" dirty="0" err="1"/>
              <a:t>Biodesix</a:t>
            </a:r>
            <a:r>
              <a:rPr lang="en-US" sz="1800" dirty="0"/>
              <a:t> Inc, </a:t>
            </a:r>
            <a:r>
              <a:rPr lang="en-US" sz="1800" dirty="0" err="1"/>
              <a:t>bioTheranostics</a:t>
            </a:r>
            <a:r>
              <a:rPr lang="en-US" sz="1800" dirty="0"/>
              <a:t> Inc, Boehringer Ingelheim Pharmaceuticals Inc, Boston Biomedical Inc, Bristol-Myers Squibb Company, Celgene Corporation, Clovis Oncology, Daiichi Sankyo Inc, </a:t>
            </a:r>
            <a:r>
              <a:rPr lang="en-US" sz="1800" dirty="0" err="1"/>
              <a:t>Dendreon</a:t>
            </a:r>
            <a:r>
              <a:rPr lang="en-US" sz="1800" dirty="0"/>
              <a:t> Pharmaceuticals Inc, Eisai Inc, </a:t>
            </a:r>
            <a:r>
              <a:rPr lang="en-US" sz="1800" dirty="0" err="1"/>
              <a:t>Exelixis</a:t>
            </a:r>
            <a:r>
              <a:rPr lang="en-US" sz="1800" dirty="0"/>
              <a:t> Inc, Foundation Medicine, Genentech, </a:t>
            </a:r>
            <a:r>
              <a:rPr lang="en-US" sz="1800" dirty="0" err="1"/>
              <a:t>Genmab</a:t>
            </a:r>
            <a:r>
              <a:rPr lang="en-US" sz="1800" dirty="0"/>
              <a:t>, Genomic Health Inc, Gilead Sciences Inc, Guardant Health, </a:t>
            </a:r>
            <a:r>
              <a:rPr lang="en-US" sz="1800" dirty="0" err="1"/>
              <a:t>Halozyme</a:t>
            </a:r>
            <a:r>
              <a:rPr lang="en-US" sz="1800" dirty="0"/>
              <a:t> Inc, </a:t>
            </a:r>
            <a:r>
              <a:rPr lang="en-US" sz="1800" dirty="0" err="1"/>
              <a:t>ImmunoGen</a:t>
            </a:r>
            <a:r>
              <a:rPr lang="en-US" sz="1800" dirty="0"/>
              <a:t> Inc, Incyte Corporation, Infinity Pharmaceuticals Inc, Ipsen Biopharmaceuticals Inc, Janssen Biotech Inc, administered by Janssen Scientific Affairs LLC, Jazz Pharmaceuticals Inc, Kite Pharma Inc, Lexicon Pharmaceuticals Inc, Lilly, </a:t>
            </a:r>
            <a:r>
              <a:rPr lang="en-US" sz="1800" dirty="0" err="1"/>
              <a:t>Loxo</a:t>
            </a:r>
            <a:r>
              <a:rPr lang="en-US" sz="1800" dirty="0"/>
              <a:t> Oncology Inc, a wholly owned subsidiary of Eli Lilly &amp; Company, Merck, Merrimack Pharmaceuticals Inc, Myriad Genetic Laboratories Inc, </a:t>
            </a:r>
            <a:r>
              <a:rPr lang="en-US" sz="1800" dirty="0" err="1"/>
              <a:t>Natera</a:t>
            </a:r>
            <a:r>
              <a:rPr lang="en-US" sz="1800" dirty="0"/>
              <a:t> Inc, Novartis, </a:t>
            </a:r>
            <a:r>
              <a:rPr lang="en-US" sz="1800" dirty="0" err="1"/>
              <a:t>Oncopeptides</a:t>
            </a:r>
            <a:r>
              <a:rPr lang="en-US" sz="1800" dirty="0"/>
              <a:t>, Pfizer Inc, Pharmacyclics LLC, an AbbVie Company, Prometheus Laboratories Inc, Puma Biotechnology Inc, Regeneron Pharmaceuticals Inc, Sandoz Inc, a Novartis Division, Sanofi Genzyme, Seattle Genetics, </a:t>
            </a:r>
            <a:r>
              <a:rPr lang="en-US" sz="1800" dirty="0" err="1"/>
              <a:t>Sirtex</a:t>
            </a:r>
            <a:r>
              <a:rPr lang="en-US" sz="1800" dirty="0"/>
              <a:t> Medical Ltd, Spectrum Pharmaceuticals Inc, Taiho Oncology Inc, Takeda Oncology, </a:t>
            </a:r>
            <a:r>
              <a:rPr lang="en-US" sz="1800" dirty="0" err="1"/>
              <a:t>Tesaro</a:t>
            </a:r>
            <a:r>
              <a:rPr lang="en-US" sz="1800" dirty="0"/>
              <a:t>, Teva Oncology, Tokai Pharmaceuticals Inc and </a:t>
            </a:r>
            <a:r>
              <a:rPr lang="en-US" sz="1800" dirty="0" err="1"/>
              <a:t>Tolero</a:t>
            </a:r>
            <a:r>
              <a:rPr lang="en-US" sz="1800" dirty="0"/>
              <a:t> Pharmaceuticals. </a:t>
            </a:r>
          </a:p>
        </p:txBody>
      </p:sp>
    </p:spTree>
    <p:extLst>
      <p:ext uri="{BB962C8B-B14F-4D97-AF65-F5344CB8AC3E}">
        <p14:creationId xmlns:p14="http://schemas.microsoft.com/office/powerpoint/2010/main" val="1108091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a:xfrm>
            <a:off x="672352" y="457200"/>
            <a:ext cx="11367247" cy="3352800"/>
          </a:xfrm>
        </p:spPr>
        <p:txBody>
          <a:bodyPr/>
          <a:lstStyle/>
          <a:p>
            <a:pPr algn="l"/>
            <a:r>
              <a:rPr lang="en-US" sz="3200" dirty="0"/>
              <a:t>Efficacy and Updated Safety Analysis of a Safety Run-in Cohort from Griffin, a Phase 2 Randomized Study of Daratumumab (Dara), Bortezomib (V), Lenalidomide (R), and Dexamethasone (D; Dara‐</a:t>
            </a:r>
            <a:r>
              <a:rPr lang="en-US" sz="3200" dirty="0" err="1"/>
              <a:t>Vrd</a:t>
            </a:r>
            <a:r>
              <a:rPr lang="en-US" sz="3200" dirty="0"/>
              <a:t>) vs </a:t>
            </a:r>
            <a:r>
              <a:rPr lang="en-US" sz="3200" dirty="0" err="1"/>
              <a:t>Vrd</a:t>
            </a:r>
            <a:r>
              <a:rPr lang="en-US" sz="3200" dirty="0"/>
              <a:t> in Patients (Pts) with Newly Diagnosed (ND) Multiple Myeloma (MM) Eligible for High‐Dose Therapy (HDT) and Autologous Stem Cell Transplantation (ASCT)</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p:txBody>
          <a:bodyPr/>
          <a:lstStyle/>
          <a:p>
            <a:pPr algn="l"/>
            <a:r>
              <a:rPr lang="en-US" sz="2800" dirty="0">
                <a:latin typeface="Arial" charset="0"/>
                <a:ea typeface="ＭＳ Ｐゴシック" charset="0"/>
                <a:cs typeface="ＭＳ Ｐゴシック" charset="0"/>
              </a:rPr>
              <a:t>Voorhees PM et al. </a:t>
            </a:r>
            <a:br>
              <a:rPr lang="en-US" sz="2800" dirty="0">
                <a:latin typeface="Arial" charset="0"/>
                <a:ea typeface="ＭＳ Ｐゴシック" charset="0"/>
                <a:cs typeface="ＭＳ Ｐゴシック" charset="0"/>
              </a:rPr>
            </a:br>
            <a:r>
              <a:rPr lang="en-US" sz="2800" i="1" dirty="0"/>
              <a:t>Proc ASH </a:t>
            </a:r>
            <a:r>
              <a:rPr lang="en-US" sz="2800" dirty="0">
                <a:latin typeface="Arial" charset="0"/>
                <a:ea typeface="ＭＳ Ｐゴシック" charset="0"/>
                <a:cs typeface="ＭＳ Ｐゴシック" charset="0"/>
              </a:rPr>
              <a:t>2018;Abstract 151.</a:t>
            </a:r>
          </a:p>
        </p:txBody>
      </p:sp>
    </p:spTree>
    <p:extLst>
      <p:ext uri="{BB962C8B-B14F-4D97-AF65-F5344CB8AC3E}">
        <p14:creationId xmlns:p14="http://schemas.microsoft.com/office/powerpoint/2010/main" val="2200035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Voorhees PM et al. </a:t>
            </a:r>
            <a:r>
              <a:rPr lang="is-IS" sz="1600" i="1" dirty="0">
                <a:solidFill>
                  <a:srgbClr val="FFFFFF"/>
                </a:solidFill>
              </a:rPr>
              <a:t>Proc ASH </a:t>
            </a:r>
            <a:r>
              <a:rPr lang="is-IS" sz="1600" dirty="0">
                <a:solidFill>
                  <a:srgbClr val="FFFFFF"/>
                </a:solidFill>
              </a:rPr>
              <a:t>2018;Abstract 151.</a:t>
            </a: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228600"/>
            <a:ext cx="10591800" cy="1143000"/>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Griffin: Updated Results from Safety Run-in Cohort</a:t>
            </a:r>
          </a:p>
        </p:txBody>
      </p:sp>
      <p:sp>
        <p:nvSpPr>
          <p:cNvPr id="11" name="Rectangle 33">
            <a:extLst>
              <a:ext uri="{FF2B5EF4-FFF2-40B4-BE49-F238E27FC236}">
                <a16:creationId xmlns:a16="http://schemas.microsoft.com/office/drawing/2014/main" id="{DC07A512-3D5D-7B4B-B2B3-5E28F944729F}"/>
              </a:ext>
            </a:extLst>
          </p:cNvPr>
          <p:cNvSpPr>
            <a:spLocks noChangeArrowheads="1"/>
          </p:cNvSpPr>
          <p:nvPr/>
        </p:nvSpPr>
        <p:spPr bwMode="auto">
          <a:xfrm>
            <a:off x="857449" y="1975393"/>
            <a:ext cx="10438079" cy="438544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15" name="Group 217">
            <a:extLst>
              <a:ext uri="{FF2B5EF4-FFF2-40B4-BE49-F238E27FC236}">
                <a16:creationId xmlns:a16="http://schemas.microsoft.com/office/drawing/2014/main" id="{E8C405F2-3C37-4E49-A3A0-9FD4D578A5CC}"/>
              </a:ext>
            </a:extLst>
          </p:cNvPr>
          <p:cNvGraphicFramePr>
            <a:graphicFrameLocks noGrp="1"/>
          </p:cNvGraphicFramePr>
          <p:nvPr>
            <p:extLst>
              <p:ext uri="{D42A27DB-BD31-4B8C-83A1-F6EECF244321}">
                <p14:modId xmlns:p14="http://schemas.microsoft.com/office/powerpoint/2010/main" val="2766591017"/>
              </p:ext>
            </p:extLst>
          </p:nvPr>
        </p:nvGraphicFramePr>
        <p:xfrm>
          <a:off x="1001669" y="2132275"/>
          <a:ext cx="10117336" cy="4113391"/>
        </p:xfrm>
        <a:graphic>
          <a:graphicData uri="http://schemas.openxmlformats.org/drawingml/2006/table">
            <a:tbl>
              <a:tblPr/>
              <a:tblGrid>
                <a:gridCol w="5322931">
                  <a:extLst>
                    <a:ext uri="{9D8B030D-6E8A-4147-A177-3AD203B41FA5}">
                      <a16:colId xmlns:a16="http://schemas.microsoft.com/office/drawing/2014/main" val="20000"/>
                    </a:ext>
                  </a:extLst>
                </a:gridCol>
                <a:gridCol w="4794405">
                  <a:extLst>
                    <a:ext uri="{9D8B030D-6E8A-4147-A177-3AD203B41FA5}">
                      <a16:colId xmlns:a16="http://schemas.microsoft.com/office/drawing/2014/main" val="2968032387"/>
                    </a:ext>
                  </a:extLst>
                </a:gridCol>
              </a:tblGrid>
              <a:tr h="43773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Clinical variable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Dara-</a:t>
                      </a:r>
                      <a:r>
                        <a:rPr kumimoji="0" lang="en-US" sz="1800" b="1" i="0" u="none" strike="noStrike" cap="none" normalizeH="0" baseline="0" dirty="0" err="1">
                          <a:ln>
                            <a:noFill/>
                          </a:ln>
                          <a:solidFill>
                            <a:srgbClr val="FFFFFF"/>
                          </a:solidFill>
                          <a:effectLst/>
                          <a:latin typeface="Arial" charset="0"/>
                          <a:ea typeface="ヒラギノ角ゴ Pro W3" charset="-128"/>
                        </a:rPr>
                        <a:t>VRd</a:t>
                      </a:r>
                      <a:endParaRPr kumimoji="0" lang="en-US" sz="1800" b="1" i="0" u="none" strike="noStrike" cap="none" normalizeH="0" baseline="0" dirty="0">
                        <a:ln>
                          <a:noFill/>
                        </a:ln>
                        <a:solidFill>
                          <a:srgbClr val="FFFFFF"/>
                        </a:solidFill>
                        <a:effectLst/>
                        <a:latin typeface="Arial" charset="0"/>
                        <a:ea typeface="ヒラギノ角ゴ Pro W3" charset="-128"/>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(N = 16)</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3002317967"/>
                  </a:ext>
                </a:extLst>
              </a:tr>
              <a:tr h="73996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Response at end of consolidation (cycle 6)</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   ≥VGPR</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   CR or </a:t>
                      </a:r>
                      <a:r>
                        <a:rPr kumimoji="0" lang="en-US" sz="1800" b="0" i="0" u="none" strike="noStrike" cap="none" normalizeH="0" baseline="0" dirty="0" err="1">
                          <a:ln>
                            <a:noFill/>
                          </a:ln>
                          <a:solidFill>
                            <a:srgbClr val="FFFFFF"/>
                          </a:solidFill>
                          <a:effectLst/>
                          <a:latin typeface="Arial" charset="0"/>
                          <a:ea typeface="ヒラギノ角ゴ Pro W3" charset="-128"/>
                        </a:rPr>
                        <a:t>sCR</a:t>
                      </a:r>
                      <a:endParaRPr kumimoji="0" lang="en-US" sz="18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cap="none" normalizeH="0" baseline="0" dirty="0">
                        <a:ln>
                          <a:noFill/>
                        </a:ln>
                        <a:solidFill>
                          <a:srgbClr val="FFFFFF"/>
                        </a:solidFill>
                        <a:effectLst/>
                        <a:latin typeface="Arial" charset="0"/>
                        <a:ea typeface="ヒラギノ角ゴ Pro W3" charset="-128"/>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16 (100%)</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10 (63%)</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651665700"/>
                  </a:ext>
                </a:extLst>
              </a:tr>
              <a:tr h="49530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MRD negativity (10</a:t>
                      </a:r>
                      <a:r>
                        <a:rPr kumimoji="0" lang="en-US" sz="1800" b="0" i="0" u="none" strike="noStrike" cap="none" normalizeH="0" baseline="30000" dirty="0">
                          <a:ln>
                            <a:noFill/>
                          </a:ln>
                          <a:solidFill>
                            <a:srgbClr val="FFFFFF"/>
                          </a:solidFill>
                          <a:effectLst/>
                          <a:latin typeface="Arial" charset="0"/>
                          <a:ea typeface="ヒラギノ角ゴ Pro W3" charset="-128"/>
                        </a:rPr>
                        <a:t>-5</a:t>
                      </a:r>
                      <a:r>
                        <a:rPr kumimoji="0" lang="en-US" sz="1800" b="0" i="0" u="none" strike="noStrike" cap="none" normalizeH="0" baseline="0" dirty="0">
                          <a:ln>
                            <a:noFill/>
                          </a:ln>
                          <a:solidFill>
                            <a:srgbClr val="FFFFFF"/>
                          </a:solidFill>
                          <a:effectLst/>
                          <a:latin typeface="Arial" charset="0"/>
                          <a:ea typeface="ヒラギノ角ゴ Pro W3" charset="-128"/>
                        </a:rPr>
                        <a:t>)</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8 (50%)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660803491"/>
                  </a:ext>
                </a:extLst>
              </a:tr>
              <a:tr h="49530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Stem cell mobilization and transplant</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16 (100%)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099364962"/>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Select adverse events (AEs)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62748"/>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62748"/>
                    </a:solidFill>
                  </a:tcPr>
                </a:tc>
                <a:extLst>
                  <a:ext uri="{0D108BD9-81ED-4DB2-BD59-A6C34878D82A}">
                    <a16:rowId xmlns:a16="http://schemas.microsoft.com/office/drawing/2014/main" val="1692969248"/>
                  </a:ext>
                </a:extLst>
              </a:tr>
              <a:tr h="400007">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z="1800" kern="1200" dirty="0">
                          <a:solidFill>
                            <a:schemeClr val="tx1"/>
                          </a:solidFill>
                          <a:effectLst/>
                          <a:latin typeface="+mn-lt"/>
                          <a:ea typeface="+mn-ea"/>
                          <a:cs typeface="+mn-cs"/>
                        </a:rPr>
                        <a:t>≥1 serious AE related to daratumumab</a:t>
                      </a:r>
                      <a:endParaRPr kumimoji="0" lang="en-US" sz="18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3 (19%)</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625689771"/>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Grade 3/4 AEs related to daratumumab</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11 (69%)</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Daratumumab-related infusion reactions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5 (31%)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422828331"/>
                  </a:ext>
                </a:extLst>
              </a:tr>
            </a:tbl>
          </a:graphicData>
        </a:graphic>
      </p:graphicFrame>
      <p:sp>
        <p:nvSpPr>
          <p:cNvPr id="2" name="Rectangle 1">
            <a:extLst>
              <a:ext uri="{FF2B5EF4-FFF2-40B4-BE49-F238E27FC236}">
                <a16:creationId xmlns:a16="http://schemas.microsoft.com/office/drawing/2014/main" id="{C161DC50-F028-E74B-92E4-0477D4646DC6}"/>
              </a:ext>
            </a:extLst>
          </p:cNvPr>
          <p:cNvSpPr/>
          <p:nvPr/>
        </p:nvSpPr>
        <p:spPr>
          <a:xfrm>
            <a:off x="889223" y="1239740"/>
            <a:ext cx="10388377" cy="646331"/>
          </a:xfrm>
          <a:prstGeom prst="rect">
            <a:avLst/>
          </a:prstGeom>
        </p:spPr>
        <p:txBody>
          <a:bodyPr wrap="square">
            <a:spAutoFit/>
          </a:bodyPr>
          <a:lstStyle/>
          <a:p>
            <a:pPr marL="285750" indent="-285750">
              <a:buFont typeface="Arial" panose="020B0604020202020204" pitchFamily="34" charset="0"/>
              <a:buChar char="•"/>
            </a:pPr>
            <a:r>
              <a:rPr lang="en-US" sz="1800" dirty="0">
                <a:latin typeface="+mn-lt"/>
                <a:ea typeface="Times New Roman" panose="02020603050405020304" pitchFamily="18" charset="0"/>
              </a:rPr>
              <a:t>All 16 patients in safety cohort had completed ≥9 cycles of </a:t>
            </a:r>
            <a:r>
              <a:rPr lang="en-US" sz="1800" dirty="0" err="1">
                <a:latin typeface="+mn-lt"/>
                <a:ea typeface="Times New Roman" panose="02020603050405020304" pitchFamily="18" charset="0"/>
              </a:rPr>
              <a:t>dara-VRd</a:t>
            </a:r>
            <a:r>
              <a:rPr lang="en-US" sz="1800" dirty="0">
                <a:latin typeface="+mn-lt"/>
                <a:ea typeface="Times New Roman" panose="02020603050405020304" pitchFamily="18" charset="0"/>
              </a:rPr>
              <a:t>, including ≥3 cycles of maintenance, as of July 18, 2018</a:t>
            </a:r>
            <a:r>
              <a:rPr lang="en-US" sz="1800" dirty="0">
                <a:latin typeface="+mn-lt"/>
              </a:rPr>
              <a:t> </a:t>
            </a:r>
          </a:p>
        </p:txBody>
      </p:sp>
    </p:spTree>
    <p:extLst>
      <p:ext uri="{BB962C8B-B14F-4D97-AF65-F5344CB8AC3E}">
        <p14:creationId xmlns:p14="http://schemas.microsoft.com/office/powerpoint/2010/main" val="180443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85800" y="457200"/>
            <a:ext cx="10693399" cy="5090785"/>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p:cNvSpPr txBox="1"/>
          <p:nvPr/>
        </p:nvSpPr>
        <p:spPr>
          <a:xfrm>
            <a:off x="5791200" y="5071676"/>
            <a:ext cx="5495925" cy="369332"/>
          </a:xfrm>
          <a:prstGeom prst="rect">
            <a:avLst/>
          </a:prstGeom>
          <a:noFill/>
        </p:spPr>
        <p:txBody>
          <a:bodyPr wrap="square" rtlCol="0">
            <a:spAutoFit/>
          </a:bodyPr>
          <a:lstStyle/>
          <a:p>
            <a:pPr algn="r"/>
            <a:r>
              <a:rPr lang="it-IT" sz="1800" i="1" dirty="0">
                <a:solidFill>
                  <a:schemeClr val="tx2"/>
                </a:solidFill>
              </a:rPr>
              <a:t>Lancet </a:t>
            </a:r>
            <a:r>
              <a:rPr lang="is-IS" sz="1800" dirty="0">
                <a:solidFill>
                  <a:schemeClr val="tx2"/>
                </a:solidFill>
              </a:rPr>
              <a:t>2019;</a:t>
            </a:r>
            <a:r>
              <a:rPr lang="en-US" sz="1800" dirty="0">
                <a:solidFill>
                  <a:schemeClr val="tx2"/>
                </a:solidFill>
              </a:rPr>
              <a:t>393(10168):253-64.</a:t>
            </a:r>
          </a:p>
        </p:txBody>
      </p:sp>
      <p:pic>
        <p:nvPicPr>
          <p:cNvPr id="6" name="Picture 5">
            <a:extLst>
              <a:ext uri="{FF2B5EF4-FFF2-40B4-BE49-F238E27FC236}">
                <a16:creationId xmlns:a16="http://schemas.microsoft.com/office/drawing/2014/main" id="{F46092D7-364E-574F-9F34-DBAC56DC0C84}"/>
              </a:ext>
            </a:extLst>
          </p:cNvPr>
          <p:cNvPicPr>
            <a:picLocks noChangeAspect="1"/>
          </p:cNvPicPr>
          <p:nvPr/>
        </p:nvPicPr>
        <p:blipFill>
          <a:blip r:embed="rId2"/>
          <a:stretch>
            <a:fillRect/>
          </a:stretch>
        </p:blipFill>
        <p:spPr>
          <a:xfrm>
            <a:off x="685800" y="1194099"/>
            <a:ext cx="10693399" cy="3712986"/>
          </a:xfrm>
          <a:prstGeom prst="rect">
            <a:avLst/>
          </a:prstGeom>
        </p:spPr>
      </p:pic>
    </p:spTree>
    <p:extLst>
      <p:ext uri="{BB962C8B-B14F-4D97-AF65-F5344CB8AC3E}">
        <p14:creationId xmlns:p14="http://schemas.microsoft.com/office/powerpoint/2010/main" val="3721095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35B4C-04FE-1249-A3DB-035C6606B041}"/>
              </a:ext>
            </a:extLst>
          </p:cNvPr>
          <p:cNvPicPr>
            <a:picLocks noChangeAspect="1"/>
          </p:cNvPicPr>
          <p:nvPr/>
        </p:nvPicPr>
        <p:blipFill>
          <a:blip r:embed="rId2"/>
          <a:stretch>
            <a:fillRect/>
          </a:stretch>
        </p:blipFill>
        <p:spPr>
          <a:xfrm>
            <a:off x="583320" y="1447801"/>
            <a:ext cx="8027280" cy="3048000"/>
          </a:xfrm>
          <a:prstGeom prst="rect">
            <a:avLst/>
          </a:prstGeom>
        </p:spPr>
      </p:pic>
      <p:sp>
        <p:nvSpPr>
          <p:cNvPr id="11" name="Rectangle 33">
            <a:extLst>
              <a:ext uri="{FF2B5EF4-FFF2-40B4-BE49-F238E27FC236}">
                <a16:creationId xmlns:a16="http://schemas.microsoft.com/office/drawing/2014/main" id="{91B7F4CD-F909-C74C-B350-004A741F3EF8}"/>
              </a:ext>
            </a:extLst>
          </p:cNvPr>
          <p:cNvSpPr>
            <a:spLocks noChangeArrowheads="1"/>
          </p:cNvSpPr>
          <p:nvPr/>
        </p:nvSpPr>
        <p:spPr bwMode="auto">
          <a:xfrm>
            <a:off x="8305800" y="1562035"/>
            <a:ext cx="3593136" cy="1554043"/>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sp>
        <p:nvSpPr>
          <p:cNvPr id="4" name="Title 3"/>
          <p:cNvSpPr>
            <a:spLocks noGrp="1"/>
          </p:cNvSpPr>
          <p:nvPr>
            <p:ph type="title"/>
          </p:nvPr>
        </p:nvSpPr>
        <p:spPr/>
        <p:txBody>
          <a:bodyPr/>
          <a:lstStyle/>
          <a:p>
            <a:r>
              <a:rPr lang="en-US" dirty="0"/>
              <a:t>TOURMALINE-MM3: </a:t>
            </a:r>
            <a:r>
              <a:rPr lang="en-US" dirty="0" err="1"/>
              <a:t>Ixazomib</a:t>
            </a:r>
            <a:r>
              <a:rPr lang="en-US" dirty="0"/>
              <a:t> Maintenance in the Post-Transplant Setting </a:t>
            </a:r>
          </a:p>
        </p:txBody>
      </p:sp>
      <p:sp>
        <p:nvSpPr>
          <p:cNvPr id="7" name="TextBox 6"/>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Dimopoulos</a:t>
            </a:r>
            <a:r>
              <a:rPr lang="en-US" sz="1600" dirty="0">
                <a:solidFill>
                  <a:srgbClr val="FFFFFF"/>
                </a:solidFill>
              </a:rPr>
              <a:t> MA et al. </a:t>
            </a:r>
            <a:r>
              <a:rPr lang="is-IS" sz="1600" i="1" dirty="0">
                <a:solidFill>
                  <a:srgbClr val="FFFFFF"/>
                </a:solidFill>
              </a:rPr>
              <a:t>Lancet </a:t>
            </a:r>
            <a:r>
              <a:rPr lang="is-IS" sz="1600" dirty="0">
                <a:solidFill>
                  <a:srgbClr val="FFFFFF"/>
                </a:solidFill>
              </a:rPr>
              <a:t>2019;</a:t>
            </a:r>
            <a:r>
              <a:rPr lang="en-US" sz="1600" dirty="0">
                <a:solidFill>
                  <a:srgbClr val="FFFFFF"/>
                </a:solidFill>
              </a:rPr>
              <a:t>393(10168):253-64</a:t>
            </a:r>
            <a:r>
              <a:rPr lang="is-IS" sz="1600" dirty="0">
                <a:solidFill>
                  <a:srgbClr val="FFFFFF"/>
                </a:solidFill>
              </a:rPr>
              <a:t>.</a:t>
            </a:r>
          </a:p>
        </p:txBody>
      </p:sp>
      <p:graphicFrame>
        <p:nvGraphicFramePr>
          <p:cNvPr id="19" name="Group 217">
            <a:extLst>
              <a:ext uri="{FF2B5EF4-FFF2-40B4-BE49-F238E27FC236}">
                <a16:creationId xmlns:a16="http://schemas.microsoft.com/office/drawing/2014/main" id="{2516EE56-E55A-0E4A-BDB3-02B934273FA6}"/>
              </a:ext>
            </a:extLst>
          </p:cNvPr>
          <p:cNvGraphicFramePr>
            <a:graphicFrameLocks noGrp="1"/>
          </p:cNvGraphicFramePr>
          <p:nvPr>
            <p:extLst>
              <p:ext uri="{D42A27DB-BD31-4B8C-83A1-F6EECF244321}">
                <p14:modId xmlns:p14="http://schemas.microsoft.com/office/powerpoint/2010/main" val="3345383082"/>
              </p:ext>
            </p:extLst>
          </p:nvPr>
        </p:nvGraphicFramePr>
        <p:xfrm>
          <a:off x="8382000" y="1617631"/>
          <a:ext cx="3429000" cy="1426452"/>
        </p:xfrm>
        <a:graphic>
          <a:graphicData uri="http://schemas.openxmlformats.org/drawingml/2006/table">
            <a:tbl>
              <a:tblPr/>
              <a:tblGrid>
                <a:gridCol w="1490633">
                  <a:extLst>
                    <a:ext uri="{9D8B030D-6E8A-4147-A177-3AD203B41FA5}">
                      <a16:colId xmlns:a16="http://schemas.microsoft.com/office/drawing/2014/main" val="20000"/>
                    </a:ext>
                  </a:extLst>
                </a:gridCol>
                <a:gridCol w="947767">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55277">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MRD(+) at </a:t>
                      </a:r>
                      <a:br>
                        <a:rPr kumimoji="0" lang="en-US" sz="1400" b="1" i="0" u="none" strike="noStrike" cap="none" normalizeH="0" baseline="0" dirty="0">
                          <a:ln>
                            <a:noFill/>
                          </a:ln>
                          <a:solidFill>
                            <a:srgbClr val="FFFFFF"/>
                          </a:solidFill>
                          <a:effectLst/>
                          <a:latin typeface="Arial" charset="0"/>
                          <a:ea typeface="ヒラギノ角ゴ Pro W3" charset="-128"/>
                        </a:rPr>
                      </a:br>
                      <a:r>
                        <a:rPr kumimoji="0" lang="en-US" sz="1400" b="1" i="0" u="none" strike="noStrike" cap="none" normalizeH="0" baseline="0" dirty="0">
                          <a:ln>
                            <a:noFill/>
                          </a:ln>
                          <a:solidFill>
                            <a:srgbClr val="FFFFFF"/>
                          </a:solidFill>
                          <a:effectLst/>
                          <a:latin typeface="Arial" charset="0"/>
                          <a:ea typeface="ヒラギノ角ゴ Pro W3" charset="-128"/>
                        </a:rPr>
                        <a:t>study entry</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err="1">
                          <a:ln>
                            <a:noFill/>
                          </a:ln>
                          <a:solidFill>
                            <a:srgbClr val="FFFFFF"/>
                          </a:solidFill>
                          <a:effectLst/>
                          <a:latin typeface="Arial" charset="0"/>
                          <a:ea typeface="ヒラギノ角ゴ Pro W3" charset="-128"/>
                        </a:rPr>
                        <a:t>Ixazomib</a:t>
                      </a:r>
                      <a:endParaRPr kumimoji="0" lang="en-US" sz="1400" b="1" i="0" u="none" strike="noStrike" cap="none" normalizeH="0" baseline="0" dirty="0">
                        <a:ln>
                          <a:noFill/>
                        </a:ln>
                        <a:solidFill>
                          <a:srgbClr val="FFFFFF"/>
                        </a:solidFill>
                        <a:effectLst/>
                        <a:latin typeface="Arial" charset="0"/>
                        <a:ea typeface="ヒラギノ角ゴ Pro W3" charset="-128"/>
                      </a:endParaRP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(n = 225)</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Placebo</a:t>
                      </a:r>
                      <a:br>
                        <a:rPr kumimoji="0" lang="en-US" sz="1400" b="1" i="0" u="none" strike="noStrike" cap="none" normalizeH="0" baseline="0" dirty="0">
                          <a:ln>
                            <a:noFill/>
                          </a:ln>
                          <a:solidFill>
                            <a:srgbClr val="FFFFFF"/>
                          </a:solidFill>
                          <a:effectLst/>
                          <a:latin typeface="Arial" charset="0"/>
                          <a:ea typeface="ヒラギノ角ゴ Pro W3" charset="-128"/>
                        </a:rPr>
                      </a:br>
                      <a:r>
                        <a:rPr kumimoji="0" lang="en-US" sz="1400" b="1" i="0" u="none" strike="noStrike" cap="none" normalizeH="0" baseline="0" dirty="0">
                          <a:ln>
                            <a:noFill/>
                          </a:ln>
                          <a:solidFill>
                            <a:srgbClr val="FFFFFF"/>
                          </a:solidFill>
                          <a:effectLst/>
                          <a:latin typeface="Arial" charset="0"/>
                          <a:ea typeface="ヒラギノ角ゴ Pro W3" charset="-128"/>
                        </a:rPr>
                        <a:t>(n = 139)</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2100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Converted to MRD(-) at any point</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12%</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7%</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692969248"/>
                  </a:ext>
                </a:extLst>
              </a:tr>
              <a:tr h="2100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PFS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23.1 </a:t>
                      </a:r>
                      <a:r>
                        <a:rPr kumimoji="0" lang="en-US" sz="1400" b="0" i="0" u="none" strike="noStrike" cap="none" normalizeH="0" baseline="0" dirty="0" err="1">
                          <a:ln>
                            <a:noFill/>
                          </a:ln>
                          <a:solidFill>
                            <a:srgbClr val="FFFFFF"/>
                          </a:solidFill>
                          <a:effectLst/>
                          <a:latin typeface="Arial" charset="0"/>
                          <a:ea typeface="ヒラギノ角ゴ Pro W3" charset="-128"/>
                        </a:rPr>
                        <a:t>mo</a:t>
                      </a:r>
                      <a:endParaRPr kumimoji="0" lang="en-US" sz="14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18.5 </a:t>
                      </a:r>
                      <a:r>
                        <a:rPr kumimoji="0" lang="en-US" sz="1400" b="0" i="0" u="none" strike="noStrike" cap="none" normalizeH="0" baseline="0" dirty="0" err="1">
                          <a:ln>
                            <a:noFill/>
                          </a:ln>
                          <a:solidFill>
                            <a:srgbClr val="FFFFFF"/>
                          </a:solidFill>
                          <a:effectLst/>
                          <a:latin typeface="Arial" charset="0"/>
                          <a:ea typeface="ヒラギノ角ゴ Pro W3" charset="-128"/>
                        </a:rPr>
                        <a:t>mo</a:t>
                      </a:r>
                      <a:endParaRPr kumimoji="0" lang="en-US" sz="14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bl>
          </a:graphicData>
        </a:graphic>
      </p:graphicFrame>
      <p:sp>
        <p:nvSpPr>
          <p:cNvPr id="16" name="Rectangle 15">
            <a:extLst>
              <a:ext uri="{FF2B5EF4-FFF2-40B4-BE49-F238E27FC236}">
                <a16:creationId xmlns:a16="http://schemas.microsoft.com/office/drawing/2014/main" id="{B26295CF-8881-1746-934D-6AB131CF9E49}"/>
              </a:ext>
            </a:extLst>
          </p:cNvPr>
          <p:cNvSpPr/>
          <p:nvPr/>
        </p:nvSpPr>
        <p:spPr>
          <a:xfrm>
            <a:off x="704484" y="4789684"/>
            <a:ext cx="10972800" cy="1661993"/>
          </a:xfrm>
          <a:prstGeom prst="rect">
            <a:avLst/>
          </a:prstGeom>
        </p:spPr>
        <p:txBody>
          <a:bodyPr wrap="square">
            <a:spAutoFit/>
          </a:bodyPr>
          <a:lstStyle/>
          <a:p>
            <a:pPr marL="285750" indent="-285750">
              <a:buFont typeface="Arial" panose="020B0604020202020204" pitchFamily="34" charset="0"/>
              <a:buChar char="•"/>
            </a:pPr>
            <a:r>
              <a:rPr lang="en-US" sz="1700" dirty="0" err="1"/>
              <a:t>Ixazomib</a:t>
            </a:r>
            <a:r>
              <a:rPr lang="en-US" sz="1700" dirty="0"/>
              <a:t> maintenance demonstrated a favorable safety profile compared to placebo</a:t>
            </a:r>
          </a:p>
          <a:p>
            <a:pPr marL="742950" lvl="1" indent="-285750">
              <a:buFont typeface="Arial" panose="020B0604020202020204" pitchFamily="34" charset="0"/>
              <a:buChar char="•"/>
            </a:pPr>
            <a:r>
              <a:rPr lang="en-US" sz="1700" dirty="0"/>
              <a:t>Serious adverse events: 27% vs 20%</a:t>
            </a:r>
          </a:p>
          <a:p>
            <a:pPr marL="742950" lvl="1" indent="-285750">
              <a:buFont typeface="Arial" panose="020B0604020202020204" pitchFamily="34" charset="0"/>
              <a:buChar char="•"/>
            </a:pPr>
            <a:r>
              <a:rPr lang="en-US" sz="1700" dirty="0"/>
              <a:t>Grade 3/4 peripheral neuropathy: &lt;1% vs 0</a:t>
            </a:r>
          </a:p>
          <a:p>
            <a:pPr marL="742950" lvl="1" indent="-285750">
              <a:buFont typeface="Arial" panose="020B0604020202020204" pitchFamily="34" charset="0"/>
              <a:buChar char="•"/>
            </a:pPr>
            <a:r>
              <a:rPr lang="en-US" sz="1700" dirty="0"/>
              <a:t>Grade 3/4 thrombotic events: 5% vs 1%</a:t>
            </a:r>
          </a:p>
          <a:p>
            <a:pPr marL="342900" indent="-342900">
              <a:buFont typeface="Arial" panose="020B0604020202020204" pitchFamily="34" charset="0"/>
              <a:buChar char="•"/>
            </a:pPr>
            <a:r>
              <a:rPr lang="en-US" sz="1700" dirty="0"/>
              <a:t>No increase in second malignancies was noted with ixazomib therapy compared to placebo (3% in both study arms)</a:t>
            </a:r>
          </a:p>
        </p:txBody>
      </p:sp>
      <p:sp>
        <p:nvSpPr>
          <p:cNvPr id="17" name="TextBox 16">
            <a:extLst>
              <a:ext uri="{FF2B5EF4-FFF2-40B4-BE49-F238E27FC236}">
                <a16:creationId xmlns:a16="http://schemas.microsoft.com/office/drawing/2014/main" id="{69993D60-3AFE-C949-AA35-4946271695C0}"/>
              </a:ext>
            </a:extLst>
          </p:cNvPr>
          <p:cNvSpPr txBox="1"/>
          <p:nvPr/>
        </p:nvSpPr>
        <p:spPr>
          <a:xfrm>
            <a:off x="4823142" y="1699075"/>
            <a:ext cx="2850515" cy="292388"/>
          </a:xfrm>
          <a:prstGeom prst="rect">
            <a:avLst/>
          </a:prstGeom>
          <a:noFill/>
        </p:spPr>
        <p:txBody>
          <a:bodyPr wrap="square" rtlCol="0">
            <a:spAutoFit/>
          </a:bodyPr>
          <a:lstStyle/>
          <a:p>
            <a:r>
              <a:rPr lang="en-US" sz="1300" dirty="0"/>
              <a:t>HR 0.72; log-rank test </a:t>
            </a:r>
            <a:r>
              <a:rPr lang="en-US" sz="1300" i="1" dirty="0"/>
              <a:t>p</a:t>
            </a:r>
            <a:r>
              <a:rPr lang="en-US" sz="1300" dirty="0"/>
              <a:t> = 0.0023</a:t>
            </a:r>
          </a:p>
        </p:txBody>
      </p:sp>
      <p:sp>
        <p:nvSpPr>
          <p:cNvPr id="18" name="TextBox 17">
            <a:extLst>
              <a:ext uri="{FF2B5EF4-FFF2-40B4-BE49-F238E27FC236}">
                <a16:creationId xmlns:a16="http://schemas.microsoft.com/office/drawing/2014/main" id="{15C75B09-43BE-6F42-AA7E-68C9916E91E5}"/>
              </a:ext>
            </a:extLst>
          </p:cNvPr>
          <p:cNvSpPr txBox="1"/>
          <p:nvPr/>
        </p:nvSpPr>
        <p:spPr>
          <a:xfrm>
            <a:off x="3304680" y="4497296"/>
            <a:ext cx="2850515" cy="292388"/>
          </a:xfrm>
          <a:prstGeom prst="rect">
            <a:avLst/>
          </a:prstGeom>
          <a:noFill/>
        </p:spPr>
        <p:txBody>
          <a:bodyPr wrap="square" rtlCol="0">
            <a:spAutoFit/>
          </a:bodyPr>
          <a:lstStyle/>
          <a:p>
            <a:pPr algn="ctr"/>
            <a:r>
              <a:rPr lang="en-US" sz="1300" b="1" dirty="0"/>
              <a:t>Months from randomization</a:t>
            </a:r>
          </a:p>
        </p:txBody>
      </p:sp>
      <p:sp>
        <p:nvSpPr>
          <p:cNvPr id="20" name="TextBox 19">
            <a:extLst>
              <a:ext uri="{FF2B5EF4-FFF2-40B4-BE49-F238E27FC236}">
                <a16:creationId xmlns:a16="http://schemas.microsoft.com/office/drawing/2014/main" id="{876EEB30-029C-9D43-BDDF-D6205D5438E4}"/>
              </a:ext>
            </a:extLst>
          </p:cNvPr>
          <p:cNvSpPr txBox="1"/>
          <p:nvPr/>
        </p:nvSpPr>
        <p:spPr>
          <a:xfrm rot="16200000">
            <a:off x="-903754" y="2698809"/>
            <a:ext cx="2491913" cy="492443"/>
          </a:xfrm>
          <a:prstGeom prst="rect">
            <a:avLst/>
          </a:prstGeom>
          <a:noFill/>
        </p:spPr>
        <p:txBody>
          <a:bodyPr wrap="square" rtlCol="0">
            <a:spAutoFit/>
          </a:bodyPr>
          <a:lstStyle/>
          <a:p>
            <a:pPr algn="ctr"/>
            <a:r>
              <a:rPr lang="en-US" sz="1300" b="1" dirty="0"/>
              <a:t>Probability of progression-free survival</a:t>
            </a:r>
          </a:p>
        </p:txBody>
      </p:sp>
      <p:sp>
        <p:nvSpPr>
          <p:cNvPr id="21" name="TextBox 20">
            <a:extLst>
              <a:ext uri="{FF2B5EF4-FFF2-40B4-BE49-F238E27FC236}">
                <a16:creationId xmlns:a16="http://schemas.microsoft.com/office/drawing/2014/main" id="{9B13F499-19C3-4E4D-9145-CADE294A5F79}"/>
              </a:ext>
            </a:extLst>
          </p:cNvPr>
          <p:cNvSpPr txBox="1"/>
          <p:nvPr/>
        </p:nvSpPr>
        <p:spPr>
          <a:xfrm>
            <a:off x="1180131" y="3600786"/>
            <a:ext cx="801069" cy="461665"/>
          </a:xfrm>
          <a:prstGeom prst="rect">
            <a:avLst/>
          </a:prstGeom>
          <a:noFill/>
        </p:spPr>
        <p:txBody>
          <a:bodyPr wrap="square" rtlCol="0">
            <a:spAutoFit/>
          </a:bodyPr>
          <a:lstStyle/>
          <a:p>
            <a:r>
              <a:rPr lang="en-US" sz="1200" dirty="0"/>
              <a:t>Ixazomib</a:t>
            </a:r>
          </a:p>
          <a:p>
            <a:r>
              <a:rPr lang="en-US" sz="1200" dirty="0"/>
              <a:t>Placebo</a:t>
            </a:r>
          </a:p>
        </p:txBody>
      </p:sp>
      <p:cxnSp>
        <p:nvCxnSpPr>
          <p:cNvPr id="12" name="Straight Connector 11">
            <a:extLst>
              <a:ext uri="{FF2B5EF4-FFF2-40B4-BE49-F238E27FC236}">
                <a16:creationId xmlns:a16="http://schemas.microsoft.com/office/drawing/2014/main" id="{A5A3DD1B-554D-104B-A835-0FE961A71F9B}"/>
              </a:ext>
            </a:extLst>
          </p:cNvPr>
          <p:cNvCxnSpPr/>
          <p:nvPr/>
        </p:nvCxnSpPr>
        <p:spPr bwMode="auto">
          <a:xfrm>
            <a:off x="990600" y="3733800"/>
            <a:ext cx="228600" cy="0"/>
          </a:xfrm>
          <a:prstGeom prst="line">
            <a:avLst/>
          </a:prstGeom>
          <a:solidFill>
            <a:schemeClr val="accent1"/>
          </a:solidFill>
          <a:ln w="12700" cap="flat" cmpd="sng" algn="ctr">
            <a:solidFill>
              <a:srgbClr val="FF891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EF2E74B7-4EC1-BA4D-8A83-325979F33DF5}"/>
              </a:ext>
            </a:extLst>
          </p:cNvPr>
          <p:cNvCxnSpPr/>
          <p:nvPr/>
        </p:nvCxnSpPr>
        <p:spPr bwMode="auto">
          <a:xfrm>
            <a:off x="990600" y="3906187"/>
            <a:ext cx="228600" cy="0"/>
          </a:xfrm>
          <a:prstGeom prst="line">
            <a:avLst/>
          </a:prstGeom>
          <a:solidFill>
            <a:schemeClr val="accent1"/>
          </a:solidFill>
          <a:ln w="12700" cap="flat" cmpd="sng" algn="ctr">
            <a:solidFill>
              <a:srgbClr val="94D34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a:extLst>
              <a:ext uri="{FF2B5EF4-FFF2-40B4-BE49-F238E27FC236}">
                <a16:creationId xmlns:a16="http://schemas.microsoft.com/office/drawing/2014/main" id="{8BE65A96-1222-DE45-BA8E-2D4411434DA4}"/>
              </a:ext>
            </a:extLst>
          </p:cNvPr>
          <p:cNvSpPr txBox="1"/>
          <p:nvPr/>
        </p:nvSpPr>
        <p:spPr>
          <a:xfrm>
            <a:off x="1981200" y="3387551"/>
            <a:ext cx="2850515" cy="692497"/>
          </a:xfrm>
          <a:prstGeom prst="rect">
            <a:avLst/>
          </a:prstGeom>
          <a:noFill/>
        </p:spPr>
        <p:txBody>
          <a:bodyPr wrap="square" rtlCol="0">
            <a:spAutoFit/>
          </a:bodyPr>
          <a:lstStyle/>
          <a:p>
            <a:r>
              <a:rPr lang="pt" sz="1300" dirty="0" err="1"/>
              <a:t>Median</a:t>
            </a:r>
            <a:r>
              <a:rPr lang="pt" sz="1300" dirty="0"/>
              <a:t> PFS</a:t>
            </a:r>
          </a:p>
          <a:p>
            <a:r>
              <a:rPr lang="pt" sz="1300" dirty="0"/>
              <a:t>(</a:t>
            </a:r>
            <a:r>
              <a:rPr lang="pt" sz="1300" dirty="0" err="1"/>
              <a:t>n</a:t>
            </a:r>
            <a:r>
              <a:rPr lang="pt" sz="1300" dirty="0"/>
              <a:t> = 395) 26.5 </a:t>
            </a:r>
            <a:r>
              <a:rPr lang="pt" sz="1300" dirty="0" err="1"/>
              <a:t>mo</a:t>
            </a:r>
            <a:endParaRPr lang="pt" sz="1300" dirty="0"/>
          </a:p>
          <a:p>
            <a:r>
              <a:rPr lang="pt" sz="1300" dirty="0"/>
              <a:t>(</a:t>
            </a:r>
            <a:r>
              <a:rPr lang="pt" sz="1300" dirty="0" err="1"/>
              <a:t>n</a:t>
            </a:r>
            <a:r>
              <a:rPr lang="pt" sz="1300" dirty="0"/>
              <a:t> = 261) 21.3 </a:t>
            </a:r>
            <a:r>
              <a:rPr lang="pt" sz="1300" dirty="0" err="1"/>
              <a:t>mo</a:t>
            </a:r>
            <a:endParaRPr lang="pt" sz="1300" dirty="0"/>
          </a:p>
        </p:txBody>
      </p:sp>
    </p:spTree>
    <p:extLst>
      <p:ext uri="{BB962C8B-B14F-4D97-AF65-F5344CB8AC3E}">
        <p14:creationId xmlns:p14="http://schemas.microsoft.com/office/powerpoint/2010/main" val="2935354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599" y="0"/>
            <a:ext cx="10861127" cy="1143000"/>
          </a:xfrm>
        </p:spPr>
        <p:txBody>
          <a:bodyPr/>
          <a:lstStyle/>
          <a:p>
            <a:r>
              <a:rPr lang="en-US" dirty="0"/>
              <a:t>A man in his late 60s with relapsed/refractory multiple myeloma</a:t>
            </a:r>
            <a:br>
              <a:rPr lang="en-US" dirty="0"/>
            </a:br>
            <a:r>
              <a:rPr lang="en-US" dirty="0"/>
              <a:t>(Dr Richardson)</a:t>
            </a:r>
            <a:endParaRPr lang="en-US" altLang="x-none"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676400"/>
            <a:ext cx="11546927" cy="510986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9/2017: RVD x 3 </a:t>
            </a: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 disease progression</a:t>
            </a:r>
            <a:endParaRPr kumimoji="0" lang="en-US" sz="2200" b="0" i="0" u="none" strike="noStrike" kern="1200" cap="none" spc="0" normalizeH="0" baseline="0" noProof="0" dirty="0">
              <a:ln>
                <a:noFill/>
              </a:ln>
              <a:solidFill>
                <a:srgbClr val="FFFFFF"/>
              </a:solidFill>
              <a:effectLst/>
              <a:uLnTx/>
              <a:uFillTx/>
              <a:latin typeface="Arial"/>
              <a:ea typeface="ＭＳ Ｐゴシック"/>
            </a:endParaRP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2/2018: Carfilzomib, lenalidomide and dexamethasone (KRD) x 2 </a:t>
            </a: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 PD</a:t>
            </a:r>
            <a:endParaRPr kumimoji="0" lang="en-US" sz="2200" b="0" i="0" u="none" strike="noStrike" kern="1200" cap="none" spc="0" normalizeH="0" baseline="0" noProof="0" dirty="0">
              <a:ln>
                <a:noFill/>
              </a:ln>
              <a:solidFill>
                <a:srgbClr val="FFFFFF"/>
              </a:solidFill>
              <a:effectLst/>
              <a:uLnTx/>
              <a:uFillTx/>
              <a:latin typeface="Arial"/>
              <a:ea typeface="ＭＳ Ｐゴシック"/>
            </a:endParaRPr>
          </a:p>
          <a:p>
            <a:pPr marL="742962" marR="0" lvl="1" indent="-285755"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Significant pancytopenia requiring frequent transfusions and growth factors</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3/18/2018: Daratumumab, pomalidomide and dexamethasone</a:t>
            </a:r>
          </a:p>
          <a:p>
            <a:pPr marL="742962" marR="0" lvl="1" indent="-285755"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Pneumocystis pneumonia after 3 cycles (off prophylaxis; sulfa and </a:t>
            </a:r>
            <a:r>
              <a:rPr kumimoji="0" lang="en-US" sz="2200" b="0" i="0" u="none" strike="noStrike" kern="1200" cap="none" spc="0" normalizeH="0" baseline="0" noProof="0" dirty="0" err="1">
                <a:ln>
                  <a:noFill/>
                </a:ln>
                <a:solidFill>
                  <a:srgbClr val="FFFFFF"/>
                </a:solidFill>
                <a:effectLst/>
                <a:uLnTx/>
                <a:uFillTx/>
                <a:latin typeface="Arial"/>
                <a:ea typeface="ＭＳ Ｐゴシック"/>
              </a:rPr>
              <a:t>mepron</a:t>
            </a:r>
            <a:r>
              <a:rPr kumimoji="0" lang="en-US" sz="2200" b="0" i="0" u="none" strike="noStrike" kern="1200" cap="none" spc="0" normalizeH="0" baseline="0" noProof="0" dirty="0">
                <a:ln>
                  <a:noFill/>
                </a:ln>
                <a:solidFill>
                  <a:srgbClr val="FFFFFF"/>
                </a:solidFill>
                <a:effectLst/>
                <a:uLnTx/>
                <a:uFillTx/>
                <a:latin typeface="Arial"/>
                <a:ea typeface="ＭＳ Ｐゴシック"/>
              </a:rPr>
              <a:t> allergy)</a:t>
            </a:r>
          </a:p>
          <a:p>
            <a:pPr marL="742962" marR="0" lvl="1" indent="-285755"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Desensitization to </a:t>
            </a:r>
            <a:r>
              <a:rPr kumimoji="0" lang="en-US" sz="2200" b="0" i="0" u="none" strike="noStrike" kern="1200" cap="none" spc="0" normalizeH="0" baseline="0" noProof="0" dirty="0" err="1">
                <a:ln>
                  <a:noFill/>
                </a:ln>
                <a:solidFill>
                  <a:srgbClr val="FFFFFF"/>
                </a:solidFill>
                <a:effectLst/>
                <a:uLnTx/>
                <a:uFillTx/>
                <a:latin typeface="Arial"/>
                <a:ea typeface="ＭＳ Ｐゴシック"/>
              </a:rPr>
              <a:t>bactrim</a:t>
            </a:r>
            <a:r>
              <a:rPr kumimoji="0" lang="en-US" sz="2200" b="0" i="0" u="none" strike="noStrike" kern="1200" cap="none" spc="0" normalizeH="0" baseline="0" noProof="0" dirty="0">
                <a:ln>
                  <a:noFill/>
                </a:ln>
                <a:solidFill>
                  <a:srgbClr val="FFFFFF"/>
                </a:solidFill>
                <a:effectLst/>
                <a:uLnTx/>
                <a:uFillTx/>
                <a:latin typeface="Arial"/>
                <a:ea typeface="ＭＳ Ｐゴシック"/>
              </a:rPr>
              <a:t> during hospital admission</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6/2018: Resumes </a:t>
            </a:r>
            <a:r>
              <a:rPr kumimoji="0" lang="en-US" sz="2200" b="0" i="0" u="none" strike="noStrike" kern="1200" cap="none" spc="0" normalizeH="0" baseline="0" noProof="0" dirty="0" err="1">
                <a:ln>
                  <a:noFill/>
                </a:ln>
                <a:solidFill>
                  <a:srgbClr val="FFFFFF"/>
                </a:solidFill>
                <a:effectLst/>
                <a:uLnTx/>
                <a:uFillTx/>
                <a:latin typeface="Arial"/>
                <a:ea typeface="ＭＳ Ｐゴシック"/>
              </a:rPr>
              <a:t>dara</a:t>
            </a:r>
            <a:r>
              <a:rPr kumimoji="0" lang="en-US" sz="2200" b="0" i="0" u="none" strike="noStrike" kern="1200" cap="none" spc="0" normalizeH="0" baseline="0" noProof="0" dirty="0">
                <a:ln>
                  <a:noFill/>
                </a:ln>
                <a:solidFill>
                  <a:srgbClr val="FFFFFF"/>
                </a:solidFill>
                <a:effectLst/>
                <a:uLnTx/>
                <a:uFillTx/>
                <a:latin typeface="Arial"/>
                <a:ea typeface="ＭＳ Ｐゴシック"/>
              </a:rPr>
              <a:t>/pom/</a:t>
            </a:r>
            <a:r>
              <a:rPr kumimoji="0" lang="en-US" sz="2200" b="0" i="0" u="none" strike="noStrike" kern="1200" cap="none" spc="0" normalizeH="0" baseline="0" noProof="0" dirty="0" err="1">
                <a:ln>
                  <a:noFill/>
                </a:ln>
                <a:solidFill>
                  <a:srgbClr val="FFFFFF"/>
                </a:solidFill>
                <a:effectLst/>
                <a:uLnTx/>
                <a:uFillTx/>
                <a:latin typeface="Arial"/>
                <a:ea typeface="ＭＳ Ｐゴシック"/>
              </a:rPr>
              <a:t>dex</a:t>
            </a:r>
            <a:endParaRPr kumimoji="0" lang="en-US" sz="2200" b="0" i="0" u="none" strike="noStrike" kern="1200" cap="none" spc="0" normalizeH="0" baseline="0" noProof="0" dirty="0">
              <a:ln>
                <a:noFill/>
              </a:ln>
              <a:solidFill>
                <a:srgbClr val="FFFFFF"/>
              </a:solidFill>
              <a:effectLst/>
              <a:uLnTx/>
              <a:uFillTx/>
              <a:latin typeface="Arial"/>
              <a:ea typeface="ＭＳ Ｐゴシック"/>
            </a:endParaRP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12/2018: VGPR  after 12 cycles of DPD</a:t>
            </a:r>
          </a:p>
          <a:p>
            <a:pPr marL="342906" marR="0" lvl="0" indent="-342906" algn="l" defTabSz="914400" rtl="0" eaLnBrk="0" fontAlgn="base" latinLnBrk="0" hangingPunct="0">
              <a:lnSpc>
                <a:spcPct val="100000"/>
              </a:lnSpc>
              <a:spcBef>
                <a:spcPts val="0"/>
              </a:spcBef>
              <a:spcAft>
                <a:spcPct val="0"/>
              </a:spcAft>
              <a:buClrTx/>
              <a:buSzTx/>
              <a:buFontTx/>
              <a:buChar char="•"/>
              <a:tabLst/>
              <a:defRPr/>
            </a:pPr>
            <a:endParaRPr kumimoji="0" lang="en-US" sz="2200" b="0" i="0" u="none" strike="noStrike" kern="1200" cap="none" spc="0" normalizeH="0" baseline="0" noProof="0" dirty="0">
              <a:ln>
                <a:noFill/>
              </a:ln>
              <a:solidFill>
                <a:srgbClr val="FFFFFF"/>
              </a:solidFill>
              <a:effectLst/>
              <a:uLnTx/>
              <a:uFillTx/>
              <a:latin typeface="Arial"/>
              <a:ea typeface="ＭＳ Ｐゴシック"/>
            </a:endParaRPr>
          </a:p>
          <a:p>
            <a:pPr marL="342906" marR="0" lvl="0" indent="-342906"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FFFFFF"/>
              </a:solidFill>
              <a:effectLst/>
              <a:uLnTx/>
              <a:uFillTx/>
              <a:latin typeface="Arial"/>
              <a:ea typeface="ＭＳ Ｐゴシック"/>
            </a:endParaRPr>
          </a:p>
        </p:txBody>
      </p:sp>
    </p:spTree>
    <p:extLst>
      <p:ext uri="{BB962C8B-B14F-4D97-AF65-F5344CB8AC3E}">
        <p14:creationId xmlns:p14="http://schemas.microsoft.com/office/powerpoint/2010/main" val="1514702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599" y="0"/>
            <a:ext cx="10861127" cy="1143000"/>
          </a:xfrm>
        </p:spPr>
        <p:txBody>
          <a:bodyPr/>
          <a:lstStyle/>
          <a:p>
            <a:r>
              <a:rPr lang="en-US" dirty="0"/>
              <a:t>Richardson Patient 1</a:t>
            </a:r>
            <a:endParaRPr lang="en-US" altLang="x-none" dirty="0">
              <a:solidFill>
                <a:srgbClr val="FF00FF"/>
              </a:solidFill>
              <a:latin typeface="Arial" panose="020B0604020202020204" pitchFamily="34" charset="0"/>
              <a:cs typeface="Arial" panose="020B0604020202020204" pitchFamily="34" charset="0"/>
            </a:endParaRPr>
          </a:p>
        </p:txBody>
      </p:sp>
      <p:pic>
        <p:nvPicPr>
          <p:cNvPr id="5" name="Content Placeholder 3">
            <a:extLst>
              <a:ext uri="{FF2B5EF4-FFF2-40B4-BE49-F238E27FC236}">
                <a16:creationId xmlns:a16="http://schemas.microsoft.com/office/drawing/2014/main" id="{CE3609AC-FB51-DC4E-9730-33AA02794E3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259" t="31496" r="126" b="8877"/>
          <a:stretch/>
        </p:blipFill>
        <p:spPr>
          <a:xfrm>
            <a:off x="1284172" y="1928190"/>
            <a:ext cx="10311017" cy="4194313"/>
          </a:xfrm>
        </p:spPr>
      </p:pic>
    </p:spTree>
    <p:extLst>
      <p:ext uri="{BB962C8B-B14F-4D97-AF65-F5344CB8AC3E}">
        <p14:creationId xmlns:p14="http://schemas.microsoft.com/office/powerpoint/2010/main" val="377639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5323FD-365B-5947-8AE9-394027E398F1}"/>
              </a:ext>
            </a:extLst>
          </p:cNvPr>
          <p:cNvPicPr>
            <a:picLocks noChangeAspect="1"/>
          </p:cNvPicPr>
          <p:nvPr/>
        </p:nvPicPr>
        <p:blipFill>
          <a:blip r:embed="rId3"/>
          <a:stretch>
            <a:fillRect/>
          </a:stretch>
        </p:blipFill>
        <p:spPr>
          <a:xfrm>
            <a:off x="1719262" y="677298"/>
            <a:ext cx="8753475" cy="5234036"/>
          </a:xfrm>
          <a:prstGeom prst="rect">
            <a:avLst/>
          </a:prstGeom>
        </p:spPr>
      </p:pic>
      <p:sp>
        <p:nvSpPr>
          <p:cNvPr id="11" name="Rectangle 10">
            <a:extLst>
              <a:ext uri="{FF2B5EF4-FFF2-40B4-BE49-F238E27FC236}">
                <a16:creationId xmlns:a16="http://schemas.microsoft.com/office/drawing/2014/main" id="{FFBC07F3-A94F-6643-A75C-78A21A110363}"/>
              </a:ext>
            </a:extLst>
          </p:cNvPr>
          <p:cNvSpPr/>
          <p:nvPr/>
        </p:nvSpPr>
        <p:spPr>
          <a:xfrm>
            <a:off x="1719262" y="5726668"/>
            <a:ext cx="8753475" cy="369332"/>
          </a:xfrm>
          <a:prstGeom prst="rect">
            <a:avLst/>
          </a:prstGeom>
          <a:solidFill>
            <a:schemeClr val="bg1"/>
          </a:solidFill>
        </p:spPr>
        <p:txBody>
          <a:bodyPr wrap="square">
            <a:spAutoFit/>
          </a:bodyPr>
          <a:lstStyle/>
          <a:p>
            <a:pPr algn="r"/>
            <a:r>
              <a:rPr lang="en-US" sz="1800" i="1" dirty="0">
                <a:solidFill>
                  <a:schemeClr val="tx2"/>
                </a:solidFill>
              </a:rPr>
              <a:t>N </a:t>
            </a:r>
            <a:r>
              <a:rPr lang="en-US" sz="1800" i="1" dirty="0" err="1">
                <a:solidFill>
                  <a:schemeClr val="tx2"/>
                </a:solidFill>
              </a:rPr>
              <a:t>Engl</a:t>
            </a:r>
            <a:r>
              <a:rPr lang="en-US" sz="1800" i="1" dirty="0">
                <a:solidFill>
                  <a:schemeClr val="tx2"/>
                </a:solidFill>
              </a:rPr>
              <a:t> J Med</a:t>
            </a:r>
            <a:r>
              <a:rPr lang="en-US" sz="1800" dirty="0">
                <a:solidFill>
                  <a:schemeClr val="tx2"/>
                </a:solidFill>
              </a:rPr>
              <a:t> 2018;379:1811-22.</a:t>
            </a:r>
          </a:p>
        </p:txBody>
      </p:sp>
    </p:spTree>
    <p:extLst>
      <p:ext uri="{BB962C8B-B14F-4D97-AF65-F5344CB8AC3E}">
        <p14:creationId xmlns:p14="http://schemas.microsoft.com/office/powerpoint/2010/main" val="2405694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CC9764-D2D6-A249-AE5D-339D93A24B46}"/>
              </a:ext>
            </a:extLst>
          </p:cNvPr>
          <p:cNvPicPr>
            <a:picLocks noChangeAspect="1"/>
          </p:cNvPicPr>
          <p:nvPr/>
        </p:nvPicPr>
        <p:blipFill>
          <a:blip r:embed="rId2"/>
          <a:stretch>
            <a:fillRect/>
          </a:stretch>
        </p:blipFill>
        <p:spPr>
          <a:xfrm>
            <a:off x="762000" y="1568023"/>
            <a:ext cx="5976163" cy="3403425"/>
          </a:xfrm>
          <a:prstGeom prst="rect">
            <a:avLst/>
          </a:prstGeom>
        </p:spPr>
      </p:pic>
      <p:sp>
        <p:nvSpPr>
          <p:cNvPr id="2" name="Title 1">
            <a:extLst>
              <a:ext uri="{FF2B5EF4-FFF2-40B4-BE49-F238E27FC236}">
                <a16:creationId xmlns:a16="http://schemas.microsoft.com/office/drawing/2014/main" id="{96E705C0-FE7B-5F4F-9C93-3A53AAB41A7F}"/>
              </a:ext>
            </a:extLst>
          </p:cNvPr>
          <p:cNvSpPr>
            <a:spLocks noGrp="1"/>
          </p:cNvSpPr>
          <p:nvPr>
            <p:ph type="title"/>
          </p:nvPr>
        </p:nvSpPr>
        <p:spPr/>
        <p:txBody>
          <a:bodyPr/>
          <a:lstStyle/>
          <a:p>
            <a:r>
              <a:rPr lang="en-US" dirty="0"/>
              <a:t>ELOQUENT-3: Pomalidomide/Dexamethasone +/- Elotuzumab for MM Refractory to Lenalidomide and a Proteasome Inhibitor</a:t>
            </a:r>
          </a:p>
        </p:txBody>
      </p:sp>
      <p:sp>
        <p:nvSpPr>
          <p:cNvPr id="8" name="Rectangle 7">
            <a:extLst>
              <a:ext uri="{FF2B5EF4-FFF2-40B4-BE49-F238E27FC236}">
                <a16:creationId xmlns:a16="http://schemas.microsoft.com/office/drawing/2014/main" id="{B28E5E86-6CF5-EE47-A937-3D3A77E45070}"/>
              </a:ext>
            </a:extLst>
          </p:cNvPr>
          <p:cNvSpPr/>
          <p:nvPr/>
        </p:nvSpPr>
        <p:spPr>
          <a:xfrm>
            <a:off x="762000" y="5574007"/>
            <a:ext cx="10357005" cy="615553"/>
          </a:xfrm>
          <a:prstGeom prst="rect">
            <a:avLst/>
          </a:prstGeom>
        </p:spPr>
        <p:txBody>
          <a:bodyPr wrap="square">
            <a:spAutoFit/>
          </a:bodyPr>
          <a:lstStyle/>
          <a:p>
            <a:pPr marL="285750" indent="-285750">
              <a:buFont typeface="Arial" panose="020B0604020202020204" pitchFamily="34" charset="0"/>
              <a:buChar char="•"/>
            </a:pPr>
            <a:r>
              <a:rPr lang="en-US" sz="1700" dirty="0"/>
              <a:t>Rates of Grade 3/4 adverse events were similar between arms (57% with elotuzumab vs 60% in the control group) </a:t>
            </a:r>
          </a:p>
        </p:txBody>
      </p:sp>
      <p:sp>
        <p:nvSpPr>
          <p:cNvPr id="9" name="TextBox 8">
            <a:extLst>
              <a:ext uri="{FF2B5EF4-FFF2-40B4-BE49-F238E27FC236}">
                <a16:creationId xmlns:a16="http://schemas.microsoft.com/office/drawing/2014/main" id="{3D2C41FC-3620-FD42-9B37-7C5B68BB3078}"/>
              </a:ext>
            </a:extLst>
          </p:cNvPr>
          <p:cNvSpPr txBox="1"/>
          <p:nvPr/>
        </p:nvSpPr>
        <p:spPr>
          <a:xfrm>
            <a:off x="4909362" y="3462457"/>
            <a:ext cx="1828801" cy="276999"/>
          </a:xfrm>
          <a:prstGeom prst="rect">
            <a:avLst/>
          </a:prstGeom>
          <a:noFill/>
        </p:spPr>
        <p:txBody>
          <a:bodyPr wrap="square" rtlCol="0">
            <a:spAutoFit/>
          </a:bodyPr>
          <a:lstStyle/>
          <a:p>
            <a:r>
              <a:rPr lang="en-US" sz="1200" dirty="0">
                <a:solidFill>
                  <a:schemeClr val="bg1"/>
                </a:solidFill>
              </a:rPr>
              <a:t>Median PFS: 10.3 </a:t>
            </a:r>
            <a:r>
              <a:rPr lang="en-US" sz="1200" dirty="0" err="1">
                <a:solidFill>
                  <a:schemeClr val="bg1"/>
                </a:solidFill>
              </a:rPr>
              <a:t>mo</a:t>
            </a:r>
            <a:r>
              <a:rPr lang="en-US" sz="1200" dirty="0">
                <a:solidFill>
                  <a:schemeClr val="bg1"/>
                </a:solidFill>
              </a:rPr>
              <a:t> </a:t>
            </a:r>
          </a:p>
        </p:txBody>
      </p:sp>
      <p:sp>
        <p:nvSpPr>
          <p:cNvPr id="10" name="TextBox 9">
            <a:extLst>
              <a:ext uri="{FF2B5EF4-FFF2-40B4-BE49-F238E27FC236}">
                <a16:creationId xmlns:a16="http://schemas.microsoft.com/office/drawing/2014/main" id="{F66DB39C-B43C-834C-A2AB-8C4D384F42ED}"/>
              </a:ext>
            </a:extLst>
          </p:cNvPr>
          <p:cNvSpPr txBox="1"/>
          <p:nvPr/>
        </p:nvSpPr>
        <p:spPr>
          <a:xfrm>
            <a:off x="4018775" y="4340482"/>
            <a:ext cx="1676400" cy="276999"/>
          </a:xfrm>
          <a:prstGeom prst="rect">
            <a:avLst/>
          </a:prstGeom>
          <a:noFill/>
        </p:spPr>
        <p:txBody>
          <a:bodyPr wrap="square" rtlCol="0">
            <a:spAutoFit/>
          </a:bodyPr>
          <a:lstStyle/>
          <a:p>
            <a:r>
              <a:rPr lang="en-US" sz="1200" dirty="0">
                <a:solidFill>
                  <a:schemeClr val="bg1"/>
                </a:solidFill>
              </a:rPr>
              <a:t>Median PFS: 4.7 </a:t>
            </a:r>
            <a:r>
              <a:rPr lang="en-US" sz="1200" dirty="0" err="1">
                <a:solidFill>
                  <a:schemeClr val="bg1"/>
                </a:solidFill>
              </a:rPr>
              <a:t>mo</a:t>
            </a:r>
            <a:r>
              <a:rPr lang="en-US" sz="1200" dirty="0">
                <a:solidFill>
                  <a:schemeClr val="bg1"/>
                </a:solidFill>
              </a:rPr>
              <a:t> </a:t>
            </a:r>
          </a:p>
        </p:txBody>
      </p:sp>
      <p:sp>
        <p:nvSpPr>
          <p:cNvPr id="11" name="TextBox 10">
            <a:extLst>
              <a:ext uri="{FF2B5EF4-FFF2-40B4-BE49-F238E27FC236}">
                <a16:creationId xmlns:a16="http://schemas.microsoft.com/office/drawing/2014/main" id="{A4CDE2CE-CF35-6D4F-A2FA-69B99500665D}"/>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t>Dimopoulos</a:t>
            </a:r>
            <a:r>
              <a:rPr lang="en-US" sz="1600" dirty="0"/>
              <a:t> MA et al. </a:t>
            </a:r>
            <a:r>
              <a:rPr lang="en-US" sz="1600" i="1" dirty="0"/>
              <a:t>N </a:t>
            </a:r>
            <a:r>
              <a:rPr lang="en-US" sz="1600" i="1" dirty="0" err="1"/>
              <a:t>Engl</a:t>
            </a:r>
            <a:r>
              <a:rPr lang="en-US" sz="1600" i="1" dirty="0"/>
              <a:t> J Med </a:t>
            </a:r>
            <a:r>
              <a:rPr lang="en-US" sz="1600" dirty="0"/>
              <a:t>2018;379:1811-22.</a:t>
            </a:r>
          </a:p>
        </p:txBody>
      </p:sp>
      <p:graphicFrame>
        <p:nvGraphicFramePr>
          <p:cNvPr id="4" name="Chart 3">
            <a:extLst>
              <a:ext uri="{FF2B5EF4-FFF2-40B4-BE49-F238E27FC236}">
                <a16:creationId xmlns:a16="http://schemas.microsoft.com/office/drawing/2014/main" id="{50014063-BA83-2D4D-AF47-934FC8E7DFB9}"/>
              </a:ext>
            </a:extLst>
          </p:cNvPr>
          <p:cNvGraphicFramePr/>
          <p:nvPr>
            <p:extLst>
              <p:ext uri="{D42A27DB-BD31-4B8C-83A1-F6EECF244321}">
                <p14:modId xmlns:p14="http://schemas.microsoft.com/office/powerpoint/2010/main" val="2246677635"/>
              </p:ext>
            </p:extLst>
          </p:nvPr>
        </p:nvGraphicFramePr>
        <p:xfrm>
          <a:off x="6847699" y="1457902"/>
          <a:ext cx="4986338" cy="3779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D0D2664-7DC2-A342-BD28-63B96997ECF2}"/>
              </a:ext>
            </a:extLst>
          </p:cNvPr>
          <p:cNvSpPr txBox="1"/>
          <p:nvPr/>
        </p:nvSpPr>
        <p:spPr>
          <a:xfrm>
            <a:off x="4909363" y="3233857"/>
            <a:ext cx="1676400" cy="276999"/>
          </a:xfrm>
          <a:prstGeom prst="rect">
            <a:avLst/>
          </a:prstGeom>
          <a:noFill/>
        </p:spPr>
        <p:txBody>
          <a:bodyPr wrap="square" rtlCol="0">
            <a:spAutoFit/>
          </a:bodyPr>
          <a:lstStyle/>
          <a:p>
            <a:r>
              <a:rPr lang="en-US" sz="1200" dirty="0">
                <a:solidFill>
                  <a:schemeClr val="bg1"/>
                </a:solidFill>
              </a:rPr>
              <a:t>Elotuzumab group</a:t>
            </a:r>
          </a:p>
        </p:txBody>
      </p:sp>
      <p:sp>
        <p:nvSpPr>
          <p:cNvPr id="13" name="TextBox 12">
            <a:extLst>
              <a:ext uri="{FF2B5EF4-FFF2-40B4-BE49-F238E27FC236}">
                <a16:creationId xmlns:a16="http://schemas.microsoft.com/office/drawing/2014/main" id="{E353D53F-4C2B-E74C-926D-BCB74A105BFF}"/>
              </a:ext>
            </a:extLst>
          </p:cNvPr>
          <p:cNvSpPr txBox="1"/>
          <p:nvPr/>
        </p:nvSpPr>
        <p:spPr>
          <a:xfrm>
            <a:off x="4018775" y="4153418"/>
            <a:ext cx="1676400" cy="276999"/>
          </a:xfrm>
          <a:prstGeom prst="rect">
            <a:avLst/>
          </a:prstGeom>
          <a:noFill/>
        </p:spPr>
        <p:txBody>
          <a:bodyPr wrap="square" rtlCol="0">
            <a:spAutoFit/>
          </a:bodyPr>
          <a:lstStyle/>
          <a:p>
            <a:r>
              <a:rPr lang="en-US" sz="1200" dirty="0">
                <a:solidFill>
                  <a:schemeClr val="bg1"/>
                </a:solidFill>
              </a:rPr>
              <a:t>Control group</a:t>
            </a:r>
          </a:p>
        </p:txBody>
      </p:sp>
      <p:sp>
        <p:nvSpPr>
          <p:cNvPr id="14" name="TextBox 13">
            <a:extLst>
              <a:ext uri="{FF2B5EF4-FFF2-40B4-BE49-F238E27FC236}">
                <a16:creationId xmlns:a16="http://schemas.microsoft.com/office/drawing/2014/main" id="{917B0505-FD29-9B47-8F1C-38917B66DAD3}"/>
              </a:ext>
            </a:extLst>
          </p:cNvPr>
          <p:cNvSpPr txBox="1"/>
          <p:nvPr/>
        </p:nvSpPr>
        <p:spPr>
          <a:xfrm>
            <a:off x="1861362" y="1741920"/>
            <a:ext cx="4986337" cy="461665"/>
          </a:xfrm>
          <a:prstGeom prst="rect">
            <a:avLst/>
          </a:prstGeom>
          <a:noFill/>
        </p:spPr>
        <p:txBody>
          <a:bodyPr wrap="square" rtlCol="0">
            <a:spAutoFit/>
          </a:bodyPr>
          <a:lstStyle/>
          <a:p>
            <a:r>
              <a:rPr lang="en-US" sz="1200" dirty="0">
                <a:solidFill>
                  <a:schemeClr val="bg1"/>
                </a:solidFill>
              </a:rPr>
              <a:t>Hazard ratio for disease progression or death, 0.54 (95% CI, 0.34-0.86)</a:t>
            </a:r>
          </a:p>
          <a:p>
            <a:r>
              <a:rPr lang="en-US" sz="1200" i="1" dirty="0">
                <a:solidFill>
                  <a:schemeClr val="bg1"/>
                </a:solidFill>
              </a:rPr>
              <a:t>P</a:t>
            </a:r>
            <a:r>
              <a:rPr lang="en-US" sz="1200" dirty="0">
                <a:solidFill>
                  <a:schemeClr val="bg1"/>
                </a:solidFill>
              </a:rPr>
              <a:t> = 0.008</a:t>
            </a:r>
          </a:p>
        </p:txBody>
      </p:sp>
      <p:sp>
        <p:nvSpPr>
          <p:cNvPr id="15" name="TextBox 14">
            <a:extLst>
              <a:ext uri="{FF2B5EF4-FFF2-40B4-BE49-F238E27FC236}">
                <a16:creationId xmlns:a16="http://schemas.microsoft.com/office/drawing/2014/main" id="{3B85CB1D-B898-644C-87EF-86708D2B5FB3}"/>
              </a:ext>
            </a:extLst>
          </p:cNvPr>
          <p:cNvSpPr txBox="1"/>
          <p:nvPr/>
        </p:nvSpPr>
        <p:spPr>
          <a:xfrm>
            <a:off x="1581698" y="4980801"/>
            <a:ext cx="4741333" cy="292388"/>
          </a:xfrm>
          <a:prstGeom prst="rect">
            <a:avLst/>
          </a:prstGeom>
          <a:noFill/>
        </p:spPr>
        <p:txBody>
          <a:bodyPr wrap="square" rtlCol="0">
            <a:spAutoFit/>
          </a:bodyPr>
          <a:lstStyle/>
          <a:p>
            <a:pPr algn="ctr"/>
            <a:r>
              <a:rPr lang="en-US" sz="1300" b="1" dirty="0">
                <a:solidFill>
                  <a:schemeClr val="bg1"/>
                </a:solidFill>
              </a:rPr>
              <a:t>Months since Randomization</a:t>
            </a:r>
          </a:p>
        </p:txBody>
      </p:sp>
      <p:sp>
        <p:nvSpPr>
          <p:cNvPr id="16" name="TextBox 15">
            <a:extLst>
              <a:ext uri="{FF2B5EF4-FFF2-40B4-BE49-F238E27FC236}">
                <a16:creationId xmlns:a16="http://schemas.microsoft.com/office/drawing/2014/main" id="{068AB3E1-6D62-CF47-AFAA-0921C0427B97}"/>
              </a:ext>
            </a:extLst>
          </p:cNvPr>
          <p:cNvSpPr txBox="1"/>
          <p:nvPr/>
        </p:nvSpPr>
        <p:spPr>
          <a:xfrm rot="16200000">
            <a:off x="-1179601" y="3045690"/>
            <a:ext cx="3403426" cy="292388"/>
          </a:xfrm>
          <a:prstGeom prst="rect">
            <a:avLst/>
          </a:prstGeom>
          <a:noFill/>
        </p:spPr>
        <p:txBody>
          <a:bodyPr wrap="square" rtlCol="0">
            <a:spAutoFit/>
          </a:bodyPr>
          <a:lstStyle/>
          <a:p>
            <a:pPr algn="ctr"/>
            <a:r>
              <a:rPr lang="en-US" sz="1300" b="1" dirty="0">
                <a:solidFill>
                  <a:schemeClr val="bg1"/>
                </a:solidFill>
              </a:rPr>
              <a:t>Probability of Progression-free Survival</a:t>
            </a:r>
          </a:p>
        </p:txBody>
      </p:sp>
    </p:spTree>
    <p:extLst>
      <p:ext uri="{BB962C8B-B14F-4D97-AF65-F5344CB8AC3E}">
        <p14:creationId xmlns:p14="http://schemas.microsoft.com/office/powerpoint/2010/main" val="1575237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36968" y="68090"/>
            <a:ext cx="10363200" cy="1188422"/>
          </a:xfrm>
        </p:spPr>
        <p:txBody>
          <a:bodyPr/>
          <a:lstStyle/>
          <a:p>
            <a:r>
              <a:rPr lang="en-US" altLang="en-US" sz="2400" dirty="0"/>
              <a:t>FDA Approves </a:t>
            </a:r>
            <a:r>
              <a:rPr lang="en-US" altLang="en-US" sz="2400" dirty="0" err="1"/>
              <a:t>Elotuzumab</a:t>
            </a:r>
            <a:r>
              <a:rPr lang="en-US" altLang="en-US" sz="2400" dirty="0"/>
              <a:t> with </a:t>
            </a:r>
            <a:r>
              <a:rPr lang="en-US" sz="2400" dirty="0"/>
              <a:t>Pomalidomide and Dexamethasone for Relapsed or Refractory Multiple Myeloma</a:t>
            </a:r>
            <a:br>
              <a:rPr lang="en-US" dirty="0"/>
            </a:br>
            <a:r>
              <a:rPr lang="en-US" altLang="en-US" sz="2000" dirty="0"/>
              <a:t>Press Release – November 7, 2018</a:t>
            </a:r>
          </a:p>
        </p:txBody>
      </p:sp>
      <p:sp>
        <p:nvSpPr>
          <p:cNvPr id="12291" name="Content Placeholder 2"/>
          <p:cNvSpPr>
            <a:spLocks noGrp="1"/>
          </p:cNvSpPr>
          <p:nvPr>
            <p:ph idx="1"/>
          </p:nvPr>
        </p:nvSpPr>
        <p:spPr>
          <a:xfrm>
            <a:off x="657224" y="1600200"/>
            <a:ext cx="10363200" cy="4124892"/>
          </a:xfrm>
        </p:spPr>
        <p:txBody>
          <a:bodyPr/>
          <a:lstStyle/>
          <a:p>
            <a:pPr marL="0" indent="0">
              <a:spcBef>
                <a:spcPts val="1128"/>
              </a:spcBef>
              <a:buNone/>
            </a:pPr>
            <a:r>
              <a:rPr lang="en-US" sz="2400" dirty="0"/>
              <a:t>“On November 6, the US Food and Drug Administration (FDA) approved elotuzumab injection for intravenous use in combination with pomalidomide and dexamethasone for the treatment of adult patients with multiple myeloma who have received at least two prior therapies, including lenalidomide and a proteasome inhibitor. </a:t>
            </a:r>
          </a:p>
          <a:p>
            <a:pPr marL="0" indent="0">
              <a:spcBef>
                <a:spcPts val="1128"/>
              </a:spcBef>
              <a:buNone/>
            </a:pPr>
            <a:r>
              <a:rPr lang="en-US" sz="2400" dirty="0"/>
              <a:t>In ELOQUENT-3, a randomized, open-label, phase II trial, elotuzumab plus pomalidomide and dexamethasone demonstrated benefit in patients with relapsed or refractory multiple myeloma, doubling both median progression-free survival and overall response rate vs pomalidomide and dexamethasone.”</a:t>
            </a:r>
          </a:p>
        </p:txBody>
      </p:sp>
      <p:sp>
        <p:nvSpPr>
          <p:cNvPr id="12292" name="TextBox 3"/>
          <p:cNvSpPr txBox="1">
            <a:spLocks noChangeArrowheads="1"/>
          </p:cNvSpPr>
          <p:nvPr/>
        </p:nvSpPr>
        <p:spPr bwMode="auto">
          <a:xfrm>
            <a:off x="228600" y="6412468"/>
            <a:ext cx="1173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600" dirty="0"/>
              <a:t>https://</a:t>
            </a:r>
            <a:r>
              <a:rPr lang="en-US" sz="1600" dirty="0" err="1"/>
              <a:t>www.ascopost.com</a:t>
            </a:r>
            <a:r>
              <a:rPr lang="en-US" sz="1600" dirty="0"/>
              <a:t>/News/59448</a:t>
            </a:r>
          </a:p>
        </p:txBody>
      </p:sp>
    </p:spTree>
    <p:extLst>
      <p:ext uri="{BB962C8B-B14F-4D97-AF65-F5344CB8AC3E}">
        <p14:creationId xmlns:p14="http://schemas.microsoft.com/office/powerpoint/2010/main" val="803582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BC07F3-A94F-6643-A75C-78A21A110363}"/>
              </a:ext>
            </a:extLst>
          </p:cNvPr>
          <p:cNvSpPr/>
          <p:nvPr/>
        </p:nvSpPr>
        <p:spPr>
          <a:xfrm>
            <a:off x="1270000" y="5095738"/>
            <a:ext cx="9652000" cy="369332"/>
          </a:xfrm>
          <a:prstGeom prst="rect">
            <a:avLst/>
          </a:prstGeom>
          <a:solidFill>
            <a:schemeClr val="bg1"/>
          </a:solidFill>
        </p:spPr>
        <p:txBody>
          <a:bodyPr wrap="square">
            <a:spAutoFit/>
          </a:bodyPr>
          <a:lstStyle/>
          <a:p>
            <a:pPr algn="r"/>
            <a:r>
              <a:rPr lang="en-US" sz="1800" i="1" dirty="0">
                <a:solidFill>
                  <a:schemeClr val="tx2"/>
                </a:solidFill>
              </a:rPr>
              <a:t>Lancet Oncol</a:t>
            </a:r>
            <a:r>
              <a:rPr lang="en-US" sz="1800" dirty="0">
                <a:solidFill>
                  <a:schemeClr val="tx2"/>
                </a:solidFill>
              </a:rPr>
              <a:t> 2019;20(6):781-94.</a:t>
            </a:r>
          </a:p>
        </p:txBody>
      </p:sp>
      <p:pic>
        <p:nvPicPr>
          <p:cNvPr id="6" name="Picture 5">
            <a:extLst>
              <a:ext uri="{FF2B5EF4-FFF2-40B4-BE49-F238E27FC236}">
                <a16:creationId xmlns:a16="http://schemas.microsoft.com/office/drawing/2014/main" id="{47CE630C-32C0-764B-A187-1509CE221A0B}"/>
              </a:ext>
            </a:extLst>
          </p:cNvPr>
          <p:cNvPicPr>
            <a:picLocks noChangeAspect="1"/>
          </p:cNvPicPr>
          <p:nvPr/>
        </p:nvPicPr>
        <p:blipFill>
          <a:blip r:embed="rId3"/>
          <a:stretch>
            <a:fillRect/>
          </a:stretch>
        </p:blipFill>
        <p:spPr>
          <a:xfrm>
            <a:off x="1270000" y="1400038"/>
            <a:ext cx="9652000" cy="3695700"/>
          </a:xfrm>
          <a:prstGeom prst="rect">
            <a:avLst/>
          </a:prstGeom>
        </p:spPr>
      </p:pic>
    </p:spTree>
    <p:extLst>
      <p:ext uri="{BB962C8B-B14F-4D97-AF65-F5344CB8AC3E}">
        <p14:creationId xmlns:p14="http://schemas.microsoft.com/office/powerpoint/2010/main" val="541903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C356E40-4956-6D40-B1CD-C53D60C6829D}"/>
              </a:ext>
            </a:extLst>
          </p:cNvPr>
          <p:cNvPicPr>
            <a:picLocks noChangeAspect="1"/>
          </p:cNvPicPr>
          <p:nvPr/>
        </p:nvPicPr>
        <p:blipFill>
          <a:blip r:embed="rId4"/>
          <a:stretch>
            <a:fillRect/>
          </a:stretch>
        </p:blipFill>
        <p:spPr>
          <a:xfrm>
            <a:off x="2292887" y="1063498"/>
            <a:ext cx="7669712" cy="5486400"/>
          </a:xfrm>
          <a:prstGeom prst="rect">
            <a:avLst/>
          </a:prstGeom>
          <a:effectLst>
            <a:outerShdw blurRad="50800" dist="38100" dir="2700000" algn="tl" rotWithShape="0">
              <a:prstClr val="black">
                <a:alpha val="40000"/>
              </a:prstClr>
            </a:outerShdw>
          </a:effectLst>
        </p:spPr>
      </p:pic>
      <p:sp>
        <p:nvSpPr>
          <p:cNvPr id="9218" name="Rectangle 2"/>
          <p:cNvSpPr>
            <a:spLocks noGrp="1" noChangeArrowheads="1"/>
          </p:cNvSpPr>
          <p:nvPr>
            <p:ph type="ctrTitle"/>
          </p:nvPr>
        </p:nvSpPr>
        <p:spPr>
          <a:xfrm>
            <a:off x="609600" y="222250"/>
            <a:ext cx="10972800" cy="841248"/>
          </a:xfrm>
        </p:spPr>
        <p:txBody>
          <a:bodyPr anchor="t"/>
          <a:lstStyle/>
          <a:p>
            <a:pPr eaLnBrk="1" hangingPunct="1">
              <a:spcAft>
                <a:spcPts val="600"/>
              </a:spcAft>
              <a:defRPr/>
            </a:pPr>
            <a:r>
              <a:rPr lang="en-US" sz="3200" dirty="0"/>
              <a:t>RTP ASCO Symposia</a:t>
            </a:r>
            <a:endParaRPr lang="en-US" sz="2600" dirty="0">
              <a:effectLst>
                <a:outerShdw blurRad="50800" dist="38100" dir="2700000" algn="tl" rotWithShape="0">
                  <a:srgbClr val="000000">
                    <a:alpha val="40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41514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12DDF9-5EB1-6541-945F-909FFF00703E}"/>
              </a:ext>
            </a:extLst>
          </p:cNvPr>
          <p:cNvPicPr>
            <a:picLocks noChangeAspect="1"/>
          </p:cNvPicPr>
          <p:nvPr/>
        </p:nvPicPr>
        <p:blipFill>
          <a:blip r:embed="rId2"/>
          <a:stretch>
            <a:fillRect/>
          </a:stretch>
        </p:blipFill>
        <p:spPr>
          <a:xfrm>
            <a:off x="2057400" y="1413200"/>
            <a:ext cx="7308099" cy="3303261"/>
          </a:xfrm>
          <a:prstGeom prst="rect">
            <a:avLst/>
          </a:prstGeom>
        </p:spPr>
      </p:pic>
      <p:sp>
        <p:nvSpPr>
          <p:cNvPr id="4" name="Title 3"/>
          <p:cNvSpPr>
            <a:spLocks noGrp="1"/>
          </p:cNvSpPr>
          <p:nvPr>
            <p:ph type="title"/>
          </p:nvPr>
        </p:nvSpPr>
        <p:spPr/>
        <p:txBody>
          <a:bodyPr/>
          <a:lstStyle/>
          <a:p>
            <a:r>
              <a:rPr lang="en-US" dirty="0"/>
              <a:t>OPTIMISMM: Results Summary</a:t>
            </a:r>
          </a:p>
        </p:txBody>
      </p:sp>
      <p:sp>
        <p:nvSpPr>
          <p:cNvPr id="7" name="TextBox 6"/>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Richardson PG et al. </a:t>
            </a:r>
            <a:r>
              <a:rPr lang="is-IS" sz="1600" i="1" dirty="0">
                <a:solidFill>
                  <a:srgbClr val="FFFFFF"/>
                </a:solidFill>
              </a:rPr>
              <a:t>Lancet Oncol </a:t>
            </a:r>
            <a:r>
              <a:rPr lang="is-IS" sz="1600" dirty="0">
                <a:solidFill>
                  <a:srgbClr val="FFFFFF"/>
                </a:solidFill>
              </a:rPr>
              <a:t>2019;20(6):781-94.</a:t>
            </a:r>
          </a:p>
        </p:txBody>
      </p:sp>
      <p:sp>
        <p:nvSpPr>
          <p:cNvPr id="18" name="TextBox 17">
            <a:extLst>
              <a:ext uri="{FF2B5EF4-FFF2-40B4-BE49-F238E27FC236}">
                <a16:creationId xmlns:a16="http://schemas.microsoft.com/office/drawing/2014/main" id="{15C75B09-43BE-6F42-AA7E-68C9916E91E5}"/>
              </a:ext>
            </a:extLst>
          </p:cNvPr>
          <p:cNvSpPr txBox="1"/>
          <p:nvPr/>
        </p:nvSpPr>
        <p:spPr>
          <a:xfrm>
            <a:off x="4670742" y="4706035"/>
            <a:ext cx="2850515" cy="323165"/>
          </a:xfrm>
          <a:prstGeom prst="rect">
            <a:avLst/>
          </a:prstGeom>
          <a:noFill/>
        </p:spPr>
        <p:txBody>
          <a:bodyPr wrap="square" rtlCol="0">
            <a:spAutoFit/>
          </a:bodyPr>
          <a:lstStyle/>
          <a:p>
            <a:pPr algn="ctr"/>
            <a:r>
              <a:rPr lang="en-US" sz="1500" b="1" dirty="0"/>
              <a:t>Months from randomization</a:t>
            </a:r>
          </a:p>
        </p:txBody>
      </p:sp>
      <p:sp>
        <p:nvSpPr>
          <p:cNvPr id="23" name="TextBox 22">
            <a:extLst>
              <a:ext uri="{FF2B5EF4-FFF2-40B4-BE49-F238E27FC236}">
                <a16:creationId xmlns:a16="http://schemas.microsoft.com/office/drawing/2014/main" id="{7DD27242-AA6F-DF45-A7AE-D4FA8A135211}"/>
              </a:ext>
            </a:extLst>
          </p:cNvPr>
          <p:cNvSpPr txBox="1"/>
          <p:nvPr/>
        </p:nvSpPr>
        <p:spPr>
          <a:xfrm>
            <a:off x="8077200" y="4021449"/>
            <a:ext cx="2116009" cy="292388"/>
          </a:xfrm>
          <a:prstGeom prst="rect">
            <a:avLst/>
          </a:prstGeom>
          <a:noFill/>
        </p:spPr>
        <p:txBody>
          <a:bodyPr wrap="square" rtlCol="0">
            <a:spAutoFit/>
          </a:bodyPr>
          <a:lstStyle/>
          <a:p>
            <a:r>
              <a:rPr lang="en-US" sz="1300" b="1" dirty="0"/>
              <a:t>Median 7.1 </a:t>
            </a:r>
            <a:r>
              <a:rPr lang="en-US" sz="1300" b="1" dirty="0" err="1"/>
              <a:t>mo</a:t>
            </a:r>
            <a:endParaRPr lang="en-US" sz="1300" b="1" dirty="0"/>
          </a:p>
        </p:txBody>
      </p:sp>
      <p:sp>
        <p:nvSpPr>
          <p:cNvPr id="24" name="TextBox 23">
            <a:extLst>
              <a:ext uri="{FF2B5EF4-FFF2-40B4-BE49-F238E27FC236}">
                <a16:creationId xmlns:a16="http://schemas.microsoft.com/office/drawing/2014/main" id="{5C181F9B-5582-6E41-923F-4773830A52A6}"/>
              </a:ext>
            </a:extLst>
          </p:cNvPr>
          <p:cNvSpPr txBox="1"/>
          <p:nvPr/>
        </p:nvSpPr>
        <p:spPr>
          <a:xfrm>
            <a:off x="8935049" y="3670012"/>
            <a:ext cx="2850515" cy="292388"/>
          </a:xfrm>
          <a:prstGeom prst="rect">
            <a:avLst/>
          </a:prstGeom>
          <a:noFill/>
        </p:spPr>
        <p:txBody>
          <a:bodyPr wrap="square" rtlCol="0">
            <a:spAutoFit/>
          </a:bodyPr>
          <a:lstStyle/>
          <a:p>
            <a:r>
              <a:rPr lang="en-US" sz="1300" b="1" dirty="0"/>
              <a:t>Median 11.2 </a:t>
            </a:r>
            <a:r>
              <a:rPr lang="en-US" sz="1300" b="1" dirty="0" err="1"/>
              <a:t>mo</a:t>
            </a:r>
            <a:endParaRPr lang="en-US" sz="1300" b="1" dirty="0"/>
          </a:p>
        </p:txBody>
      </p:sp>
      <p:sp>
        <p:nvSpPr>
          <p:cNvPr id="25" name="Rectangle 24">
            <a:extLst>
              <a:ext uri="{FF2B5EF4-FFF2-40B4-BE49-F238E27FC236}">
                <a16:creationId xmlns:a16="http://schemas.microsoft.com/office/drawing/2014/main" id="{8BA4CB8F-043F-2946-B964-BCFCFDDE6C17}"/>
              </a:ext>
            </a:extLst>
          </p:cNvPr>
          <p:cNvSpPr/>
          <p:nvPr/>
        </p:nvSpPr>
        <p:spPr>
          <a:xfrm>
            <a:off x="685800" y="5029974"/>
            <a:ext cx="11106516" cy="1400383"/>
          </a:xfrm>
          <a:prstGeom prst="rect">
            <a:avLst/>
          </a:prstGeom>
        </p:spPr>
        <p:txBody>
          <a:bodyPr wrap="square">
            <a:spAutoFit/>
          </a:bodyPr>
          <a:lstStyle/>
          <a:p>
            <a:pPr marL="285750" indent="-285750">
              <a:buFont typeface="Arial" panose="020B0604020202020204" pitchFamily="34" charset="0"/>
              <a:buChar char="•"/>
            </a:pPr>
            <a:r>
              <a:rPr lang="en-US" sz="1700" dirty="0"/>
              <a:t>Most common Grade 3/4 treatment-emergent adverse events (pomalidomide-containing study arm vs control):</a:t>
            </a:r>
          </a:p>
          <a:p>
            <a:pPr marL="742950" lvl="1" indent="-285750">
              <a:buFont typeface="System Font Regular"/>
              <a:buChar char="–"/>
            </a:pPr>
            <a:r>
              <a:rPr lang="en-US" sz="1700" dirty="0"/>
              <a:t>Neutropenia: 42% vs 9%</a:t>
            </a:r>
          </a:p>
          <a:p>
            <a:pPr marL="742950" lvl="1" indent="-285750">
              <a:buFont typeface="System Font Regular"/>
              <a:buChar char="–"/>
            </a:pPr>
            <a:r>
              <a:rPr lang="en-US" sz="1700" dirty="0"/>
              <a:t>Infections: 31% vs 18%</a:t>
            </a:r>
          </a:p>
          <a:p>
            <a:pPr marL="742950" lvl="1" indent="-285750">
              <a:buFont typeface="System Font Regular"/>
              <a:buChar char="–"/>
            </a:pPr>
            <a:r>
              <a:rPr lang="en-US" sz="1700" dirty="0"/>
              <a:t>Thrombocytopenia: 27% vs 29%</a:t>
            </a:r>
          </a:p>
          <a:p>
            <a:pPr marL="342900" indent="-342900">
              <a:buFont typeface="Arial" panose="020B0604020202020204" pitchFamily="34" charset="0"/>
              <a:buChar char="•"/>
            </a:pPr>
            <a:r>
              <a:rPr lang="en-US" sz="1700" dirty="0"/>
              <a:t>Deaths related to treatment: 8 (6 in the pomalidomide-containing study arm and 2 in the control arm). </a:t>
            </a:r>
          </a:p>
        </p:txBody>
      </p:sp>
      <p:sp>
        <p:nvSpPr>
          <p:cNvPr id="2" name="TextBox 1">
            <a:extLst>
              <a:ext uri="{FF2B5EF4-FFF2-40B4-BE49-F238E27FC236}">
                <a16:creationId xmlns:a16="http://schemas.microsoft.com/office/drawing/2014/main" id="{4A5B7B53-9A71-0044-BB50-089EDD3C1FB9}"/>
              </a:ext>
            </a:extLst>
          </p:cNvPr>
          <p:cNvSpPr txBox="1"/>
          <p:nvPr/>
        </p:nvSpPr>
        <p:spPr>
          <a:xfrm rot="16200000">
            <a:off x="368447" y="2807704"/>
            <a:ext cx="2858475" cy="323165"/>
          </a:xfrm>
          <a:prstGeom prst="rect">
            <a:avLst/>
          </a:prstGeom>
          <a:noFill/>
        </p:spPr>
        <p:txBody>
          <a:bodyPr wrap="none" rtlCol="0">
            <a:spAutoFit/>
          </a:bodyPr>
          <a:lstStyle/>
          <a:p>
            <a:pPr algn="ctr"/>
            <a:r>
              <a:rPr lang="en-US" sz="1500" b="1" dirty="0"/>
              <a:t>Progression-free survival (%)</a:t>
            </a:r>
          </a:p>
        </p:txBody>
      </p:sp>
      <p:sp>
        <p:nvSpPr>
          <p:cNvPr id="5" name="Rectangle 4">
            <a:extLst>
              <a:ext uri="{FF2B5EF4-FFF2-40B4-BE49-F238E27FC236}">
                <a16:creationId xmlns:a16="http://schemas.microsoft.com/office/drawing/2014/main" id="{EC7BC32E-23EF-2047-9EC2-5C7B58FB66B4}"/>
              </a:ext>
            </a:extLst>
          </p:cNvPr>
          <p:cNvSpPr/>
          <p:nvPr/>
        </p:nvSpPr>
        <p:spPr>
          <a:xfrm>
            <a:off x="6324600" y="1289742"/>
            <a:ext cx="4696320" cy="307777"/>
          </a:xfrm>
          <a:prstGeom prst="rect">
            <a:avLst/>
          </a:prstGeom>
        </p:spPr>
        <p:txBody>
          <a:bodyPr wrap="square">
            <a:spAutoFit/>
          </a:bodyPr>
          <a:lstStyle/>
          <a:p>
            <a:r>
              <a:rPr lang="en-US" sz="1400" dirty="0"/>
              <a:t>Pomalidomide, bortezomib and dexamethasone</a:t>
            </a:r>
          </a:p>
        </p:txBody>
      </p:sp>
      <p:sp>
        <p:nvSpPr>
          <p:cNvPr id="13" name="Rectangle 12">
            <a:extLst>
              <a:ext uri="{FF2B5EF4-FFF2-40B4-BE49-F238E27FC236}">
                <a16:creationId xmlns:a16="http://schemas.microsoft.com/office/drawing/2014/main" id="{A870CF07-6682-1E4C-BC25-B933CB8635DE}"/>
              </a:ext>
            </a:extLst>
          </p:cNvPr>
          <p:cNvSpPr/>
          <p:nvPr/>
        </p:nvSpPr>
        <p:spPr>
          <a:xfrm>
            <a:off x="6324600" y="1580431"/>
            <a:ext cx="4696320" cy="307777"/>
          </a:xfrm>
          <a:prstGeom prst="rect">
            <a:avLst/>
          </a:prstGeom>
        </p:spPr>
        <p:txBody>
          <a:bodyPr wrap="square">
            <a:spAutoFit/>
          </a:bodyPr>
          <a:lstStyle/>
          <a:p>
            <a:r>
              <a:rPr lang="en-US" sz="1400" dirty="0"/>
              <a:t>Bortezomib and dexamethasone</a:t>
            </a:r>
          </a:p>
        </p:txBody>
      </p:sp>
      <p:sp>
        <p:nvSpPr>
          <p:cNvPr id="14" name="Rectangle 13">
            <a:extLst>
              <a:ext uri="{FF2B5EF4-FFF2-40B4-BE49-F238E27FC236}">
                <a16:creationId xmlns:a16="http://schemas.microsoft.com/office/drawing/2014/main" id="{1A7560A3-2647-E64F-9149-8F5B8D976246}"/>
              </a:ext>
            </a:extLst>
          </p:cNvPr>
          <p:cNvSpPr/>
          <p:nvPr/>
        </p:nvSpPr>
        <p:spPr>
          <a:xfrm>
            <a:off x="6324600" y="1800350"/>
            <a:ext cx="4696320" cy="307777"/>
          </a:xfrm>
          <a:prstGeom prst="rect">
            <a:avLst/>
          </a:prstGeom>
        </p:spPr>
        <p:txBody>
          <a:bodyPr wrap="square">
            <a:spAutoFit/>
          </a:bodyPr>
          <a:lstStyle/>
          <a:p>
            <a:r>
              <a:rPr lang="en-US" sz="1400" dirty="0"/>
              <a:t>HR 0.61; two-sided </a:t>
            </a:r>
            <a:r>
              <a:rPr lang="en-US" sz="1400" i="1" dirty="0"/>
              <a:t>p</a:t>
            </a:r>
            <a:r>
              <a:rPr lang="en-US" sz="1400" dirty="0"/>
              <a:t> &lt; 0.0001</a:t>
            </a:r>
          </a:p>
        </p:txBody>
      </p:sp>
    </p:spTree>
    <p:extLst>
      <p:ext uri="{BB962C8B-B14F-4D97-AF65-F5344CB8AC3E}">
        <p14:creationId xmlns:p14="http://schemas.microsoft.com/office/powerpoint/2010/main" val="1990275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657224" y="1600200"/>
            <a:ext cx="10363200" cy="4124892"/>
          </a:xfrm>
        </p:spPr>
        <p:txBody>
          <a:bodyPr/>
          <a:lstStyle/>
          <a:p>
            <a:pPr marL="0" indent="0">
              <a:spcBef>
                <a:spcPts val="1128"/>
              </a:spcBef>
              <a:buNone/>
            </a:pPr>
            <a:r>
              <a:rPr lang="en-US" sz="2400" dirty="0"/>
              <a:t>“The US Food and Drug Administration (FDA) has approved a split-dosing regimen for daratumumab, a CD38-directed antibody, providing health-care professionals and patients with multiple myeloma an option to split the first infusion over 2 consecutive days.</a:t>
            </a:r>
          </a:p>
          <a:p>
            <a:pPr marL="0" indent="0">
              <a:spcBef>
                <a:spcPts val="1128"/>
              </a:spcBef>
              <a:buNone/>
            </a:pPr>
            <a:r>
              <a:rPr lang="en-US" sz="2400" dirty="0"/>
              <a:t>The approval is based on data from the phase </a:t>
            </a:r>
            <a:r>
              <a:rPr lang="en-US" sz="2400" dirty="0" err="1"/>
              <a:t>Ib</a:t>
            </a:r>
            <a:r>
              <a:rPr lang="en-US" sz="2400" dirty="0"/>
              <a:t> EQUULEUS (MMY1001) clinical study, which demonstrated daratumumab pharmacokinetic concentrations were comparable at the end of weekly dosing, regardless of whether the first dose was administered as a split infusion or as a single infusion.”</a:t>
            </a:r>
          </a:p>
        </p:txBody>
      </p:sp>
      <p:sp>
        <p:nvSpPr>
          <p:cNvPr id="12292" name="TextBox 3"/>
          <p:cNvSpPr txBox="1">
            <a:spLocks noChangeArrowheads="1"/>
          </p:cNvSpPr>
          <p:nvPr/>
        </p:nvSpPr>
        <p:spPr bwMode="auto">
          <a:xfrm>
            <a:off x="228600" y="6412468"/>
            <a:ext cx="1173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600" dirty="0"/>
              <a:t>https://</a:t>
            </a:r>
            <a:r>
              <a:rPr lang="en-US" sz="1600" dirty="0" err="1"/>
              <a:t>www.ascopost.com</a:t>
            </a:r>
            <a:r>
              <a:rPr lang="en-US" sz="1600" dirty="0"/>
              <a:t>/News/59736</a:t>
            </a:r>
          </a:p>
        </p:txBody>
      </p:sp>
      <p:sp>
        <p:nvSpPr>
          <p:cNvPr id="3" name="Title 2">
            <a:extLst>
              <a:ext uri="{FF2B5EF4-FFF2-40B4-BE49-F238E27FC236}">
                <a16:creationId xmlns:a16="http://schemas.microsoft.com/office/drawing/2014/main" id="{FEA0BA36-78F5-8745-A064-7D9D2DFAAC59}"/>
              </a:ext>
            </a:extLst>
          </p:cNvPr>
          <p:cNvSpPr>
            <a:spLocks noGrp="1"/>
          </p:cNvSpPr>
          <p:nvPr>
            <p:ph type="title"/>
          </p:nvPr>
        </p:nvSpPr>
        <p:spPr/>
        <p:txBody>
          <a:bodyPr/>
          <a:lstStyle/>
          <a:p>
            <a:r>
              <a:rPr lang="en-US" dirty="0"/>
              <a:t>FDA Approves Daratumumab Split-Dosing Regimen</a:t>
            </a:r>
            <a:br>
              <a:rPr lang="en-US" dirty="0"/>
            </a:br>
            <a:r>
              <a:rPr lang="en-US" sz="2200" dirty="0"/>
              <a:t>Press Release – February 12, 2019</a:t>
            </a:r>
          </a:p>
        </p:txBody>
      </p:sp>
    </p:spTree>
    <p:extLst>
      <p:ext uri="{BB962C8B-B14F-4D97-AF65-F5344CB8AC3E}">
        <p14:creationId xmlns:p14="http://schemas.microsoft.com/office/powerpoint/2010/main" val="101233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47268"/>
            <a:ext cx="10363200" cy="1248131"/>
          </a:xfrm>
        </p:spPr>
        <p:txBody>
          <a:bodyPr/>
          <a:lstStyle/>
          <a:p>
            <a:r>
              <a:rPr lang="en-US" altLang="en-US" sz="2400" dirty="0"/>
              <a:t>Phase III COLUMBA Study of Subcutaneous Daratumumab Meets Primary Endpoint</a:t>
            </a:r>
            <a:br>
              <a:rPr lang="en-US" dirty="0"/>
            </a:br>
            <a:r>
              <a:rPr lang="en-US" altLang="en-US" sz="2000" dirty="0"/>
              <a:t>Press Release – February 25, 2019</a:t>
            </a:r>
          </a:p>
        </p:txBody>
      </p:sp>
      <p:sp>
        <p:nvSpPr>
          <p:cNvPr id="12291" name="Content Placeholder 2"/>
          <p:cNvSpPr>
            <a:spLocks noGrp="1"/>
          </p:cNvSpPr>
          <p:nvPr>
            <p:ph idx="1"/>
          </p:nvPr>
        </p:nvSpPr>
        <p:spPr>
          <a:xfrm>
            <a:off x="657224" y="1600200"/>
            <a:ext cx="10363200" cy="4124892"/>
          </a:xfrm>
        </p:spPr>
        <p:txBody>
          <a:bodyPr/>
          <a:lstStyle/>
          <a:p>
            <a:pPr marL="0" indent="0">
              <a:spcBef>
                <a:spcPts val="1128"/>
              </a:spcBef>
              <a:buNone/>
            </a:pPr>
            <a:r>
              <a:rPr lang="en-US" sz="2400" dirty="0"/>
              <a:t>“Results from the Phase III COLUMBA study (MMY3012) of subcutaneous (SC) versus intravenous (IV) daratumumab for patients with relapsed or refractory multiple myeloma… showed that SC administration of daratumumab co-formulated with recombinant human hyaluronidase PH20 is non-inferior to IV administration of daratumumab with regard to the co-primary end points of overall response rate (ORR) and Maximum Trough concentration (</a:t>
            </a:r>
            <a:r>
              <a:rPr lang="en-US" sz="2400" dirty="0" err="1"/>
              <a:t>C</a:t>
            </a:r>
            <a:r>
              <a:rPr lang="en-US" sz="2400" baseline="-25000" dirty="0" err="1"/>
              <a:t>trough</a:t>
            </a:r>
            <a:r>
              <a:rPr lang="en-US" sz="2400" dirty="0"/>
              <a:t>) of daratumumab on day 1 of the third treatment cycle.”</a:t>
            </a:r>
          </a:p>
        </p:txBody>
      </p:sp>
      <p:sp>
        <p:nvSpPr>
          <p:cNvPr id="12292" name="TextBox 3"/>
          <p:cNvSpPr txBox="1">
            <a:spLocks noChangeArrowheads="1"/>
          </p:cNvSpPr>
          <p:nvPr/>
        </p:nvSpPr>
        <p:spPr bwMode="auto">
          <a:xfrm>
            <a:off x="228600" y="6225956"/>
            <a:ext cx="1173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600" dirty="0"/>
              <a:t>https://</a:t>
            </a:r>
            <a:r>
              <a:rPr lang="en-US" sz="1600" dirty="0" err="1"/>
              <a:t>www.globenewswire.com</a:t>
            </a:r>
            <a:r>
              <a:rPr lang="en-US" sz="1600" dirty="0"/>
              <a:t>/news-release/2019/02/25/1741776/0/</a:t>
            </a:r>
            <a:r>
              <a:rPr lang="en-US" sz="1600" dirty="0" err="1"/>
              <a:t>en</a:t>
            </a:r>
            <a:r>
              <a:rPr lang="en-US" sz="1600" dirty="0"/>
              <a:t>/Genmab-Announces-Positive-Topline-Results-in-Phase-III-COLUMBA-Study-of-Subcutaneous-Daratumumab.html</a:t>
            </a:r>
          </a:p>
        </p:txBody>
      </p:sp>
    </p:spTree>
    <p:extLst>
      <p:ext uri="{BB962C8B-B14F-4D97-AF65-F5344CB8AC3E}">
        <p14:creationId xmlns:p14="http://schemas.microsoft.com/office/powerpoint/2010/main" val="205074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pPr marL="0" indent="0" algn="l">
              <a:buNone/>
            </a:pPr>
            <a:r>
              <a:rPr lang="en-US" sz="3600" dirty="0"/>
              <a:t>Efficacy and Safety of the Randomized, Open-Label, Non-Inferiority, Phase 3 study of Subcutaneous (SC) versus Intravenous (IV) Daratumumab (DARA) Administration in Patients (pts) with Relapsed or Refractory Multiple Myeloma (RRMM): COLUMBA</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p:txBody>
          <a:bodyPr/>
          <a:lstStyle/>
          <a:p>
            <a:pPr algn="l"/>
            <a:r>
              <a:rPr lang="en-US" sz="2800" dirty="0" err="1">
                <a:latin typeface="Arial" charset="0"/>
                <a:ea typeface="ＭＳ Ｐゴシック" charset="0"/>
                <a:cs typeface="ＭＳ Ｐゴシック" charset="0"/>
              </a:rPr>
              <a:t>Mateos</a:t>
            </a:r>
            <a:r>
              <a:rPr lang="en-US" sz="2800" dirty="0">
                <a:latin typeface="Arial" charset="0"/>
                <a:ea typeface="ＭＳ Ｐゴシック" charset="0"/>
                <a:cs typeface="ＭＳ Ｐゴシック" charset="0"/>
              </a:rPr>
              <a:t> M 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8005.</a:t>
            </a:r>
          </a:p>
          <a:p>
            <a:r>
              <a:rPr lang="en-US" dirty="0"/>
              <a:t>Hematologic Malignancies – Plasma Cell Dyscrasias Oral Session </a:t>
            </a:r>
          </a:p>
          <a:p>
            <a:r>
              <a:rPr lang="en-US" dirty="0"/>
              <a:t>Sunday, June 2</a:t>
            </a:r>
            <a:r>
              <a:rPr lang="en-US" baseline="30000" dirty="0"/>
              <a:t>nd</a:t>
            </a:r>
            <a:r>
              <a:rPr lang="en-US" dirty="0"/>
              <a:t>, 11:09-11:21 AM, E451</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64619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228600" y="6412468"/>
            <a:ext cx="1173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600" dirty="0" err="1"/>
              <a:t>Mikhael</a:t>
            </a:r>
            <a:r>
              <a:rPr lang="en-US" sz="1600" dirty="0"/>
              <a:t> J et al. </a:t>
            </a:r>
            <a:r>
              <a:rPr lang="en-US" sz="1600" i="1" dirty="0"/>
              <a:t>Proc ASCO </a:t>
            </a:r>
            <a:r>
              <a:rPr lang="en-US" sz="1600" dirty="0"/>
              <a:t>2017;Abstract 8007.</a:t>
            </a:r>
          </a:p>
        </p:txBody>
      </p:sp>
      <p:sp>
        <p:nvSpPr>
          <p:cNvPr id="3" name="Title 2">
            <a:extLst>
              <a:ext uri="{FF2B5EF4-FFF2-40B4-BE49-F238E27FC236}">
                <a16:creationId xmlns:a16="http://schemas.microsoft.com/office/drawing/2014/main" id="{FEA0BA36-78F5-8745-A064-7D9D2DFAAC59}"/>
              </a:ext>
            </a:extLst>
          </p:cNvPr>
          <p:cNvSpPr>
            <a:spLocks noGrp="1"/>
          </p:cNvSpPr>
          <p:nvPr>
            <p:ph type="title"/>
          </p:nvPr>
        </p:nvSpPr>
        <p:spPr/>
        <p:txBody>
          <a:bodyPr/>
          <a:lstStyle/>
          <a:p>
            <a:r>
              <a:rPr lang="en-US" sz="2200" dirty="0" err="1"/>
              <a:t>Isatuximab</a:t>
            </a:r>
            <a:r>
              <a:rPr lang="en-US" sz="2200" dirty="0"/>
              <a:t>: CD38-Targeted Monoclonal Antibody </a:t>
            </a:r>
          </a:p>
        </p:txBody>
      </p:sp>
      <p:pic>
        <p:nvPicPr>
          <p:cNvPr id="7" name="Picture 6">
            <a:extLst>
              <a:ext uri="{FF2B5EF4-FFF2-40B4-BE49-F238E27FC236}">
                <a16:creationId xmlns:a16="http://schemas.microsoft.com/office/drawing/2014/main" id="{1B151C20-FA54-9E44-98C6-530A5BBE69F2}"/>
              </a:ext>
            </a:extLst>
          </p:cNvPr>
          <p:cNvPicPr>
            <a:picLocks noChangeAspect="1"/>
          </p:cNvPicPr>
          <p:nvPr/>
        </p:nvPicPr>
        <p:blipFill rotWithShape="1">
          <a:blip r:embed="rId2"/>
          <a:srcRect l="3620" r="1810"/>
          <a:stretch/>
        </p:blipFill>
        <p:spPr>
          <a:xfrm>
            <a:off x="712627" y="1973754"/>
            <a:ext cx="11211745" cy="4274646"/>
          </a:xfrm>
          <a:prstGeom prst="rect">
            <a:avLst/>
          </a:prstGeom>
        </p:spPr>
      </p:pic>
      <p:sp>
        <p:nvSpPr>
          <p:cNvPr id="8" name="TextBox 7">
            <a:extLst>
              <a:ext uri="{FF2B5EF4-FFF2-40B4-BE49-F238E27FC236}">
                <a16:creationId xmlns:a16="http://schemas.microsoft.com/office/drawing/2014/main" id="{C4A9079F-2B18-164C-A7F0-41CA8780ACBA}"/>
              </a:ext>
            </a:extLst>
          </p:cNvPr>
          <p:cNvSpPr txBox="1"/>
          <p:nvPr/>
        </p:nvSpPr>
        <p:spPr>
          <a:xfrm>
            <a:off x="4572000" y="5128649"/>
            <a:ext cx="1176925" cy="338554"/>
          </a:xfrm>
          <a:prstGeom prst="rect">
            <a:avLst/>
          </a:prstGeom>
          <a:noFill/>
        </p:spPr>
        <p:txBody>
          <a:bodyPr wrap="none" rtlCol="0">
            <a:spAutoFit/>
          </a:bodyPr>
          <a:lstStyle/>
          <a:p>
            <a:r>
              <a:rPr lang="en-US" sz="1600" dirty="0" err="1">
                <a:solidFill>
                  <a:schemeClr val="tx2"/>
                </a:solidFill>
              </a:rPr>
              <a:t>Isatuximab</a:t>
            </a:r>
            <a:endParaRPr lang="en-US" sz="1600" dirty="0">
              <a:solidFill>
                <a:schemeClr val="tx2"/>
              </a:solidFill>
            </a:endParaRPr>
          </a:p>
        </p:txBody>
      </p:sp>
      <p:sp>
        <p:nvSpPr>
          <p:cNvPr id="9" name="TextBox 8">
            <a:extLst>
              <a:ext uri="{FF2B5EF4-FFF2-40B4-BE49-F238E27FC236}">
                <a16:creationId xmlns:a16="http://schemas.microsoft.com/office/drawing/2014/main" id="{6325C4B3-0CE9-8A4A-B8BD-64E73A8003EF}"/>
              </a:ext>
            </a:extLst>
          </p:cNvPr>
          <p:cNvSpPr txBox="1"/>
          <p:nvPr/>
        </p:nvSpPr>
        <p:spPr>
          <a:xfrm>
            <a:off x="634678" y="1304174"/>
            <a:ext cx="10785987" cy="646331"/>
          </a:xfrm>
          <a:prstGeom prst="rect">
            <a:avLst/>
          </a:prstGeom>
          <a:noFill/>
        </p:spPr>
        <p:txBody>
          <a:bodyPr wrap="square" rtlCol="0">
            <a:spAutoFit/>
          </a:bodyPr>
          <a:lstStyle/>
          <a:p>
            <a:r>
              <a:rPr lang="en-US" sz="1800" dirty="0" err="1"/>
              <a:t>Isatuximab</a:t>
            </a:r>
            <a:r>
              <a:rPr lang="en-US" sz="1800" dirty="0"/>
              <a:t> targets tumor cells through multiple mechanisms of action, including ADCC, apoptosis and immune cell depletion/inhibition of immunosuppressive cells </a:t>
            </a:r>
          </a:p>
        </p:txBody>
      </p:sp>
    </p:spTree>
    <p:extLst>
      <p:ext uri="{BB962C8B-B14F-4D97-AF65-F5344CB8AC3E}">
        <p14:creationId xmlns:p14="http://schemas.microsoft.com/office/powerpoint/2010/main" val="2776374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76200"/>
            <a:ext cx="10363200" cy="1371600"/>
          </a:xfrm>
        </p:spPr>
        <p:txBody>
          <a:bodyPr/>
          <a:lstStyle/>
          <a:p>
            <a:r>
              <a:rPr lang="en-US" altLang="en-US" dirty="0"/>
              <a:t>Phase III </a:t>
            </a:r>
            <a:r>
              <a:rPr lang="en-US" dirty="0"/>
              <a:t>ICARIA-MM Study Meets Primary Endpoint</a:t>
            </a:r>
            <a:br>
              <a:rPr lang="en-US" dirty="0"/>
            </a:br>
            <a:r>
              <a:rPr lang="en-US" altLang="en-US" sz="2200" dirty="0"/>
              <a:t>Press Release – February 5, 2019</a:t>
            </a:r>
          </a:p>
        </p:txBody>
      </p:sp>
      <p:sp>
        <p:nvSpPr>
          <p:cNvPr id="12291" name="Content Placeholder 2"/>
          <p:cNvSpPr>
            <a:spLocks noGrp="1"/>
          </p:cNvSpPr>
          <p:nvPr>
            <p:ph idx="1"/>
          </p:nvPr>
        </p:nvSpPr>
        <p:spPr>
          <a:xfrm>
            <a:off x="657224" y="1600200"/>
            <a:ext cx="10363200" cy="4124892"/>
          </a:xfrm>
        </p:spPr>
        <p:txBody>
          <a:bodyPr/>
          <a:lstStyle/>
          <a:p>
            <a:pPr marL="0" indent="0">
              <a:spcBef>
                <a:spcPts val="1128"/>
              </a:spcBef>
              <a:buNone/>
            </a:pPr>
            <a:r>
              <a:rPr lang="en-US" sz="2400" dirty="0"/>
              <a:t>“The pivotal Phase 3 trial of </a:t>
            </a:r>
            <a:r>
              <a:rPr lang="en-US" sz="2400" dirty="0" err="1"/>
              <a:t>isatuximab</a:t>
            </a:r>
            <a:r>
              <a:rPr lang="en-US" sz="2400" dirty="0"/>
              <a:t> in patients with relapsed/refractory multiple myeloma met the primary endpoint of prolonging progression free survival in patients treated with </a:t>
            </a:r>
            <a:r>
              <a:rPr lang="en-US" sz="2400" dirty="0" err="1"/>
              <a:t>isatuximab</a:t>
            </a:r>
            <a:r>
              <a:rPr lang="en-US" sz="2400" dirty="0"/>
              <a:t> in combination with pomalidomide and low-dose dexamethasone versus pomalidomide and low-dose dexamethasone alone (standard of care).</a:t>
            </a:r>
          </a:p>
          <a:p>
            <a:pPr marL="0" indent="0">
              <a:spcBef>
                <a:spcPts val="1128"/>
              </a:spcBef>
              <a:buNone/>
            </a:pPr>
            <a:r>
              <a:rPr lang="en-US" sz="2400" dirty="0"/>
              <a:t>The randomized, multi-center, open label Phase 3 study, known as ICARIA-MM, enrolled 307 patients with relapsed/refractory multiple myeloma across 96 centers spanning 24 countries. All study participants received two or more prior anti-myeloma therapies, including at least two consecutive cycles of lenalidomide and a proteasome inhibitor given alone or in combination.”</a:t>
            </a:r>
          </a:p>
        </p:txBody>
      </p:sp>
      <p:sp>
        <p:nvSpPr>
          <p:cNvPr id="12292" name="TextBox 3"/>
          <p:cNvSpPr txBox="1">
            <a:spLocks noChangeArrowheads="1"/>
          </p:cNvSpPr>
          <p:nvPr/>
        </p:nvSpPr>
        <p:spPr bwMode="auto">
          <a:xfrm>
            <a:off x="228600" y="6261650"/>
            <a:ext cx="1135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600" dirty="0"/>
              <a:t>https://</a:t>
            </a:r>
            <a:r>
              <a:rPr lang="en-US" sz="1600" dirty="0" err="1"/>
              <a:t>news.sanofigenzyme.com</a:t>
            </a:r>
            <a:r>
              <a:rPr lang="en-US" sz="1600" dirty="0"/>
              <a:t>/press-release/isatuximab-phase-3-trial-meets-primary-endpoint-prolonging-progression-free-survival-p</a:t>
            </a:r>
          </a:p>
        </p:txBody>
      </p:sp>
    </p:spTree>
    <p:extLst>
      <p:ext uri="{BB962C8B-B14F-4D97-AF65-F5344CB8AC3E}">
        <p14:creationId xmlns:p14="http://schemas.microsoft.com/office/powerpoint/2010/main" val="1322843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pPr marL="0" indent="0" algn="l">
              <a:buNone/>
            </a:pPr>
            <a:r>
              <a:rPr lang="en-US" sz="3600" dirty="0"/>
              <a:t>A Phase III Randomized, </a:t>
            </a:r>
            <a:r>
              <a:rPr lang="en-US" dirty="0"/>
              <a:t>O</a:t>
            </a:r>
            <a:r>
              <a:rPr lang="en-US" sz="3600" dirty="0"/>
              <a:t>pen Label, Multicenter Study Comparing </a:t>
            </a:r>
            <a:r>
              <a:rPr lang="en-US" sz="3600" dirty="0" err="1"/>
              <a:t>Isatuximab</a:t>
            </a:r>
            <a:r>
              <a:rPr lang="en-US" sz="3600" dirty="0"/>
              <a:t>, Pomalidomide, and Low-Dose Dexamethasone versus Pomalidomide and Low-Dose Dexamethasone in Patients with Relapsed/Refractory Multiple Myeloma (RRMM) </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343400"/>
            <a:ext cx="10847294" cy="1752600"/>
          </a:xfrm>
        </p:spPr>
        <p:txBody>
          <a:bodyPr/>
          <a:lstStyle/>
          <a:p>
            <a:pPr algn="l"/>
            <a:r>
              <a:rPr lang="en-US" sz="2800" dirty="0">
                <a:latin typeface="Arial" charset="0"/>
                <a:ea typeface="ＭＳ Ｐゴシック" charset="0"/>
                <a:cs typeface="ＭＳ Ｐゴシック" charset="0"/>
              </a:rPr>
              <a:t>Richardson P 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8004.</a:t>
            </a:r>
          </a:p>
          <a:p>
            <a:r>
              <a:rPr lang="en-US" dirty="0"/>
              <a:t>Hematologic Malignancies – Plasma Cell Dyscrasias Oral Session </a:t>
            </a:r>
          </a:p>
          <a:p>
            <a:r>
              <a:rPr lang="en-US" dirty="0"/>
              <a:t>Sunday, June 2</a:t>
            </a:r>
            <a:r>
              <a:rPr lang="en-US" baseline="30000" dirty="0"/>
              <a:t>nd</a:t>
            </a:r>
            <a:r>
              <a:rPr lang="en-US" dirty="0"/>
              <a:t>, 10:57-11:09 AM, E451</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497313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r>
              <a:rPr lang="en-US" dirty="0"/>
              <a:t>First Clinical (Phase 1b/2a) Study of </a:t>
            </a:r>
            <a:r>
              <a:rPr lang="en-US" dirty="0" err="1"/>
              <a:t>Iberdomide</a:t>
            </a:r>
            <a:r>
              <a:rPr lang="en-US" dirty="0"/>
              <a:t> (CC-220; IBER), a </a:t>
            </a:r>
            <a:r>
              <a:rPr lang="en-US" dirty="0" err="1"/>
              <a:t>CELMoD</a:t>
            </a:r>
            <a:r>
              <a:rPr lang="en-US" dirty="0"/>
              <a:t>, in Combination with Dexamethasone (DEX) in Patients (pts) with Relapsed/Refractory Multiple Myeloma (RRMM)</a:t>
            </a:r>
            <a:endParaRPr lang="en-US" sz="3600" dirty="0"/>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343400"/>
            <a:ext cx="10847294" cy="1752600"/>
          </a:xfrm>
        </p:spPr>
        <p:txBody>
          <a:bodyPr/>
          <a:lstStyle/>
          <a:p>
            <a:pPr algn="l"/>
            <a:r>
              <a:rPr lang="en-US" sz="2800" dirty="0" err="1">
                <a:latin typeface="Arial" charset="0"/>
                <a:ea typeface="ＭＳ Ｐゴシック" charset="0"/>
                <a:cs typeface="ＭＳ Ｐゴシック" charset="0"/>
              </a:rPr>
              <a:t>Lonial</a:t>
            </a:r>
            <a:r>
              <a:rPr lang="en-US" sz="2800" dirty="0">
                <a:latin typeface="Arial" charset="0"/>
                <a:ea typeface="ＭＳ Ｐゴシック" charset="0"/>
                <a:cs typeface="ＭＳ Ｐゴシック" charset="0"/>
              </a:rPr>
              <a:t> S 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8006.</a:t>
            </a:r>
          </a:p>
          <a:p>
            <a:r>
              <a:rPr lang="en-US" dirty="0"/>
              <a:t>Hematologic Malignancies – Plasma Cell Dyscrasias Oral Session </a:t>
            </a:r>
          </a:p>
          <a:p>
            <a:r>
              <a:rPr lang="en-US" dirty="0"/>
              <a:t>Sunday, June 2</a:t>
            </a:r>
            <a:r>
              <a:rPr lang="en-US" baseline="30000" dirty="0"/>
              <a:t>nd</a:t>
            </a:r>
            <a:r>
              <a:rPr lang="en-US" dirty="0"/>
              <a:t>, 11:45 AM - 11:57 AM, E451</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14114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aseline="30000" dirty="0">
                <a:solidFill>
                  <a:srgbClr val="FFFFFF"/>
                </a:solidFill>
              </a:rPr>
              <a:t>1 </a:t>
            </a:r>
            <a:r>
              <a:rPr lang="en-US" sz="1600" dirty="0">
                <a:solidFill>
                  <a:srgbClr val="FFFFFF"/>
                </a:solidFill>
              </a:rPr>
              <a:t>Kumar S et al. </a:t>
            </a:r>
            <a:r>
              <a:rPr lang="en-US" sz="1600" i="1" dirty="0">
                <a:solidFill>
                  <a:srgbClr val="FFFFFF"/>
                </a:solidFill>
              </a:rPr>
              <a:t>Blood </a:t>
            </a:r>
            <a:r>
              <a:rPr lang="en-US" sz="1600" dirty="0">
                <a:solidFill>
                  <a:srgbClr val="FFFFFF"/>
                </a:solidFill>
              </a:rPr>
              <a:t>2017;130(22):2401-9; </a:t>
            </a:r>
            <a:r>
              <a:rPr lang="en-US" sz="1600" baseline="30000" dirty="0">
                <a:solidFill>
                  <a:srgbClr val="FFFFFF"/>
                </a:solidFill>
              </a:rPr>
              <a:t>2 </a:t>
            </a:r>
            <a:r>
              <a:rPr lang="en-US" sz="1600" dirty="0">
                <a:solidFill>
                  <a:srgbClr val="FFFFFF"/>
                </a:solidFill>
              </a:rPr>
              <a:t>Moreau P et al. </a:t>
            </a:r>
            <a:r>
              <a:rPr lang="en-US" sz="1600" i="1" dirty="0">
                <a:solidFill>
                  <a:srgbClr val="FFFFFF"/>
                </a:solidFill>
              </a:rPr>
              <a:t>Blood</a:t>
            </a:r>
            <a:r>
              <a:rPr lang="en-US" sz="1600" dirty="0">
                <a:solidFill>
                  <a:srgbClr val="FFFFFF"/>
                </a:solidFill>
              </a:rPr>
              <a:t> 2017;30(132):2392-400;</a:t>
            </a:r>
            <a:br>
              <a:rPr lang="en-US" sz="1600" dirty="0">
                <a:solidFill>
                  <a:srgbClr val="FFFFFF"/>
                </a:solidFill>
              </a:rPr>
            </a:br>
            <a:r>
              <a:rPr lang="en-US" sz="1600" baseline="30000" dirty="0">
                <a:solidFill>
                  <a:srgbClr val="FFFFFF"/>
                </a:solidFill>
              </a:rPr>
              <a:t>3 </a:t>
            </a:r>
            <a:r>
              <a:rPr lang="en-US" sz="1600" dirty="0">
                <a:solidFill>
                  <a:srgbClr val="FFFFFF"/>
                </a:solidFill>
              </a:rPr>
              <a:t>Costa LJ et al. </a:t>
            </a:r>
            <a:r>
              <a:rPr lang="en-US" sz="1600" i="1" dirty="0">
                <a:solidFill>
                  <a:srgbClr val="FFFFFF"/>
                </a:solidFill>
              </a:rPr>
              <a:t>Proc ASCO </a:t>
            </a:r>
            <a:r>
              <a:rPr lang="en-US" sz="1600" dirty="0">
                <a:solidFill>
                  <a:srgbClr val="FFFFFF"/>
                </a:solidFill>
              </a:rPr>
              <a:t>2018;Abstract 8004. </a:t>
            </a:r>
            <a:endParaRPr lang="is-IS" sz="1600" dirty="0">
              <a:solidFill>
                <a:srgbClr val="FFFFFF"/>
              </a:solidFill>
            </a:endParaRP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370908"/>
            <a:ext cx="10591800" cy="839327"/>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Evaluation of </a:t>
            </a:r>
            <a:r>
              <a:rPr lang="en-US" kern="0" dirty="0" err="1"/>
              <a:t>Venetoclax</a:t>
            </a:r>
            <a:r>
              <a:rPr lang="en-US" kern="0" dirty="0"/>
              <a:t> (Ven) Alone or in Combinations for Relapsed/Refractory Multiple Myeloma</a:t>
            </a:r>
          </a:p>
        </p:txBody>
      </p:sp>
      <p:sp>
        <p:nvSpPr>
          <p:cNvPr id="9" name="Rectangle 33">
            <a:extLst>
              <a:ext uri="{FF2B5EF4-FFF2-40B4-BE49-F238E27FC236}">
                <a16:creationId xmlns:a16="http://schemas.microsoft.com/office/drawing/2014/main" id="{DD980783-D4F8-9E43-84F0-0163C30B6875}"/>
              </a:ext>
            </a:extLst>
          </p:cNvPr>
          <p:cNvSpPr>
            <a:spLocks noChangeArrowheads="1"/>
          </p:cNvSpPr>
          <p:nvPr/>
        </p:nvSpPr>
        <p:spPr bwMode="auto">
          <a:xfrm>
            <a:off x="457200" y="1976718"/>
            <a:ext cx="11373049" cy="2823882"/>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10" name="Group 217">
            <a:extLst>
              <a:ext uri="{FF2B5EF4-FFF2-40B4-BE49-F238E27FC236}">
                <a16:creationId xmlns:a16="http://schemas.microsoft.com/office/drawing/2014/main" id="{601702E1-A495-6044-8251-A000870C9A29}"/>
              </a:ext>
            </a:extLst>
          </p:cNvPr>
          <p:cNvGraphicFramePr>
            <a:graphicFrameLocks noGrp="1"/>
          </p:cNvGraphicFramePr>
          <p:nvPr>
            <p:extLst>
              <p:ext uri="{D42A27DB-BD31-4B8C-83A1-F6EECF244321}">
                <p14:modId xmlns:p14="http://schemas.microsoft.com/office/powerpoint/2010/main" val="3598230416"/>
              </p:ext>
            </p:extLst>
          </p:nvPr>
        </p:nvGraphicFramePr>
        <p:xfrm>
          <a:off x="609600" y="2133599"/>
          <a:ext cx="11081036" cy="2530744"/>
        </p:xfrm>
        <a:graphic>
          <a:graphicData uri="http://schemas.openxmlformats.org/drawingml/2006/table">
            <a:tbl>
              <a:tblPr/>
              <a:tblGrid>
                <a:gridCol w="3352800">
                  <a:extLst>
                    <a:ext uri="{9D8B030D-6E8A-4147-A177-3AD203B41FA5}">
                      <a16:colId xmlns:a16="http://schemas.microsoft.com/office/drawing/2014/main" val="20000"/>
                    </a:ext>
                  </a:extLst>
                </a:gridCol>
                <a:gridCol w="2514600">
                  <a:extLst>
                    <a:ext uri="{9D8B030D-6E8A-4147-A177-3AD203B41FA5}">
                      <a16:colId xmlns:a16="http://schemas.microsoft.com/office/drawing/2014/main" val="2968032387"/>
                    </a:ext>
                  </a:extLst>
                </a:gridCol>
                <a:gridCol w="2382841">
                  <a:extLst>
                    <a:ext uri="{9D8B030D-6E8A-4147-A177-3AD203B41FA5}">
                      <a16:colId xmlns:a16="http://schemas.microsoft.com/office/drawing/2014/main" val="2423468556"/>
                    </a:ext>
                  </a:extLst>
                </a:gridCol>
                <a:gridCol w="2830795">
                  <a:extLst>
                    <a:ext uri="{9D8B030D-6E8A-4147-A177-3AD203B41FA5}">
                      <a16:colId xmlns:a16="http://schemas.microsoft.com/office/drawing/2014/main" val="1416448700"/>
                    </a:ext>
                  </a:extLst>
                </a:gridCol>
              </a:tblGrid>
              <a:tr h="43773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Clinical variable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err="1">
                          <a:ln>
                            <a:noFill/>
                          </a:ln>
                          <a:solidFill>
                            <a:srgbClr val="FFFFFF"/>
                          </a:solidFill>
                          <a:effectLst/>
                          <a:latin typeface="Arial" charset="0"/>
                          <a:ea typeface="ヒラギノ角ゴ Pro W3" charset="-128"/>
                        </a:rPr>
                        <a:t>Ven</a:t>
                      </a:r>
                      <a:r>
                        <a:rPr kumimoji="0" lang="en-US" sz="1900" b="1" i="0" u="none" strike="noStrike" cap="none" normalizeH="0" baseline="0" dirty="0">
                          <a:ln>
                            <a:noFill/>
                          </a:ln>
                          <a:solidFill>
                            <a:srgbClr val="FFFFFF"/>
                          </a:solidFill>
                          <a:effectLst/>
                          <a:latin typeface="Arial" charset="0"/>
                          <a:ea typeface="ヒラギノ角ゴ Pro W3" charset="-128"/>
                        </a:rPr>
                        <a:t> alone</a:t>
                      </a:r>
                      <a:r>
                        <a:rPr kumimoji="0" lang="en-US" sz="1900" b="1" i="0" u="none" strike="noStrike" cap="none" normalizeH="0" baseline="30000" dirty="0">
                          <a:ln>
                            <a:noFill/>
                          </a:ln>
                          <a:solidFill>
                            <a:srgbClr val="FFFFFF"/>
                          </a:solidFill>
                          <a:effectLst/>
                          <a:latin typeface="Arial" charset="0"/>
                          <a:ea typeface="ヒラギノ角ゴ Pro W3" charset="-128"/>
                        </a:rPr>
                        <a:t>1</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Ven + bortezomib</a:t>
                      </a:r>
                      <a:r>
                        <a:rPr kumimoji="0" lang="en-US" sz="1900" b="1" i="0" u="none" strike="noStrike" cap="none" normalizeH="0" baseline="30000" dirty="0">
                          <a:ln>
                            <a:noFill/>
                          </a:ln>
                          <a:solidFill>
                            <a:srgbClr val="FFFFFF"/>
                          </a:solidFill>
                          <a:effectLst/>
                          <a:latin typeface="Arial" charset="0"/>
                          <a:ea typeface="ヒラギノ角ゴ Pro W3" charset="-128"/>
                        </a:rPr>
                        <a:t>2</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Ven + carfilzomib + dexamethasone</a:t>
                      </a:r>
                      <a:r>
                        <a:rPr kumimoji="0" lang="en-US" sz="1900" b="1" i="0" u="none" strike="noStrike" cap="none" normalizeH="0" baseline="30000" dirty="0">
                          <a:ln>
                            <a:noFill/>
                          </a:ln>
                          <a:solidFill>
                            <a:srgbClr val="FFFFFF"/>
                          </a:solidFill>
                          <a:effectLst/>
                          <a:latin typeface="Arial" charset="0"/>
                          <a:ea typeface="ヒラギノ角ゴ Pro W3" charset="-128"/>
                        </a:rPr>
                        <a:t>3</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3002317967"/>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ORR – All patients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21%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67%</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1900" dirty="0">
                          <a:effectLst/>
                        </a:rPr>
                        <a:t>83%</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651665700"/>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z="1900" dirty="0">
                          <a:solidFill>
                            <a:srgbClr val="FFFFFF"/>
                          </a:solidFill>
                          <a:latin typeface="+mn-lt"/>
                        </a:rPr>
                        <a:t>ORR – Patients with t(11;14)</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40%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78%</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100%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553738530"/>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z="1900" dirty="0">
                          <a:solidFill>
                            <a:srgbClr val="FFFFFF"/>
                          </a:solidFill>
                          <a:latin typeface="+mn-lt"/>
                        </a:rPr>
                        <a:t>ORR – Patients without t(11;14)</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6%</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65%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1900" dirty="0"/>
                        <a:t>78%</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603589008"/>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Tumor lysis syndrome</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1900" dirty="0"/>
                        <a:t>2%</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376728739"/>
                  </a:ext>
                </a:extLst>
              </a:tr>
            </a:tbl>
          </a:graphicData>
        </a:graphic>
      </p:graphicFrame>
    </p:spTree>
    <p:extLst>
      <p:ext uri="{BB962C8B-B14F-4D97-AF65-F5344CB8AC3E}">
        <p14:creationId xmlns:p14="http://schemas.microsoft.com/office/powerpoint/2010/main" val="2898125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28ED3DF-30AE-1A49-A310-1BBEE53F09A8}"/>
              </a:ext>
            </a:extLst>
          </p:cNvPr>
          <p:cNvPicPr>
            <a:picLocks noChangeAspect="1"/>
          </p:cNvPicPr>
          <p:nvPr/>
        </p:nvPicPr>
        <p:blipFill>
          <a:blip r:embed="rId2"/>
          <a:stretch>
            <a:fillRect/>
          </a:stretch>
        </p:blipFill>
        <p:spPr>
          <a:xfrm>
            <a:off x="1874927" y="1362783"/>
            <a:ext cx="5043725" cy="3833231"/>
          </a:xfrm>
          <a:prstGeom prst="rect">
            <a:avLst/>
          </a:prstGeom>
        </p:spPr>
      </p:pic>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https://</a:t>
            </a:r>
            <a:r>
              <a:rPr lang="en-US" sz="1600" dirty="0" err="1">
                <a:solidFill>
                  <a:srgbClr val="FFFFFF"/>
                </a:solidFill>
              </a:rPr>
              <a:t>www.fda.gov</a:t>
            </a:r>
            <a:r>
              <a:rPr lang="en-US" sz="1600" dirty="0">
                <a:solidFill>
                  <a:srgbClr val="FFFFFF"/>
                </a:solidFill>
              </a:rPr>
              <a:t>/drugs/drug-safety-and-availability/fda-warns-about-risks-associated-investigational-use-venclexta-multiple-myeloma</a:t>
            </a:r>
            <a:endParaRPr lang="is-IS" sz="1600" dirty="0">
              <a:solidFill>
                <a:srgbClr val="FFFFFF"/>
              </a:solidFill>
            </a:endParaRP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228600"/>
            <a:ext cx="10591800" cy="1143000"/>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BELLINI: Increased Risk of Death with Venetoclax </a:t>
            </a:r>
            <a:r>
              <a:rPr lang="en-US" kern="0"/>
              <a:t>for Patients with R/R MM</a:t>
            </a:r>
            <a:endParaRPr lang="en-US" kern="0" dirty="0"/>
          </a:p>
        </p:txBody>
      </p:sp>
      <p:sp>
        <p:nvSpPr>
          <p:cNvPr id="14" name="Rectangle 13">
            <a:extLst>
              <a:ext uri="{FF2B5EF4-FFF2-40B4-BE49-F238E27FC236}">
                <a16:creationId xmlns:a16="http://schemas.microsoft.com/office/drawing/2014/main" id="{446BEE90-1FEE-DC43-9338-51A0BF55EBC4}"/>
              </a:ext>
            </a:extLst>
          </p:cNvPr>
          <p:cNvSpPr/>
          <p:nvPr/>
        </p:nvSpPr>
        <p:spPr>
          <a:xfrm>
            <a:off x="304800" y="5445689"/>
            <a:ext cx="11811000" cy="723275"/>
          </a:xfrm>
          <a:prstGeom prst="rect">
            <a:avLst/>
          </a:prstGeom>
        </p:spPr>
        <p:txBody>
          <a:bodyPr wrap="square">
            <a:spAutoFit/>
          </a:bodyPr>
          <a:lstStyle/>
          <a:p>
            <a:pPr marL="285750" indent="-285750">
              <a:spcBef>
                <a:spcPts val="600"/>
              </a:spcBef>
              <a:buFont typeface="Arial" panose="020B0604020202020204" pitchFamily="34" charset="0"/>
              <a:buChar char="•"/>
            </a:pPr>
            <a:r>
              <a:rPr lang="en-US" sz="1800" dirty="0"/>
              <a:t>Median PFS: 22.4 months with venetoclax vs 11.5 months with placebo (HR = 0.63)</a:t>
            </a:r>
          </a:p>
          <a:p>
            <a:pPr marL="285750" indent="-285750">
              <a:spcBef>
                <a:spcPts val="600"/>
              </a:spcBef>
              <a:buFont typeface="Arial" panose="020B0604020202020204" pitchFamily="34" charset="0"/>
              <a:buChar char="•"/>
            </a:pPr>
            <a:r>
              <a:rPr lang="en-US" sz="1800" dirty="0"/>
              <a:t>Objective response rate: 82.0% with venetoclax vs 68.0% with placebo</a:t>
            </a:r>
            <a:endParaRPr lang="en-US" sz="2800" dirty="0"/>
          </a:p>
        </p:txBody>
      </p:sp>
      <p:sp>
        <p:nvSpPr>
          <p:cNvPr id="7" name="Rectangle 33">
            <a:extLst>
              <a:ext uri="{FF2B5EF4-FFF2-40B4-BE49-F238E27FC236}">
                <a16:creationId xmlns:a16="http://schemas.microsoft.com/office/drawing/2014/main" id="{4DB8FDD9-A284-4E44-B347-B08085635565}"/>
              </a:ext>
            </a:extLst>
          </p:cNvPr>
          <p:cNvSpPr>
            <a:spLocks noChangeArrowheads="1"/>
          </p:cNvSpPr>
          <p:nvPr/>
        </p:nvSpPr>
        <p:spPr bwMode="auto">
          <a:xfrm>
            <a:off x="7990483" y="2212944"/>
            <a:ext cx="3710763" cy="1722474"/>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algn="ctr">
              <a:spcBef>
                <a:spcPct val="0"/>
              </a:spcBef>
              <a:buFontTx/>
              <a:buNone/>
              <a:defRPr/>
            </a:pPr>
            <a:endParaRPr lang="en-US" altLang="en-US" sz="1800">
              <a:solidFill>
                <a:srgbClr val="FFFFFF"/>
              </a:solidFill>
            </a:endParaRPr>
          </a:p>
        </p:txBody>
      </p:sp>
      <p:graphicFrame>
        <p:nvGraphicFramePr>
          <p:cNvPr id="8" name="Group 217">
            <a:extLst>
              <a:ext uri="{FF2B5EF4-FFF2-40B4-BE49-F238E27FC236}">
                <a16:creationId xmlns:a16="http://schemas.microsoft.com/office/drawing/2014/main" id="{DBACDC3A-1529-5F42-930D-17F36FC19017}"/>
              </a:ext>
            </a:extLst>
          </p:cNvPr>
          <p:cNvGraphicFramePr>
            <a:graphicFrameLocks noGrp="1"/>
          </p:cNvGraphicFramePr>
          <p:nvPr>
            <p:extLst>
              <p:ext uri="{D42A27DB-BD31-4B8C-83A1-F6EECF244321}">
                <p14:modId xmlns:p14="http://schemas.microsoft.com/office/powerpoint/2010/main" val="1636234537"/>
              </p:ext>
            </p:extLst>
          </p:nvPr>
        </p:nvGraphicFramePr>
        <p:xfrm>
          <a:off x="8082829" y="2309735"/>
          <a:ext cx="3530158" cy="1517888"/>
        </p:xfrm>
        <a:graphic>
          <a:graphicData uri="http://schemas.openxmlformats.org/drawingml/2006/table">
            <a:tbl>
              <a:tblPr/>
              <a:tblGrid>
                <a:gridCol w="1216278">
                  <a:extLst>
                    <a:ext uri="{9D8B030D-6E8A-4147-A177-3AD203B41FA5}">
                      <a16:colId xmlns:a16="http://schemas.microsoft.com/office/drawing/2014/main" val="20000"/>
                    </a:ext>
                  </a:extLst>
                </a:gridCol>
                <a:gridCol w="1156940">
                  <a:extLst>
                    <a:ext uri="{9D8B030D-6E8A-4147-A177-3AD203B41FA5}">
                      <a16:colId xmlns:a16="http://schemas.microsoft.com/office/drawing/2014/main" val="20001"/>
                    </a:ext>
                  </a:extLst>
                </a:gridCol>
                <a:gridCol w="1156940">
                  <a:extLst>
                    <a:ext uri="{9D8B030D-6E8A-4147-A177-3AD203B41FA5}">
                      <a16:colId xmlns:a16="http://schemas.microsoft.com/office/drawing/2014/main" val="20002"/>
                    </a:ext>
                  </a:extLst>
                </a:gridCol>
              </a:tblGrid>
              <a:tr h="38659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4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err="1">
                          <a:ln>
                            <a:noFill/>
                          </a:ln>
                          <a:solidFill>
                            <a:srgbClr val="FFFFFF"/>
                          </a:solidFill>
                          <a:effectLst/>
                          <a:latin typeface="Arial" charset="0"/>
                          <a:ea typeface="ヒラギノ角ゴ Pro W3" charset="-128"/>
                        </a:rPr>
                        <a:t>Ven</a:t>
                      </a:r>
                      <a:r>
                        <a:rPr kumimoji="0" lang="en-US" sz="1400" b="1" i="0" u="none" strike="noStrike" cap="none" normalizeH="0" baseline="0" dirty="0">
                          <a:ln>
                            <a:noFill/>
                          </a:ln>
                          <a:solidFill>
                            <a:srgbClr val="FFFFFF"/>
                          </a:solidFill>
                          <a:effectLst/>
                          <a:latin typeface="Arial" charset="0"/>
                          <a:ea typeface="ヒラギノ角ゴ Pro W3" charset="-128"/>
                        </a:rPr>
                        <a:t> + </a:t>
                      </a:r>
                      <a:r>
                        <a:rPr kumimoji="0" lang="en-US" sz="1400" b="1" i="0" u="none" strike="noStrike" cap="none" normalizeH="0" baseline="0" dirty="0" err="1">
                          <a:ln>
                            <a:noFill/>
                          </a:ln>
                          <a:solidFill>
                            <a:srgbClr val="FFFFFF"/>
                          </a:solidFill>
                          <a:effectLst/>
                          <a:latin typeface="Arial" charset="0"/>
                          <a:ea typeface="ヒラギノ角ゴ Pro W3" charset="-128"/>
                        </a:rPr>
                        <a:t>Bd</a:t>
                      </a:r>
                      <a:r>
                        <a:rPr kumimoji="0" lang="en-US" sz="1400" b="1" i="0" u="none" strike="noStrike" cap="none" normalizeH="0" baseline="0" dirty="0">
                          <a:ln>
                            <a:noFill/>
                          </a:ln>
                          <a:solidFill>
                            <a:srgbClr val="FFFFFF"/>
                          </a:solidFill>
                          <a:effectLst/>
                          <a:latin typeface="Arial" charset="0"/>
                          <a:ea typeface="ヒラギノ角ゴ Pro W3" charset="-128"/>
                        </a:rPr>
                        <a:t> (N = 194)</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err="1">
                          <a:ln>
                            <a:noFill/>
                          </a:ln>
                          <a:solidFill>
                            <a:srgbClr val="FFFFFF"/>
                          </a:solidFill>
                          <a:effectLst/>
                          <a:latin typeface="Arial" charset="0"/>
                          <a:ea typeface="ヒラギノ角ゴ Pro W3" charset="-128"/>
                        </a:rPr>
                        <a:t>Pbo</a:t>
                      </a:r>
                      <a:r>
                        <a:rPr kumimoji="0" lang="en-US" sz="1400" b="1" i="0" u="none" strike="noStrike" cap="none" normalizeH="0" baseline="0" dirty="0">
                          <a:ln>
                            <a:noFill/>
                          </a:ln>
                          <a:solidFill>
                            <a:srgbClr val="FFFFFF"/>
                          </a:solidFill>
                          <a:effectLst/>
                          <a:latin typeface="Arial" charset="0"/>
                          <a:ea typeface="ヒラギノ角ゴ Pro W3" charset="-128"/>
                        </a:rPr>
                        <a:t> + </a:t>
                      </a:r>
                      <a:r>
                        <a:rPr kumimoji="0" lang="en-US" sz="1400" b="1" i="0" u="none" strike="noStrike" cap="none" normalizeH="0" baseline="0" dirty="0" err="1">
                          <a:ln>
                            <a:noFill/>
                          </a:ln>
                          <a:solidFill>
                            <a:srgbClr val="FFFFFF"/>
                          </a:solidFill>
                          <a:effectLst/>
                          <a:latin typeface="Arial" charset="0"/>
                          <a:ea typeface="ヒラギノ角ゴ Pro W3" charset="-128"/>
                        </a:rPr>
                        <a:t>Bd</a:t>
                      </a:r>
                      <a:br>
                        <a:rPr kumimoji="0" lang="en-US" sz="1400" b="1" i="0" u="none" strike="noStrike" cap="none" normalizeH="0" baseline="0" dirty="0">
                          <a:ln>
                            <a:noFill/>
                          </a:ln>
                          <a:solidFill>
                            <a:srgbClr val="FFFFFF"/>
                          </a:solidFill>
                          <a:effectLst/>
                          <a:latin typeface="Arial" charset="0"/>
                          <a:ea typeface="ヒラギノ角ゴ Pro W3" charset="-128"/>
                        </a:rPr>
                      </a:br>
                      <a:r>
                        <a:rPr kumimoji="0" lang="en-US" sz="1400" b="1" i="0" u="none" strike="noStrike" cap="none" normalizeH="0" baseline="0" dirty="0">
                          <a:ln>
                            <a:noFill/>
                          </a:ln>
                          <a:solidFill>
                            <a:srgbClr val="FFFFFF"/>
                          </a:solidFill>
                          <a:effectLst/>
                          <a:latin typeface="Arial" charset="0"/>
                          <a:ea typeface="ヒラギノ角ゴ Pro W3" charset="-128"/>
                        </a:rPr>
                        <a:t>(N = 97)</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23046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Events (%)</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41 (21.1)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11 (11.3)</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692969248"/>
                  </a:ext>
                </a:extLst>
              </a:tr>
              <a:tr h="38659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Median OS (months)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Not reached</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Not reached</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625689771"/>
                  </a:ext>
                </a:extLst>
              </a:tr>
              <a:tr h="23046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HR (95% CI)</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grid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2.03 (1.04, 3.94)</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hMerge="1">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5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8B904A54-0DE1-7547-94AB-717C9D646E35}"/>
              </a:ext>
            </a:extLst>
          </p:cNvPr>
          <p:cNvSpPr txBox="1"/>
          <p:nvPr/>
        </p:nvSpPr>
        <p:spPr>
          <a:xfrm>
            <a:off x="3843654" y="5144720"/>
            <a:ext cx="1326197" cy="292388"/>
          </a:xfrm>
          <a:prstGeom prst="rect">
            <a:avLst/>
          </a:prstGeom>
          <a:noFill/>
        </p:spPr>
        <p:txBody>
          <a:bodyPr wrap="none" rtlCol="0">
            <a:spAutoFit/>
          </a:bodyPr>
          <a:lstStyle/>
          <a:p>
            <a:pPr algn="ctr"/>
            <a:r>
              <a:rPr lang="en-US" sz="1300" b="1" dirty="0"/>
              <a:t>Time (months)</a:t>
            </a:r>
          </a:p>
        </p:txBody>
      </p:sp>
      <p:sp>
        <p:nvSpPr>
          <p:cNvPr id="12" name="TextBox 11">
            <a:extLst>
              <a:ext uri="{FF2B5EF4-FFF2-40B4-BE49-F238E27FC236}">
                <a16:creationId xmlns:a16="http://schemas.microsoft.com/office/drawing/2014/main" id="{C9C3C6F7-5627-654A-95BC-D85E26FC2E43}"/>
              </a:ext>
            </a:extLst>
          </p:cNvPr>
          <p:cNvSpPr txBox="1"/>
          <p:nvPr/>
        </p:nvSpPr>
        <p:spPr>
          <a:xfrm rot="16200000">
            <a:off x="711385" y="2978653"/>
            <a:ext cx="1856598" cy="292388"/>
          </a:xfrm>
          <a:prstGeom prst="rect">
            <a:avLst/>
          </a:prstGeom>
          <a:noFill/>
        </p:spPr>
        <p:txBody>
          <a:bodyPr wrap="none" rtlCol="0">
            <a:spAutoFit/>
          </a:bodyPr>
          <a:lstStyle/>
          <a:p>
            <a:pPr algn="ctr"/>
            <a:r>
              <a:rPr lang="en-US" sz="1300" b="1" dirty="0"/>
              <a:t>Overall survival (ITT)</a:t>
            </a:r>
          </a:p>
        </p:txBody>
      </p:sp>
      <p:grpSp>
        <p:nvGrpSpPr>
          <p:cNvPr id="2" name="Group 1">
            <a:extLst>
              <a:ext uri="{FF2B5EF4-FFF2-40B4-BE49-F238E27FC236}">
                <a16:creationId xmlns:a16="http://schemas.microsoft.com/office/drawing/2014/main" id="{9DF18871-E27B-944B-9053-7DB2A11151EB}"/>
              </a:ext>
            </a:extLst>
          </p:cNvPr>
          <p:cNvGrpSpPr/>
          <p:nvPr/>
        </p:nvGrpSpPr>
        <p:grpSpPr>
          <a:xfrm>
            <a:off x="2651441" y="4235709"/>
            <a:ext cx="1160265" cy="492443"/>
            <a:chOff x="1295400" y="4235709"/>
            <a:chExt cx="1160265" cy="492443"/>
          </a:xfrm>
        </p:grpSpPr>
        <p:sp>
          <p:nvSpPr>
            <p:cNvPr id="10" name="TextBox 9">
              <a:extLst>
                <a:ext uri="{FF2B5EF4-FFF2-40B4-BE49-F238E27FC236}">
                  <a16:creationId xmlns:a16="http://schemas.microsoft.com/office/drawing/2014/main" id="{3708043C-78CE-4D4F-85B8-6CFBF3EE6DE3}"/>
                </a:ext>
              </a:extLst>
            </p:cNvPr>
            <p:cNvSpPr txBox="1"/>
            <p:nvPr/>
          </p:nvSpPr>
          <p:spPr>
            <a:xfrm>
              <a:off x="1524000" y="4235709"/>
              <a:ext cx="931665" cy="492443"/>
            </a:xfrm>
            <a:prstGeom prst="rect">
              <a:avLst/>
            </a:prstGeom>
            <a:noFill/>
          </p:spPr>
          <p:txBody>
            <a:bodyPr wrap="none" rtlCol="0">
              <a:spAutoFit/>
            </a:bodyPr>
            <a:lstStyle/>
            <a:p>
              <a:r>
                <a:rPr lang="en-US" sz="1300" b="1" dirty="0" err="1"/>
                <a:t>Ven</a:t>
              </a:r>
              <a:r>
                <a:rPr lang="en-US" sz="1300" b="1" dirty="0"/>
                <a:t> + </a:t>
              </a:r>
              <a:r>
                <a:rPr lang="en-US" sz="1300" b="1" dirty="0" err="1"/>
                <a:t>Bd</a:t>
              </a:r>
              <a:endParaRPr lang="en-US" sz="1300" b="1" dirty="0"/>
            </a:p>
            <a:p>
              <a:r>
                <a:rPr lang="en-US" sz="1300" b="1" dirty="0" err="1"/>
                <a:t>Pbo</a:t>
              </a:r>
              <a:r>
                <a:rPr lang="en-US" sz="1300" b="1" dirty="0"/>
                <a:t> + </a:t>
              </a:r>
              <a:r>
                <a:rPr lang="en-US" sz="1300" b="1" dirty="0" err="1"/>
                <a:t>Bd</a:t>
              </a:r>
              <a:endParaRPr lang="en-US" sz="1300" b="1" dirty="0"/>
            </a:p>
          </p:txBody>
        </p:sp>
        <p:cxnSp>
          <p:nvCxnSpPr>
            <p:cNvPr id="15" name="Straight Connector 14">
              <a:extLst>
                <a:ext uri="{FF2B5EF4-FFF2-40B4-BE49-F238E27FC236}">
                  <a16:creationId xmlns:a16="http://schemas.microsoft.com/office/drawing/2014/main" id="{4A192511-3AB3-EB47-8AF6-FA5C95491900}"/>
                </a:ext>
              </a:extLst>
            </p:cNvPr>
            <p:cNvCxnSpPr/>
            <p:nvPr/>
          </p:nvCxnSpPr>
          <p:spPr bwMode="auto">
            <a:xfrm>
              <a:off x="1295400" y="4601246"/>
              <a:ext cx="228600" cy="0"/>
            </a:xfrm>
            <a:prstGeom prst="line">
              <a:avLst/>
            </a:prstGeom>
            <a:solidFill>
              <a:schemeClr val="accent1"/>
            </a:solidFill>
            <a:ln w="28575" cap="flat" cmpd="sng" algn="ctr">
              <a:solidFill>
                <a:srgbClr val="FF891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a:extLst>
                <a:ext uri="{FF2B5EF4-FFF2-40B4-BE49-F238E27FC236}">
                  <a16:creationId xmlns:a16="http://schemas.microsoft.com/office/drawing/2014/main" id="{6903BE07-B454-5D41-8C3C-7E29945028F9}"/>
                </a:ext>
              </a:extLst>
            </p:cNvPr>
            <p:cNvCxnSpPr/>
            <p:nvPr/>
          </p:nvCxnSpPr>
          <p:spPr bwMode="auto">
            <a:xfrm>
              <a:off x="1295400" y="4378059"/>
              <a:ext cx="228600" cy="0"/>
            </a:xfrm>
            <a:prstGeom prst="line">
              <a:avLst/>
            </a:prstGeom>
            <a:solidFill>
              <a:schemeClr val="accent1"/>
            </a:solidFill>
            <a:ln w="28575" cap="flat" cmpd="sng" algn="ctr">
              <a:solidFill>
                <a:srgbClr val="94D34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655873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297" name="Title 2"/>
          <p:cNvSpPr>
            <a:spLocks noGrp="1"/>
          </p:cNvSpPr>
          <p:nvPr>
            <p:ph type="title"/>
          </p:nvPr>
        </p:nvSpPr>
        <p:spPr>
          <a:xfrm>
            <a:off x="914400" y="0"/>
            <a:ext cx="10363200" cy="990600"/>
          </a:xfrm>
        </p:spPr>
        <p:txBody>
          <a:bodyPr/>
          <a:lstStyle/>
          <a:p>
            <a:r>
              <a:rPr lang="en-US" dirty="0"/>
              <a:t>The patients I saw today…</a:t>
            </a:r>
          </a:p>
        </p:txBody>
      </p:sp>
      <p:graphicFrame>
        <p:nvGraphicFramePr>
          <p:cNvPr id="9" name="Group 36"/>
          <p:cNvGraphicFramePr>
            <a:graphicFrameLocks/>
          </p:cNvGraphicFramePr>
          <p:nvPr>
            <p:extLst>
              <p:ext uri="{D42A27DB-BD31-4B8C-83A1-F6EECF244321}">
                <p14:modId xmlns:p14="http://schemas.microsoft.com/office/powerpoint/2010/main" val="3153164239"/>
              </p:ext>
            </p:extLst>
          </p:nvPr>
        </p:nvGraphicFramePr>
        <p:xfrm>
          <a:off x="609600" y="1188721"/>
          <a:ext cx="5213350" cy="5120636"/>
        </p:xfrm>
        <a:graphic>
          <a:graphicData uri="http://schemas.openxmlformats.org/drawingml/2006/table">
            <a:tbl>
              <a:tblPr/>
              <a:tblGrid>
                <a:gridCol w="363664">
                  <a:extLst>
                    <a:ext uri="{9D8B030D-6E8A-4147-A177-3AD203B41FA5}">
                      <a16:colId xmlns:a16="http://schemas.microsoft.com/office/drawing/2014/main" val="20000"/>
                    </a:ext>
                  </a:extLst>
                </a:gridCol>
                <a:gridCol w="341527">
                  <a:extLst>
                    <a:ext uri="{9D8B030D-6E8A-4147-A177-3AD203B41FA5}">
                      <a16:colId xmlns:a16="http://schemas.microsoft.com/office/drawing/2014/main" val="262524426"/>
                    </a:ext>
                  </a:extLst>
                </a:gridCol>
                <a:gridCol w="4508159">
                  <a:extLst>
                    <a:ext uri="{9D8B030D-6E8A-4147-A177-3AD203B41FA5}">
                      <a16:colId xmlns:a16="http://schemas.microsoft.com/office/drawing/2014/main" val="20001"/>
                    </a:ext>
                  </a:extLst>
                </a:gridCol>
              </a:tblGrid>
              <a:tr h="34465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57</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Low grade gastric NET - octreotide</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465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64</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MM - Post ASCT on lenalidomide maintenance</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590843">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66</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Castrate-resistant metastatic prostate cancer - PD on enzalutamide, to start docetaxel</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90843">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42</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Breast cancer, refused adjuvant chemotherapy, now with metastatic disease in the right axilla and bone.</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66</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CML – CR to imatinib</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98</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MDS – receiving ESAs</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11246619"/>
                  </a:ext>
                </a:extLst>
              </a:tr>
              <a:tr h="590843">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58</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Glioblastoma multiforme - Maintenance temozolomide and optune device</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09093984"/>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85</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Recurrent atypical meningioma on observation</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92752448"/>
                  </a:ext>
                </a:extLst>
              </a:tr>
              <a:tr h="590843">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60</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Metastatic ER + HER2 - breast cancer  - almost complete response in the breast after 4 months</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267128"/>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82</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Breast cancer 8 years ago - </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followup</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38271511"/>
                  </a:ext>
                </a:extLst>
              </a:tr>
              <a:tr h="34465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48</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CML – considering third line bosutinib</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45073356"/>
                  </a:ext>
                </a:extLst>
              </a:tr>
              <a:tr h="34465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61</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Primary </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appendyceal</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low grade cancer - surgery</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07895880"/>
                  </a:ext>
                </a:extLst>
              </a:tr>
            </a:tbl>
          </a:graphicData>
        </a:graphic>
      </p:graphicFrame>
      <p:graphicFrame>
        <p:nvGraphicFramePr>
          <p:cNvPr id="6" name="Group 36">
            <a:extLst>
              <a:ext uri="{FF2B5EF4-FFF2-40B4-BE49-F238E27FC236}">
                <a16:creationId xmlns:a16="http://schemas.microsoft.com/office/drawing/2014/main" id="{07AC681B-0D8E-E841-846A-AC2B8306E97C}"/>
              </a:ext>
            </a:extLst>
          </p:cNvPr>
          <p:cNvGraphicFramePr>
            <a:graphicFrameLocks/>
          </p:cNvGraphicFramePr>
          <p:nvPr>
            <p:extLst>
              <p:ext uri="{D42A27DB-BD31-4B8C-83A1-F6EECF244321}">
                <p14:modId xmlns:p14="http://schemas.microsoft.com/office/powerpoint/2010/main" val="2275283853"/>
              </p:ext>
            </p:extLst>
          </p:nvPr>
        </p:nvGraphicFramePr>
        <p:xfrm>
          <a:off x="6019800" y="1188721"/>
          <a:ext cx="5594350" cy="5120636"/>
        </p:xfrm>
        <a:graphic>
          <a:graphicData uri="http://schemas.openxmlformats.org/drawingml/2006/table">
            <a:tbl>
              <a:tblPr/>
              <a:tblGrid>
                <a:gridCol w="390241">
                  <a:extLst>
                    <a:ext uri="{9D8B030D-6E8A-4147-A177-3AD203B41FA5}">
                      <a16:colId xmlns:a16="http://schemas.microsoft.com/office/drawing/2014/main" val="20000"/>
                    </a:ext>
                  </a:extLst>
                </a:gridCol>
                <a:gridCol w="366486">
                  <a:extLst>
                    <a:ext uri="{9D8B030D-6E8A-4147-A177-3AD203B41FA5}">
                      <a16:colId xmlns:a16="http://schemas.microsoft.com/office/drawing/2014/main" val="262524426"/>
                    </a:ext>
                  </a:extLst>
                </a:gridCol>
                <a:gridCol w="4837623">
                  <a:extLst>
                    <a:ext uri="{9D8B030D-6E8A-4147-A177-3AD203B41FA5}">
                      <a16:colId xmlns:a16="http://schemas.microsoft.com/office/drawing/2014/main" val="20001"/>
                    </a:ext>
                  </a:extLst>
                </a:gridCol>
              </a:tblGrid>
              <a:tr h="60242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62</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IgM MGUS for years, now with pancytopenia, bone marrow biopsy showing low grade NHL (possibly WM)</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600747706"/>
                  </a:ext>
                </a:extLst>
              </a:tr>
              <a:tr h="351416">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38</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mCRC – 2L FOLFIRI/Bevacizumab</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1222182"/>
                  </a:ext>
                </a:extLst>
              </a:tr>
              <a:tr h="351416">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59</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Lupus anticoagulant/Pulmonary embolism - rivaroxaban</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29181773"/>
                  </a:ext>
                </a:extLst>
              </a:tr>
              <a:tr h="60242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87</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Calibri" panose="020F0502020204030204" pitchFamily="34" charset="0"/>
                          <a:cs typeface="Times New Roman" panose="02020603050405020304" pitchFamily="18" charset="0"/>
                        </a:rPr>
                        <a:t>F</a:t>
                      </a:r>
                      <a:endParaRPr lang="en-US" sz="15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Multiple myeloma -bortezomib/dexamethasone/ denosumab</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597313522"/>
                  </a:ext>
                </a:extLst>
              </a:tr>
              <a:tr h="351416">
                <a:tc>
                  <a:txBody>
                    <a:bodyPr/>
                    <a:lstStyle/>
                    <a:p>
                      <a:pPr marL="0" marR="0" algn="ctr">
                        <a:spcBef>
                          <a:spcPts val="0"/>
                        </a:spcBef>
                        <a:spcAft>
                          <a:spcPts val="0"/>
                        </a:spcAft>
                      </a:pPr>
                      <a:r>
                        <a:rPr lang="en-US" sz="15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67</a:t>
                      </a:r>
                      <a:endParaRPr lang="en-US" sz="1500" b="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b="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Melanoma – PD on </a:t>
                      </a:r>
                      <a:r>
                        <a:rPr lang="en-US" sz="1500" b="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ipi</a:t>
                      </a: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r>
                        <a:rPr lang="en-US" sz="1500" b="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nivo</a:t>
                      </a: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en-US" sz="1500" b="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pt</a:t>
                      </a: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not doing well</a:t>
                      </a:r>
                      <a:endPar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5530150"/>
                  </a:ext>
                </a:extLst>
              </a:tr>
              <a:tr h="351416">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67</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Metastatic RCC – cape/</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bev</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maintenance</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96089918"/>
                  </a:ext>
                </a:extLst>
              </a:tr>
              <a:tr h="60242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68</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Metastatic lung adenocarcinoma, PD-L1 70% - 1L pembro, SD for 3 months</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9690743"/>
                  </a:ext>
                </a:extLst>
              </a:tr>
              <a:tr h="60242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59</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Stage IIIB Lung adenocarcinoma - Consolidation durvalumab post XRT/Chemo</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01418604"/>
                  </a:ext>
                </a:extLst>
              </a:tr>
              <a:tr h="351416">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59</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Breast cancer 11 years ago – follow up</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2738897"/>
                  </a:ext>
                </a:extLst>
              </a:tr>
              <a:tr h="351416">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86</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Anemia secondary to chronic kidney disease - ESA</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40337792"/>
                  </a:ext>
                </a:extLst>
              </a:tr>
              <a:tr h="60242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48</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Recurrent cervical SCC – CR to cis/</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pac</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bev</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on </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bev</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maint</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18 months later</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5838461"/>
                  </a:ext>
                </a:extLst>
              </a:tr>
            </a:tbl>
          </a:graphicData>
        </a:graphic>
      </p:graphicFrame>
    </p:spTree>
    <p:extLst>
      <p:ext uri="{BB962C8B-B14F-4D97-AF65-F5344CB8AC3E}">
        <p14:creationId xmlns:p14="http://schemas.microsoft.com/office/powerpoint/2010/main" val="3428807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153111"/>
            <a:ext cx="10058400" cy="1066800"/>
          </a:xfrm>
        </p:spPr>
        <p:txBody>
          <a:bodyPr/>
          <a:lstStyle/>
          <a:p>
            <a:r>
              <a:rPr lang="en-US" altLang="en-US" sz="2400" dirty="0"/>
              <a:t>FDA Issues Warning About Risks Associated with Investigational Use of </a:t>
            </a:r>
            <a:r>
              <a:rPr lang="en-US" altLang="en-US" sz="2400" dirty="0" err="1"/>
              <a:t>Venetoclax</a:t>
            </a:r>
            <a:r>
              <a:rPr lang="en-US" altLang="en-US" sz="2400" dirty="0"/>
              <a:t> for Multiple Myeloma</a:t>
            </a:r>
            <a:br>
              <a:rPr lang="en-US" dirty="0"/>
            </a:br>
            <a:r>
              <a:rPr lang="en-US" altLang="en-US" sz="2000" dirty="0"/>
              <a:t>Press Release – March 21, 2019</a:t>
            </a:r>
          </a:p>
        </p:txBody>
      </p:sp>
      <p:sp>
        <p:nvSpPr>
          <p:cNvPr id="12291" name="Content Placeholder 2"/>
          <p:cNvSpPr>
            <a:spLocks noGrp="1"/>
          </p:cNvSpPr>
          <p:nvPr>
            <p:ph idx="1"/>
          </p:nvPr>
        </p:nvSpPr>
        <p:spPr>
          <a:xfrm>
            <a:off x="609600" y="1447800"/>
            <a:ext cx="10363200" cy="3052762"/>
          </a:xfrm>
        </p:spPr>
        <p:txBody>
          <a:bodyPr/>
          <a:lstStyle/>
          <a:p>
            <a:pPr marL="0" indent="0">
              <a:spcBef>
                <a:spcPts val="1128"/>
              </a:spcBef>
              <a:buNone/>
            </a:pPr>
            <a:r>
              <a:rPr lang="en-US" sz="2000" dirty="0"/>
              <a:t>“FDA reviewed data from the BELLINI clinical trial (NCT02755597, Study M14-031) evaluating the use of venetoclax combined with bortezomib, a proteasome inhibitor, and dexamethasone in patients with multiple myeloma. The interim trial results demonstrated an increased risk of death for patients receiving venetoclax as compared to the control group. On March 6, 2019, the FDA required no new patients be enrolled on the Bellini trial. Patients who are receiving clinical benefit can continue treatment in the trial after they reconsent.</a:t>
            </a:r>
          </a:p>
          <a:p>
            <a:pPr marL="0" indent="0">
              <a:spcBef>
                <a:spcPts val="1128"/>
              </a:spcBef>
              <a:buNone/>
            </a:pPr>
            <a:r>
              <a:rPr lang="en-US" sz="2000" dirty="0"/>
              <a:t>The FDA suspended enrollment in other ongoing multiple myeloma clinical trials of venetoclax. Patients who are receiving clinical benefit can continue treatment in these trials after they reconsent. FDA will be working directly with sponsors of venetoclax, as well as other investigators conducting clinical trials in patients with multiple myeloma, to determine the extent of the safety issue. The agency will communicate any new information as appropriate.”</a:t>
            </a:r>
          </a:p>
        </p:txBody>
      </p:sp>
      <p:sp>
        <p:nvSpPr>
          <p:cNvPr id="12292" name="TextBox 3"/>
          <p:cNvSpPr txBox="1">
            <a:spLocks noChangeArrowheads="1"/>
          </p:cNvSpPr>
          <p:nvPr/>
        </p:nvSpPr>
        <p:spPr bwMode="auto">
          <a:xfrm>
            <a:off x="228600" y="6096000"/>
            <a:ext cx="1143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600" dirty="0"/>
              <a:t>https://</a:t>
            </a:r>
            <a:r>
              <a:rPr lang="en-US" sz="1600" dirty="0" err="1"/>
              <a:t>www.fda.gov</a:t>
            </a:r>
            <a:r>
              <a:rPr lang="en-US" sz="1600" dirty="0"/>
              <a:t>/drugs/drug-safety-and-availability/fda-warns-about-risks-associated-investigational-use-venclexta-multiple-myeloma</a:t>
            </a:r>
          </a:p>
        </p:txBody>
      </p:sp>
    </p:spTree>
    <p:extLst>
      <p:ext uri="{BB962C8B-B14F-4D97-AF65-F5344CB8AC3E}">
        <p14:creationId xmlns:p14="http://schemas.microsoft.com/office/powerpoint/2010/main" val="404935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599" y="0"/>
            <a:ext cx="10861127" cy="1143000"/>
          </a:xfrm>
        </p:spPr>
        <p:txBody>
          <a:bodyPr/>
          <a:lstStyle/>
          <a:p>
            <a:r>
              <a:rPr lang="en-US" dirty="0"/>
              <a:t>A man in his early 70s with relapsed/refractory multiple myeloma (Dr </a:t>
            </a:r>
            <a:r>
              <a:rPr lang="en-US" dirty="0" err="1"/>
              <a:t>Raje</a:t>
            </a:r>
            <a:r>
              <a:rPr lang="en-US" dirty="0"/>
              <a:t>)</a:t>
            </a:r>
            <a:endParaRPr lang="en-US" altLang="x-none"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524000"/>
            <a:ext cx="10861127" cy="4648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Diagnosed 7 years ago with IgG kappa multiple myeloma</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RVD </a:t>
            </a: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 </a:t>
            </a:r>
            <a:r>
              <a:rPr kumimoji="0" lang="en-US" sz="2200" b="0" i="0" u="none" strike="noStrike" kern="1200" cap="none" spc="0" normalizeH="0" baseline="0" noProof="0" dirty="0">
                <a:ln>
                  <a:noFill/>
                </a:ln>
                <a:solidFill>
                  <a:srgbClr val="FFFFFF"/>
                </a:solidFill>
                <a:effectLst/>
                <a:uLnTx/>
                <a:uFillTx/>
                <a:latin typeface="Arial"/>
                <a:ea typeface="ＭＳ Ｐゴシック"/>
              </a:rPr>
              <a:t>transplant </a:t>
            </a: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 lenalidomide </a:t>
            </a:r>
            <a:r>
              <a:rPr kumimoji="0" lang="en-US" sz="2200" b="0" i="0" u="none" strike="noStrike" kern="1200" cap="none" spc="0" normalizeH="0" baseline="0" noProof="0" dirty="0">
                <a:ln>
                  <a:noFill/>
                </a:ln>
                <a:solidFill>
                  <a:srgbClr val="FFFFFF"/>
                </a:solidFill>
                <a:effectLst/>
                <a:uLnTx/>
                <a:uFillTx/>
                <a:latin typeface="Arial"/>
                <a:ea typeface="ＭＳ Ｐゴシック"/>
              </a:rPr>
              <a:t>maintenance</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Carfilzomib, pomalidomide and dexamethasone</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Daratumumab, bortezomib and dexamethasone</a:t>
            </a:r>
          </a:p>
          <a:p>
            <a:pPr marL="742962" marR="0" lvl="1" indent="-285755"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FISH: p53 mutation with NRAS and KRAS activation on genome sequencing</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Progressed with a pathological fracture of the right femur</a:t>
            </a:r>
          </a:p>
          <a:p>
            <a:pPr marL="742962" marR="0" lvl="1" indent="-285755"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Internal fixation </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Bridging therapy with cyclophosphamide and carfilzomib </a:t>
            </a:r>
            <a:r>
              <a:rPr kumimoji="0" lang="en-US" sz="2200" b="0" i="0" u="none" strike="noStrike" kern="1200" cap="none" spc="0" normalizeH="0" baseline="0" noProof="0" dirty="0">
                <a:ln>
                  <a:noFill/>
                </a:ln>
                <a:solidFill>
                  <a:srgbClr val="FFFFFF"/>
                </a:solidFill>
                <a:effectLst/>
                <a:uLnTx/>
                <a:uFillTx/>
                <a:latin typeface="Arial"/>
                <a:ea typeface="ＭＳ Ｐゴシック"/>
                <a:sym typeface="Wingdings" pitchFamily="2" charset="2"/>
              </a:rPr>
              <a:t> </a:t>
            </a:r>
            <a:r>
              <a:rPr kumimoji="0" lang="en-US" sz="2200" b="0" i="0" u="none" strike="noStrike" kern="1200" cap="none" spc="0" normalizeH="0" baseline="0" noProof="0" dirty="0">
                <a:ln>
                  <a:noFill/>
                </a:ln>
                <a:solidFill>
                  <a:srgbClr val="FFFFFF"/>
                </a:solidFill>
                <a:effectLst/>
                <a:uLnTx/>
                <a:uFillTx/>
                <a:latin typeface="Arial"/>
                <a:ea typeface="ＭＳ Ｐゴシック"/>
              </a:rPr>
              <a:t>CAR T cells </a:t>
            </a:r>
          </a:p>
          <a:p>
            <a:pPr marL="742962" marR="0" lvl="1" indent="-285755" algn="l" defTabSz="914400" rtl="0" eaLnBrk="0" fontAlgn="base" latinLnBrk="0" hangingPunct="0">
              <a:lnSpc>
                <a:spcPct val="100000"/>
              </a:lnSpc>
              <a:spcBef>
                <a:spcPts val="1200"/>
              </a:spcBef>
              <a:spcAft>
                <a:spcPct val="0"/>
              </a:spcAft>
              <a:buClrTx/>
              <a:buSzTx/>
              <a:buFontTx/>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MRD-negative 13 months after CAR T cells</a:t>
            </a:r>
          </a:p>
          <a:p>
            <a:pPr marL="342906" marR="0" lvl="0" indent="-342906" algn="l" defTabSz="914400" rtl="0" eaLnBrk="0" fontAlgn="base" latinLnBrk="0" hangingPunct="0">
              <a:lnSpc>
                <a:spcPct val="100000"/>
              </a:lnSpc>
              <a:spcBef>
                <a:spcPts val="1200"/>
              </a:spcBef>
              <a:spcAft>
                <a:spcPct val="0"/>
              </a:spcAft>
              <a:buClrTx/>
              <a:buSzTx/>
              <a:buFontTx/>
              <a:buChar char="•"/>
              <a:tabLst/>
              <a:defRPr/>
            </a:pPr>
            <a:endParaRPr kumimoji="0" lang="en-US" sz="2200" b="0" i="0" u="none" strike="noStrike" kern="1200" cap="none" spc="0" normalizeH="0" baseline="0" noProof="0" dirty="0">
              <a:ln>
                <a:noFill/>
              </a:ln>
              <a:solidFill>
                <a:srgbClr val="FFFFFF"/>
              </a:solidFill>
              <a:effectLst/>
              <a:uLnTx/>
              <a:uFillTx/>
              <a:latin typeface="Arial"/>
              <a:ea typeface="ＭＳ Ｐゴシック"/>
            </a:endParaRPr>
          </a:p>
          <a:p>
            <a:pPr marL="342906" marR="0" lvl="0" indent="-342906"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FFFFFF"/>
              </a:solidFill>
              <a:effectLst/>
              <a:uLnTx/>
              <a:uFillTx/>
              <a:latin typeface="Arial"/>
              <a:ea typeface="ＭＳ Ｐゴシック"/>
            </a:endParaRPr>
          </a:p>
        </p:txBody>
      </p:sp>
    </p:spTree>
    <p:extLst>
      <p:ext uri="{BB962C8B-B14F-4D97-AF65-F5344CB8AC3E}">
        <p14:creationId xmlns:p14="http://schemas.microsoft.com/office/powerpoint/2010/main" val="4292982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4BC8AF-D312-834B-8C13-FA8F4AA9A903}"/>
              </a:ext>
            </a:extLst>
          </p:cNvPr>
          <p:cNvPicPr>
            <a:picLocks noChangeAspect="1"/>
          </p:cNvPicPr>
          <p:nvPr/>
        </p:nvPicPr>
        <p:blipFill>
          <a:blip r:embed="rId2"/>
          <a:stretch>
            <a:fillRect/>
          </a:stretch>
        </p:blipFill>
        <p:spPr>
          <a:xfrm>
            <a:off x="1681488" y="381000"/>
            <a:ext cx="8829024" cy="5854234"/>
          </a:xfrm>
          <a:prstGeom prst="rect">
            <a:avLst/>
          </a:prstGeom>
        </p:spPr>
      </p:pic>
      <p:sp>
        <p:nvSpPr>
          <p:cNvPr id="5" name="Rectangle 4">
            <a:extLst>
              <a:ext uri="{FF2B5EF4-FFF2-40B4-BE49-F238E27FC236}">
                <a16:creationId xmlns:a16="http://schemas.microsoft.com/office/drawing/2014/main" id="{F4ECC61E-343B-764F-9F43-D85DD983263B}"/>
              </a:ext>
            </a:extLst>
          </p:cNvPr>
          <p:cNvSpPr/>
          <p:nvPr/>
        </p:nvSpPr>
        <p:spPr>
          <a:xfrm>
            <a:off x="6613321" y="5853053"/>
            <a:ext cx="3945311" cy="400110"/>
          </a:xfrm>
          <a:prstGeom prst="rect">
            <a:avLst/>
          </a:prstGeom>
        </p:spPr>
        <p:txBody>
          <a:bodyPr wrap="none">
            <a:spAutoFit/>
          </a:bodyPr>
          <a:lstStyle/>
          <a:p>
            <a:r>
              <a:rPr lang="en-US" sz="2000" i="1" dirty="0">
                <a:solidFill>
                  <a:schemeClr val="tx2"/>
                </a:solidFill>
              </a:rPr>
              <a:t>N </a:t>
            </a:r>
            <a:r>
              <a:rPr lang="en-US" sz="2000" i="1" dirty="0" err="1">
                <a:solidFill>
                  <a:schemeClr val="tx2"/>
                </a:solidFill>
              </a:rPr>
              <a:t>Engl</a:t>
            </a:r>
            <a:r>
              <a:rPr lang="en-US" sz="2000" i="1" dirty="0">
                <a:solidFill>
                  <a:schemeClr val="tx2"/>
                </a:solidFill>
              </a:rPr>
              <a:t> J Med</a:t>
            </a:r>
            <a:r>
              <a:rPr lang="en-US" sz="2000" dirty="0">
                <a:solidFill>
                  <a:schemeClr val="tx2"/>
                </a:solidFill>
              </a:rPr>
              <a:t> 2019;380:1726-37.</a:t>
            </a:r>
          </a:p>
        </p:txBody>
      </p:sp>
    </p:spTree>
    <p:extLst>
      <p:ext uri="{BB962C8B-B14F-4D97-AF65-F5344CB8AC3E}">
        <p14:creationId xmlns:p14="http://schemas.microsoft.com/office/powerpoint/2010/main" val="1034189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Raje</a:t>
            </a:r>
            <a:r>
              <a:rPr lang="en-US" sz="1600" dirty="0">
                <a:solidFill>
                  <a:srgbClr val="FFFFFF"/>
                </a:solidFill>
              </a:rPr>
              <a:t> N et al. </a:t>
            </a:r>
            <a:r>
              <a:rPr lang="is-IS" sz="1600" i="1" dirty="0">
                <a:solidFill>
                  <a:srgbClr val="FFFFFF"/>
                </a:solidFill>
              </a:rPr>
              <a:t>N Engl J Med </a:t>
            </a:r>
            <a:r>
              <a:rPr lang="is-IS" sz="1600" dirty="0">
                <a:solidFill>
                  <a:srgbClr val="FFFFFF"/>
                </a:solidFill>
              </a:rPr>
              <a:t>2019;380:1726-37.</a:t>
            </a: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228600"/>
            <a:ext cx="10591800" cy="1143000"/>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Anti-BCMA CAR T-Cell Therapy for R/R MM: Select Adverse Events</a:t>
            </a:r>
          </a:p>
        </p:txBody>
      </p:sp>
      <p:sp>
        <p:nvSpPr>
          <p:cNvPr id="11" name="Rectangle 33">
            <a:extLst>
              <a:ext uri="{FF2B5EF4-FFF2-40B4-BE49-F238E27FC236}">
                <a16:creationId xmlns:a16="http://schemas.microsoft.com/office/drawing/2014/main" id="{DC07A512-3D5D-7B4B-B2B3-5E28F944729F}"/>
              </a:ext>
            </a:extLst>
          </p:cNvPr>
          <p:cNvSpPr>
            <a:spLocks noChangeArrowheads="1"/>
          </p:cNvSpPr>
          <p:nvPr/>
        </p:nvSpPr>
        <p:spPr bwMode="auto">
          <a:xfrm>
            <a:off x="857449" y="1519518"/>
            <a:ext cx="10438079" cy="4425407"/>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15" name="Group 217">
            <a:extLst>
              <a:ext uri="{FF2B5EF4-FFF2-40B4-BE49-F238E27FC236}">
                <a16:creationId xmlns:a16="http://schemas.microsoft.com/office/drawing/2014/main" id="{E8C405F2-3C37-4E49-A3A0-9FD4D578A5CC}"/>
              </a:ext>
            </a:extLst>
          </p:cNvPr>
          <p:cNvGraphicFramePr>
            <a:graphicFrameLocks noGrp="1"/>
          </p:cNvGraphicFramePr>
          <p:nvPr>
            <p:extLst>
              <p:ext uri="{D42A27DB-BD31-4B8C-83A1-F6EECF244321}">
                <p14:modId xmlns:p14="http://schemas.microsoft.com/office/powerpoint/2010/main" val="2481454154"/>
              </p:ext>
            </p:extLst>
          </p:nvPr>
        </p:nvGraphicFramePr>
        <p:xfrm>
          <a:off x="1001669" y="1676400"/>
          <a:ext cx="10117336" cy="4092359"/>
        </p:xfrm>
        <a:graphic>
          <a:graphicData uri="http://schemas.openxmlformats.org/drawingml/2006/table">
            <a:tbl>
              <a:tblPr/>
              <a:tblGrid>
                <a:gridCol w="3570331">
                  <a:extLst>
                    <a:ext uri="{9D8B030D-6E8A-4147-A177-3AD203B41FA5}">
                      <a16:colId xmlns:a16="http://schemas.microsoft.com/office/drawing/2014/main" val="20000"/>
                    </a:ext>
                  </a:extLst>
                </a:gridCol>
                <a:gridCol w="2182335">
                  <a:extLst>
                    <a:ext uri="{9D8B030D-6E8A-4147-A177-3AD203B41FA5}">
                      <a16:colId xmlns:a16="http://schemas.microsoft.com/office/drawing/2014/main" val="2968032387"/>
                    </a:ext>
                  </a:extLst>
                </a:gridCol>
                <a:gridCol w="2182335">
                  <a:extLst>
                    <a:ext uri="{9D8B030D-6E8A-4147-A177-3AD203B41FA5}">
                      <a16:colId xmlns:a16="http://schemas.microsoft.com/office/drawing/2014/main" val="2423468556"/>
                    </a:ext>
                  </a:extLst>
                </a:gridCol>
                <a:gridCol w="2182335">
                  <a:extLst>
                    <a:ext uri="{9D8B030D-6E8A-4147-A177-3AD203B41FA5}">
                      <a16:colId xmlns:a16="http://schemas.microsoft.com/office/drawing/2014/main" val="1416448700"/>
                    </a:ext>
                  </a:extLst>
                </a:gridCol>
              </a:tblGrid>
              <a:tr h="643704">
                <a:tc rowSpan="2">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Adverse event</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gridSpan="3">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Anti-BCMA CAR T-Cell Therapy</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(n = 33)</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7736">
                <a:tc vMerge="1">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900" b="1"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Any grade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Grade 3</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Grade 4</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3002317967"/>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Any AE</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100%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12%</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85%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651665700"/>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    Neutropenia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85%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6%</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79%</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692969248"/>
                  </a:ext>
                </a:extLst>
              </a:tr>
              <a:tr h="400007">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    Leukopenia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61%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18%</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39%</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625689771"/>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    Anemia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58%</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45%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    Thrombocytopenia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58%</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30%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422828331"/>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Cytokine release syndrome</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76%</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6%</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553738530"/>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Neurotoxicity</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42%</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3%</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376728739"/>
                  </a:ext>
                </a:extLst>
              </a:tr>
            </a:tbl>
          </a:graphicData>
        </a:graphic>
      </p:graphicFrame>
    </p:spTree>
    <p:extLst>
      <p:ext uri="{BB962C8B-B14F-4D97-AF65-F5344CB8AC3E}">
        <p14:creationId xmlns:p14="http://schemas.microsoft.com/office/powerpoint/2010/main" val="2711519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pPr marL="0" indent="0" algn="l">
              <a:buNone/>
            </a:pPr>
            <a:r>
              <a:rPr lang="en-US" sz="3600" dirty="0"/>
              <a:t>Initial Results from a Phase I Clinical Study of bb21217, a Next-Generation Anti-BCMA CAR    T Cell Therapy</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p:txBody>
          <a:bodyPr/>
          <a:lstStyle/>
          <a:p>
            <a:pPr algn="l"/>
            <a:r>
              <a:rPr lang="en-US" sz="2800" dirty="0">
                <a:latin typeface="Arial" charset="0"/>
                <a:ea typeface="ＭＳ Ｐゴシック" charset="0"/>
                <a:cs typeface="ＭＳ Ｐゴシック" charset="0"/>
              </a:rPr>
              <a:t>Shah N et al. </a:t>
            </a:r>
            <a:br>
              <a:rPr lang="en-US" sz="2800" dirty="0">
                <a:latin typeface="Arial" charset="0"/>
                <a:ea typeface="ＭＳ Ｐゴシック" charset="0"/>
                <a:cs typeface="ＭＳ Ｐゴシック" charset="0"/>
              </a:rPr>
            </a:br>
            <a:r>
              <a:rPr lang="en-US" sz="2800" i="1" dirty="0">
                <a:latin typeface="Arial" charset="0"/>
                <a:ea typeface="ＭＳ Ｐゴシック" charset="0"/>
                <a:cs typeface="ＭＳ Ｐゴシック" charset="0"/>
              </a:rPr>
              <a:t>Proc </a:t>
            </a:r>
            <a:r>
              <a:rPr lang="en-US" sz="2800" i="1" dirty="0"/>
              <a:t>ASH </a:t>
            </a:r>
            <a:r>
              <a:rPr lang="en-US" sz="2800" dirty="0">
                <a:latin typeface="Arial" charset="0"/>
                <a:ea typeface="ＭＳ Ｐゴシック" charset="0"/>
                <a:cs typeface="ＭＳ Ｐゴシック" charset="0"/>
              </a:rPr>
              <a:t>2018;Abstract 488.</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39803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05205E3-6F52-984C-ADF0-7D540D4382B2}"/>
              </a:ext>
            </a:extLst>
          </p:cNvPr>
          <p:cNvPicPr>
            <a:picLocks noChangeAspect="1"/>
          </p:cNvPicPr>
          <p:nvPr/>
        </p:nvPicPr>
        <p:blipFill>
          <a:blip r:embed="rId2"/>
          <a:stretch>
            <a:fillRect/>
          </a:stretch>
        </p:blipFill>
        <p:spPr>
          <a:xfrm>
            <a:off x="583214" y="1833522"/>
            <a:ext cx="5126148" cy="3656652"/>
          </a:xfrm>
          <a:prstGeom prst="rect">
            <a:avLst/>
          </a:prstGeom>
        </p:spPr>
      </p:pic>
      <p:sp>
        <p:nvSpPr>
          <p:cNvPr id="11" name="Rectangle 33">
            <a:extLst>
              <a:ext uri="{FF2B5EF4-FFF2-40B4-BE49-F238E27FC236}">
                <a16:creationId xmlns:a16="http://schemas.microsoft.com/office/drawing/2014/main" id="{24F3D958-6917-9441-93CA-3E6BC9C4FBD1}"/>
              </a:ext>
            </a:extLst>
          </p:cNvPr>
          <p:cNvSpPr>
            <a:spLocks noChangeArrowheads="1"/>
          </p:cNvSpPr>
          <p:nvPr/>
        </p:nvSpPr>
        <p:spPr bwMode="auto">
          <a:xfrm>
            <a:off x="6324603" y="1434296"/>
            <a:ext cx="5486397" cy="4052104"/>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FFFF"/>
                </a:solidFill>
              </a:rPr>
              <a:t>Shah N et al. </a:t>
            </a:r>
            <a:r>
              <a:rPr lang="is-IS" sz="1600" i="1" dirty="0">
                <a:solidFill>
                  <a:srgbClr val="FFFFFF"/>
                </a:solidFill>
              </a:rPr>
              <a:t>Proc ASH </a:t>
            </a:r>
            <a:r>
              <a:rPr lang="is-IS" sz="1600" dirty="0">
                <a:solidFill>
                  <a:srgbClr val="FFFFFF"/>
                </a:solidFill>
              </a:rPr>
              <a:t>2018;Abstract 488.</a:t>
            </a: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166672"/>
            <a:ext cx="10591800" cy="839327"/>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CRB-402 Phase I Study of bb21217: Clinical Responses and Duration of Response at the 150 x 10</a:t>
            </a:r>
            <a:r>
              <a:rPr lang="en-US" kern="0" baseline="30000" dirty="0"/>
              <a:t>6</a:t>
            </a:r>
            <a:r>
              <a:rPr lang="en-US" kern="0" dirty="0"/>
              <a:t> CAR+ T-Cell Dose</a:t>
            </a:r>
          </a:p>
        </p:txBody>
      </p:sp>
      <p:sp>
        <p:nvSpPr>
          <p:cNvPr id="8" name="TextBox 7">
            <a:extLst>
              <a:ext uri="{FF2B5EF4-FFF2-40B4-BE49-F238E27FC236}">
                <a16:creationId xmlns:a16="http://schemas.microsoft.com/office/drawing/2014/main" id="{ECD05E68-E77D-6946-AF7A-FC168EE8D91B}"/>
              </a:ext>
            </a:extLst>
          </p:cNvPr>
          <p:cNvSpPr txBox="1"/>
          <p:nvPr/>
        </p:nvSpPr>
        <p:spPr>
          <a:xfrm>
            <a:off x="6354504" y="5593117"/>
            <a:ext cx="514969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10/12 patients (83%) achieved an ORR at the first tested dose </a:t>
            </a:r>
          </a:p>
          <a:p>
            <a:pPr marL="285750" indent="-285750">
              <a:buFont typeface="Arial" panose="020B0604020202020204" pitchFamily="34" charset="0"/>
              <a:buChar char="•"/>
            </a:pPr>
            <a:r>
              <a:rPr lang="en-US" sz="1600" dirty="0"/>
              <a:t>100% MRD negativity in 4/4 responders evaluable for MRD status</a:t>
            </a:r>
          </a:p>
        </p:txBody>
      </p:sp>
      <p:graphicFrame>
        <p:nvGraphicFramePr>
          <p:cNvPr id="10" name="Group 217">
            <a:extLst>
              <a:ext uri="{FF2B5EF4-FFF2-40B4-BE49-F238E27FC236}">
                <a16:creationId xmlns:a16="http://schemas.microsoft.com/office/drawing/2014/main" id="{0D2AB358-670E-0C42-B2B2-03318CAF80D4}"/>
              </a:ext>
            </a:extLst>
          </p:cNvPr>
          <p:cNvGraphicFramePr>
            <a:graphicFrameLocks noGrp="1"/>
          </p:cNvGraphicFramePr>
          <p:nvPr>
            <p:extLst>
              <p:ext uri="{D42A27DB-BD31-4B8C-83A1-F6EECF244321}">
                <p14:modId xmlns:p14="http://schemas.microsoft.com/office/powerpoint/2010/main" val="4202459334"/>
              </p:ext>
            </p:extLst>
          </p:nvPr>
        </p:nvGraphicFramePr>
        <p:xfrm>
          <a:off x="6432836" y="1528166"/>
          <a:ext cx="5257800" cy="3838940"/>
        </p:xfrm>
        <a:graphic>
          <a:graphicData uri="http://schemas.openxmlformats.org/drawingml/2006/table">
            <a:tbl>
              <a:tblPr/>
              <a:tblGrid>
                <a:gridCol w="2819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55864">
                <a:tc rowSpan="2">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400" b="1"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7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Clinical response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260928">
                <a:tc vMerge="1">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400" b="1"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Bb21217 treated (N = 12)</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72B50"/>
                    </a:solidFill>
                  </a:tcPr>
                </a:tc>
                <a:extLst>
                  <a:ext uri="{0D108BD9-81ED-4DB2-BD59-A6C34878D82A}">
                    <a16:rowId xmlns:a16="http://schemas.microsoft.com/office/drawing/2014/main" val="1692969248"/>
                  </a:ext>
                </a:extLst>
              </a:tr>
              <a:tr h="35586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ORR, n (%) [95% CI]</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10 (83.3) [51.6, 97.9]</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625689771"/>
                  </a:ext>
                </a:extLst>
              </a:tr>
              <a:tr h="26092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   </a:t>
                      </a:r>
                      <a:r>
                        <a:rPr kumimoji="0" lang="en-US" sz="1400" b="0" i="0" u="none" strike="noStrike" cap="none" normalizeH="0" baseline="0" dirty="0" err="1">
                          <a:ln>
                            <a:noFill/>
                          </a:ln>
                          <a:solidFill>
                            <a:srgbClr val="FFFFFF"/>
                          </a:solidFill>
                          <a:effectLst/>
                          <a:latin typeface="Arial" charset="0"/>
                          <a:ea typeface="ヒラギノ角ゴ Pro W3" charset="-128"/>
                        </a:rPr>
                        <a:t>sCR</a:t>
                      </a:r>
                      <a:r>
                        <a:rPr kumimoji="0" lang="en-US" sz="1400" b="0" i="0" u="none" strike="noStrike" cap="none" normalizeH="0" baseline="0" dirty="0">
                          <a:ln>
                            <a:noFill/>
                          </a:ln>
                          <a:solidFill>
                            <a:srgbClr val="FFFFFF"/>
                          </a:solidFill>
                          <a:effectLst/>
                          <a:latin typeface="Arial" charset="0"/>
                          <a:ea typeface="ヒラギノ角ゴ Pro W3" charset="-128"/>
                        </a:rPr>
                        <a:t>/CR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3 (25)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r h="26092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   ≥VGPR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6 (50) </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873808957"/>
                  </a:ext>
                </a:extLst>
              </a:tr>
              <a:tr h="26092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MRD status in bone marrow, n</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4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120164114"/>
                  </a:ext>
                </a:extLst>
              </a:tr>
              <a:tr h="26092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   MRD-evaluable responders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4</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663218530"/>
                  </a:ext>
                </a:extLst>
              </a:tr>
              <a:tr h="260928">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   MRD-neg</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4</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281124890"/>
                  </a:ext>
                </a:extLst>
              </a:tr>
              <a:tr h="437689">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Median time to first response </a:t>
                      </a:r>
                      <a:br>
                        <a:rPr kumimoji="0" lang="en-US" sz="1400" b="0" i="0" u="none" strike="noStrike" cap="none" normalizeH="0" baseline="0" dirty="0">
                          <a:ln>
                            <a:noFill/>
                          </a:ln>
                          <a:solidFill>
                            <a:srgbClr val="FFFFFF"/>
                          </a:solidFill>
                          <a:effectLst/>
                          <a:latin typeface="Arial" charset="0"/>
                          <a:ea typeface="ヒラギノ角ゴ Pro W3" charset="-128"/>
                        </a:rPr>
                      </a:br>
                      <a:r>
                        <a:rPr kumimoji="0" lang="en-US" sz="1400" b="0" i="0" u="none" strike="noStrike" cap="none" normalizeH="0" baseline="0" dirty="0">
                          <a:ln>
                            <a:noFill/>
                          </a:ln>
                          <a:solidFill>
                            <a:srgbClr val="FFFFFF"/>
                          </a:solidFill>
                          <a:effectLst/>
                          <a:latin typeface="Arial" charset="0"/>
                          <a:ea typeface="ヒラギノ角ゴ Pro W3" charset="-128"/>
                        </a:rPr>
                        <a:t>(min, max), </a:t>
                      </a:r>
                      <a:r>
                        <a:rPr kumimoji="0" lang="en-US" sz="1400" b="0" i="0" u="none" strike="noStrike" cap="none" normalizeH="0" baseline="0" dirty="0" err="1">
                          <a:ln>
                            <a:noFill/>
                          </a:ln>
                          <a:solidFill>
                            <a:srgbClr val="FFFFFF"/>
                          </a:solidFill>
                          <a:effectLst/>
                          <a:latin typeface="Arial" charset="0"/>
                          <a:ea typeface="ヒラギノ角ゴ Pro W3" charset="-128"/>
                        </a:rPr>
                        <a:t>mo</a:t>
                      </a:r>
                      <a:endParaRPr kumimoji="0" lang="en-US" sz="14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 (1, 2)</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529404402"/>
                  </a:ext>
                </a:extLst>
              </a:tr>
              <a:tr h="437689">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Median time to best response </a:t>
                      </a:r>
                      <a:br>
                        <a:rPr kumimoji="0" lang="en-US" sz="1400" b="0" i="0" u="none" strike="noStrike" cap="none" normalizeH="0" baseline="0" dirty="0">
                          <a:ln>
                            <a:noFill/>
                          </a:ln>
                          <a:solidFill>
                            <a:srgbClr val="FFFFFF"/>
                          </a:solidFill>
                          <a:effectLst/>
                          <a:latin typeface="Arial" charset="0"/>
                          <a:ea typeface="ヒラギノ角ゴ Pro W3" charset="-128"/>
                        </a:rPr>
                      </a:br>
                      <a:r>
                        <a:rPr kumimoji="0" lang="en-US" sz="1400" b="0" i="0" u="none" strike="noStrike" cap="none" normalizeH="0" baseline="0" dirty="0">
                          <a:ln>
                            <a:noFill/>
                          </a:ln>
                          <a:solidFill>
                            <a:srgbClr val="FFFFFF"/>
                          </a:solidFill>
                          <a:effectLst/>
                          <a:latin typeface="Arial" charset="0"/>
                          <a:ea typeface="ヒラギノ角ゴ Pro W3" charset="-128"/>
                        </a:rPr>
                        <a:t>(min, max), </a:t>
                      </a:r>
                      <a:r>
                        <a:rPr kumimoji="0" lang="en-US" sz="1400" b="0" i="0" u="none" strike="noStrike" cap="none" normalizeH="0" baseline="0" dirty="0" err="1">
                          <a:ln>
                            <a:noFill/>
                          </a:ln>
                          <a:solidFill>
                            <a:srgbClr val="FFFFFF"/>
                          </a:solidFill>
                          <a:effectLst/>
                          <a:latin typeface="Arial" charset="0"/>
                          <a:ea typeface="ヒラギノ角ゴ Pro W3" charset="-128"/>
                        </a:rPr>
                        <a:t>mo</a:t>
                      </a:r>
                      <a:endParaRPr kumimoji="0" lang="en-US" sz="14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 (1, 10)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500451437"/>
                  </a:ext>
                </a:extLst>
              </a:tr>
              <a:tr h="437689">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Median follow-up duration </a:t>
                      </a:r>
                      <a:br>
                        <a:rPr kumimoji="0" lang="en-US" sz="1400" b="0" i="0" u="none" strike="noStrike" cap="none" normalizeH="0" baseline="0" dirty="0">
                          <a:ln>
                            <a:noFill/>
                          </a:ln>
                          <a:solidFill>
                            <a:srgbClr val="FFFFFF"/>
                          </a:solidFill>
                          <a:effectLst/>
                          <a:latin typeface="Arial" charset="0"/>
                          <a:ea typeface="ヒラギノ角ゴ Pro W3" charset="-128"/>
                        </a:rPr>
                      </a:br>
                      <a:r>
                        <a:rPr kumimoji="0" lang="en-US" sz="1400" b="0" i="0" u="none" strike="noStrike" cap="none" normalizeH="0" baseline="0" dirty="0">
                          <a:ln>
                            <a:noFill/>
                          </a:ln>
                          <a:solidFill>
                            <a:srgbClr val="FFFFFF"/>
                          </a:solidFill>
                          <a:effectLst/>
                          <a:latin typeface="Arial" charset="0"/>
                          <a:ea typeface="ヒラギノ角ゴ Pro W3" charset="-128"/>
                        </a:rPr>
                        <a:t>(min, max), </a:t>
                      </a:r>
                      <a:r>
                        <a:rPr kumimoji="0" lang="en-US" sz="1400" b="0" i="0" u="none" strike="noStrike" cap="none" normalizeH="0" baseline="0" dirty="0" err="1">
                          <a:ln>
                            <a:noFill/>
                          </a:ln>
                          <a:solidFill>
                            <a:srgbClr val="FFFFFF"/>
                          </a:solidFill>
                          <a:effectLst/>
                          <a:latin typeface="Arial" charset="0"/>
                          <a:ea typeface="ヒラギノ角ゴ Pro W3" charset="-128"/>
                        </a:rPr>
                        <a:t>mo</a:t>
                      </a:r>
                      <a:endParaRPr kumimoji="0" lang="en-US" sz="14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5.9 (1.0, 11.8)</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366874920"/>
                  </a:ext>
                </a:extLst>
              </a:tr>
            </a:tbl>
          </a:graphicData>
        </a:graphic>
      </p:graphicFrame>
      <p:sp>
        <p:nvSpPr>
          <p:cNvPr id="15" name="TextBox 14">
            <a:extLst>
              <a:ext uri="{FF2B5EF4-FFF2-40B4-BE49-F238E27FC236}">
                <a16:creationId xmlns:a16="http://schemas.microsoft.com/office/drawing/2014/main" id="{D143EE9A-BA73-F642-9268-7749525098CC}"/>
              </a:ext>
            </a:extLst>
          </p:cNvPr>
          <p:cNvSpPr txBox="1"/>
          <p:nvPr/>
        </p:nvSpPr>
        <p:spPr>
          <a:xfrm>
            <a:off x="2309161" y="5558754"/>
            <a:ext cx="1981200" cy="292388"/>
          </a:xfrm>
          <a:prstGeom prst="rect">
            <a:avLst/>
          </a:prstGeom>
          <a:noFill/>
        </p:spPr>
        <p:txBody>
          <a:bodyPr wrap="square" rtlCol="0">
            <a:spAutoFit/>
          </a:bodyPr>
          <a:lstStyle/>
          <a:p>
            <a:pPr algn="ctr"/>
            <a:r>
              <a:rPr lang="en-US" sz="1300" b="1" dirty="0"/>
              <a:t>Months on Study</a:t>
            </a:r>
          </a:p>
        </p:txBody>
      </p:sp>
      <p:sp>
        <p:nvSpPr>
          <p:cNvPr id="17" name="TextBox 16">
            <a:extLst>
              <a:ext uri="{FF2B5EF4-FFF2-40B4-BE49-F238E27FC236}">
                <a16:creationId xmlns:a16="http://schemas.microsoft.com/office/drawing/2014/main" id="{7483F786-A6F8-AA4F-AC01-BDEB238B6F8F}"/>
              </a:ext>
            </a:extLst>
          </p:cNvPr>
          <p:cNvSpPr txBox="1"/>
          <p:nvPr/>
        </p:nvSpPr>
        <p:spPr>
          <a:xfrm>
            <a:off x="4309711" y="3468738"/>
            <a:ext cx="1181430" cy="1150892"/>
          </a:xfrm>
          <a:prstGeom prst="rect">
            <a:avLst/>
          </a:prstGeom>
          <a:noFill/>
        </p:spPr>
        <p:txBody>
          <a:bodyPr wrap="square" rtlCol="0">
            <a:spAutoFit/>
          </a:bodyPr>
          <a:lstStyle/>
          <a:p>
            <a:pPr>
              <a:lnSpc>
                <a:spcPts val="1350"/>
              </a:lnSpc>
            </a:pPr>
            <a:r>
              <a:rPr lang="en-US" sz="900" dirty="0"/>
              <a:t>CR/</a:t>
            </a:r>
            <a:r>
              <a:rPr lang="en-US" sz="900" dirty="0" err="1"/>
              <a:t>sCR</a:t>
            </a:r>
            <a:endParaRPr lang="en-US" sz="900" dirty="0"/>
          </a:p>
          <a:p>
            <a:pPr>
              <a:lnSpc>
                <a:spcPts val="1350"/>
              </a:lnSpc>
            </a:pPr>
            <a:r>
              <a:rPr lang="en-US" sz="900" dirty="0"/>
              <a:t>VGPR</a:t>
            </a:r>
          </a:p>
          <a:p>
            <a:pPr>
              <a:lnSpc>
                <a:spcPts val="1350"/>
              </a:lnSpc>
            </a:pPr>
            <a:r>
              <a:rPr lang="en-US" sz="900" dirty="0"/>
              <a:t>PR</a:t>
            </a:r>
          </a:p>
          <a:p>
            <a:pPr>
              <a:lnSpc>
                <a:spcPts val="1350"/>
              </a:lnSpc>
            </a:pPr>
            <a:r>
              <a:rPr lang="en-US" sz="900" dirty="0"/>
              <a:t>Stable disease</a:t>
            </a:r>
          </a:p>
          <a:p>
            <a:pPr>
              <a:lnSpc>
                <a:spcPts val="1350"/>
              </a:lnSpc>
            </a:pPr>
            <a:r>
              <a:rPr lang="en-US" sz="900" dirty="0"/>
              <a:t>PD </a:t>
            </a:r>
          </a:p>
          <a:p>
            <a:pPr>
              <a:lnSpc>
                <a:spcPts val="1350"/>
              </a:lnSpc>
            </a:pPr>
            <a:r>
              <a:rPr lang="en-US" sz="900" dirty="0"/>
              <a:t>Response ongoing</a:t>
            </a:r>
          </a:p>
        </p:txBody>
      </p:sp>
      <p:sp>
        <p:nvSpPr>
          <p:cNvPr id="20" name="TextBox 19">
            <a:extLst>
              <a:ext uri="{FF2B5EF4-FFF2-40B4-BE49-F238E27FC236}">
                <a16:creationId xmlns:a16="http://schemas.microsoft.com/office/drawing/2014/main" id="{85506300-9BAA-4F4B-BD45-6CF975CA0EE7}"/>
              </a:ext>
            </a:extLst>
          </p:cNvPr>
          <p:cNvSpPr txBox="1"/>
          <p:nvPr/>
        </p:nvSpPr>
        <p:spPr>
          <a:xfrm>
            <a:off x="1722413" y="1409395"/>
            <a:ext cx="3032049" cy="338554"/>
          </a:xfrm>
          <a:prstGeom prst="rect">
            <a:avLst/>
          </a:prstGeom>
          <a:noFill/>
        </p:spPr>
        <p:txBody>
          <a:bodyPr wrap="square" rtlCol="0">
            <a:spAutoFit/>
          </a:bodyPr>
          <a:lstStyle/>
          <a:p>
            <a:pPr algn="ctr"/>
            <a:r>
              <a:rPr lang="en-US" sz="1600" b="1" dirty="0"/>
              <a:t>Clinical response over time</a:t>
            </a:r>
          </a:p>
        </p:txBody>
      </p:sp>
      <p:sp>
        <p:nvSpPr>
          <p:cNvPr id="21" name="TextBox 20">
            <a:extLst>
              <a:ext uri="{FF2B5EF4-FFF2-40B4-BE49-F238E27FC236}">
                <a16:creationId xmlns:a16="http://schemas.microsoft.com/office/drawing/2014/main" id="{310E9111-868E-CA46-8033-C5D10BAC9482}"/>
              </a:ext>
            </a:extLst>
          </p:cNvPr>
          <p:cNvSpPr txBox="1"/>
          <p:nvPr/>
        </p:nvSpPr>
        <p:spPr>
          <a:xfrm>
            <a:off x="4993741" y="3480930"/>
            <a:ext cx="715621" cy="253211"/>
          </a:xfrm>
          <a:prstGeom prst="rect">
            <a:avLst/>
          </a:prstGeom>
          <a:noFill/>
        </p:spPr>
        <p:txBody>
          <a:bodyPr wrap="square" rtlCol="0">
            <a:spAutoFit/>
          </a:bodyPr>
          <a:lstStyle/>
          <a:p>
            <a:pPr>
              <a:lnSpc>
                <a:spcPts val="1350"/>
              </a:lnSpc>
            </a:pPr>
            <a:r>
              <a:rPr lang="en-US" sz="900" dirty="0"/>
              <a:t>MRD-</a:t>
            </a:r>
          </a:p>
        </p:txBody>
      </p:sp>
      <p:sp>
        <p:nvSpPr>
          <p:cNvPr id="22" name="TextBox 21">
            <a:extLst>
              <a:ext uri="{FF2B5EF4-FFF2-40B4-BE49-F238E27FC236}">
                <a16:creationId xmlns:a16="http://schemas.microsoft.com/office/drawing/2014/main" id="{D92AB858-37A0-B24B-8779-3CCF9D8630A3}"/>
              </a:ext>
            </a:extLst>
          </p:cNvPr>
          <p:cNvSpPr txBox="1"/>
          <p:nvPr/>
        </p:nvSpPr>
        <p:spPr>
          <a:xfrm>
            <a:off x="4993741" y="3682098"/>
            <a:ext cx="715621" cy="253211"/>
          </a:xfrm>
          <a:prstGeom prst="rect">
            <a:avLst/>
          </a:prstGeom>
          <a:noFill/>
        </p:spPr>
        <p:txBody>
          <a:bodyPr wrap="square" rtlCol="0">
            <a:spAutoFit/>
          </a:bodyPr>
          <a:lstStyle/>
          <a:p>
            <a:pPr>
              <a:lnSpc>
                <a:spcPts val="1350"/>
              </a:lnSpc>
            </a:pPr>
            <a:r>
              <a:rPr lang="en-US" sz="900" dirty="0"/>
              <a:t>MRD+</a:t>
            </a:r>
          </a:p>
        </p:txBody>
      </p:sp>
    </p:spTree>
    <p:extLst>
      <p:ext uri="{BB962C8B-B14F-4D97-AF65-F5344CB8AC3E}">
        <p14:creationId xmlns:p14="http://schemas.microsoft.com/office/powerpoint/2010/main" val="2038907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www.clinicaltrials.gov</a:t>
            </a:r>
            <a:r>
              <a:rPr lang="en-US" sz="1600" dirty="0">
                <a:solidFill>
                  <a:srgbClr val="FFFFFF"/>
                </a:solidFill>
              </a:rPr>
              <a:t>. Accessed May 2019.</a:t>
            </a:r>
            <a:endParaRPr lang="is-IS" sz="1600" dirty="0">
              <a:solidFill>
                <a:srgbClr val="FFFFFF"/>
              </a:solidFill>
            </a:endParaRP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370908"/>
            <a:ext cx="10591800" cy="839327"/>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Select Ongoing BCMA CAR-T Trials in Relapsed/Refractory Multiple Myeloma</a:t>
            </a:r>
          </a:p>
        </p:txBody>
      </p:sp>
      <p:sp>
        <p:nvSpPr>
          <p:cNvPr id="9" name="Rectangle 33">
            <a:extLst>
              <a:ext uri="{FF2B5EF4-FFF2-40B4-BE49-F238E27FC236}">
                <a16:creationId xmlns:a16="http://schemas.microsoft.com/office/drawing/2014/main" id="{DD980783-D4F8-9E43-84F0-0163C30B6875}"/>
              </a:ext>
            </a:extLst>
          </p:cNvPr>
          <p:cNvSpPr>
            <a:spLocks noChangeArrowheads="1"/>
          </p:cNvSpPr>
          <p:nvPr/>
        </p:nvSpPr>
        <p:spPr bwMode="auto">
          <a:xfrm>
            <a:off x="857449" y="1748118"/>
            <a:ext cx="10438079" cy="4043082"/>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10" name="Group 217">
            <a:extLst>
              <a:ext uri="{FF2B5EF4-FFF2-40B4-BE49-F238E27FC236}">
                <a16:creationId xmlns:a16="http://schemas.microsoft.com/office/drawing/2014/main" id="{601702E1-A495-6044-8251-A000870C9A29}"/>
              </a:ext>
            </a:extLst>
          </p:cNvPr>
          <p:cNvGraphicFramePr>
            <a:graphicFrameLocks noGrp="1"/>
          </p:cNvGraphicFramePr>
          <p:nvPr>
            <p:extLst>
              <p:ext uri="{D42A27DB-BD31-4B8C-83A1-F6EECF244321}">
                <p14:modId xmlns:p14="http://schemas.microsoft.com/office/powerpoint/2010/main" val="3616077871"/>
              </p:ext>
            </p:extLst>
          </p:nvPr>
        </p:nvGraphicFramePr>
        <p:xfrm>
          <a:off x="1001669" y="1904999"/>
          <a:ext cx="10117337" cy="3717012"/>
        </p:xfrm>
        <a:graphic>
          <a:graphicData uri="http://schemas.openxmlformats.org/drawingml/2006/table">
            <a:tbl>
              <a:tblPr/>
              <a:tblGrid>
                <a:gridCol w="2427331">
                  <a:extLst>
                    <a:ext uri="{9D8B030D-6E8A-4147-A177-3AD203B41FA5}">
                      <a16:colId xmlns:a16="http://schemas.microsoft.com/office/drawing/2014/main" val="20000"/>
                    </a:ext>
                  </a:extLst>
                </a:gridCol>
                <a:gridCol w="1143000">
                  <a:extLst>
                    <a:ext uri="{9D8B030D-6E8A-4147-A177-3AD203B41FA5}">
                      <a16:colId xmlns:a16="http://schemas.microsoft.com/office/drawing/2014/main" val="2968032387"/>
                    </a:ext>
                  </a:extLst>
                </a:gridCol>
                <a:gridCol w="990600">
                  <a:extLst>
                    <a:ext uri="{9D8B030D-6E8A-4147-A177-3AD203B41FA5}">
                      <a16:colId xmlns:a16="http://schemas.microsoft.com/office/drawing/2014/main" val="2423468556"/>
                    </a:ext>
                  </a:extLst>
                </a:gridCol>
                <a:gridCol w="2625803">
                  <a:extLst>
                    <a:ext uri="{9D8B030D-6E8A-4147-A177-3AD203B41FA5}">
                      <a16:colId xmlns:a16="http://schemas.microsoft.com/office/drawing/2014/main" val="1416448700"/>
                    </a:ext>
                  </a:extLst>
                </a:gridCol>
                <a:gridCol w="2930603">
                  <a:extLst>
                    <a:ext uri="{9D8B030D-6E8A-4147-A177-3AD203B41FA5}">
                      <a16:colId xmlns:a16="http://schemas.microsoft.com/office/drawing/2014/main" val="229681880"/>
                    </a:ext>
                  </a:extLst>
                </a:gridCol>
              </a:tblGrid>
              <a:tr h="437736">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Trial identifier</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Phase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N</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CAR-T construct</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1" i="0" u="none" strike="noStrike" cap="none" normalizeH="0" baseline="0" dirty="0">
                          <a:ln>
                            <a:noFill/>
                          </a:ln>
                          <a:solidFill>
                            <a:srgbClr val="FFFFFF"/>
                          </a:solidFill>
                          <a:effectLst/>
                          <a:latin typeface="Arial" charset="0"/>
                          <a:ea typeface="ヒラギノ角ゴ Pro W3" charset="-128"/>
                        </a:rPr>
                        <a:t>Estimated primary completion date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3002317967"/>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EVOLVE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a:t>
                      </a:r>
                      <a:r>
                        <a:rPr lang="en-US" sz="1900" dirty="0"/>
                        <a:t>NCT03430011)</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I/II</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118</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1900" dirty="0">
                          <a:effectLst/>
                        </a:rPr>
                        <a:t>JCARH125</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March 2021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651665700"/>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z="1900" dirty="0" err="1">
                          <a:solidFill>
                            <a:srgbClr val="FFFFFF"/>
                          </a:solidFill>
                          <a:latin typeface="+mn-lt"/>
                        </a:rPr>
                        <a:t>KarMMa</a:t>
                      </a:r>
                      <a:endParaRPr lang="en-US" sz="1900" dirty="0">
                        <a:solidFill>
                          <a:srgbClr val="FFFFFF"/>
                        </a:solidFill>
                        <a:latin typeface="+mn-lt"/>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mn-lt"/>
                          <a:ea typeface="ヒラギノ角ゴ Pro W3" charset="-128"/>
                        </a:rPr>
                        <a:t>(</a:t>
                      </a:r>
                      <a:r>
                        <a:rPr lang="en-US" sz="1900" dirty="0"/>
                        <a:t>NCT03361748)</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II</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150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bb2121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November 2024</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553738530"/>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CARTITUDE-1</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a:t>
                      </a:r>
                      <a:r>
                        <a:rPr lang="en-US" sz="2000" dirty="0"/>
                        <a:t>NCT03548207)</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err="1">
                          <a:ln>
                            <a:noFill/>
                          </a:ln>
                          <a:solidFill>
                            <a:srgbClr val="FFFFFF"/>
                          </a:solidFill>
                          <a:effectLst/>
                          <a:latin typeface="Arial" charset="0"/>
                          <a:ea typeface="ヒラギノ角ゴ Pro W3" charset="-128"/>
                        </a:rPr>
                        <a:t>Ib</a:t>
                      </a:r>
                      <a:r>
                        <a:rPr kumimoji="0" lang="en-US" sz="1900" b="0" i="0" u="none" strike="noStrike" cap="none" normalizeH="0" baseline="0" dirty="0">
                          <a:ln>
                            <a:noFill/>
                          </a:ln>
                          <a:solidFill>
                            <a:srgbClr val="FFFFFF"/>
                          </a:solidFill>
                          <a:effectLst/>
                          <a:latin typeface="Arial" charset="0"/>
                          <a:ea typeface="ヒラギノ角ゴ Pro W3" charset="-128"/>
                        </a:rPr>
                        <a:t>/II</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110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1900" dirty="0"/>
                        <a:t>LCAR-B38M</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September 2021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603589008"/>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CARTIFAN-1</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a:t>
                      </a:r>
                      <a:r>
                        <a:rPr lang="en-US" sz="1900" dirty="0"/>
                        <a:t>NCT03758417)</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II</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60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1900" dirty="0"/>
                        <a:t>LCAR-B38M</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July 2020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376728739"/>
                  </a:ext>
                </a:extLst>
              </a:tr>
              <a:tr h="435152">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z="2000" dirty="0"/>
                        <a:t>P-BCMA-101-001</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000" b="0" i="0" u="none" strike="noStrike" cap="none" normalizeH="0" baseline="0" dirty="0">
                          <a:ln>
                            <a:noFill/>
                          </a:ln>
                          <a:solidFill>
                            <a:srgbClr val="FFFFFF"/>
                          </a:solidFill>
                          <a:effectLst/>
                          <a:latin typeface="Arial" charset="0"/>
                          <a:ea typeface="ヒラギノ角ゴ Pro W3" charset="-128"/>
                        </a:rPr>
                        <a:t>(</a:t>
                      </a:r>
                      <a:r>
                        <a:rPr lang="en-US" sz="2000" dirty="0"/>
                        <a:t>NCT03288493)</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I</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40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2000" dirty="0"/>
                        <a:t>P-BCMA-101</a:t>
                      </a:r>
                      <a:endParaRPr kumimoji="0" lang="en-US" sz="19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900" b="0" i="0" u="none" strike="noStrike" cap="none" normalizeH="0" baseline="0" dirty="0">
                          <a:ln>
                            <a:noFill/>
                          </a:ln>
                          <a:solidFill>
                            <a:srgbClr val="FFFFFF"/>
                          </a:solidFill>
                          <a:effectLst/>
                          <a:latin typeface="Arial" charset="0"/>
                          <a:ea typeface="ヒラギノ角ゴ Pro W3" charset="-128"/>
                        </a:rPr>
                        <a:t>December 2021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4149177212"/>
                  </a:ext>
                </a:extLst>
              </a:tr>
            </a:tbl>
          </a:graphicData>
        </a:graphic>
      </p:graphicFrame>
    </p:spTree>
    <p:extLst>
      <p:ext uri="{BB962C8B-B14F-4D97-AF65-F5344CB8AC3E}">
        <p14:creationId xmlns:p14="http://schemas.microsoft.com/office/powerpoint/2010/main" val="810085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pPr marL="0" indent="0" algn="l">
              <a:buNone/>
            </a:pPr>
            <a:r>
              <a:rPr lang="en-US" sz="3600" dirty="0"/>
              <a:t>Evaluation of AMG 420, an Anti-BCMA Bispecific T-Cell Engager (</a:t>
            </a:r>
            <a:r>
              <a:rPr lang="en-US" sz="3600" dirty="0" err="1"/>
              <a:t>BiTE</a:t>
            </a:r>
            <a:r>
              <a:rPr lang="en-US" sz="3600" dirty="0"/>
              <a:t>) Immunotherapy, in R/R Multiple Myeloma (MM) Patients: Updated Results of a First-in-Human (FIH) Phase I Dose Escalation Study</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p:txBody>
          <a:bodyPr/>
          <a:lstStyle/>
          <a:p>
            <a:pPr algn="l"/>
            <a:r>
              <a:rPr lang="en-US" sz="2800" dirty="0" err="1">
                <a:latin typeface="Arial" charset="0"/>
                <a:ea typeface="ＭＳ Ｐゴシック" charset="0"/>
                <a:cs typeface="ＭＳ Ｐゴシック" charset="0"/>
              </a:rPr>
              <a:t>Topp</a:t>
            </a:r>
            <a:r>
              <a:rPr lang="en-US" sz="2800" dirty="0">
                <a:latin typeface="Arial" charset="0"/>
                <a:ea typeface="ＭＳ Ｐゴシック" charset="0"/>
                <a:cs typeface="ＭＳ Ｐゴシック" charset="0"/>
              </a:rPr>
              <a:t> M et al. </a:t>
            </a:r>
            <a:br>
              <a:rPr lang="en-US" sz="2800" dirty="0">
                <a:latin typeface="Arial" charset="0"/>
                <a:ea typeface="ＭＳ Ｐゴシック" charset="0"/>
                <a:cs typeface="ＭＳ Ｐゴシック" charset="0"/>
              </a:rPr>
            </a:br>
            <a:r>
              <a:rPr lang="en-US" sz="2800" dirty="0"/>
              <a:t>ASCO</a:t>
            </a:r>
            <a:r>
              <a:rPr lang="en-US" sz="2800" i="1" dirty="0"/>
              <a:t> </a:t>
            </a:r>
            <a:r>
              <a:rPr lang="en-US" sz="2800" dirty="0">
                <a:latin typeface="Arial" charset="0"/>
                <a:ea typeface="ＭＳ Ｐゴシック" charset="0"/>
                <a:cs typeface="ＭＳ Ｐゴシック" charset="0"/>
              </a:rPr>
              <a:t>2019;Abstract 8007.</a:t>
            </a:r>
          </a:p>
          <a:p>
            <a:r>
              <a:rPr lang="en-US" dirty="0"/>
              <a:t>Hematologic Malignancies – Plasma Cell Dyscrasias Oral Session </a:t>
            </a:r>
          </a:p>
          <a:p>
            <a:r>
              <a:rPr lang="en-US" dirty="0"/>
              <a:t>Sunday, June 2</a:t>
            </a:r>
            <a:r>
              <a:rPr lang="en-US" baseline="30000" dirty="0"/>
              <a:t>nd</a:t>
            </a:r>
            <a:r>
              <a:rPr lang="en-US" dirty="0"/>
              <a:t>, 11:57 AM-12:09 PM, E451</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161850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228600" y="6412468"/>
            <a:ext cx="1173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r>
              <a:rPr lang="en-US" sz="1600" dirty="0" err="1"/>
              <a:t>Delforoush</a:t>
            </a:r>
            <a:r>
              <a:rPr lang="en-US" sz="1600" dirty="0"/>
              <a:t> M et al. </a:t>
            </a:r>
            <a:r>
              <a:rPr lang="en-US" sz="1600" i="1" dirty="0"/>
              <a:t>BMC Cancer </a:t>
            </a:r>
            <a:r>
              <a:rPr lang="en-US" sz="1600" dirty="0"/>
              <a:t>2016;16:263.</a:t>
            </a:r>
          </a:p>
        </p:txBody>
      </p:sp>
      <p:sp>
        <p:nvSpPr>
          <p:cNvPr id="3" name="Title 2">
            <a:extLst>
              <a:ext uri="{FF2B5EF4-FFF2-40B4-BE49-F238E27FC236}">
                <a16:creationId xmlns:a16="http://schemas.microsoft.com/office/drawing/2014/main" id="{FEA0BA36-78F5-8745-A064-7D9D2DFAAC59}"/>
              </a:ext>
            </a:extLst>
          </p:cNvPr>
          <p:cNvSpPr>
            <a:spLocks noGrp="1"/>
          </p:cNvSpPr>
          <p:nvPr>
            <p:ph type="title"/>
          </p:nvPr>
        </p:nvSpPr>
        <p:spPr/>
        <p:txBody>
          <a:bodyPr/>
          <a:lstStyle/>
          <a:p>
            <a:r>
              <a:rPr lang="en-US" sz="2200" dirty="0" err="1"/>
              <a:t>Melflufen</a:t>
            </a:r>
            <a:r>
              <a:rPr lang="en-US" sz="2200" dirty="0"/>
              <a:t>: A Derivative of the Alkylating Agent Melphalan</a:t>
            </a:r>
          </a:p>
        </p:txBody>
      </p:sp>
      <p:sp>
        <p:nvSpPr>
          <p:cNvPr id="13" name="Rectangle 12">
            <a:extLst>
              <a:ext uri="{FF2B5EF4-FFF2-40B4-BE49-F238E27FC236}">
                <a16:creationId xmlns:a16="http://schemas.microsoft.com/office/drawing/2014/main" id="{DB250CA7-CB7C-0240-B590-5F2BF2F82D37}"/>
              </a:ext>
            </a:extLst>
          </p:cNvPr>
          <p:cNvSpPr/>
          <p:nvPr/>
        </p:nvSpPr>
        <p:spPr bwMode="auto">
          <a:xfrm>
            <a:off x="4337691" y="2197100"/>
            <a:ext cx="3340100" cy="3594100"/>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A6A1B5BA-8599-1545-95C7-BD0A0D9132BA}"/>
              </a:ext>
            </a:extLst>
          </p:cNvPr>
          <p:cNvSpPr/>
          <p:nvPr/>
        </p:nvSpPr>
        <p:spPr bwMode="auto">
          <a:xfrm>
            <a:off x="460172" y="2197100"/>
            <a:ext cx="3340100" cy="3594100"/>
          </a:xfrm>
          <a:prstGeom prst="rect">
            <a:avLst/>
          </a:prstGeom>
          <a:solidFill>
            <a:schemeClr val="tx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TextBox 15">
            <a:extLst>
              <a:ext uri="{FF2B5EF4-FFF2-40B4-BE49-F238E27FC236}">
                <a16:creationId xmlns:a16="http://schemas.microsoft.com/office/drawing/2014/main" id="{B502B2FD-A6B4-2D4A-A251-D51F0F7D913E}"/>
              </a:ext>
            </a:extLst>
          </p:cNvPr>
          <p:cNvSpPr txBox="1"/>
          <p:nvPr/>
        </p:nvSpPr>
        <p:spPr>
          <a:xfrm>
            <a:off x="8070551" y="2097881"/>
            <a:ext cx="3653561" cy="3693319"/>
          </a:xfrm>
          <a:prstGeom prst="rect">
            <a:avLst/>
          </a:prstGeom>
          <a:noFill/>
        </p:spPr>
        <p:txBody>
          <a:bodyPr wrap="square" rtlCol="0">
            <a:spAutoFit/>
          </a:bodyPr>
          <a:lstStyle/>
          <a:p>
            <a:r>
              <a:rPr lang="en-US" sz="1800" dirty="0" err="1"/>
              <a:t>Melflufen</a:t>
            </a:r>
            <a:r>
              <a:rPr lang="en-US" sz="1800" dirty="0"/>
              <a:t> is susceptible to hydrolysis by aminopeptidases that are frequently expressed or overexpressed in tumor tissue, providing the molecule with a target-directed delivery to cells</a:t>
            </a:r>
          </a:p>
          <a:p>
            <a:endParaRPr lang="en-US" sz="1800" dirty="0"/>
          </a:p>
          <a:p>
            <a:r>
              <a:rPr lang="en-US" sz="1800" dirty="0"/>
              <a:t>In vitro studies with </a:t>
            </a:r>
            <a:r>
              <a:rPr lang="en-US" sz="1800" dirty="0" err="1"/>
              <a:t>melflufen</a:t>
            </a:r>
            <a:r>
              <a:rPr lang="en-US" sz="1800" dirty="0"/>
              <a:t> demonstrated it led to a 10- to </a:t>
            </a:r>
            <a:br>
              <a:rPr lang="en-US" sz="1800" dirty="0"/>
            </a:br>
            <a:r>
              <a:rPr lang="en-US" sz="1800" dirty="0"/>
              <a:t>20-fold higher intracellular concentration of melphalan in comparison with melphalan alone in various malignant cells</a:t>
            </a:r>
          </a:p>
        </p:txBody>
      </p:sp>
      <p:sp>
        <p:nvSpPr>
          <p:cNvPr id="17" name="TextBox 16">
            <a:extLst>
              <a:ext uri="{FF2B5EF4-FFF2-40B4-BE49-F238E27FC236}">
                <a16:creationId xmlns:a16="http://schemas.microsoft.com/office/drawing/2014/main" id="{B38E43AD-70AD-DF47-8CB3-0EE95BE70003}"/>
              </a:ext>
            </a:extLst>
          </p:cNvPr>
          <p:cNvSpPr txBox="1"/>
          <p:nvPr/>
        </p:nvSpPr>
        <p:spPr>
          <a:xfrm>
            <a:off x="4337691" y="1689918"/>
            <a:ext cx="3321773" cy="400110"/>
          </a:xfrm>
          <a:prstGeom prst="rect">
            <a:avLst/>
          </a:prstGeom>
          <a:noFill/>
        </p:spPr>
        <p:txBody>
          <a:bodyPr wrap="square" rtlCol="0">
            <a:spAutoFit/>
          </a:bodyPr>
          <a:lstStyle/>
          <a:p>
            <a:pPr algn="ctr"/>
            <a:r>
              <a:rPr lang="en-US" sz="2000" b="1" dirty="0" err="1"/>
              <a:t>Melflufen</a:t>
            </a:r>
            <a:r>
              <a:rPr lang="en-US" sz="2000" b="1" dirty="0"/>
              <a:t> (J1)</a:t>
            </a:r>
          </a:p>
        </p:txBody>
      </p:sp>
      <p:pic>
        <p:nvPicPr>
          <p:cNvPr id="18" name="Picture 17">
            <a:extLst>
              <a:ext uri="{FF2B5EF4-FFF2-40B4-BE49-F238E27FC236}">
                <a16:creationId xmlns:a16="http://schemas.microsoft.com/office/drawing/2014/main" id="{21C9693E-F389-104D-803B-9232A522F3E3}"/>
              </a:ext>
            </a:extLst>
          </p:cNvPr>
          <p:cNvPicPr>
            <a:picLocks noChangeAspect="1"/>
          </p:cNvPicPr>
          <p:nvPr/>
        </p:nvPicPr>
        <p:blipFill>
          <a:blip r:embed="rId2"/>
          <a:stretch>
            <a:fillRect/>
          </a:stretch>
        </p:blipFill>
        <p:spPr>
          <a:xfrm>
            <a:off x="4458407" y="2267800"/>
            <a:ext cx="3157652" cy="3477103"/>
          </a:xfrm>
          <a:prstGeom prst="rect">
            <a:avLst/>
          </a:prstGeom>
        </p:spPr>
      </p:pic>
      <p:pic>
        <p:nvPicPr>
          <p:cNvPr id="19" name="Picture 18">
            <a:extLst>
              <a:ext uri="{FF2B5EF4-FFF2-40B4-BE49-F238E27FC236}">
                <a16:creationId xmlns:a16="http://schemas.microsoft.com/office/drawing/2014/main" id="{F930E72B-CD64-084D-924F-17DD7EB8BD05}"/>
              </a:ext>
            </a:extLst>
          </p:cNvPr>
          <p:cNvPicPr>
            <a:picLocks noChangeAspect="1"/>
          </p:cNvPicPr>
          <p:nvPr/>
        </p:nvPicPr>
        <p:blipFill rotWithShape="1">
          <a:blip r:embed="rId3"/>
          <a:srcRect b="9931"/>
          <a:stretch/>
        </p:blipFill>
        <p:spPr>
          <a:xfrm>
            <a:off x="631622" y="2466497"/>
            <a:ext cx="3026644" cy="3164997"/>
          </a:xfrm>
          <a:prstGeom prst="rect">
            <a:avLst/>
          </a:prstGeom>
        </p:spPr>
      </p:pic>
      <p:sp>
        <p:nvSpPr>
          <p:cNvPr id="20" name="TextBox 19">
            <a:extLst>
              <a:ext uri="{FF2B5EF4-FFF2-40B4-BE49-F238E27FC236}">
                <a16:creationId xmlns:a16="http://schemas.microsoft.com/office/drawing/2014/main" id="{EEE84336-FBF3-5344-81EA-9C8EC6FE7429}"/>
              </a:ext>
            </a:extLst>
          </p:cNvPr>
          <p:cNvSpPr txBox="1"/>
          <p:nvPr/>
        </p:nvSpPr>
        <p:spPr>
          <a:xfrm>
            <a:off x="478499" y="1688167"/>
            <a:ext cx="3321773" cy="400110"/>
          </a:xfrm>
          <a:prstGeom prst="rect">
            <a:avLst/>
          </a:prstGeom>
          <a:noFill/>
        </p:spPr>
        <p:txBody>
          <a:bodyPr wrap="square" rtlCol="0">
            <a:spAutoFit/>
          </a:bodyPr>
          <a:lstStyle/>
          <a:p>
            <a:pPr algn="ctr"/>
            <a:r>
              <a:rPr lang="en-US" sz="2000" b="1" dirty="0"/>
              <a:t>Melphalan</a:t>
            </a:r>
          </a:p>
        </p:txBody>
      </p:sp>
    </p:spTree>
    <p:extLst>
      <p:ext uri="{BB962C8B-B14F-4D97-AF65-F5344CB8AC3E}">
        <p14:creationId xmlns:p14="http://schemas.microsoft.com/office/powerpoint/2010/main" val="292132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r>
              <a:rPr lang="en-US" sz="3600" dirty="0"/>
              <a:t>First Report </a:t>
            </a:r>
            <a:r>
              <a:rPr lang="en-US" dirty="0"/>
              <a:t>on Overall Survival (OS) and Improved Progression Free Survival (PFS) in a Completed Phase 2a Study of </a:t>
            </a:r>
            <a:r>
              <a:rPr lang="en-US" dirty="0" err="1"/>
              <a:t>Melflufen</a:t>
            </a:r>
            <a:r>
              <a:rPr lang="en-US" dirty="0"/>
              <a:t> in Advanced Relapsed Refractory Multiple Myeloma (RRMM)</a:t>
            </a:r>
            <a:br>
              <a:rPr lang="en-US" dirty="0"/>
            </a:br>
            <a:endParaRPr lang="en-US" sz="3600" dirty="0"/>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p:txBody>
          <a:bodyPr/>
          <a:lstStyle/>
          <a:p>
            <a:pPr algn="l"/>
            <a:r>
              <a:rPr lang="en-US" sz="2800" dirty="0">
                <a:latin typeface="Arial" charset="0"/>
                <a:ea typeface="ＭＳ Ｐゴシック" charset="0"/>
                <a:cs typeface="ＭＳ Ｐゴシック" charset="0"/>
              </a:rPr>
              <a:t>Richardson P et al. </a:t>
            </a:r>
            <a:br>
              <a:rPr lang="en-US" sz="2800" dirty="0">
                <a:latin typeface="Arial" charset="0"/>
                <a:ea typeface="ＭＳ Ｐゴシック" charset="0"/>
                <a:cs typeface="ＭＳ Ｐゴシック" charset="0"/>
              </a:rPr>
            </a:br>
            <a:r>
              <a:rPr lang="en-US" sz="2800" i="1" dirty="0"/>
              <a:t>Proc ASH </a:t>
            </a:r>
            <a:r>
              <a:rPr lang="en-US" sz="2800" dirty="0">
                <a:latin typeface="Arial" charset="0"/>
                <a:ea typeface="ＭＳ Ｐゴシック" charset="0"/>
                <a:cs typeface="ＭＳ Ｐゴシック" charset="0"/>
              </a:rPr>
              <a:t>2017;Abstract 3150.</a:t>
            </a:r>
          </a:p>
        </p:txBody>
      </p:sp>
    </p:spTree>
    <p:extLst>
      <p:ext uri="{BB962C8B-B14F-4D97-AF65-F5344CB8AC3E}">
        <p14:creationId xmlns:p14="http://schemas.microsoft.com/office/powerpoint/2010/main" val="2725061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297" name="Title 2"/>
          <p:cNvSpPr>
            <a:spLocks noGrp="1"/>
          </p:cNvSpPr>
          <p:nvPr>
            <p:ph type="title"/>
          </p:nvPr>
        </p:nvSpPr>
        <p:spPr>
          <a:xfrm>
            <a:off x="914400" y="0"/>
            <a:ext cx="10363200" cy="990600"/>
          </a:xfrm>
        </p:spPr>
        <p:txBody>
          <a:bodyPr/>
          <a:lstStyle/>
          <a:p>
            <a:r>
              <a:rPr lang="en-US" dirty="0"/>
              <a:t>The patients I saw today…</a:t>
            </a:r>
          </a:p>
        </p:txBody>
      </p:sp>
      <p:graphicFrame>
        <p:nvGraphicFramePr>
          <p:cNvPr id="9" name="Group 36"/>
          <p:cNvGraphicFramePr>
            <a:graphicFrameLocks/>
          </p:cNvGraphicFramePr>
          <p:nvPr>
            <p:extLst/>
          </p:nvPr>
        </p:nvGraphicFramePr>
        <p:xfrm>
          <a:off x="577850" y="865721"/>
          <a:ext cx="5213350" cy="5486396"/>
        </p:xfrm>
        <a:graphic>
          <a:graphicData uri="http://schemas.openxmlformats.org/drawingml/2006/table">
            <a:tbl>
              <a:tblPr/>
              <a:tblGrid>
                <a:gridCol w="363664">
                  <a:extLst>
                    <a:ext uri="{9D8B030D-6E8A-4147-A177-3AD203B41FA5}">
                      <a16:colId xmlns:a16="http://schemas.microsoft.com/office/drawing/2014/main" val="20000"/>
                    </a:ext>
                  </a:extLst>
                </a:gridCol>
                <a:gridCol w="341527">
                  <a:extLst>
                    <a:ext uri="{9D8B030D-6E8A-4147-A177-3AD203B41FA5}">
                      <a16:colId xmlns:a16="http://schemas.microsoft.com/office/drawing/2014/main" val="262524426"/>
                    </a:ext>
                  </a:extLst>
                </a:gridCol>
                <a:gridCol w="4508159">
                  <a:extLst>
                    <a:ext uri="{9D8B030D-6E8A-4147-A177-3AD203B41FA5}">
                      <a16:colId xmlns:a16="http://schemas.microsoft.com/office/drawing/2014/main" val="20001"/>
                    </a:ext>
                  </a:extLst>
                </a:gridCol>
              </a:tblGrid>
              <a:tr h="598516">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79</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CLL (serial monitoring of counts) and carcinoid tumor of the lung (active surveillance imaging)</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49134">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Stage 1 node-negative TNBC - Adjuvant chemo</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98516">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64</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AML - Admitted for new onset severe pancytopenia; &gt;50% blasts in marrow. Initiation of Induction chemo</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98516">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79</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Metastatic NSCLC, completed carbo, nab-P, pembrolizumab, now on maintenance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pembro</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98516">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82</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Metastatic bladder cancer receiving 1</a:t>
                      </a:r>
                      <a:r>
                        <a:rPr lang="en-US" sz="1500"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rPr>
                        <a:t>st</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-line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atezolizumab</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Tolerating well, with stable disease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9134">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50</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Metastatic GIST on sunitinib since 2015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84621704"/>
                  </a:ext>
                </a:extLst>
              </a:tr>
              <a:tr h="847898">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45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Newly diagnosed Stage IIIC rectal cancer, currently on neoadjuvant FOLFOX. Plan for subsequent </a:t>
                      </a:r>
                      <a:r>
                        <a:rPr lang="en-US" sz="1500" b="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chemoRT</a:t>
                      </a: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and possible resection. Non-compliance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4094546"/>
                  </a:ext>
                </a:extLst>
              </a:tr>
              <a:tr h="349134">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86</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Follicular Lymphoma - rituximab</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4150967204"/>
                  </a:ext>
                </a:extLst>
              </a:tr>
              <a:tr h="598516">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74</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Locally advanced, distal esophageal cancer on concurrent </a:t>
                      </a:r>
                      <a:r>
                        <a:rPr lang="en-US" sz="1500" b="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chemoRT</a:t>
                      </a:r>
                      <a:endPar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5880500"/>
                  </a:ext>
                </a:extLst>
              </a:tr>
              <a:tr h="598516">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72</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Hodgkin lymphoma - Brentuximab </a:t>
                      </a:r>
                      <a:r>
                        <a:rPr lang="en-US" sz="1500" dirty="0" err="1">
                          <a:solidFill>
                            <a:schemeClr val="tx2"/>
                          </a:solidFill>
                          <a:effectLst/>
                          <a:latin typeface="Arial" panose="020B0604020202020204" pitchFamily="34" charset="0"/>
                          <a:ea typeface="Calibri" panose="020F0502020204030204" pitchFamily="34" charset="0"/>
                          <a:cs typeface="Times New Roman" panose="02020603050405020304" pitchFamily="18" charset="0"/>
                        </a:rPr>
                        <a:t>vedotin</a:t>
                      </a: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induction for 2 cycles with planned AVD x 4 to follow </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8856326"/>
                  </a:ext>
                </a:extLst>
              </a:tr>
            </a:tbl>
          </a:graphicData>
        </a:graphic>
      </p:graphicFrame>
      <p:graphicFrame>
        <p:nvGraphicFramePr>
          <p:cNvPr id="6" name="Group 36">
            <a:extLst>
              <a:ext uri="{FF2B5EF4-FFF2-40B4-BE49-F238E27FC236}">
                <a16:creationId xmlns:a16="http://schemas.microsoft.com/office/drawing/2014/main" id="{07AC681B-0D8E-E841-846A-AC2B8306E97C}"/>
              </a:ext>
            </a:extLst>
          </p:cNvPr>
          <p:cNvGraphicFramePr>
            <a:graphicFrameLocks/>
          </p:cNvGraphicFramePr>
          <p:nvPr>
            <p:extLst/>
          </p:nvPr>
        </p:nvGraphicFramePr>
        <p:xfrm>
          <a:off x="6019800" y="865719"/>
          <a:ext cx="5594350" cy="5486400"/>
        </p:xfrm>
        <a:graphic>
          <a:graphicData uri="http://schemas.openxmlformats.org/drawingml/2006/table">
            <a:tbl>
              <a:tblPr/>
              <a:tblGrid>
                <a:gridCol w="390241">
                  <a:extLst>
                    <a:ext uri="{9D8B030D-6E8A-4147-A177-3AD203B41FA5}">
                      <a16:colId xmlns:a16="http://schemas.microsoft.com/office/drawing/2014/main" val="20000"/>
                    </a:ext>
                  </a:extLst>
                </a:gridCol>
                <a:gridCol w="366486">
                  <a:extLst>
                    <a:ext uri="{9D8B030D-6E8A-4147-A177-3AD203B41FA5}">
                      <a16:colId xmlns:a16="http://schemas.microsoft.com/office/drawing/2014/main" val="262524426"/>
                    </a:ext>
                  </a:extLst>
                </a:gridCol>
                <a:gridCol w="4837623">
                  <a:extLst>
                    <a:ext uri="{9D8B030D-6E8A-4147-A177-3AD203B41FA5}">
                      <a16:colId xmlns:a16="http://schemas.microsoft.com/office/drawing/2014/main" val="20001"/>
                    </a:ext>
                  </a:extLst>
                </a:gridCol>
              </a:tblGrid>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77</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Metastatic NSCLC post carbo, nab-P, pembrolizumab due to start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pembro</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maintenance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96089918"/>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81</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Locally advanced NSCLCa-N2, refused chemo. Definitive XRT, refused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durvalumab</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consolidation</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9690743"/>
                  </a:ext>
                </a:extLst>
              </a:tr>
              <a:tr h="745613">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88</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DLBCL dx May 2018, refused chemo. Rituximab + prednisone ~8wks, complete remission. Now, relapsed disease in CNS but refuses WBRT; hospice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665584717"/>
                  </a:ext>
                </a:extLst>
              </a:tr>
              <a:tr h="307017">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Gastric cancer receiving FOLFOX</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99446143"/>
                  </a:ext>
                </a:extLst>
              </a:tr>
              <a:tr h="307017">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82</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Rectal cancer treatment ~10yrs ago - follow-up</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24530761"/>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57</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CLL previously monitored, now with constitutional symptoms, weight loss and increasing WBC</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429950372"/>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73</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Extensive stage SCLC diagnosed 2014, Relapsed in 2017, XRT with CDDP/VP-16. Remains in remission</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93468966"/>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45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Sokal</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high risk CML on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dasatinib</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75mg due to severe thrombocytopenia, tolerating much better, in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CcyR</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87145846"/>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81</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S/p lobectomy for incidentally diagnosed Stage 1A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NSCLCa</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No adjuvant treatment required</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7544564"/>
                  </a:ext>
                </a:extLst>
              </a:tr>
              <a:tr h="745613">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Newly diagnosed ER/PR-</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pos</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HER2-neg locally advanced, node+ lobular carcinoma s/p bilat mastectomy. Plan: Adjuvant chemo, XRT, hormonal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rx</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85120573"/>
                  </a:ext>
                </a:extLst>
              </a:tr>
            </a:tbl>
          </a:graphicData>
        </a:graphic>
      </p:graphicFrame>
    </p:spTree>
    <p:extLst>
      <p:ext uri="{BB962C8B-B14F-4D97-AF65-F5344CB8AC3E}">
        <p14:creationId xmlns:p14="http://schemas.microsoft.com/office/powerpoint/2010/main" val="321905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 sz="1600" dirty="0">
                <a:solidFill>
                  <a:srgbClr val="FFFFFF"/>
                </a:solidFill>
              </a:rPr>
              <a:t>Richardson P et al. </a:t>
            </a:r>
            <a:r>
              <a:rPr lang="fr" sz="1600" i="1" dirty="0">
                <a:solidFill>
                  <a:srgbClr val="FFFFFF"/>
                </a:solidFill>
              </a:rPr>
              <a:t>Proc ASH</a:t>
            </a:r>
            <a:r>
              <a:rPr lang="fr" sz="1600" dirty="0">
                <a:solidFill>
                  <a:srgbClr val="FFFFFF"/>
                </a:solidFill>
              </a:rPr>
              <a:t> 2017;Abstract 3150</a:t>
            </a:r>
            <a:r>
              <a:rPr lang="en-US" sz="1600" dirty="0">
                <a:solidFill>
                  <a:srgbClr val="FFFFFF"/>
                </a:solidFill>
              </a:rPr>
              <a:t>.</a:t>
            </a:r>
            <a:endParaRPr lang="fr" sz="1600" dirty="0">
              <a:solidFill>
                <a:srgbClr val="FFFFFF"/>
              </a:solidFill>
            </a:endParaRP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304800"/>
            <a:ext cx="10591800" cy="959866"/>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Phase </a:t>
            </a:r>
            <a:r>
              <a:rPr lang="en-US" kern="0" dirty="0" err="1"/>
              <a:t>IIa</a:t>
            </a:r>
            <a:r>
              <a:rPr lang="en-US" kern="0" dirty="0"/>
              <a:t> O-12-M1 Trial of </a:t>
            </a:r>
            <a:r>
              <a:rPr lang="en-US" kern="0" dirty="0" err="1"/>
              <a:t>Melflufen</a:t>
            </a:r>
            <a:r>
              <a:rPr lang="en-US" kern="0" dirty="0"/>
              <a:t> with Dexamethasone in Patients with Relapsed/Refractory Multiple Myeloma</a:t>
            </a:r>
          </a:p>
        </p:txBody>
      </p:sp>
      <p:sp>
        <p:nvSpPr>
          <p:cNvPr id="8" name="Rectangle 7">
            <a:extLst>
              <a:ext uri="{FF2B5EF4-FFF2-40B4-BE49-F238E27FC236}">
                <a16:creationId xmlns:a16="http://schemas.microsoft.com/office/drawing/2014/main" id="{067B202B-4E03-224E-B0E2-1FC4259B9D0E}"/>
              </a:ext>
            </a:extLst>
          </p:cNvPr>
          <p:cNvSpPr/>
          <p:nvPr/>
        </p:nvSpPr>
        <p:spPr>
          <a:xfrm>
            <a:off x="692063" y="1295400"/>
            <a:ext cx="10433205" cy="779059"/>
          </a:xfrm>
          <a:prstGeom prst="rect">
            <a:avLst/>
          </a:prstGeom>
        </p:spPr>
        <p:txBody>
          <a:bodyPr wrap="square">
            <a:spAutoFit/>
          </a:bodyPr>
          <a:lstStyle/>
          <a:p>
            <a:pPr marL="285750" lvl="0" indent="-285750">
              <a:lnSpc>
                <a:spcPts val="2800"/>
              </a:lnSpc>
              <a:spcBef>
                <a:spcPts val="1800"/>
              </a:spcBef>
              <a:buFont typeface="Arial" panose="020B0604020202020204" pitchFamily="34" charset="0"/>
              <a:buChar char="•"/>
              <a:defRPr/>
            </a:pPr>
            <a:r>
              <a:rPr lang="en-US" sz="1800" dirty="0"/>
              <a:t>Patients had received at least 2 prior therapies, including lenalidomide and bortezomib </a:t>
            </a:r>
            <a:br>
              <a:rPr lang="en-US" sz="1800" dirty="0"/>
            </a:br>
            <a:r>
              <a:rPr lang="en-US" sz="1800" dirty="0"/>
              <a:t>(Median lines of prior therapy: 4)</a:t>
            </a:r>
          </a:p>
        </p:txBody>
      </p:sp>
      <p:sp>
        <p:nvSpPr>
          <p:cNvPr id="10" name="Rectangle 33">
            <a:extLst>
              <a:ext uri="{FF2B5EF4-FFF2-40B4-BE49-F238E27FC236}">
                <a16:creationId xmlns:a16="http://schemas.microsoft.com/office/drawing/2014/main" id="{76C71486-62FE-9841-9E69-CE2B56431426}"/>
              </a:ext>
            </a:extLst>
          </p:cNvPr>
          <p:cNvSpPr>
            <a:spLocks noChangeArrowheads="1"/>
          </p:cNvSpPr>
          <p:nvPr/>
        </p:nvSpPr>
        <p:spPr bwMode="auto">
          <a:xfrm>
            <a:off x="1828800" y="2210087"/>
            <a:ext cx="8534400" cy="40386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12" name="Group 217">
            <a:extLst>
              <a:ext uri="{FF2B5EF4-FFF2-40B4-BE49-F238E27FC236}">
                <a16:creationId xmlns:a16="http://schemas.microsoft.com/office/drawing/2014/main" id="{3591E35A-9211-DB47-B9DF-A6DEF4103FE6}"/>
              </a:ext>
            </a:extLst>
          </p:cNvPr>
          <p:cNvGraphicFramePr>
            <a:graphicFrameLocks noGrp="1"/>
          </p:cNvGraphicFramePr>
          <p:nvPr>
            <p:extLst>
              <p:ext uri="{D42A27DB-BD31-4B8C-83A1-F6EECF244321}">
                <p14:modId xmlns:p14="http://schemas.microsoft.com/office/powerpoint/2010/main" val="3717820254"/>
              </p:ext>
            </p:extLst>
          </p:nvPr>
        </p:nvGraphicFramePr>
        <p:xfrm>
          <a:off x="1981200" y="2339588"/>
          <a:ext cx="8207295" cy="3796386"/>
        </p:xfrm>
        <a:graphic>
          <a:graphicData uri="http://schemas.openxmlformats.org/drawingml/2006/table">
            <a:tbl>
              <a:tblPr/>
              <a:tblGrid>
                <a:gridCol w="5385687">
                  <a:extLst>
                    <a:ext uri="{9D8B030D-6E8A-4147-A177-3AD203B41FA5}">
                      <a16:colId xmlns:a16="http://schemas.microsoft.com/office/drawing/2014/main" val="20000"/>
                    </a:ext>
                  </a:extLst>
                </a:gridCol>
                <a:gridCol w="2821608">
                  <a:extLst>
                    <a:ext uri="{9D8B030D-6E8A-4147-A177-3AD203B41FA5}">
                      <a16:colId xmlns:a16="http://schemas.microsoft.com/office/drawing/2014/main" val="2968032387"/>
                    </a:ext>
                  </a:extLst>
                </a:gridCol>
              </a:tblGrid>
              <a:tr h="56564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Clinical variable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Melflufen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(n = 45)</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56564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ORR</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   (VGPR: 5 pts; PR: 9 pts)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31%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651665700"/>
                  </a:ext>
                </a:extLst>
              </a:tr>
              <a:tr h="37928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Duration of response</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8.4 </a:t>
                      </a:r>
                      <a:r>
                        <a:rPr kumimoji="0" lang="en-US" sz="1800" b="0" i="0" u="none" strike="noStrike" cap="none" normalizeH="0" baseline="0" dirty="0" err="1">
                          <a:ln>
                            <a:noFill/>
                          </a:ln>
                          <a:solidFill>
                            <a:srgbClr val="FFFFFF"/>
                          </a:solidFill>
                          <a:effectLst/>
                          <a:latin typeface="Arial" charset="0"/>
                          <a:ea typeface="ヒラギノ角ゴ Pro W3" charset="-128"/>
                        </a:rPr>
                        <a:t>mo</a:t>
                      </a:r>
                      <a:endParaRPr kumimoji="0" lang="en-US" sz="18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692969248"/>
                  </a:ext>
                </a:extLst>
              </a:tr>
              <a:tr h="34865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Median PFS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5.7 </a:t>
                      </a:r>
                      <a:r>
                        <a:rPr kumimoji="0" lang="en-US" sz="1800" b="0" i="0" u="none" strike="noStrike" cap="none" normalizeH="0" baseline="0" dirty="0" err="1">
                          <a:ln>
                            <a:noFill/>
                          </a:ln>
                          <a:solidFill>
                            <a:srgbClr val="FFFFFF"/>
                          </a:solidFill>
                          <a:effectLst/>
                          <a:latin typeface="Arial" charset="0"/>
                          <a:ea typeface="ヒラギノ角ゴ Pro W3" charset="-128"/>
                        </a:rPr>
                        <a:t>mo</a:t>
                      </a:r>
                      <a:endParaRPr kumimoji="0" lang="en-US" sz="18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625689771"/>
                  </a:ext>
                </a:extLst>
              </a:tr>
              <a:tr h="37928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Median OS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20.7 </a:t>
                      </a:r>
                      <a:r>
                        <a:rPr kumimoji="0" lang="en-US" sz="1800" b="0" i="0" u="none" strike="noStrike" cap="none" normalizeH="0" baseline="0" dirty="0" err="1">
                          <a:ln>
                            <a:noFill/>
                          </a:ln>
                          <a:solidFill>
                            <a:srgbClr val="FFFFFF"/>
                          </a:solidFill>
                          <a:effectLst/>
                          <a:latin typeface="Arial" charset="0"/>
                          <a:ea typeface="ヒラギノ角ゴ Pro W3" charset="-128"/>
                        </a:rPr>
                        <a:t>mo</a:t>
                      </a:r>
                      <a:endParaRPr kumimoji="0" lang="en-US" sz="18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r h="37928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Grade 3/4 adverse events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7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72B50"/>
                    </a:solidFill>
                  </a:tcPr>
                </a:tc>
                <a:extLst>
                  <a:ext uri="{0D108BD9-81ED-4DB2-BD59-A6C34878D82A}">
                    <a16:rowId xmlns:a16="http://schemas.microsoft.com/office/drawing/2014/main" val="1422828331"/>
                  </a:ext>
                </a:extLst>
              </a:tr>
              <a:tr h="41439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Thrombocytopenia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58%</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688612242"/>
                  </a:ext>
                </a:extLst>
              </a:tr>
              <a:tr h="38674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Neutropenia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51%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470651674"/>
                  </a:ext>
                </a:extLst>
              </a:tr>
              <a:tr h="32774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Anemia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42%</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796210288"/>
                  </a:ext>
                </a:extLst>
              </a:tr>
            </a:tbl>
          </a:graphicData>
        </a:graphic>
      </p:graphicFrame>
    </p:spTree>
    <p:extLst>
      <p:ext uri="{BB962C8B-B14F-4D97-AF65-F5344CB8AC3E}">
        <p14:creationId xmlns:p14="http://schemas.microsoft.com/office/powerpoint/2010/main" val="2114960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pPr marL="0" indent="0" algn="l">
              <a:buNone/>
            </a:pPr>
            <a:r>
              <a:rPr lang="en-US" sz="3600" dirty="0"/>
              <a:t>OP-106 Horizon — Melflufen Therapy for RRMM Patients Refractory to Daratumumab and/or Pomalidomide; Updated Results and First Report on PFS</a:t>
            </a:r>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p:txBody>
          <a:bodyPr/>
          <a:lstStyle/>
          <a:p>
            <a:pPr algn="l"/>
            <a:r>
              <a:rPr lang="en-US" sz="2800" dirty="0">
                <a:latin typeface="Arial" charset="0"/>
                <a:ea typeface="ＭＳ Ｐゴシック" charset="0"/>
                <a:cs typeface="ＭＳ Ｐゴシック" charset="0"/>
              </a:rPr>
              <a:t>Richardson P et al. </a:t>
            </a:r>
            <a:br>
              <a:rPr lang="en-US" sz="2800" dirty="0">
                <a:latin typeface="Arial" charset="0"/>
                <a:ea typeface="ＭＳ Ｐゴシック" charset="0"/>
                <a:cs typeface="ＭＳ Ｐゴシック" charset="0"/>
              </a:rPr>
            </a:br>
            <a:r>
              <a:rPr lang="en-US" sz="2800" i="1" dirty="0"/>
              <a:t>Proc ASH </a:t>
            </a:r>
            <a:r>
              <a:rPr lang="en-US" sz="2800" dirty="0">
                <a:latin typeface="Arial" charset="0"/>
                <a:ea typeface="ＭＳ Ｐゴシック" charset="0"/>
                <a:cs typeface="ＭＳ Ｐゴシック" charset="0"/>
              </a:rPr>
              <a:t>2018;Abstract 600.</a:t>
            </a:r>
          </a:p>
        </p:txBody>
      </p:sp>
    </p:spTree>
    <p:extLst>
      <p:ext uri="{BB962C8B-B14F-4D97-AF65-F5344CB8AC3E}">
        <p14:creationId xmlns:p14="http://schemas.microsoft.com/office/powerpoint/2010/main" val="1324357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DD2A30-B189-B746-B0B8-1D1B67E5597C}"/>
              </a:ext>
            </a:extLst>
          </p:cNvPr>
          <p:cNvSpPr txBox="1">
            <a:spLocks noChangeArrowheads="1"/>
          </p:cNvSpPr>
          <p:nvPr/>
        </p:nvSpPr>
        <p:spPr bwMode="auto">
          <a:xfrm>
            <a:off x="146205" y="6360842"/>
            <a:ext cx="10972800" cy="484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 sz="1600" dirty="0">
                <a:solidFill>
                  <a:srgbClr val="FFFFFF"/>
                </a:solidFill>
              </a:rPr>
              <a:t>Richardson P et al. </a:t>
            </a:r>
            <a:r>
              <a:rPr lang="fr" sz="1600" i="1" dirty="0">
                <a:solidFill>
                  <a:srgbClr val="FFFFFF"/>
                </a:solidFill>
              </a:rPr>
              <a:t>Proc ASH</a:t>
            </a:r>
            <a:r>
              <a:rPr lang="fr" sz="1600" dirty="0">
                <a:solidFill>
                  <a:srgbClr val="FFFFFF"/>
                </a:solidFill>
              </a:rPr>
              <a:t> 2018;Abstract 600; </a:t>
            </a:r>
            <a:r>
              <a:rPr lang="en-US" sz="1600" dirty="0">
                <a:solidFill>
                  <a:srgbClr val="FFFFFF"/>
                </a:solidFill>
              </a:rPr>
              <a:t>https://</a:t>
            </a:r>
            <a:r>
              <a:rPr lang="en-US" sz="1600" dirty="0" err="1">
                <a:solidFill>
                  <a:srgbClr val="FFFFFF"/>
                </a:solidFill>
              </a:rPr>
              <a:t>www.ashclinicalnews.org</a:t>
            </a:r>
            <a:r>
              <a:rPr lang="en-US" sz="1600" dirty="0">
                <a:solidFill>
                  <a:srgbClr val="FFFFFF"/>
                </a:solidFill>
              </a:rPr>
              <a:t>/on-location/good-news-horizon-melflufen-induces-response-heavily-refractory-myeloma-2/</a:t>
            </a:r>
            <a:endParaRPr lang="fr" sz="1600" dirty="0">
              <a:solidFill>
                <a:srgbClr val="FFFFFF"/>
              </a:solidFill>
            </a:endParaRPr>
          </a:p>
        </p:txBody>
      </p:sp>
      <p:sp>
        <p:nvSpPr>
          <p:cNvPr id="6" name="Title 3">
            <a:extLst>
              <a:ext uri="{FF2B5EF4-FFF2-40B4-BE49-F238E27FC236}">
                <a16:creationId xmlns:a16="http://schemas.microsoft.com/office/drawing/2014/main" id="{74CF5622-DA66-AC44-B576-85EDDFE922CC}"/>
              </a:ext>
            </a:extLst>
          </p:cNvPr>
          <p:cNvSpPr txBox="1">
            <a:spLocks/>
          </p:cNvSpPr>
          <p:nvPr/>
        </p:nvSpPr>
        <p:spPr>
          <a:xfrm>
            <a:off x="685800" y="411734"/>
            <a:ext cx="10591800" cy="959866"/>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a:t>HORIZON: Efficacy and Safety of Melflufen for R/R MM</a:t>
            </a:r>
          </a:p>
        </p:txBody>
      </p:sp>
      <p:sp>
        <p:nvSpPr>
          <p:cNvPr id="11" name="Rectangle 33">
            <a:extLst>
              <a:ext uri="{FF2B5EF4-FFF2-40B4-BE49-F238E27FC236}">
                <a16:creationId xmlns:a16="http://schemas.microsoft.com/office/drawing/2014/main" id="{DC07A512-3D5D-7B4B-B2B3-5E28F944729F}"/>
              </a:ext>
            </a:extLst>
          </p:cNvPr>
          <p:cNvSpPr>
            <a:spLocks noChangeArrowheads="1"/>
          </p:cNvSpPr>
          <p:nvPr/>
        </p:nvSpPr>
        <p:spPr bwMode="auto">
          <a:xfrm>
            <a:off x="6477000" y="1806296"/>
            <a:ext cx="5295371" cy="3606326"/>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15" name="Group 217">
            <a:extLst>
              <a:ext uri="{FF2B5EF4-FFF2-40B4-BE49-F238E27FC236}">
                <a16:creationId xmlns:a16="http://schemas.microsoft.com/office/drawing/2014/main" id="{E8C405F2-3C37-4E49-A3A0-9FD4D578A5CC}"/>
              </a:ext>
            </a:extLst>
          </p:cNvPr>
          <p:cNvGraphicFramePr>
            <a:graphicFrameLocks noGrp="1"/>
          </p:cNvGraphicFramePr>
          <p:nvPr>
            <p:extLst>
              <p:ext uri="{D42A27DB-BD31-4B8C-83A1-F6EECF244321}">
                <p14:modId xmlns:p14="http://schemas.microsoft.com/office/powerpoint/2010/main" val="2410266687"/>
              </p:ext>
            </p:extLst>
          </p:nvPr>
        </p:nvGraphicFramePr>
        <p:xfrm>
          <a:off x="6593869" y="1903904"/>
          <a:ext cx="5058667" cy="3388337"/>
        </p:xfrm>
        <a:graphic>
          <a:graphicData uri="http://schemas.openxmlformats.org/drawingml/2006/table">
            <a:tbl>
              <a:tblPr/>
              <a:tblGrid>
                <a:gridCol w="3319534">
                  <a:extLst>
                    <a:ext uri="{9D8B030D-6E8A-4147-A177-3AD203B41FA5}">
                      <a16:colId xmlns:a16="http://schemas.microsoft.com/office/drawing/2014/main" val="20000"/>
                    </a:ext>
                  </a:extLst>
                </a:gridCol>
                <a:gridCol w="1739133">
                  <a:extLst>
                    <a:ext uri="{9D8B030D-6E8A-4147-A177-3AD203B41FA5}">
                      <a16:colId xmlns:a16="http://schemas.microsoft.com/office/drawing/2014/main" val="2968032387"/>
                    </a:ext>
                  </a:extLst>
                </a:gridCol>
              </a:tblGrid>
              <a:tr h="59887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Safety</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Melflufen</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Arial" charset="0"/>
                          <a:ea typeface="ヒラギノ角ゴ Pro W3" charset="-128"/>
                        </a:rPr>
                        <a:t>(n = 83)</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44531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Any Grade 3/4 adverse event</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75%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3651665700"/>
                  </a:ext>
                </a:extLst>
              </a:tr>
              <a:tr h="44531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    Neutropenia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61%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692969248"/>
                  </a:ext>
                </a:extLst>
              </a:tr>
              <a:tr h="409345">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    Thrombocytopenia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59%</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2625689771"/>
                  </a:ext>
                </a:extLst>
              </a:tr>
              <a:tr h="44531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    Anemia</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25%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r h="44531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    Infection</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7%</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422828331"/>
                  </a:ext>
                </a:extLst>
              </a:tr>
              <a:tr h="598874">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Treatment discontinuation due to AEs</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0" i="0" u="none" strike="noStrike" cap="none" normalizeH="0" baseline="0" dirty="0">
                          <a:ln>
                            <a:noFill/>
                          </a:ln>
                          <a:solidFill>
                            <a:srgbClr val="FFFFFF"/>
                          </a:solidFill>
                          <a:effectLst/>
                          <a:latin typeface="Arial" charset="0"/>
                          <a:ea typeface="ヒラギノ角ゴ Pro W3" charset="-128"/>
                        </a:rPr>
                        <a:t>13%</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688612242"/>
                  </a:ext>
                </a:extLst>
              </a:tr>
            </a:tbl>
          </a:graphicData>
        </a:graphic>
      </p:graphicFrame>
      <p:sp>
        <p:nvSpPr>
          <p:cNvPr id="8" name="Rectangle 7">
            <a:extLst>
              <a:ext uri="{FF2B5EF4-FFF2-40B4-BE49-F238E27FC236}">
                <a16:creationId xmlns:a16="http://schemas.microsoft.com/office/drawing/2014/main" id="{067B202B-4E03-224E-B0E2-1FC4259B9D0E}"/>
              </a:ext>
            </a:extLst>
          </p:cNvPr>
          <p:cNvSpPr/>
          <p:nvPr/>
        </p:nvSpPr>
        <p:spPr>
          <a:xfrm>
            <a:off x="685800" y="1903904"/>
            <a:ext cx="5295371" cy="3036088"/>
          </a:xfrm>
          <a:prstGeom prst="rect">
            <a:avLst/>
          </a:prstGeom>
        </p:spPr>
        <p:txBody>
          <a:bodyPr wrap="square">
            <a:spAutoFit/>
          </a:bodyPr>
          <a:lstStyle/>
          <a:p>
            <a:pPr marL="285750" lvl="0" indent="-285750">
              <a:lnSpc>
                <a:spcPts val="2800"/>
              </a:lnSpc>
              <a:spcBef>
                <a:spcPts val="1800"/>
              </a:spcBef>
              <a:buFont typeface="Arial" panose="020B0604020202020204" pitchFamily="34" charset="0"/>
              <a:buChar char="•"/>
              <a:defRPr/>
            </a:pPr>
            <a:r>
              <a:rPr lang="en-US" sz="2000" dirty="0"/>
              <a:t>Patients had received at least 2 prior therapies, including an immunomodulatory agent (</a:t>
            </a:r>
            <a:r>
              <a:rPr lang="en-US" sz="2000" dirty="0" err="1"/>
              <a:t>IMiD</a:t>
            </a:r>
            <a:r>
              <a:rPr lang="en-US" sz="2000" dirty="0"/>
              <a:t>) and a proteasome inhibitor (PI), and their disease was refractory to pomalidomide and/or daratumumab</a:t>
            </a:r>
          </a:p>
          <a:p>
            <a:pPr marL="285750" lvl="0" indent="-285750">
              <a:lnSpc>
                <a:spcPts val="2800"/>
              </a:lnSpc>
              <a:spcBef>
                <a:spcPts val="1800"/>
              </a:spcBef>
              <a:buFont typeface="Arial" panose="020B0604020202020204" pitchFamily="34" charset="0"/>
              <a:buChar char="•"/>
              <a:defRPr/>
            </a:pPr>
            <a:r>
              <a:rPr kumimoji="0" lang="en-US" sz="2000" b="0" i="0" u="none" strike="noStrike" kern="1200" cap="none" spc="0" normalizeH="0" baseline="0" noProof="0" dirty="0">
                <a:ln>
                  <a:noFill/>
                </a:ln>
                <a:solidFill>
                  <a:srgbClr val="FFFFFF"/>
                </a:solidFill>
                <a:effectLst/>
                <a:uLnTx/>
                <a:uFillTx/>
                <a:latin typeface="Arial" charset="0"/>
                <a:ea typeface="ＭＳ Ｐゴシック" charset="0"/>
              </a:rPr>
              <a:t>Median lines of prior therapy: 5</a:t>
            </a:r>
          </a:p>
          <a:p>
            <a:pPr marL="285750" lvl="0" indent="-285750">
              <a:lnSpc>
                <a:spcPts val="2800"/>
              </a:lnSpc>
              <a:spcBef>
                <a:spcPts val="1800"/>
              </a:spcBef>
              <a:buFont typeface="Arial" panose="020B0604020202020204" pitchFamily="34" charset="0"/>
              <a:buChar char="•"/>
              <a:defRPr/>
            </a:pPr>
            <a:r>
              <a:rPr lang="en-US" sz="2000" dirty="0">
                <a:solidFill>
                  <a:srgbClr val="FFFFFF"/>
                </a:solidFill>
              </a:rPr>
              <a:t>Overall response rate (n = 82): 33%</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1101853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0A33B61-6B7C-9E40-B5F3-E6244DF09A53}"/>
              </a:ext>
            </a:extLst>
          </p:cNvPr>
          <p:cNvSpPr>
            <a:spLocks noGrp="1"/>
          </p:cNvSpPr>
          <p:nvPr>
            <p:ph type="title"/>
          </p:nvPr>
        </p:nvSpPr>
        <p:spPr>
          <a:xfrm>
            <a:off x="609600" y="95250"/>
            <a:ext cx="10972800" cy="1143000"/>
          </a:xfrm>
        </p:spPr>
        <p:txBody>
          <a:bodyPr/>
          <a:lstStyle/>
          <a:p>
            <a:r>
              <a:rPr lang="en-US" altLang="en-US" dirty="0"/>
              <a:t>Phase III OCEAN Trial Design</a:t>
            </a:r>
          </a:p>
        </p:txBody>
      </p:sp>
      <p:cxnSp>
        <p:nvCxnSpPr>
          <p:cNvPr id="13315" name="Straight Connector 10">
            <a:extLst>
              <a:ext uri="{FF2B5EF4-FFF2-40B4-BE49-F238E27FC236}">
                <a16:creationId xmlns:a16="http://schemas.microsoft.com/office/drawing/2014/main" id="{F4738558-FE7F-9D45-9B8B-968405E68E86}"/>
              </a:ext>
            </a:extLst>
          </p:cNvPr>
          <p:cNvCxnSpPr>
            <a:cxnSpLocks noChangeShapeType="1"/>
          </p:cNvCxnSpPr>
          <p:nvPr/>
        </p:nvCxnSpPr>
        <p:spPr bwMode="auto">
          <a:xfrm>
            <a:off x="4776788" y="3592037"/>
            <a:ext cx="6096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98E0E17A-4F2A-3443-A451-B0400B2A875A}"/>
              </a:ext>
            </a:extLst>
          </p:cNvPr>
          <p:cNvCxnSpPr/>
          <p:nvPr/>
        </p:nvCxnSpPr>
        <p:spPr bwMode="auto">
          <a:xfrm rot="5400000" flipH="1" flipV="1">
            <a:off x="4735512" y="3512662"/>
            <a:ext cx="1655763" cy="1588"/>
          </a:xfrm>
          <a:prstGeom prst="straightConnector1">
            <a:avLst/>
          </a:prstGeom>
          <a:ln w="28575" cmpd="sng">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6150D5-BFE4-2C47-889F-4B67DB6C86AA}"/>
              </a:ext>
            </a:extLst>
          </p:cNvPr>
          <p:cNvCxnSpPr/>
          <p:nvPr/>
        </p:nvCxnSpPr>
        <p:spPr bwMode="auto">
          <a:xfrm>
            <a:off x="5562600" y="4341337"/>
            <a:ext cx="661988" cy="0"/>
          </a:xfrm>
          <a:prstGeom prst="straightConnector1">
            <a:avLst/>
          </a:prstGeom>
          <a:ln w="28575"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C55E072-DCCC-8F46-B8C1-FCCC5A5AB62F}"/>
              </a:ext>
            </a:extLst>
          </p:cNvPr>
          <p:cNvCxnSpPr/>
          <p:nvPr/>
        </p:nvCxnSpPr>
        <p:spPr bwMode="auto">
          <a:xfrm>
            <a:off x="5562600" y="2685574"/>
            <a:ext cx="661988" cy="0"/>
          </a:xfrm>
          <a:prstGeom prst="straightConnector1">
            <a:avLst/>
          </a:prstGeom>
          <a:ln w="28575" cmpd="sng">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319" name="Group 9">
            <a:extLst>
              <a:ext uri="{FF2B5EF4-FFF2-40B4-BE49-F238E27FC236}">
                <a16:creationId xmlns:a16="http://schemas.microsoft.com/office/drawing/2014/main" id="{AF149D7F-60A4-5A42-ABD6-5004B69A3371}"/>
              </a:ext>
            </a:extLst>
          </p:cNvPr>
          <p:cNvGrpSpPr>
            <a:grpSpLocks/>
          </p:cNvGrpSpPr>
          <p:nvPr/>
        </p:nvGrpSpPr>
        <p:grpSpPr bwMode="auto">
          <a:xfrm>
            <a:off x="5108575" y="3079274"/>
            <a:ext cx="914400" cy="914400"/>
            <a:chOff x="1872" y="1584"/>
            <a:chExt cx="576" cy="576"/>
          </a:xfrm>
        </p:grpSpPr>
        <p:sp>
          <p:nvSpPr>
            <p:cNvPr id="11" name="Oval 10">
              <a:extLst>
                <a:ext uri="{FF2B5EF4-FFF2-40B4-BE49-F238E27FC236}">
                  <a16:creationId xmlns:a16="http://schemas.microsoft.com/office/drawing/2014/main" id="{3BD29C98-85CF-FC47-87F8-4BC876DF6AB6}"/>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sz="3600" b="0" u="none" strike="noStrike" kern="1200" cap="none" spc="0" normalizeH="0" baseline="0" noProof="0" dirty="0">
                <a:ln>
                  <a:noFill/>
                </a:ln>
                <a:solidFill>
                  <a:srgbClr val="333399"/>
                </a:solidFill>
                <a:effectLst/>
                <a:uLnTx/>
                <a:uFillTx/>
                <a:latin typeface="Arial" panose="020B0604020202020204" pitchFamily="34" charset="0"/>
                <a:ea typeface="MS PGothic" charset="0"/>
                <a:cs typeface="Arial" panose="020B0604020202020204" pitchFamily="34" charset="0"/>
              </a:endParaRPr>
            </a:p>
          </p:txBody>
        </p:sp>
        <p:sp>
          <p:nvSpPr>
            <p:cNvPr id="12" name="Rectangle 11">
              <a:extLst>
                <a:ext uri="{FF2B5EF4-FFF2-40B4-BE49-F238E27FC236}">
                  <a16:creationId xmlns:a16="http://schemas.microsoft.com/office/drawing/2014/main" id="{A8327709-66AA-CD48-8A95-0FBD2212FBF0}"/>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Arial" charset="0"/>
                  <a:cs typeface="Arial" charset="0"/>
                </a:rPr>
                <a:t>R</a:t>
              </a:r>
            </a:p>
          </p:txBody>
        </p:sp>
      </p:grpSp>
      <p:graphicFrame>
        <p:nvGraphicFramePr>
          <p:cNvPr id="13" name="Group 31">
            <a:extLst>
              <a:ext uri="{FF2B5EF4-FFF2-40B4-BE49-F238E27FC236}">
                <a16:creationId xmlns:a16="http://schemas.microsoft.com/office/drawing/2014/main" id="{81B28937-D9B2-7B45-8CA5-849DBF40FE9A}"/>
              </a:ext>
            </a:extLst>
          </p:cNvPr>
          <p:cNvGraphicFramePr>
            <a:graphicFrameLocks noGrp="1"/>
          </p:cNvGraphicFramePr>
          <p:nvPr>
            <p:extLst>
              <p:ext uri="{D42A27DB-BD31-4B8C-83A1-F6EECF244321}">
                <p14:modId xmlns:p14="http://schemas.microsoft.com/office/powerpoint/2010/main" val="2706636353"/>
              </p:ext>
            </p:extLst>
          </p:nvPr>
        </p:nvGraphicFramePr>
        <p:xfrm>
          <a:off x="1066800" y="2814088"/>
          <a:ext cx="3776663" cy="1554236"/>
        </p:xfrm>
        <a:graphic>
          <a:graphicData uri="http://schemas.openxmlformats.org/drawingml/2006/table">
            <a:tbl>
              <a:tblPr/>
              <a:tblGrid>
                <a:gridCol w="3776663">
                  <a:extLst>
                    <a:ext uri="{9D8B030D-6E8A-4147-A177-3AD203B41FA5}">
                      <a16:colId xmlns:a16="http://schemas.microsoft.com/office/drawing/2014/main" val="20000"/>
                    </a:ext>
                  </a:extLst>
                </a:gridCol>
              </a:tblGrid>
              <a:tr h="3657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Arial" charset="0"/>
                          <a:cs typeface="Arial" charset="0"/>
                        </a:rPr>
                        <a:t>Eligibility (n = 450)</a:t>
                      </a:r>
                    </a:p>
                  </a:txBody>
                  <a:tcPr marL="91441" marR="91441"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2F5D"/>
                    </a:solidFill>
                  </a:tcPr>
                </a:tc>
                <a:extLst>
                  <a:ext uri="{0D108BD9-81ED-4DB2-BD59-A6C34878D82A}">
                    <a16:rowId xmlns:a16="http://schemas.microsoft.com/office/drawing/2014/main" val="10000"/>
                  </a:ext>
                </a:extLst>
              </a:tr>
              <a:tr h="1188452">
                <a:tc>
                  <a:txBody>
                    <a:bodyPr/>
                    <a:lstStyle/>
                    <a:p>
                      <a:pPr marL="177800" marR="0" lvl="0" indent="-177800" algn="l" defTabSz="914400" rtl="0" eaLnBrk="1" fontAlgn="base" latinLnBrk="0" hangingPunct="1">
                        <a:lnSpc>
                          <a:spcPct val="100000"/>
                        </a:lnSpc>
                        <a:spcBef>
                          <a:spcPts val="600"/>
                        </a:spcBef>
                        <a:spcAft>
                          <a:spcPct val="0"/>
                        </a:spcAft>
                        <a:buClrTx/>
                        <a:buSzTx/>
                        <a:buFont typeface="Arial"/>
                        <a:buChar char="•"/>
                        <a:tabLst/>
                        <a:defRPr/>
                      </a:pPr>
                      <a:r>
                        <a:rPr kumimoji="0" lang="en-US" sz="1800" b="0" i="0" u="none" strike="noStrike" cap="none" normalizeH="0" baseline="0" dirty="0">
                          <a:ln>
                            <a:noFill/>
                          </a:ln>
                          <a:solidFill>
                            <a:schemeClr val="bg1"/>
                          </a:solidFill>
                          <a:effectLst/>
                          <a:latin typeface="Arial" charset="0"/>
                          <a:ea typeface="Arial" charset="0"/>
                          <a:cs typeface="Arial" charset="0"/>
                        </a:rPr>
                        <a:t>2-4 lines of prior therapy</a:t>
                      </a:r>
                    </a:p>
                    <a:p>
                      <a:pPr marL="177800" marR="0" lvl="0" indent="-177800" algn="l" defTabSz="914400" rtl="0" eaLnBrk="1" fontAlgn="base" latinLnBrk="0" hangingPunct="1">
                        <a:lnSpc>
                          <a:spcPct val="100000"/>
                        </a:lnSpc>
                        <a:spcBef>
                          <a:spcPts val="600"/>
                        </a:spcBef>
                        <a:spcAft>
                          <a:spcPct val="0"/>
                        </a:spcAft>
                        <a:buClrTx/>
                        <a:buSzTx/>
                        <a:buFont typeface="Arial"/>
                        <a:buChar char="•"/>
                        <a:tabLst/>
                        <a:defRPr/>
                      </a:pPr>
                      <a:r>
                        <a:rPr kumimoji="0" lang="en-US" sz="1800" b="0" i="0" u="none" strike="noStrike" cap="none" normalizeH="0" baseline="0" dirty="0">
                          <a:ln>
                            <a:noFill/>
                          </a:ln>
                          <a:solidFill>
                            <a:schemeClr val="bg1"/>
                          </a:solidFill>
                          <a:effectLst/>
                          <a:latin typeface="Arial" charset="0"/>
                          <a:ea typeface="Arial" charset="0"/>
                          <a:cs typeface="Arial" charset="0"/>
                        </a:rPr>
                        <a:t>Prior proteasome inhibitor</a:t>
                      </a:r>
                    </a:p>
                    <a:p>
                      <a:pPr marL="177800" marR="0" lvl="0" indent="-177800" algn="l" defTabSz="914400" rtl="0" eaLnBrk="1" fontAlgn="base" latinLnBrk="0" hangingPunct="1">
                        <a:lnSpc>
                          <a:spcPct val="100000"/>
                        </a:lnSpc>
                        <a:spcBef>
                          <a:spcPts val="600"/>
                        </a:spcBef>
                        <a:spcAft>
                          <a:spcPct val="0"/>
                        </a:spcAft>
                        <a:buClrTx/>
                        <a:buSzTx/>
                        <a:buFont typeface="Arial"/>
                        <a:buChar char="•"/>
                        <a:tabLst/>
                        <a:defRPr/>
                      </a:pPr>
                      <a:r>
                        <a:rPr kumimoji="0" lang="en-US" sz="1800" b="0" i="0" u="none" strike="noStrike" cap="none" normalizeH="0" baseline="0" dirty="0">
                          <a:ln>
                            <a:noFill/>
                          </a:ln>
                          <a:solidFill>
                            <a:schemeClr val="bg1"/>
                          </a:solidFill>
                          <a:effectLst/>
                          <a:latin typeface="Arial" charset="0"/>
                          <a:ea typeface="Arial" charset="0"/>
                          <a:cs typeface="Arial" charset="0"/>
                        </a:rPr>
                        <a:t>Refractory to lenalidomide</a:t>
                      </a:r>
                    </a:p>
                  </a:txBody>
                  <a:tcPr marL="91441" marR="91441"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5D98"/>
                    </a:solidFill>
                  </a:tcPr>
                </a:tc>
                <a:extLst>
                  <a:ext uri="{0D108BD9-81ED-4DB2-BD59-A6C34878D82A}">
                    <a16:rowId xmlns:a16="http://schemas.microsoft.com/office/drawing/2014/main" val="10001"/>
                  </a:ext>
                </a:extLst>
              </a:tr>
            </a:tbl>
          </a:graphicData>
        </a:graphic>
      </p:graphicFrame>
      <p:sp>
        <p:nvSpPr>
          <p:cNvPr id="14" name="Rectangle 18">
            <a:extLst>
              <a:ext uri="{FF2B5EF4-FFF2-40B4-BE49-F238E27FC236}">
                <a16:creationId xmlns:a16="http://schemas.microsoft.com/office/drawing/2014/main" id="{04BAA60A-B540-B34D-98E1-084E30F8E28F}"/>
              </a:ext>
            </a:extLst>
          </p:cNvPr>
          <p:cNvSpPr>
            <a:spLocks noChangeArrowheads="1"/>
          </p:cNvSpPr>
          <p:nvPr/>
        </p:nvSpPr>
        <p:spPr bwMode="auto">
          <a:xfrm>
            <a:off x="6332538" y="1978353"/>
            <a:ext cx="4454525" cy="1327130"/>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lvl="0" algn="ctr">
              <a:defRPr/>
            </a:pPr>
            <a:r>
              <a:rPr lang="en-US" altLang="en-US" sz="2200" b="1" dirty="0" err="1">
                <a:solidFill>
                  <a:srgbClr val="002060"/>
                </a:solidFill>
                <a:latin typeface="Arial" panose="020B0604020202020204" pitchFamily="34" charset="0"/>
                <a:ea typeface="ＭＳ Ｐゴシック" panose="020B0600070205080204" pitchFamily="34" charset="-128"/>
                <a:cs typeface="Arial" panose="020B0604020202020204" pitchFamily="34" charset="0"/>
              </a:rPr>
              <a:t>Melflufen</a:t>
            </a:r>
            <a:r>
              <a:rPr lang="en-US" altLang="en-US" sz="22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 + </a:t>
            </a:r>
          </a:p>
          <a:p>
            <a:pPr lvl="0" algn="ctr">
              <a:defRPr/>
            </a:pPr>
            <a:r>
              <a:rPr lang="en-US" altLang="en-US" sz="22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dexamethasone</a:t>
            </a:r>
          </a:p>
        </p:txBody>
      </p:sp>
      <p:sp>
        <p:nvSpPr>
          <p:cNvPr id="15" name="Rectangle 18">
            <a:extLst>
              <a:ext uri="{FF2B5EF4-FFF2-40B4-BE49-F238E27FC236}">
                <a16:creationId xmlns:a16="http://schemas.microsoft.com/office/drawing/2014/main" id="{106E079C-7530-0F45-8121-08DFF6E76AAA}"/>
              </a:ext>
            </a:extLst>
          </p:cNvPr>
          <p:cNvSpPr>
            <a:spLocks noChangeArrowheads="1"/>
          </p:cNvSpPr>
          <p:nvPr/>
        </p:nvSpPr>
        <p:spPr bwMode="auto">
          <a:xfrm>
            <a:off x="6332538" y="3745868"/>
            <a:ext cx="4454525" cy="1346514"/>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lvl="0" algn="ctr">
              <a:defRPr/>
            </a:pPr>
            <a:r>
              <a:rPr lang="en-US" altLang="en-US" sz="2200" b="1" dirty="0">
                <a:solidFill>
                  <a:srgbClr val="002060"/>
                </a:solidFill>
                <a:latin typeface="Arial" panose="020B0604020202020204" pitchFamily="34" charset="0"/>
                <a:ea typeface="ＭＳ Ｐゴシック" panose="020B0600070205080204" pitchFamily="34" charset="-128"/>
                <a:cs typeface="Arial" panose="020B0604020202020204" pitchFamily="34" charset="0"/>
              </a:rPr>
              <a:t>Pomalidomide + </a:t>
            </a:r>
          </a:p>
          <a:p>
            <a:pPr lvl="0" algn="ctr">
              <a:defRPr/>
            </a:pPr>
            <a:r>
              <a:rPr lang="en-US" altLang="en-US" sz="2200" b="1" dirty="0">
                <a:solidFill>
                  <a:srgbClr val="002060"/>
                </a:solidFill>
                <a:cs typeface="Arial" panose="020B0604020202020204" pitchFamily="34" charset="0"/>
              </a:rPr>
              <a:t>dexamethasone</a:t>
            </a:r>
            <a:endParaRPr lang="en-US" altLang="en-US" sz="2200" dirty="0">
              <a:solidFill>
                <a:srgbClr val="002060"/>
              </a:solidFill>
              <a:cs typeface="Arial" panose="020B0604020202020204" pitchFamily="34" charset="0"/>
            </a:endParaRPr>
          </a:p>
        </p:txBody>
      </p:sp>
      <p:sp>
        <p:nvSpPr>
          <p:cNvPr id="13333" name="TextBox 2">
            <a:extLst>
              <a:ext uri="{FF2B5EF4-FFF2-40B4-BE49-F238E27FC236}">
                <a16:creationId xmlns:a16="http://schemas.microsoft.com/office/drawing/2014/main" id="{81D9B05D-B283-5C40-8346-EB14E032587C}"/>
              </a:ext>
            </a:extLst>
          </p:cNvPr>
          <p:cNvSpPr txBox="1">
            <a:spLocks noChangeArrowheads="1"/>
          </p:cNvSpPr>
          <p:nvPr/>
        </p:nvSpPr>
        <p:spPr bwMode="auto">
          <a:xfrm>
            <a:off x="857624" y="2176468"/>
            <a:ext cx="3322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Trial identifier:</a:t>
            </a:r>
            <a:r>
              <a:rPr kumimoji="0" lang="en-US" altLang="en-US" sz="180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rPr>
              <a:t> </a:t>
            </a:r>
            <a:r>
              <a:rPr lang="en-US" sz="1800" dirty="0">
                <a:solidFill>
                  <a:srgbClr val="FFFFFF"/>
                </a:solidFill>
              </a:rPr>
              <a:t>NCT03151811</a:t>
            </a:r>
            <a:endParaRPr kumimoji="0" lang="en-US" altLang="en-US" sz="180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13334" name="Rectangle 20">
            <a:extLst>
              <a:ext uri="{FF2B5EF4-FFF2-40B4-BE49-F238E27FC236}">
                <a16:creationId xmlns:a16="http://schemas.microsoft.com/office/drawing/2014/main" id="{866F3AD0-6A9C-364F-8BC7-C98342CEE3A6}"/>
              </a:ext>
            </a:extLst>
          </p:cNvPr>
          <p:cNvSpPr>
            <a:spLocks noChangeArrowheads="1"/>
          </p:cNvSpPr>
          <p:nvPr/>
        </p:nvSpPr>
        <p:spPr bwMode="auto">
          <a:xfrm>
            <a:off x="950118" y="5026235"/>
            <a:ext cx="8469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Primary endpoint:</a:t>
            </a:r>
            <a:r>
              <a:rPr kumimoji="0" lang="en-US" altLang="en-US" sz="1800" i="0"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 Progression-free survival</a:t>
            </a:r>
          </a:p>
        </p:txBody>
      </p:sp>
      <p:sp>
        <p:nvSpPr>
          <p:cNvPr id="18" name="TextBox 17">
            <a:extLst>
              <a:ext uri="{FF2B5EF4-FFF2-40B4-BE49-F238E27FC236}">
                <a16:creationId xmlns:a16="http://schemas.microsoft.com/office/drawing/2014/main" id="{4D0E0148-964C-F34D-BA3C-4C358476F507}"/>
              </a:ext>
            </a:extLst>
          </p:cNvPr>
          <p:cNvSpPr txBox="1">
            <a:spLocks noChangeArrowheads="1"/>
          </p:cNvSpPr>
          <p:nvPr/>
        </p:nvSpPr>
        <p:spPr bwMode="auto">
          <a:xfrm>
            <a:off x="76200" y="6356636"/>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www.clinicaltrials.gov</a:t>
            </a:r>
            <a:r>
              <a:rPr kumimoji="0" lang="en-US" sz="1600" b="0" i="0" u="none" strike="noStrike" kern="1200" cap="none" spc="0" normalizeH="0" baseline="0" noProof="0">
                <a:ln>
                  <a:noFill/>
                </a:ln>
                <a:solidFill>
                  <a:srgbClr val="FFFFFF"/>
                </a:solidFill>
                <a:effectLst/>
                <a:uLnTx/>
                <a:uFillTx/>
                <a:latin typeface="Arial" charset="0"/>
                <a:ea typeface="ＭＳ Ｐゴシック" charset="0"/>
              </a:rPr>
              <a:t>.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Accessed May 2019</a:t>
            </a:r>
            <a:r>
              <a:rPr kumimoji="0" lang="nb-NO" sz="1600" b="0" i="0" u="none" strike="noStrike" kern="1200" cap="none" spc="0" normalizeH="0" baseline="0" noProof="0" dirty="0">
                <a:ln>
                  <a:noFill/>
                </a:ln>
                <a:solidFill>
                  <a:srgbClr val="FFFFFF"/>
                </a:solidFill>
                <a:effectLst/>
                <a:uLnTx/>
                <a:uFillTx/>
                <a:latin typeface="Arial" charset="0"/>
                <a:ea typeface="ＭＳ Ｐゴシック" charset="0"/>
              </a:rPr>
              <a:t>.</a:t>
            </a:r>
          </a:p>
        </p:txBody>
      </p:sp>
    </p:spTree>
    <p:extLst>
      <p:ext uri="{BB962C8B-B14F-4D97-AF65-F5344CB8AC3E}">
        <p14:creationId xmlns:p14="http://schemas.microsoft.com/office/powerpoint/2010/main" val="1370817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FF840-F347-4843-8E89-6E1F9285AD93}"/>
              </a:ext>
            </a:extLst>
          </p:cNvPr>
          <p:cNvSpPr>
            <a:spLocks noGrp="1"/>
          </p:cNvSpPr>
          <p:nvPr>
            <p:ph type="title"/>
          </p:nvPr>
        </p:nvSpPr>
        <p:spPr>
          <a:xfrm>
            <a:off x="609600" y="0"/>
            <a:ext cx="10972800" cy="1981200"/>
          </a:xfrm>
        </p:spPr>
        <p:txBody>
          <a:bodyPr/>
          <a:lstStyle/>
          <a:p>
            <a:r>
              <a:rPr lang="en-US" dirty="0"/>
              <a:t>Have you or would you order an MRD assay to inform the decision regarding </a:t>
            </a:r>
            <a:r>
              <a:rPr lang="en-US" dirty="0" err="1"/>
              <a:t>autotransplant</a:t>
            </a:r>
            <a:r>
              <a:rPr lang="en-US" dirty="0"/>
              <a:t> after induction treatment?</a:t>
            </a:r>
          </a:p>
        </p:txBody>
      </p:sp>
      <p:sp>
        <p:nvSpPr>
          <p:cNvPr id="4" name="Content Placeholder 3">
            <a:extLst>
              <a:ext uri="{FF2B5EF4-FFF2-40B4-BE49-F238E27FC236}">
                <a16:creationId xmlns:a16="http://schemas.microsoft.com/office/drawing/2014/main" id="{4E5B8DEA-6899-3A43-89F8-19EB273A36B6}"/>
              </a:ext>
            </a:extLst>
          </p:cNvPr>
          <p:cNvSpPr>
            <a:spLocks noGrp="1"/>
          </p:cNvSpPr>
          <p:nvPr>
            <p:ph idx="1"/>
          </p:nvPr>
        </p:nvSpPr>
        <p:spPr>
          <a:xfrm>
            <a:off x="609600" y="2057400"/>
            <a:ext cx="10972800" cy="4343400"/>
          </a:xfrm>
        </p:spPr>
        <p:txBody>
          <a:bodyPr/>
          <a:lstStyle/>
          <a:p>
            <a:pPr marL="457200" indent="-457200">
              <a:buFont typeface="+mj-lt"/>
              <a:buAutoNum type="alphaLcPeriod"/>
            </a:pPr>
            <a:r>
              <a:rPr lang="en-US" dirty="0"/>
              <a:t>I have</a:t>
            </a:r>
          </a:p>
          <a:p>
            <a:pPr marL="457200" indent="-457200">
              <a:buFont typeface="+mj-lt"/>
              <a:buAutoNum type="alphaLcPeriod"/>
            </a:pPr>
            <a:r>
              <a:rPr lang="en-US" dirty="0"/>
              <a:t>I have not but would for the right patient</a:t>
            </a:r>
          </a:p>
          <a:p>
            <a:pPr marL="457200" indent="-457200">
              <a:buFont typeface="+mj-lt"/>
              <a:buAutoNum type="alphaLcPeriod"/>
            </a:pPr>
            <a:r>
              <a:rPr lang="en-US" dirty="0"/>
              <a:t>I have not and would not</a:t>
            </a:r>
          </a:p>
        </p:txBody>
      </p:sp>
    </p:spTree>
    <p:extLst>
      <p:ext uri="{BB962C8B-B14F-4D97-AF65-F5344CB8AC3E}">
        <p14:creationId xmlns:p14="http://schemas.microsoft.com/office/powerpoint/2010/main" val="2376913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914639" y="0"/>
            <a:ext cx="10362724" cy="1143000"/>
          </a:xfrm>
        </p:spPr>
        <p:txBody>
          <a:bodyPr/>
          <a:lstStyle/>
          <a:p>
            <a:pPr eaLnBrk="1" hangingPunct="1"/>
            <a:r>
              <a:rPr lang="en-US" dirty="0">
                <a:latin typeface="Arial" charset="0"/>
                <a:ea typeface="ヒラギノ角ゴ Pro W3" charset="0"/>
                <a:cs typeface="ヒラギノ角ゴ Pro W3" charset="0"/>
              </a:rPr>
              <a:t>Agenda</a:t>
            </a:r>
            <a:endParaRPr lang="en-US" dirty="0">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34064011"/>
              </p:ext>
            </p:extLst>
          </p:nvPr>
        </p:nvGraphicFramePr>
        <p:xfrm>
          <a:off x="914638" y="1584457"/>
          <a:ext cx="10515361" cy="5029261"/>
        </p:xfrm>
        <a:graphic>
          <a:graphicData uri="http://schemas.openxmlformats.org/drawingml/2006/table">
            <a:tbl>
              <a:tblPr/>
              <a:tblGrid>
                <a:gridCol w="10515361">
                  <a:extLst>
                    <a:ext uri="{9D8B030D-6E8A-4147-A177-3AD203B41FA5}">
                      <a16:colId xmlns:a16="http://schemas.microsoft.com/office/drawing/2014/main" val="20000"/>
                    </a:ext>
                  </a:extLst>
                </a:gridCol>
              </a:tblGrid>
              <a:tr h="1158743">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300" b="1" i="0" u="none" strike="noStrike" cap="none" normalizeH="0" baseline="0" dirty="0">
                          <a:ln>
                            <a:noFill/>
                          </a:ln>
                          <a:solidFill>
                            <a:srgbClr val="EFC53D"/>
                          </a:solidFill>
                          <a:effectLst/>
                          <a:latin typeface="Arial" pitchFamily="-110" charset="-52"/>
                          <a:ea typeface="ヒラギノ角ゴ Pro W3" pitchFamily="-110" charset="-128"/>
                          <a:cs typeface="ヒラギノ角ゴ Pro W3" pitchFamily="-110" charset="-128"/>
                        </a:rPr>
                        <a:t>Module 1 – </a:t>
                      </a:r>
                      <a:r>
                        <a:rPr kumimoji="0" lang="en-US" sz="2300" b="0" i="1" u="none" strike="noStrike" kern="1200" cap="none" normalizeH="0" baseline="0" dirty="0">
                          <a:ln>
                            <a:noFill/>
                          </a:ln>
                          <a:solidFill>
                            <a:srgbClr val="FFFFFF"/>
                          </a:solidFill>
                          <a:effectLst/>
                          <a:latin typeface="Arial" pitchFamily="-110" charset="-52"/>
                          <a:ea typeface="ヒラギノ角ゴ Pro W3" pitchFamily="-110" charset="-128"/>
                        </a:rPr>
                        <a:t>Newly Diagnosed and Relapsed/Refractory Multiple Myeloma</a:t>
                      </a:r>
                      <a:r>
                        <a:rPr kumimoji="0" lang="en-US" sz="2300" b="0" i="1" u="none" strike="noStrike" cap="none" normalizeH="0" baseline="0" dirty="0">
                          <a:ln>
                            <a:noFill/>
                          </a:ln>
                          <a:solidFill>
                            <a:srgbClr val="FFFFFF"/>
                          </a:solidFill>
                          <a:effectLst/>
                          <a:latin typeface="Arial" pitchFamily="-110" charset="-52"/>
                          <a:ea typeface="ヒラギノ角ゴ Pro W3" pitchFamily="-110" charset="-128"/>
                          <a:cs typeface="ヒラギノ角ゴ Pro W3" pitchFamily="-110" charset="-128"/>
                        </a:rPr>
                        <a:t> —  Dr </a:t>
                      </a:r>
                      <a:r>
                        <a:rPr kumimoji="0" lang="en-US" sz="2300" b="0" i="1" u="none" strike="noStrike" cap="none" normalizeH="0" baseline="0" dirty="0" err="1">
                          <a:ln>
                            <a:noFill/>
                          </a:ln>
                          <a:solidFill>
                            <a:srgbClr val="FFFFFF"/>
                          </a:solidFill>
                          <a:effectLst/>
                          <a:latin typeface="Arial" pitchFamily="-110" charset="-52"/>
                          <a:ea typeface="ヒラギノ角ゴ Pro W3" pitchFamily="-110" charset="-128"/>
                          <a:cs typeface="ヒラギノ角ゴ Pro W3" pitchFamily="-110" charset="-128"/>
                        </a:rPr>
                        <a:t>Raje</a:t>
                      </a:r>
                      <a:r>
                        <a:rPr kumimoji="0" lang="en-US" sz="2300" b="0" i="1" u="none" strike="noStrike" cap="none" normalizeH="0" baseline="0" dirty="0">
                          <a:ln>
                            <a:noFill/>
                          </a:ln>
                          <a:solidFill>
                            <a:srgbClr val="FFFFFF"/>
                          </a:solidFill>
                          <a:effectLst/>
                          <a:latin typeface="Arial" pitchFamily="-110" charset="-52"/>
                          <a:ea typeface="ヒラギノ角ゴ Pro W3" pitchFamily="-110" charset="-128"/>
                          <a:cs typeface="ヒラギノ角ゴ Pro W3" pitchFamily="-110" charset="-128"/>
                        </a:rPr>
                        <a:t> and Dr Richardson </a:t>
                      </a: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058944">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300" b="1" i="0" u="none" strike="noStrike" cap="none" normalizeH="0" baseline="0" dirty="0">
                          <a:ln>
                            <a:noFill/>
                          </a:ln>
                          <a:solidFill>
                            <a:srgbClr val="EFC53D"/>
                          </a:solidFill>
                          <a:effectLst/>
                          <a:latin typeface="Arial" pitchFamily="-110" charset="-52"/>
                          <a:ea typeface="ヒラギノ角ゴ Pro W3" pitchFamily="-110" charset="-128"/>
                          <a:cs typeface="ヒラギノ角ゴ Pro W3" pitchFamily="-110" charset="-128"/>
                        </a:rPr>
                        <a:t>Module 2</a:t>
                      </a:r>
                      <a:r>
                        <a:rPr kumimoji="0" lang="mr-IN" sz="2300" b="1" i="0" u="none" strike="noStrike" cap="none" normalizeH="0" baseline="0" dirty="0">
                          <a:ln>
                            <a:noFill/>
                          </a:ln>
                          <a:solidFill>
                            <a:srgbClr val="EFC53D"/>
                          </a:solidFill>
                          <a:effectLst/>
                          <a:latin typeface="Arial" pitchFamily="-110" charset="-52"/>
                          <a:ea typeface="ヒラギノ角ゴ Pro W3" pitchFamily="-110" charset="-128"/>
                          <a:cs typeface="ヒラギノ角ゴ Pro W3" pitchFamily="-110" charset="-128"/>
                        </a:rPr>
                        <a:t> – </a:t>
                      </a:r>
                      <a:r>
                        <a:rPr kumimoji="0" lang="en-US" sz="2300" b="0" i="1" u="none" strike="noStrike" cap="none" normalizeH="0" baseline="0" dirty="0">
                          <a:ln>
                            <a:noFill/>
                          </a:ln>
                          <a:solidFill>
                            <a:schemeClr val="tx1"/>
                          </a:solidFill>
                          <a:effectLst/>
                          <a:latin typeface="Arial" pitchFamily="-110" charset="-52"/>
                          <a:ea typeface="ヒラギノ角ゴ Pro W3" pitchFamily="-110" charset="-128"/>
                          <a:cs typeface="ヒラギノ角ゴ Pro W3" pitchFamily="-110" charset="-128"/>
                        </a:rPr>
                        <a:t>Chronic Lymphocytic Leukemia and Follicular Lymphoma</a:t>
                      </a:r>
                      <a:r>
                        <a:rPr kumimoji="0" lang="en-US" sz="2300" b="0" i="1" u="none" strike="noStrike" cap="none" normalizeH="0" baseline="0" dirty="0">
                          <a:ln>
                            <a:noFill/>
                          </a:ln>
                          <a:solidFill>
                            <a:srgbClr val="FFFFFF"/>
                          </a:solidFill>
                          <a:effectLst/>
                          <a:latin typeface="Arial" pitchFamily="-110" charset="-52"/>
                          <a:ea typeface="ヒラギノ角ゴ Pro W3" pitchFamily="-110" charset="-128"/>
                          <a:cs typeface="ヒラギノ角ゴ Pro W3" pitchFamily="-110" charset="-128"/>
                        </a:rPr>
                        <a:t> —         Dr </a:t>
                      </a:r>
                      <a:r>
                        <a:rPr kumimoji="0" lang="en-US" sz="2300" b="0" i="1" u="none" strike="noStrike" cap="none" normalizeH="0" baseline="0" dirty="0" err="1">
                          <a:ln>
                            <a:noFill/>
                          </a:ln>
                          <a:solidFill>
                            <a:srgbClr val="FFFFFF"/>
                          </a:solidFill>
                          <a:effectLst/>
                          <a:latin typeface="Arial" pitchFamily="-110" charset="-52"/>
                          <a:ea typeface="ヒラギノ角ゴ Pro W3" pitchFamily="-110" charset="-128"/>
                          <a:cs typeface="ヒラギノ角ゴ Pro W3" pitchFamily="-110" charset="-128"/>
                        </a:rPr>
                        <a:t>Cheson</a:t>
                      </a:r>
                      <a:r>
                        <a:rPr kumimoji="0" lang="en-US" sz="2300" b="0" i="1" u="none" strike="noStrike" cap="none" normalizeH="0" baseline="0" dirty="0">
                          <a:ln>
                            <a:noFill/>
                          </a:ln>
                          <a:solidFill>
                            <a:srgbClr val="FFFFFF"/>
                          </a:solidFill>
                          <a:effectLst/>
                          <a:latin typeface="Arial" pitchFamily="-110" charset="-52"/>
                          <a:ea typeface="ヒラギノ角ゴ Pro W3" pitchFamily="-110" charset="-128"/>
                          <a:cs typeface="ヒラギノ角ゴ Pro W3" pitchFamily="-110" charset="-128"/>
                        </a:rPr>
                        <a:t> and Dr </a:t>
                      </a:r>
                      <a:r>
                        <a:rPr kumimoji="0" lang="en-US" sz="2300" b="0" i="1" u="none" strike="noStrike" cap="none" normalizeH="0" baseline="0" dirty="0" err="1">
                          <a:ln>
                            <a:noFill/>
                          </a:ln>
                          <a:solidFill>
                            <a:srgbClr val="FFFFFF"/>
                          </a:solidFill>
                          <a:effectLst/>
                          <a:latin typeface="Arial" pitchFamily="-110" charset="-52"/>
                          <a:ea typeface="ヒラギノ角ゴ Pro W3" pitchFamily="-110" charset="-128"/>
                          <a:cs typeface="ヒラギノ角ゴ Pro W3" pitchFamily="-110" charset="-128"/>
                        </a:rPr>
                        <a:t>LaCasce</a:t>
                      </a:r>
                      <a:endParaRPr kumimoji="0" lang="en-US" sz="2300" b="0" i="1" u="none" strike="noStrike" cap="none" normalizeH="0" baseline="0" dirty="0">
                        <a:ln>
                          <a:noFill/>
                        </a:ln>
                        <a:solidFill>
                          <a:srgbClr val="FFFFFF"/>
                        </a:solidFill>
                        <a:effectLst/>
                        <a:latin typeface="Arial" pitchFamily="-110" charset="-52"/>
                        <a:ea typeface="ヒラギノ角ゴ Pro W3" pitchFamily="-110" charset="-128"/>
                        <a:cs typeface="ヒラギノ角ゴ Pro W3" pitchFamily="-110" charset="-128"/>
                      </a:endParaRP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883940">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300" b="1" i="0" u="none" strike="noStrike" cap="none" normalizeH="0" baseline="0" dirty="0">
                          <a:ln>
                            <a:noFill/>
                          </a:ln>
                          <a:solidFill>
                            <a:srgbClr val="EFC53D"/>
                          </a:solidFill>
                          <a:effectLst/>
                          <a:latin typeface="Arial" pitchFamily="-110" charset="-52"/>
                          <a:ea typeface="ヒラギノ角ゴ Pro W3" pitchFamily="-110" charset="-128"/>
                          <a:cs typeface="ヒラギノ角ゴ Pro W3" pitchFamily="-110" charset="-128"/>
                        </a:rPr>
                        <a:t>Module 3 – </a:t>
                      </a:r>
                      <a:r>
                        <a:rPr kumimoji="0" lang="en-US" sz="2300" b="0" i="1" u="none" strike="noStrike" cap="none" normalizeH="0" baseline="0" dirty="0">
                          <a:ln>
                            <a:noFill/>
                          </a:ln>
                          <a:solidFill>
                            <a:srgbClr val="FFFFFF"/>
                          </a:solidFill>
                          <a:effectLst/>
                          <a:latin typeface="Arial" pitchFamily="-110" charset="-52"/>
                          <a:ea typeface="ヒラギノ角ゴ Pro W3" pitchFamily="-110" charset="-128"/>
                          <a:cs typeface="ヒラギノ角ゴ Pro W3" pitchFamily="-110" charset="-128"/>
                        </a:rPr>
                        <a:t>Hodgkin and Other Lymphomas — Dr Abramson and Dr Smith </a:t>
                      </a: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58944">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endParaRPr kumimoji="0" lang="en-US" sz="2300" b="0" i="1" u="none" strike="noStrike" cap="none" normalizeH="0" baseline="0" dirty="0">
                        <a:ln>
                          <a:noFill/>
                        </a:ln>
                        <a:solidFill>
                          <a:srgbClr val="FFFFFF"/>
                        </a:solidFill>
                        <a:effectLst/>
                        <a:latin typeface="Arial" pitchFamily="-110" charset="-52"/>
                        <a:ea typeface="ヒラギノ角ゴ Pro W3" pitchFamily="-110" charset="-128"/>
                        <a:cs typeface="ヒラギノ角ゴ Pro W3" pitchFamily="-110" charset="-128"/>
                      </a:endParaRP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868690">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endParaRPr kumimoji="0" lang="en-US" sz="2300" b="0" i="1" u="none" strike="noStrike" cap="none" normalizeH="0" baseline="0" dirty="0">
                        <a:ln>
                          <a:noFill/>
                        </a:ln>
                        <a:solidFill>
                          <a:srgbClr val="FFFFFF"/>
                        </a:solidFill>
                        <a:effectLst/>
                        <a:latin typeface="Arial" pitchFamily="-110" charset="-52"/>
                        <a:ea typeface="ヒラギノ角ゴ Pro W3" pitchFamily="-110" charset="-128"/>
                        <a:cs typeface="ヒラギノ角ゴ Pro W3" pitchFamily="-110" charset="-128"/>
                      </a:endParaRP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81627117"/>
                  </a:ext>
                </a:extLst>
              </a:tr>
            </a:tbl>
          </a:graphicData>
        </a:graphic>
      </p:graphicFrame>
    </p:spTree>
    <p:extLst>
      <p:ext uri="{BB962C8B-B14F-4D97-AF65-F5344CB8AC3E}">
        <p14:creationId xmlns:p14="http://schemas.microsoft.com/office/powerpoint/2010/main" val="301251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432B0A-E1C7-DB48-87EA-DC901B5AF12E}"/>
              </a:ext>
            </a:extLst>
          </p:cNvPr>
          <p:cNvSpPr txBox="1"/>
          <p:nvPr/>
        </p:nvSpPr>
        <p:spPr>
          <a:xfrm>
            <a:off x="1703154" y="2525397"/>
            <a:ext cx="8888646" cy="1200329"/>
          </a:xfrm>
          <a:prstGeom prst="rect">
            <a:avLst/>
          </a:prstGeom>
          <a:noFill/>
        </p:spPr>
        <p:txBody>
          <a:bodyPr wrap="square" rtlCol="0">
            <a:spAutoFit/>
          </a:bodyPr>
          <a:lstStyle/>
          <a:p>
            <a:pPr algn="ctr"/>
            <a:r>
              <a:rPr lang="en-US" sz="3600" b="1" dirty="0">
                <a:solidFill>
                  <a:srgbClr val="FFC000"/>
                </a:solidFill>
              </a:rPr>
              <a:t>Module 1: Newly Diagnosed and Relapsed/Refractory Multiple Myeloma</a:t>
            </a:r>
          </a:p>
        </p:txBody>
      </p:sp>
    </p:spTree>
    <p:extLst>
      <p:ext uri="{BB962C8B-B14F-4D97-AF65-F5344CB8AC3E}">
        <p14:creationId xmlns:p14="http://schemas.microsoft.com/office/powerpoint/2010/main" val="3347656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for the camera&#10;&#10;Description automatically generated">
            <a:extLst>
              <a:ext uri="{FF2B5EF4-FFF2-40B4-BE49-F238E27FC236}">
                <a16:creationId xmlns:a16="http://schemas.microsoft.com/office/drawing/2014/main" id="{891333C5-6B61-2146-B3E5-705FEB4433AC}"/>
              </a:ext>
            </a:extLst>
          </p:cNvPr>
          <p:cNvPicPr>
            <a:picLocks noChangeAspect="1"/>
          </p:cNvPicPr>
          <p:nvPr/>
        </p:nvPicPr>
        <p:blipFill>
          <a:blip r:embed="rId2"/>
          <a:stretch>
            <a:fillRect/>
          </a:stretch>
        </p:blipFill>
        <p:spPr>
          <a:xfrm>
            <a:off x="1692532" y="1981200"/>
            <a:ext cx="2346068" cy="2815281"/>
          </a:xfrm>
          <a:prstGeom prst="rect">
            <a:avLst/>
          </a:prstGeom>
          <a:effectLst>
            <a:outerShdw blurRad="50800" dist="38100" dir="2700000" algn="tl" rotWithShape="0">
              <a:prstClr val="black">
                <a:alpha val="40000"/>
              </a:prstClr>
            </a:outerShdw>
          </a:effectLst>
        </p:spPr>
      </p:pic>
      <p:sp>
        <p:nvSpPr>
          <p:cNvPr id="6" name="Subtitle 2">
            <a:extLst>
              <a:ext uri="{FF2B5EF4-FFF2-40B4-BE49-F238E27FC236}">
                <a16:creationId xmlns:a16="http://schemas.microsoft.com/office/drawing/2014/main" id="{ED4EBD01-567C-4A48-8736-6DFB099D978E}"/>
              </a:ext>
            </a:extLst>
          </p:cNvPr>
          <p:cNvSpPr txBox="1">
            <a:spLocks/>
          </p:cNvSpPr>
          <p:nvPr/>
        </p:nvSpPr>
        <p:spPr>
          <a:xfrm>
            <a:off x="4191000" y="2209800"/>
            <a:ext cx="8001000" cy="2151184"/>
          </a:xfrm>
          <a:prstGeom prst="rect">
            <a:avLst/>
          </a:prstGeom>
        </p:spPr>
        <p:txBody>
          <a:bodyPr>
            <a:noAutofit/>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indent="0">
              <a:buNone/>
            </a:pPr>
            <a:r>
              <a:rPr lang="en-US" b="1" dirty="0"/>
              <a:t>Noopur </a:t>
            </a:r>
            <a:r>
              <a:rPr lang="en-US" b="1" dirty="0" err="1"/>
              <a:t>Raje</a:t>
            </a:r>
            <a:r>
              <a:rPr lang="en-US" b="1" dirty="0"/>
              <a:t>, MD </a:t>
            </a:r>
            <a:br>
              <a:rPr lang="en-US" b="1" dirty="0"/>
            </a:br>
            <a:r>
              <a:rPr lang="en-US" dirty="0"/>
              <a:t>Director, Center for Multiple Myeloma</a:t>
            </a:r>
            <a:br>
              <a:rPr lang="en-US" dirty="0"/>
            </a:br>
            <a:r>
              <a:rPr lang="en-US" dirty="0"/>
              <a:t>Massachusetts General Hospital Cancer Center</a:t>
            </a:r>
            <a:br>
              <a:rPr lang="en-US" dirty="0"/>
            </a:br>
            <a:r>
              <a:rPr lang="en-US" dirty="0"/>
              <a:t>Professor of Medicine</a:t>
            </a:r>
            <a:br>
              <a:rPr lang="en-US" dirty="0"/>
            </a:br>
            <a:r>
              <a:rPr lang="en-US" dirty="0"/>
              <a:t>Harvard Medical School</a:t>
            </a:r>
            <a:br>
              <a:rPr lang="en-US" dirty="0"/>
            </a:br>
            <a:r>
              <a:rPr lang="en-US" dirty="0"/>
              <a:t>Boston, Massachusetts</a:t>
            </a:r>
          </a:p>
        </p:txBody>
      </p:sp>
    </p:spTree>
    <p:extLst>
      <p:ext uri="{BB962C8B-B14F-4D97-AF65-F5344CB8AC3E}">
        <p14:creationId xmlns:p14="http://schemas.microsoft.com/office/powerpoint/2010/main" val="1707398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14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16806</TotalTime>
  <Words>4722</Words>
  <Application>Microsoft Macintosh PowerPoint</Application>
  <PresentationFormat>Widescreen</PresentationFormat>
  <Paragraphs>695</Paragraphs>
  <Slides>64</Slides>
  <Notes>27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64</vt:i4>
      </vt:variant>
    </vt:vector>
  </HeadingPairs>
  <TitlesOfParts>
    <vt:vector size="73" baseType="lpstr">
      <vt:lpstr>Arial</vt:lpstr>
      <vt:lpstr>Calibri</vt:lpstr>
      <vt:lpstr>System Font Regular</vt:lpstr>
      <vt:lpstr>Times</vt:lpstr>
      <vt:lpstr>Wingdings</vt:lpstr>
      <vt:lpstr>14_Blank Presentation</vt:lpstr>
      <vt:lpstr>Blank Presentation</vt:lpstr>
      <vt:lpstr>13_Blank Presentation</vt:lpstr>
      <vt:lpstr>1_Blank Presentation</vt:lpstr>
      <vt:lpstr>PowerPoint Presentation</vt:lpstr>
      <vt:lpstr>PowerPoint Presentation</vt:lpstr>
      <vt:lpstr>Disclosures for Moderator Neil Love, MD</vt:lpstr>
      <vt:lpstr>RTP ASCO Symposia</vt:lpstr>
      <vt:lpstr>The patients I saw today…</vt:lpstr>
      <vt:lpstr>The patients I saw today…</vt:lpstr>
      <vt:lpstr>Agenda</vt:lpstr>
      <vt:lpstr>PowerPoint Presentation</vt:lpstr>
      <vt:lpstr>PowerPoint Presentation</vt:lpstr>
      <vt:lpstr>Disclosures for Noopur Raje, MD </vt:lpstr>
      <vt:lpstr>PowerPoint Presentation</vt:lpstr>
      <vt:lpstr>Disclosures for Paul G Richardson, MD</vt:lpstr>
      <vt:lpstr> A man in his early 80s with smoldering multiple myeloma (Dr Raje)  </vt:lpstr>
      <vt:lpstr>Updated Risk Stratification Model for Smoldering Multiple Myeloma (SMM) Incorporating the Revised IMWG Diagnostic Criteria</vt:lpstr>
      <vt:lpstr>ECOG-E3A06: A Phase III Trial of Lenalidomide versus Observation Alone for Patients with Asymptomatic High-Risk Smoldering Multiple Myeloma</vt:lpstr>
      <vt:lpstr>E3A06: Randomized Phase III Trial of Lenalidomide versus Observation Alone in Patients with Asymptomatic High-risk Smoldering Multiple Myeloma </vt:lpstr>
      <vt:lpstr>A woman in her mid-70s with high-risk multiple myeloma  (Dr Richardson)</vt:lpstr>
      <vt:lpstr>PowerPoint Presentation</vt:lpstr>
      <vt:lpstr>Effect of Minimal Residual Disease Status on Survival Among Complete Responders: Meta-Analysis of 21 Studies</vt:lpstr>
      <vt:lpstr>PowerPoint Presentation</vt:lpstr>
      <vt:lpstr>PowerPoint Presentation</vt:lpstr>
      <vt:lpstr>First NGS-Based Test to Detect Minimal Residual Disease Is Authorized by the FDA  Press Release – September 28, 2018</vt:lpstr>
      <vt:lpstr>Efficacy of Carfilzomib Lenalidomide Dexamethasone (KRd) with or without Transplantation in Newly Diagnosed Myeloma According to Risk Status: Results from the FORTE Trial</vt:lpstr>
      <vt:lpstr>Phase 3 Randomized Study of Daratumumab (DARA) + Bortezomib/Thalidomide/Dexamethasone (D-VTd) vs VTd in Transplant-Eligible (TE) Newly Diagnosed Multiple Myeloma (NDMM): CASSIOPEIA Part 1 Results</vt:lpstr>
      <vt:lpstr>Phase 3 Randomized Study of Daratumumab plus Lenalidomide and Dexamethasone (D-Rd) versus Lenalidomide and Dexamethasone (Rd) in Patients with Newly Diagnosed Multiple Myeloma (NDMM) Ineligible for Transplant (MAIA)</vt:lpstr>
      <vt:lpstr>PowerPoint Presentation</vt:lpstr>
      <vt:lpstr>PowerPoint Presentation</vt:lpstr>
      <vt:lpstr>Phase III CASSIOPEIA Study Meets Primary Endpoint Press Release – October 21, 2018</vt:lpstr>
      <vt:lpstr>Phase 3 Randomized Study of Daratumumab + Bortezomib/Thalidomide/Dexamethasone (D-VTD) versus VTD in Transplant-Eligible Newly Diagnosed Multiple Myeloma: Part 1 CASSIOPEIA Results</vt:lpstr>
      <vt:lpstr>Efficacy and Updated Safety Analysis of a Safety Run-in Cohort from Griffin, a Phase 2 Randomized Study of Daratumumab (Dara), Bortezomib (V), Lenalidomide (R), and Dexamethasone (D; Dara‐Vrd) vs Vrd in Patients (Pts) with Newly Diagnosed (ND) Multiple Myeloma (MM) Eligible for High‐Dose Therapy (HDT) and Autologous Stem Cell Transplantation (ASCT)</vt:lpstr>
      <vt:lpstr>PowerPoint Presentation</vt:lpstr>
      <vt:lpstr>PowerPoint Presentation</vt:lpstr>
      <vt:lpstr>TOURMALINE-MM3: Ixazomib Maintenance in the Post-Transplant Setting </vt:lpstr>
      <vt:lpstr>A man in his late 60s with relapsed/refractory multiple myeloma (Dr Richardson)</vt:lpstr>
      <vt:lpstr>Richardson Patient 1</vt:lpstr>
      <vt:lpstr>PowerPoint Presentation</vt:lpstr>
      <vt:lpstr>ELOQUENT-3: Pomalidomide/Dexamethasone +/- Elotuzumab for MM Refractory to Lenalidomide and a Proteasome Inhibitor</vt:lpstr>
      <vt:lpstr>FDA Approves Elotuzumab with Pomalidomide and Dexamethasone for Relapsed or Refractory Multiple Myeloma Press Release – November 7, 2018</vt:lpstr>
      <vt:lpstr>PowerPoint Presentation</vt:lpstr>
      <vt:lpstr>OPTIMISMM: Results Summary</vt:lpstr>
      <vt:lpstr>FDA Approves Daratumumab Split-Dosing Regimen Press Release – February 12, 2019</vt:lpstr>
      <vt:lpstr>Phase III COLUMBA Study of Subcutaneous Daratumumab Meets Primary Endpoint Press Release – February 25, 2019</vt:lpstr>
      <vt:lpstr>Efficacy and Safety of the Randomized, Open-Label, Non-Inferiority, Phase 3 study of Subcutaneous (SC) versus Intravenous (IV) Daratumumab (DARA) Administration in Patients (pts) with Relapsed or Refractory Multiple Myeloma (RRMM): COLUMBA</vt:lpstr>
      <vt:lpstr>Isatuximab: CD38-Targeted Monoclonal Antibody </vt:lpstr>
      <vt:lpstr>Phase III ICARIA-MM Study Meets Primary Endpoint Press Release – February 5, 2019</vt:lpstr>
      <vt:lpstr>A Phase III Randomized, Open Label, Multicenter Study Comparing Isatuximab, Pomalidomide, and Low-Dose Dexamethasone versus Pomalidomide and Low-Dose Dexamethasone in Patients with Relapsed/Refractory Multiple Myeloma (RRMM) </vt:lpstr>
      <vt:lpstr>First Clinical (Phase 1b/2a) Study of Iberdomide (CC-220; IBER), a CELMoD, in Combination with Dexamethasone (DEX) in Patients (pts) with Relapsed/Refractory Multiple Myeloma (RRMM)</vt:lpstr>
      <vt:lpstr>PowerPoint Presentation</vt:lpstr>
      <vt:lpstr>PowerPoint Presentation</vt:lpstr>
      <vt:lpstr>FDA Issues Warning About Risks Associated with Investigational Use of Venetoclax for Multiple Myeloma Press Release – March 21, 2019</vt:lpstr>
      <vt:lpstr>A man in his early 70s with relapsed/refractory multiple myeloma (Dr Raje)</vt:lpstr>
      <vt:lpstr>PowerPoint Presentation</vt:lpstr>
      <vt:lpstr>PowerPoint Presentation</vt:lpstr>
      <vt:lpstr>Initial Results from a Phase I Clinical Study of bb21217, a Next-Generation Anti-BCMA CAR    T Cell Therapy</vt:lpstr>
      <vt:lpstr>PowerPoint Presentation</vt:lpstr>
      <vt:lpstr>PowerPoint Presentation</vt:lpstr>
      <vt:lpstr>Evaluation of AMG 420, an Anti-BCMA Bispecific T-Cell Engager (BiTE) Immunotherapy, in R/R Multiple Myeloma (MM) Patients: Updated Results of a First-in-Human (FIH) Phase I Dose Escalation Study</vt:lpstr>
      <vt:lpstr>Melflufen: A Derivative of the Alkylating Agent Melphalan</vt:lpstr>
      <vt:lpstr>First Report on Overall Survival (OS) and Improved Progression Free Survival (PFS) in a Completed Phase 2a Study of Melflufen in Advanced Relapsed Refractory Multiple Myeloma (RRMM) </vt:lpstr>
      <vt:lpstr>PowerPoint Presentation</vt:lpstr>
      <vt:lpstr>OP-106 Horizon — Melflufen Therapy for RRMM Patients Refractory to Daratumumab and/or Pomalidomide; Updated Results and First Report on PFS</vt:lpstr>
      <vt:lpstr>PowerPoint Presentation</vt:lpstr>
      <vt:lpstr>Phase III OCEAN Trial Design</vt:lpstr>
      <vt:lpstr>Have you or would you order an MRD assay to inform the decision regarding autotransplant after induction treatment?</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Fernando G Rendina</dc:creator>
  <cp:keywords/>
  <dc:description/>
  <cp:lastModifiedBy>Silvana Izquierdo</cp:lastModifiedBy>
  <cp:revision>1980</cp:revision>
  <cp:lastPrinted>2019-06-02T21:51:33Z</cp:lastPrinted>
  <dcterms:created xsi:type="dcterms:W3CDTF">2012-08-13T12:55:31Z</dcterms:created>
  <dcterms:modified xsi:type="dcterms:W3CDTF">2019-06-04T17:17:21Z</dcterms:modified>
  <cp:category/>
</cp:coreProperties>
</file>