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7850" r:id="rId2"/>
  </p:sldMasterIdLst>
  <p:notesMasterIdLst>
    <p:notesMasterId r:id="rId70"/>
  </p:notesMasterIdLst>
  <p:handoutMasterIdLst>
    <p:handoutMasterId r:id="rId71"/>
  </p:handoutMasterIdLst>
  <p:sldIdLst>
    <p:sldId id="2841" r:id="rId3"/>
    <p:sldId id="922" r:id="rId4"/>
    <p:sldId id="305" r:id="rId5"/>
    <p:sldId id="2842" r:id="rId6"/>
    <p:sldId id="926" r:id="rId7"/>
    <p:sldId id="2843" r:id="rId8"/>
    <p:sldId id="927" r:id="rId9"/>
    <p:sldId id="2844" r:id="rId10"/>
    <p:sldId id="928" r:id="rId11"/>
    <p:sldId id="2378" r:id="rId12"/>
    <p:sldId id="2542" r:id="rId13"/>
    <p:sldId id="611" r:id="rId14"/>
    <p:sldId id="311" r:id="rId15"/>
    <p:sldId id="2379" r:id="rId16"/>
    <p:sldId id="2627" r:id="rId17"/>
    <p:sldId id="2628" r:id="rId18"/>
    <p:sldId id="2629" r:id="rId19"/>
    <p:sldId id="1291" r:id="rId20"/>
    <p:sldId id="1325" r:id="rId21"/>
    <p:sldId id="1203" r:id="rId22"/>
    <p:sldId id="1370" r:id="rId23"/>
    <p:sldId id="1222" r:id="rId24"/>
    <p:sldId id="2430" r:id="rId25"/>
    <p:sldId id="2387" r:id="rId26"/>
    <p:sldId id="1328" r:id="rId27"/>
    <p:sldId id="1363" r:id="rId28"/>
    <p:sldId id="2431" r:id="rId29"/>
    <p:sldId id="1263" r:id="rId30"/>
    <p:sldId id="2432" r:id="rId31"/>
    <p:sldId id="2433" r:id="rId32"/>
    <p:sldId id="2434" r:id="rId33"/>
    <p:sldId id="1264" r:id="rId34"/>
    <p:sldId id="2380" r:id="rId35"/>
    <p:sldId id="2630" r:id="rId36"/>
    <p:sldId id="2631" r:id="rId37"/>
    <p:sldId id="1289" r:id="rId38"/>
    <p:sldId id="2626" r:id="rId39"/>
    <p:sldId id="2392" r:id="rId40"/>
    <p:sldId id="1276" r:id="rId41"/>
    <p:sldId id="2394" r:id="rId42"/>
    <p:sldId id="1277" r:id="rId43"/>
    <p:sldId id="2403" r:id="rId44"/>
    <p:sldId id="1369" r:id="rId45"/>
    <p:sldId id="2381" r:id="rId46"/>
    <p:sldId id="2632" r:id="rId47"/>
    <p:sldId id="1287" r:id="rId48"/>
    <p:sldId id="1241" r:id="rId49"/>
    <p:sldId id="1242" r:id="rId50"/>
    <p:sldId id="2437" r:id="rId51"/>
    <p:sldId id="2577" r:id="rId52"/>
    <p:sldId id="2624" r:id="rId53"/>
    <p:sldId id="2625" r:id="rId54"/>
    <p:sldId id="2439" r:id="rId55"/>
    <p:sldId id="2575" r:id="rId56"/>
    <p:sldId id="1365" r:id="rId57"/>
    <p:sldId id="2441" r:id="rId58"/>
    <p:sldId id="2447" r:id="rId59"/>
    <p:sldId id="1366" r:id="rId60"/>
    <p:sldId id="2448" r:id="rId61"/>
    <p:sldId id="2446" r:id="rId62"/>
    <p:sldId id="2576" r:id="rId63"/>
    <p:sldId id="2445" r:id="rId64"/>
    <p:sldId id="2444" r:id="rId65"/>
    <p:sldId id="2442" r:id="rId66"/>
    <p:sldId id="2840" r:id="rId67"/>
    <p:sldId id="2839" r:id="rId68"/>
    <p:sldId id="2835" r:id="rId69"/>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71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C44B"/>
    <a:srgbClr val="FF9300"/>
    <a:srgbClr val="DFB226"/>
    <a:srgbClr val="00274B"/>
    <a:srgbClr val="FF40FF"/>
    <a:srgbClr val="8DC73F"/>
    <a:srgbClr val="C4DEB7"/>
    <a:srgbClr val="A9DFFA"/>
    <a:srgbClr val="CF7318"/>
    <a:srgbClr val="0067A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22AF6D-435A-D94E-B33E-6D81FB46D72D}" v="2" dt="2019-07-01T15:03:23.1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7" autoAdjust="0"/>
    <p:restoredTop sz="95952" autoAdjust="0"/>
  </p:normalViewPr>
  <p:slideViewPr>
    <p:cSldViewPr>
      <p:cViewPr varScale="1">
        <p:scale>
          <a:sx n="106" d="100"/>
          <a:sy n="106" d="100"/>
        </p:scale>
        <p:origin x="792" y="184"/>
      </p:cViewPr>
      <p:guideLst>
        <p:guide orient="horz" pos="2160"/>
        <p:guide pos="37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6960"/>
    </p:cViewPr>
  </p:sorterViewPr>
  <p:notesViewPr>
    <p:cSldViewPr snapToGrid="0" snapToObjects="1">
      <p:cViewPr varScale="1">
        <p:scale>
          <a:sx n="70" d="100"/>
          <a:sy n="70" d="100"/>
        </p:scale>
        <p:origin x="-292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microsoft.com/office/2016/11/relationships/changesInfo" Target="changesInfos/changesInfo1.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ana Izquierdo" userId="46480b9d-78ec-4659-884d-35c5467fe41c" providerId="ADAL" clId="{43A64B8C-8B1E-D145-9C7D-D90904DD2E76}"/>
    <pc:docChg chg="modSld">
      <pc:chgData name="Silvana Izquierdo" userId="46480b9d-78ec-4659-884d-35c5467fe41c" providerId="ADAL" clId="{43A64B8C-8B1E-D145-9C7D-D90904DD2E76}" dt="2019-05-28T15:38:16.994" v="3" actId="20577"/>
      <pc:docMkLst>
        <pc:docMk/>
      </pc:docMkLst>
      <pc:sldChg chg="modSp">
        <pc:chgData name="Silvana Izquierdo" userId="46480b9d-78ec-4659-884d-35c5467fe41c" providerId="ADAL" clId="{43A64B8C-8B1E-D145-9C7D-D90904DD2E76}" dt="2019-05-28T15:38:16.994" v="3" actId="20577"/>
        <pc:sldMkLst>
          <pc:docMk/>
          <pc:sldMk cId="1963497278" sldId="2403"/>
        </pc:sldMkLst>
        <pc:graphicFrameChg chg="modGraphic">
          <ac:chgData name="Silvana Izquierdo" userId="46480b9d-78ec-4659-884d-35c5467fe41c" providerId="ADAL" clId="{43A64B8C-8B1E-D145-9C7D-D90904DD2E76}" dt="2019-05-28T15:38:16.994" v="3" actId="20577"/>
          <ac:graphicFrameMkLst>
            <pc:docMk/>
            <pc:sldMk cId="1963497278" sldId="2403"/>
            <ac:graphicFrameMk id="13" creationId="{16991F18-9F72-434A-A73C-22B217D2EF53}"/>
          </ac:graphicFrameMkLst>
        </pc:graphicFrameChg>
      </pc:sldChg>
    </pc:docChg>
  </pc:docChgLst>
  <pc:docChgLst>
    <pc:chgData name="Silvana Izquierdo" userId="46480b9d-78ec-4659-884d-35c5467fe41c" providerId="ADAL" clId="{27F075CD-178D-884A-93DF-3DCD7B4AD132}"/>
    <pc:docChg chg="undo modSld sldOrd">
      <pc:chgData name="Silvana Izquierdo" userId="46480b9d-78ec-4659-884d-35c5467fe41c" providerId="ADAL" clId="{27F075CD-178D-884A-93DF-3DCD7B4AD132}" dt="2019-05-28T14:59:23.217" v="44" actId="20577"/>
      <pc:docMkLst>
        <pc:docMk/>
      </pc:docMkLst>
      <pc:sldChg chg="modSp ord">
        <pc:chgData name="Silvana Izquierdo" userId="46480b9d-78ec-4659-884d-35c5467fe41c" providerId="ADAL" clId="{27F075CD-178D-884A-93DF-3DCD7B4AD132}" dt="2019-05-28T14:56:43.388" v="1" actId="20577"/>
        <pc:sldMkLst>
          <pc:docMk/>
          <pc:sldMk cId="1420392039" sldId="1291"/>
        </pc:sldMkLst>
        <pc:spChg chg="mod">
          <ac:chgData name="Silvana Izquierdo" userId="46480b9d-78ec-4659-884d-35c5467fe41c" providerId="ADAL" clId="{27F075CD-178D-884A-93DF-3DCD7B4AD132}" dt="2019-05-28T14:56:43.388" v="1" actId="20577"/>
          <ac:spMkLst>
            <pc:docMk/>
            <pc:sldMk cId="1420392039" sldId="1291"/>
            <ac:spMk id="2" creationId="{C0F5BFAE-5322-B348-9656-1816DF19E9DD}"/>
          </ac:spMkLst>
        </pc:spChg>
      </pc:sldChg>
      <pc:sldChg chg="modSp">
        <pc:chgData name="Silvana Izquierdo" userId="46480b9d-78ec-4659-884d-35c5467fe41c" providerId="ADAL" clId="{27F075CD-178D-884A-93DF-3DCD7B4AD132}" dt="2019-05-28T14:57:49.017" v="16" actId="1035"/>
        <pc:sldMkLst>
          <pc:docMk/>
          <pc:sldMk cId="2963313395" sldId="2392"/>
        </pc:sldMkLst>
        <pc:spChg chg="mod">
          <ac:chgData name="Silvana Izquierdo" userId="46480b9d-78ec-4659-884d-35c5467fe41c" providerId="ADAL" clId="{27F075CD-178D-884A-93DF-3DCD7B4AD132}" dt="2019-05-28T14:57:49.017" v="16" actId="1035"/>
          <ac:spMkLst>
            <pc:docMk/>
            <pc:sldMk cId="2963313395" sldId="2392"/>
            <ac:spMk id="2" creationId="{D72131C1-5BD4-2743-83D8-280679C043E1}"/>
          </ac:spMkLst>
        </pc:spChg>
      </pc:sldChg>
      <pc:sldChg chg="modSp">
        <pc:chgData name="Silvana Izquierdo" userId="46480b9d-78ec-4659-884d-35c5467fe41c" providerId="ADAL" clId="{27F075CD-178D-884A-93DF-3DCD7B4AD132}" dt="2019-05-28T14:58:32.954" v="29" actId="20577"/>
        <pc:sldMkLst>
          <pc:docMk/>
          <pc:sldMk cId="1963497278" sldId="2403"/>
        </pc:sldMkLst>
        <pc:graphicFrameChg chg="modGraphic">
          <ac:chgData name="Silvana Izquierdo" userId="46480b9d-78ec-4659-884d-35c5467fe41c" providerId="ADAL" clId="{27F075CD-178D-884A-93DF-3DCD7B4AD132}" dt="2019-05-28T14:58:32.954" v="29" actId="20577"/>
          <ac:graphicFrameMkLst>
            <pc:docMk/>
            <pc:sldMk cId="1963497278" sldId="2403"/>
            <ac:graphicFrameMk id="13" creationId="{16991F18-9F72-434A-A73C-22B217D2EF53}"/>
          </ac:graphicFrameMkLst>
        </pc:graphicFrameChg>
      </pc:sldChg>
      <pc:sldChg chg="modSp">
        <pc:chgData name="Silvana Izquierdo" userId="46480b9d-78ec-4659-884d-35c5467fe41c" providerId="ADAL" clId="{27F075CD-178D-884A-93DF-3DCD7B4AD132}" dt="2019-05-28T14:57:13.108" v="8" actId="20577"/>
        <pc:sldMkLst>
          <pc:docMk/>
          <pc:sldMk cId="494283330" sldId="2430"/>
        </pc:sldMkLst>
        <pc:spChg chg="mod">
          <ac:chgData name="Silvana Izquierdo" userId="46480b9d-78ec-4659-884d-35c5467fe41c" providerId="ADAL" clId="{27F075CD-178D-884A-93DF-3DCD7B4AD132}" dt="2019-05-28T14:57:13.108" v="8" actId="20577"/>
          <ac:spMkLst>
            <pc:docMk/>
            <pc:sldMk cId="494283330" sldId="2430"/>
            <ac:spMk id="5" creationId="{E872F859-A4AD-A84D-A717-4224ADA4062C}"/>
          </ac:spMkLst>
        </pc:spChg>
        <pc:spChg chg="mod">
          <ac:chgData name="Silvana Izquierdo" userId="46480b9d-78ec-4659-884d-35c5467fe41c" providerId="ADAL" clId="{27F075CD-178D-884A-93DF-3DCD7B4AD132}" dt="2019-05-28T14:57:08.900" v="7" actId="1076"/>
          <ac:spMkLst>
            <pc:docMk/>
            <pc:sldMk cId="494283330" sldId="2430"/>
            <ac:spMk id="18" creationId="{98FB6FA5-9734-9442-94AF-6FBDD5207426}"/>
          </ac:spMkLst>
        </pc:spChg>
        <pc:graphicFrameChg chg="mod modGraphic">
          <ac:chgData name="Silvana Izquierdo" userId="46480b9d-78ec-4659-884d-35c5467fe41c" providerId="ADAL" clId="{27F075CD-178D-884A-93DF-3DCD7B4AD132}" dt="2019-05-28T14:57:05.919" v="6" actId="1076"/>
          <ac:graphicFrameMkLst>
            <pc:docMk/>
            <pc:sldMk cId="494283330" sldId="2430"/>
            <ac:graphicFrameMk id="13" creationId="{16991F18-9F72-434A-A73C-22B217D2EF53}"/>
          </ac:graphicFrameMkLst>
        </pc:graphicFrameChg>
      </pc:sldChg>
      <pc:sldChg chg="modSp">
        <pc:chgData name="Silvana Izquierdo" userId="46480b9d-78ec-4659-884d-35c5467fe41c" providerId="ADAL" clId="{27F075CD-178D-884A-93DF-3DCD7B4AD132}" dt="2019-05-28T14:57:30.871" v="13" actId="1076"/>
        <pc:sldMkLst>
          <pc:docMk/>
          <pc:sldMk cId="1484250669" sldId="2431"/>
        </pc:sldMkLst>
        <pc:spChg chg="mod">
          <ac:chgData name="Silvana Izquierdo" userId="46480b9d-78ec-4659-884d-35c5467fe41c" providerId="ADAL" clId="{27F075CD-178D-884A-93DF-3DCD7B4AD132}" dt="2019-05-28T14:57:30.871" v="13" actId="1076"/>
          <ac:spMkLst>
            <pc:docMk/>
            <pc:sldMk cId="1484250669" sldId="2431"/>
            <ac:spMk id="5" creationId="{E872F859-A4AD-A84D-A717-4224ADA4062C}"/>
          </ac:spMkLst>
        </pc:spChg>
        <pc:spChg chg="mod">
          <ac:chgData name="Silvana Izquierdo" userId="46480b9d-78ec-4659-884d-35c5467fe41c" providerId="ADAL" clId="{27F075CD-178D-884A-93DF-3DCD7B4AD132}" dt="2019-05-28T14:57:25.515" v="12" actId="1076"/>
          <ac:spMkLst>
            <pc:docMk/>
            <pc:sldMk cId="1484250669" sldId="2431"/>
            <ac:spMk id="18" creationId="{98FB6FA5-9734-9442-94AF-6FBDD5207426}"/>
          </ac:spMkLst>
        </pc:spChg>
        <pc:graphicFrameChg chg="mod modGraphic">
          <ac:chgData name="Silvana Izquierdo" userId="46480b9d-78ec-4659-884d-35c5467fe41c" providerId="ADAL" clId="{27F075CD-178D-884A-93DF-3DCD7B4AD132}" dt="2019-05-28T14:57:23.648" v="11" actId="1076"/>
          <ac:graphicFrameMkLst>
            <pc:docMk/>
            <pc:sldMk cId="1484250669" sldId="2431"/>
            <ac:graphicFrameMk id="13" creationId="{16991F18-9F72-434A-A73C-22B217D2EF53}"/>
          </ac:graphicFrameMkLst>
        </pc:graphicFrameChg>
      </pc:sldChg>
      <pc:sldChg chg="modSp">
        <pc:chgData name="Silvana Izquierdo" userId="46480b9d-78ec-4659-884d-35c5467fe41c" providerId="ADAL" clId="{27F075CD-178D-884A-93DF-3DCD7B4AD132}" dt="2019-05-28T14:59:23.217" v="44" actId="20577"/>
        <pc:sldMkLst>
          <pc:docMk/>
          <pc:sldMk cId="1387465200" sldId="2444"/>
        </pc:sldMkLst>
        <pc:spChg chg="mod">
          <ac:chgData name="Silvana Izquierdo" userId="46480b9d-78ec-4659-884d-35c5467fe41c" providerId="ADAL" clId="{27F075CD-178D-884A-93DF-3DCD7B4AD132}" dt="2019-05-28T14:59:23.217" v="44" actId="20577"/>
          <ac:spMkLst>
            <pc:docMk/>
            <pc:sldMk cId="1387465200" sldId="2444"/>
            <ac:spMk id="3" creationId="{7A564C63-EA81-2E4F-A17D-CAE9F5A3DEBA}"/>
          </ac:spMkLst>
        </pc:spChg>
      </pc:sldChg>
      <pc:sldChg chg="modSp">
        <pc:chgData name="Silvana Izquierdo" userId="46480b9d-78ec-4659-884d-35c5467fe41c" providerId="ADAL" clId="{27F075CD-178D-884A-93DF-3DCD7B4AD132}" dt="2019-05-28T14:59:08.401" v="38" actId="20577"/>
        <pc:sldMkLst>
          <pc:docMk/>
          <pc:sldMk cId="2935065772" sldId="2576"/>
        </pc:sldMkLst>
        <pc:spChg chg="mod">
          <ac:chgData name="Silvana Izquierdo" userId="46480b9d-78ec-4659-884d-35c5467fe41c" providerId="ADAL" clId="{27F075CD-178D-884A-93DF-3DCD7B4AD132}" dt="2019-05-28T14:59:08.401" v="38" actId="20577"/>
          <ac:spMkLst>
            <pc:docMk/>
            <pc:sldMk cId="2935065772" sldId="2576"/>
            <ac:spMk id="3" creationId="{E11E51B4-FAF2-E94F-9DA1-AA34454A0575}"/>
          </ac:spMkLst>
        </pc:spChg>
        <pc:spChg chg="mod">
          <ac:chgData name="Silvana Izquierdo" userId="46480b9d-78ec-4659-884d-35c5467fe41c" providerId="ADAL" clId="{27F075CD-178D-884A-93DF-3DCD7B4AD132}" dt="2019-05-28T14:58:55.663" v="34" actId="1076"/>
          <ac:spMkLst>
            <pc:docMk/>
            <pc:sldMk cId="2935065772" sldId="2576"/>
            <ac:spMk id="6" creationId="{0F96863C-E85E-5441-920D-59FE8A5EFE25}"/>
          </ac:spMkLst>
        </pc:spChg>
        <pc:picChg chg="mod">
          <ac:chgData name="Silvana Izquierdo" userId="46480b9d-78ec-4659-884d-35c5467fe41c" providerId="ADAL" clId="{27F075CD-178D-884A-93DF-3DCD7B4AD132}" dt="2019-05-28T14:58:57.609" v="35" actId="14100"/>
          <ac:picMkLst>
            <pc:docMk/>
            <pc:sldMk cId="2935065772" sldId="2576"/>
            <ac:picMk id="5" creationId="{46B49041-CEC1-0F4E-89D2-DBFE8BC024C3}"/>
          </ac:picMkLst>
        </pc:picChg>
      </pc:sldChg>
    </pc:docChg>
  </pc:docChgLst>
  <pc:docChgLst>
    <pc:chgData name="Silvana Izquierdo" userId="46480b9d-78ec-4659-884d-35c5467fe41c" providerId="ADAL" clId="{1F3F6550-E336-6E46-9640-4DE538BE82B5}"/>
    <pc:docChg chg="undo custSel modSld">
      <pc:chgData name="Silvana Izquierdo" userId="46480b9d-78ec-4659-884d-35c5467fe41c" providerId="ADAL" clId="{1F3F6550-E336-6E46-9640-4DE538BE82B5}" dt="2019-05-20T19:53:40.872" v="328" actId="1076"/>
      <pc:docMkLst>
        <pc:docMk/>
      </pc:docMkLst>
      <pc:sldChg chg="addSp delSp modSp">
        <pc:chgData name="Silvana Izquierdo" userId="46480b9d-78ec-4659-884d-35c5467fe41c" providerId="ADAL" clId="{1F3F6550-E336-6E46-9640-4DE538BE82B5}" dt="2019-05-20T19:10:42.225" v="166" actId="20577"/>
        <pc:sldMkLst>
          <pc:docMk/>
          <pc:sldMk cId="2105085575" sldId="1263"/>
        </pc:sldMkLst>
        <pc:spChg chg="add mod">
          <ac:chgData name="Silvana Izquierdo" userId="46480b9d-78ec-4659-884d-35c5467fe41c" providerId="ADAL" clId="{1F3F6550-E336-6E46-9640-4DE538BE82B5}" dt="2019-05-20T19:05:46.383" v="129" actId="1035"/>
          <ac:spMkLst>
            <pc:docMk/>
            <pc:sldMk cId="2105085575" sldId="1263"/>
            <ac:spMk id="3" creationId="{B1A8F8FD-40C6-9942-89FE-E96543DC73F6}"/>
          </ac:spMkLst>
        </pc:spChg>
        <pc:spChg chg="add mod">
          <ac:chgData name="Silvana Izquierdo" userId="46480b9d-78ec-4659-884d-35c5467fe41c" providerId="ADAL" clId="{1F3F6550-E336-6E46-9640-4DE538BE82B5}" dt="2019-05-20T19:05:46.383" v="129" actId="1035"/>
          <ac:spMkLst>
            <pc:docMk/>
            <pc:sldMk cId="2105085575" sldId="1263"/>
            <ac:spMk id="5" creationId="{F37A8A37-15D0-F24B-89DB-1096085F202E}"/>
          </ac:spMkLst>
        </pc:spChg>
        <pc:spChg chg="add mod">
          <ac:chgData name="Silvana Izquierdo" userId="46480b9d-78ec-4659-884d-35c5467fe41c" providerId="ADAL" clId="{1F3F6550-E336-6E46-9640-4DE538BE82B5}" dt="2019-05-20T19:05:46.383" v="129" actId="1035"/>
          <ac:spMkLst>
            <pc:docMk/>
            <pc:sldMk cId="2105085575" sldId="1263"/>
            <ac:spMk id="6" creationId="{6E9E3040-9280-4543-BA27-1284841E5DEA}"/>
          </ac:spMkLst>
        </pc:spChg>
        <pc:spChg chg="add mod">
          <ac:chgData name="Silvana Izquierdo" userId="46480b9d-78ec-4659-884d-35c5467fe41c" providerId="ADAL" clId="{1F3F6550-E336-6E46-9640-4DE538BE82B5}" dt="2019-05-20T19:05:46.383" v="129" actId="1035"/>
          <ac:spMkLst>
            <pc:docMk/>
            <pc:sldMk cId="2105085575" sldId="1263"/>
            <ac:spMk id="17" creationId="{4D1DD67E-BB0C-C349-B8D5-0BA03329ABC8}"/>
          </ac:spMkLst>
        </pc:spChg>
        <pc:spChg chg="add mod">
          <ac:chgData name="Silvana Izquierdo" userId="46480b9d-78ec-4659-884d-35c5467fe41c" providerId="ADAL" clId="{1F3F6550-E336-6E46-9640-4DE538BE82B5}" dt="2019-05-20T19:05:46.383" v="129" actId="1035"/>
          <ac:spMkLst>
            <pc:docMk/>
            <pc:sldMk cId="2105085575" sldId="1263"/>
            <ac:spMk id="20" creationId="{3026A079-58A0-2F42-9689-4D22B33CEFB1}"/>
          </ac:spMkLst>
        </pc:spChg>
        <pc:spChg chg="add mod">
          <ac:chgData name="Silvana Izquierdo" userId="46480b9d-78ec-4659-884d-35c5467fe41c" providerId="ADAL" clId="{1F3F6550-E336-6E46-9640-4DE538BE82B5}" dt="2019-05-20T19:05:46.383" v="129" actId="1035"/>
          <ac:spMkLst>
            <pc:docMk/>
            <pc:sldMk cId="2105085575" sldId="1263"/>
            <ac:spMk id="21" creationId="{D65F4F2A-FAEB-1B4E-B99A-433CB2B84AA1}"/>
          </ac:spMkLst>
        </pc:spChg>
        <pc:spChg chg="mod">
          <ac:chgData name="Silvana Izquierdo" userId="46480b9d-78ec-4659-884d-35c5467fe41c" providerId="ADAL" clId="{1F3F6550-E336-6E46-9640-4DE538BE82B5}" dt="2019-05-20T19:04:41.528" v="102" actId="1076"/>
          <ac:spMkLst>
            <pc:docMk/>
            <pc:sldMk cId="2105085575" sldId="1263"/>
            <ac:spMk id="22" creationId="{AB17C752-7267-A04D-BE0F-C9F57913C33D}"/>
          </ac:spMkLst>
        </pc:spChg>
        <pc:spChg chg="add mod">
          <ac:chgData name="Silvana Izquierdo" userId="46480b9d-78ec-4659-884d-35c5467fe41c" providerId="ADAL" clId="{1F3F6550-E336-6E46-9640-4DE538BE82B5}" dt="2019-05-20T19:05:46.383" v="129" actId="1035"/>
          <ac:spMkLst>
            <pc:docMk/>
            <pc:sldMk cId="2105085575" sldId="1263"/>
            <ac:spMk id="23" creationId="{F438F62B-E850-FB47-A9A4-275DC62D3767}"/>
          </ac:spMkLst>
        </pc:spChg>
        <pc:spChg chg="add mod">
          <ac:chgData name="Silvana Izquierdo" userId="46480b9d-78ec-4659-884d-35c5467fe41c" providerId="ADAL" clId="{1F3F6550-E336-6E46-9640-4DE538BE82B5}" dt="2019-05-20T19:05:46.383" v="129" actId="1035"/>
          <ac:spMkLst>
            <pc:docMk/>
            <pc:sldMk cId="2105085575" sldId="1263"/>
            <ac:spMk id="24" creationId="{0AA4D6E6-36A5-6043-9060-B0D3A62DD3F1}"/>
          </ac:spMkLst>
        </pc:spChg>
        <pc:spChg chg="add mod">
          <ac:chgData name="Silvana Izquierdo" userId="46480b9d-78ec-4659-884d-35c5467fe41c" providerId="ADAL" clId="{1F3F6550-E336-6E46-9640-4DE538BE82B5}" dt="2019-05-20T19:05:46.383" v="129" actId="1035"/>
          <ac:spMkLst>
            <pc:docMk/>
            <pc:sldMk cId="2105085575" sldId="1263"/>
            <ac:spMk id="27" creationId="{2D52BF26-A993-E541-87A8-17DCD773DF71}"/>
          </ac:spMkLst>
        </pc:spChg>
        <pc:spChg chg="add mod">
          <ac:chgData name="Silvana Izquierdo" userId="46480b9d-78ec-4659-884d-35c5467fe41c" providerId="ADAL" clId="{1F3F6550-E336-6E46-9640-4DE538BE82B5}" dt="2019-05-20T19:05:46.383" v="129" actId="1035"/>
          <ac:spMkLst>
            <pc:docMk/>
            <pc:sldMk cId="2105085575" sldId="1263"/>
            <ac:spMk id="28" creationId="{DBC5C6FF-8DD1-E344-9944-13212C40C598}"/>
          </ac:spMkLst>
        </pc:spChg>
        <pc:spChg chg="add mod">
          <ac:chgData name="Silvana Izquierdo" userId="46480b9d-78ec-4659-884d-35c5467fe41c" providerId="ADAL" clId="{1F3F6550-E336-6E46-9640-4DE538BE82B5}" dt="2019-05-20T19:05:46.383" v="129" actId="1035"/>
          <ac:spMkLst>
            <pc:docMk/>
            <pc:sldMk cId="2105085575" sldId="1263"/>
            <ac:spMk id="29" creationId="{EF168A19-C422-0B43-A08B-D4E1A0D3F5F2}"/>
          </ac:spMkLst>
        </pc:spChg>
        <pc:spChg chg="mod">
          <ac:chgData name="Silvana Izquierdo" userId="46480b9d-78ec-4659-884d-35c5467fe41c" providerId="ADAL" clId="{1F3F6550-E336-6E46-9640-4DE538BE82B5}" dt="2019-05-20T19:10:42.225" v="166" actId="20577"/>
          <ac:spMkLst>
            <pc:docMk/>
            <pc:sldMk cId="2105085575" sldId="1263"/>
            <ac:spMk id="45" creationId="{2897878B-4368-D94A-B6C3-2DCCBDF823FD}"/>
          </ac:spMkLst>
        </pc:spChg>
        <pc:picChg chg="add mod">
          <ac:chgData name="Silvana Izquierdo" userId="46480b9d-78ec-4659-884d-35c5467fe41c" providerId="ADAL" clId="{1F3F6550-E336-6E46-9640-4DE538BE82B5}" dt="2019-05-20T19:05:46.383" v="129" actId="1035"/>
          <ac:picMkLst>
            <pc:docMk/>
            <pc:sldMk cId="2105085575" sldId="1263"/>
            <ac:picMk id="8" creationId="{FF0FBF6E-D567-F044-B577-85E22B863A66}"/>
          </ac:picMkLst>
        </pc:picChg>
        <pc:picChg chg="add mod">
          <ac:chgData name="Silvana Izquierdo" userId="46480b9d-78ec-4659-884d-35c5467fe41c" providerId="ADAL" clId="{1F3F6550-E336-6E46-9640-4DE538BE82B5}" dt="2019-05-20T19:01:36.489" v="74" actId="571"/>
          <ac:picMkLst>
            <pc:docMk/>
            <pc:sldMk cId="2105085575" sldId="1263"/>
            <ac:picMk id="25" creationId="{B3C3B8C3-C1EC-3741-A900-982E3E60C7F2}"/>
          </ac:picMkLst>
        </pc:picChg>
        <pc:picChg chg="add mod">
          <ac:chgData name="Silvana Izquierdo" userId="46480b9d-78ec-4659-884d-35c5467fe41c" providerId="ADAL" clId="{1F3F6550-E336-6E46-9640-4DE538BE82B5}" dt="2019-05-20T19:01:38.933" v="76" actId="571"/>
          <ac:picMkLst>
            <pc:docMk/>
            <pc:sldMk cId="2105085575" sldId="1263"/>
            <ac:picMk id="26" creationId="{5F095AB7-6FF8-3147-AF63-68D5A600D296}"/>
          </ac:picMkLst>
        </pc:picChg>
        <pc:picChg chg="del">
          <ac:chgData name="Silvana Izquierdo" userId="46480b9d-78ec-4659-884d-35c5467fe41c" providerId="ADAL" clId="{1F3F6550-E336-6E46-9640-4DE538BE82B5}" dt="2019-05-20T19:04:22.298" v="94" actId="478"/>
          <ac:picMkLst>
            <pc:docMk/>
            <pc:sldMk cId="2105085575" sldId="1263"/>
            <ac:picMk id="48" creationId="{4DFB902A-1F97-5F43-B8E1-BBD3DCC1F82D}"/>
          </ac:picMkLst>
        </pc:picChg>
        <pc:cxnChg chg="del">
          <ac:chgData name="Silvana Izquierdo" userId="46480b9d-78ec-4659-884d-35c5467fe41c" providerId="ADAL" clId="{1F3F6550-E336-6E46-9640-4DE538BE82B5}" dt="2019-05-20T19:04:30.634" v="95" actId="478"/>
          <ac:cxnSpMkLst>
            <pc:docMk/>
            <pc:sldMk cId="2105085575" sldId="1263"/>
            <ac:cxnSpMk id="50" creationId="{1417BD5B-FD08-B949-8FBD-075FFABD37B7}"/>
          </ac:cxnSpMkLst>
        </pc:cxnChg>
        <pc:cxnChg chg="del">
          <ac:chgData name="Silvana Izquierdo" userId="46480b9d-78ec-4659-884d-35c5467fe41c" providerId="ADAL" clId="{1F3F6550-E336-6E46-9640-4DE538BE82B5}" dt="2019-05-20T19:04:30.634" v="95" actId="478"/>
          <ac:cxnSpMkLst>
            <pc:docMk/>
            <pc:sldMk cId="2105085575" sldId="1263"/>
            <ac:cxnSpMk id="51" creationId="{E4DD8F68-D511-564A-B08C-310E89CD4AF0}"/>
          </ac:cxnSpMkLst>
        </pc:cxnChg>
        <pc:cxnChg chg="del">
          <ac:chgData name="Silvana Izquierdo" userId="46480b9d-78ec-4659-884d-35c5467fe41c" providerId="ADAL" clId="{1F3F6550-E336-6E46-9640-4DE538BE82B5}" dt="2019-05-20T19:04:30.634" v="95" actId="478"/>
          <ac:cxnSpMkLst>
            <pc:docMk/>
            <pc:sldMk cId="2105085575" sldId="1263"/>
            <ac:cxnSpMk id="52" creationId="{FB721134-9113-3445-9359-148C4CF121BE}"/>
          </ac:cxnSpMkLst>
        </pc:cxnChg>
        <pc:cxnChg chg="del">
          <ac:chgData name="Silvana Izquierdo" userId="46480b9d-78ec-4659-884d-35c5467fe41c" providerId="ADAL" clId="{1F3F6550-E336-6E46-9640-4DE538BE82B5}" dt="2019-05-20T19:04:30.634" v="95" actId="478"/>
          <ac:cxnSpMkLst>
            <pc:docMk/>
            <pc:sldMk cId="2105085575" sldId="1263"/>
            <ac:cxnSpMk id="53" creationId="{3B894756-DD78-964F-BD1A-66F52A0CAD53}"/>
          </ac:cxnSpMkLst>
        </pc:cxnChg>
        <pc:cxnChg chg="del">
          <ac:chgData name="Silvana Izquierdo" userId="46480b9d-78ec-4659-884d-35c5467fe41c" providerId="ADAL" clId="{1F3F6550-E336-6E46-9640-4DE538BE82B5}" dt="2019-05-20T19:04:30.634" v="95" actId="478"/>
          <ac:cxnSpMkLst>
            <pc:docMk/>
            <pc:sldMk cId="2105085575" sldId="1263"/>
            <ac:cxnSpMk id="54" creationId="{90321A29-10BE-5B43-9136-BA98BC3E1CB8}"/>
          </ac:cxnSpMkLst>
        </pc:cxnChg>
        <pc:cxnChg chg="del">
          <ac:chgData name="Silvana Izquierdo" userId="46480b9d-78ec-4659-884d-35c5467fe41c" providerId="ADAL" clId="{1F3F6550-E336-6E46-9640-4DE538BE82B5}" dt="2019-05-20T19:04:30.634" v="95" actId="478"/>
          <ac:cxnSpMkLst>
            <pc:docMk/>
            <pc:sldMk cId="2105085575" sldId="1263"/>
            <ac:cxnSpMk id="55" creationId="{EA2458E2-5388-7544-AC20-436B3073118D}"/>
          </ac:cxnSpMkLst>
        </pc:cxnChg>
        <pc:cxnChg chg="del">
          <ac:chgData name="Silvana Izquierdo" userId="46480b9d-78ec-4659-884d-35c5467fe41c" providerId="ADAL" clId="{1F3F6550-E336-6E46-9640-4DE538BE82B5}" dt="2019-05-20T19:04:30.634" v="95" actId="478"/>
          <ac:cxnSpMkLst>
            <pc:docMk/>
            <pc:sldMk cId="2105085575" sldId="1263"/>
            <ac:cxnSpMk id="56" creationId="{662D6562-CE67-324E-98D2-1D1DB52CE34D}"/>
          </ac:cxnSpMkLst>
        </pc:cxnChg>
        <pc:cxnChg chg="del">
          <ac:chgData name="Silvana Izquierdo" userId="46480b9d-78ec-4659-884d-35c5467fe41c" providerId="ADAL" clId="{1F3F6550-E336-6E46-9640-4DE538BE82B5}" dt="2019-05-20T19:04:30.634" v="95" actId="478"/>
          <ac:cxnSpMkLst>
            <pc:docMk/>
            <pc:sldMk cId="2105085575" sldId="1263"/>
            <ac:cxnSpMk id="57" creationId="{6B3D13B4-3EE3-0744-AFD4-06F7F1859F72}"/>
          </ac:cxnSpMkLst>
        </pc:cxnChg>
        <pc:cxnChg chg="del">
          <ac:chgData name="Silvana Izquierdo" userId="46480b9d-78ec-4659-884d-35c5467fe41c" providerId="ADAL" clId="{1F3F6550-E336-6E46-9640-4DE538BE82B5}" dt="2019-05-20T19:04:30.634" v="95" actId="478"/>
          <ac:cxnSpMkLst>
            <pc:docMk/>
            <pc:sldMk cId="2105085575" sldId="1263"/>
            <ac:cxnSpMk id="58" creationId="{3A0CA372-9E5D-2E41-B0FD-7EB068E1E406}"/>
          </ac:cxnSpMkLst>
        </pc:cxnChg>
      </pc:sldChg>
      <pc:sldChg chg="addSp delSp modSp">
        <pc:chgData name="Silvana Izquierdo" userId="46480b9d-78ec-4659-884d-35c5467fe41c" providerId="ADAL" clId="{1F3F6550-E336-6E46-9640-4DE538BE82B5}" dt="2019-05-20T19:37:19.893" v="270" actId="1076"/>
        <pc:sldMkLst>
          <pc:docMk/>
          <pc:sldMk cId="2302082860" sldId="1276"/>
        </pc:sldMkLst>
        <pc:spChg chg="add del">
          <ac:chgData name="Silvana Izquierdo" userId="46480b9d-78ec-4659-884d-35c5467fe41c" providerId="ADAL" clId="{1F3F6550-E336-6E46-9640-4DE538BE82B5}" dt="2019-05-20T19:37:16.309" v="268" actId="478"/>
          <ac:spMkLst>
            <pc:docMk/>
            <pc:sldMk cId="2302082860" sldId="1276"/>
            <ac:spMk id="6" creationId="{75BD3461-A255-7748-84C0-EB0DD31BFBA0}"/>
          </ac:spMkLst>
        </pc:spChg>
        <pc:spChg chg="mod">
          <ac:chgData name="Silvana Izquierdo" userId="46480b9d-78ec-4659-884d-35c5467fe41c" providerId="ADAL" clId="{1F3F6550-E336-6E46-9640-4DE538BE82B5}" dt="2019-05-20T19:37:18.012" v="269" actId="1076"/>
          <ac:spMkLst>
            <pc:docMk/>
            <pc:sldMk cId="2302082860" sldId="1276"/>
            <ac:spMk id="7" creationId="{73067B8E-2B5C-4848-B212-533D88B73F27}"/>
          </ac:spMkLst>
        </pc:spChg>
        <pc:spChg chg="mod">
          <ac:chgData name="Silvana Izquierdo" userId="46480b9d-78ec-4659-884d-35c5467fe41c" providerId="ADAL" clId="{1F3F6550-E336-6E46-9640-4DE538BE82B5}" dt="2019-05-20T19:37:19.893" v="270" actId="1076"/>
          <ac:spMkLst>
            <pc:docMk/>
            <pc:sldMk cId="2302082860" sldId="1276"/>
            <ac:spMk id="11" creationId="{F21D81B4-65BA-3249-99F8-C8C7EAFF3B3D}"/>
          </ac:spMkLst>
        </pc:spChg>
        <pc:picChg chg="mod">
          <ac:chgData name="Silvana Izquierdo" userId="46480b9d-78ec-4659-884d-35c5467fe41c" providerId="ADAL" clId="{1F3F6550-E336-6E46-9640-4DE538BE82B5}" dt="2019-05-20T19:37:14.446" v="267" actId="1076"/>
          <ac:picMkLst>
            <pc:docMk/>
            <pc:sldMk cId="2302082860" sldId="1276"/>
            <ac:picMk id="4" creationId="{00000000-0000-0000-0000-000000000000}"/>
          </ac:picMkLst>
        </pc:picChg>
        <pc:picChg chg="mod">
          <ac:chgData name="Silvana Izquierdo" userId="46480b9d-78ec-4659-884d-35c5467fe41c" providerId="ADAL" clId="{1F3F6550-E336-6E46-9640-4DE538BE82B5}" dt="2019-05-20T19:37:11.780" v="265" actId="14100"/>
          <ac:picMkLst>
            <pc:docMk/>
            <pc:sldMk cId="2302082860" sldId="1276"/>
            <ac:picMk id="8" creationId="{84DB921B-8701-9F48-BD9D-AD35580D436B}"/>
          </ac:picMkLst>
        </pc:picChg>
      </pc:sldChg>
      <pc:sldChg chg="addSp delSp modSp">
        <pc:chgData name="Silvana Izquierdo" userId="46480b9d-78ec-4659-884d-35c5467fe41c" providerId="ADAL" clId="{1F3F6550-E336-6E46-9640-4DE538BE82B5}" dt="2019-05-20T14:25:55.832" v="27" actId="478"/>
        <pc:sldMkLst>
          <pc:docMk/>
          <pc:sldMk cId="1059854252" sldId="1363"/>
        </pc:sldMkLst>
        <pc:spChg chg="del">
          <ac:chgData name="Silvana Izquierdo" userId="46480b9d-78ec-4659-884d-35c5467fe41c" providerId="ADAL" clId="{1F3F6550-E336-6E46-9640-4DE538BE82B5}" dt="2019-05-20T14:24:31.721" v="1" actId="478"/>
          <ac:spMkLst>
            <pc:docMk/>
            <pc:sldMk cId="1059854252" sldId="1363"/>
            <ac:spMk id="3" creationId="{00000000-0000-0000-0000-000000000000}"/>
          </ac:spMkLst>
        </pc:spChg>
        <pc:spChg chg="mod">
          <ac:chgData name="Silvana Izquierdo" userId="46480b9d-78ec-4659-884d-35c5467fe41c" providerId="ADAL" clId="{1F3F6550-E336-6E46-9640-4DE538BE82B5}" dt="2019-05-20T14:25:51.279" v="25" actId="1076"/>
          <ac:spMkLst>
            <pc:docMk/>
            <pc:sldMk cId="1059854252" sldId="1363"/>
            <ac:spMk id="6" creationId="{00000000-0000-0000-0000-000000000000}"/>
          </ac:spMkLst>
        </pc:spChg>
        <pc:spChg chg="mod">
          <ac:chgData name="Silvana Izquierdo" userId="46480b9d-78ec-4659-884d-35c5467fe41c" providerId="ADAL" clId="{1F3F6550-E336-6E46-9640-4DE538BE82B5}" dt="2019-05-20T14:25:48.769" v="24" actId="1076"/>
          <ac:spMkLst>
            <pc:docMk/>
            <pc:sldMk cId="1059854252" sldId="1363"/>
            <ac:spMk id="8" creationId="{00000000-0000-0000-0000-000000000000}"/>
          </ac:spMkLst>
        </pc:spChg>
        <pc:spChg chg="mod">
          <ac:chgData name="Silvana Izquierdo" userId="46480b9d-78ec-4659-884d-35c5467fe41c" providerId="ADAL" clId="{1F3F6550-E336-6E46-9640-4DE538BE82B5}" dt="2019-05-20T14:25:07.481" v="13" actId="1076"/>
          <ac:spMkLst>
            <pc:docMk/>
            <pc:sldMk cId="1059854252" sldId="1363"/>
            <ac:spMk id="9" creationId="{63F53971-D6D5-B644-9E9F-00F09A63D165}"/>
          </ac:spMkLst>
        </pc:spChg>
        <pc:spChg chg="add del mod">
          <ac:chgData name="Silvana Izquierdo" userId="46480b9d-78ec-4659-884d-35c5467fe41c" providerId="ADAL" clId="{1F3F6550-E336-6E46-9640-4DE538BE82B5}" dt="2019-05-20T14:25:55.832" v="27" actId="478"/>
          <ac:spMkLst>
            <pc:docMk/>
            <pc:sldMk cId="1059854252" sldId="1363"/>
            <ac:spMk id="11" creationId="{2C307486-D32C-2448-AFC9-8A0EAB34B6EC}"/>
          </ac:spMkLst>
        </pc:spChg>
        <pc:graphicFrameChg chg="mod modGraphic">
          <ac:chgData name="Silvana Izquierdo" userId="46480b9d-78ec-4659-884d-35c5467fe41c" providerId="ADAL" clId="{1F3F6550-E336-6E46-9640-4DE538BE82B5}" dt="2019-05-20T14:25:46.857" v="23" actId="1076"/>
          <ac:graphicFrameMkLst>
            <pc:docMk/>
            <pc:sldMk cId="1059854252" sldId="1363"/>
            <ac:graphicFrameMk id="5" creationId="{B8B62C84-7CAB-ED46-AC9F-B1458AB45254}"/>
          </ac:graphicFrameMkLst>
        </pc:graphicFrameChg>
        <pc:picChg chg="add mod">
          <ac:chgData name="Silvana Izquierdo" userId="46480b9d-78ec-4659-884d-35c5467fe41c" providerId="ADAL" clId="{1F3F6550-E336-6E46-9640-4DE538BE82B5}" dt="2019-05-20T14:25:44.792" v="22" actId="1036"/>
          <ac:picMkLst>
            <pc:docMk/>
            <pc:sldMk cId="1059854252" sldId="1363"/>
            <ac:picMk id="10" creationId="{E17516A8-E82E-D148-9575-0DF96A4C8672}"/>
          </ac:picMkLst>
        </pc:picChg>
        <pc:picChg chg="del">
          <ac:chgData name="Silvana Izquierdo" userId="46480b9d-78ec-4659-884d-35c5467fe41c" providerId="ADAL" clId="{1F3F6550-E336-6E46-9640-4DE538BE82B5}" dt="2019-05-20T14:24:30.929" v="0" actId="478"/>
          <ac:picMkLst>
            <pc:docMk/>
            <pc:sldMk cId="1059854252" sldId="1363"/>
            <ac:picMk id="14" creationId="{B82E798C-6F00-BE4F-A222-E8A8516DC302}"/>
          </ac:picMkLst>
        </pc:picChg>
      </pc:sldChg>
      <pc:sldChg chg="addSp delSp modSp">
        <pc:chgData name="Silvana Izquierdo" userId="46480b9d-78ec-4659-884d-35c5467fe41c" providerId="ADAL" clId="{1F3F6550-E336-6E46-9640-4DE538BE82B5}" dt="2019-05-20T19:53:40.872" v="328" actId="1076"/>
        <pc:sldMkLst>
          <pc:docMk/>
          <pc:sldMk cId="3853258231" sldId="2394"/>
        </pc:sldMkLst>
        <pc:spChg chg="mod">
          <ac:chgData name="Silvana Izquierdo" userId="46480b9d-78ec-4659-884d-35c5467fe41c" providerId="ADAL" clId="{1F3F6550-E336-6E46-9640-4DE538BE82B5}" dt="2019-05-20T19:51:08.217" v="315" actId="1076"/>
          <ac:spMkLst>
            <pc:docMk/>
            <pc:sldMk cId="3853258231" sldId="2394"/>
            <ac:spMk id="4" creationId="{FF9AB470-5725-EF47-AB01-0D94D57E54DB}"/>
          </ac:spMkLst>
        </pc:spChg>
        <pc:spChg chg="mod">
          <ac:chgData name="Silvana Izquierdo" userId="46480b9d-78ec-4659-884d-35c5467fe41c" providerId="ADAL" clId="{1F3F6550-E336-6E46-9640-4DE538BE82B5}" dt="2019-05-20T19:53:40.872" v="328" actId="1076"/>
          <ac:spMkLst>
            <pc:docMk/>
            <pc:sldMk cId="3853258231" sldId="2394"/>
            <ac:spMk id="10" creationId="{53155270-F015-2940-BD62-F5E1A6E13A94}"/>
          </ac:spMkLst>
        </pc:spChg>
        <pc:spChg chg="mod">
          <ac:chgData name="Silvana Izquierdo" userId="46480b9d-78ec-4659-884d-35c5467fe41c" providerId="ADAL" clId="{1F3F6550-E336-6E46-9640-4DE538BE82B5}" dt="2019-05-20T19:53:40.872" v="328" actId="1076"/>
          <ac:spMkLst>
            <pc:docMk/>
            <pc:sldMk cId="3853258231" sldId="2394"/>
            <ac:spMk id="11" creationId="{2EE63F31-82EF-4B41-845F-D3C662E91DE5}"/>
          </ac:spMkLst>
        </pc:spChg>
        <pc:spChg chg="add mod">
          <ac:chgData name="Silvana Izquierdo" userId="46480b9d-78ec-4659-884d-35c5467fe41c" providerId="ADAL" clId="{1F3F6550-E336-6E46-9640-4DE538BE82B5}" dt="2019-05-20T19:50:47.418" v="306" actId="1076"/>
          <ac:spMkLst>
            <pc:docMk/>
            <pc:sldMk cId="3853258231" sldId="2394"/>
            <ac:spMk id="19" creationId="{C80C6374-1A9F-D84B-A794-6F92BCA89C2E}"/>
          </ac:spMkLst>
        </pc:spChg>
        <pc:spChg chg="add mod">
          <ac:chgData name="Silvana Izquierdo" userId="46480b9d-78ec-4659-884d-35c5467fe41c" providerId="ADAL" clId="{1F3F6550-E336-6E46-9640-4DE538BE82B5}" dt="2019-05-20T19:50:52.886" v="309" actId="1076"/>
          <ac:spMkLst>
            <pc:docMk/>
            <pc:sldMk cId="3853258231" sldId="2394"/>
            <ac:spMk id="20" creationId="{D1DB0361-7F92-D342-8792-4EC4F2909E09}"/>
          </ac:spMkLst>
        </pc:spChg>
        <pc:spChg chg="add mod">
          <ac:chgData name="Silvana Izquierdo" userId="46480b9d-78ec-4659-884d-35c5467fe41c" providerId="ADAL" clId="{1F3F6550-E336-6E46-9640-4DE538BE82B5}" dt="2019-05-20T19:53:34.564" v="326" actId="1035"/>
          <ac:spMkLst>
            <pc:docMk/>
            <pc:sldMk cId="3853258231" sldId="2394"/>
            <ac:spMk id="21" creationId="{0C42D5C3-D1B5-FC42-A891-D74259124BCA}"/>
          </ac:spMkLst>
        </pc:spChg>
        <pc:spChg chg="add mod">
          <ac:chgData name="Silvana Izquierdo" userId="46480b9d-78ec-4659-884d-35c5467fe41c" providerId="ADAL" clId="{1F3F6550-E336-6E46-9640-4DE538BE82B5}" dt="2019-05-20T19:53:37.872" v="327" actId="1076"/>
          <ac:spMkLst>
            <pc:docMk/>
            <pc:sldMk cId="3853258231" sldId="2394"/>
            <ac:spMk id="22" creationId="{94DF0F61-9CEC-0743-BC0B-5E0B4672C888}"/>
          </ac:spMkLst>
        </pc:spChg>
        <pc:picChg chg="add del mod">
          <ac:chgData name="Silvana Izquierdo" userId="46480b9d-78ec-4659-884d-35c5467fe41c" providerId="ADAL" clId="{1F3F6550-E336-6E46-9640-4DE538BE82B5}" dt="2019-05-20T19:50:18.938" v="298" actId="478"/>
          <ac:picMkLst>
            <pc:docMk/>
            <pc:sldMk cId="3853258231" sldId="2394"/>
            <ac:picMk id="6" creationId="{2AE3C782-91AF-0C49-B549-7655E8439428}"/>
          </ac:picMkLst>
        </pc:picChg>
        <pc:picChg chg="del">
          <ac:chgData name="Silvana Izquierdo" userId="46480b9d-78ec-4659-884d-35c5467fe41c" providerId="ADAL" clId="{1F3F6550-E336-6E46-9640-4DE538BE82B5}" dt="2019-05-20T19:42:15.958" v="294" actId="478"/>
          <ac:picMkLst>
            <pc:docMk/>
            <pc:sldMk cId="3853258231" sldId="2394"/>
            <ac:picMk id="7" creationId="{76F78C4B-7847-FE4F-9DBA-8BC49F6F4F05}"/>
          </ac:picMkLst>
        </pc:picChg>
        <pc:picChg chg="del">
          <ac:chgData name="Silvana Izquierdo" userId="46480b9d-78ec-4659-884d-35c5467fe41c" providerId="ADAL" clId="{1F3F6550-E336-6E46-9640-4DE538BE82B5}" dt="2019-05-20T19:42:13.829" v="292" actId="478"/>
          <ac:picMkLst>
            <pc:docMk/>
            <pc:sldMk cId="3853258231" sldId="2394"/>
            <ac:picMk id="9" creationId="{A4567BBF-6F5C-EB48-B55F-F013B819784B}"/>
          </ac:picMkLst>
        </pc:picChg>
        <pc:picChg chg="add del mod">
          <ac:chgData name="Silvana Izquierdo" userId="46480b9d-78ec-4659-884d-35c5467fe41c" providerId="ADAL" clId="{1F3F6550-E336-6E46-9640-4DE538BE82B5}" dt="2019-05-20T19:51:38.791" v="316" actId="478"/>
          <ac:picMkLst>
            <pc:docMk/>
            <pc:sldMk cId="3853258231" sldId="2394"/>
            <ac:picMk id="14" creationId="{CD7B6407-DD0B-3740-A12D-D05651C6426D}"/>
          </ac:picMkLst>
        </pc:picChg>
        <pc:picChg chg="add mod">
          <ac:chgData name="Silvana Izquierdo" userId="46480b9d-78ec-4659-884d-35c5467fe41c" providerId="ADAL" clId="{1F3F6550-E336-6E46-9640-4DE538BE82B5}" dt="2019-05-20T19:53:28.295" v="320" actId="167"/>
          <ac:picMkLst>
            <pc:docMk/>
            <pc:sldMk cId="3853258231" sldId="2394"/>
            <ac:picMk id="24" creationId="{2F27F711-8AB8-E94F-BE91-B95BC333B7FA}"/>
          </ac:picMkLst>
        </pc:picChg>
        <pc:cxnChg chg="del">
          <ac:chgData name="Silvana Izquierdo" userId="46480b9d-78ec-4659-884d-35c5467fe41c" providerId="ADAL" clId="{1F3F6550-E336-6E46-9640-4DE538BE82B5}" dt="2019-05-20T19:42:17.708" v="295" actId="478"/>
          <ac:cxnSpMkLst>
            <pc:docMk/>
            <pc:sldMk cId="3853258231" sldId="2394"/>
            <ac:cxnSpMk id="15" creationId="{015880EC-469C-D54D-971B-03375ADE7089}"/>
          </ac:cxnSpMkLst>
        </pc:cxnChg>
        <pc:cxnChg chg="del">
          <ac:chgData name="Silvana Izquierdo" userId="46480b9d-78ec-4659-884d-35c5467fe41c" providerId="ADAL" clId="{1F3F6550-E336-6E46-9640-4DE538BE82B5}" dt="2019-05-20T19:42:17.708" v="295" actId="478"/>
          <ac:cxnSpMkLst>
            <pc:docMk/>
            <pc:sldMk cId="3853258231" sldId="2394"/>
            <ac:cxnSpMk id="16" creationId="{1751A6A1-7FFB-714A-AEDE-C34EB0FB3D06}"/>
          </ac:cxnSpMkLst>
        </pc:cxnChg>
        <pc:cxnChg chg="del">
          <ac:chgData name="Silvana Izquierdo" userId="46480b9d-78ec-4659-884d-35c5467fe41c" providerId="ADAL" clId="{1F3F6550-E336-6E46-9640-4DE538BE82B5}" dt="2019-05-20T19:42:15.036" v="293" actId="478"/>
          <ac:cxnSpMkLst>
            <pc:docMk/>
            <pc:sldMk cId="3853258231" sldId="2394"/>
            <ac:cxnSpMk id="17" creationId="{A6FD1786-109D-C041-8D64-5A88217F015C}"/>
          </ac:cxnSpMkLst>
        </pc:cxnChg>
        <pc:cxnChg chg="del">
          <ac:chgData name="Silvana Izquierdo" userId="46480b9d-78ec-4659-884d-35c5467fe41c" providerId="ADAL" clId="{1F3F6550-E336-6E46-9640-4DE538BE82B5}" dt="2019-05-20T19:42:15.036" v="293" actId="478"/>
          <ac:cxnSpMkLst>
            <pc:docMk/>
            <pc:sldMk cId="3853258231" sldId="2394"/>
            <ac:cxnSpMk id="18" creationId="{B02944E4-3888-4348-B197-1BFE88CFA4AF}"/>
          </ac:cxnSpMkLst>
        </pc:cxnChg>
      </pc:sldChg>
      <pc:sldChg chg="addSp delSp modSp">
        <pc:chgData name="Silvana Izquierdo" userId="46480b9d-78ec-4659-884d-35c5467fe41c" providerId="ADAL" clId="{1F3F6550-E336-6E46-9640-4DE538BE82B5}" dt="2019-05-20T19:22:49.925" v="220" actId="1076"/>
        <pc:sldMkLst>
          <pc:docMk/>
          <pc:sldMk cId="844535170" sldId="2433"/>
        </pc:sldMkLst>
        <pc:spChg chg="mod">
          <ac:chgData name="Silvana Izquierdo" userId="46480b9d-78ec-4659-884d-35c5467fe41c" providerId="ADAL" clId="{1F3F6550-E336-6E46-9640-4DE538BE82B5}" dt="2019-05-20T19:14:32.815" v="212" actId="1076"/>
          <ac:spMkLst>
            <pc:docMk/>
            <pc:sldMk cId="844535170" sldId="2433"/>
            <ac:spMk id="2" creationId="{49819715-AC4C-6242-A516-9C691BA89BF2}"/>
          </ac:spMkLst>
        </pc:spChg>
        <pc:spChg chg="mod">
          <ac:chgData name="Silvana Izquierdo" userId="46480b9d-78ec-4659-884d-35c5467fe41c" providerId="ADAL" clId="{1F3F6550-E336-6E46-9640-4DE538BE82B5}" dt="2019-05-20T19:22:49.925" v="220" actId="1076"/>
          <ac:spMkLst>
            <pc:docMk/>
            <pc:sldMk cId="844535170" sldId="2433"/>
            <ac:spMk id="4" creationId="{5F0CB5C2-F58C-4E45-ABE4-B90E5D6EEDD5}"/>
          </ac:spMkLst>
        </pc:spChg>
        <pc:spChg chg="add mod">
          <ac:chgData name="Silvana Izquierdo" userId="46480b9d-78ec-4659-884d-35c5467fe41c" providerId="ADAL" clId="{1F3F6550-E336-6E46-9640-4DE538BE82B5}" dt="2019-05-20T19:10:38.842" v="165" actId="20577"/>
          <ac:spMkLst>
            <pc:docMk/>
            <pc:sldMk cId="844535170" sldId="2433"/>
            <ac:spMk id="17" creationId="{28EA7113-4A99-C044-9271-EFBA06070654}"/>
          </ac:spMkLst>
        </pc:spChg>
        <pc:spChg chg="add mod">
          <ac:chgData name="Silvana Izquierdo" userId="46480b9d-78ec-4659-884d-35c5467fe41c" providerId="ADAL" clId="{1F3F6550-E336-6E46-9640-4DE538BE82B5}" dt="2019-05-20T19:09:14.317" v="140" actId="20577"/>
          <ac:spMkLst>
            <pc:docMk/>
            <pc:sldMk cId="844535170" sldId="2433"/>
            <ac:spMk id="18" creationId="{6298DD0F-2169-FA44-89E6-9202D7453409}"/>
          </ac:spMkLst>
        </pc:spChg>
        <pc:spChg chg="add mod">
          <ac:chgData name="Silvana Izquierdo" userId="46480b9d-78ec-4659-884d-35c5467fe41c" providerId="ADAL" clId="{1F3F6550-E336-6E46-9640-4DE538BE82B5}" dt="2019-05-20T19:13:59.113" v="200" actId="1076"/>
          <ac:spMkLst>
            <pc:docMk/>
            <pc:sldMk cId="844535170" sldId="2433"/>
            <ac:spMk id="19" creationId="{385DE074-3D16-D740-8AAB-540E1FB5A03D}"/>
          </ac:spMkLst>
        </pc:spChg>
        <pc:spChg chg="add mod">
          <ac:chgData name="Silvana Izquierdo" userId="46480b9d-78ec-4659-884d-35c5467fe41c" providerId="ADAL" clId="{1F3F6550-E336-6E46-9640-4DE538BE82B5}" dt="2019-05-20T19:09:26.482" v="144" actId="20577"/>
          <ac:spMkLst>
            <pc:docMk/>
            <pc:sldMk cId="844535170" sldId="2433"/>
            <ac:spMk id="20" creationId="{D74A97BF-DC91-4646-ADAF-885508A400F2}"/>
          </ac:spMkLst>
        </pc:spChg>
        <pc:spChg chg="add mod">
          <ac:chgData name="Silvana Izquierdo" userId="46480b9d-78ec-4659-884d-35c5467fe41c" providerId="ADAL" clId="{1F3F6550-E336-6E46-9640-4DE538BE82B5}" dt="2019-05-20T19:13:40.592" v="192" actId="1076"/>
          <ac:spMkLst>
            <pc:docMk/>
            <pc:sldMk cId="844535170" sldId="2433"/>
            <ac:spMk id="21" creationId="{8A51C8FD-C25F-5A42-8DFF-0F2C175CF3DF}"/>
          </ac:spMkLst>
        </pc:spChg>
        <pc:spChg chg="mod">
          <ac:chgData name="Silvana Izquierdo" userId="46480b9d-78ec-4659-884d-35c5467fe41c" providerId="ADAL" clId="{1F3F6550-E336-6E46-9640-4DE538BE82B5}" dt="2019-05-20T19:10:52.072" v="169" actId="1076"/>
          <ac:spMkLst>
            <pc:docMk/>
            <pc:sldMk cId="844535170" sldId="2433"/>
            <ac:spMk id="22" creationId="{AB17C752-7267-A04D-BE0F-C9F57913C33D}"/>
          </ac:spMkLst>
        </pc:spChg>
        <pc:spChg chg="add mod">
          <ac:chgData name="Silvana Izquierdo" userId="46480b9d-78ec-4659-884d-35c5467fe41c" providerId="ADAL" clId="{1F3F6550-E336-6E46-9640-4DE538BE82B5}" dt="2019-05-20T19:13:43.227" v="193" actId="1076"/>
          <ac:spMkLst>
            <pc:docMk/>
            <pc:sldMk cId="844535170" sldId="2433"/>
            <ac:spMk id="23" creationId="{61A7060F-0679-2943-A990-6B6862324DA5}"/>
          </ac:spMkLst>
        </pc:spChg>
        <pc:spChg chg="add mod">
          <ac:chgData name="Silvana Izquierdo" userId="46480b9d-78ec-4659-884d-35c5467fe41c" providerId="ADAL" clId="{1F3F6550-E336-6E46-9640-4DE538BE82B5}" dt="2019-05-20T19:13:45.835" v="194" actId="1076"/>
          <ac:spMkLst>
            <pc:docMk/>
            <pc:sldMk cId="844535170" sldId="2433"/>
            <ac:spMk id="24" creationId="{10294D8D-14C3-1D4F-AA6C-198166D8747E}"/>
          </ac:spMkLst>
        </pc:spChg>
        <pc:spChg chg="add mod">
          <ac:chgData name="Silvana Izquierdo" userId="46480b9d-78ec-4659-884d-35c5467fe41c" providerId="ADAL" clId="{1F3F6550-E336-6E46-9640-4DE538BE82B5}" dt="2019-05-20T19:13:47.792" v="195" actId="1076"/>
          <ac:spMkLst>
            <pc:docMk/>
            <pc:sldMk cId="844535170" sldId="2433"/>
            <ac:spMk id="25" creationId="{253E3D21-D0AF-9748-BFF2-9B1B7899B037}"/>
          </ac:spMkLst>
        </pc:spChg>
        <pc:spChg chg="add mod">
          <ac:chgData name="Silvana Izquierdo" userId="46480b9d-78ec-4659-884d-35c5467fe41c" providerId="ADAL" clId="{1F3F6550-E336-6E46-9640-4DE538BE82B5}" dt="2019-05-20T19:13:56.749" v="199" actId="1076"/>
          <ac:spMkLst>
            <pc:docMk/>
            <pc:sldMk cId="844535170" sldId="2433"/>
            <ac:spMk id="26" creationId="{CAD3B16B-6D0D-C742-83E4-C6661B37C70C}"/>
          </ac:spMkLst>
        </pc:spChg>
        <pc:spChg chg="add mod">
          <ac:chgData name="Silvana Izquierdo" userId="46480b9d-78ec-4659-884d-35c5467fe41c" providerId="ADAL" clId="{1F3F6550-E336-6E46-9640-4DE538BE82B5}" dt="2019-05-20T19:13:54.578" v="198" actId="1076"/>
          <ac:spMkLst>
            <pc:docMk/>
            <pc:sldMk cId="844535170" sldId="2433"/>
            <ac:spMk id="27" creationId="{75D90C5E-EAAE-974C-8C68-8FD269C307BD}"/>
          </ac:spMkLst>
        </pc:spChg>
        <pc:spChg chg="add mod">
          <ac:chgData name="Silvana Izquierdo" userId="46480b9d-78ec-4659-884d-35c5467fe41c" providerId="ADAL" clId="{1F3F6550-E336-6E46-9640-4DE538BE82B5}" dt="2019-05-20T19:13:52.585" v="197" actId="1076"/>
          <ac:spMkLst>
            <pc:docMk/>
            <pc:sldMk cId="844535170" sldId="2433"/>
            <ac:spMk id="28" creationId="{2D6F3EAC-4638-8D46-B863-9EAA3046205F}"/>
          </ac:spMkLst>
        </pc:spChg>
        <pc:spChg chg="add mod">
          <ac:chgData name="Silvana Izquierdo" userId="46480b9d-78ec-4659-884d-35c5467fe41c" providerId="ADAL" clId="{1F3F6550-E336-6E46-9640-4DE538BE82B5}" dt="2019-05-20T19:13:50.684" v="196" actId="1076"/>
          <ac:spMkLst>
            <pc:docMk/>
            <pc:sldMk cId="844535170" sldId="2433"/>
            <ac:spMk id="29" creationId="{2DD4A45B-29CD-8E4C-9BB3-B025CDF143BB}"/>
          </ac:spMkLst>
        </pc:spChg>
        <pc:spChg chg="del">
          <ac:chgData name="Silvana Izquierdo" userId="46480b9d-78ec-4659-884d-35c5467fe41c" providerId="ADAL" clId="{1F3F6550-E336-6E46-9640-4DE538BE82B5}" dt="2019-05-20T19:08:41.492" v="130" actId="478"/>
          <ac:spMkLst>
            <pc:docMk/>
            <pc:sldMk cId="844535170" sldId="2433"/>
            <ac:spMk id="45" creationId="{2897878B-4368-D94A-B6C3-2DCCBDF823FD}"/>
          </ac:spMkLst>
        </pc:spChg>
        <pc:picChg chg="del">
          <ac:chgData name="Silvana Izquierdo" userId="46480b9d-78ec-4659-884d-35c5467fe41c" providerId="ADAL" clId="{1F3F6550-E336-6E46-9640-4DE538BE82B5}" dt="2019-05-20T19:08:41.492" v="130" actId="478"/>
          <ac:picMkLst>
            <pc:docMk/>
            <pc:sldMk cId="844535170" sldId="2433"/>
            <ac:picMk id="5" creationId="{30731CD1-F11D-104C-9DD1-FFC67E90E22C}"/>
          </ac:picMkLst>
        </pc:picChg>
        <pc:picChg chg="add mod">
          <ac:chgData name="Silvana Izquierdo" userId="46480b9d-78ec-4659-884d-35c5467fe41c" providerId="ADAL" clId="{1F3F6550-E336-6E46-9640-4DE538BE82B5}" dt="2019-05-20T19:14:30.307" v="211" actId="1076"/>
          <ac:picMkLst>
            <pc:docMk/>
            <pc:sldMk cId="844535170" sldId="2433"/>
            <ac:picMk id="6" creationId="{3974BE00-86CC-B748-B3B0-1AE635277947}"/>
          </ac:picMkLst>
        </pc:picChg>
        <pc:picChg chg="add del mod">
          <ac:chgData name="Silvana Izquierdo" userId="46480b9d-78ec-4659-884d-35c5467fe41c" providerId="ADAL" clId="{1F3F6550-E336-6E46-9640-4DE538BE82B5}" dt="2019-05-20T19:13:37.932" v="191" actId="478"/>
          <ac:picMkLst>
            <pc:docMk/>
            <pc:sldMk cId="844535170" sldId="2433"/>
            <ac:picMk id="16" creationId="{A3343CA6-F18D-0E4B-B01B-832637AEF43D}"/>
          </ac:picMkLst>
        </pc:picChg>
        <pc:cxnChg chg="del">
          <ac:chgData name="Silvana Izquierdo" userId="46480b9d-78ec-4659-884d-35c5467fe41c" providerId="ADAL" clId="{1F3F6550-E336-6E46-9640-4DE538BE82B5}" dt="2019-05-20T19:08:41.492" v="130" actId="478"/>
          <ac:cxnSpMkLst>
            <pc:docMk/>
            <pc:sldMk cId="844535170" sldId="2433"/>
            <ac:cxnSpMk id="50" creationId="{1417BD5B-FD08-B949-8FBD-075FFABD37B7}"/>
          </ac:cxnSpMkLst>
        </pc:cxnChg>
        <pc:cxnChg chg="del">
          <ac:chgData name="Silvana Izquierdo" userId="46480b9d-78ec-4659-884d-35c5467fe41c" providerId="ADAL" clId="{1F3F6550-E336-6E46-9640-4DE538BE82B5}" dt="2019-05-20T19:08:41.492" v="130" actId="478"/>
          <ac:cxnSpMkLst>
            <pc:docMk/>
            <pc:sldMk cId="844535170" sldId="2433"/>
            <ac:cxnSpMk id="51" creationId="{E4DD8F68-D511-564A-B08C-310E89CD4AF0}"/>
          </ac:cxnSpMkLst>
        </pc:cxnChg>
        <pc:cxnChg chg="del">
          <ac:chgData name="Silvana Izquierdo" userId="46480b9d-78ec-4659-884d-35c5467fe41c" providerId="ADAL" clId="{1F3F6550-E336-6E46-9640-4DE538BE82B5}" dt="2019-05-20T19:08:41.492" v="130" actId="478"/>
          <ac:cxnSpMkLst>
            <pc:docMk/>
            <pc:sldMk cId="844535170" sldId="2433"/>
            <ac:cxnSpMk id="52" creationId="{FB721134-9113-3445-9359-148C4CF121BE}"/>
          </ac:cxnSpMkLst>
        </pc:cxnChg>
        <pc:cxnChg chg="del">
          <ac:chgData name="Silvana Izquierdo" userId="46480b9d-78ec-4659-884d-35c5467fe41c" providerId="ADAL" clId="{1F3F6550-E336-6E46-9640-4DE538BE82B5}" dt="2019-05-20T19:08:41.492" v="130" actId="478"/>
          <ac:cxnSpMkLst>
            <pc:docMk/>
            <pc:sldMk cId="844535170" sldId="2433"/>
            <ac:cxnSpMk id="53" creationId="{3B894756-DD78-964F-BD1A-66F52A0CAD53}"/>
          </ac:cxnSpMkLst>
        </pc:cxnChg>
        <pc:cxnChg chg="del">
          <ac:chgData name="Silvana Izquierdo" userId="46480b9d-78ec-4659-884d-35c5467fe41c" providerId="ADAL" clId="{1F3F6550-E336-6E46-9640-4DE538BE82B5}" dt="2019-05-20T19:08:41.492" v="130" actId="478"/>
          <ac:cxnSpMkLst>
            <pc:docMk/>
            <pc:sldMk cId="844535170" sldId="2433"/>
            <ac:cxnSpMk id="54" creationId="{90321A29-10BE-5B43-9136-BA98BC3E1CB8}"/>
          </ac:cxnSpMkLst>
        </pc:cxnChg>
        <pc:cxnChg chg="del">
          <ac:chgData name="Silvana Izquierdo" userId="46480b9d-78ec-4659-884d-35c5467fe41c" providerId="ADAL" clId="{1F3F6550-E336-6E46-9640-4DE538BE82B5}" dt="2019-05-20T19:08:41.492" v="130" actId="478"/>
          <ac:cxnSpMkLst>
            <pc:docMk/>
            <pc:sldMk cId="844535170" sldId="2433"/>
            <ac:cxnSpMk id="55" creationId="{EA2458E2-5388-7544-AC20-436B3073118D}"/>
          </ac:cxnSpMkLst>
        </pc:cxnChg>
        <pc:cxnChg chg="del">
          <ac:chgData name="Silvana Izquierdo" userId="46480b9d-78ec-4659-884d-35c5467fe41c" providerId="ADAL" clId="{1F3F6550-E336-6E46-9640-4DE538BE82B5}" dt="2019-05-20T19:08:41.492" v="130" actId="478"/>
          <ac:cxnSpMkLst>
            <pc:docMk/>
            <pc:sldMk cId="844535170" sldId="2433"/>
            <ac:cxnSpMk id="56" creationId="{662D6562-CE67-324E-98D2-1D1DB52CE34D}"/>
          </ac:cxnSpMkLst>
        </pc:cxnChg>
        <pc:cxnChg chg="del">
          <ac:chgData name="Silvana Izquierdo" userId="46480b9d-78ec-4659-884d-35c5467fe41c" providerId="ADAL" clId="{1F3F6550-E336-6E46-9640-4DE538BE82B5}" dt="2019-05-20T19:08:41.492" v="130" actId="478"/>
          <ac:cxnSpMkLst>
            <pc:docMk/>
            <pc:sldMk cId="844535170" sldId="2433"/>
            <ac:cxnSpMk id="57" creationId="{6B3D13B4-3EE3-0744-AFD4-06F7F1859F72}"/>
          </ac:cxnSpMkLst>
        </pc:cxnChg>
        <pc:cxnChg chg="del">
          <ac:chgData name="Silvana Izquierdo" userId="46480b9d-78ec-4659-884d-35c5467fe41c" providerId="ADAL" clId="{1F3F6550-E336-6E46-9640-4DE538BE82B5}" dt="2019-05-20T19:08:41.492" v="130" actId="478"/>
          <ac:cxnSpMkLst>
            <pc:docMk/>
            <pc:sldMk cId="844535170" sldId="2433"/>
            <ac:cxnSpMk id="58" creationId="{3A0CA372-9E5D-2E41-B0FD-7EB068E1E406}"/>
          </ac:cxnSpMkLst>
        </pc:cxnChg>
      </pc:sldChg>
      <pc:sldChg chg="addSp delSp modSp">
        <pc:chgData name="Silvana Izquierdo" userId="46480b9d-78ec-4659-884d-35c5467fe41c" providerId="ADAL" clId="{1F3F6550-E336-6E46-9640-4DE538BE82B5}" dt="2019-05-20T19:36:32.675" v="257" actId="1076"/>
        <pc:sldMkLst>
          <pc:docMk/>
          <pc:sldMk cId="2632376428" sldId="2434"/>
        </pc:sldMkLst>
        <pc:spChg chg="mod">
          <ac:chgData name="Silvana Izquierdo" userId="46480b9d-78ec-4659-884d-35c5467fe41c" providerId="ADAL" clId="{1F3F6550-E336-6E46-9640-4DE538BE82B5}" dt="2019-05-20T19:35:57.230" v="243" actId="1076"/>
          <ac:spMkLst>
            <pc:docMk/>
            <pc:sldMk cId="2632376428" sldId="2434"/>
            <ac:spMk id="2" creationId="{49819715-AC4C-6242-A516-9C691BA89BF2}"/>
          </ac:spMkLst>
        </pc:spChg>
        <pc:spChg chg="mod">
          <ac:chgData name="Silvana Izquierdo" userId="46480b9d-78ec-4659-884d-35c5467fe41c" providerId="ADAL" clId="{1F3F6550-E336-6E46-9640-4DE538BE82B5}" dt="2019-05-20T19:22:45.810" v="219" actId="1076"/>
          <ac:spMkLst>
            <pc:docMk/>
            <pc:sldMk cId="2632376428" sldId="2434"/>
            <ac:spMk id="4" creationId="{5F0CB5C2-F58C-4E45-ABE4-B90E5D6EEDD5}"/>
          </ac:spMkLst>
        </pc:spChg>
        <pc:spChg chg="mod">
          <ac:chgData name="Silvana Izquierdo" userId="46480b9d-78ec-4659-884d-35c5467fe41c" providerId="ADAL" clId="{1F3F6550-E336-6E46-9640-4DE538BE82B5}" dt="2019-05-20T19:36:32.675" v="257" actId="1076"/>
          <ac:spMkLst>
            <pc:docMk/>
            <pc:sldMk cId="2632376428" sldId="2434"/>
            <ac:spMk id="9" creationId="{4F2D2D4F-BF00-8340-B1E5-088AD0C4739B}"/>
          </ac:spMkLst>
        </pc:spChg>
        <pc:spChg chg="mod">
          <ac:chgData name="Silvana Izquierdo" userId="46480b9d-78ec-4659-884d-35c5467fe41c" providerId="ADAL" clId="{1F3F6550-E336-6E46-9640-4DE538BE82B5}" dt="2019-05-20T19:36:32.675" v="257" actId="1076"/>
          <ac:spMkLst>
            <pc:docMk/>
            <pc:sldMk cId="2632376428" sldId="2434"/>
            <ac:spMk id="10" creationId="{B7AF2C85-D3AA-F64C-8BCD-B6F11DD7CE8B}"/>
          </ac:spMkLst>
        </pc:spChg>
        <pc:spChg chg="add mod">
          <ac:chgData name="Silvana Izquierdo" userId="46480b9d-78ec-4659-884d-35c5467fe41c" providerId="ADAL" clId="{1F3F6550-E336-6E46-9640-4DE538BE82B5}" dt="2019-05-20T19:36:32.675" v="257" actId="1076"/>
          <ac:spMkLst>
            <pc:docMk/>
            <pc:sldMk cId="2632376428" sldId="2434"/>
            <ac:spMk id="11" creationId="{26EE7904-CF73-2745-AB81-3F48853794D3}"/>
          </ac:spMkLst>
        </pc:spChg>
        <pc:spChg chg="add mod">
          <ac:chgData name="Silvana Izquierdo" userId="46480b9d-78ec-4659-884d-35c5467fe41c" providerId="ADAL" clId="{1F3F6550-E336-6E46-9640-4DE538BE82B5}" dt="2019-05-20T19:36:32.675" v="257" actId="1076"/>
          <ac:spMkLst>
            <pc:docMk/>
            <pc:sldMk cId="2632376428" sldId="2434"/>
            <ac:spMk id="12" creationId="{98AB7D08-36FE-B442-B9D5-DBB67D2D52F7}"/>
          </ac:spMkLst>
        </pc:spChg>
        <pc:spChg chg="mod">
          <ac:chgData name="Silvana Izquierdo" userId="46480b9d-78ec-4659-884d-35c5467fe41c" providerId="ADAL" clId="{1F3F6550-E336-6E46-9640-4DE538BE82B5}" dt="2019-05-20T19:23:01.080" v="223" actId="1076"/>
          <ac:spMkLst>
            <pc:docMk/>
            <pc:sldMk cId="2632376428" sldId="2434"/>
            <ac:spMk id="22" creationId="{AB17C752-7267-A04D-BE0F-C9F57913C33D}"/>
          </ac:spMkLst>
        </pc:spChg>
        <pc:picChg chg="add mod">
          <ac:chgData name="Silvana Izquierdo" userId="46480b9d-78ec-4659-884d-35c5467fe41c" providerId="ADAL" clId="{1F3F6550-E336-6E46-9640-4DE538BE82B5}" dt="2019-05-20T19:36:32.675" v="257" actId="1076"/>
          <ac:picMkLst>
            <pc:docMk/>
            <pc:sldMk cId="2632376428" sldId="2434"/>
            <ac:picMk id="5" creationId="{B0FF6AE2-9060-E24A-B759-F5BC7FDAE5FC}"/>
          </ac:picMkLst>
        </pc:picChg>
        <pc:picChg chg="del">
          <ac:chgData name="Silvana Izquierdo" userId="46480b9d-78ec-4659-884d-35c5467fe41c" providerId="ADAL" clId="{1F3F6550-E336-6E46-9640-4DE538BE82B5}" dt="2019-05-20T19:35:15.697" v="227" actId="478"/>
          <ac:picMkLst>
            <pc:docMk/>
            <pc:sldMk cId="2632376428" sldId="2434"/>
            <ac:picMk id="6" creationId="{D8195C2F-FACB-884F-95F5-F1BBF4A126F4}"/>
          </ac:picMkLst>
        </pc:picChg>
        <pc:cxnChg chg="del">
          <ac:chgData name="Silvana Izquierdo" userId="46480b9d-78ec-4659-884d-35c5467fe41c" providerId="ADAL" clId="{1F3F6550-E336-6E46-9640-4DE538BE82B5}" dt="2019-05-20T19:35:17.560" v="228" actId="478"/>
          <ac:cxnSpMkLst>
            <pc:docMk/>
            <pc:sldMk cId="2632376428" sldId="2434"/>
            <ac:cxnSpMk id="8" creationId="{867B8219-FB8A-C746-A994-A1FC85CE685D}"/>
          </ac:cxnSpMkLst>
        </pc:cxnChg>
        <pc:cxnChg chg="del">
          <ac:chgData name="Silvana Izquierdo" userId="46480b9d-78ec-4659-884d-35c5467fe41c" providerId="ADAL" clId="{1F3F6550-E336-6E46-9640-4DE538BE82B5}" dt="2019-05-20T19:35:17.560" v="228" actId="478"/>
          <ac:cxnSpMkLst>
            <pc:docMk/>
            <pc:sldMk cId="2632376428" sldId="2434"/>
            <ac:cxnSpMk id="20" creationId="{398A53F3-79A3-8441-82BD-1FFC66032F95}"/>
          </ac:cxnSpMkLst>
        </pc:cxnChg>
        <pc:cxnChg chg="del">
          <ac:chgData name="Silvana Izquierdo" userId="46480b9d-78ec-4659-884d-35c5467fe41c" providerId="ADAL" clId="{1F3F6550-E336-6E46-9640-4DE538BE82B5}" dt="2019-05-20T19:35:17.560" v="228" actId="478"/>
          <ac:cxnSpMkLst>
            <pc:docMk/>
            <pc:sldMk cId="2632376428" sldId="2434"/>
            <ac:cxnSpMk id="25" creationId="{B33DBAE2-2B3C-3643-918D-F4219404233F}"/>
          </ac:cxnSpMkLst>
        </pc:cxnChg>
      </pc:sldChg>
    </pc:docChg>
  </pc:docChgLst>
  <pc:docChgLst>
    <pc:chgData name="Silvana Izquierdo" userId="46480b9d-78ec-4659-884d-35c5467fe41c" providerId="ADAL" clId="{459B2A75-57EA-D94D-8C62-BB86D6626A4B}"/>
    <pc:docChg chg="custSel modSld">
      <pc:chgData name="Silvana Izquierdo" userId="46480b9d-78ec-4659-884d-35c5467fe41c" providerId="ADAL" clId="{459B2A75-57EA-D94D-8C62-BB86D6626A4B}" dt="2019-05-21T19:07:14.094" v="38" actId="478"/>
      <pc:docMkLst>
        <pc:docMk/>
      </pc:docMkLst>
      <pc:sldChg chg="addSp delSp modSp">
        <pc:chgData name="Silvana Izquierdo" userId="46480b9d-78ec-4659-884d-35c5467fe41c" providerId="ADAL" clId="{459B2A75-57EA-D94D-8C62-BB86D6626A4B}" dt="2019-05-21T18:57:42.620" v="14" actId="1076"/>
        <pc:sldMkLst>
          <pc:docMk/>
          <pc:sldMk cId="2105085575" sldId="1263"/>
        </pc:sldMkLst>
        <pc:spChg chg="mod">
          <ac:chgData name="Silvana Izquierdo" userId="46480b9d-78ec-4659-884d-35c5467fe41c" providerId="ADAL" clId="{459B2A75-57EA-D94D-8C62-BB86D6626A4B}" dt="2019-05-21T18:57:42.620" v="14" actId="1076"/>
          <ac:spMkLst>
            <pc:docMk/>
            <pc:sldMk cId="2105085575" sldId="1263"/>
            <ac:spMk id="24" creationId="{0AA4D6E6-36A5-6043-9060-B0D3A62DD3F1}"/>
          </ac:spMkLst>
        </pc:spChg>
        <pc:picChg chg="del">
          <ac:chgData name="Silvana Izquierdo" userId="46480b9d-78ec-4659-884d-35c5467fe41c" providerId="ADAL" clId="{459B2A75-57EA-D94D-8C62-BB86D6626A4B}" dt="2019-05-21T18:57:33.243" v="13" actId="478"/>
          <ac:picMkLst>
            <pc:docMk/>
            <pc:sldMk cId="2105085575" sldId="1263"/>
            <ac:picMk id="8" creationId="{FF0FBF6E-D567-F044-B577-85E22B863A66}"/>
          </ac:picMkLst>
        </pc:picChg>
        <pc:picChg chg="add mod">
          <ac:chgData name="Silvana Izquierdo" userId="46480b9d-78ec-4659-884d-35c5467fe41c" providerId="ADAL" clId="{459B2A75-57EA-D94D-8C62-BB86D6626A4B}" dt="2019-05-21T18:57:31.368" v="12" actId="167"/>
          <ac:picMkLst>
            <pc:docMk/>
            <pc:sldMk cId="2105085575" sldId="1263"/>
            <ac:picMk id="9" creationId="{6683E7D6-7661-F442-ACD1-B2A95BAA5B39}"/>
          </ac:picMkLst>
        </pc:picChg>
      </pc:sldChg>
      <pc:sldChg chg="addSp delSp modSp">
        <pc:chgData name="Silvana Izquierdo" userId="46480b9d-78ec-4659-884d-35c5467fe41c" providerId="ADAL" clId="{459B2A75-57EA-D94D-8C62-BB86D6626A4B}" dt="2019-05-21T19:07:14.094" v="38" actId="478"/>
        <pc:sldMkLst>
          <pc:docMk/>
          <pc:sldMk cId="251524691" sldId="1366"/>
        </pc:sldMkLst>
        <pc:spChg chg="mod">
          <ac:chgData name="Silvana Izquierdo" userId="46480b9d-78ec-4659-884d-35c5467fe41c" providerId="ADAL" clId="{459B2A75-57EA-D94D-8C62-BB86D6626A4B}" dt="2019-05-21T19:07:07.647" v="36" actId="20577"/>
          <ac:spMkLst>
            <pc:docMk/>
            <pc:sldMk cId="251524691" sldId="1366"/>
            <ac:spMk id="5" creationId="{E951D492-7674-F84E-94EA-38C46B7D55A8}"/>
          </ac:spMkLst>
        </pc:spChg>
        <pc:spChg chg="add del mod">
          <ac:chgData name="Silvana Izquierdo" userId="46480b9d-78ec-4659-884d-35c5467fe41c" providerId="ADAL" clId="{459B2A75-57EA-D94D-8C62-BB86D6626A4B}" dt="2019-05-21T19:07:14.094" v="38" actId="478"/>
          <ac:spMkLst>
            <pc:docMk/>
            <pc:sldMk cId="251524691" sldId="1366"/>
            <ac:spMk id="6" creationId="{C8A90315-A53C-554F-A99C-837C5D9151FE}"/>
          </ac:spMkLst>
        </pc:spChg>
      </pc:sldChg>
      <pc:sldChg chg="addSp delSp modSp">
        <pc:chgData name="Silvana Izquierdo" userId="46480b9d-78ec-4659-884d-35c5467fe41c" providerId="ADAL" clId="{459B2A75-57EA-D94D-8C62-BB86D6626A4B}" dt="2019-05-21T19:06:03.634" v="28" actId="1076"/>
        <pc:sldMkLst>
          <pc:docMk/>
          <pc:sldMk cId="844535170" sldId="2433"/>
        </pc:sldMkLst>
        <pc:spChg chg="mod">
          <ac:chgData name="Silvana Izquierdo" userId="46480b9d-78ec-4659-884d-35c5467fe41c" providerId="ADAL" clId="{459B2A75-57EA-D94D-8C62-BB86D6626A4B}" dt="2019-05-21T19:06:03.634" v="28" actId="1076"/>
          <ac:spMkLst>
            <pc:docMk/>
            <pc:sldMk cId="844535170" sldId="2433"/>
            <ac:spMk id="17" creationId="{28EA7113-4A99-C044-9271-EFBA06070654}"/>
          </ac:spMkLst>
        </pc:spChg>
        <pc:spChg chg="mod">
          <ac:chgData name="Silvana Izquierdo" userId="46480b9d-78ec-4659-884d-35c5467fe41c" providerId="ADAL" clId="{459B2A75-57EA-D94D-8C62-BB86D6626A4B}" dt="2019-05-21T19:04:37.303" v="16" actId="1076"/>
          <ac:spMkLst>
            <pc:docMk/>
            <pc:sldMk cId="844535170" sldId="2433"/>
            <ac:spMk id="26" creationId="{CAD3B16B-6D0D-C742-83E4-C6661B37C70C}"/>
          </ac:spMkLst>
        </pc:spChg>
        <pc:spChg chg="mod">
          <ac:chgData name="Silvana Izquierdo" userId="46480b9d-78ec-4659-884d-35c5467fe41c" providerId="ADAL" clId="{459B2A75-57EA-D94D-8C62-BB86D6626A4B}" dt="2019-05-21T19:05:54.205" v="25" actId="1076"/>
          <ac:spMkLst>
            <pc:docMk/>
            <pc:sldMk cId="844535170" sldId="2433"/>
            <ac:spMk id="27" creationId="{75D90C5E-EAAE-974C-8C68-8FD269C307BD}"/>
          </ac:spMkLst>
        </pc:spChg>
        <pc:spChg chg="mod">
          <ac:chgData name="Silvana Izquierdo" userId="46480b9d-78ec-4659-884d-35c5467fe41c" providerId="ADAL" clId="{459B2A75-57EA-D94D-8C62-BB86D6626A4B}" dt="2019-05-21T19:05:55.950" v="26" actId="1076"/>
          <ac:spMkLst>
            <pc:docMk/>
            <pc:sldMk cId="844535170" sldId="2433"/>
            <ac:spMk id="28" creationId="{2D6F3EAC-4638-8D46-B863-9EAA3046205F}"/>
          </ac:spMkLst>
        </pc:spChg>
        <pc:spChg chg="mod">
          <ac:chgData name="Silvana Izquierdo" userId="46480b9d-78ec-4659-884d-35c5467fe41c" providerId="ADAL" clId="{459B2A75-57EA-D94D-8C62-BB86D6626A4B}" dt="2019-05-21T19:05:59.337" v="27" actId="1076"/>
          <ac:spMkLst>
            <pc:docMk/>
            <pc:sldMk cId="844535170" sldId="2433"/>
            <ac:spMk id="29" creationId="{2DD4A45B-29CD-8E4C-9BB3-B025CDF143BB}"/>
          </ac:spMkLst>
        </pc:spChg>
        <pc:picChg chg="add mod">
          <ac:chgData name="Silvana Izquierdo" userId="46480b9d-78ec-4659-884d-35c5467fe41c" providerId="ADAL" clId="{459B2A75-57EA-D94D-8C62-BB86D6626A4B}" dt="2019-05-21T19:05:50.576" v="24" actId="1038"/>
          <ac:picMkLst>
            <pc:docMk/>
            <pc:sldMk cId="844535170" sldId="2433"/>
            <ac:picMk id="5" creationId="{F1B902FD-CB41-034F-BCBA-BDC3855023B0}"/>
          </ac:picMkLst>
        </pc:picChg>
        <pc:picChg chg="del">
          <ac:chgData name="Silvana Izquierdo" userId="46480b9d-78ec-4659-884d-35c5467fe41c" providerId="ADAL" clId="{459B2A75-57EA-D94D-8C62-BB86D6626A4B}" dt="2019-05-21T19:05:38.463" v="22" actId="478"/>
          <ac:picMkLst>
            <pc:docMk/>
            <pc:sldMk cId="844535170" sldId="2433"/>
            <ac:picMk id="6" creationId="{3974BE00-86CC-B748-B3B0-1AE635277947}"/>
          </ac:picMkLst>
        </pc:picChg>
      </pc:sldChg>
      <pc:sldChg chg="modSp">
        <pc:chgData name="Silvana Izquierdo" userId="46480b9d-78ec-4659-884d-35c5467fe41c" providerId="ADAL" clId="{459B2A75-57EA-D94D-8C62-BB86D6626A4B}" dt="2019-05-21T19:06:51.969" v="34" actId="20577"/>
        <pc:sldMkLst>
          <pc:docMk/>
          <pc:sldMk cId="1969208951" sldId="2447"/>
        </pc:sldMkLst>
        <pc:spChg chg="mod">
          <ac:chgData name="Silvana Izquierdo" userId="46480b9d-78ec-4659-884d-35c5467fe41c" providerId="ADAL" clId="{459B2A75-57EA-D94D-8C62-BB86D6626A4B}" dt="2019-05-21T19:06:41.664" v="32" actId="20577"/>
          <ac:spMkLst>
            <pc:docMk/>
            <pc:sldMk cId="1969208951" sldId="2447"/>
            <ac:spMk id="2" creationId="{0155F23D-635B-3F42-974E-3D34B9DA23D5}"/>
          </ac:spMkLst>
        </pc:spChg>
        <pc:spChg chg="mod">
          <ac:chgData name="Silvana Izquierdo" userId="46480b9d-78ec-4659-884d-35c5467fe41c" providerId="ADAL" clId="{459B2A75-57EA-D94D-8C62-BB86D6626A4B}" dt="2019-05-21T19:06:51.969" v="34" actId="20577"/>
          <ac:spMkLst>
            <pc:docMk/>
            <pc:sldMk cId="1969208951" sldId="2447"/>
            <ac:spMk id="3" creationId="{3E4C6A00-F487-334C-B46E-85475CB2BF30}"/>
          </ac:spMkLst>
        </pc:spChg>
      </pc:sldChg>
    </pc:docChg>
  </pc:docChgLst>
  <pc:docChgLst>
    <pc:chgData name="Silvana Izquierdo" userId="46480b9d-78ec-4659-884d-35c5467fe41c" providerId="ADAL" clId="{323A56BA-1248-D24A-BD26-4858DBE0F312}"/>
    <pc:docChg chg="undo custSel modSld">
      <pc:chgData name="Silvana Izquierdo" userId="46480b9d-78ec-4659-884d-35c5467fe41c" providerId="ADAL" clId="{323A56BA-1248-D24A-BD26-4858DBE0F312}" dt="2019-05-21T15:04:58.147" v="881" actId="1076"/>
      <pc:docMkLst>
        <pc:docMk/>
      </pc:docMkLst>
      <pc:sldChg chg="addSp delSp modSp">
        <pc:chgData name="Silvana Izquierdo" userId="46480b9d-78ec-4659-884d-35c5467fe41c" providerId="ADAL" clId="{323A56BA-1248-D24A-BD26-4858DBE0F312}" dt="2019-05-21T13:19:36.248" v="82" actId="1076"/>
        <pc:sldMkLst>
          <pc:docMk/>
          <pc:sldMk cId="2230719582" sldId="1241"/>
        </pc:sldMkLst>
        <pc:spChg chg="add del mod">
          <ac:chgData name="Silvana Izquierdo" userId="46480b9d-78ec-4659-884d-35c5467fe41c" providerId="ADAL" clId="{323A56BA-1248-D24A-BD26-4858DBE0F312}" dt="2019-05-21T13:13:30.482" v="33" actId="478"/>
          <ac:spMkLst>
            <pc:docMk/>
            <pc:sldMk cId="2230719582" sldId="1241"/>
            <ac:spMk id="3" creationId="{DA1DD85D-1763-5B42-A477-EB7E379A69D1}"/>
          </ac:spMkLst>
        </pc:spChg>
        <pc:spChg chg="mod">
          <ac:chgData name="Silvana Izquierdo" userId="46480b9d-78ec-4659-884d-35c5467fe41c" providerId="ADAL" clId="{323A56BA-1248-D24A-BD26-4858DBE0F312}" dt="2019-05-21T13:17:29.527" v="44" actId="1076"/>
          <ac:spMkLst>
            <pc:docMk/>
            <pc:sldMk cId="2230719582" sldId="1241"/>
            <ac:spMk id="7" creationId="{635CCD16-FCBE-D143-B682-5E2F918C4E93}"/>
          </ac:spMkLst>
        </pc:spChg>
        <pc:spChg chg="mod">
          <ac:chgData name="Silvana Izquierdo" userId="46480b9d-78ec-4659-884d-35c5467fe41c" providerId="ADAL" clId="{323A56BA-1248-D24A-BD26-4858DBE0F312}" dt="2019-05-21T13:19:33.392" v="81" actId="1076"/>
          <ac:spMkLst>
            <pc:docMk/>
            <pc:sldMk cId="2230719582" sldId="1241"/>
            <ac:spMk id="9" creationId="{00000000-0000-0000-0000-000000000000}"/>
          </ac:spMkLst>
        </pc:spChg>
        <pc:spChg chg="mod">
          <ac:chgData name="Silvana Izquierdo" userId="46480b9d-78ec-4659-884d-35c5467fe41c" providerId="ADAL" clId="{323A56BA-1248-D24A-BD26-4858DBE0F312}" dt="2019-05-21T13:19:31.108" v="80" actId="1036"/>
          <ac:spMkLst>
            <pc:docMk/>
            <pc:sldMk cId="2230719582" sldId="1241"/>
            <ac:spMk id="10" creationId="{00000000-0000-0000-0000-000000000000}"/>
          </ac:spMkLst>
        </pc:spChg>
        <pc:spChg chg="mod">
          <ac:chgData name="Silvana Izquierdo" userId="46480b9d-78ec-4659-884d-35c5467fe41c" providerId="ADAL" clId="{323A56BA-1248-D24A-BD26-4858DBE0F312}" dt="2019-05-21T13:19:31.108" v="80" actId="1036"/>
          <ac:spMkLst>
            <pc:docMk/>
            <pc:sldMk cId="2230719582" sldId="1241"/>
            <ac:spMk id="11" creationId="{00000000-0000-0000-0000-000000000000}"/>
          </ac:spMkLst>
        </pc:spChg>
        <pc:spChg chg="del">
          <ac:chgData name="Silvana Izquierdo" userId="46480b9d-78ec-4659-884d-35c5467fe41c" providerId="ADAL" clId="{323A56BA-1248-D24A-BD26-4858DBE0F312}" dt="2019-05-21T13:18:12.896" v="56" actId="478"/>
          <ac:spMkLst>
            <pc:docMk/>
            <pc:sldMk cId="2230719582" sldId="1241"/>
            <ac:spMk id="12" creationId="{00000000-0000-0000-0000-000000000000}"/>
          </ac:spMkLst>
        </pc:spChg>
        <pc:spChg chg="mod">
          <ac:chgData name="Silvana Izquierdo" userId="46480b9d-78ec-4659-884d-35c5467fe41c" providerId="ADAL" clId="{323A56BA-1248-D24A-BD26-4858DBE0F312}" dt="2019-05-21T13:19:31.108" v="80" actId="1036"/>
          <ac:spMkLst>
            <pc:docMk/>
            <pc:sldMk cId="2230719582" sldId="1241"/>
            <ac:spMk id="13" creationId="{00000000-0000-0000-0000-000000000000}"/>
          </ac:spMkLst>
        </pc:spChg>
        <pc:spChg chg="mod">
          <ac:chgData name="Silvana Izquierdo" userId="46480b9d-78ec-4659-884d-35c5467fe41c" providerId="ADAL" clId="{323A56BA-1248-D24A-BD26-4858DBE0F312}" dt="2019-05-21T13:19:31.108" v="80" actId="1036"/>
          <ac:spMkLst>
            <pc:docMk/>
            <pc:sldMk cId="2230719582" sldId="1241"/>
            <ac:spMk id="14" creationId="{00000000-0000-0000-0000-000000000000}"/>
          </ac:spMkLst>
        </pc:spChg>
        <pc:spChg chg="del mod">
          <ac:chgData name="Silvana Izquierdo" userId="46480b9d-78ec-4659-884d-35c5467fe41c" providerId="ADAL" clId="{323A56BA-1248-D24A-BD26-4858DBE0F312}" dt="2019-05-21T13:18:11.711" v="55" actId="478"/>
          <ac:spMkLst>
            <pc:docMk/>
            <pc:sldMk cId="2230719582" sldId="1241"/>
            <ac:spMk id="15" creationId="{00000000-0000-0000-0000-000000000000}"/>
          </ac:spMkLst>
        </pc:spChg>
        <pc:spChg chg="del mod">
          <ac:chgData name="Silvana Izquierdo" userId="46480b9d-78ec-4659-884d-35c5467fe41c" providerId="ADAL" clId="{323A56BA-1248-D24A-BD26-4858DBE0F312}" dt="2019-05-21T13:18:31.150" v="63" actId="478"/>
          <ac:spMkLst>
            <pc:docMk/>
            <pc:sldMk cId="2230719582" sldId="1241"/>
            <ac:spMk id="17" creationId="{CBAD9244-53A5-564D-A480-EE9D7EC3FF9F}"/>
          </ac:spMkLst>
        </pc:spChg>
        <pc:spChg chg="del mod">
          <ac:chgData name="Silvana Izquierdo" userId="46480b9d-78ec-4659-884d-35c5467fe41c" providerId="ADAL" clId="{323A56BA-1248-D24A-BD26-4858DBE0F312}" dt="2019-05-21T13:18:32.303" v="64" actId="478"/>
          <ac:spMkLst>
            <pc:docMk/>
            <pc:sldMk cId="2230719582" sldId="1241"/>
            <ac:spMk id="18" creationId="{D927223A-2A05-F841-905D-92C8FA0E290C}"/>
          </ac:spMkLst>
        </pc:spChg>
        <pc:spChg chg="del">
          <ac:chgData name="Silvana Izquierdo" userId="46480b9d-78ec-4659-884d-35c5467fe41c" providerId="ADAL" clId="{323A56BA-1248-D24A-BD26-4858DBE0F312}" dt="2019-05-21T13:18:23.239" v="60" actId="478"/>
          <ac:spMkLst>
            <pc:docMk/>
            <pc:sldMk cId="2230719582" sldId="1241"/>
            <ac:spMk id="19" creationId="{15081688-4F4B-914C-84A9-5B9ADBB381D9}"/>
          </ac:spMkLst>
        </pc:spChg>
        <pc:spChg chg="del mod">
          <ac:chgData name="Silvana Izquierdo" userId="46480b9d-78ec-4659-884d-35c5467fe41c" providerId="ADAL" clId="{323A56BA-1248-D24A-BD26-4858DBE0F312}" dt="2019-05-21T13:18:22.150" v="59" actId="478"/>
          <ac:spMkLst>
            <pc:docMk/>
            <pc:sldMk cId="2230719582" sldId="1241"/>
            <ac:spMk id="20" creationId="{DAF9002B-30DD-5D41-BA07-374D9F4CA3FC}"/>
          </ac:spMkLst>
        </pc:spChg>
        <pc:spChg chg="mod">
          <ac:chgData name="Silvana Izquierdo" userId="46480b9d-78ec-4659-884d-35c5467fe41c" providerId="ADAL" clId="{323A56BA-1248-D24A-BD26-4858DBE0F312}" dt="2019-05-21T13:19:31.108" v="80" actId="1036"/>
          <ac:spMkLst>
            <pc:docMk/>
            <pc:sldMk cId="2230719582" sldId="1241"/>
            <ac:spMk id="21" creationId="{E476E031-0F0F-C94C-8E07-D95557E31476}"/>
          </ac:spMkLst>
        </pc:spChg>
        <pc:spChg chg="mod">
          <ac:chgData name="Silvana Izquierdo" userId="46480b9d-78ec-4659-884d-35c5467fe41c" providerId="ADAL" clId="{323A56BA-1248-D24A-BD26-4858DBE0F312}" dt="2019-05-21T13:19:31.108" v="80" actId="1036"/>
          <ac:spMkLst>
            <pc:docMk/>
            <pc:sldMk cId="2230719582" sldId="1241"/>
            <ac:spMk id="22" creationId="{6A0A42A2-A25F-3C46-ACF4-2EFB8B9D4186}"/>
          </ac:spMkLst>
        </pc:spChg>
        <pc:spChg chg="add mod">
          <ac:chgData name="Silvana Izquierdo" userId="46480b9d-78ec-4659-884d-35c5467fe41c" providerId="ADAL" clId="{323A56BA-1248-D24A-BD26-4858DBE0F312}" dt="2019-05-21T13:19:36.248" v="82" actId="1076"/>
          <ac:spMkLst>
            <pc:docMk/>
            <pc:sldMk cId="2230719582" sldId="1241"/>
            <ac:spMk id="25" creationId="{6D0071B4-FA6E-4545-B053-40C989D56439}"/>
          </ac:spMkLst>
        </pc:spChg>
        <pc:graphicFrameChg chg="mod modGraphic">
          <ac:chgData name="Silvana Izquierdo" userId="46480b9d-78ec-4659-884d-35c5467fe41c" providerId="ADAL" clId="{323A56BA-1248-D24A-BD26-4858DBE0F312}" dt="2019-05-21T13:19:31.108" v="80" actId="1036"/>
          <ac:graphicFrameMkLst>
            <pc:docMk/>
            <pc:sldMk cId="2230719582" sldId="1241"/>
            <ac:graphicFrameMk id="5" creationId="{1A8881DB-396E-F343-A03E-15CFCD2F7B7D}"/>
          </ac:graphicFrameMkLst>
        </pc:graphicFrameChg>
        <pc:picChg chg="del">
          <ac:chgData name="Silvana Izquierdo" userId="46480b9d-78ec-4659-884d-35c5467fe41c" providerId="ADAL" clId="{323A56BA-1248-D24A-BD26-4858DBE0F312}" dt="2019-05-21T13:17:25.730" v="41" actId="478"/>
          <ac:picMkLst>
            <pc:docMk/>
            <pc:sldMk cId="2230719582" sldId="1241"/>
            <ac:picMk id="6" creationId="{74335EF4-16FB-4141-834F-4BCD5B1F2EC8}"/>
          </ac:picMkLst>
        </pc:picChg>
        <pc:picChg chg="add mod">
          <ac:chgData name="Silvana Izquierdo" userId="46480b9d-78ec-4659-884d-35c5467fe41c" providerId="ADAL" clId="{323A56BA-1248-D24A-BD26-4858DBE0F312}" dt="2019-05-21T13:19:31.108" v="80" actId="1036"/>
          <ac:picMkLst>
            <pc:docMk/>
            <pc:sldMk cId="2230719582" sldId="1241"/>
            <ac:picMk id="16" creationId="{79ECA60F-5DEE-264C-A15C-4D9D6C273588}"/>
          </ac:picMkLst>
        </pc:picChg>
        <pc:cxnChg chg="del">
          <ac:chgData name="Silvana Izquierdo" userId="46480b9d-78ec-4659-884d-35c5467fe41c" providerId="ADAL" clId="{323A56BA-1248-D24A-BD26-4858DBE0F312}" dt="2019-05-21T13:13:35.177" v="34" actId="478"/>
          <ac:cxnSpMkLst>
            <pc:docMk/>
            <pc:sldMk cId="2230719582" sldId="1241"/>
            <ac:cxnSpMk id="24" creationId="{EAB4598A-7028-B04D-8CEB-B7E22939F736}"/>
          </ac:cxnSpMkLst>
        </pc:cxnChg>
        <pc:cxnChg chg="del">
          <ac:chgData name="Silvana Izquierdo" userId="46480b9d-78ec-4659-884d-35c5467fe41c" providerId="ADAL" clId="{323A56BA-1248-D24A-BD26-4858DBE0F312}" dt="2019-05-21T13:13:35.177" v="34" actId="478"/>
          <ac:cxnSpMkLst>
            <pc:docMk/>
            <pc:sldMk cId="2230719582" sldId="1241"/>
            <ac:cxnSpMk id="30" creationId="{E7E4C454-2EED-1E49-8C04-B34686B7EC65}"/>
          </ac:cxnSpMkLst>
        </pc:cxnChg>
        <pc:cxnChg chg="del mod">
          <ac:chgData name="Silvana Izquierdo" userId="46480b9d-78ec-4659-884d-35c5467fe41c" providerId="ADAL" clId="{323A56BA-1248-D24A-BD26-4858DBE0F312}" dt="2019-05-21T13:13:35.177" v="34" actId="478"/>
          <ac:cxnSpMkLst>
            <pc:docMk/>
            <pc:sldMk cId="2230719582" sldId="1241"/>
            <ac:cxnSpMk id="31" creationId="{A90005B0-7206-F448-8164-161155243B66}"/>
          </ac:cxnSpMkLst>
        </pc:cxnChg>
        <pc:cxnChg chg="del mod">
          <ac:chgData name="Silvana Izquierdo" userId="46480b9d-78ec-4659-884d-35c5467fe41c" providerId="ADAL" clId="{323A56BA-1248-D24A-BD26-4858DBE0F312}" dt="2019-05-21T13:13:35.177" v="34" actId="478"/>
          <ac:cxnSpMkLst>
            <pc:docMk/>
            <pc:sldMk cId="2230719582" sldId="1241"/>
            <ac:cxnSpMk id="32" creationId="{51D4AACC-8625-264E-A875-80993615D55F}"/>
          </ac:cxnSpMkLst>
        </pc:cxnChg>
      </pc:sldChg>
      <pc:sldChg chg="modSp">
        <pc:chgData name="Silvana Izquierdo" userId="46480b9d-78ec-4659-884d-35c5467fe41c" providerId="ADAL" clId="{323A56BA-1248-D24A-BD26-4858DBE0F312}" dt="2019-05-21T13:06:06.191" v="1" actId="1076"/>
        <pc:sldMkLst>
          <pc:docMk/>
          <pc:sldMk cId="2137712585" sldId="1264"/>
        </pc:sldMkLst>
        <pc:spChg chg="mod">
          <ac:chgData name="Silvana Izquierdo" userId="46480b9d-78ec-4659-884d-35c5467fe41c" providerId="ADAL" clId="{323A56BA-1248-D24A-BD26-4858DBE0F312}" dt="2019-05-21T13:06:06.191" v="1" actId="1076"/>
          <ac:spMkLst>
            <pc:docMk/>
            <pc:sldMk cId="2137712585" sldId="1264"/>
            <ac:spMk id="5" creationId="{99AB34C5-BF3D-CA44-9D46-1DBEB881A78E}"/>
          </ac:spMkLst>
        </pc:spChg>
        <pc:spChg chg="mod">
          <ac:chgData name="Silvana Izquierdo" userId="46480b9d-78ec-4659-884d-35c5467fe41c" providerId="ADAL" clId="{323A56BA-1248-D24A-BD26-4858DBE0F312}" dt="2019-05-21T13:06:04.131" v="0" actId="1076"/>
          <ac:spMkLst>
            <pc:docMk/>
            <pc:sldMk cId="2137712585" sldId="1264"/>
            <ac:spMk id="6" creationId="{81C1425F-F073-B74B-8F8D-6F305D9B7CDD}"/>
          </ac:spMkLst>
        </pc:spChg>
      </pc:sldChg>
      <pc:sldChg chg="modSp">
        <pc:chgData name="Silvana Izquierdo" userId="46480b9d-78ec-4659-884d-35c5467fe41c" providerId="ADAL" clId="{323A56BA-1248-D24A-BD26-4858DBE0F312}" dt="2019-05-21T13:06:55.894" v="8" actId="1076"/>
        <pc:sldMkLst>
          <pc:docMk/>
          <pc:sldMk cId="2203568605" sldId="1277"/>
        </pc:sldMkLst>
        <pc:spChg chg="mod">
          <ac:chgData name="Silvana Izquierdo" userId="46480b9d-78ec-4659-884d-35c5467fe41c" providerId="ADAL" clId="{323A56BA-1248-D24A-BD26-4858DBE0F312}" dt="2019-05-21T13:06:55.894" v="8" actId="1076"/>
          <ac:spMkLst>
            <pc:docMk/>
            <pc:sldMk cId="2203568605" sldId="1277"/>
            <ac:spMk id="3" creationId="{C0FDA1A3-72FC-024F-A540-3BF95A81D2EC}"/>
          </ac:spMkLst>
        </pc:spChg>
        <pc:graphicFrameChg chg="mod">
          <ac:chgData name="Silvana Izquierdo" userId="46480b9d-78ec-4659-884d-35c5467fe41c" providerId="ADAL" clId="{323A56BA-1248-D24A-BD26-4858DBE0F312}" dt="2019-05-21T13:06:55.894" v="8" actId="1076"/>
          <ac:graphicFrameMkLst>
            <pc:docMk/>
            <pc:sldMk cId="2203568605" sldId="1277"/>
            <ac:graphicFrameMk id="4" creationId="{31C83FD3-B707-2142-9348-3DEACFD936E6}"/>
          </ac:graphicFrameMkLst>
        </pc:graphicFrameChg>
      </pc:sldChg>
      <pc:sldChg chg="modSp">
        <pc:chgData name="Silvana Izquierdo" userId="46480b9d-78ec-4659-884d-35c5467fe41c" providerId="ADAL" clId="{323A56BA-1248-D24A-BD26-4858DBE0F312}" dt="2019-05-21T13:07:50.740" v="20" actId="1076"/>
        <pc:sldMkLst>
          <pc:docMk/>
          <pc:sldMk cId="4034396102" sldId="1287"/>
        </pc:sldMkLst>
        <pc:spChg chg="mod">
          <ac:chgData name="Silvana Izquierdo" userId="46480b9d-78ec-4659-884d-35c5467fe41c" providerId="ADAL" clId="{323A56BA-1248-D24A-BD26-4858DBE0F312}" dt="2019-05-21T13:07:50.740" v="20" actId="1076"/>
          <ac:spMkLst>
            <pc:docMk/>
            <pc:sldMk cId="4034396102" sldId="1287"/>
            <ac:spMk id="5" creationId="{9BF4E952-1ADF-2A43-9684-D852E97E083B}"/>
          </ac:spMkLst>
        </pc:spChg>
        <pc:graphicFrameChg chg="mod modGraphic">
          <ac:chgData name="Silvana Izquierdo" userId="46480b9d-78ec-4659-884d-35c5467fe41c" providerId="ADAL" clId="{323A56BA-1248-D24A-BD26-4858DBE0F312}" dt="2019-05-21T13:07:50.740" v="20" actId="1076"/>
          <ac:graphicFrameMkLst>
            <pc:docMk/>
            <pc:sldMk cId="4034396102" sldId="1287"/>
            <ac:graphicFrameMk id="3" creationId="{34629F33-B9FC-9048-ADC4-1EF2BFD6F21C}"/>
          </ac:graphicFrameMkLst>
        </pc:graphicFrameChg>
      </pc:sldChg>
      <pc:sldChg chg="modSp">
        <pc:chgData name="Silvana Izquierdo" userId="46480b9d-78ec-4659-884d-35c5467fe41c" providerId="ADAL" clId="{323A56BA-1248-D24A-BD26-4858DBE0F312}" dt="2019-05-21T13:36:46.473" v="162" actId="1076"/>
        <pc:sldMkLst>
          <pc:docMk/>
          <pc:sldMk cId="2856177674" sldId="1365"/>
        </pc:sldMkLst>
        <pc:spChg chg="mod">
          <ac:chgData name="Silvana Izquierdo" userId="46480b9d-78ec-4659-884d-35c5467fe41c" providerId="ADAL" clId="{323A56BA-1248-D24A-BD26-4858DBE0F312}" dt="2019-05-21T13:36:46.473" v="162" actId="1076"/>
          <ac:spMkLst>
            <pc:docMk/>
            <pc:sldMk cId="2856177674" sldId="1365"/>
            <ac:spMk id="3" creationId="{1292A494-89F7-2A43-8DDF-B44F463C2D58}"/>
          </ac:spMkLst>
        </pc:spChg>
        <pc:graphicFrameChg chg="mod modGraphic">
          <ac:chgData name="Silvana Izquierdo" userId="46480b9d-78ec-4659-884d-35c5467fe41c" providerId="ADAL" clId="{323A56BA-1248-D24A-BD26-4858DBE0F312}" dt="2019-05-21T13:36:46.473" v="162" actId="1076"/>
          <ac:graphicFrameMkLst>
            <pc:docMk/>
            <pc:sldMk cId="2856177674" sldId="1365"/>
            <ac:graphicFrameMk id="4" creationId="{A096A2BD-5E24-8F49-9233-562FE3F771AF}"/>
          </ac:graphicFrameMkLst>
        </pc:graphicFrameChg>
      </pc:sldChg>
      <pc:sldChg chg="modSp">
        <pc:chgData name="Silvana Izquierdo" userId="46480b9d-78ec-4659-884d-35c5467fe41c" providerId="ADAL" clId="{323A56BA-1248-D24A-BD26-4858DBE0F312}" dt="2019-05-21T14:52:05.398" v="784" actId="1038"/>
        <pc:sldMkLst>
          <pc:docMk/>
          <pc:sldMk cId="251524691" sldId="1366"/>
        </pc:sldMkLst>
        <pc:spChg chg="mod">
          <ac:chgData name="Silvana Izquierdo" userId="46480b9d-78ec-4659-884d-35c5467fe41c" providerId="ADAL" clId="{323A56BA-1248-D24A-BD26-4858DBE0F312}" dt="2019-05-21T14:51:21.203" v="765" actId="1076"/>
          <ac:spMkLst>
            <pc:docMk/>
            <pc:sldMk cId="251524691" sldId="1366"/>
            <ac:spMk id="3" creationId="{A7E0F6F3-D4F7-D541-AD00-ACCE8491F3BF}"/>
          </ac:spMkLst>
        </pc:spChg>
        <pc:spChg chg="mod">
          <ac:chgData name="Silvana Izquierdo" userId="46480b9d-78ec-4659-884d-35c5467fe41c" providerId="ADAL" clId="{323A56BA-1248-D24A-BD26-4858DBE0F312}" dt="2019-05-21T14:52:05.398" v="784" actId="1038"/>
          <ac:spMkLst>
            <pc:docMk/>
            <pc:sldMk cId="251524691" sldId="1366"/>
            <ac:spMk id="4" creationId="{57362175-99DE-2A48-8781-884F5791C55D}"/>
          </ac:spMkLst>
        </pc:spChg>
        <pc:spChg chg="mod">
          <ac:chgData name="Silvana Izquierdo" userId="46480b9d-78ec-4659-884d-35c5467fe41c" providerId="ADAL" clId="{323A56BA-1248-D24A-BD26-4858DBE0F312}" dt="2019-05-21T14:52:05.398" v="784" actId="1038"/>
          <ac:spMkLst>
            <pc:docMk/>
            <pc:sldMk cId="251524691" sldId="1366"/>
            <ac:spMk id="10" creationId="{28F6FC61-A7B4-C242-BF87-C0A23678B8D3}"/>
          </ac:spMkLst>
        </pc:spChg>
        <pc:graphicFrameChg chg="mod modGraphic">
          <ac:chgData name="Silvana Izquierdo" userId="46480b9d-78ec-4659-884d-35c5467fe41c" providerId="ADAL" clId="{323A56BA-1248-D24A-BD26-4858DBE0F312}" dt="2019-05-21T14:52:05.398" v="784" actId="1038"/>
          <ac:graphicFrameMkLst>
            <pc:docMk/>
            <pc:sldMk cId="251524691" sldId="1366"/>
            <ac:graphicFrameMk id="7" creationId="{1604CA5E-958D-5C4B-A0B3-7385BF7F5031}"/>
          </ac:graphicFrameMkLst>
        </pc:graphicFrameChg>
      </pc:sldChg>
      <pc:sldChg chg="modSp">
        <pc:chgData name="Silvana Izquierdo" userId="46480b9d-78ec-4659-884d-35c5467fe41c" providerId="ADAL" clId="{323A56BA-1248-D24A-BD26-4858DBE0F312}" dt="2019-05-21T13:20:03.228" v="89" actId="1037"/>
        <pc:sldMkLst>
          <pc:docMk/>
          <pc:sldMk cId="1284136377" sldId="2437"/>
        </pc:sldMkLst>
        <pc:spChg chg="mod">
          <ac:chgData name="Silvana Izquierdo" userId="46480b9d-78ec-4659-884d-35c5467fe41c" providerId="ADAL" clId="{323A56BA-1248-D24A-BD26-4858DBE0F312}" dt="2019-05-21T13:20:03.228" v="89" actId="1037"/>
          <ac:spMkLst>
            <pc:docMk/>
            <pc:sldMk cId="1284136377" sldId="2437"/>
            <ac:spMk id="7" creationId="{6081F623-993E-0B4C-84C8-4CFE8BED6367}"/>
          </ac:spMkLst>
        </pc:spChg>
        <pc:graphicFrameChg chg="mod modGraphic">
          <ac:chgData name="Silvana Izquierdo" userId="46480b9d-78ec-4659-884d-35c5467fe41c" providerId="ADAL" clId="{323A56BA-1248-D24A-BD26-4858DBE0F312}" dt="2019-05-21T13:20:03.228" v="89" actId="1037"/>
          <ac:graphicFrameMkLst>
            <pc:docMk/>
            <pc:sldMk cId="1284136377" sldId="2437"/>
            <ac:graphicFrameMk id="6" creationId="{8D59FC41-98D7-594A-B15A-29E1A507C198}"/>
          </ac:graphicFrameMkLst>
        </pc:graphicFrameChg>
      </pc:sldChg>
      <pc:sldChg chg="addSp delSp modSp">
        <pc:chgData name="Silvana Izquierdo" userId="46480b9d-78ec-4659-884d-35c5467fe41c" providerId="ADAL" clId="{323A56BA-1248-D24A-BD26-4858DBE0F312}" dt="2019-05-21T13:24:52.941" v="117" actId="1076"/>
        <pc:sldMkLst>
          <pc:docMk/>
          <pc:sldMk cId="3115295832" sldId="2439"/>
        </pc:sldMkLst>
        <pc:spChg chg="add mod">
          <ac:chgData name="Silvana Izquierdo" userId="46480b9d-78ec-4659-884d-35c5467fe41c" providerId="ADAL" clId="{323A56BA-1248-D24A-BD26-4858DBE0F312}" dt="2019-05-21T13:24:47.271" v="115" actId="1076"/>
          <ac:spMkLst>
            <pc:docMk/>
            <pc:sldMk cId="3115295832" sldId="2439"/>
            <ac:spMk id="2" creationId="{94448651-B4EF-5B46-833F-46582D8020E6}"/>
          </ac:spMkLst>
        </pc:spChg>
        <pc:spChg chg="mod">
          <ac:chgData name="Silvana Izquierdo" userId="46480b9d-78ec-4659-884d-35c5467fe41c" providerId="ADAL" clId="{323A56BA-1248-D24A-BD26-4858DBE0F312}" dt="2019-05-21T13:20:15.119" v="91" actId="1076"/>
          <ac:spMkLst>
            <pc:docMk/>
            <pc:sldMk cId="3115295832" sldId="2439"/>
            <ac:spMk id="8" creationId="{763DF34F-E19B-2C43-9A8D-0FFF5D6EF1DA}"/>
          </ac:spMkLst>
        </pc:spChg>
        <pc:spChg chg="del">
          <ac:chgData name="Silvana Izquierdo" userId="46480b9d-78ec-4659-884d-35c5467fe41c" providerId="ADAL" clId="{323A56BA-1248-D24A-BD26-4858DBE0F312}" dt="2019-05-21T13:24:21.629" v="106" actId="478"/>
          <ac:spMkLst>
            <pc:docMk/>
            <pc:sldMk cId="3115295832" sldId="2439"/>
            <ac:spMk id="10" creationId="{FF793BAC-39E4-794B-A4D8-84294A8DF124}"/>
          </ac:spMkLst>
        </pc:spChg>
        <pc:spChg chg="mod">
          <ac:chgData name="Silvana Izquierdo" userId="46480b9d-78ec-4659-884d-35c5467fe41c" providerId="ADAL" clId="{323A56BA-1248-D24A-BD26-4858DBE0F312}" dt="2019-05-21T13:24:52.941" v="117" actId="1076"/>
          <ac:spMkLst>
            <pc:docMk/>
            <pc:sldMk cId="3115295832" sldId="2439"/>
            <ac:spMk id="11" creationId="{9358A7F3-70E1-E043-A9FB-9FC493AAD7A3}"/>
          </ac:spMkLst>
        </pc:spChg>
        <pc:spChg chg="add mod">
          <ac:chgData name="Silvana Izquierdo" userId="46480b9d-78ec-4659-884d-35c5467fe41c" providerId="ADAL" clId="{323A56BA-1248-D24A-BD26-4858DBE0F312}" dt="2019-05-21T13:24:44.830" v="114" actId="1076"/>
          <ac:spMkLst>
            <pc:docMk/>
            <pc:sldMk cId="3115295832" sldId="2439"/>
            <ac:spMk id="12" creationId="{5B4FA6B8-88AA-D144-8C2C-2D602C48E6B2}"/>
          </ac:spMkLst>
        </pc:spChg>
        <pc:picChg chg="add mod">
          <ac:chgData name="Silvana Izquierdo" userId="46480b9d-78ec-4659-884d-35c5467fe41c" providerId="ADAL" clId="{323A56BA-1248-D24A-BD26-4858DBE0F312}" dt="2019-05-21T13:24:40.927" v="113" actId="167"/>
          <ac:picMkLst>
            <pc:docMk/>
            <pc:sldMk cId="3115295832" sldId="2439"/>
            <ac:picMk id="6" creationId="{4644887C-5A0B-0C45-A0E6-6D8BB98D3BC9}"/>
          </ac:picMkLst>
        </pc:picChg>
        <pc:picChg chg="del">
          <ac:chgData name="Silvana Izquierdo" userId="46480b9d-78ec-4659-884d-35c5467fe41c" providerId="ADAL" clId="{323A56BA-1248-D24A-BD26-4858DBE0F312}" dt="2019-05-21T13:24:19.356" v="105" actId="478"/>
          <ac:picMkLst>
            <pc:docMk/>
            <pc:sldMk cId="3115295832" sldId="2439"/>
            <ac:picMk id="7" creationId="{6E47DB09-4E61-1149-B90E-532EA07D6735}"/>
          </ac:picMkLst>
        </pc:picChg>
      </pc:sldChg>
      <pc:sldChg chg="modSp">
        <pc:chgData name="Silvana Izquierdo" userId="46480b9d-78ec-4659-884d-35c5467fe41c" providerId="ADAL" clId="{323A56BA-1248-D24A-BD26-4858DBE0F312}" dt="2019-05-21T14:01:04.717" v="702" actId="1076"/>
        <pc:sldMkLst>
          <pc:docMk/>
          <pc:sldMk cId="3115450966" sldId="2442"/>
        </pc:sldMkLst>
        <pc:graphicFrameChg chg="mod modGraphic">
          <ac:chgData name="Silvana Izquierdo" userId="46480b9d-78ec-4659-884d-35c5467fe41c" providerId="ADAL" clId="{323A56BA-1248-D24A-BD26-4858DBE0F312}" dt="2019-05-21T14:01:04.717" v="702" actId="1076"/>
          <ac:graphicFrameMkLst>
            <pc:docMk/>
            <pc:sldMk cId="3115450966" sldId="2442"/>
            <ac:graphicFrameMk id="13" creationId="{16991F18-9F72-434A-A73C-22B217D2EF53}"/>
          </ac:graphicFrameMkLst>
        </pc:graphicFrameChg>
      </pc:sldChg>
      <pc:sldChg chg="addSp delSp modSp">
        <pc:chgData name="Silvana Izquierdo" userId="46480b9d-78ec-4659-884d-35c5467fe41c" providerId="ADAL" clId="{323A56BA-1248-D24A-BD26-4858DBE0F312}" dt="2019-05-21T14:51:01.560" v="764" actId="1076"/>
        <pc:sldMkLst>
          <pc:docMk/>
          <pc:sldMk cId="1969208951" sldId="2447"/>
        </pc:sldMkLst>
        <pc:spChg chg="add mod">
          <ac:chgData name="Silvana Izquierdo" userId="46480b9d-78ec-4659-884d-35c5467fe41c" providerId="ADAL" clId="{323A56BA-1248-D24A-BD26-4858DBE0F312}" dt="2019-05-21T14:51:01.560" v="764" actId="1076"/>
          <ac:spMkLst>
            <pc:docMk/>
            <pc:sldMk cId="1969208951" sldId="2447"/>
            <ac:spMk id="3" creationId="{3E4C6A00-F487-334C-B46E-85475CB2BF30}"/>
          </ac:spMkLst>
        </pc:spChg>
        <pc:spChg chg="mod">
          <ac:chgData name="Silvana Izquierdo" userId="46480b9d-78ec-4659-884d-35c5467fe41c" providerId="ADAL" clId="{323A56BA-1248-D24A-BD26-4858DBE0F312}" dt="2019-05-21T14:01:14.504" v="704" actId="1076"/>
          <ac:spMkLst>
            <pc:docMk/>
            <pc:sldMk cId="1969208951" sldId="2447"/>
            <ac:spMk id="5" creationId="{AEC954EF-8BB2-0B44-9739-A17B0276C84B}"/>
          </ac:spMkLst>
        </pc:spChg>
        <pc:spChg chg="mod">
          <ac:chgData name="Silvana Izquierdo" userId="46480b9d-78ec-4659-884d-35c5467fe41c" providerId="ADAL" clId="{323A56BA-1248-D24A-BD26-4858DBE0F312}" dt="2019-05-21T14:41:53.024" v="705" actId="1076"/>
          <ac:spMkLst>
            <pc:docMk/>
            <pc:sldMk cId="1969208951" sldId="2447"/>
            <ac:spMk id="6" creationId="{CC391CFA-13D7-D445-9693-C1674E197B28}"/>
          </ac:spMkLst>
        </pc:spChg>
        <pc:spChg chg="add mod">
          <ac:chgData name="Silvana Izquierdo" userId="46480b9d-78ec-4659-884d-35c5467fe41c" providerId="ADAL" clId="{323A56BA-1248-D24A-BD26-4858DBE0F312}" dt="2019-05-21T14:51:01.560" v="764" actId="1076"/>
          <ac:spMkLst>
            <pc:docMk/>
            <pc:sldMk cId="1969208951" sldId="2447"/>
            <ac:spMk id="7" creationId="{2B162821-3E56-414E-9AA5-AA2E7B36C30E}"/>
          </ac:spMkLst>
        </pc:spChg>
        <pc:spChg chg="add mod">
          <ac:chgData name="Silvana Izquierdo" userId="46480b9d-78ec-4659-884d-35c5467fe41c" providerId="ADAL" clId="{323A56BA-1248-D24A-BD26-4858DBE0F312}" dt="2019-05-21T14:51:01.560" v="764" actId="1076"/>
          <ac:spMkLst>
            <pc:docMk/>
            <pc:sldMk cId="1969208951" sldId="2447"/>
            <ac:spMk id="8" creationId="{4478E7A6-5E25-8B43-938C-72CD7E0F6071}"/>
          </ac:spMkLst>
        </pc:spChg>
        <pc:picChg chg="del">
          <ac:chgData name="Silvana Izquierdo" userId="46480b9d-78ec-4659-884d-35c5467fe41c" providerId="ADAL" clId="{323A56BA-1248-D24A-BD26-4858DBE0F312}" dt="2019-05-21T14:48:38.899" v="741" actId="478"/>
          <ac:picMkLst>
            <pc:docMk/>
            <pc:sldMk cId="1969208951" sldId="2447"/>
            <ac:picMk id="4" creationId="{CE021682-5F0C-D049-B9DF-DF1DB9054091}"/>
          </ac:picMkLst>
        </pc:picChg>
        <pc:picChg chg="add del mod">
          <ac:chgData name="Silvana Izquierdo" userId="46480b9d-78ec-4659-884d-35c5467fe41c" providerId="ADAL" clId="{323A56BA-1248-D24A-BD26-4858DBE0F312}" dt="2019-05-21T14:49:41.922" v="750" actId="478"/>
          <ac:picMkLst>
            <pc:docMk/>
            <pc:sldMk cId="1969208951" sldId="2447"/>
            <ac:picMk id="10" creationId="{E7D76108-EACE-6149-B58C-E9A1B84755ED}"/>
          </ac:picMkLst>
        </pc:picChg>
        <pc:picChg chg="add mod">
          <ac:chgData name="Silvana Izquierdo" userId="46480b9d-78ec-4659-884d-35c5467fe41c" providerId="ADAL" clId="{323A56BA-1248-D24A-BD26-4858DBE0F312}" dt="2019-05-21T14:51:01.560" v="764" actId="1076"/>
          <ac:picMkLst>
            <pc:docMk/>
            <pc:sldMk cId="1969208951" sldId="2447"/>
            <ac:picMk id="12" creationId="{3CE75E5E-A6E1-614B-A749-770FD9D95C85}"/>
          </ac:picMkLst>
        </pc:picChg>
      </pc:sldChg>
      <pc:sldChg chg="addSp delSp modSp">
        <pc:chgData name="Silvana Izquierdo" userId="46480b9d-78ec-4659-884d-35c5467fe41c" providerId="ADAL" clId="{323A56BA-1248-D24A-BD26-4858DBE0F312}" dt="2019-05-21T15:04:58.147" v="881" actId="1076"/>
        <pc:sldMkLst>
          <pc:docMk/>
          <pc:sldMk cId="3837862450" sldId="2448"/>
        </pc:sldMkLst>
        <pc:spChg chg="mod">
          <ac:chgData name="Silvana Izquierdo" userId="46480b9d-78ec-4659-884d-35c5467fe41c" providerId="ADAL" clId="{323A56BA-1248-D24A-BD26-4858DBE0F312}" dt="2019-05-21T14:52:15.562" v="786" actId="1076"/>
          <ac:spMkLst>
            <pc:docMk/>
            <pc:sldMk cId="3837862450" sldId="2448"/>
            <ac:spMk id="3" creationId="{A7E0F6F3-D4F7-D541-AD00-ACCE8491F3BF}"/>
          </ac:spMkLst>
        </pc:spChg>
        <pc:spChg chg="add mod">
          <ac:chgData name="Silvana Izquierdo" userId="46480b9d-78ec-4659-884d-35c5467fe41c" providerId="ADAL" clId="{323A56BA-1248-D24A-BD26-4858DBE0F312}" dt="2019-05-21T15:04:58.147" v="881" actId="1076"/>
          <ac:spMkLst>
            <pc:docMk/>
            <pc:sldMk cId="3837862450" sldId="2448"/>
            <ac:spMk id="4" creationId="{B691A02C-CC03-6341-A1C8-36CA045529E3}"/>
          </ac:spMkLst>
        </pc:spChg>
        <pc:spChg chg="add mod">
          <ac:chgData name="Silvana Izquierdo" userId="46480b9d-78ec-4659-884d-35c5467fe41c" providerId="ADAL" clId="{323A56BA-1248-D24A-BD26-4858DBE0F312}" dt="2019-05-21T15:04:25.993" v="876" actId="1076"/>
          <ac:spMkLst>
            <pc:docMk/>
            <pc:sldMk cId="3837862450" sldId="2448"/>
            <ac:spMk id="7" creationId="{9D644C22-0408-514F-A6F5-B647F7BCFE0C}"/>
          </ac:spMkLst>
        </pc:spChg>
        <pc:spChg chg="add mod">
          <ac:chgData name="Silvana Izquierdo" userId="46480b9d-78ec-4659-884d-35c5467fe41c" providerId="ADAL" clId="{323A56BA-1248-D24A-BD26-4858DBE0F312}" dt="2019-05-21T15:04:33.744" v="878" actId="1076"/>
          <ac:spMkLst>
            <pc:docMk/>
            <pc:sldMk cId="3837862450" sldId="2448"/>
            <ac:spMk id="10" creationId="{68179B0B-B0E4-F443-B72A-FDFC0F6DC4A1}"/>
          </ac:spMkLst>
        </pc:spChg>
        <pc:spChg chg="add mod">
          <ac:chgData name="Silvana Izquierdo" userId="46480b9d-78ec-4659-884d-35c5467fe41c" providerId="ADAL" clId="{323A56BA-1248-D24A-BD26-4858DBE0F312}" dt="2019-05-21T15:04:37.900" v="880" actId="1076"/>
          <ac:spMkLst>
            <pc:docMk/>
            <pc:sldMk cId="3837862450" sldId="2448"/>
            <ac:spMk id="11" creationId="{098049A3-8C9C-444E-9C5A-C2EE3CBB091E}"/>
          </ac:spMkLst>
        </pc:spChg>
        <pc:spChg chg="add mod">
          <ac:chgData name="Silvana Izquierdo" userId="46480b9d-78ec-4659-884d-35c5467fe41c" providerId="ADAL" clId="{323A56BA-1248-D24A-BD26-4858DBE0F312}" dt="2019-05-21T15:04:36.076" v="879" actId="1076"/>
          <ac:spMkLst>
            <pc:docMk/>
            <pc:sldMk cId="3837862450" sldId="2448"/>
            <ac:spMk id="12" creationId="{C3CEE6C7-B334-C848-9C02-E41E553901AA}"/>
          </ac:spMkLst>
        </pc:spChg>
        <pc:picChg chg="add mod">
          <ac:chgData name="Silvana Izquierdo" userId="46480b9d-78ec-4659-884d-35c5467fe41c" providerId="ADAL" clId="{323A56BA-1248-D24A-BD26-4858DBE0F312}" dt="2019-05-21T15:04:29.806" v="877" actId="167"/>
          <ac:picMkLst>
            <pc:docMk/>
            <pc:sldMk cId="3837862450" sldId="2448"/>
            <ac:picMk id="6" creationId="{14C0FBF9-4255-7A45-9BA7-FC7279FA8888}"/>
          </ac:picMkLst>
        </pc:picChg>
        <pc:picChg chg="del mod">
          <ac:chgData name="Silvana Izquierdo" userId="46480b9d-78ec-4659-884d-35c5467fe41c" providerId="ADAL" clId="{323A56BA-1248-D24A-BD26-4858DBE0F312}" dt="2019-05-21T15:03:47.365" v="864" actId="478"/>
          <ac:picMkLst>
            <pc:docMk/>
            <pc:sldMk cId="3837862450" sldId="2448"/>
            <ac:picMk id="9" creationId="{929AFC21-6597-0C41-A572-E558D82A4229}"/>
          </ac:picMkLst>
        </pc:picChg>
      </pc:sldChg>
    </pc:docChg>
  </pc:docChgLst>
  <pc:docChgLst>
    <pc:chgData name="Silvana Izquierdo" userId="46480b9d-78ec-4659-884d-35c5467fe41c" providerId="ADAL" clId="{B4DE1613-9CBC-264E-8660-CC4E8D3E92F5}"/>
    <pc:docChg chg="undo custSel modSld">
      <pc:chgData name="Silvana Izquierdo" userId="46480b9d-78ec-4659-884d-35c5467fe41c" providerId="ADAL" clId="{B4DE1613-9CBC-264E-8660-CC4E8D3E92F5}" dt="2019-05-30T19:54:54.285" v="178" actId="478"/>
      <pc:docMkLst>
        <pc:docMk/>
      </pc:docMkLst>
      <pc:sldChg chg="modSp">
        <pc:chgData name="Silvana Izquierdo" userId="46480b9d-78ec-4659-884d-35c5467fe41c" providerId="ADAL" clId="{B4DE1613-9CBC-264E-8660-CC4E8D3E92F5}" dt="2019-05-30T19:41:47.246" v="2"/>
        <pc:sldMkLst>
          <pc:docMk/>
          <pc:sldMk cId="1108091121" sldId="305"/>
        </pc:sldMkLst>
        <pc:spChg chg="mod">
          <ac:chgData name="Silvana Izquierdo" userId="46480b9d-78ec-4659-884d-35c5467fe41c" providerId="ADAL" clId="{B4DE1613-9CBC-264E-8660-CC4E8D3E92F5}" dt="2019-05-30T19:41:47.246" v="2"/>
          <ac:spMkLst>
            <pc:docMk/>
            <pc:sldMk cId="1108091121" sldId="305"/>
            <ac:spMk id="6146" creationId="{00000000-0000-0000-0000-000000000000}"/>
          </ac:spMkLst>
        </pc:spChg>
      </pc:sldChg>
      <pc:sldChg chg="delSp">
        <pc:chgData name="Silvana Izquierdo" userId="46480b9d-78ec-4659-884d-35c5467fe41c" providerId="ADAL" clId="{B4DE1613-9CBC-264E-8660-CC4E8D3E92F5}" dt="2019-05-30T19:54:54.285" v="178" actId="478"/>
        <pc:sldMkLst>
          <pc:docMk/>
          <pc:sldMk cId="2423538012" sldId="922"/>
        </pc:sldMkLst>
        <pc:spChg chg="del">
          <ac:chgData name="Silvana Izquierdo" userId="46480b9d-78ec-4659-884d-35c5467fe41c" providerId="ADAL" clId="{B4DE1613-9CBC-264E-8660-CC4E8D3E92F5}" dt="2019-05-30T19:54:54.285" v="178" actId="478"/>
          <ac:spMkLst>
            <pc:docMk/>
            <pc:sldMk cId="2423538012" sldId="922"/>
            <ac:spMk id="2" creationId="{4262FF86-A018-DA40-A6CB-70038FB2777D}"/>
          </ac:spMkLst>
        </pc:spChg>
      </pc:sldChg>
      <pc:sldChg chg="modSp">
        <pc:chgData name="Silvana Izquierdo" userId="46480b9d-78ec-4659-884d-35c5467fe41c" providerId="ADAL" clId="{B4DE1613-9CBC-264E-8660-CC4E8D3E92F5}" dt="2019-05-30T19:44:48.212" v="45" actId="20577"/>
        <pc:sldMkLst>
          <pc:docMk/>
          <pc:sldMk cId="2105085575" sldId="1263"/>
        </pc:sldMkLst>
        <pc:spChg chg="mod">
          <ac:chgData name="Silvana Izquierdo" userId="46480b9d-78ec-4659-884d-35c5467fe41c" providerId="ADAL" clId="{B4DE1613-9CBC-264E-8660-CC4E8D3E92F5}" dt="2019-05-30T19:44:48.212" v="45" actId="20577"/>
          <ac:spMkLst>
            <pc:docMk/>
            <pc:sldMk cId="2105085575" sldId="1263"/>
            <ac:spMk id="4" creationId="{5F0CB5C2-F58C-4E45-ABE4-B90E5D6EEDD5}"/>
          </ac:spMkLst>
        </pc:spChg>
      </pc:sldChg>
      <pc:sldChg chg="modSp">
        <pc:chgData name="Silvana Izquierdo" userId="46480b9d-78ec-4659-884d-35c5467fe41c" providerId="ADAL" clId="{B4DE1613-9CBC-264E-8660-CC4E8D3E92F5}" dt="2019-05-30T19:47:48.182" v="80" actId="1076"/>
        <pc:sldMkLst>
          <pc:docMk/>
          <pc:sldMk cId="2302082860" sldId="1276"/>
        </pc:sldMkLst>
        <pc:spChg chg="mod">
          <ac:chgData name="Silvana Izquierdo" userId="46480b9d-78ec-4659-884d-35c5467fe41c" providerId="ADAL" clId="{B4DE1613-9CBC-264E-8660-CC4E8D3E92F5}" dt="2019-05-30T19:47:48.182" v="80" actId="1076"/>
          <ac:spMkLst>
            <pc:docMk/>
            <pc:sldMk cId="2302082860" sldId="1276"/>
            <ac:spMk id="7" creationId="{73067B8E-2B5C-4848-B212-533D88B73F27}"/>
          </ac:spMkLst>
        </pc:spChg>
        <pc:spChg chg="mod">
          <ac:chgData name="Silvana Izquierdo" userId="46480b9d-78ec-4659-884d-35c5467fe41c" providerId="ADAL" clId="{B4DE1613-9CBC-264E-8660-CC4E8D3E92F5}" dt="2019-05-30T19:47:28.721" v="77" actId="555"/>
          <ac:spMkLst>
            <pc:docMk/>
            <pc:sldMk cId="2302082860" sldId="1276"/>
            <ac:spMk id="11" creationId="{F21D81B4-65BA-3249-99F8-C8C7EAFF3B3D}"/>
          </ac:spMkLst>
        </pc:spChg>
        <pc:picChg chg="mod">
          <ac:chgData name="Silvana Izquierdo" userId="46480b9d-78ec-4659-884d-35c5467fe41c" providerId="ADAL" clId="{B4DE1613-9CBC-264E-8660-CC4E8D3E92F5}" dt="2019-05-30T19:47:48.182" v="80" actId="1076"/>
          <ac:picMkLst>
            <pc:docMk/>
            <pc:sldMk cId="2302082860" sldId="1276"/>
            <ac:picMk id="4" creationId="{00000000-0000-0000-0000-000000000000}"/>
          </ac:picMkLst>
        </pc:picChg>
        <pc:picChg chg="mod">
          <ac:chgData name="Silvana Izquierdo" userId="46480b9d-78ec-4659-884d-35c5467fe41c" providerId="ADAL" clId="{B4DE1613-9CBC-264E-8660-CC4E8D3E92F5}" dt="2019-05-30T19:47:40.903" v="79" actId="1076"/>
          <ac:picMkLst>
            <pc:docMk/>
            <pc:sldMk cId="2302082860" sldId="1276"/>
            <ac:picMk id="8" creationId="{84DB921B-8701-9F48-BD9D-AD35580D436B}"/>
          </ac:picMkLst>
        </pc:picChg>
      </pc:sldChg>
      <pc:sldChg chg="modSp">
        <pc:chgData name="Silvana Izquierdo" userId="46480b9d-78ec-4659-884d-35c5467fe41c" providerId="ADAL" clId="{B4DE1613-9CBC-264E-8660-CC4E8D3E92F5}" dt="2019-05-30T19:50:47.003" v="124" actId="20577"/>
        <pc:sldMkLst>
          <pc:docMk/>
          <pc:sldMk cId="4034396102" sldId="1287"/>
        </pc:sldMkLst>
        <pc:spChg chg="mod">
          <ac:chgData name="Silvana Izquierdo" userId="46480b9d-78ec-4659-884d-35c5467fe41c" providerId="ADAL" clId="{B4DE1613-9CBC-264E-8660-CC4E8D3E92F5}" dt="2019-05-30T19:50:47.003" v="124" actId="20577"/>
          <ac:spMkLst>
            <pc:docMk/>
            <pc:sldMk cId="4034396102" sldId="1287"/>
            <ac:spMk id="4" creationId="{2CBBBAD8-68DA-C84E-9A4D-346167866314}"/>
          </ac:spMkLst>
        </pc:spChg>
        <pc:spChg chg="mod">
          <ac:chgData name="Silvana Izquierdo" userId="46480b9d-78ec-4659-884d-35c5467fe41c" providerId="ADAL" clId="{B4DE1613-9CBC-264E-8660-CC4E8D3E92F5}" dt="2019-05-30T19:50:30.786" v="116" actId="20577"/>
          <ac:spMkLst>
            <pc:docMk/>
            <pc:sldMk cId="4034396102" sldId="1287"/>
            <ac:spMk id="7" creationId="{38E80247-CD5F-E649-B73B-D7A9FAECB62E}"/>
          </ac:spMkLst>
        </pc:spChg>
        <pc:graphicFrameChg chg="modGraphic">
          <ac:chgData name="Silvana Izquierdo" userId="46480b9d-78ec-4659-884d-35c5467fe41c" providerId="ADAL" clId="{B4DE1613-9CBC-264E-8660-CC4E8D3E92F5}" dt="2019-05-30T19:50:20.983" v="114" actId="242"/>
          <ac:graphicFrameMkLst>
            <pc:docMk/>
            <pc:sldMk cId="4034396102" sldId="1287"/>
            <ac:graphicFrameMk id="3" creationId="{34629F33-B9FC-9048-ADC4-1EF2BFD6F21C}"/>
          </ac:graphicFrameMkLst>
        </pc:graphicFrameChg>
      </pc:sldChg>
      <pc:sldChg chg="modSp">
        <pc:chgData name="Silvana Izquierdo" userId="46480b9d-78ec-4659-884d-35c5467fe41c" providerId="ADAL" clId="{B4DE1613-9CBC-264E-8660-CC4E8D3E92F5}" dt="2019-05-30T19:46:32.908" v="66" actId="20577"/>
        <pc:sldMkLst>
          <pc:docMk/>
          <pc:sldMk cId="2084602157" sldId="1289"/>
        </pc:sldMkLst>
        <pc:spChg chg="mod">
          <ac:chgData name="Silvana Izquierdo" userId="46480b9d-78ec-4659-884d-35c5467fe41c" providerId="ADAL" clId="{B4DE1613-9CBC-264E-8660-CC4E8D3E92F5}" dt="2019-05-30T19:46:16.775" v="59" actId="14100"/>
          <ac:spMkLst>
            <pc:docMk/>
            <pc:sldMk cId="2084602157" sldId="1289"/>
            <ac:spMk id="5" creationId="{8DDC3668-0848-0449-9749-0A38E5E28B1B}"/>
          </ac:spMkLst>
        </pc:spChg>
        <pc:spChg chg="mod">
          <ac:chgData name="Silvana Izquierdo" userId="46480b9d-78ec-4659-884d-35c5467fe41c" providerId="ADAL" clId="{B4DE1613-9CBC-264E-8660-CC4E8D3E92F5}" dt="2019-05-30T19:46:32.908" v="66" actId="20577"/>
          <ac:spMkLst>
            <pc:docMk/>
            <pc:sldMk cId="2084602157" sldId="1289"/>
            <ac:spMk id="7" creationId="{E1B6D971-E13A-D74B-B32A-EB1EA005AE85}"/>
          </ac:spMkLst>
        </pc:spChg>
        <pc:graphicFrameChg chg="mod modGraphic">
          <ac:chgData name="Silvana Izquierdo" userId="46480b9d-78ec-4659-884d-35c5467fe41c" providerId="ADAL" clId="{B4DE1613-9CBC-264E-8660-CC4E8D3E92F5}" dt="2019-05-30T19:46:14.373" v="58" actId="14100"/>
          <ac:graphicFrameMkLst>
            <pc:docMk/>
            <pc:sldMk cId="2084602157" sldId="1289"/>
            <ac:graphicFrameMk id="3" creationId="{34629F33-B9FC-9048-ADC4-1EF2BFD6F21C}"/>
          </ac:graphicFrameMkLst>
        </pc:graphicFrameChg>
      </pc:sldChg>
      <pc:sldChg chg="modSp">
        <pc:chgData name="Silvana Izquierdo" userId="46480b9d-78ec-4659-884d-35c5467fe41c" providerId="ADAL" clId="{B4DE1613-9CBC-264E-8660-CC4E8D3E92F5}" dt="2019-05-30T19:42:17.146" v="11" actId="20577"/>
        <pc:sldMkLst>
          <pc:docMk/>
          <pc:sldMk cId="1420392039" sldId="1291"/>
        </pc:sldMkLst>
        <pc:spChg chg="mod">
          <ac:chgData name="Silvana Izquierdo" userId="46480b9d-78ec-4659-884d-35c5467fe41c" providerId="ADAL" clId="{B4DE1613-9CBC-264E-8660-CC4E8D3E92F5}" dt="2019-05-30T19:42:17.146" v="11" actId="20577"/>
          <ac:spMkLst>
            <pc:docMk/>
            <pc:sldMk cId="1420392039" sldId="1291"/>
            <ac:spMk id="4" creationId="{3546FE51-6488-F243-A5B8-1DF883F7042D}"/>
          </ac:spMkLst>
        </pc:spChg>
      </pc:sldChg>
      <pc:sldChg chg="modSp">
        <pc:chgData name="Silvana Izquierdo" userId="46480b9d-78ec-4659-884d-35c5467fe41c" providerId="ADAL" clId="{B4DE1613-9CBC-264E-8660-CC4E8D3E92F5}" dt="2019-05-30T19:43:33.782" v="28" actId="20577"/>
        <pc:sldMkLst>
          <pc:docMk/>
          <pc:sldMk cId="4045601453" sldId="1328"/>
        </pc:sldMkLst>
        <pc:spChg chg="mod">
          <ac:chgData name="Silvana Izquierdo" userId="46480b9d-78ec-4659-884d-35c5467fe41c" providerId="ADAL" clId="{B4DE1613-9CBC-264E-8660-CC4E8D3E92F5}" dt="2019-05-30T19:43:33.782" v="28" actId="20577"/>
          <ac:spMkLst>
            <pc:docMk/>
            <pc:sldMk cId="4045601453" sldId="1328"/>
            <ac:spMk id="4" creationId="{223C3480-4FB4-EC4A-B238-2D053B72196A}"/>
          </ac:spMkLst>
        </pc:spChg>
      </pc:sldChg>
      <pc:sldChg chg="modSp">
        <pc:chgData name="Silvana Izquierdo" userId="46480b9d-78ec-4659-884d-35c5467fe41c" providerId="ADAL" clId="{B4DE1613-9CBC-264E-8660-CC4E8D3E92F5}" dt="2019-05-30T19:43:38.966" v="29" actId="20577"/>
        <pc:sldMkLst>
          <pc:docMk/>
          <pc:sldMk cId="1059854252" sldId="1363"/>
        </pc:sldMkLst>
        <pc:spChg chg="mod">
          <ac:chgData name="Silvana Izquierdo" userId="46480b9d-78ec-4659-884d-35c5467fe41c" providerId="ADAL" clId="{B4DE1613-9CBC-264E-8660-CC4E8D3E92F5}" dt="2019-05-30T19:43:38.966" v="29" actId="20577"/>
          <ac:spMkLst>
            <pc:docMk/>
            <pc:sldMk cId="1059854252" sldId="1363"/>
            <ac:spMk id="4" creationId="{223C3480-4FB4-EC4A-B238-2D053B72196A}"/>
          </ac:spMkLst>
        </pc:spChg>
      </pc:sldChg>
      <pc:sldChg chg="modSp">
        <pc:chgData name="Silvana Izquierdo" userId="46480b9d-78ec-4659-884d-35c5467fe41c" providerId="ADAL" clId="{B4DE1613-9CBC-264E-8660-CC4E8D3E92F5}" dt="2019-05-30T19:52:16.113" v="148" actId="20577"/>
        <pc:sldMkLst>
          <pc:docMk/>
          <pc:sldMk cId="2856177674" sldId="1365"/>
        </pc:sldMkLst>
        <pc:spChg chg="mod">
          <ac:chgData name="Silvana Izquierdo" userId="46480b9d-78ec-4659-884d-35c5467fe41c" providerId="ADAL" clId="{B4DE1613-9CBC-264E-8660-CC4E8D3E92F5}" dt="2019-05-30T19:52:16.113" v="148" actId="20577"/>
          <ac:spMkLst>
            <pc:docMk/>
            <pc:sldMk cId="2856177674" sldId="1365"/>
            <ac:spMk id="5" creationId="{A0DBEB95-14F7-9044-85A7-FE9BE4D770E0}"/>
          </ac:spMkLst>
        </pc:spChg>
        <pc:graphicFrameChg chg="modGraphic">
          <ac:chgData name="Silvana Izquierdo" userId="46480b9d-78ec-4659-884d-35c5467fe41c" providerId="ADAL" clId="{B4DE1613-9CBC-264E-8660-CC4E8D3E92F5}" dt="2019-05-30T19:52:02.786" v="143" actId="20577"/>
          <ac:graphicFrameMkLst>
            <pc:docMk/>
            <pc:sldMk cId="2856177674" sldId="1365"/>
            <ac:graphicFrameMk id="4" creationId="{A096A2BD-5E24-8F49-9233-562FE3F771AF}"/>
          </ac:graphicFrameMkLst>
        </pc:graphicFrameChg>
      </pc:sldChg>
      <pc:sldChg chg="modSp">
        <pc:chgData name="Silvana Izquierdo" userId="46480b9d-78ec-4659-884d-35c5467fe41c" providerId="ADAL" clId="{B4DE1613-9CBC-264E-8660-CC4E8D3E92F5}" dt="2019-05-30T19:50:04.973" v="113" actId="1076"/>
        <pc:sldMkLst>
          <pc:docMk/>
          <pc:sldMk cId="4058117593" sldId="1369"/>
        </pc:sldMkLst>
        <pc:spChg chg="mod">
          <ac:chgData name="Silvana Izquierdo" userId="46480b9d-78ec-4659-884d-35c5467fe41c" providerId="ADAL" clId="{B4DE1613-9CBC-264E-8660-CC4E8D3E92F5}" dt="2019-05-30T19:50:04.973" v="113" actId="1076"/>
          <ac:spMkLst>
            <pc:docMk/>
            <pc:sldMk cId="4058117593" sldId="1369"/>
            <ac:spMk id="3" creationId="{8DDC3668-0848-0449-9749-0A38E5E28B1B}"/>
          </ac:spMkLst>
        </pc:spChg>
        <pc:spChg chg="mod">
          <ac:chgData name="Silvana Izquierdo" userId="46480b9d-78ec-4659-884d-35c5467fe41c" providerId="ADAL" clId="{B4DE1613-9CBC-264E-8660-CC4E8D3E92F5}" dt="2019-05-30T19:50:00.148" v="112" actId="20577"/>
          <ac:spMkLst>
            <pc:docMk/>
            <pc:sldMk cId="4058117593" sldId="1369"/>
            <ac:spMk id="5" creationId="{FF9B950B-95B3-6E4F-8F99-8FCA04DA4B24}"/>
          </ac:spMkLst>
        </pc:spChg>
        <pc:graphicFrameChg chg="mod modGraphic">
          <ac:chgData name="Silvana Izquierdo" userId="46480b9d-78ec-4659-884d-35c5467fe41c" providerId="ADAL" clId="{B4DE1613-9CBC-264E-8660-CC4E8D3E92F5}" dt="2019-05-30T19:50:04.973" v="113" actId="1076"/>
          <ac:graphicFrameMkLst>
            <pc:docMk/>
            <pc:sldMk cId="4058117593" sldId="1369"/>
            <ac:graphicFrameMk id="4" creationId="{45853614-130C-9E4B-A1D5-B55A3A7D437B}"/>
          </ac:graphicFrameMkLst>
        </pc:graphicFrameChg>
      </pc:sldChg>
      <pc:sldChg chg="modSp">
        <pc:chgData name="Silvana Izquierdo" userId="46480b9d-78ec-4659-884d-35c5467fe41c" providerId="ADAL" clId="{B4DE1613-9CBC-264E-8660-CC4E8D3E92F5}" dt="2019-05-30T19:42:43.351" v="17" actId="114"/>
        <pc:sldMkLst>
          <pc:docMk/>
          <pc:sldMk cId="2698013470" sldId="1370"/>
        </pc:sldMkLst>
        <pc:spChg chg="mod">
          <ac:chgData name="Silvana Izquierdo" userId="46480b9d-78ec-4659-884d-35c5467fe41c" providerId="ADAL" clId="{B4DE1613-9CBC-264E-8660-CC4E8D3E92F5}" dt="2019-05-30T19:42:43.351" v="17" actId="114"/>
          <ac:spMkLst>
            <pc:docMk/>
            <pc:sldMk cId="2698013470" sldId="1370"/>
            <ac:spMk id="5" creationId="{D05B93CF-5209-AE4F-B36B-2B4BF05847F4}"/>
          </ac:spMkLst>
        </pc:spChg>
        <pc:graphicFrameChg chg="modGraphic">
          <ac:chgData name="Silvana Izquierdo" userId="46480b9d-78ec-4659-884d-35c5467fe41c" providerId="ADAL" clId="{B4DE1613-9CBC-264E-8660-CC4E8D3E92F5}" dt="2019-05-30T19:42:30.704" v="13" actId="20577"/>
          <ac:graphicFrameMkLst>
            <pc:docMk/>
            <pc:sldMk cId="2698013470" sldId="1370"/>
            <ac:graphicFrameMk id="17" creationId="{1B0D3029-ED2F-D241-B462-D03ADEFB3AC2}"/>
          </ac:graphicFrameMkLst>
        </pc:graphicFrameChg>
      </pc:sldChg>
      <pc:sldChg chg="modSp">
        <pc:chgData name="Silvana Izquierdo" userId="46480b9d-78ec-4659-884d-35c5467fe41c" providerId="ADAL" clId="{B4DE1613-9CBC-264E-8660-CC4E8D3E92F5}" dt="2019-05-30T19:47:00.624" v="74" actId="20577"/>
        <pc:sldMkLst>
          <pc:docMk/>
          <pc:sldMk cId="2963313395" sldId="2392"/>
        </pc:sldMkLst>
        <pc:spChg chg="mod">
          <ac:chgData name="Silvana Izquierdo" userId="46480b9d-78ec-4659-884d-35c5467fe41c" providerId="ADAL" clId="{B4DE1613-9CBC-264E-8660-CC4E8D3E92F5}" dt="2019-05-30T19:47:00.624" v="74" actId="20577"/>
          <ac:spMkLst>
            <pc:docMk/>
            <pc:sldMk cId="2963313395" sldId="2392"/>
            <ac:spMk id="2" creationId="{D72131C1-5BD4-2743-83D8-280679C043E1}"/>
          </ac:spMkLst>
        </pc:spChg>
      </pc:sldChg>
      <pc:sldChg chg="modSp">
        <pc:chgData name="Silvana Izquierdo" userId="46480b9d-78ec-4659-884d-35c5467fe41c" providerId="ADAL" clId="{B4DE1613-9CBC-264E-8660-CC4E8D3E92F5}" dt="2019-05-30T19:48:06.251" v="84" actId="14100"/>
        <pc:sldMkLst>
          <pc:docMk/>
          <pc:sldMk cId="3853258231" sldId="2394"/>
        </pc:sldMkLst>
        <pc:spChg chg="mod">
          <ac:chgData name="Silvana Izquierdo" userId="46480b9d-78ec-4659-884d-35c5467fe41c" providerId="ADAL" clId="{B4DE1613-9CBC-264E-8660-CC4E8D3E92F5}" dt="2019-05-30T19:48:06.251" v="84" actId="14100"/>
          <ac:spMkLst>
            <pc:docMk/>
            <pc:sldMk cId="3853258231" sldId="2394"/>
            <ac:spMk id="19" creationId="{C80C6374-1A9F-D84B-A794-6F92BCA89C2E}"/>
          </ac:spMkLst>
        </pc:spChg>
        <pc:spChg chg="mod">
          <ac:chgData name="Silvana Izquierdo" userId="46480b9d-78ec-4659-884d-35c5467fe41c" providerId="ADAL" clId="{B4DE1613-9CBC-264E-8660-CC4E8D3E92F5}" dt="2019-05-30T19:48:00.817" v="82" actId="14100"/>
          <ac:spMkLst>
            <pc:docMk/>
            <pc:sldMk cId="3853258231" sldId="2394"/>
            <ac:spMk id="20" creationId="{D1DB0361-7F92-D342-8792-4EC4F2909E09}"/>
          </ac:spMkLst>
        </pc:spChg>
      </pc:sldChg>
      <pc:sldChg chg="modSp">
        <pc:chgData name="Silvana Izquierdo" userId="46480b9d-78ec-4659-884d-35c5467fe41c" providerId="ADAL" clId="{B4DE1613-9CBC-264E-8660-CC4E8D3E92F5}" dt="2019-05-30T19:48:33.198" v="88" actId="20577"/>
        <pc:sldMkLst>
          <pc:docMk/>
          <pc:sldMk cId="1963497278" sldId="2403"/>
        </pc:sldMkLst>
        <pc:spChg chg="mod">
          <ac:chgData name="Silvana Izquierdo" userId="46480b9d-78ec-4659-884d-35c5467fe41c" providerId="ADAL" clId="{B4DE1613-9CBC-264E-8660-CC4E8D3E92F5}" dt="2019-05-30T19:48:19.615" v="86" actId="20577"/>
          <ac:spMkLst>
            <pc:docMk/>
            <pc:sldMk cId="1963497278" sldId="2403"/>
            <ac:spMk id="15" creationId="{CC20EC6E-7956-7D4D-B83E-BAFE4C7EF89A}"/>
          </ac:spMkLst>
        </pc:spChg>
        <pc:spChg chg="mod">
          <ac:chgData name="Silvana Izquierdo" userId="46480b9d-78ec-4659-884d-35c5467fe41c" providerId="ADAL" clId="{B4DE1613-9CBC-264E-8660-CC4E8D3E92F5}" dt="2019-05-30T19:48:33.198" v="88" actId="20577"/>
          <ac:spMkLst>
            <pc:docMk/>
            <pc:sldMk cId="1963497278" sldId="2403"/>
            <ac:spMk id="21" creationId="{8E3EFB47-1AAF-A942-B2A6-C0BE7E45AD37}"/>
          </ac:spMkLst>
        </pc:spChg>
        <pc:spChg chg="mod">
          <ac:chgData name="Silvana Izquierdo" userId="46480b9d-78ec-4659-884d-35c5467fe41c" providerId="ADAL" clId="{B4DE1613-9CBC-264E-8660-CC4E8D3E92F5}" dt="2019-05-30T19:48:17.999" v="85" actId="20577"/>
          <ac:spMkLst>
            <pc:docMk/>
            <pc:sldMk cId="1963497278" sldId="2403"/>
            <ac:spMk id="39" creationId="{80524E94-F6B7-4B40-96C6-41436025B612}"/>
          </ac:spMkLst>
        </pc:spChg>
        <pc:graphicFrameChg chg="modGraphic">
          <ac:chgData name="Silvana Izquierdo" userId="46480b9d-78ec-4659-884d-35c5467fe41c" providerId="ADAL" clId="{B4DE1613-9CBC-264E-8660-CC4E8D3E92F5}" dt="2019-05-30T19:48:24.871" v="87" actId="20577"/>
          <ac:graphicFrameMkLst>
            <pc:docMk/>
            <pc:sldMk cId="1963497278" sldId="2403"/>
            <ac:graphicFrameMk id="13" creationId="{16991F18-9F72-434A-A73C-22B217D2EF53}"/>
          </ac:graphicFrameMkLst>
        </pc:graphicFrameChg>
      </pc:sldChg>
      <pc:sldChg chg="modSp">
        <pc:chgData name="Silvana Izquierdo" userId="46480b9d-78ec-4659-884d-35c5467fe41c" providerId="ADAL" clId="{B4DE1613-9CBC-264E-8660-CC4E8D3E92F5}" dt="2019-05-30T19:43:20.976" v="27" actId="20577"/>
        <pc:sldMkLst>
          <pc:docMk/>
          <pc:sldMk cId="494283330" sldId="2430"/>
        </pc:sldMkLst>
        <pc:spChg chg="mod">
          <ac:chgData name="Silvana Izquierdo" userId="46480b9d-78ec-4659-884d-35c5467fe41c" providerId="ADAL" clId="{B4DE1613-9CBC-264E-8660-CC4E8D3E92F5}" dt="2019-05-30T19:43:13.757" v="25" actId="20577"/>
          <ac:spMkLst>
            <pc:docMk/>
            <pc:sldMk cId="494283330" sldId="2430"/>
            <ac:spMk id="14" creationId="{ECC34F93-2DE1-8D49-816E-C849BE20BC4E}"/>
          </ac:spMkLst>
        </pc:spChg>
        <pc:graphicFrameChg chg="mod modGraphic">
          <ac:chgData name="Silvana Izquierdo" userId="46480b9d-78ec-4659-884d-35c5467fe41c" providerId="ADAL" clId="{B4DE1613-9CBC-264E-8660-CC4E8D3E92F5}" dt="2019-05-30T19:43:20.976" v="27" actId="20577"/>
          <ac:graphicFrameMkLst>
            <pc:docMk/>
            <pc:sldMk cId="494283330" sldId="2430"/>
            <ac:graphicFrameMk id="13" creationId="{16991F18-9F72-434A-A73C-22B217D2EF53}"/>
          </ac:graphicFrameMkLst>
        </pc:graphicFrameChg>
      </pc:sldChg>
      <pc:sldChg chg="modSp">
        <pc:chgData name="Silvana Izquierdo" userId="46480b9d-78ec-4659-884d-35c5467fe41c" providerId="ADAL" clId="{B4DE1613-9CBC-264E-8660-CC4E8D3E92F5}" dt="2019-05-30T19:43:58.788" v="34" actId="20577"/>
        <pc:sldMkLst>
          <pc:docMk/>
          <pc:sldMk cId="1484250669" sldId="2431"/>
        </pc:sldMkLst>
        <pc:spChg chg="mod">
          <ac:chgData name="Silvana Izquierdo" userId="46480b9d-78ec-4659-884d-35c5467fe41c" providerId="ADAL" clId="{B4DE1613-9CBC-264E-8660-CC4E8D3E92F5}" dt="2019-05-30T19:43:58.788" v="34" actId="20577"/>
          <ac:spMkLst>
            <pc:docMk/>
            <pc:sldMk cId="1484250669" sldId="2431"/>
            <ac:spMk id="5" creationId="{E872F859-A4AD-A84D-A717-4224ADA4062C}"/>
          </ac:spMkLst>
        </pc:spChg>
        <pc:spChg chg="mod">
          <ac:chgData name="Silvana Izquierdo" userId="46480b9d-78ec-4659-884d-35c5467fe41c" providerId="ADAL" clId="{B4DE1613-9CBC-264E-8660-CC4E8D3E92F5}" dt="2019-05-30T19:43:54.547" v="33" actId="20577"/>
          <ac:spMkLst>
            <pc:docMk/>
            <pc:sldMk cId="1484250669" sldId="2431"/>
            <ac:spMk id="14" creationId="{ECC34F93-2DE1-8D49-816E-C849BE20BC4E}"/>
          </ac:spMkLst>
        </pc:spChg>
      </pc:sldChg>
      <pc:sldChg chg="modSp">
        <pc:chgData name="Silvana Izquierdo" userId="46480b9d-78ec-4659-884d-35c5467fe41c" providerId="ADAL" clId="{B4DE1613-9CBC-264E-8660-CC4E8D3E92F5}" dt="2019-05-30T19:45:02.204" v="47" actId="20577"/>
        <pc:sldMkLst>
          <pc:docMk/>
          <pc:sldMk cId="3050803128" sldId="2432"/>
        </pc:sldMkLst>
        <pc:spChg chg="mod">
          <ac:chgData name="Silvana Izquierdo" userId="46480b9d-78ec-4659-884d-35c5467fe41c" providerId="ADAL" clId="{B4DE1613-9CBC-264E-8660-CC4E8D3E92F5}" dt="2019-05-30T19:45:02.204" v="47" actId="20577"/>
          <ac:spMkLst>
            <pc:docMk/>
            <pc:sldMk cId="3050803128" sldId="2432"/>
            <ac:spMk id="4" creationId="{5F0CB5C2-F58C-4E45-ABE4-B90E5D6EEDD5}"/>
          </ac:spMkLst>
        </pc:spChg>
        <pc:graphicFrameChg chg="modGraphic">
          <ac:chgData name="Silvana Izquierdo" userId="46480b9d-78ec-4659-884d-35c5467fe41c" providerId="ADAL" clId="{B4DE1613-9CBC-264E-8660-CC4E8D3E92F5}" dt="2019-05-30T19:45:00.490" v="46" actId="20577"/>
          <ac:graphicFrameMkLst>
            <pc:docMk/>
            <pc:sldMk cId="3050803128" sldId="2432"/>
            <ac:graphicFrameMk id="46" creationId="{38A2A6E2-05B3-F348-9458-3228FF8B3E8C}"/>
          </ac:graphicFrameMkLst>
        </pc:graphicFrameChg>
      </pc:sldChg>
      <pc:sldChg chg="modSp">
        <pc:chgData name="Silvana Izquierdo" userId="46480b9d-78ec-4659-884d-35c5467fe41c" providerId="ADAL" clId="{B4DE1613-9CBC-264E-8660-CC4E8D3E92F5}" dt="2019-05-30T19:45:36.827" v="56" actId="20577"/>
        <pc:sldMkLst>
          <pc:docMk/>
          <pc:sldMk cId="2632376428" sldId="2434"/>
        </pc:sldMkLst>
        <pc:spChg chg="mod">
          <ac:chgData name="Silvana Izquierdo" userId="46480b9d-78ec-4659-884d-35c5467fe41c" providerId="ADAL" clId="{B4DE1613-9CBC-264E-8660-CC4E8D3E92F5}" dt="2019-05-30T19:45:36.827" v="56" actId="20577"/>
          <ac:spMkLst>
            <pc:docMk/>
            <pc:sldMk cId="2632376428" sldId="2434"/>
            <ac:spMk id="4" creationId="{5F0CB5C2-F58C-4E45-ABE4-B90E5D6EEDD5}"/>
          </ac:spMkLst>
        </pc:spChg>
        <pc:spChg chg="mod">
          <ac:chgData name="Silvana Izquierdo" userId="46480b9d-78ec-4659-884d-35c5467fe41c" providerId="ADAL" clId="{B4DE1613-9CBC-264E-8660-CC4E8D3E92F5}" dt="2019-05-30T19:45:30.746" v="55" actId="1035"/>
          <ac:spMkLst>
            <pc:docMk/>
            <pc:sldMk cId="2632376428" sldId="2434"/>
            <ac:spMk id="9" creationId="{4F2D2D4F-BF00-8340-B1E5-088AD0C4739B}"/>
          </ac:spMkLst>
        </pc:spChg>
        <pc:spChg chg="mod">
          <ac:chgData name="Silvana Izquierdo" userId="46480b9d-78ec-4659-884d-35c5467fe41c" providerId="ADAL" clId="{B4DE1613-9CBC-264E-8660-CC4E8D3E92F5}" dt="2019-05-30T19:45:30.746" v="55" actId="1035"/>
          <ac:spMkLst>
            <pc:docMk/>
            <pc:sldMk cId="2632376428" sldId="2434"/>
            <ac:spMk id="10" creationId="{B7AF2C85-D3AA-F64C-8BCD-B6F11DD7CE8B}"/>
          </ac:spMkLst>
        </pc:spChg>
        <pc:spChg chg="mod">
          <ac:chgData name="Silvana Izquierdo" userId="46480b9d-78ec-4659-884d-35c5467fe41c" providerId="ADAL" clId="{B4DE1613-9CBC-264E-8660-CC4E8D3E92F5}" dt="2019-05-30T19:45:30.746" v="55" actId="1035"/>
          <ac:spMkLst>
            <pc:docMk/>
            <pc:sldMk cId="2632376428" sldId="2434"/>
            <ac:spMk id="11" creationId="{26EE7904-CF73-2745-AB81-3F48853794D3}"/>
          </ac:spMkLst>
        </pc:spChg>
        <pc:spChg chg="mod">
          <ac:chgData name="Silvana Izquierdo" userId="46480b9d-78ec-4659-884d-35c5467fe41c" providerId="ADAL" clId="{B4DE1613-9CBC-264E-8660-CC4E8D3E92F5}" dt="2019-05-30T19:45:30.746" v="55" actId="1035"/>
          <ac:spMkLst>
            <pc:docMk/>
            <pc:sldMk cId="2632376428" sldId="2434"/>
            <ac:spMk id="12" creationId="{98AB7D08-36FE-B442-B9D5-DBB67D2D52F7}"/>
          </ac:spMkLst>
        </pc:spChg>
        <pc:picChg chg="mod">
          <ac:chgData name="Silvana Izquierdo" userId="46480b9d-78ec-4659-884d-35c5467fe41c" providerId="ADAL" clId="{B4DE1613-9CBC-264E-8660-CC4E8D3E92F5}" dt="2019-05-30T19:45:30.746" v="55" actId="1035"/>
          <ac:picMkLst>
            <pc:docMk/>
            <pc:sldMk cId="2632376428" sldId="2434"/>
            <ac:picMk id="5" creationId="{B0FF6AE2-9060-E24A-B759-F5BC7FDAE5FC}"/>
          </ac:picMkLst>
        </pc:picChg>
      </pc:sldChg>
      <pc:sldChg chg="modSp">
        <pc:chgData name="Silvana Izquierdo" userId="46480b9d-78ec-4659-884d-35c5467fe41c" providerId="ADAL" clId="{B4DE1613-9CBC-264E-8660-CC4E8D3E92F5}" dt="2019-05-30T19:51:02.388" v="126" actId="20577"/>
        <pc:sldMkLst>
          <pc:docMk/>
          <pc:sldMk cId="1284136377" sldId="2437"/>
        </pc:sldMkLst>
        <pc:graphicFrameChg chg="modGraphic">
          <ac:chgData name="Silvana Izquierdo" userId="46480b9d-78ec-4659-884d-35c5467fe41c" providerId="ADAL" clId="{B4DE1613-9CBC-264E-8660-CC4E8D3E92F5}" dt="2019-05-30T19:51:02.388" v="126" actId="20577"/>
          <ac:graphicFrameMkLst>
            <pc:docMk/>
            <pc:sldMk cId="1284136377" sldId="2437"/>
            <ac:graphicFrameMk id="6" creationId="{8D59FC41-98D7-594A-B15A-29E1A507C198}"/>
          </ac:graphicFrameMkLst>
        </pc:graphicFrameChg>
      </pc:sldChg>
      <pc:sldChg chg="modSp">
        <pc:chgData name="Silvana Izquierdo" userId="46480b9d-78ec-4659-884d-35c5467fe41c" providerId="ADAL" clId="{B4DE1613-9CBC-264E-8660-CC4E8D3E92F5}" dt="2019-05-30T19:51:40.415" v="137" actId="20577"/>
        <pc:sldMkLst>
          <pc:docMk/>
          <pc:sldMk cId="3115295832" sldId="2439"/>
        </pc:sldMkLst>
        <pc:spChg chg="mod">
          <ac:chgData name="Silvana Izquierdo" userId="46480b9d-78ec-4659-884d-35c5467fe41c" providerId="ADAL" clId="{B4DE1613-9CBC-264E-8660-CC4E8D3E92F5}" dt="2019-05-30T19:51:34.974" v="136" actId="14100"/>
          <ac:spMkLst>
            <pc:docMk/>
            <pc:sldMk cId="3115295832" sldId="2439"/>
            <ac:spMk id="3" creationId="{328D9A89-5425-544B-A43B-87F1A9F5275E}"/>
          </ac:spMkLst>
        </pc:spChg>
        <pc:spChg chg="mod">
          <ac:chgData name="Silvana Izquierdo" userId="46480b9d-78ec-4659-884d-35c5467fe41c" providerId="ADAL" clId="{B4DE1613-9CBC-264E-8660-CC4E8D3E92F5}" dt="2019-05-30T19:51:40.415" v="137" actId="20577"/>
          <ac:spMkLst>
            <pc:docMk/>
            <pc:sldMk cId="3115295832" sldId="2439"/>
            <ac:spMk id="11" creationId="{9358A7F3-70E1-E043-A9FB-9FC493AAD7A3}"/>
          </ac:spMkLst>
        </pc:spChg>
      </pc:sldChg>
      <pc:sldChg chg="modSp">
        <pc:chgData name="Silvana Izquierdo" userId="46480b9d-78ec-4659-884d-35c5467fe41c" providerId="ADAL" clId="{B4DE1613-9CBC-264E-8660-CC4E8D3E92F5}" dt="2019-05-30T19:54:02.069" v="171" actId="20577"/>
        <pc:sldMkLst>
          <pc:docMk/>
          <pc:sldMk cId="3115450966" sldId="2442"/>
        </pc:sldMkLst>
        <pc:spChg chg="mod">
          <ac:chgData name="Silvana Izquierdo" userId="46480b9d-78ec-4659-884d-35c5467fe41c" providerId="ADAL" clId="{B4DE1613-9CBC-264E-8660-CC4E8D3E92F5}" dt="2019-05-30T19:53:59.166" v="170" actId="20577"/>
          <ac:spMkLst>
            <pc:docMk/>
            <pc:sldMk cId="3115450966" sldId="2442"/>
            <ac:spMk id="14" creationId="{ECC34F93-2DE1-8D49-816E-C849BE20BC4E}"/>
          </ac:spMkLst>
        </pc:spChg>
        <pc:graphicFrameChg chg="modGraphic">
          <ac:chgData name="Silvana Izquierdo" userId="46480b9d-78ec-4659-884d-35c5467fe41c" providerId="ADAL" clId="{B4DE1613-9CBC-264E-8660-CC4E8D3E92F5}" dt="2019-05-30T19:54:02.069" v="171" actId="20577"/>
          <ac:graphicFrameMkLst>
            <pc:docMk/>
            <pc:sldMk cId="3115450966" sldId="2442"/>
            <ac:graphicFrameMk id="13" creationId="{16991F18-9F72-434A-A73C-22B217D2EF53}"/>
          </ac:graphicFrameMkLst>
        </pc:graphicFrameChg>
      </pc:sldChg>
      <pc:sldChg chg="modSp">
        <pc:chgData name="Silvana Izquierdo" userId="46480b9d-78ec-4659-884d-35c5467fe41c" providerId="ADAL" clId="{B4DE1613-9CBC-264E-8660-CC4E8D3E92F5}" dt="2019-05-30T19:53:15.946" v="162" actId="114"/>
        <pc:sldMkLst>
          <pc:docMk/>
          <pc:sldMk cId="1387465200" sldId="2444"/>
        </pc:sldMkLst>
        <pc:spChg chg="mod">
          <ac:chgData name="Silvana Izquierdo" userId="46480b9d-78ec-4659-884d-35c5467fe41c" providerId="ADAL" clId="{B4DE1613-9CBC-264E-8660-CC4E8D3E92F5}" dt="2019-05-30T19:53:15.946" v="162" actId="114"/>
          <ac:spMkLst>
            <pc:docMk/>
            <pc:sldMk cId="1387465200" sldId="2444"/>
            <ac:spMk id="5" creationId="{98C65943-B6AB-FE42-BF29-E076F978F1F4}"/>
          </ac:spMkLst>
        </pc:spChg>
      </pc:sldChg>
      <pc:sldChg chg="modSp">
        <pc:chgData name="Silvana Izquierdo" userId="46480b9d-78ec-4659-884d-35c5467fe41c" providerId="ADAL" clId="{B4DE1613-9CBC-264E-8660-CC4E8D3E92F5}" dt="2019-05-30T19:53:03.335" v="161" actId="20577"/>
        <pc:sldMkLst>
          <pc:docMk/>
          <pc:sldMk cId="1619273845" sldId="2445"/>
        </pc:sldMkLst>
        <pc:spChg chg="mod">
          <ac:chgData name="Silvana Izquierdo" userId="46480b9d-78ec-4659-884d-35c5467fe41c" providerId="ADAL" clId="{B4DE1613-9CBC-264E-8660-CC4E8D3E92F5}" dt="2019-05-30T19:52:44.424" v="153" actId="20577"/>
          <ac:spMkLst>
            <pc:docMk/>
            <pc:sldMk cId="1619273845" sldId="2445"/>
            <ac:spMk id="4" creationId="{C246F416-29B1-794D-91E6-F779A8213B4B}"/>
          </ac:spMkLst>
        </pc:spChg>
        <pc:graphicFrameChg chg="modGraphic">
          <ac:chgData name="Silvana Izquierdo" userId="46480b9d-78ec-4659-884d-35c5467fe41c" providerId="ADAL" clId="{B4DE1613-9CBC-264E-8660-CC4E8D3E92F5}" dt="2019-05-30T19:53:03.335" v="161" actId="20577"/>
          <ac:graphicFrameMkLst>
            <pc:docMk/>
            <pc:sldMk cId="1619273845" sldId="2445"/>
            <ac:graphicFrameMk id="6" creationId="{03334A9F-F1AA-4F45-9DF6-9ACBDAF09639}"/>
          </ac:graphicFrameMkLst>
        </pc:graphicFrameChg>
      </pc:sldChg>
      <pc:sldChg chg="modSp">
        <pc:chgData name="Silvana Izquierdo" userId="46480b9d-78ec-4659-884d-35c5467fe41c" providerId="ADAL" clId="{B4DE1613-9CBC-264E-8660-CC4E8D3E92F5}" dt="2019-05-30T19:54:36.666" v="177" actId="20577"/>
        <pc:sldMkLst>
          <pc:docMk/>
          <pc:sldMk cId="2085930902" sldId="2446"/>
        </pc:sldMkLst>
        <pc:spChg chg="mod">
          <ac:chgData name="Silvana Izquierdo" userId="46480b9d-78ec-4659-884d-35c5467fe41c" providerId="ADAL" clId="{B4DE1613-9CBC-264E-8660-CC4E8D3E92F5}" dt="2019-05-30T19:54:36.666" v="177" actId="20577"/>
          <ac:spMkLst>
            <pc:docMk/>
            <pc:sldMk cId="2085930902" sldId="2446"/>
            <ac:spMk id="5" creationId="{E872F859-A4AD-A84D-A717-4224ADA4062C}"/>
          </ac:spMkLst>
        </pc:spChg>
        <pc:spChg chg="mod">
          <ac:chgData name="Silvana Izquierdo" userId="46480b9d-78ec-4659-884d-35c5467fe41c" providerId="ADAL" clId="{B4DE1613-9CBC-264E-8660-CC4E8D3E92F5}" dt="2019-05-30T19:54:24.573" v="173" actId="20577"/>
          <ac:spMkLst>
            <pc:docMk/>
            <pc:sldMk cId="2085930902" sldId="2446"/>
            <ac:spMk id="14" creationId="{ECC34F93-2DE1-8D49-816E-C849BE20BC4E}"/>
          </ac:spMkLst>
        </pc:spChg>
        <pc:graphicFrameChg chg="modGraphic">
          <ac:chgData name="Silvana Izquierdo" userId="46480b9d-78ec-4659-884d-35c5467fe41c" providerId="ADAL" clId="{B4DE1613-9CBC-264E-8660-CC4E8D3E92F5}" dt="2019-05-30T19:54:32.622" v="176" actId="20577"/>
          <ac:graphicFrameMkLst>
            <pc:docMk/>
            <pc:sldMk cId="2085930902" sldId="2446"/>
            <ac:graphicFrameMk id="13" creationId="{16991F18-9F72-434A-A73C-22B217D2EF53}"/>
          </ac:graphicFrameMkLst>
        </pc:graphicFrameChg>
      </pc:sldChg>
      <pc:sldChg chg="modSp">
        <pc:chgData name="Silvana Izquierdo" userId="46480b9d-78ec-4659-884d-35c5467fe41c" providerId="ADAL" clId="{B4DE1613-9CBC-264E-8660-CC4E8D3E92F5}" dt="2019-05-30T19:53:50.061" v="169" actId="20577"/>
        <pc:sldMkLst>
          <pc:docMk/>
          <pc:sldMk cId="1969208951" sldId="2447"/>
        </pc:sldMkLst>
        <pc:spChg chg="mod">
          <ac:chgData name="Silvana Izquierdo" userId="46480b9d-78ec-4659-884d-35c5467fe41c" providerId="ADAL" clId="{B4DE1613-9CBC-264E-8660-CC4E8D3E92F5}" dt="2019-05-30T19:53:35.914" v="165" actId="207"/>
          <ac:spMkLst>
            <pc:docMk/>
            <pc:sldMk cId="1969208951" sldId="2447"/>
            <ac:spMk id="3" creationId="{3E4C6A00-F487-334C-B46E-85475CB2BF30}"/>
          </ac:spMkLst>
        </pc:spChg>
        <pc:spChg chg="mod">
          <ac:chgData name="Silvana Izquierdo" userId="46480b9d-78ec-4659-884d-35c5467fe41c" providerId="ADAL" clId="{B4DE1613-9CBC-264E-8660-CC4E8D3E92F5}" dt="2019-05-30T19:53:50.061" v="169" actId="20577"/>
          <ac:spMkLst>
            <pc:docMk/>
            <pc:sldMk cId="1969208951" sldId="2447"/>
            <ac:spMk id="7" creationId="{2B162821-3E56-414E-9AA5-AA2E7B36C30E}"/>
          </ac:spMkLst>
        </pc:spChg>
      </pc:sldChg>
      <pc:sldChg chg="modSp">
        <pc:chgData name="Silvana Izquierdo" userId="46480b9d-78ec-4659-884d-35c5467fe41c" providerId="ADAL" clId="{B4DE1613-9CBC-264E-8660-CC4E8D3E92F5}" dt="2019-05-30T19:54:13.573" v="172" actId="20577"/>
        <pc:sldMkLst>
          <pc:docMk/>
          <pc:sldMk cId="3837862450" sldId="2448"/>
        </pc:sldMkLst>
        <pc:spChg chg="mod">
          <ac:chgData name="Silvana Izquierdo" userId="46480b9d-78ec-4659-884d-35c5467fe41c" providerId="ADAL" clId="{B4DE1613-9CBC-264E-8660-CC4E8D3E92F5}" dt="2019-05-30T19:54:13.573" v="172" actId="20577"/>
          <ac:spMkLst>
            <pc:docMk/>
            <pc:sldMk cId="3837862450" sldId="2448"/>
            <ac:spMk id="4" creationId="{B691A02C-CC03-6341-A1C8-36CA045529E3}"/>
          </ac:spMkLst>
        </pc:spChg>
      </pc:sldChg>
    </pc:docChg>
  </pc:docChgLst>
  <pc:docChgLst>
    <pc:chgData name="Silvana Izquierdo" userId="46480b9d-78ec-4659-884d-35c5467fe41c" providerId="ADAL" clId="{8F22AF6D-435A-D94E-B33E-6D81FB46D72D}"/>
    <pc:docChg chg="modSld">
      <pc:chgData name="Silvana Izquierdo" userId="46480b9d-78ec-4659-884d-35c5467fe41c" providerId="ADAL" clId="{8F22AF6D-435A-D94E-B33E-6D81FB46D72D}" dt="2019-07-01T15:03:25.840" v="5" actId="20577"/>
      <pc:docMkLst>
        <pc:docMk/>
      </pc:docMkLst>
      <pc:sldChg chg="modSp">
        <pc:chgData name="Silvana Izquierdo" userId="46480b9d-78ec-4659-884d-35c5467fe41c" providerId="ADAL" clId="{8F22AF6D-435A-D94E-B33E-6D81FB46D72D}" dt="2019-07-01T15:03:01.995" v="0" actId="20577"/>
        <pc:sldMkLst>
          <pc:docMk/>
          <pc:sldMk cId="844535170" sldId="2433"/>
        </pc:sldMkLst>
        <pc:spChg chg="mod">
          <ac:chgData name="Silvana Izquierdo" userId="46480b9d-78ec-4659-884d-35c5467fe41c" providerId="ADAL" clId="{8F22AF6D-435A-D94E-B33E-6D81FB46D72D}" dt="2019-07-01T15:03:01.995" v="0" actId="20577"/>
          <ac:spMkLst>
            <pc:docMk/>
            <pc:sldMk cId="844535170" sldId="2433"/>
            <ac:spMk id="4" creationId="{5F0CB5C2-F58C-4E45-ABE4-B90E5D6EEDD5}"/>
          </ac:spMkLst>
        </pc:spChg>
      </pc:sldChg>
      <pc:sldChg chg="modSp">
        <pc:chgData name="Silvana Izquierdo" userId="46480b9d-78ec-4659-884d-35c5467fe41c" providerId="ADAL" clId="{8F22AF6D-435A-D94E-B33E-6D81FB46D72D}" dt="2019-07-01T15:03:25.840" v="5" actId="20577"/>
        <pc:sldMkLst>
          <pc:docMk/>
          <pc:sldMk cId="1619273845" sldId="2445"/>
        </pc:sldMkLst>
        <pc:spChg chg="mod">
          <ac:chgData name="Silvana Izquierdo" userId="46480b9d-78ec-4659-884d-35c5467fe41c" providerId="ADAL" clId="{8F22AF6D-435A-D94E-B33E-6D81FB46D72D}" dt="2019-07-01T15:03:25.840" v="5" actId="20577"/>
          <ac:spMkLst>
            <pc:docMk/>
            <pc:sldMk cId="1619273845" sldId="2445"/>
            <ac:spMk id="3" creationId="{8D570DCB-2F0D-794C-8F91-9A7DC676FC53}"/>
          </ac:spMkLst>
        </pc:spChg>
      </pc:sldChg>
    </pc:docChg>
  </pc:docChgLst>
  <pc:docChgLst>
    <pc:chgData name="Silvana Izquierdo" userId="46480b9d-78ec-4659-884d-35c5467fe41c" providerId="ADAL" clId="{5172A6AA-6FBE-D446-8264-49C80C81DCFF}"/>
    <pc:docChg chg="undo custSel modSld">
      <pc:chgData name="Silvana Izquierdo" userId="46480b9d-78ec-4659-884d-35c5467fe41c" providerId="ADAL" clId="{5172A6AA-6FBE-D446-8264-49C80C81DCFF}" dt="2019-05-22T18:19:59.214" v="81" actId="1076"/>
      <pc:docMkLst>
        <pc:docMk/>
      </pc:docMkLst>
      <pc:sldChg chg="modSp">
        <pc:chgData name="Silvana Izquierdo" userId="46480b9d-78ec-4659-884d-35c5467fe41c" providerId="ADAL" clId="{5172A6AA-6FBE-D446-8264-49C80C81DCFF}" dt="2019-05-22T18:06:05.230" v="1" actId="1076"/>
        <pc:sldMkLst>
          <pc:docMk/>
          <pc:sldMk cId="2084602157" sldId="1289"/>
        </pc:sldMkLst>
        <pc:spChg chg="mod">
          <ac:chgData name="Silvana Izquierdo" userId="46480b9d-78ec-4659-884d-35c5467fe41c" providerId="ADAL" clId="{5172A6AA-6FBE-D446-8264-49C80C81DCFF}" dt="2019-05-22T18:06:05.230" v="1" actId="1076"/>
          <ac:spMkLst>
            <pc:docMk/>
            <pc:sldMk cId="2084602157" sldId="1289"/>
            <ac:spMk id="6" creationId="{1EFFEE0D-7B35-0749-B211-6A5A243664FE}"/>
          </ac:spMkLst>
        </pc:spChg>
      </pc:sldChg>
      <pc:sldChg chg="modSp">
        <pc:chgData name="Silvana Izquierdo" userId="46480b9d-78ec-4659-884d-35c5467fe41c" providerId="ADAL" clId="{5172A6AA-6FBE-D446-8264-49C80C81DCFF}" dt="2019-05-22T18:05:31.885" v="0" actId="1076"/>
        <pc:sldMkLst>
          <pc:docMk/>
          <pc:sldMk cId="1420392039" sldId="1291"/>
        </pc:sldMkLst>
        <pc:spChg chg="mod">
          <ac:chgData name="Silvana Izquierdo" userId="46480b9d-78ec-4659-884d-35c5467fe41c" providerId="ADAL" clId="{5172A6AA-6FBE-D446-8264-49C80C81DCFF}" dt="2019-05-22T18:05:31.885" v="0" actId="1076"/>
          <ac:spMkLst>
            <pc:docMk/>
            <pc:sldMk cId="1420392039" sldId="1291"/>
            <ac:spMk id="6" creationId="{EC532BE7-DF3C-904E-BFED-1FF42E488DD4}"/>
          </ac:spMkLst>
        </pc:spChg>
      </pc:sldChg>
      <pc:sldChg chg="addSp delSp modSp">
        <pc:chgData name="Silvana Izquierdo" userId="46480b9d-78ec-4659-884d-35c5467fe41c" providerId="ADAL" clId="{5172A6AA-6FBE-D446-8264-49C80C81DCFF}" dt="2019-05-22T18:19:59.214" v="81" actId="1076"/>
        <pc:sldMkLst>
          <pc:docMk/>
          <pc:sldMk cId="1890286358" sldId="2575"/>
        </pc:sldMkLst>
        <pc:spChg chg="mod">
          <ac:chgData name="Silvana Izquierdo" userId="46480b9d-78ec-4659-884d-35c5467fe41c" providerId="ADAL" clId="{5172A6AA-6FBE-D446-8264-49C80C81DCFF}" dt="2019-05-22T18:19:09.067" v="64" actId="20577"/>
          <ac:spMkLst>
            <pc:docMk/>
            <pc:sldMk cId="1890286358" sldId="2575"/>
            <ac:spMk id="3" creationId="{E95C62C0-C0D8-AC47-BA55-69A9A5E6A834}"/>
          </ac:spMkLst>
        </pc:spChg>
        <pc:spChg chg="mod">
          <ac:chgData name="Silvana Izquierdo" userId="46480b9d-78ec-4659-884d-35c5467fe41c" providerId="ADAL" clId="{5172A6AA-6FBE-D446-8264-49C80C81DCFF}" dt="2019-05-22T18:15:19.894" v="4" actId="1076"/>
          <ac:spMkLst>
            <pc:docMk/>
            <pc:sldMk cId="1890286358" sldId="2575"/>
            <ac:spMk id="4" creationId="{200206CB-45EC-5C46-AF85-E5EEC79E3E07}"/>
          </ac:spMkLst>
        </pc:spChg>
        <pc:spChg chg="mod">
          <ac:chgData name="Silvana Izquierdo" userId="46480b9d-78ec-4659-884d-35c5467fe41c" providerId="ADAL" clId="{5172A6AA-6FBE-D446-8264-49C80C81DCFF}" dt="2019-05-22T18:19:56.818" v="80" actId="1076"/>
          <ac:spMkLst>
            <pc:docMk/>
            <pc:sldMk cId="1890286358" sldId="2575"/>
            <ac:spMk id="7" creationId="{68CAC0D5-33B7-7B44-A3BA-ED7505B3C3E9}"/>
          </ac:spMkLst>
        </pc:spChg>
        <pc:spChg chg="mod">
          <ac:chgData name="Silvana Izquierdo" userId="46480b9d-78ec-4659-884d-35c5467fe41c" providerId="ADAL" clId="{5172A6AA-6FBE-D446-8264-49C80C81DCFF}" dt="2019-05-22T18:19:59.214" v="81" actId="1076"/>
          <ac:spMkLst>
            <pc:docMk/>
            <pc:sldMk cId="1890286358" sldId="2575"/>
            <ac:spMk id="8" creationId="{01AA4C27-6388-C44D-B48A-33F140F55904}"/>
          </ac:spMkLst>
        </pc:spChg>
        <pc:spChg chg="mod">
          <ac:chgData name="Silvana Izquierdo" userId="46480b9d-78ec-4659-884d-35c5467fe41c" providerId="ADAL" clId="{5172A6AA-6FBE-D446-8264-49C80C81DCFF}" dt="2019-05-22T18:19:56.818" v="80" actId="1076"/>
          <ac:spMkLst>
            <pc:docMk/>
            <pc:sldMk cId="1890286358" sldId="2575"/>
            <ac:spMk id="9" creationId="{E4CDDE3A-0984-7949-B495-F4B1B32C42C2}"/>
          </ac:spMkLst>
        </pc:spChg>
        <pc:spChg chg="add mod">
          <ac:chgData name="Silvana Izquierdo" userId="46480b9d-78ec-4659-884d-35c5467fe41c" providerId="ADAL" clId="{5172A6AA-6FBE-D446-8264-49C80C81DCFF}" dt="2019-05-22T18:16:27.573" v="39" actId="1076"/>
          <ac:spMkLst>
            <pc:docMk/>
            <pc:sldMk cId="1890286358" sldId="2575"/>
            <ac:spMk id="10" creationId="{4AB69740-D3FB-9F4E-9109-64EB51AB4308}"/>
          </ac:spMkLst>
        </pc:spChg>
        <pc:spChg chg="add mod">
          <ac:chgData name="Silvana Izquierdo" userId="46480b9d-78ec-4659-884d-35c5467fe41c" providerId="ADAL" clId="{5172A6AA-6FBE-D446-8264-49C80C81DCFF}" dt="2019-05-22T18:19:44.418" v="76" actId="1076"/>
          <ac:spMkLst>
            <pc:docMk/>
            <pc:sldMk cId="1890286358" sldId="2575"/>
            <ac:spMk id="11" creationId="{E4F7845E-2C0F-A348-A497-7D07AE45BC2E}"/>
          </ac:spMkLst>
        </pc:spChg>
        <pc:picChg chg="del">
          <ac:chgData name="Silvana Izquierdo" userId="46480b9d-78ec-4659-884d-35c5467fe41c" providerId="ADAL" clId="{5172A6AA-6FBE-D446-8264-49C80C81DCFF}" dt="2019-05-22T18:19:10.388" v="65" actId="478"/>
          <ac:picMkLst>
            <pc:docMk/>
            <pc:sldMk cId="1890286358" sldId="2575"/>
            <ac:picMk id="6" creationId="{CE883059-E9F8-FC4B-A355-799315DF7576}"/>
          </ac:picMkLst>
        </pc:picChg>
        <pc:picChg chg="add mod">
          <ac:chgData name="Silvana Izquierdo" userId="46480b9d-78ec-4659-884d-35c5467fe41c" providerId="ADAL" clId="{5172A6AA-6FBE-D446-8264-49C80C81DCFF}" dt="2019-05-22T18:19:26.394" v="71" actId="167"/>
          <ac:picMkLst>
            <pc:docMk/>
            <pc:sldMk cId="1890286358" sldId="2575"/>
            <ac:picMk id="12" creationId="{EBCE2647-58AE-E14F-8AB2-D35EE046E475}"/>
          </ac:picMkLst>
        </pc:picChg>
      </pc:sldChg>
    </pc:docChg>
  </pc:docChgLst>
  <pc:docChgLst>
    <pc:chgData name="Silvana Izquierdo" userId="46480b9d-78ec-4659-884d-35c5467fe41c" providerId="ADAL" clId="{3AE519CC-73A4-614F-B66A-60727154ECA0}"/>
    <pc:docChg chg="undo custSel addSld delSld modSld delMainMaster">
      <pc:chgData name="Silvana Izquierdo" userId="46480b9d-78ec-4659-884d-35c5467fe41c" providerId="ADAL" clId="{3AE519CC-73A4-614F-B66A-60727154ECA0}" dt="2019-06-04T18:43:50.733" v="115" actId="20577"/>
      <pc:docMkLst>
        <pc:docMk/>
      </pc:docMkLst>
      <pc:sldChg chg="add">
        <pc:chgData name="Silvana Izquierdo" userId="46480b9d-78ec-4659-884d-35c5467fe41c" providerId="ADAL" clId="{3AE519CC-73A4-614F-B66A-60727154ECA0}" dt="2019-06-04T18:29:24.377" v="43"/>
        <pc:sldMkLst>
          <pc:docMk/>
          <pc:sldMk cId="643081334" sldId="926"/>
        </pc:sldMkLst>
      </pc:sldChg>
      <pc:sldChg chg="add">
        <pc:chgData name="Silvana Izquierdo" userId="46480b9d-78ec-4659-884d-35c5467fe41c" providerId="ADAL" clId="{3AE519CC-73A4-614F-B66A-60727154ECA0}" dt="2019-06-04T18:29:24.377" v="43"/>
        <pc:sldMkLst>
          <pc:docMk/>
          <pc:sldMk cId="2180680393" sldId="927"/>
        </pc:sldMkLst>
      </pc:sldChg>
      <pc:sldChg chg="add">
        <pc:chgData name="Silvana Izquierdo" userId="46480b9d-78ec-4659-884d-35c5467fe41c" providerId="ADAL" clId="{3AE519CC-73A4-614F-B66A-60727154ECA0}" dt="2019-06-04T18:29:24.377" v="43"/>
        <pc:sldMkLst>
          <pc:docMk/>
          <pc:sldMk cId="4002306097" sldId="928"/>
        </pc:sldMkLst>
      </pc:sldChg>
      <pc:sldChg chg="modNotesTx">
        <pc:chgData name="Silvana Izquierdo" userId="46480b9d-78ec-4659-884d-35c5467fe41c" providerId="ADAL" clId="{3AE519CC-73A4-614F-B66A-60727154ECA0}" dt="2019-06-04T18:43:13.517" v="108" actId="20577"/>
        <pc:sldMkLst>
          <pc:docMk/>
          <pc:sldMk cId="2474431165" sldId="2627"/>
        </pc:sldMkLst>
      </pc:sldChg>
      <pc:sldChg chg="modNotesTx">
        <pc:chgData name="Silvana Izquierdo" userId="46480b9d-78ec-4659-884d-35c5467fe41c" providerId="ADAL" clId="{3AE519CC-73A4-614F-B66A-60727154ECA0}" dt="2019-06-04T18:43:16.678" v="109" actId="20577"/>
        <pc:sldMkLst>
          <pc:docMk/>
          <pc:sldMk cId="2859684013" sldId="2628"/>
        </pc:sldMkLst>
      </pc:sldChg>
      <pc:sldChg chg="modNotesTx">
        <pc:chgData name="Silvana Izquierdo" userId="46480b9d-78ec-4659-884d-35c5467fe41c" providerId="ADAL" clId="{3AE519CC-73A4-614F-B66A-60727154ECA0}" dt="2019-06-04T18:43:21.096" v="110" actId="20577"/>
        <pc:sldMkLst>
          <pc:docMk/>
          <pc:sldMk cId="473247024" sldId="2629"/>
        </pc:sldMkLst>
      </pc:sldChg>
      <pc:sldChg chg="modNotesTx">
        <pc:chgData name="Silvana Izquierdo" userId="46480b9d-78ec-4659-884d-35c5467fe41c" providerId="ADAL" clId="{3AE519CC-73A4-614F-B66A-60727154ECA0}" dt="2019-06-04T18:43:34.989" v="111" actId="20577"/>
        <pc:sldMkLst>
          <pc:docMk/>
          <pc:sldMk cId="4036567431" sldId="2630"/>
        </pc:sldMkLst>
      </pc:sldChg>
      <pc:sldChg chg="modNotesTx">
        <pc:chgData name="Silvana Izquierdo" userId="46480b9d-78ec-4659-884d-35c5467fe41c" providerId="ADAL" clId="{3AE519CC-73A4-614F-B66A-60727154ECA0}" dt="2019-06-04T18:43:42.605" v="114" actId="20577"/>
        <pc:sldMkLst>
          <pc:docMk/>
          <pc:sldMk cId="4255137393" sldId="2631"/>
        </pc:sldMkLst>
      </pc:sldChg>
      <pc:sldChg chg="modNotesTx">
        <pc:chgData name="Silvana Izquierdo" userId="46480b9d-78ec-4659-884d-35c5467fe41c" providerId="ADAL" clId="{3AE519CC-73A4-614F-B66A-60727154ECA0}" dt="2019-06-04T18:43:50.733" v="115" actId="20577"/>
        <pc:sldMkLst>
          <pc:docMk/>
          <pc:sldMk cId="1583050545" sldId="2632"/>
        </pc:sldMkLst>
      </pc:sldChg>
      <pc:sldChg chg="add modTransition">
        <pc:chgData name="Silvana Izquierdo" userId="46480b9d-78ec-4659-884d-35c5467fe41c" providerId="ADAL" clId="{3AE519CC-73A4-614F-B66A-60727154ECA0}" dt="2019-06-04T18:29:35.449" v="44"/>
        <pc:sldMkLst>
          <pc:docMk/>
          <pc:sldMk cId="4140593139" sldId="2841"/>
        </pc:sldMkLst>
      </pc:sldChg>
      <pc:sldChg chg="addSp delSp modSp add">
        <pc:chgData name="Silvana Izquierdo" userId="46480b9d-78ec-4659-884d-35c5467fe41c" providerId="ADAL" clId="{3AE519CC-73A4-614F-B66A-60727154ECA0}" dt="2019-06-04T18:39:03.586" v="67" actId="14861"/>
        <pc:sldMkLst>
          <pc:docMk/>
          <pc:sldMk cId="679722616" sldId="2842"/>
        </pc:sldMkLst>
        <pc:spChg chg="mod">
          <ac:chgData name="Silvana Izquierdo" userId="46480b9d-78ec-4659-884d-35c5467fe41c" providerId="ADAL" clId="{3AE519CC-73A4-614F-B66A-60727154ECA0}" dt="2019-06-04T18:38:41.846" v="59" actId="20577"/>
          <ac:spMkLst>
            <pc:docMk/>
            <pc:sldMk cId="679722616" sldId="2842"/>
            <ac:spMk id="4" creationId="{0B982356-5AD3-7C42-A06A-714E843E4E63}"/>
          </ac:spMkLst>
        </pc:spChg>
        <pc:picChg chg="add mod">
          <ac:chgData name="Silvana Izquierdo" userId="46480b9d-78ec-4659-884d-35c5467fe41c" providerId="ADAL" clId="{3AE519CC-73A4-614F-B66A-60727154ECA0}" dt="2019-06-04T18:39:03.586" v="67" actId="14861"/>
          <ac:picMkLst>
            <pc:docMk/>
            <pc:sldMk cId="679722616" sldId="2842"/>
            <ac:picMk id="3" creationId="{367CA2E3-3FB8-B248-AEF1-FD5A83A4EBF9}"/>
          </ac:picMkLst>
        </pc:picChg>
        <pc:picChg chg="del">
          <ac:chgData name="Silvana Izquierdo" userId="46480b9d-78ec-4659-884d-35c5467fe41c" providerId="ADAL" clId="{3AE519CC-73A4-614F-B66A-60727154ECA0}" dt="2019-06-04T18:39:00.403" v="66" actId="478"/>
          <ac:picMkLst>
            <pc:docMk/>
            <pc:sldMk cId="679722616" sldId="2842"/>
            <ac:picMk id="5" creationId="{D9220391-E498-B541-A707-D069C6A18728}"/>
          </ac:picMkLst>
        </pc:picChg>
      </pc:sldChg>
      <pc:sldChg chg="addSp delSp modSp add">
        <pc:chgData name="Silvana Izquierdo" userId="46480b9d-78ec-4659-884d-35c5467fe41c" providerId="ADAL" clId="{3AE519CC-73A4-614F-B66A-60727154ECA0}" dt="2019-06-04T18:41:07.595" v="84" actId="14861"/>
        <pc:sldMkLst>
          <pc:docMk/>
          <pc:sldMk cId="2968076067" sldId="2843"/>
        </pc:sldMkLst>
        <pc:spChg chg="mod">
          <ac:chgData name="Silvana Izquierdo" userId="46480b9d-78ec-4659-884d-35c5467fe41c" providerId="ADAL" clId="{3AE519CC-73A4-614F-B66A-60727154ECA0}" dt="2019-06-04T18:40:13.453" v="76" actId="20577"/>
          <ac:spMkLst>
            <pc:docMk/>
            <pc:sldMk cId="2968076067" sldId="2843"/>
            <ac:spMk id="4" creationId="{0B982356-5AD3-7C42-A06A-714E843E4E63}"/>
          </ac:spMkLst>
        </pc:spChg>
        <pc:picChg chg="del">
          <ac:chgData name="Silvana Izquierdo" userId="46480b9d-78ec-4659-884d-35c5467fe41c" providerId="ADAL" clId="{3AE519CC-73A4-614F-B66A-60727154ECA0}" dt="2019-06-04T18:41:04.934" v="83" actId="478"/>
          <ac:picMkLst>
            <pc:docMk/>
            <pc:sldMk cId="2968076067" sldId="2843"/>
            <ac:picMk id="3" creationId="{367CA2E3-3FB8-B248-AEF1-FD5A83A4EBF9}"/>
          </ac:picMkLst>
        </pc:picChg>
        <pc:picChg chg="add mod">
          <ac:chgData name="Silvana Izquierdo" userId="46480b9d-78ec-4659-884d-35c5467fe41c" providerId="ADAL" clId="{3AE519CC-73A4-614F-B66A-60727154ECA0}" dt="2019-06-04T18:41:07.595" v="84" actId="14861"/>
          <ac:picMkLst>
            <pc:docMk/>
            <pc:sldMk cId="2968076067" sldId="2843"/>
            <ac:picMk id="5" creationId="{19D6B9BA-1DC5-6B4E-BBE6-6F3D29C65FB5}"/>
          </ac:picMkLst>
        </pc:picChg>
      </pc:sldChg>
      <pc:sldChg chg="addSp delSp modSp add">
        <pc:chgData name="Silvana Izquierdo" userId="46480b9d-78ec-4659-884d-35c5467fe41c" providerId="ADAL" clId="{3AE519CC-73A4-614F-B66A-60727154ECA0}" dt="2019-06-04T18:41:58.875" v="107" actId="14861"/>
        <pc:sldMkLst>
          <pc:docMk/>
          <pc:sldMk cId="1819127532" sldId="2844"/>
        </pc:sldMkLst>
        <pc:spChg chg="add del mod">
          <ac:chgData name="Silvana Izquierdo" userId="46480b9d-78ec-4659-884d-35c5467fe41c" providerId="ADAL" clId="{3AE519CC-73A4-614F-B66A-60727154ECA0}" dt="2019-06-04T18:41:38.812" v="99" actId="20577"/>
          <ac:spMkLst>
            <pc:docMk/>
            <pc:sldMk cId="1819127532" sldId="2844"/>
            <ac:spMk id="4" creationId="{0B982356-5AD3-7C42-A06A-714E843E4E63}"/>
          </ac:spMkLst>
        </pc:spChg>
        <pc:picChg chg="add mod">
          <ac:chgData name="Silvana Izquierdo" userId="46480b9d-78ec-4659-884d-35c5467fe41c" providerId="ADAL" clId="{3AE519CC-73A4-614F-B66A-60727154ECA0}" dt="2019-06-04T18:41:58.875" v="107" actId="14861"/>
          <ac:picMkLst>
            <pc:docMk/>
            <pc:sldMk cId="1819127532" sldId="2844"/>
            <ac:picMk id="3" creationId="{71BAE464-2B4D-6C46-89C7-FF5FC8EDCBEE}"/>
          </ac:picMkLst>
        </pc:picChg>
        <pc:picChg chg="del">
          <ac:chgData name="Silvana Izquierdo" userId="46480b9d-78ec-4659-884d-35c5467fe41c" providerId="ADAL" clId="{3AE519CC-73A4-614F-B66A-60727154ECA0}" dt="2019-06-04T18:41:55.561" v="106" actId="478"/>
          <ac:picMkLst>
            <pc:docMk/>
            <pc:sldMk cId="1819127532" sldId="2844"/>
            <ac:picMk id="5" creationId="{19D6B9BA-1DC5-6B4E-BBE6-6F3D29C65FB5}"/>
          </ac:picMkLst>
        </pc:picChg>
      </pc:sldChg>
    </pc:docChg>
  </pc:docChgLst>
  <pc:docChgLst>
    <pc:chgData name="Silvana Izquierdo" userId="46480b9d-78ec-4659-884d-35c5467fe41c" providerId="ADAL" clId="{E22FB2A4-6734-8849-B0ED-B6695E146C45}"/>
    <pc:docChg chg="modSld">
      <pc:chgData name="Silvana Izquierdo" userId="46480b9d-78ec-4659-884d-35c5467fe41c" providerId="ADAL" clId="{E22FB2A4-6734-8849-B0ED-B6695E146C45}" dt="2019-07-01T16:12:06.577" v="0" actId="20577"/>
      <pc:docMkLst>
        <pc:docMk/>
      </pc:docMkLst>
      <pc:sldChg chg="modSp">
        <pc:chgData name="Silvana Izquierdo" userId="46480b9d-78ec-4659-884d-35c5467fe41c" providerId="ADAL" clId="{E22FB2A4-6734-8849-B0ED-B6695E146C45}" dt="2019-07-01T16:12:06.577" v="0" actId="20577"/>
        <pc:sldMkLst>
          <pc:docMk/>
          <pc:sldMk cId="1619273845" sldId="2445"/>
        </pc:sldMkLst>
        <pc:spChg chg="mod">
          <ac:chgData name="Silvana Izquierdo" userId="46480b9d-78ec-4659-884d-35c5467fe41c" providerId="ADAL" clId="{E22FB2A4-6734-8849-B0ED-B6695E146C45}" dt="2019-07-01T16:12:06.577" v="0" actId="20577"/>
          <ac:spMkLst>
            <pc:docMk/>
            <pc:sldMk cId="1619273845" sldId="2445"/>
            <ac:spMk id="3" creationId="{8D570DCB-2F0D-794C-8F91-9A7DC676FC5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r>
              <a:rPr lang="en-US"/>
              <a:t>Breast Cancer</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231094E-EE1B-DC4C-9055-4A48FF0273CD}" type="datetimeFigureOut">
              <a:rPr lang="en-US"/>
              <a:pPr>
                <a:defRPr/>
              </a:pPr>
              <a:t>7/1/19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r>
              <a:rPr lang="en-US"/>
              <a:t>00A_ONS-Breast-17-NL-Intro-Slides_v34fr</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047A620-AB8F-CF46-A88D-87A30D4E58B6}" type="slidenum">
              <a:rPr lang="en-US"/>
              <a:pPr>
                <a:defRPr/>
              </a:pPr>
              <a:t>‹#›</a:t>
            </a:fld>
            <a:endParaRPr lang="en-US"/>
          </a:p>
        </p:txBody>
      </p:sp>
    </p:spTree>
    <p:extLst>
      <p:ext uri="{BB962C8B-B14F-4D97-AF65-F5344CB8AC3E}">
        <p14:creationId xmlns:p14="http://schemas.microsoft.com/office/powerpoint/2010/main" val="385897391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r>
              <a:rPr lang="en-US"/>
              <a:t>Breast Cancer</a:t>
            </a:r>
          </a:p>
        </p:txBody>
      </p:sp>
      <p:sp>
        <p:nvSpPr>
          <p:cNvPr id="5123" name="Rectangle 3"/>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r>
              <a:rPr lang="en-US"/>
              <a:t>00A_ONS-Breast-17-NL-Intro-Slides_v34fr</a:t>
            </a:r>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lvl1pPr>
          </a:lstStyle>
          <a:p>
            <a:pPr>
              <a:defRPr/>
            </a:pPr>
            <a:fld id="{1FF50E98-AC92-C54A-ACBD-9B80212ADB1C}" type="slidenum">
              <a:rPr lang="en-US"/>
              <a:pPr>
                <a:defRPr/>
              </a:pPr>
              <a:t>‹#›</a:t>
            </a:fld>
            <a:endParaRPr lang="en-US"/>
          </a:p>
        </p:txBody>
      </p:sp>
    </p:spTree>
    <p:extLst>
      <p:ext uri="{BB962C8B-B14F-4D97-AF65-F5344CB8AC3E}">
        <p14:creationId xmlns:p14="http://schemas.microsoft.com/office/powerpoint/2010/main" val="1304991766"/>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a:xfrm>
            <a:off x="381000" y="685800"/>
            <a:ext cx="6096000" cy="3429000"/>
          </a:xfrm>
          <a:ln/>
        </p:spPr>
      </p:sp>
      <p:sp>
        <p:nvSpPr>
          <p:cNvPr id="8194" name="Notes Placeholder 2"/>
          <p:cNvSpPr>
            <a:spLocks noGrp="1"/>
          </p:cNvSpPr>
          <p:nvPr>
            <p:ph type="body" idx="1"/>
          </p:nvPr>
        </p:nvSpPr>
        <p:spPr>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8195"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9FDB787-9FB4-DC4A-80AA-DB3AF5C8F3C0}" type="slidenum">
              <a:rPr lang="en-US" sz="1200"/>
              <a:pPr/>
              <a:t>2</a:t>
            </a:fld>
            <a:endParaRPr lang="en-US" sz="1200"/>
          </a:p>
        </p:txBody>
      </p:sp>
      <p:sp>
        <p:nvSpPr>
          <p:cNvPr id="2" name="Footer Placeholder 1"/>
          <p:cNvSpPr>
            <a:spLocks noGrp="1"/>
          </p:cNvSpPr>
          <p:nvPr>
            <p:ph type="ftr" sz="quarter" idx="10"/>
          </p:nvPr>
        </p:nvSpPr>
        <p:spPr/>
        <p:txBody>
          <a:bodyPr/>
          <a:lstStyle/>
          <a:p>
            <a:pPr>
              <a:defRPr/>
            </a:pPr>
            <a:r>
              <a:rPr lang="en-US"/>
              <a:t>00A_ONS-Breast-17-NL-Intro-Slides_v34fr</a:t>
            </a:r>
          </a:p>
        </p:txBody>
      </p:sp>
      <p:sp>
        <p:nvSpPr>
          <p:cNvPr id="3" name="Header Placeholder 2"/>
          <p:cNvSpPr>
            <a:spLocks noGrp="1"/>
          </p:cNvSpPr>
          <p:nvPr>
            <p:ph type="hdr" sz="quarter" idx="11"/>
          </p:nvPr>
        </p:nvSpPr>
        <p:spPr/>
        <p:txBody>
          <a:bodyPr/>
          <a:lstStyle/>
          <a:p>
            <a:pPr>
              <a:defRPr/>
            </a:pPr>
            <a:r>
              <a:rPr lang="en-US"/>
              <a:t>Breast Cancer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FF50E98-AC92-C54A-ACBD-9B80212ADB1C}" type="slidenum">
              <a:rPr lang="en-US" smtClean="0"/>
              <a:pPr>
                <a:defRPr/>
              </a:pPr>
              <a:t>35</a:t>
            </a:fld>
            <a:endParaRPr lang="en-US"/>
          </a:p>
        </p:txBody>
      </p:sp>
    </p:spTree>
    <p:extLst>
      <p:ext uri="{BB962C8B-B14F-4D97-AF65-F5344CB8AC3E}">
        <p14:creationId xmlns:p14="http://schemas.microsoft.com/office/powerpoint/2010/main" val="2262658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1FF50E98-AC92-C54A-ACBD-9B80212ADB1C}" type="slidenum">
              <a:rPr lang="en-US" smtClean="0"/>
              <a:pPr>
                <a:defRPr/>
              </a:pPr>
              <a:t>37</a:t>
            </a:fld>
            <a:endParaRPr lang="en-US"/>
          </a:p>
        </p:txBody>
      </p:sp>
    </p:spTree>
    <p:extLst>
      <p:ext uri="{BB962C8B-B14F-4D97-AF65-F5344CB8AC3E}">
        <p14:creationId xmlns:p14="http://schemas.microsoft.com/office/powerpoint/2010/main" val="857314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FF50E98-AC92-C54A-ACBD-9B80212ADB1C}" type="slidenum">
              <a:rPr lang="en-US" smtClean="0"/>
              <a:pPr>
                <a:defRPr/>
              </a:pPr>
              <a:t>45</a:t>
            </a:fld>
            <a:endParaRPr lang="en-US"/>
          </a:p>
        </p:txBody>
      </p:sp>
    </p:spTree>
    <p:extLst>
      <p:ext uri="{BB962C8B-B14F-4D97-AF65-F5344CB8AC3E}">
        <p14:creationId xmlns:p14="http://schemas.microsoft.com/office/powerpoint/2010/main" val="582371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1FF50E98-AC92-C54A-ACBD-9B80212ADB1C}" type="slidenum">
              <a:rPr lang="en-US" smtClean="0"/>
              <a:pPr>
                <a:defRPr/>
              </a:pPr>
              <a:t>51</a:t>
            </a:fld>
            <a:endParaRPr lang="en-US"/>
          </a:p>
        </p:txBody>
      </p:sp>
    </p:spTree>
    <p:extLst>
      <p:ext uri="{BB962C8B-B14F-4D97-AF65-F5344CB8AC3E}">
        <p14:creationId xmlns:p14="http://schemas.microsoft.com/office/powerpoint/2010/main" val="3616187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1FF50E98-AC92-C54A-ACBD-9B80212ADB1C}" type="slidenum">
              <a:rPr lang="en-US" smtClean="0"/>
              <a:pPr>
                <a:defRPr/>
              </a:pPr>
              <a:t>52</a:t>
            </a:fld>
            <a:endParaRPr lang="en-US"/>
          </a:p>
        </p:txBody>
      </p:sp>
    </p:spTree>
    <p:extLst>
      <p:ext uri="{BB962C8B-B14F-4D97-AF65-F5344CB8AC3E}">
        <p14:creationId xmlns:p14="http://schemas.microsoft.com/office/powerpoint/2010/main" val="3980269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0CB4B2D-3A43-B24F-8B37-118AD8F3C8E4}" type="slidenum">
              <a:rPr lang="en-US" sz="1200">
                <a:latin typeface="Times" charset="0"/>
              </a:rPr>
              <a:pPr/>
              <a:t>3</a:t>
            </a:fld>
            <a:endParaRPr lang="en-US" sz="1200">
              <a:latin typeface="Times" charset="0"/>
            </a:endParaRPr>
          </a:p>
        </p:txBody>
      </p:sp>
      <p:sp>
        <p:nvSpPr>
          <p:cNvPr id="71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52CDB50F-C196-884E-BF24-A9738C361A0B}" type="slidenum">
              <a:rPr lang="en-US" sz="1200">
                <a:latin typeface="Times" charset="0"/>
              </a:rPr>
              <a:pPr algn="r"/>
              <a:t>3</a:t>
            </a:fld>
            <a:endParaRPr lang="en-US" sz="1200">
              <a:latin typeface="Times" charset="0"/>
            </a:endParaRPr>
          </a:p>
        </p:txBody>
      </p:sp>
      <p:sp>
        <p:nvSpPr>
          <p:cNvPr id="717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D2040134-F787-D742-936B-863828BA4714}" type="slidenum">
              <a:rPr lang="en-US" sz="1200">
                <a:latin typeface="Times" charset="0"/>
                <a:cs typeface="Arial" charset="0"/>
              </a:rPr>
              <a:pPr algn="r"/>
              <a:t>3</a:t>
            </a:fld>
            <a:endParaRPr lang="en-US" sz="1200">
              <a:latin typeface="Times" charset="0"/>
              <a:cs typeface="Arial" charset="0"/>
            </a:endParaRPr>
          </a:p>
        </p:txBody>
      </p:sp>
      <p:sp>
        <p:nvSpPr>
          <p:cNvPr id="717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187716D-450D-B24A-A974-6EF7FDCE1E34}" type="slidenum">
              <a:rPr lang="en-US" sz="1200">
                <a:latin typeface="Times" charset="0"/>
                <a:cs typeface="Arial" charset="0"/>
              </a:rPr>
              <a:pPr algn="r"/>
              <a:t>3</a:t>
            </a:fld>
            <a:endParaRPr lang="en-US" sz="1200">
              <a:latin typeface="Times" charset="0"/>
              <a:cs typeface="Arial" charset="0"/>
            </a:endParaRPr>
          </a:p>
        </p:txBody>
      </p:sp>
      <p:sp>
        <p:nvSpPr>
          <p:cNvPr id="7173" name="Rectangle 2"/>
          <p:cNvSpPr>
            <a:spLocks noGrp="1" noRot="1" noChangeAspect="1" noChangeArrowheads="1"/>
          </p:cNvSpPr>
          <p:nvPr>
            <p:ph type="sldImg"/>
          </p:nvPr>
        </p:nvSpPr>
        <p:spPr>
          <a:solidFill>
            <a:srgbClr val="FFFFFF"/>
          </a:solidFill>
          <a:ln/>
        </p:spPr>
      </p:sp>
      <p:sp>
        <p:nvSpPr>
          <p:cNvPr id="7174"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817465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fld id="{23F6CC57-9CAB-A740-BA1A-EEF972F71E78}" type="slidenum">
              <a:rPr lang="en-US" sz="1200">
                <a:solidFill>
                  <a:srgbClr val="000000"/>
                </a:solidFill>
              </a:rPr>
              <a:pPr>
                <a:defRPr/>
              </a:pPr>
              <a:t>10</a:t>
            </a:fld>
            <a:endParaRPr lang="en-US" sz="1200">
              <a:solidFill>
                <a:srgbClr val="000000"/>
              </a:solidFill>
            </a:endParaRPr>
          </a:p>
        </p:txBody>
      </p:sp>
      <p:sp>
        <p:nvSpPr>
          <p:cNvPr id="11266" name="Rectangle 2"/>
          <p:cNvSpPr>
            <a:spLocks noGrp="1" noRot="1" noChangeAspect="1" noChangeArrowheads="1" noTextEdit="1"/>
          </p:cNvSpPr>
          <p:nvPr>
            <p:ph type="sldImg"/>
          </p:nvPr>
        </p:nvSpPr>
        <p:spPr>
          <a:xfrm>
            <a:off x="381000" y="685800"/>
            <a:ext cx="6096000" cy="3429000"/>
          </a:xfrm>
          <a:ln/>
        </p:spPr>
      </p:sp>
      <p:sp>
        <p:nvSpPr>
          <p:cNvPr id="11267" name="Rectangle 3"/>
          <p:cNvSpPr>
            <a:spLocks noGrp="1" noChangeArrowheads="1"/>
          </p:cNvSpPr>
          <p:nvPr>
            <p:ph type="body" idx="1"/>
          </p:nvPr>
        </p:nvSpPr>
        <p:spPr>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2" name="Footer Placeholder 1"/>
          <p:cNvSpPr>
            <a:spLocks noGrp="1"/>
          </p:cNvSpPr>
          <p:nvPr>
            <p:ph type="ftr" sz="quarter" idx="10"/>
          </p:nvPr>
        </p:nvSpPr>
        <p:spPr/>
        <p:txBody>
          <a:bodyPr/>
          <a:lstStyle/>
          <a:p>
            <a:pPr>
              <a:defRPr/>
            </a:pPr>
            <a:r>
              <a:rPr lang="en-US">
                <a:solidFill>
                  <a:srgbClr val="000000"/>
                </a:solidFill>
              </a:rPr>
              <a:t>00A_ONS-Breast-17-NL-Intro-Slides_v34fr</a:t>
            </a:r>
          </a:p>
        </p:txBody>
      </p:sp>
      <p:sp>
        <p:nvSpPr>
          <p:cNvPr id="3" name="Header Placeholder 2"/>
          <p:cNvSpPr>
            <a:spLocks noGrp="1"/>
          </p:cNvSpPr>
          <p:nvPr>
            <p:ph type="hdr" sz="quarter" idx="11"/>
          </p:nvPr>
        </p:nvSpPr>
        <p:spPr/>
        <p:txBody>
          <a:bodyPr/>
          <a:lstStyle/>
          <a:p>
            <a:pPr>
              <a:defRPr/>
            </a:pPr>
            <a:r>
              <a:rPr lang="en-US">
                <a:solidFill>
                  <a:srgbClr val="000000"/>
                </a:solidFill>
              </a:rPr>
              <a:t>Breast Cancer</a:t>
            </a:r>
          </a:p>
        </p:txBody>
      </p:sp>
    </p:spTree>
    <p:extLst>
      <p:ext uri="{BB962C8B-B14F-4D97-AF65-F5344CB8AC3E}">
        <p14:creationId xmlns:p14="http://schemas.microsoft.com/office/powerpoint/2010/main" val="1580719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xfrm>
            <a:off x="381000" y="685800"/>
            <a:ext cx="6096000" cy="3429000"/>
          </a:xfrm>
          <a:ln/>
        </p:spPr>
      </p:sp>
      <p:sp>
        <p:nvSpPr>
          <p:cNvPr id="56322"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
        <p:nvSpPr>
          <p:cNvPr id="56323"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E7BDDF1-340B-DD4B-9036-34B39B6C8E6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 name="Footer Placeholder 1"/>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t>00A_ONS-Breast-17-NL-Intro-Slides_v34fr</a:t>
            </a:r>
          </a:p>
        </p:txBody>
      </p:sp>
      <p:sp>
        <p:nvSpPr>
          <p:cNvPr id="3" name="Header Placeholder 2"/>
          <p:cNvSpPr>
            <a:spLocks noGrp="1"/>
          </p:cNvSpPr>
          <p:nvPr>
            <p:ph type="hd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t>Breast Cancer</a:t>
            </a:r>
          </a:p>
        </p:txBody>
      </p:sp>
    </p:spTree>
    <p:extLst>
      <p:ext uri="{BB962C8B-B14F-4D97-AF65-F5344CB8AC3E}">
        <p14:creationId xmlns:p14="http://schemas.microsoft.com/office/powerpoint/2010/main" val="2903749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xfrm>
            <a:off x="381000" y="685800"/>
            <a:ext cx="6096000" cy="3429000"/>
          </a:xfrm>
          <a:ln/>
        </p:spPr>
      </p:sp>
      <p:sp>
        <p:nvSpPr>
          <p:cNvPr id="56322"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56323"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E7BDDF1-340B-DD4B-9036-34B39B6C8E6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 name="Footer Placeholder 1"/>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t>00A_ONS-Breast-17-NL-Intro-Slides_v34fr</a:t>
            </a:r>
          </a:p>
        </p:txBody>
      </p:sp>
      <p:sp>
        <p:nvSpPr>
          <p:cNvPr id="3" name="Header Placeholder 2"/>
          <p:cNvSpPr>
            <a:spLocks noGrp="1"/>
          </p:cNvSpPr>
          <p:nvPr>
            <p:ph type="hd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t>Breast Cancer</a:t>
            </a:r>
          </a:p>
        </p:txBody>
      </p:sp>
    </p:spTree>
    <p:extLst>
      <p:ext uri="{BB962C8B-B14F-4D97-AF65-F5344CB8AC3E}">
        <p14:creationId xmlns:p14="http://schemas.microsoft.com/office/powerpoint/2010/main" val="1452920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FF50E98-AC92-C54A-ACBD-9B80212ADB1C}" type="slidenum">
              <a:rPr lang="en-US" smtClean="0"/>
              <a:pPr>
                <a:defRPr/>
              </a:pPr>
              <a:t>15</a:t>
            </a:fld>
            <a:endParaRPr lang="en-US"/>
          </a:p>
        </p:txBody>
      </p:sp>
    </p:spTree>
    <p:extLst>
      <p:ext uri="{BB962C8B-B14F-4D97-AF65-F5344CB8AC3E}">
        <p14:creationId xmlns:p14="http://schemas.microsoft.com/office/powerpoint/2010/main" val="1705881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FF50E98-AC92-C54A-ACBD-9B80212ADB1C}" type="slidenum">
              <a:rPr lang="en-US" smtClean="0"/>
              <a:pPr>
                <a:defRPr/>
              </a:pPr>
              <a:t>16</a:t>
            </a:fld>
            <a:endParaRPr lang="en-US"/>
          </a:p>
        </p:txBody>
      </p:sp>
    </p:spTree>
    <p:extLst>
      <p:ext uri="{BB962C8B-B14F-4D97-AF65-F5344CB8AC3E}">
        <p14:creationId xmlns:p14="http://schemas.microsoft.com/office/powerpoint/2010/main" val="2745901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FF50E98-AC92-C54A-ACBD-9B80212ADB1C}" type="slidenum">
              <a:rPr lang="en-US" smtClean="0"/>
              <a:pPr>
                <a:defRPr/>
              </a:pPr>
              <a:t>17</a:t>
            </a:fld>
            <a:endParaRPr lang="en-US"/>
          </a:p>
        </p:txBody>
      </p:sp>
    </p:spTree>
    <p:extLst>
      <p:ext uri="{BB962C8B-B14F-4D97-AF65-F5344CB8AC3E}">
        <p14:creationId xmlns:p14="http://schemas.microsoft.com/office/powerpoint/2010/main" val="2642025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FF50E98-AC92-C54A-ACBD-9B80212ADB1C}" type="slidenum">
              <a:rPr lang="en-US" smtClean="0"/>
              <a:pPr>
                <a:defRPr/>
              </a:pPr>
              <a:t>34</a:t>
            </a:fld>
            <a:endParaRPr lang="en-US"/>
          </a:p>
        </p:txBody>
      </p:sp>
    </p:spTree>
    <p:extLst>
      <p:ext uri="{BB962C8B-B14F-4D97-AF65-F5344CB8AC3E}">
        <p14:creationId xmlns:p14="http://schemas.microsoft.com/office/powerpoint/2010/main" val="8789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C454DE-A612-E94D-9729-C8AD6DDFBCD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098" name="Rectangle 2"/>
          <p:cNvSpPr>
            <a:spLocks noGrp="1" noChangeArrowheads="1"/>
          </p:cNvSpPr>
          <p:nvPr>
            <p:ph type="ctrTitle"/>
          </p:nvPr>
        </p:nvSpPr>
        <p:spPr>
          <a:xfrm>
            <a:off x="914400" y="1981200"/>
            <a:ext cx="10363200" cy="1143000"/>
          </a:xfrm>
        </p:spPr>
        <p:txBody>
          <a:bodyPr/>
          <a:lstStyle>
            <a:lvl1pPr algn="ctr">
              <a:defRPr sz="2300"/>
            </a:lvl1pPr>
          </a:lstStyle>
          <a:p>
            <a:pPr lvl="0"/>
            <a:r>
              <a:rPr lang="en-US" noProof="0"/>
              <a:t>Click to edit Master title style</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2874794475"/>
      </p:ext>
    </p:extLst>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6955924"/>
      </p:ext>
    </p:extLst>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0"/>
            <a:ext cx="25908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0"/>
            <a:ext cx="75692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7085071"/>
      </p:ext>
    </p:extLst>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659D2F7D-FC5C-3F46-9C72-E18FC1D7FFE0}" type="slidenum">
              <a:rPr lang="en-GB"/>
              <a:pPr>
                <a:defRPr/>
              </a:pPr>
              <a:t>‹#›</a:t>
            </a:fld>
            <a:endParaRPr lang="en-GB"/>
          </a:p>
        </p:txBody>
      </p:sp>
    </p:spTree>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659D2F7D-FC5C-3F46-9C72-E18FC1D7FFE0}" type="slidenum">
              <a:rPr lang="en-GB"/>
              <a:pPr>
                <a:defRPr/>
              </a:pPr>
              <a:t>‹#›</a:t>
            </a:fld>
            <a:endParaRPr lang="en-GB"/>
          </a:p>
        </p:txBody>
      </p:sp>
    </p:spTree>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659D2F7D-FC5C-3F46-9C72-E18FC1D7FFE0}" type="slidenum">
              <a:rPr lang="en-GB"/>
              <a:pPr>
                <a:defRPr/>
              </a:pPr>
              <a:t>‹#›</a:t>
            </a:fld>
            <a:endParaRPr lang="en-GB"/>
          </a:p>
        </p:txBody>
      </p:sp>
    </p:spTree>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pPr>
                <a:defRPr/>
              </a:pPr>
              <a:t>‹#›</a:t>
            </a:fld>
            <a:endParaRPr lang="en-GB"/>
          </a:p>
        </p:txBody>
      </p:sp>
    </p:spTree>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pPr>
                <a:defRPr/>
              </a:pPr>
              <a:t>‹#›</a:t>
            </a:fld>
            <a:endParaRPr lang="en-GB"/>
          </a:p>
        </p:txBody>
      </p:sp>
    </p:spTree>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NEW Title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1143000"/>
          </a:xfrm>
        </p:spPr>
        <p:txBody>
          <a:bodyPr/>
          <a:lstStyle/>
          <a:p>
            <a:r>
              <a:rPr lang="en-US" dirty="0"/>
              <a:t>Click to edit Master title style</a:t>
            </a:r>
            <a:endParaRPr lang="en-GB" dirty="0"/>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pPr>
                <a:defRPr/>
              </a:pPr>
              <a:t>‹#›</a:t>
            </a:fld>
            <a:endParaRPr lang="en-GB"/>
          </a:p>
        </p:txBody>
      </p:sp>
    </p:spTree>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pPr>
                <a:defRPr/>
              </a:pPr>
              <a:t>‹#›</a:t>
            </a:fld>
            <a:endParaRPr lang="en-GB"/>
          </a:p>
        </p:txBody>
      </p:sp>
    </p:spTree>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659D2F7D-FC5C-3F46-9C72-E18FC1D7FFE0}" type="slidenum">
              <a:rPr lang="en-GB"/>
              <a:pPr>
                <a:defRPr/>
              </a:pPr>
              <a:t>‹#›</a:t>
            </a:fld>
            <a:endParaRPr lang="en-GB"/>
          </a:p>
        </p:txBody>
      </p:sp>
    </p:spTree>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371600"/>
            <a:ext cx="10972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0338933"/>
      </p:ext>
    </p:extLst>
  </p:cSld>
  <p:clrMapOvr>
    <a:masterClrMapping/>
  </p:clrMapOvr>
  <p:transition spd="slow"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659D2F7D-FC5C-3F46-9C72-E18FC1D7FFE0}" type="slidenum">
              <a:rPr lang="en-GB">
                <a:cs typeface="ＭＳ Ｐゴシック"/>
              </a:rPr>
              <a:pPr>
                <a:defRPr/>
              </a:pPr>
              <a:t>‹#›</a:t>
            </a:fld>
            <a:endParaRPr lang="en-GB">
              <a:cs typeface="ＭＳ Ｐゴシック"/>
            </a:endParaRPr>
          </a:p>
        </p:txBody>
      </p:sp>
    </p:spTree>
    <p:extLst>
      <p:ext uri="{BB962C8B-B14F-4D97-AF65-F5344CB8AC3E}">
        <p14:creationId xmlns:p14="http://schemas.microsoft.com/office/powerpoint/2010/main" val="752663883"/>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50B45E4F-83AA-6947-96FD-B713EFDCB71B}" type="slidenum">
              <a:rPr lang="en-GB">
                <a:cs typeface="ＭＳ Ｐゴシック"/>
              </a:rPr>
              <a:pPr>
                <a:defRPr/>
              </a:pPr>
              <a:t>‹#›</a:t>
            </a:fld>
            <a:endParaRPr lang="en-GB">
              <a:cs typeface="ＭＳ Ｐゴシック"/>
            </a:endParaRPr>
          </a:p>
        </p:txBody>
      </p:sp>
    </p:spTree>
    <p:extLst>
      <p:ext uri="{BB962C8B-B14F-4D97-AF65-F5344CB8AC3E}">
        <p14:creationId xmlns:p14="http://schemas.microsoft.com/office/powerpoint/2010/main" val="2569972620"/>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5" y="115889"/>
            <a:ext cx="10991849" cy="779671"/>
          </a:xfrm>
        </p:spPr>
        <p:txBody>
          <a:bodyPr>
            <a:normAutofit/>
          </a:bodyPr>
          <a:lstStyle>
            <a:lvl1pPr algn="l">
              <a:defRPr sz="2800" b="1" i="0">
                <a:solidFill>
                  <a:srgbClr val="064F59"/>
                </a:solidFill>
                <a:latin typeface="Arial"/>
              </a:defRPr>
            </a:lvl1pPr>
          </a:lstStyle>
          <a:p>
            <a:r>
              <a:rPr lang="en-US" dirty="0"/>
              <a:t>Click to edit Master title style</a:t>
            </a:r>
          </a:p>
        </p:txBody>
      </p:sp>
      <p:sp>
        <p:nvSpPr>
          <p:cNvPr id="3" name="Content Placeholder 2"/>
          <p:cNvSpPr>
            <a:spLocks noGrp="1"/>
          </p:cNvSpPr>
          <p:nvPr>
            <p:ph idx="1"/>
          </p:nvPr>
        </p:nvSpPr>
        <p:spPr>
          <a:xfrm>
            <a:off x="617284" y="1376989"/>
            <a:ext cx="10972800" cy="4525963"/>
          </a:xfrm>
        </p:spPr>
        <p:txBody>
          <a:bodyPr lIns="0" rtlCol="0">
            <a:normAutofit/>
          </a:bodyPr>
          <a:lstStyle>
            <a:lvl1pPr>
              <a:defRPr lang="en-US" sz="2100" dirty="0" smtClean="0"/>
            </a:lvl1pPr>
            <a:lvl2pPr>
              <a:defRPr lang="en-US" sz="2000" dirty="0" smtClean="0"/>
            </a:lvl2pPr>
            <a:lvl3pPr>
              <a:defRPr lang="en-US" sz="20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
          </p:nvPr>
        </p:nvSpPr>
        <p:spPr>
          <a:xfrm>
            <a:off x="615951" y="6289940"/>
            <a:ext cx="10993967" cy="463313"/>
          </a:xfrm>
        </p:spPr>
        <p:txBody>
          <a:bodyPr lIns="0" tIns="0" rIns="0" bIns="0" anchor="b">
            <a:noAutofit/>
          </a:bodyPr>
          <a:lstStyle>
            <a:lvl1pPr marL="0" indent="0">
              <a:lnSpc>
                <a:spcPct val="100000"/>
              </a:lnSpc>
              <a:spcBef>
                <a:spcPts val="200"/>
              </a:spcBef>
              <a:buNone/>
              <a:defRPr sz="1000" b="0">
                <a:solidFill>
                  <a:srgbClr val="064F5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Click to edit Master text styles</a:t>
            </a:r>
          </a:p>
        </p:txBody>
      </p:sp>
      <p:sp>
        <p:nvSpPr>
          <p:cNvPr id="5" name="Slide Number Placeholder 5"/>
          <p:cNvSpPr>
            <a:spLocks noGrp="1"/>
          </p:cNvSpPr>
          <p:nvPr>
            <p:ph type="sldNum" sz="quarter" idx="11"/>
          </p:nvPr>
        </p:nvSpPr>
        <p:spPr>
          <a:xfrm>
            <a:off x="9012767" y="6491289"/>
            <a:ext cx="2844800" cy="365125"/>
          </a:xfrm>
          <a:prstGeom prst="rect">
            <a:avLst/>
          </a:prstGeom>
        </p:spPr>
        <p:txBody>
          <a:bodyPr/>
          <a:lstStyle>
            <a:lvl1pPr>
              <a:defRPr sz="1100" b="0" i="0">
                <a:solidFill>
                  <a:srgbClr val="064F59"/>
                </a:solidFill>
                <a:latin typeface="Arial"/>
                <a:cs typeface="Arial"/>
              </a:defRPr>
            </a:lvl1pPr>
          </a:lstStyle>
          <a:p>
            <a:pPr>
              <a:defRPr/>
            </a:pPr>
            <a:fld id="{865B40A2-B197-3B46-BE14-65D655D54854}" type="slidenum">
              <a:rPr lang="en-US"/>
              <a:pPr>
                <a:defRPr/>
              </a:pPr>
              <a:t>‹#›</a:t>
            </a:fld>
            <a:endParaRPr lang="en-US" dirty="0"/>
          </a:p>
        </p:txBody>
      </p:sp>
      <p:sp>
        <p:nvSpPr>
          <p:cNvPr id="6" name="Footer Placeholder 7"/>
          <p:cNvSpPr>
            <a:spLocks noGrp="1"/>
          </p:cNvSpPr>
          <p:nvPr>
            <p:ph type="ftr" sz="quarter" idx="12"/>
          </p:nvPr>
        </p:nvSpPr>
        <p:spPr>
          <a:xfrm>
            <a:off x="4165600" y="6356351"/>
            <a:ext cx="3860800" cy="365125"/>
          </a:xfrm>
          <a:prstGeom prst="rect">
            <a:avLst/>
          </a:prstGeom>
        </p:spPr>
        <p:txBody>
          <a:bodyPr/>
          <a:lstStyle>
            <a:lvl1pPr>
              <a:defRPr>
                <a:solidFill>
                  <a:srgbClr val="064F59">
                    <a:tint val="75000"/>
                  </a:srgbClr>
                </a:solidFill>
              </a:defRPr>
            </a:lvl1pPr>
          </a:lstStyle>
          <a:p>
            <a:pPr>
              <a:defRPr/>
            </a:pPr>
            <a:endParaRPr lang="en-US"/>
          </a:p>
        </p:txBody>
      </p:sp>
    </p:spTree>
    <p:extLst>
      <p:ext uri="{BB962C8B-B14F-4D97-AF65-F5344CB8AC3E}">
        <p14:creationId xmlns:p14="http://schemas.microsoft.com/office/powerpoint/2010/main" val="395996471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cs typeface="ＭＳ Ｐゴシック"/>
              </a:rPr>
              <a:pPr>
                <a:defRPr/>
              </a:pPr>
              <a:t>‹#›</a:t>
            </a:fld>
            <a:endParaRPr lang="en-GB">
              <a:cs typeface="ＭＳ Ｐゴシック"/>
            </a:endParaRPr>
          </a:p>
        </p:txBody>
      </p:sp>
    </p:spTree>
    <p:extLst>
      <p:ext uri="{BB962C8B-B14F-4D97-AF65-F5344CB8AC3E}">
        <p14:creationId xmlns:p14="http://schemas.microsoft.com/office/powerpoint/2010/main" val="640395028"/>
      </p:ext>
    </p:extLst>
  </p:cSld>
  <p:clrMapOvr>
    <a:masterClrMapping/>
  </p:clrMapOvr>
  <p:transition spd="slow"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17016571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C454DE-A612-E94D-9729-C8AD6DDFBCD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Rectangle 2">
            <a:extLst>
              <a:ext uri="{FF2B5EF4-FFF2-40B4-BE49-F238E27FC236}">
                <a16:creationId xmlns:a16="http://schemas.microsoft.com/office/drawing/2014/main" id="{9C87D46C-B070-6247-8B63-16D31F6373B2}"/>
              </a:ext>
            </a:extLst>
          </p:cNvPr>
          <p:cNvSpPr>
            <a:spLocks noGrp="1" noChangeArrowheads="1"/>
          </p:cNvSpPr>
          <p:nvPr>
            <p:ph type="ctrTitle" hasCustomPrompt="1"/>
          </p:nvPr>
        </p:nvSpPr>
        <p:spPr>
          <a:xfrm>
            <a:off x="672353" y="457200"/>
            <a:ext cx="10605248" cy="3352800"/>
          </a:xfrm>
        </p:spPr>
        <p:txBody>
          <a:bodyPr/>
          <a:lstStyle>
            <a:lvl1pPr algn="l">
              <a:defRPr sz="3600"/>
            </a:lvl1pPr>
          </a:lstStyle>
          <a:p>
            <a:pPr lvl="0"/>
            <a:r>
              <a:rPr lang="en-US" noProof="0" dirty="0"/>
              <a:t>Click to edit Master style</a:t>
            </a:r>
          </a:p>
        </p:txBody>
      </p:sp>
      <p:sp>
        <p:nvSpPr>
          <p:cNvPr id="8" name="Rectangle 3">
            <a:extLst>
              <a:ext uri="{FF2B5EF4-FFF2-40B4-BE49-F238E27FC236}">
                <a16:creationId xmlns:a16="http://schemas.microsoft.com/office/drawing/2014/main" id="{BFE154F7-6548-9745-9CF5-EAD4E45BA95E}"/>
              </a:ext>
            </a:extLst>
          </p:cNvPr>
          <p:cNvSpPr>
            <a:spLocks noGrp="1" noChangeArrowheads="1"/>
          </p:cNvSpPr>
          <p:nvPr>
            <p:ph type="subTitle" idx="1"/>
          </p:nvPr>
        </p:nvSpPr>
        <p:spPr>
          <a:xfrm>
            <a:off x="672353" y="4648200"/>
            <a:ext cx="10847294" cy="1752600"/>
          </a:xfrm>
        </p:spPr>
        <p:txBody>
          <a:bodyPr/>
          <a:lstStyle>
            <a:lvl1pPr marL="0" indent="0" algn="l">
              <a:buFontTx/>
              <a:buNone/>
              <a:defRPr sz="2800"/>
            </a:lvl1pPr>
          </a:lstStyle>
          <a:p>
            <a:pPr lvl="0"/>
            <a:r>
              <a:rPr lang="en-US" noProof="0" dirty="0"/>
              <a:t>Click to edit Master subtitle style</a:t>
            </a:r>
          </a:p>
        </p:txBody>
      </p:sp>
    </p:spTree>
    <p:extLst>
      <p:ext uri="{BB962C8B-B14F-4D97-AF65-F5344CB8AC3E}">
        <p14:creationId xmlns:p14="http://schemas.microsoft.com/office/powerpoint/2010/main" val="2593466915"/>
      </p:ext>
    </p:extLst>
  </p:cSld>
  <p:clrMapOvr>
    <a:masterClrMapping/>
  </p:clrMapOvr>
  <p:transition spd="slow"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C454DE-A612-E94D-9729-C8AD6DDFBCD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098" name="Rectangle 2"/>
          <p:cNvSpPr>
            <a:spLocks noGrp="1" noChangeArrowheads="1"/>
          </p:cNvSpPr>
          <p:nvPr>
            <p:ph type="ctrTitle"/>
          </p:nvPr>
        </p:nvSpPr>
        <p:spPr>
          <a:xfrm>
            <a:off x="914400" y="1981200"/>
            <a:ext cx="10363200" cy="1143000"/>
          </a:xfrm>
        </p:spPr>
        <p:txBody>
          <a:bodyPr/>
          <a:lstStyle>
            <a:lvl1pPr algn="ctr">
              <a:defRPr sz="2300"/>
            </a:lvl1pPr>
          </a:lstStyle>
          <a:p>
            <a:pPr lvl="0"/>
            <a:r>
              <a:rPr lang="en-US" noProof="0"/>
              <a:t>Click to edit Master title style</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cSld>
  <p:clrMapOvr>
    <a:masterClrMapping/>
  </p:clrMapOvr>
  <p:transition spd="slow"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371600"/>
            <a:ext cx="10972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slow"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64832024"/>
      </p:ext>
    </p:extLst>
  </p:cSld>
  <p:clrMapOvr>
    <a:masterClrMapping/>
  </p:clrMapOvr>
  <p:transition spd="slow"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0"/>
            <a:ext cx="25908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0"/>
            <a:ext cx="75692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659D2F7D-FC5C-3F46-9C72-E18FC1D7FFE0}" type="slidenum">
              <a:rPr lang="en-GB"/>
              <a:pPr>
                <a:defRPr/>
              </a:pPr>
              <a:t>‹#›</a:t>
            </a:fld>
            <a:endParaRPr lang="en-GB"/>
          </a:p>
        </p:txBody>
      </p:sp>
    </p:spTree>
  </p:cSld>
  <p:clrMapOvr>
    <a:masterClrMapping/>
  </p:clrMapOvr>
  <p:transition spd="slow"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NEW Title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1143000"/>
          </a:xfrm>
        </p:spPr>
        <p:txBody>
          <a:bodyPr/>
          <a:lstStyle/>
          <a:p>
            <a:r>
              <a:rPr lang="en-US" dirty="0"/>
              <a:t>Click to edit Master title style</a:t>
            </a:r>
            <a:endParaRPr lang="en-GB" dirty="0"/>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pPr>
                <a:defRPr/>
              </a:pPr>
              <a:t>‹#›</a:t>
            </a:fld>
            <a:endParaRPr lang="en-GB"/>
          </a:p>
        </p:txBody>
      </p:sp>
    </p:spTree>
  </p:cSld>
  <p:clrMapOvr>
    <a:masterClrMapping/>
  </p:clrMapOvr>
  <p:transition spd="slow"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5" y="115889"/>
            <a:ext cx="10991849" cy="779671"/>
          </a:xfrm>
        </p:spPr>
        <p:txBody>
          <a:bodyPr>
            <a:normAutofit/>
          </a:bodyPr>
          <a:lstStyle>
            <a:lvl1pPr algn="l">
              <a:defRPr sz="2800" b="1" i="0">
                <a:solidFill>
                  <a:srgbClr val="064F59"/>
                </a:solidFill>
                <a:latin typeface="Arial"/>
              </a:defRPr>
            </a:lvl1pPr>
          </a:lstStyle>
          <a:p>
            <a:r>
              <a:rPr lang="en-US" dirty="0"/>
              <a:t>Click to edit Master title style</a:t>
            </a:r>
          </a:p>
        </p:txBody>
      </p:sp>
      <p:sp>
        <p:nvSpPr>
          <p:cNvPr id="3" name="Content Placeholder 2"/>
          <p:cNvSpPr>
            <a:spLocks noGrp="1"/>
          </p:cNvSpPr>
          <p:nvPr>
            <p:ph idx="1"/>
          </p:nvPr>
        </p:nvSpPr>
        <p:spPr>
          <a:xfrm>
            <a:off x="617284" y="1376989"/>
            <a:ext cx="10972800" cy="4525963"/>
          </a:xfrm>
        </p:spPr>
        <p:txBody>
          <a:bodyPr lIns="0" rtlCol="0">
            <a:normAutofit/>
          </a:bodyPr>
          <a:lstStyle>
            <a:lvl1pPr>
              <a:defRPr lang="en-US" sz="2100" dirty="0" smtClean="0"/>
            </a:lvl1pPr>
            <a:lvl2pPr>
              <a:defRPr lang="en-US" sz="2000" dirty="0" smtClean="0"/>
            </a:lvl2pPr>
            <a:lvl3pPr>
              <a:defRPr lang="en-US" sz="20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
          </p:nvPr>
        </p:nvSpPr>
        <p:spPr>
          <a:xfrm>
            <a:off x="615951" y="6289940"/>
            <a:ext cx="10993967" cy="463313"/>
          </a:xfrm>
        </p:spPr>
        <p:txBody>
          <a:bodyPr lIns="0" tIns="0" rIns="0" bIns="0" anchor="b">
            <a:noAutofit/>
          </a:bodyPr>
          <a:lstStyle>
            <a:lvl1pPr marL="0" indent="0">
              <a:lnSpc>
                <a:spcPct val="100000"/>
              </a:lnSpc>
              <a:spcBef>
                <a:spcPts val="200"/>
              </a:spcBef>
              <a:buNone/>
              <a:defRPr sz="1000" b="0">
                <a:solidFill>
                  <a:srgbClr val="064F5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Click to edit Master text styles</a:t>
            </a:r>
          </a:p>
        </p:txBody>
      </p:sp>
      <p:sp>
        <p:nvSpPr>
          <p:cNvPr id="5" name="Slide Number Placeholder 5"/>
          <p:cNvSpPr>
            <a:spLocks noGrp="1"/>
          </p:cNvSpPr>
          <p:nvPr>
            <p:ph type="sldNum" sz="quarter" idx="11"/>
          </p:nvPr>
        </p:nvSpPr>
        <p:spPr>
          <a:xfrm>
            <a:off x="9012767" y="6491289"/>
            <a:ext cx="2844800" cy="365125"/>
          </a:xfrm>
          <a:prstGeom prst="rect">
            <a:avLst/>
          </a:prstGeom>
        </p:spPr>
        <p:txBody>
          <a:bodyPr/>
          <a:lstStyle>
            <a:lvl1pPr>
              <a:defRPr sz="1100" b="0" i="0">
                <a:solidFill>
                  <a:srgbClr val="064F59"/>
                </a:solidFill>
                <a:latin typeface="Arial"/>
                <a:cs typeface="Arial"/>
              </a:defRPr>
            </a:lvl1pPr>
          </a:lstStyle>
          <a:p>
            <a:pPr>
              <a:defRPr/>
            </a:pPr>
            <a:fld id="{865B40A2-B197-3B46-BE14-65D655D54854}" type="slidenum">
              <a:rPr lang="en-US"/>
              <a:pPr>
                <a:defRPr/>
              </a:pPr>
              <a:t>‹#›</a:t>
            </a:fld>
            <a:endParaRPr lang="en-US" dirty="0"/>
          </a:p>
        </p:txBody>
      </p:sp>
      <p:sp>
        <p:nvSpPr>
          <p:cNvPr id="6" name="Footer Placeholder 7"/>
          <p:cNvSpPr>
            <a:spLocks noGrp="1"/>
          </p:cNvSpPr>
          <p:nvPr>
            <p:ph type="ftr" sz="quarter" idx="12"/>
          </p:nvPr>
        </p:nvSpPr>
        <p:spPr>
          <a:xfrm>
            <a:off x="4165600" y="6356351"/>
            <a:ext cx="3860800" cy="365125"/>
          </a:xfrm>
          <a:prstGeom prst="rect">
            <a:avLst/>
          </a:prstGeom>
        </p:spPr>
        <p:txBody>
          <a:bodyPr/>
          <a:lstStyle>
            <a:lvl1pPr>
              <a:defRPr>
                <a:solidFill>
                  <a:srgbClr val="064F59">
                    <a:tint val="75000"/>
                  </a:srgbClr>
                </a:solidFill>
              </a:defRPr>
            </a:lvl1pPr>
          </a:lstStyle>
          <a:p>
            <a:pPr>
              <a:defRPr/>
            </a:pPr>
            <a:endParaRPr lang="en-US"/>
          </a:p>
        </p:txBody>
      </p:sp>
    </p:spTree>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6327743"/>
      </p:ext>
    </p:extLst>
  </p:cSld>
  <p:clrMapOvr>
    <a:masterClrMapping/>
  </p:clrMapOvr>
  <p:transition spd="slow" advClick="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3727529"/>
      </p:ext>
    </p:extLst>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5973674"/>
      </p:ext>
    </p:extLst>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502751"/>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9652405"/>
      </p:ext>
    </p:extLst>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07670566"/>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1.jpg"/><Relationship Id="rId2" Type="http://schemas.openxmlformats.org/officeDocument/2006/relationships/slideLayout" Target="../slideLayouts/slideLayout27.xml"/><Relationship Id="rId16" Type="http://schemas.openxmlformats.org/officeDocument/2006/relationships/theme" Target="../theme/theme2.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6A313A-E53E-F845-A2A1-F0E3F66A3B42}"/>
              </a:ext>
            </a:extLst>
          </p:cNvPr>
          <p:cNvPicPr>
            <a:picLocks noChangeAspect="1"/>
          </p:cNvPicPr>
          <p:nvPr userDrawn="1"/>
        </p:nvPicPr>
        <p:blipFill>
          <a:blip r:embed="rId27"/>
          <a:stretch>
            <a:fillRect/>
          </a:stretch>
        </p:blipFill>
        <p:spPr>
          <a:xfrm>
            <a:off x="0" y="0"/>
            <a:ext cx="12192000" cy="6858000"/>
          </a:xfrm>
          <a:prstGeom prst="rect">
            <a:avLst/>
          </a:prstGeom>
        </p:spPr>
      </p:pic>
      <p:sp>
        <p:nvSpPr>
          <p:cNvPr id="1027" name="Rectangle 2"/>
          <p:cNvSpPr>
            <a:spLocks noGrp="1" noChangeArrowheads="1"/>
          </p:cNvSpPr>
          <p:nvPr>
            <p:ph type="title"/>
          </p:nvPr>
        </p:nvSpPr>
        <p:spPr bwMode="auto">
          <a:xfrm>
            <a:off x="609600" y="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09600" y="1371600"/>
            <a:ext cx="10972800" cy="5257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7525" r:id="rId1"/>
    <p:sldLayoutId id="2147487505" r:id="rId2"/>
    <p:sldLayoutId id="2147487506" r:id="rId3"/>
    <p:sldLayoutId id="2147487507" r:id="rId4"/>
    <p:sldLayoutId id="2147487508" r:id="rId5"/>
    <p:sldLayoutId id="2147487509" r:id="rId6"/>
    <p:sldLayoutId id="2147487510" r:id="rId7"/>
    <p:sldLayoutId id="2147487511" r:id="rId8"/>
    <p:sldLayoutId id="2147487512" r:id="rId9"/>
    <p:sldLayoutId id="2147487513" r:id="rId10"/>
    <p:sldLayoutId id="2147487514" r:id="rId11"/>
    <p:sldLayoutId id="2147487849" r:id="rId12"/>
    <p:sldLayoutId id="2147487835" r:id="rId13"/>
    <p:sldLayoutId id="2147487821" r:id="rId14"/>
    <p:sldLayoutId id="2147487807" r:id="rId15"/>
    <p:sldLayoutId id="2147487781" r:id="rId16"/>
    <p:sldLayoutId id="2147487755" r:id="rId17"/>
    <p:sldLayoutId id="2147487728" r:id="rId18"/>
    <p:sldLayoutId id="2147487699" r:id="rId19"/>
    <p:sldLayoutId id="2147487682" r:id="rId20"/>
    <p:sldLayoutId id="2147487554" r:id="rId21"/>
    <p:sldLayoutId id="2147487556" r:id="rId22"/>
    <p:sldLayoutId id="2147487540" r:id="rId23"/>
    <p:sldLayoutId id="2147487686" r:id="rId24"/>
    <p:sldLayoutId id="2147487883" r:id="rId25"/>
  </p:sldLayoutIdLst>
  <p:transition spd="slow" advClick="0"/>
  <p:txStyles>
    <p:titleStyle>
      <a:lvl1pPr algn="l" rtl="0" eaLnBrk="0" fontAlgn="base" hangingPunct="0">
        <a:spcBef>
          <a:spcPct val="0"/>
        </a:spcBef>
        <a:spcAft>
          <a:spcPct val="0"/>
        </a:spcAft>
        <a:defRPr sz="2600" b="1">
          <a:solidFill>
            <a:srgbClr val="EFC53D"/>
          </a:solidFill>
          <a:latin typeface="+mj-lt"/>
          <a:ea typeface="+mj-ea"/>
          <a:cs typeface="+mj-cs"/>
        </a:defRPr>
      </a:lvl1pPr>
      <a:lvl2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6A313A-E53E-F845-A2A1-F0E3F66A3B42}"/>
              </a:ext>
            </a:extLst>
          </p:cNvPr>
          <p:cNvPicPr>
            <a:picLocks noChangeAspect="1"/>
          </p:cNvPicPr>
          <p:nvPr userDrawn="1"/>
        </p:nvPicPr>
        <p:blipFill>
          <a:blip r:embed="rId17"/>
          <a:stretch>
            <a:fillRect/>
          </a:stretch>
        </p:blipFill>
        <p:spPr>
          <a:xfrm>
            <a:off x="0" y="0"/>
            <a:ext cx="12192000" cy="6858000"/>
          </a:xfrm>
          <a:prstGeom prst="rect">
            <a:avLst/>
          </a:prstGeom>
        </p:spPr>
      </p:pic>
      <p:sp>
        <p:nvSpPr>
          <p:cNvPr id="1027" name="Rectangle 2"/>
          <p:cNvSpPr>
            <a:spLocks noGrp="1" noChangeArrowheads="1"/>
          </p:cNvSpPr>
          <p:nvPr>
            <p:ph type="title"/>
          </p:nvPr>
        </p:nvSpPr>
        <p:spPr bwMode="auto">
          <a:xfrm>
            <a:off x="609600" y="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09600" y="1371600"/>
            <a:ext cx="10972800" cy="5257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9464470"/>
      </p:ext>
    </p:extLst>
  </p:cSld>
  <p:clrMap bg1="lt1" tx1="dk1" bg2="lt2" tx2="dk2" accent1="accent1" accent2="accent2" accent3="accent3" accent4="accent4" accent5="accent5" accent6="accent6" hlink="hlink" folHlink="folHlink"/>
  <p:sldLayoutIdLst>
    <p:sldLayoutId id="2147487851" r:id="rId1"/>
    <p:sldLayoutId id="2147487852" r:id="rId2"/>
    <p:sldLayoutId id="2147487853" r:id="rId3"/>
    <p:sldLayoutId id="2147487854" r:id="rId4"/>
    <p:sldLayoutId id="2147487855" r:id="rId5"/>
    <p:sldLayoutId id="2147487856" r:id="rId6"/>
    <p:sldLayoutId id="2147487857" r:id="rId7"/>
    <p:sldLayoutId id="2147487858" r:id="rId8"/>
    <p:sldLayoutId id="2147487859" r:id="rId9"/>
    <p:sldLayoutId id="2147487860" r:id="rId10"/>
    <p:sldLayoutId id="2147487861" r:id="rId11"/>
    <p:sldLayoutId id="2147487862" r:id="rId12"/>
    <p:sldLayoutId id="2147487863" r:id="rId13"/>
    <p:sldLayoutId id="2147487864" r:id="rId14"/>
    <p:sldLayoutId id="2147487865" r:id="rId15"/>
  </p:sldLayoutIdLst>
  <p:transition spd="slow" advClick="0"/>
  <p:txStyles>
    <p:titleStyle>
      <a:lvl1pPr algn="l" rtl="0" eaLnBrk="0" fontAlgn="base" hangingPunct="0">
        <a:spcBef>
          <a:spcPct val="0"/>
        </a:spcBef>
        <a:spcAft>
          <a:spcPct val="0"/>
        </a:spcAft>
        <a:defRPr sz="2600" b="1">
          <a:solidFill>
            <a:srgbClr val="EFC53D"/>
          </a:solidFill>
          <a:latin typeface="+mj-lt"/>
          <a:ea typeface="+mj-ea"/>
          <a:cs typeface="+mj-cs"/>
        </a:defRPr>
      </a:lvl1pPr>
      <a:lvl2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7580FF1D-6051-E54C-99BA-92E69B795333}"/>
              </a:ext>
            </a:extLst>
          </p:cNvPr>
          <p:cNvSpPr txBox="1">
            <a:spLocks/>
          </p:cNvSpPr>
          <p:nvPr/>
        </p:nvSpPr>
        <p:spPr bwMode="auto">
          <a:xfrm>
            <a:off x="914400" y="2544640"/>
            <a:ext cx="10245683"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en-US" sz="2800" b="1" i="0" u="none" strike="noStrike" kern="1200" cap="none" spc="0" normalizeH="0" baseline="0" noProof="0" dirty="0">
                <a:ln>
                  <a:noFill/>
                </a:ln>
                <a:effectLst/>
                <a:uLnTx/>
                <a:uFillTx/>
                <a:latin typeface="Arial"/>
                <a:ea typeface="ＭＳ Ｐゴシック" charset="0"/>
                <a:cs typeface="Arial"/>
              </a:rPr>
              <a:t>Please note, these are the actual video-recorded </a:t>
            </a:r>
            <a:br>
              <a:rPr kumimoji="0" lang="en-US" sz="2800" b="1" i="0" u="none" strike="noStrike" kern="1200" cap="none" spc="0" normalizeH="0" baseline="0" noProof="0" dirty="0">
                <a:ln>
                  <a:noFill/>
                </a:ln>
                <a:effectLst/>
                <a:uLnTx/>
                <a:uFillTx/>
                <a:latin typeface="Arial"/>
                <a:ea typeface="ＭＳ Ｐゴシック" charset="0"/>
                <a:cs typeface="Arial"/>
              </a:rPr>
            </a:br>
            <a:r>
              <a:rPr kumimoji="0" lang="en-US" sz="2800" b="1" i="0" u="none" strike="noStrike" kern="1200" cap="none" spc="0" normalizeH="0" baseline="0" noProof="0" dirty="0">
                <a:ln>
                  <a:noFill/>
                </a:ln>
                <a:effectLst/>
                <a:uLnTx/>
                <a:uFillTx/>
                <a:latin typeface="Arial"/>
                <a:ea typeface="ＭＳ Ｐゴシック" charset="0"/>
                <a:cs typeface="Arial"/>
              </a:rPr>
              <a:t>proceedings from the live CME event and may include </a:t>
            </a:r>
            <a:br>
              <a:rPr kumimoji="0" lang="en-US" sz="2800" b="1" i="0" u="none" strike="noStrike" kern="1200" cap="none" spc="0" normalizeH="0" baseline="0" noProof="0" dirty="0">
                <a:ln>
                  <a:noFill/>
                </a:ln>
                <a:effectLst/>
                <a:uLnTx/>
                <a:uFillTx/>
                <a:latin typeface="Arial"/>
                <a:ea typeface="ＭＳ Ｐゴシック" charset="0"/>
                <a:cs typeface="Arial"/>
              </a:rPr>
            </a:br>
            <a:r>
              <a:rPr kumimoji="0" lang="en-US" sz="2800" b="1" i="0" u="none" strike="noStrike" kern="1200" cap="none" spc="0" normalizeH="0" baseline="0" noProof="0" dirty="0">
                <a:ln>
                  <a:noFill/>
                </a:ln>
                <a:effectLst/>
                <a:uLnTx/>
                <a:uFillTx/>
                <a:latin typeface="Arial"/>
                <a:ea typeface="ＭＳ Ｐゴシック" charset="0"/>
                <a:cs typeface="Arial"/>
              </a:rPr>
              <a:t>the use of trade names and other raw, unedited content. </a:t>
            </a:r>
            <a:endParaRPr kumimoji="0" lang="en-US" sz="2800" b="0" i="0" u="none" strike="noStrike" kern="1200" cap="none" spc="0" normalizeH="0" baseline="0" noProof="0" dirty="0">
              <a:ln>
                <a:noFill/>
              </a:ln>
              <a:effectLst/>
              <a:uLnTx/>
              <a:uFillTx/>
              <a:latin typeface="Arial"/>
              <a:ea typeface="ＭＳ Ｐゴシック" charset="0"/>
              <a:cs typeface="Arial"/>
            </a:endParaRPr>
          </a:p>
        </p:txBody>
      </p:sp>
    </p:spTree>
    <p:extLst>
      <p:ext uri="{BB962C8B-B14F-4D97-AF65-F5344CB8AC3E}">
        <p14:creationId xmlns:p14="http://schemas.microsoft.com/office/powerpoint/2010/main" val="4140593139"/>
      </p:ext>
    </p:extLst>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6727668-7FE7-4C4A-843D-DF282452B960}"/>
              </a:ext>
            </a:extLst>
          </p:cNvPr>
          <p:cNvPicPr>
            <a:picLocks noChangeAspect="1"/>
          </p:cNvPicPr>
          <p:nvPr/>
        </p:nvPicPr>
        <p:blipFill>
          <a:blip r:embed="rId4"/>
          <a:stretch>
            <a:fillRect/>
          </a:stretch>
        </p:blipFill>
        <p:spPr>
          <a:xfrm>
            <a:off x="2281312" y="1063498"/>
            <a:ext cx="7669712" cy="5486400"/>
          </a:xfrm>
          <a:prstGeom prst="rect">
            <a:avLst/>
          </a:prstGeom>
          <a:effectLst>
            <a:outerShdw blurRad="50800" dist="38100" dir="2700000" algn="tl" rotWithShape="0">
              <a:prstClr val="black">
                <a:alpha val="40000"/>
              </a:prstClr>
            </a:outerShdw>
          </a:effectLst>
        </p:spPr>
      </p:pic>
      <p:sp>
        <p:nvSpPr>
          <p:cNvPr id="9218" name="Rectangle 2"/>
          <p:cNvSpPr>
            <a:spLocks noGrp="1" noChangeArrowheads="1"/>
          </p:cNvSpPr>
          <p:nvPr>
            <p:ph type="ctrTitle"/>
          </p:nvPr>
        </p:nvSpPr>
        <p:spPr>
          <a:xfrm>
            <a:off x="609600" y="222250"/>
            <a:ext cx="10972800" cy="841248"/>
          </a:xfrm>
        </p:spPr>
        <p:txBody>
          <a:bodyPr anchor="t"/>
          <a:lstStyle/>
          <a:p>
            <a:pPr eaLnBrk="1" hangingPunct="1">
              <a:spcAft>
                <a:spcPts val="600"/>
              </a:spcAft>
              <a:defRPr/>
            </a:pPr>
            <a:r>
              <a:rPr lang="en-US" sz="3200" dirty="0"/>
              <a:t>RTP ASCO Symposia</a:t>
            </a:r>
            <a:endParaRPr lang="en-US" sz="2600" dirty="0">
              <a:effectLst>
                <a:outerShdw blurRad="50800" dist="38100" dir="2700000" algn="tl" rotWithShape="0">
                  <a:srgbClr val="000000">
                    <a:alpha val="40000"/>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741514568"/>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5297" name="Title 2"/>
          <p:cNvSpPr>
            <a:spLocks noGrp="1"/>
          </p:cNvSpPr>
          <p:nvPr>
            <p:ph type="title"/>
          </p:nvPr>
        </p:nvSpPr>
        <p:spPr>
          <a:xfrm>
            <a:off x="914400" y="0"/>
            <a:ext cx="10363200" cy="990600"/>
          </a:xfrm>
        </p:spPr>
        <p:txBody>
          <a:bodyPr/>
          <a:lstStyle/>
          <a:p>
            <a:r>
              <a:rPr lang="en-US" dirty="0"/>
              <a:t>The patients I saw today…</a:t>
            </a:r>
          </a:p>
        </p:txBody>
      </p:sp>
      <p:graphicFrame>
        <p:nvGraphicFramePr>
          <p:cNvPr id="9" name="Group 36"/>
          <p:cNvGraphicFramePr>
            <a:graphicFrameLocks/>
          </p:cNvGraphicFramePr>
          <p:nvPr/>
        </p:nvGraphicFramePr>
        <p:xfrm>
          <a:off x="577850" y="865720"/>
          <a:ext cx="5213350" cy="5486399"/>
        </p:xfrm>
        <a:graphic>
          <a:graphicData uri="http://schemas.openxmlformats.org/drawingml/2006/table">
            <a:tbl>
              <a:tblPr/>
              <a:tblGrid>
                <a:gridCol w="363664">
                  <a:extLst>
                    <a:ext uri="{9D8B030D-6E8A-4147-A177-3AD203B41FA5}">
                      <a16:colId xmlns:a16="http://schemas.microsoft.com/office/drawing/2014/main" val="20000"/>
                    </a:ext>
                  </a:extLst>
                </a:gridCol>
                <a:gridCol w="341527">
                  <a:extLst>
                    <a:ext uri="{9D8B030D-6E8A-4147-A177-3AD203B41FA5}">
                      <a16:colId xmlns:a16="http://schemas.microsoft.com/office/drawing/2014/main" val="262524426"/>
                    </a:ext>
                  </a:extLst>
                </a:gridCol>
                <a:gridCol w="4508159">
                  <a:extLst>
                    <a:ext uri="{9D8B030D-6E8A-4147-A177-3AD203B41FA5}">
                      <a16:colId xmlns:a16="http://schemas.microsoft.com/office/drawing/2014/main" val="20001"/>
                    </a:ext>
                  </a:extLst>
                </a:gridCol>
              </a:tblGrid>
              <a:tr h="586341">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79</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M</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CLL (serial monitoring of counts) and carcinoid tumor of the lung (active surveillance imaging)</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42033">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55</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F</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Stage 1 node-negative TNBC - Adjuvant chemo</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697945">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64</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M</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AML - Admitted for new onset severe pancytopenia; &gt;50% blasts in marrow. Initiation of Induction chemo</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86341">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79</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F</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Metastatic NSCLC, completed carbo, nab-P, pembrolizumab, now on maintenance </a:t>
                      </a:r>
                      <a:r>
                        <a:rPr lang="en-US" sz="15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pembro</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86341">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82</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M</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Metastatic bladder cancer receiving 1</a:t>
                      </a:r>
                      <a:r>
                        <a:rPr lang="en-US" sz="1500" baseline="30000" dirty="0">
                          <a:solidFill>
                            <a:schemeClr val="tx2"/>
                          </a:solidFill>
                          <a:effectLst/>
                          <a:latin typeface="Arial" panose="020B0604020202020204" pitchFamily="34" charset="0"/>
                          <a:ea typeface="Calibri" panose="020F0502020204030204" pitchFamily="34" charset="0"/>
                          <a:cs typeface="Arial" panose="020B0604020202020204" pitchFamily="34" charset="0"/>
                        </a:rPr>
                        <a:t>st</a:t>
                      </a: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-line </a:t>
                      </a:r>
                      <a:r>
                        <a:rPr lang="en-US" sz="15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atezolizumab</a:t>
                      </a: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 Tolerating well, with stable disease</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42033">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50</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M</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Metastatic GIST on sunitinib since 2015</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84621704"/>
                  </a:ext>
                </a:extLst>
              </a:tr>
              <a:tr h="830650">
                <a:tc>
                  <a:txBody>
                    <a:bodyPr/>
                    <a:lstStyle/>
                    <a:p>
                      <a:pPr marL="0" marR="0" algn="ctr">
                        <a:spcBef>
                          <a:spcPts val="0"/>
                        </a:spcBef>
                        <a:spcAft>
                          <a:spcPts val="0"/>
                        </a:spcAft>
                      </a:pPr>
                      <a:r>
                        <a:rPr lang="en-US" sz="15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45</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M</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Newly diagnosed Stage IIIC rectal cancer, currently on neoadjuvant FOLFOX. Plan for subsequent </a:t>
                      </a:r>
                      <a:r>
                        <a:rPr lang="en-US" sz="1500" b="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chemoRT</a:t>
                      </a:r>
                      <a:r>
                        <a:rPr lang="en-US" sz="15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 and possible resection. Non-compliance</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64094546"/>
                  </a:ext>
                </a:extLst>
              </a:tr>
              <a:tr h="586341">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75</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F</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Myelodysplastic Syndrome 5q-, receiving lenalidomide but tolerating very poorly</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50967204"/>
                  </a:ext>
                </a:extLst>
              </a:tr>
              <a:tr h="586341">
                <a:tc>
                  <a:txBody>
                    <a:bodyPr/>
                    <a:lstStyle/>
                    <a:p>
                      <a:pPr marL="0" marR="0" algn="ctr">
                        <a:spcBef>
                          <a:spcPts val="0"/>
                        </a:spcBef>
                        <a:spcAft>
                          <a:spcPts val="0"/>
                        </a:spcAft>
                      </a:pPr>
                      <a:r>
                        <a:rPr lang="en-US" sz="15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74</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M</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b="0" dirty="0">
                          <a:solidFill>
                            <a:schemeClr val="tx2"/>
                          </a:solidFill>
                          <a:effectLst/>
                          <a:latin typeface="Arial" panose="020B0604020202020204" pitchFamily="34" charset="0"/>
                          <a:ea typeface="Calibri" panose="020F0502020204030204" pitchFamily="34" charset="0"/>
                          <a:cs typeface="Arial" panose="020B0604020202020204" pitchFamily="34" charset="0"/>
                        </a:rPr>
                        <a:t>Locally advanced, distal esophageal cancer on concurrent </a:t>
                      </a:r>
                      <a:r>
                        <a:rPr lang="en-US" sz="1500" b="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chemoRT</a:t>
                      </a:r>
                      <a:endParaRPr lang="en-US" sz="1500" b="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055880500"/>
                  </a:ext>
                </a:extLst>
              </a:tr>
              <a:tr h="342033">
                <a:tc>
                  <a:txBody>
                    <a:bodyPr/>
                    <a:lstStyle/>
                    <a:p>
                      <a:pPr marL="0" marR="0">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66</a:t>
                      </a:r>
                      <a:endParaRPr lang="en-US" sz="15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tc>
                  <a:txBody>
                    <a:bodyPr/>
                    <a:lstStyle/>
                    <a:p>
                      <a:pPr marL="0" marR="0">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M</a:t>
                      </a:r>
                      <a:endParaRPr lang="en-US" sz="15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tc>
                  <a:txBody>
                    <a:bodyPr/>
                    <a:lstStyle/>
                    <a:p>
                      <a:pPr marL="0" marR="0">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Melanoma – adjuvant nivolumab</a:t>
                      </a:r>
                      <a:endParaRPr lang="en-US" sz="15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8856326"/>
                  </a:ext>
                </a:extLst>
              </a:tr>
            </a:tbl>
          </a:graphicData>
        </a:graphic>
      </p:graphicFrame>
      <p:graphicFrame>
        <p:nvGraphicFramePr>
          <p:cNvPr id="6" name="Group 36">
            <a:extLst>
              <a:ext uri="{FF2B5EF4-FFF2-40B4-BE49-F238E27FC236}">
                <a16:creationId xmlns:a16="http://schemas.microsoft.com/office/drawing/2014/main" id="{07AC681B-0D8E-E841-846A-AC2B8306E97C}"/>
              </a:ext>
            </a:extLst>
          </p:cNvPr>
          <p:cNvGraphicFramePr>
            <a:graphicFrameLocks/>
          </p:cNvGraphicFramePr>
          <p:nvPr/>
        </p:nvGraphicFramePr>
        <p:xfrm>
          <a:off x="6019800" y="865719"/>
          <a:ext cx="5594350" cy="5473377"/>
        </p:xfrm>
        <a:graphic>
          <a:graphicData uri="http://schemas.openxmlformats.org/drawingml/2006/table">
            <a:tbl>
              <a:tblPr/>
              <a:tblGrid>
                <a:gridCol w="390241">
                  <a:extLst>
                    <a:ext uri="{9D8B030D-6E8A-4147-A177-3AD203B41FA5}">
                      <a16:colId xmlns:a16="http://schemas.microsoft.com/office/drawing/2014/main" val="20000"/>
                    </a:ext>
                  </a:extLst>
                </a:gridCol>
                <a:gridCol w="366486">
                  <a:extLst>
                    <a:ext uri="{9D8B030D-6E8A-4147-A177-3AD203B41FA5}">
                      <a16:colId xmlns:a16="http://schemas.microsoft.com/office/drawing/2014/main" val="262524426"/>
                    </a:ext>
                  </a:extLst>
                </a:gridCol>
                <a:gridCol w="4837623">
                  <a:extLst>
                    <a:ext uri="{9D8B030D-6E8A-4147-A177-3AD203B41FA5}">
                      <a16:colId xmlns:a16="http://schemas.microsoft.com/office/drawing/2014/main" val="20001"/>
                    </a:ext>
                  </a:extLst>
                </a:gridCol>
              </a:tblGrid>
              <a:tr h="526315">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77</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M</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Metastatic NSCLC post carbo, nab-P, pembrolizumab due to start </a:t>
                      </a:r>
                      <a:r>
                        <a:rPr lang="en-US" sz="15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pembro</a:t>
                      </a: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 maintenance</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96089918"/>
                  </a:ext>
                </a:extLst>
              </a:tr>
              <a:tr h="526315">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81</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F</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Locally advanced NSCLCa-N2, refused chemo. Definitive XRT, refused </a:t>
                      </a:r>
                      <a:r>
                        <a:rPr lang="en-US" sz="15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durvalumab</a:t>
                      </a: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 consolidation</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49690743"/>
                  </a:ext>
                </a:extLst>
              </a:tr>
              <a:tr h="745613">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88</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F</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DLBCL dx May 2018, refused chemo. Rituximab + prednisone ~8wks, complete remission. Now, relapsed disease in CNS but refuses WBRT; hospice</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65584717"/>
                  </a:ext>
                </a:extLst>
              </a:tr>
              <a:tr h="307017">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72</a:t>
                      </a:r>
                      <a:endParaRPr lang="en-US" sz="15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F</a:t>
                      </a:r>
                      <a:endParaRPr lang="en-US" sz="15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tc>
                  <a:txBody>
                    <a:bodyPr/>
                    <a:lstStyle/>
                    <a:p>
                      <a:pPr marL="0" marR="0">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Melanoma - </a:t>
                      </a:r>
                      <a:r>
                        <a:rPr lang="en-US" sz="1500" dirty="0" err="1">
                          <a:solidFill>
                            <a:schemeClr val="tx2"/>
                          </a:solidFill>
                          <a:effectLst/>
                          <a:latin typeface="Arial" panose="020B0604020202020204" pitchFamily="34" charset="0"/>
                          <a:ea typeface="Calibri" panose="020F0502020204030204" pitchFamily="34" charset="0"/>
                          <a:cs typeface="Times New Roman" panose="02020603050405020304" pitchFamily="18" charset="0"/>
                        </a:rPr>
                        <a:t>encorafenib</a:t>
                      </a:r>
                      <a:r>
                        <a:rPr lang="en-US" sz="1500" dirty="0">
                          <a:solidFill>
                            <a:schemeClr val="tx2"/>
                          </a:solidFill>
                          <a:effectLst/>
                          <a:latin typeface="Arial" panose="020B0604020202020204" pitchFamily="34" charset="0"/>
                          <a:ea typeface="Calibri" panose="020F0502020204030204" pitchFamily="34" charset="0"/>
                          <a:cs typeface="Times New Roman" panose="02020603050405020304" pitchFamily="18" charset="0"/>
                        </a:rPr>
                        <a:t>/</a:t>
                      </a:r>
                      <a:r>
                        <a:rPr lang="en-US" sz="1500" dirty="0" err="1">
                          <a:solidFill>
                            <a:schemeClr val="tx2"/>
                          </a:solidFill>
                          <a:effectLst/>
                          <a:latin typeface="Arial" panose="020B0604020202020204" pitchFamily="34" charset="0"/>
                          <a:ea typeface="Calibri" panose="020F0502020204030204" pitchFamily="34" charset="0"/>
                          <a:cs typeface="Times New Roman" panose="02020603050405020304" pitchFamily="18" charset="0"/>
                        </a:rPr>
                        <a:t>binimetinib</a:t>
                      </a:r>
                      <a:endParaRPr lang="en-US" sz="15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3899446143"/>
                  </a:ext>
                </a:extLst>
              </a:tr>
              <a:tr h="307017">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82</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M</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Rectal cancer treatment ~10yrs ago - follow-up</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24530761"/>
                  </a:ext>
                </a:extLst>
              </a:tr>
              <a:tr h="526315">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57</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M</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CLL previously monitored, now with constitutional symptoms, weight loss and increasing WBC</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29950372"/>
                  </a:ext>
                </a:extLst>
              </a:tr>
              <a:tr h="526315">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73</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F</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Extensive stage SCLC diagnosed 2014, Relapsed in 2017, XRT with CDDP/VP-16. Remains in remission</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93468966"/>
                  </a:ext>
                </a:extLst>
              </a:tr>
              <a:tr h="526315">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45</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M</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Sokal</a:t>
                      </a: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 high risk CML on </a:t>
                      </a:r>
                      <a:r>
                        <a:rPr lang="en-US" sz="15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dasatinib</a:t>
                      </a: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 75mg due to severe thrombocytopenia, tolerating much better, in </a:t>
                      </a:r>
                      <a:r>
                        <a:rPr lang="en-US" sz="15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CcyR</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187145846"/>
                  </a:ext>
                </a:extLst>
              </a:tr>
              <a:tr h="526315">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81</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F</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S/p lobectomy for incidentally diagnosed Stage 1A </a:t>
                      </a:r>
                      <a:r>
                        <a:rPr lang="en-US" sz="15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NSCLCa</a:t>
                      </a: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 No adjuvant treatment required</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7544564"/>
                  </a:ext>
                </a:extLst>
              </a:tr>
              <a:tr h="745613">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55</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F</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Newly diagnosed ER/PR-</a:t>
                      </a:r>
                      <a:r>
                        <a:rPr lang="en-US" sz="15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pos</a:t>
                      </a:r>
                      <a:r>
                        <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rPr>
                        <a:t>, HER2-neg locally advanced, node+ lobular carcinoma s/p bilat mastectomy. Plan: Adjuvant chemo, XRT, hormonal </a:t>
                      </a:r>
                      <a:r>
                        <a:rPr lang="en-US" sz="15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rx</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85120573"/>
                  </a:ext>
                </a:extLst>
              </a:tr>
            </a:tbl>
          </a:graphicData>
        </a:graphic>
      </p:graphicFrame>
    </p:spTree>
    <p:extLst>
      <p:ext uri="{BB962C8B-B14F-4D97-AF65-F5344CB8AC3E}">
        <p14:creationId xmlns:p14="http://schemas.microsoft.com/office/powerpoint/2010/main" val="39602668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5297" name="Title 2"/>
          <p:cNvSpPr>
            <a:spLocks noGrp="1"/>
          </p:cNvSpPr>
          <p:nvPr>
            <p:ph type="title"/>
          </p:nvPr>
        </p:nvSpPr>
        <p:spPr>
          <a:xfrm>
            <a:off x="914400" y="0"/>
            <a:ext cx="10363200" cy="990600"/>
          </a:xfrm>
        </p:spPr>
        <p:txBody>
          <a:bodyPr/>
          <a:lstStyle/>
          <a:p>
            <a:r>
              <a:rPr lang="en-US" dirty="0"/>
              <a:t>The patients I saw today…</a:t>
            </a:r>
          </a:p>
        </p:txBody>
      </p:sp>
      <p:graphicFrame>
        <p:nvGraphicFramePr>
          <p:cNvPr id="9" name="Group 36"/>
          <p:cNvGraphicFramePr>
            <a:graphicFrameLocks/>
          </p:cNvGraphicFramePr>
          <p:nvPr/>
        </p:nvGraphicFramePr>
        <p:xfrm>
          <a:off x="609600" y="1188721"/>
          <a:ext cx="5213350" cy="5120636"/>
        </p:xfrm>
        <a:graphic>
          <a:graphicData uri="http://schemas.openxmlformats.org/drawingml/2006/table">
            <a:tbl>
              <a:tblPr/>
              <a:tblGrid>
                <a:gridCol w="363664">
                  <a:extLst>
                    <a:ext uri="{9D8B030D-6E8A-4147-A177-3AD203B41FA5}">
                      <a16:colId xmlns:a16="http://schemas.microsoft.com/office/drawing/2014/main" val="20000"/>
                    </a:ext>
                  </a:extLst>
                </a:gridCol>
                <a:gridCol w="341527">
                  <a:extLst>
                    <a:ext uri="{9D8B030D-6E8A-4147-A177-3AD203B41FA5}">
                      <a16:colId xmlns:a16="http://schemas.microsoft.com/office/drawing/2014/main" val="262524426"/>
                    </a:ext>
                  </a:extLst>
                </a:gridCol>
                <a:gridCol w="4508159">
                  <a:extLst>
                    <a:ext uri="{9D8B030D-6E8A-4147-A177-3AD203B41FA5}">
                      <a16:colId xmlns:a16="http://schemas.microsoft.com/office/drawing/2014/main" val="20001"/>
                    </a:ext>
                  </a:extLst>
                </a:gridCol>
              </a:tblGrid>
              <a:tr h="344658">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57</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F</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Low grade gastric NET - octreotide</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44658">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64</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M</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MM - Post ASCT on lenalidomide maintenance</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90843">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66</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M</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Castrate-resistant metastatic prostate cancer - PD on enzalutamide, to start docetaxel</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90843">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42</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F</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Breast cancer, refused adjuvant chemotherapy, now with metastatic disease in the right axilla and bone.</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44658">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66</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F</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CML – CR to imatinib</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44658">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98</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F</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MDS – receiving ESAs</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11246619"/>
                  </a:ext>
                </a:extLst>
              </a:tr>
              <a:tr h="590843">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58</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F</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Glioblastoma multiforme - Maintenance temozolomide and optune device</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09093984"/>
                  </a:ext>
                </a:extLst>
              </a:tr>
              <a:tr h="344658">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85</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F</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Recurrent atypical meningioma on observation</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92752448"/>
                  </a:ext>
                </a:extLst>
              </a:tr>
              <a:tr h="590843">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60</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F</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Metastatic ER + HER2 - breast cancer  - almost complete response in the breast after 4 months</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267128"/>
                  </a:ext>
                </a:extLst>
              </a:tr>
              <a:tr h="344658">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82</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M</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Breast cancer 8 years ago - </a:t>
                      </a:r>
                      <a:r>
                        <a:rPr lang="en-US" sz="1500"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followup</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38271511"/>
                  </a:ext>
                </a:extLst>
              </a:tr>
              <a:tr h="344658">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48</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M</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CML – considering third line bosutinib</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45073356"/>
                  </a:ext>
                </a:extLst>
              </a:tr>
              <a:tr h="344658">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61</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M</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Primary </a:t>
                      </a:r>
                      <a:r>
                        <a:rPr lang="en-US" sz="1500"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appendyceal</a:t>
                      </a: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low grade cancer - surgery</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07895880"/>
                  </a:ext>
                </a:extLst>
              </a:tr>
            </a:tbl>
          </a:graphicData>
        </a:graphic>
      </p:graphicFrame>
      <p:graphicFrame>
        <p:nvGraphicFramePr>
          <p:cNvPr id="6" name="Group 36">
            <a:extLst>
              <a:ext uri="{FF2B5EF4-FFF2-40B4-BE49-F238E27FC236}">
                <a16:creationId xmlns:a16="http://schemas.microsoft.com/office/drawing/2014/main" id="{07AC681B-0D8E-E841-846A-AC2B8306E97C}"/>
              </a:ext>
            </a:extLst>
          </p:cNvPr>
          <p:cNvGraphicFramePr>
            <a:graphicFrameLocks/>
          </p:cNvGraphicFramePr>
          <p:nvPr/>
        </p:nvGraphicFramePr>
        <p:xfrm>
          <a:off x="6019800" y="1188721"/>
          <a:ext cx="5594350" cy="5120636"/>
        </p:xfrm>
        <a:graphic>
          <a:graphicData uri="http://schemas.openxmlformats.org/drawingml/2006/table">
            <a:tbl>
              <a:tblPr/>
              <a:tblGrid>
                <a:gridCol w="390241">
                  <a:extLst>
                    <a:ext uri="{9D8B030D-6E8A-4147-A177-3AD203B41FA5}">
                      <a16:colId xmlns:a16="http://schemas.microsoft.com/office/drawing/2014/main" val="20000"/>
                    </a:ext>
                  </a:extLst>
                </a:gridCol>
                <a:gridCol w="366486">
                  <a:extLst>
                    <a:ext uri="{9D8B030D-6E8A-4147-A177-3AD203B41FA5}">
                      <a16:colId xmlns:a16="http://schemas.microsoft.com/office/drawing/2014/main" val="262524426"/>
                    </a:ext>
                  </a:extLst>
                </a:gridCol>
                <a:gridCol w="4837623">
                  <a:extLst>
                    <a:ext uri="{9D8B030D-6E8A-4147-A177-3AD203B41FA5}">
                      <a16:colId xmlns:a16="http://schemas.microsoft.com/office/drawing/2014/main" val="20001"/>
                    </a:ext>
                  </a:extLst>
                </a:gridCol>
              </a:tblGrid>
              <a:tr h="602428">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62</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F</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IgM MGUS for years, now with pancytopenia, bone marrow biopsy showing low grade NHL (possibly WM)</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00747706"/>
                  </a:ext>
                </a:extLst>
              </a:tr>
              <a:tr h="351416">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38</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F</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mCRC – 2L FOLFIRI/Bevacizumab</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41222182"/>
                  </a:ext>
                </a:extLst>
              </a:tr>
              <a:tr h="351416">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59</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M</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Lupus anticoagulant/Pulmonary embolism - rivaroxaban</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429181773"/>
                  </a:ext>
                </a:extLst>
              </a:tr>
              <a:tr h="602428">
                <a:tc>
                  <a:txBody>
                    <a:bodyPr/>
                    <a:lstStyle/>
                    <a:p>
                      <a:pPr marL="0" marR="0" algn="ctr">
                        <a:spcBef>
                          <a:spcPts val="0"/>
                        </a:spcBef>
                        <a:spcAft>
                          <a:spcPts val="0"/>
                        </a:spcAft>
                      </a:pPr>
                      <a:r>
                        <a:rPr lang="en-US" sz="1500" b="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70</a:t>
                      </a:r>
                      <a:endParaRPr lang="en-US" sz="1500" b="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tc>
                  <a:txBody>
                    <a:bodyPr/>
                    <a:lstStyle/>
                    <a:p>
                      <a:pPr marL="0" marR="0" algn="ctr">
                        <a:spcBef>
                          <a:spcPts val="0"/>
                        </a:spcBef>
                        <a:spcAft>
                          <a:spcPts val="0"/>
                        </a:spcAft>
                      </a:pPr>
                      <a:r>
                        <a:rPr lang="en-US" sz="1500" b="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M</a:t>
                      </a:r>
                      <a:endParaRPr lang="en-US" sz="1500" b="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tc>
                  <a:txBody>
                    <a:bodyPr/>
                    <a:lstStyle/>
                    <a:p>
                      <a:pPr marL="0" marR="0" algn="l">
                        <a:spcBef>
                          <a:spcPts val="0"/>
                        </a:spcBef>
                        <a:spcAft>
                          <a:spcPts val="0"/>
                        </a:spcAft>
                      </a:pPr>
                      <a:r>
                        <a:rPr lang="en-US" sz="1500" b="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Metastatic melanoma - in remission on nivolumab for almost 3 years</a:t>
                      </a:r>
                      <a:endParaRPr lang="en-US" sz="1500" b="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597313522"/>
                  </a:ext>
                </a:extLst>
              </a:tr>
              <a:tr h="351416">
                <a:tc>
                  <a:txBody>
                    <a:bodyPr/>
                    <a:lstStyle/>
                    <a:p>
                      <a:pPr marL="0" marR="0" algn="ctr">
                        <a:spcBef>
                          <a:spcPts val="0"/>
                        </a:spcBef>
                        <a:spcAft>
                          <a:spcPts val="0"/>
                        </a:spcAft>
                      </a:pPr>
                      <a:r>
                        <a:rPr lang="en-US" sz="1500" b="0">
                          <a:solidFill>
                            <a:schemeClr val="tx2"/>
                          </a:solidFill>
                          <a:effectLst/>
                          <a:latin typeface="Arial" panose="020B0604020202020204" pitchFamily="34" charset="0"/>
                          <a:ea typeface="Times New Roman" panose="02020603050405020304" pitchFamily="18" charset="0"/>
                          <a:cs typeface="Arial" panose="020B0604020202020204" pitchFamily="34" charset="0"/>
                        </a:rPr>
                        <a:t>67</a:t>
                      </a:r>
                      <a:endParaRPr lang="en-US" sz="1500" b="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tc>
                  <a:txBody>
                    <a:bodyPr/>
                    <a:lstStyle/>
                    <a:p>
                      <a:pPr marL="0" marR="0" algn="ctr">
                        <a:spcBef>
                          <a:spcPts val="0"/>
                        </a:spcBef>
                        <a:spcAft>
                          <a:spcPts val="0"/>
                        </a:spcAft>
                      </a:pPr>
                      <a:r>
                        <a:rPr lang="en-US" sz="1500" b="0">
                          <a:solidFill>
                            <a:schemeClr val="tx2"/>
                          </a:solidFill>
                          <a:effectLst/>
                          <a:latin typeface="Arial" panose="020B0604020202020204" pitchFamily="34" charset="0"/>
                          <a:ea typeface="Times New Roman" panose="02020603050405020304" pitchFamily="18" charset="0"/>
                          <a:cs typeface="Arial" panose="020B0604020202020204" pitchFamily="34" charset="0"/>
                        </a:rPr>
                        <a:t>M</a:t>
                      </a:r>
                      <a:endParaRPr lang="en-US" sz="1500" b="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tc>
                  <a:txBody>
                    <a:bodyPr/>
                    <a:lstStyle/>
                    <a:p>
                      <a:pPr marL="0" marR="0" algn="l">
                        <a:spcBef>
                          <a:spcPts val="0"/>
                        </a:spcBef>
                        <a:spcAft>
                          <a:spcPts val="0"/>
                        </a:spcAft>
                      </a:pPr>
                      <a:r>
                        <a:rPr lang="en-US" sz="1500" b="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Melanoma – PD on </a:t>
                      </a:r>
                      <a:r>
                        <a:rPr lang="en-US" sz="1500" b="0"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ipi</a:t>
                      </a:r>
                      <a:r>
                        <a:rPr lang="en-US" sz="1500" b="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a:t>
                      </a:r>
                      <a:r>
                        <a:rPr lang="en-US" sz="1500" b="0"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nivo</a:t>
                      </a:r>
                      <a:r>
                        <a:rPr lang="en-US" sz="1500" b="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en-US" sz="1500" b="0"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pt</a:t>
                      </a:r>
                      <a:r>
                        <a:rPr lang="en-US" sz="1500" b="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not doing well</a:t>
                      </a:r>
                      <a:endParaRPr lang="en-US" sz="1500" b="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465530150"/>
                  </a:ext>
                </a:extLst>
              </a:tr>
              <a:tr h="351416">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67</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F</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Metastatic RCC – cape/</a:t>
                      </a:r>
                      <a:r>
                        <a:rPr lang="en-US" sz="1500"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bev</a:t>
                      </a: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maintenance</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96089918"/>
                  </a:ext>
                </a:extLst>
              </a:tr>
              <a:tr h="602428">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68</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M</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Metastatic lung adenocarcinoma, PD-L1 70% - 1L pembro, SD for 3 months</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49690743"/>
                  </a:ext>
                </a:extLst>
              </a:tr>
              <a:tr h="602428">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59</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M</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Stage IIIB Lung adenocarcinoma - Consolidation durvalumab post XRT/Chemo</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01418604"/>
                  </a:ext>
                </a:extLst>
              </a:tr>
              <a:tr h="351416">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59</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F</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Breast cancer 11 years ago – follow up</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2738897"/>
                  </a:ext>
                </a:extLst>
              </a:tr>
              <a:tr h="351416">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86</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M</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Anemia secondary to chronic kidney disease - ESA</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40337792"/>
                  </a:ext>
                </a:extLst>
              </a:tr>
              <a:tr h="602428">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48</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ctr">
                        <a:spcBef>
                          <a:spcPts val="0"/>
                        </a:spcBef>
                        <a:spcAft>
                          <a:spcPts val="0"/>
                        </a:spcAft>
                      </a:pPr>
                      <a:r>
                        <a:rPr lang="en-US" sz="1500">
                          <a:solidFill>
                            <a:schemeClr val="tx2"/>
                          </a:solidFill>
                          <a:effectLst/>
                          <a:latin typeface="Arial" panose="020B0604020202020204" pitchFamily="34" charset="0"/>
                          <a:ea typeface="Times New Roman" panose="02020603050405020304" pitchFamily="18" charset="0"/>
                          <a:cs typeface="Arial" panose="020B0604020202020204" pitchFamily="34" charset="0"/>
                        </a:rPr>
                        <a:t>F</a:t>
                      </a:r>
                      <a:endParaRPr lang="en-US" sz="150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algn="l">
                        <a:spcBef>
                          <a:spcPts val="0"/>
                        </a:spcBef>
                        <a:spcAft>
                          <a:spcPts val="0"/>
                        </a:spcAft>
                      </a:pP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Recurrent cervical SCC – CR to cis/</a:t>
                      </a:r>
                      <a:r>
                        <a:rPr lang="en-US" sz="1500"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pac</a:t>
                      </a: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a:t>
                      </a:r>
                      <a:r>
                        <a:rPr lang="en-US" sz="1500"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bev</a:t>
                      </a: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on </a:t>
                      </a:r>
                      <a:r>
                        <a:rPr lang="en-US" sz="1500"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bev</a:t>
                      </a: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en-US" sz="1500" dirty="0" err="1">
                          <a:solidFill>
                            <a:schemeClr val="tx2"/>
                          </a:solidFill>
                          <a:effectLst/>
                          <a:latin typeface="Arial" panose="020B0604020202020204" pitchFamily="34" charset="0"/>
                          <a:ea typeface="Times New Roman" panose="02020603050405020304" pitchFamily="18" charset="0"/>
                          <a:cs typeface="Arial" panose="020B0604020202020204" pitchFamily="34" charset="0"/>
                        </a:rPr>
                        <a:t>maint</a:t>
                      </a:r>
                      <a:r>
                        <a:rPr lang="en-US"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18 months later</a:t>
                      </a:r>
                      <a:endParaRPr lang="en-US" sz="15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85838461"/>
                  </a:ext>
                </a:extLst>
              </a:tr>
            </a:tbl>
          </a:graphicData>
        </a:graphic>
      </p:graphicFrame>
    </p:spTree>
    <p:extLst>
      <p:ext uri="{BB962C8B-B14F-4D97-AF65-F5344CB8AC3E}">
        <p14:creationId xmlns:p14="http://schemas.microsoft.com/office/powerpoint/2010/main" val="24417486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914639" y="0"/>
            <a:ext cx="10362724" cy="1143000"/>
          </a:xfrm>
        </p:spPr>
        <p:txBody>
          <a:bodyPr/>
          <a:lstStyle/>
          <a:p>
            <a:pPr eaLnBrk="1" hangingPunct="1"/>
            <a:r>
              <a:rPr lang="en-US" dirty="0">
                <a:latin typeface="Arial" charset="0"/>
                <a:ea typeface="ヒラギノ角ゴ Pro W3" charset="0"/>
                <a:cs typeface="ヒラギノ角ゴ Pro W3" charset="0"/>
              </a:rPr>
              <a:t>Agenda</a:t>
            </a:r>
            <a:endParaRPr lang="en-US" dirty="0">
              <a:latin typeface="Arial" charset="0"/>
              <a:ea typeface="ＭＳ Ｐゴシック" charset="0"/>
              <a:cs typeface="ＭＳ Ｐゴシック"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136174438"/>
              </p:ext>
            </p:extLst>
          </p:nvPr>
        </p:nvGraphicFramePr>
        <p:xfrm>
          <a:off x="914638" y="1447800"/>
          <a:ext cx="10515361" cy="3971524"/>
        </p:xfrm>
        <a:graphic>
          <a:graphicData uri="http://schemas.openxmlformats.org/drawingml/2006/table">
            <a:tbl>
              <a:tblPr/>
              <a:tblGrid>
                <a:gridCol w="10515361">
                  <a:extLst>
                    <a:ext uri="{9D8B030D-6E8A-4147-A177-3AD203B41FA5}">
                      <a16:colId xmlns:a16="http://schemas.microsoft.com/office/drawing/2014/main" val="20000"/>
                    </a:ext>
                  </a:extLst>
                </a:gridCol>
              </a:tblGrid>
              <a:tr h="1447800">
                <a:tc>
                  <a:txBody>
                    <a:bodyPr/>
                    <a:lstStyle/>
                    <a:p>
                      <a:r>
                        <a:rPr kumimoji="0" lang="en-US" sz="2400" b="1" i="0" u="none" strike="noStrike" cap="none" normalizeH="0" baseline="0" dirty="0">
                          <a:ln>
                            <a:noFill/>
                          </a:ln>
                          <a:solidFill>
                            <a:srgbClr val="E9BB2B"/>
                          </a:solidFill>
                          <a:effectLst/>
                          <a:latin typeface="Arial" pitchFamily="-110" charset="-52"/>
                          <a:ea typeface="ヒラギノ角ゴ Pro W3" pitchFamily="-110" charset="-128"/>
                          <a:cs typeface="ヒラギノ角ゴ Pro W3" pitchFamily="-110" charset="-128"/>
                        </a:rPr>
                        <a:t>Module 1 – </a:t>
                      </a:r>
                      <a:r>
                        <a:rPr lang="en-US" sz="2400" b="1" kern="1200" dirty="0">
                          <a:solidFill>
                            <a:schemeClr val="tx1"/>
                          </a:solidFill>
                          <a:effectLst/>
                          <a:latin typeface="+mn-lt"/>
                          <a:ea typeface="+mn-ea"/>
                          <a:cs typeface="+mn-cs"/>
                        </a:rPr>
                        <a:t>Adjuvant Systemic Therapy of Melanoma</a:t>
                      </a:r>
                      <a:r>
                        <a:rPr kumimoji="0" lang="en-US" sz="2400" b="1" i="1" u="none" strike="noStrike" cap="none" normalizeH="0" baseline="0" dirty="0">
                          <a:ln>
                            <a:noFill/>
                          </a:ln>
                          <a:solidFill>
                            <a:srgbClr val="E9BB2B"/>
                          </a:solidFill>
                          <a:effectLst/>
                          <a:latin typeface="Arial" pitchFamily="-110" charset="-52"/>
                          <a:ea typeface="ヒラギノ角ゴ Pro W3" pitchFamily="-110" charset="-128"/>
                          <a:cs typeface="ヒラギノ角ゴ Pro W3" pitchFamily="-110" charset="-128"/>
                        </a:rPr>
                        <a:t> </a:t>
                      </a:r>
                    </a:p>
                  </a:txBody>
                  <a:tcPr marT="45715" marB="4571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058944">
                <a:tc>
                  <a:txBody>
                    <a:bodyPr/>
                    <a:lstStyle/>
                    <a:p>
                      <a:r>
                        <a:rPr kumimoji="0" lang="en-US" sz="2400" b="1" i="0" u="none" strike="noStrike" cap="none" normalizeH="0" baseline="0" dirty="0">
                          <a:ln>
                            <a:noFill/>
                          </a:ln>
                          <a:solidFill>
                            <a:srgbClr val="E9BB2B"/>
                          </a:solidFill>
                          <a:effectLst/>
                          <a:latin typeface="Arial" pitchFamily="-110" charset="-52"/>
                          <a:ea typeface="ヒラギノ角ゴ Pro W3" pitchFamily="-110" charset="-128"/>
                          <a:cs typeface="ヒラギノ角ゴ Pro W3" pitchFamily="-110" charset="-128"/>
                        </a:rPr>
                        <a:t>Module 2</a:t>
                      </a:r>
                      <a:r>
                        <a:rPr kumimoji="0" lang="mr-IN" sz="2400" b="1" i="0" u="none" strike="noStrike" cap="none" normalizeH="0" baseline="0" dirty="0">
                          <a:ln>
                            <a:noFill/>
                          </a:ln>
                          <a:solidFill>
                            <a:srgbClr val="E9BB2B"/>
                          </a:solidFill>
                          <a:effectLst/>
                          <a:latin typeface="Arial" pitchFamily="-110" charset="-52"/>
                          <a:ea typeface="ヒラギノ角ゴ Pro W3" pitchFamily="-110" charset="-128"/>
                          <a:cs typeface="ヒラギノ角ゴ Pro W3" pitchFamily="-110" charset="-128"/>
                        </a:rPr>
                        <a:t> –</a:t>
                      </a:r>
                      <a:r>
                        <a:rPr kumimoji="0" lang="en-US" sz="2400" b="1" i="0" u="none" strike="noStrike" cap="none" normalizeH="0" baseline="0" dirty="0">
                          <a:ln>
                            <a:noFill/>
                          </a:ln>
                          <a:solidFill>
                            <a:srgbClr val="E9BB2B"/>
                          </a:solidFill>
                          <a:effectLst/>
                          <a:latin typeface="Arial" pitchFamily="-110" charset="-52"/>
                          <a:ea typeface="ヒラギノ角ゴ Pro W3" pitchFamily="-110" charset="-128"/>
                          <a:cs typeface="ヒラギノ角ゴ Pro W3" pitchFamily="-110" charset="-128"/>
                        </a:rPr>
                        <a:t> </a:t>
                      </a:r>
                      <a:r>
                        <a:rPr lang="en-US" sz="2400" b="1" kern="1200" dirty="0">
                          <a:solidFill>
                            <a:schemeClr val="tx1"/>
                          </a:solidFill>
                          <a:effectLst/>
                          <a:latin typeface="+mn-lt"/>
                          <a:ea typeface="+mn-ea"/>
                          <a:cs typeface="+mn-cs"/>
                        </a:rPr>
                        <a:t>BRAF/MEK Inhibitor Combinations in the Management of Metastatic Melanoma</a:t>
                      </a:r>
                    </a:p>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Arial" pitchFamily="-110" charset="-52"/>
                          <a:ea typeface="ヒラギノ角ゴ Pro W3" pitchFamily="-110" charset="-128"/>
                          <a:cs typeface="ヒラギノ角ゴ Pro W3" pitchFamily="-110" charset="-128"/>
                        </a:rPr>
                        <a:t> </a:t>
                      </a:r>
                    </a:p>
                  </a:txBody>
                  <a:tcPr marT="45715" marB="4571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883940">
                <a:tc>
                  <a:txBody>
                    <a:bodyPr/>
                    <a:lstStyle/>
                    <a:p>
                      <a:r>
                        <a:rPr kumimoji="0" lang="en-US" sz="2400" b="1" i="0" u="none" strike="noStrike" cap="none" normalizeH="0" baseline="0" dirty="0">
                          <a:ln>
                            <a:noFill/>
                          </a:ln>
                          <a:solidFill>
                            <a:srgbClr val="E9BB2B"/>
                          </a:solidFill>
                          <a:effectLst/>
                          <a:latin typeface="Arial" pitchFamily="-110" charset="-52"/>
                          <a:ea typeface="ヒラギノ角ゴ Pro W3" pitchFamily="-110" charset="-128"/>
                          <a:cs typeface="ヒラギノ角ゴ Pro W3" pitchFamily="-110" charset="-128"/>
                        </a:rPr>
                        <a:t>Module 3 – </a:t>
                      </a:r>
                      <a:r>
                        <a:rPr lang="en-US" sz="2400" b="1" kern="1200" dirty="0">
                          <a:solidFill>
                            <a:schemeClr val="tx1"/>
                          </a:solidFill>
                          <a:effectLst/>
                          <a:latin typeface="+mn-lt"/>
                          <a:ea typeface="+mn-ea"/>
                          <a:cs typeface="+mn-cs"/>
                        </a:rPr>
                        <a:t>Immune Checkpoint Inhibitors in the Management of Metastatic Melanoma</a:t>
                      </a:r>
                    </a:p>
                    <a:p>
                      <a:pPr marL="0" marR="0" lvl="0" indent="0" algn="l" defTabSz="457200" rtl="0" eaLnBrk="0" fontAlgn="base" latinLnBrk="0" hangingPunct="0">
                        <a:lnSpc>
                          <a:spcPct val="100000"/>
                        </a:lnSpc>
                        <a:spcBef>
                          <a:spcPct val="20000"/>
                        </a:spcBef>
                        <a:spcAft>
                          <a:spcPct val="0"/>
                        </a:spcAft>
                        <a:buClrTx/>
                        <a:buSzTx/>
                        <a:buFontTx/>
                        <a:buNone/>
                        <a:tabLst/>
                        <a:defRPr/>
                      </a:pPr>
                      <a:endParaRPr kumimoji="0" lang="en-US" sz="2400" b="1" i="1" u="none" strike="noStrike" cap="none" normalizeH="0" baseline="0" dirty="0">
                        <a:ln>
                          <a:noFill/>
                        </a:ln>
                        <a:solidFill>
                          <a:srgbClr val="E9BB2B"/>
                        </a:solidFill>
                        <a:effectLst/>
                        <a:latin typeface="Arial" pitchFamily="-110" charset="-52"/>
                        <a:ea typeface="ヒラギノ角ゴ Pro W3" pitchFamily="-110" charset="-128"/>
                        <a:cs typeface="ヒラギノ角ゴ Pro W3" pitchFamily="-110" charset="-128"/>
                      </a:endParaRPr>
                    </a:p>
                  </a:txBody>
                  <a:tcPr marT="45715" marB="4571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12519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6A972A-D6CA-2E45-8013-1D261B17F5BF}"/>
              </a:ext>
            </a:extLst>
          </p:cNvPr>
          <p:cNvSpPr>
            <a:spLocks noGrp="1"/>
          </p:cNvSpPr>
          <p:nvPr>
            <p:ph type="title"/>
          </p:nvPr>
        </p:nvSpPr>
        <p:spPr>
          <a:xfrm>
            <a:off x="609600" y="2590800"/>
            <a:ext cx="10972800" cy="1143000"/>
          </a:xfrm>
        </p:spPr>
        <p:txBody>
          <a:bodyPr/>
          <a:lstStyle/>
          <a:p>
            <a:pPr algn="ctr"/>
            <a:r>
              <a:rPr lang="en-US" sz="2800" dirty="0">
                <a:solidFill>
                  <a:srgbClr val="E9BB2B"/>
                </a:solidFill>
                <a:latin typeface="Arial" pitchFamily="-110" charset="-52"/>
                <a:ea typeface="ヒラギノ角ゴ Pro W3" pitchFamily="-110" charset="-128"/>
                <a:cs typeface="ヒラギノ角ゴ Pro W3" pitchFamily="-110" charset="-128"/>
              </a:rPr>
              <a:t>Module 1 – </a:t>
            </a:r>
            <a:r>
              <a:rPr lang="en-US" sz="2800" kern="1200" dirty="0">
                <a:solidFill>
                  <a:srgbClr val="DFB226"/>
                </a:solidFill>
              </a:rPr>
              <a:t>Adjuvant Systemic Therapy of Melanoma</a:t>
            </a:r>
            <a:endParaRPr lang="en-US" dirty="0">
              <a:solidFill>
                <a:srgbClr val="DFB226"/>
              </a:solidFill>
            </a:endParaRPr>
          </a:p>
        </p:txBody>
      </p:sp>
    </p:spTree>
    <p:extLst>
      <p:ext uri="{BB962C8B-B14F-4D97-AF65-F5344CB8AC3E}">
        <p14:creationId xmlns:p14="http://schemas.microsoft.com/office/powerpoint/2010/main" val="2028963325"/>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609599" y="0"/>
            <a:ext cx="10861127" cy="1143000"/>
          </a:xfrm>
        </p:spPr>
        <p:txBody>
          <a:bodyPr/>
          <a:lstStyle/>
          <a:p>
            <a:r>
              <a:rPr lang="en-US" altLang="x-none" dirty="0">
                <a:latin typeface="Arial" panose="020B0604020202020204" pitchFamily="34" charset="0"/>
                <a:cs typeface="Arial" panose="020B0604020202020204" pitchFamily="34" charset="0"/>
              </a:rPr>
              <a:t>A man in his early 50s with T3bN2aM0 melanoma and BRAF V600E tumor mutation who has a history of Crohn’s disease in remission </a:t>
            </a:r>
            <a:br>
              <a:rPr lang="en-US" altLang="x-none" dirty="0">
                <a:latin typeface="Arial" panose="020B0604020202020204" pitchFamily="34" charset="0"/>
                <a:cs typeface="Arial" panose="020B0604020202020204" pitchFamily="34" charset="0"/>
              </a:rPr>
            </a:br>
            <a:r>
              <a:rPr lang="en-US" dirty="0"/>
              <a:t>(Dr Weber)</a:t>
            </a:r>
            <a:endParaRPr lang="en-US" altLang="x-none" dirty="0">
              <a:solidFill>
                <a:srgbClr val="FF00FF"/>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AAFF97A9-D18E-8B40-A070-ED8D84DAE794}"/>
              </a:ext>
            </a:extLst>
          </p:cNvPr>
          <p:cNvSpPr txBox="1">
            <a:spLocks/>
          </p:cNvSpPr>
          <p:nvPr/>
        </p:nvSpPr>
        <p:spPr bwMode="auto">
          <a:xfrm>
            <a:off x="568873" y="1676400"/>
            <a:ext cx="10861127" cy="4495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6" indent="-342906" algn="l" rtl="0" eaLnBrk="0" fontAlgn="base" hangingPunct="0">
              <a:spcBef>
                <a:spcPct val="20000"/>
              </a:spcBef>
              <a:spcAft>
                <a:spcPct val="0"/>
              </a:spcAft>
              <a:buChar char="•"/>
              <a:defRPr sz="2500">
                <a:solidFill>
                  <a:schemeClr val="bg1"/>
                </a:solidFill>
                <a:latin typeface="+mn-lt"/>
                <a:ea typeface="+mn-ea"/>
                <a:cs typeface="+mn-cs"/>
              </a:defRPr>
            </a:lvl1pPr>
            <a:lvl2pPr marL="742962" indent="-285755" algn="l" rtl="0" eaLnBrk="0" fontAlgn="base" hangingPunct="0">
              <a:spcBef>
                <a:spcPct val="20000"/>
              </a:spcBef>
              <a:spcAft>
                <a:spcPct val="0"/>
              </a:spcAft>
              <a:buChar char="–"/>
              <a:defRPr sz="2500">
                <a:solidFill>
                  <a:schemeClr val="bg1"/>
                </a:solidFill>
                <a:latin typeface="+mn-lt"/>
                <a:ea typeface="+mn-ea"/>
              </a:defRPr>
            </a:lvl2pPr>
            <a:lvl3pPr marL="1143019" indent="-228604" algn="l" rtl="0" eaLnBrk="0" fontAlgn="base" hangingPunct="0">
              <a:spcBef>
                <a:spcPct val="20000"/>
              </a:spcBef>
              <a:spcAft>
                <a:spcPct val="0"/>
              </a:spcAft>
              <a:buChar char="•"/>
              <a:defRPr sz="2500">
                <a:solidFill>
                  <a:schemeClr val="bg1"/>
                </a:solidFill>
                <a:latin typeface="+mn-lt"/>
                <a:ea typeface="+mn-ea"/>
              </a:defRPr>
            </a:lvl3pPr>
            <a:lvl4pPr marL="1600227" indent="-228604" algn="l" rtl="0" eaLnBrk="0" fontAlgn="base" hangingPunct="0">
              <a:spcBef>
                <a:spcPct val="20000"/>
              </a:spcBef>
              <a:spcAft>
                <a:spcPct val="0"/>
              </a:spcAft>
              <a:buChar char="–"/>
              <a:defRPr sz="2500">
                <a:solidFill>
                  <a:schemeClr val="bg1"/>
                </a:solidFill>
                <a:latin typeface="+mn-lt"/>
                <a:ea typeface="+mn-ea"/>
              </a:defRPr>
            </a:lvl4pPr>
            <a:lvl5pPr marL="2057434" indent="-228604" algn="l" rtl="0" eaLnBrk="0" fontAlgn="base" hangingPunct="0">
              <a:spcBef>
                <a:spcPct val="20000"/>
              </a:spcBef>
              <a:spcAft>
                <a:spcPct val="0"/>
              </a:spcAft>
              <a:buChar char="»"/>
              <a:defRPr sz="2500">
                <a:solidFill>
                  <a:schemeClr val="bg1"/>
                </a:solidFill>
                <a:latin typeface="+mn-lt"/>
                <a:ea typeface="+mn-ea"/>
              </a:defRPr>
            </a:lvl5pPr>
            <a:lvl6pPr marL="2514642" indent="-228604" algn="l" rtl="0" fontAlgn="base">
              <a:spcBef>
                <a:spcPct val="20000"/>
              </a:spcBef>
              <a:spcAft>
                <a:spcPct val="0"/>
              </a:spcAft>
              <a:buChar char="»"/>
              <a:defRPr sz="2500">
                <a:solidFill>
                  <a:schemeClr val="bg1"/>
                </a:solidFill>
                <a:latin typeface="+mn-lt"/>
                <a:ea typeface="+mn-ea"/>
              </a:defRPr>
            </a:lvl6pPr>
            <a:lvl7pPr marL="2971849" indent="-228604" algn="l" rtl="0" fontAlgn="base">
              <a:spcBef>
                <a:spcPct val="20000"/>
              </a:spcBef>
              <a:spcAft>
                <a:spcPct val="0"/>
              </a:spcAft>
              <a:buChar char="»"/>
              <a:defRPr sz="2500">
                <a:solidFill>
                  <a:schemeClr val="bg1"/>
                </a:solidFill>
                <a:latin typeface="+mn-lt"/>
                <a:ea typeface="+mn-ea"/>
              </a:defRPr>
            </a:lvl7pPr>
            <a:lvl8pPr marL="3429057" indent="-228604" algn="l" rtl="0" fontAlgn="base">
              <a:spcBef>
                <a:spcPct val="20000"/>
              </a:spcBef>
              <a:spcAft>
                <a:spcPct val="0"/>
              </a:spcAft>
              <a:buChar char="»"/>
              <a:defRPr sz="2500">
                <a:solidFill>
                  <a:schemeClr val="bg1"/>
                </a:solidFill>
                <a:latin typeface="+mn-lt"/>
                <a:ea typeface="+mn-ea"/>
              </a:defRPr>
            </a:lvl8pPr>
            <a:lvl9pPr marL="3886265" indent="-228604" algn="l" rtl="0" fontAlgn="base">
              <a:spcBef>
                <a:spcPct val="20000"/>
              </a:spcBef>
              <a:spcAft>
                <a:spcPct val="0"/>
              </a:spcAft>
              <a:buChar char="»"/>
              <a:defRPr sz="2500">
                <a:solidFill>
                  <a:schemeClr val="bg1"/>
                </a:solidFill>
                <a:latin typeface="+mn-lt"/>
                <a:ea typeface="+mn-ea"/>
              </a:defRPr>
            </a:lvl9pPr>
          </a:lstStyle>
          <a:p>
            <a:pPr lvl="0">
              <a:spcBef>
                <a:spcPts val="1200"/>
              </a:spcBef>
            </a:pPr>
            <a:r>
              <a:rPr lang="en-US" sz="2200" dirty="0"/>
              <a:t>Adjuvant dabrafenib and trametinib x 12 months</a:t>
            </a:r>
          </a:p>
          <a:p>
            <a:pPr lvl="1">
              <a:spcBef>
                <a:spcPts val="1200"/>
              </a:spcBef>
            </a:pPr>
            <a:r>
              <a:rPr lang="en-US" sz="2200" dirty="0"/>
              <a:t>Recurrent episodes of fever and fatigue every few months</a:t>
            </a:r>
          </a:p>
          <a:p>
            <a:pPr lvl="2">
              <a:spcBef>
                <a:spcPts val="1200"/>
              </a:spcBef>
            </a:pPr>
            <a:r>
              <a:rPr lang="en-US" sz="2200" dirty="0"/>
              <a:t>Steroids, restart therapy after being without fever for 48 hours</a:t>
            </a:r>
          </a:p>
          <a:p>
            <a:pPr lvl="1">
              <a:spcBef>
                <a:spcPts val="1200"/>
              </a:spcBef>
            </a:pPr>
            <a:r>
              <a:rPr lang="en-US" sz="2200" dirty="0"/>
              <a:t>Colitis flare managed with steroid taper</a:t>
            </a:r>
          </a:p>
          <a:p>
            <a:pPr lvl="0">
              <a:spcBef>
                <a:spcPts val="1200"/>
              </a:spcBef>
            </a:pPr>
            <a:endParaRPr lang="en-US" sz="2200" dirty="0"/>
          </a:p>
          <a:p>
            <a:pPr lvl="0">
              <a:spcBef>
                <a:spcPts val="1200"/>
              </a:spcBef>
            </a:pPr>
            <a:r>
              <a:rPr lang="en-US" sz="2200" dirty="0"/>
              <a:t>Currently off therapy and followed with CT scans only</a:t>
            </a:r>
          </a:p>
        </p:txBody>
      </p:sp>
    </p:spTree>
    <p:extLst>
      <p:ext uri="{BB962C8B-B14F-4D97-AF65-F5344CB8AC3E}">
        <p14:creationId xmlns:p14="http://schemas.microsoft.com/office/powerpoint/2010/main" val="2474431165"/>
      </p:ext>
    </p:extLst>
  </p:cSld>
  <p:clrMapOvr>
    <a:masterClrMapping/>
  </p:clrMapOvr>
  <p:transition spd="slow"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609599" y="0"/>
            <a:ext cx="10861127" cy="1143000"/>
          </a:xfrm>
        </p:spPr>
        <p:txBody>
          <a:bodyPr/>
          <a:lstStyle/>
          <a:p>
            <a:br>
              <a:rPr lang="en-US" altLang="x-none" dirty="0">
                <a:latin typeface="Arial" panose="020B0604020202020204" pitchFamily="34" charset="0"/>
                <a:cs typeface="Arial" panose="020B0604020202020204" pitchFamily="34" charset="0"/>
              </a:rPr>
            </a:br>
            <a:r>
              <a:rPr lang="en-US" altLang="x-none" dirty="0">
                <a:latin typeface="Arial" panose="020B0604020202020204" pitchFamily="34" charset="0"/>
                <a:cs typeface="Arial" panose="020B0604020202020204" pitchFamily="34" charset="0"/>
              </a:rPr>
              <a:t>A man in his mid-60s with BRAF wild-type in-transit local recurrence after adjuvant nivolumab </a:t>
            </a:r>
            <a:r>
              <a:rPr lang="en-US" dirty="0"/>
              <a:t>(Dr Long) </a:t>
            </a:r>
            <a:br>
              <a:rPr lang="en-US" dirty="0"/>
            </a:br>
            <a:endParaRPr lang="en-US" altLang="x-none" sz="2000" dirty="0">
              <a:solidFill>
                <a:srgbClr val="FF00FF"/>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AAFF97A9-D18E-8B40-A070-ED8D84DAE794}"/>
              </a:ext>
            </a:extLst>
          </p:cNvPr>
          <p:cNvSpPr txBox="1">
            <a:spLocks/>
          </p:cNvSpPr>
          <p:nvPr/>
        </p:nvSpPr>
        <p:spPr bwMode="auto">
          <a:xfrm>
            <a:off x="568873" y="1828800"/>
            <a:ext cx="10861127" cy="32766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6" indent="-342906" algn="l" rtl="0" eaLnBrk="0" fontAlgn="base" hangingPunct="0">
              <a:spcBef>
                <a:spcPct val="20000"/>
              </a:spcBef>
              <a:spcAft>
                <a:spcPct val="0"/>
              </a:spcAft>
              <a:buChar char="•"/>
              <a:defRPr sz="2500">
                <a:solidFill>
                  <a:schemeClr val="bg1"/>
                </a:solidFill>
                <a:latin typeface="+mn-lt"/>
                <a:ea typeface="+mn-ea"/>
                <a:cs typeface="+mn-cs"/>
              </a:defRPr>
            </a:lvl1pPr>
            <a:lvl2pPr marL="742962" indent="-285755" algn="l" rtl="0" eaLnBrk="0" fontAlgn="base" hangingPunct="0">
              <a:spcBef>
                <a:spcPct val="20000"/>
              </a:spcBef>
              <a:spcAft>
                <a:spcPct val="0"/>
              </a:spcAft>
              <a:buChar char="–"/>
              <a:defRPr sz="2500">
                <a:solidFill>
                  <a:schemeClr val="bg1"/>
                </a:solidFill>
                <a:latin typeface="+mn-lt"/>
                <a:ea typeface="+mn-ea"/>
              </a:defRPr>
            </a:lvl2pPr>
            <a:lvl3pPr marL="1143019" indent="-228604" algn="l" rtl="0" eaLnBrk="0" fontAlgn="base" hangingPunct="0">
              <a:spcBef>
                <a:spcPct val="20000"/>
              </a:spcBef>
              <a:spcAft>
                <a:spcPct val="0"/>
              </a:spcAft>
              <a:buChar char="•"/>
              <a:defRPr sz="2500">
                <a:solidFill>
                  <a:schemeClr val="bg1"/>
                </a:solidFill>
                <a:latin typeface="+mn-lt"/>
                <a:ea typeface="+mn-ea"/>
              </a:defRPr>
            </a:lvl3pPr>
            <a:lvl4pPr marL="1600227" indent="-228604" algn="l" rtl="0" eaLnBrk="0" fontAlgn="base" hangingPunct="0">
              <a:spcBef>
                <a:spcPct val="20000"/>
              </a:spcBef>
              <a:spcAft>
                <a:spcPct val="0"/>
              </a:spcAft>
              <a:buChar char="–"/>
              <a:defRPr sz="2500">
                <a:solidFill>
                  <a:schemeClr val="bg1"/>
                </a:solidFill>
                <a:latin typeface="+mn-lt"/>
                <a:ea typeface="+mn-ea"/>
              </a:defRPr>
            </a:lvl4pPr>
            <a:lvl5pPr marL="2057434" indent="-228604" algn="l" rtl="0" eaLnBrk="0" fontAlgn="base" hangingPunct="0">
              <a:spcBef>
                <a:spcPct val="20000"/>
              </a:spcBef>
              <a:spcAft>
                <a:spcPct val="0"/>
              </a:spcAft>
              <a:buChar char="»"/>
              <a:defRPr sz="2500">
                <a:solidFill>
                  <a:schemeClr val="bg1"/>
                </a:solidFill>
                <a:latin typeface="+mn-lt"/>
                <a:ea typeface="+mn-ea"/>
              </a:defRPr>
            </a:lvl5pPr>
            <a:lvl6pPr marL="2514642" indent="-228604" algn="l" rtl="0" fontAlgn="base">
              <a:spcBef>
                <a:spcPct val="20000"/>
              </a:spcBef>
              <a:spcAft>
                <a:spcPct val="0"/>
              </a:spcAft>
              <a:buChar char="»"/>
              <a:defRPr sz="2500">
                <a:solidFill>
                  <a:schemeClr val="bg1"/>
                </a:solidFill>
                <a:latin typeface="+mn-lt"/>
                <a:ea typeface="+mn-ea"/>
              </a:defRPr>
            </a:lvl6pPr>
            <a:lvl7pPr marL="2971849" indent="-228604" algn="l" rtl="0" fontAlgn="base">
              <a:spcBef>
                <a:spcPct val="20000"/>
              </a:spcBef>
              <a:spcAft>
                <a:spcPct val="0"/>
              </a:spcAft>
              <a:buChar char="»"/>
              <a:defRPr sz="2500">
                <a:solidFill>
                  <a:schemeClr val="bg1"/>
                </a:solidFill>
                <a:latin typeface="+mn-lt"/>
                <a:ea typeface="+mn-ea"/>
              </a:defRPr>
            </a:lvl7pPr>
            <a:lvl8pPr marL="3429057" indent="-228604" algn="l" rtl="0" fontAlgn="base">
              <a:spcBef>
                <a:spcPct val="20000"/>
              </a:spcBef>
              <a:spcAft>
                <a:spcPct val="0"/>
              </a:spcAft>
              <a:buChar char="»"/>
              <a:defRPr sz="2500">
                <a:solidFill>
                  <a:schemeClr val="bg1"/>
                </a:solidFill>
                <a:latin typeface="+mn-lt"/>
                <a:ea typeface="+mn-ea"/>
              </a:defRPr>
            </a:lvl8pPr>
            <a:lvl9pPr marL="3886265" indent="-228604" algn="l" rtl="0" fontAlgn="base">
              <a:spcBef>
                <a:spcPct val="20000"/>
              </a:spcBef>
              <a:spcAft>
                <a:spcPct val="0"/>
              </a:spcAft>
              <a:buChar char="»"/>
              <a:defRPr sz="2500">
                <a:solidFill>
                  <a:schemeClr val="bg1"/>
                </a:solidFill>
                <a:latin typeface="+mn-lt"/>
                <a:ea typeface="+mn-ea"/>
              </a:defRPr>
            </a:lvl9pPr>
          </a:lstStyle>
          <a:p>
            <a:pPr lvl="0">
              <a:spcBef>
                <a:spcPts val="1200"/>
              </a:spcBef>
            </a:pPr>
            <a:r>
              <a:rPr lang="en-US" sz="2200" dirty="0"/>
              <a:t>Stage IIIC melanoma </a:t>
            </a:r>
          </a:p>
          <a:p>
            <a:pPr lvl="0">
              <a:spcBef>
                <a:spcPts val="1200"/>
              </a:spcBef>
            </a:pPr>
            <a:r>
              <a:rPr lang="en-US" sz="2200" dirty="0"/>
              <a:t>Resection </a:t>
            </a:r>
            <a:r>
              <a:rPr lang="en-US" sz="2200" dirty="0">
                <a:sym typeface="Wingdings" pitchFamily="2" charset="2"/>
              </a:rPr>
              <a:t> adjuvant nivolumab</a:t>
            </a:r>
            <a:endParaRPr lang="en-US" sz="2200" dirty="0"/>
          </a:p>
          <a:p>
            <a:pPr lvl="0">
              <a:spcBef>
                <a:spcPts val="1200"/>
              </a:spcBef>
            </a:pPr>
            <a:r>
              <a:rPr lang="en-US" sz="2200" dirty="0"/>
              <a:t>In-transit local recurrence on scalp at 24 weeks</a:t>
            </a:r>
          </a:p>
          <a:p>
            <a:pPr lvl="1">
              <a:spcBef>
                <a:spcPts val="1200"/>
              </a:spcBef>
            </a:pPr>
            <a:r>
              <a:rPr lang="en-US" sz="2200" dirty="0"/>
              <a:t>Resection  </a:t>
            </a:r>
          </a:p>
        </p:txBody>
      </p:sp>
    </p:spTree>
    <p:extLst>
      <p:ext uri="{BB962C8B-B14F-4D97-AF65-F5344CB8AC3E}">
        <p14:creationId xmlns:p14="http://schemas.microsoft.com/office/powerpoint/2010/main" val="2859684013"/>
      </p:ext>
    </p:extLst>
  </p:cSld>
  <p:clrMapOvr>
    <a:masterClrMapping/>
  </p:clrMapOvr>
  <p:transition spd="slow"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609599" y="0"/>
            <a:ext cx="10861127" cy="1143000"/>
          </a:xfrm>
        </p:spPr>
        <p:txBody>
          <a:bodyPr/>
          <a:lstStyle/>
          <a:p>
            <a:r>
              <a:rPr lang="en-US" altLang="x-none" dirty="0">
                <a:latin typeface="Arial" panose="020B0604020202020204" pitchFamily="34" charset="0"/>
                <a:cs typeface="Arial" panose="020B0604020202020204" pitchFamily="34" charset="0"/>
              </a:rPr>
              <a:t>A woman in her mid-40s with Stage IIIC, BRAF wild-type melanoma </a:t>
            </a:r>
            <a:r>
              <a:rPr lang="en-US" dirty="0"/>
              <a:t>(Dr Luke)</a:t>
            </a:r>
            <a:endParaRPr lang="en-US" altLang="x-none" sz="2000" dirty="0">
              <a:solidFill>
                <a:srgbClr val="FF00FF"/>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AAFF97A9-D18E-8B40-A070-ED8D84DAE794}"/>
              </a:ext>
            </a:extLst>
          </p:cNvPr>
          <p:cNvSpPr txBox="1">
            <a:spLocks/>
          </p:cNvSpPr>
          <p:nvPr/>
        </p:nvSpPr>
        <p:spPr bwMode="auto">
          <a:xfrm>
            <a:off x="568873" y="1371600"/>
            <a:ext cx="10861127" cy="5334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6" indent="-342906" algn="l" rtl="0" eaLnBrk="0" fontAlgn="base" hangingPunct="0">
              <a:spcBef>
                <a:spcPct val="20000"/>
              </a:spcBef>
              <a:spcAft>
                <a:spcPct val="0"/>
              </a:spcAft>
              <a:buChar char="•"/>
              <a:defRPr sz="2500">
                <a:solidFill>
                  <a:schemeClr val="bg1"/>
                </a:solidFill>
                <a:latin typeface="+mn-lt"/>
                <a:ea typeface="+mn-ea"/>
                <a:cs typeface="+mn-cs"/>
              </a:defRPr>
            </a:lvl1pPr>
            <a:lvl2pPr marL="742962" indent="-285755" algn="l" rtl="0" eaLnBrk="0" fontAlgn="base" hangingPunct="0">
              <a:spcBef>
                <a:spcPct val="20000"/>
              </a:spcBef>
              <a:spcAft>
                <a:spcPct val="0"/>
              </a:spcAft>
              <a:buChar char="–"/>
              <a:defRPr sz="2500">
                <a:solidFill>
                  <a:schemeClr val="bg1"/>
                </a:solidFill>
                <a:latin typeface="+mn-lt"/>
                <a:ea typeface="+mn-ea"/>
              </a:defRPr>
            </a:lvl2pPr>
            <a:lvl3pPr marL="1143019" indent="-228604" algn="l" rtl="0" eaLnBrk="0" fontAlgn="base" hangingPunct="0">
              <a:spcBef>
                <a:spcPct val="20000"/>
              </a:spcBef>
              <a:spcAft>
                <a:spcPct val="0"/>
              </a:spcAft>
              <a:buChar char="•"/>
              <a:defRPr sz="2500">
                <a:solidFill>
                  <a:schemeClr val="bg1"/>
                </a:solidFill>
                <a:latin typeface="+mn-lt"/>
                <a:ea typeface="+mn-ea"/>
              </a:defRPr>
            </a:lvl3pPr>
            <a:lvl4pPr marL="1600227" indent="-228604" algn="l" rtl="0" eaLnBrk="0" fontAlgn="base" hangingPunct="0">
              <a:spcBef>
                <a:spcPct val="20000"/>
              </a:spcBef>
              <a:spcAft>
                <a:spcPct val="0"/>
              </a:spcAft>
              <a:buChar char="–"/>
              <a:defRPr sz="2500">
                <a:solidFill>
                  <a:schemeClr val="bg1"/>
                </a:solidFill>
                <a:latin typeface="+mn-lt"/>
                <a:ea typeface="+mn-ea"/>
              </a:defRPr>
            </a:lvl4pPr>
            <a:lvl5pPr marL="2057434" indent="-228604" algn="l" rtl="0" eaLnBrk="0" fontAlgn="base" hangingPunct="0">
              <a:spcBef>
                <a:spcPct val="20000"/>
              </a:spcBef>
              <a:spcAft>
                <a:spcPct val="0"/>
              </a:spcAft>
              <a:buChar char="»"/>
              <a:defRPr sz="2500">
                <a:solidFill>
                  <a:schemeClr val="bg1"/>
                </a:solidFill>
                <a:latin typeface="+mn-lt"/>
                <a:ea typeface="+mn-ea"/>
              </a:defRPr>
            </a:lvl5pPr>
            <a:lvl6pPr marL="2514642" indent="-228604" algn="l" rtl="0" fontAlgn="base">
              <a:spcBef>
                <a:spcPct val="20000"/>
              </a:spcBef>
              <a:spcAft>
                <a:spcPct val="0"/>
              </a:spcAft>
              <a:buChar char="»"/>
              <a:defRPr sz="2500">
                <a:solidFill>
                  <a:schemeClr val="bg1"/>
                </a:solidFill>
                <a:latin typeface="+mn-lt"/>
                <a:ea typeface="+mn-ea"/>
              </a:defRPr>
            </a:lvl6pPr>
            <a:lvl7pPr marL="2971849" indent="-228604" algn="l" rtl="0" fontAlgn="base">
              <a:spcBef>
                <a:spcPct val="20000"/>
              </a:spcBef>
              <a:spcAft>
                <a:spcPct val="0"/>
              </a:spcAft>
              <a:buChar char="»"/>
              <a:defRPr sz="2500">
                <a:solidFill>
                  <a:schemeClr val="bg1"/>
                </a:solidFill>
                <a:latin typeface="+mn-lt"/>
                <a:ea typeface="+mn-ea"/>
              </a:defRPr>
            </a:lvl7pPr>
            <a:lvl8pPr marL="3429057" indent="-228604" algn="l" rtl="0" fontAlgn="base">
              <a:spcBef>
                <a:spcPct val="20000"/>
              </a:spcBef>
              <a:spcAft>
                <a:spcPct val="0"/>
              </a:spcAft>
              <a:buChar char="»"/>
              <a:defRPr sz="2500">
                <a:solidFill>
                  <a:schemeClr val="bg1"/>
                </a:solidFill>
                <a:latin typeface="+mn-lt"/>
                <a:ea typeface="+mn-ea"/>
              </a:defRPr>
            </a:lvl8pPr>
            <a:lvl9pPr marL="3886265" indent="-228604" algn="l" rtl="0" fontAlgn="base">
              <a:spcBef>
                <a:spcPct val="20000"/>
              </a:spcBef>
              <a:spcAft>
                <a:spcPct val="0"/>
              </a:spcAft>
              <a:buChar char="»"/>
              <a:defRPr sz="2500">
                <a:solidFill>
                  <a:schemeClr val="bg1"/>
                </a:solidFill>
                <a:latin typeface="+mn-lt"/>
                <a:ea typeface="+mn-ea"/>
              </a:defRPr>
            </a:lvl9pPr>
          </a:lstStyle>
          <a:p>
            <a:pPr marL="0" lvl="0" indent="0">
              <a:buNone/>
            </a:pPr>
            <a:endParaRPr lang="en-US" sz="2200" dirty="0"/>
          </a:p>
          <a:p>
            <a:pPr lvl="0">
              <a:spcBef>
                <a:spcPts val="1200"/>
              </a:spcBef>
            </a:pPr>
            <a:r>
              <a:rPr lang="en-US" sz="2200" dirty="0"/>
              <a:t>Adjuvant nivolumab</a:t>
            </a:r>
          </a:p>
          <a:p>
            <a:pPr lvl="1">
              <a:spcBef>
                <a:spcPts val="1200"/>
              </a:spcBef>
            </a:pPr>
            <a:r>
              <a:rPr lang="en-US" sz="2200" dirty="0"/>
              <a:t>Thyroid function</a:t>
            </a:r>
          </a:p>
          <a:p>
            <a:pPr lvl="2">
              <a:spcBef>
                <a:spcPts val="1200"/>
              </a:spcBef>
            </a:pPr>
            <a:r>
              <a:rPr lang="en-US" sz="2200" dirty="0"/>
              <a:t>At second dose TSH 0.3 </a:t>
            </a:r>
            <a:r>
              <a:rPr lang="en-US" sz="2200" dirty="0" err="1"/>
              <a:t>mU</a:t>
            </a:r>
            <a:r>
              <a:rPr lang="en-US" sz="2200" dirty="0"/>
              <a:t>/mL, asymptomatic</a:t>
            </a:r>
          </a:p>
          <a:p>
            <a:pPr lvl="2">
              <a:spcBef>
                <a:spcPts val="1200"/>
              </a:spcBef>
            </a:pPr>
            <a:r>
              <a:rPr lang="en-US" sz="2200" dirty="0"/>
              <a:t>At 1 week: TSH 20 </a:t>
            </a:r>
            <a:r>
              <a:rPr lang="en-US" sz="2200" dirty="0" err="1"/>
              <a:t>mU</a:t>
            </a:r>
            <a:r>
              <a:rPr lang="en-US" sz="2200" dirty="0"/>
              <a:t>/mL, FT4 0.5 ng/dl</a:t>
            </a:r>
          </a:p>
          <a:p>
            <a:pPr lvl="1">
              <a:spcBef>
                <a:spcPts val="1200"/>
              </a:spcBef>
            </a:pPr>
            <a:r>
              <a:rPr lang="en-US" sz="2200" dirty="0"/>
              <a:t>Itchy rash on upper chest, back</a:t>
            </a:r>
          </a:p>
          <a:p>
            <a:pPr lvl="2">
              <a:spcBef>
                <a:spcPts val="1200"/>
              </a:spcBef>
            </a:pPr>
            <a:r>
              <a:rPr lang="en-US" sz="2200" dirty="0"/>
              <a:t>Levothyroxine, moisturizing creams</a:t>
            </a:r>
          </a:p>
          <a:p>
            <a:pPr lvl="1">
              <a:spcBef>
                <a:spcPts val="1200"/>
              </a:spcBef>
            </a:pPr>
            <a:r>
              <a:rPr lang="en-US" sz="2200" dirty="0"/>
              <a:t>Fatigue, but continues normal daily activities </a:t>
            </a:r>
          </a:p>
          <a:p>
            <a:pPr>
              <a:spcBef>
                <a:spcPts val="1200"/>
              </a:spcBef>
            </a:pPr>
            <a:r>
              <a:rPr lang="en-US" sz="2200" dirty="0"/>
              <a:t>Continues nivolumab monthly now at 9 months without evidence of recurrence</a:t>
            </a:r>
          </a:p>
        </p:txBody>
      </p:sp>
    </p:spTree>
    <p:extLst>
      <p:ext uri="{BB962C8B-B14F-4D97-AF65-F5344CB8AC3E}">
        <p14:creationId xmlns:p14="http://schemas.microsoft.com/office/powerpoint/2010/main" val="473247024"/>
      </p:ext>
    </p:extLst>
  </p:cSld>
  <p:clrMapOvr>
    <a:masterClrMapping/>
  </p:clrMapOvr>
  <p:transition spd="slow"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3">
            <a:extLst>
              <a:ext uri="{FF2B5EF4-FFF2-40B4-BE49-F238E27FC236}">
                <a16:creationId xmlns:a16="http://schemas.microsoft.com/office/drawing/2014/main" id="{1292A494-89F7-2A43-8DDF-B44F463C2D58}"/>
              </a:ext>
            </a:extLst>
          </p:cNvPr>
          <p:cNvSpPr>
            <a:spLocks noChangeArrowheads="1"/>
          </p:cNvSpPr>
          <p:nvPr/>
        </p:nvSpPr>
        <p:spPr bwMode="auto">
          <a:xfrm>
            <a:off x="762000" y="1600200"/>
            <a:ext cx="10668000" cy="4248444"/>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itchFamily="34" charset="0"/>
              <a:ea typeface="ヒラギノ角ゴ Pro W3" charset="-128"/>
            </a:endParaRPr>
          </a:p>
        </p:txBody>
      </p:sp>
      <p:sp>
        <p:nvSpPr>
          <p:cNvPr id="2" name="Title 1">
            <a:extLst>
              <a:ext uri="{FF2B5EF4-FFF2-40B4-BE49-F238E27FC236}">
                <a16:creationId xmlns:a16="http://schemas.microsoft.com/office/drawing/2014/main" id="{C0F5BFAE-5322-B348-9656-1816DF19E9DD}"/>
              </a:ext>
            </a:extLst>
          </p:cNvPr>
          <p:cNvSpPr>
            <a:spLocks noGrp="1"/>
          </p:cNvSpPr>
          <p:nvPr>
            <p:ph type="title"/>
          </p:nvPr>
        </p:nvSpPr>
        <p:spPr>
          <a:xfrm>
            <a:off x="609600" y="0"/>
            <a:ext cx="11125200" cy="1143000"/>
          </a:xfrm>
        </p:spPr>
        <p:txBody>
          <a:bodyPr/>
          <a:lstStyle/>
          <a:p>
            <a:r>
              <a:rPr lang="en-US" sz="2400" dirty="0"/>
              <a:t>FDA Approvals/Indications for Checkpoint Inhibitors and Targeted Therapy as Adjuvant Treatment for Melanoma</a:t>
            </a:r>
          </a:p>
        </p:txBody>
      </p:sp>
      <p:graphicFrame>
        <p:nvGraphicFramePr>
          <p:cNvPr id="3" name="Content Placeholder 3">
            <a:extLst>
              <a:ext uri="{FF2B5EF4-FFF2-40B4-BE49-F238E27FC236}">
                <a16:creationId xmlns:a16="http://schemas.microsoft.com/office/drawing/2014/main" id="{34629F33-B9FC-9048-ADC4-1EF2BFD6F21C}"/>
              </a:ext>
            </a:extLst>
          </p:cNvPr>
          <p:cNvGraphicFramePr>
            <a:graphicFrameLocks/>
          </p:cNvGraphicFramePr>
          <p:nvPr>
            <p:extLst>
              <p:ext uri="{D42A27DB-BD31-4B8C-83A1-F6EECF244321}">
                <p14:modId xmlns:p14="http://schemas.microsoft.com/office/powerpoint/2010/main" val="1078934727"/>
              </p:ext>
            </p:extLst>
          </p:nvPr>
        </p:nvGraphicFramePr>
        <p:xfrm>
          <a:off x="895350" y="1708834"/>
          <a:ext cx="10401300" cy="3960446"/>
        </p:xfrm>
        <a:graphic>
          <a:graphicData uri="http://schemas.openxmlformats.org/drawingml/2006/table">
            <a:tbl>
              <a:tblPr firstRow="1" bandRow="1">
                <a:tableStyleId>{93296810-A885-4BE3-A3E7-6D5BEEA58F35}</a:tableStyleId>
              </a:tblPr>
              <a:tblGrid>
                <a:gridCol w="2843262">
                  <a:extLst>
                    <a:ext uri="{9D8B030D-6E8A-4147-A177-3AD203B41FA5}">
                      <a16:colId xmlns:a16="http://schemas.microsoft.com/office/drawing/2014/main" val="20000"/>
                    </a:ext>
                  </a:extLst>
                </a:gridCol>
                <a:gridCol w="4949699">
                  <a:extLst>
                    <a:ext uri="{9D8B030D-6E8A-4147-A177-3AD203B41FA5}">
                      <a16:colId xmlns:a16="http://schemas.microsoft.com/office/drawing/2014/main" val="20001"/>
                    </a:ext>
                  </a:extLst>
                </a:gridCol>
                <a:gridCol w="2608339">
                  <a:extLst>
                    <a:ext uri="{9D8B030D-6E8A-4147-A177-3AD203B41FA5}">
                      <a16:colId xmlns:a16="http://schemas.microsoft.com/office/drawing/2014/main" val="2732169183"/>
                    </a:ext>
                  </a:extLst>
                </a:gridCol>
              </a:tblGrid>
              <a:tr h="315841">
                <a:tc>
                  <a:txBody>
                    <a:bodyPr/>
                    <a:lstStyle/>
                    <a:p>
                      <a:r>
                        <a:rPr lang="en-GB" sz="1600" dirty="0">
                          <a:latin typeface="Arial" panose="020B0604020202020204" pitchFamily="34" charset="0"/>
                          <a:cs typeface="Arial" panose="020B0604020202020204" pitchFamily="34" charset="0"/>
                        </a:rPr>
                        <a:t>Agent, approval date</a:t>
                      </a:r>
                      <a:endParaRPr lang="en-GB" sz="1600" b="1" dirty="0">
                        <a:latin typeface="Arial" panose="020B0604020202020204" pitchFamily="34" charset="0"/>
                        <a:cs typeface="Arial" panose="020B0604020202020204" pitchFamily="34" charset="0"/>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600" noProof="0" dirty="0">
                          <a:latin typeface="Arial" panose="020B0604020202020204" pitchFamily="34" charset="0"/>
                          <a:cs typeface="Arial" panose="020B0604020202020204" pitchFamily="34" charset="0"/>
                        </a:rPr>
                        <a:t>Indication</a:t>
                      </a:r>
                      <a:endParaRPr lang="en-US" sz="1600" b="1" noProof="0" dirty="0">
                        <a:latin typeface="Arial" panose="020B0604020202020204" pitchFamily="34" charset="0"/>
                        <a:cs typeface="Arial" panose="020B0604020202020204" pitchFamily="34" charset="0"/>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600" noProof="0" dirty="0">
                          <a:latin typeface="Arial" panose="020B0604020202020204" pitchFamily="34" charset="0"/>
                          <a:cs typeface="Arial" panose="020B0604020202020204" pitchFamily="34" charset="0"/>
                        </a:rPr>
                        <a:t>Pivotal trial</a:t>
                      </a:r>
                      <a:endParaRPr lang="en-GB" sz="1600" b="1" dirty="0">
                        <a:effectLst/>
                        <a:latin typeface="Arial" panose="020B0604020202020204" pitchFamily="34" charset="0"/>
                        <a:ea typeface="MS PGothic" panose="020B0600070205080204" pitchFamily="34" charset="-128"/>
                        <a:cs typeface="Arial" panose="020B0604020202020204" pitchFamily="34" charset="0"/>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extLst>
                  <a:ext uri="{0D108BD9-81ED-4DB2-BD59-A6C34878D82A}">
                    <a16:rowId xmlns:a16="http://schemas.microsoft.com/office/drawing/2014/main" val="10000"/>
                  </a:ext>
                </a:extLst>
              </a:tr>
              <a:tr h="790526">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800" b="1" kern="1200" dirty="0">
                          <a:solidFill>
                            <a:srgbClr val="DFB226"/>
                          </a:solidFill>
                          <a:latin typeface="Arial" panose="020B0604020202020204" pitchFamily="34" charset="0"/>
                          <a:ea typeface="+mn-ea"/>
                          <a:cs typeface="Arial" panose="020B0604020202020204" pitchFamily="34" charset="0"/>
                        </a:rPr>
                        <a:t>Ipilimumab</a:t>
                      </a:r>
                    </a:p>
                    <a:p>
                      <a:pPr marL="0" marR="0" lvl="0" indent="0" algn="l" defTabSz="457189" rtl="0" eaLnBrk="1" fontAlgn="auto" latinLnBrk="0" hangingPunct="1">
                        <a:lnSpc>
                          <a:spcPct val="100000"/>
                        </a:lnSpc>
                        <a:spcBef>
                          <a:spcPts val="0"/>
                        </a:spcBef>
                        <a:spcAft>
                          <a:spcPts val="0"/>
                        </a:spcAft>
                        <a:buClrTx/>
                        <a:buSzTx/>
                        <a:buFontTx/>
                        <a:buNone/>
                        <a:tabLst/>
                        <a:defRPr/>
                      </a:pPr>
                      <a:r>
                        <a:rPr lang="en-GB" sz="1400" b="0" kern="1200" dirty="0">
                          <a:solidFill>
                            <a:schemeClr val="dk1"/>
                          </a:solidFill>
                          <a:latin typeface="Arial" panose="020B0604020202020204" pitchFamily="34" charset="0"/>
                          <a:ea typeface="+mn-ea"/>
                          <a:cs typeface="Arial" panose="020B0604020202020204" pitchFamily="34" charset="0"/>
                        </a:rPr>
                        <a:t>October 28, 2015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0" dirty="0">
                          <a:latin typeface="Arial" panose="020B0604020202020204" pitchFamily="34" charset="0"/>
                          <a:cs typeface="Arial" panose="020B0604020202020204" pitchFamily="34" charset="0"/>
                        </a:rPr>
                        <a:t>For pts with pathologic involvement of regional lymph nodes of &gt;1 mm in patients who have undergone complete resection, including total lymphadenectomy</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pt-BR" sz="1600" b="0" dirty="0">
                          <a:latin typeface="Arial" panose="020B0604020202020204" pitchFamily="34" charset="0"/>
                          <a:cs typeface="Arial" panose="020B0604020202020204" pitchFamily="34" charset="0"/>
                        </a:rPr>
                        <a:t>EORTC-18071</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2222253082"/>
                  </a:ext>
                </a:extLst>
              </a:tr>
              <a:tr h="790526">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800" b="1" noProof="0" dirty="0">
                          <a:solidFill>
                            <a:srgbClr val="DFB226"/>
                          </a:solidFill>
                        </a:rPr>
                        <a:t>Nivolumab</a:t>
                      </a:r>
                    </a:p>
                    <a:p>
                      <a:pPr marL="0" marR="0" lvl="0" indent="0" algn="l" defTabSz="457189" rtl="0" eaLnBrk="1" fontAlgn="auto" latinLnBrk="0" hangingPunct="1">
                        <a:lnSpc>
                          <a:spcPct val="100000"/>
                        </a:lnSpc>
                        <a:spcBef>
                          <a:spcPts val="0"/>
                        </a:spcBef>
                        <a:spcAft>
                          <a:spcPts val="0"/>
                        </a:spcAft>
                        <a:buClrTx/>
                        <a:buSzTx/>
                        <a:buFontTx/>
                        <a:buNone/>
                        <a:tabLst/>
                        <a:defRPr/>
                      </a:pPr>
                      <a:r>
                        <a:rPr lang="en-US" sz="1400" b="0" kern="1200" noProof="0" dirty="0">
                          <a:solidFill>
                            <a:schemeClr val="dk1"/>
                          </a:solidFill>
                          <a:latin typeface="Arial" panose="020B0604020202020204" pitchFamily="34" charset="0"/>
                          <a:ea typeface="+mn-ea"/>
                          <a:cs typeface="Arial" panose="020B0604020202020204" pitchFamily="34" charset="0"/>
                        </a:rPr>
                        <a:t>December 20, 2017</a:t>
                      </a:r>
                      <a:endParaRPr lang="en-GB" sz="1400" b="0" kern="1200" dirty="0">
                        <a:solidFill>
                          <a:schemeClr val="dk1"/>
                        </a:solidFill>
                        <a:latin typeface="Arial" panose="020B0604020202020204" pitchFamily="34" charset="0"/>
                        <a:ea typeface="+mn-ea"/>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For pts </a:t>
                      </a:r>
                      <a:r>
                        <a:rPr lang="en-GB" sz="1600" b="0" dirty="0">
                          <a:latin typeface="Arial" panose="020B0604020202020204" pitchFamily="34" charset="0"/>
                          <a:cs typeface="Arial" panose="020B0604020202020204" pitchFamily="34" charset="0"/>
                        </a:rPr>
                        <a:t>with lymph node involvement or metastatic disease who have undergone complete resection, in the adjuvant setting</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600" b="0" dirty="0">
                          <a:latin typeface="Arial" panose="020B0604020202020204" pitchFamily="34" charset="0"/>
                          <a:cs typeface="Arial" panose="020B0604020202020204" pitchFamily="34" charset="0"/>
                        </a:rPr>
                        <a:t>CHECKMATE</a:t>
                      </a:r>
                      <a:r>
                        <a:rPr lang="en-GB" sz="1600" b="0" baseline="0" dirty="0">
                          <a:latin typeface="Arial" panose="020B0604020202020204" pitchFamily="34" charset="0"/>
                          <a:cs typeface="Arial" panose="020B0604020202020204" pitchFamily="34" charset="0"/>
                        </a:rPr>
                        <a:t> </a:t>
                      </a:r>
                      <a:r>
                        <a:rPr lang="en-GB" sz="1600" b="0" dirty="0">
                          <a:latin typeface="Arial" panose="020B0604020202020204" pitchFamily="34" charset="0"/>
                          <a:cs typeface="Arial" panose="020B0604020202020204" pitchFamily="34" charset="0"/>
                        </a:rPr>
                        <a:t>238</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3709067082"/>
                  </a:ext>
                </a:extLst>
              </a:tr>
              <a:tr h="790526">
                <a:tc>
                  <a:txBody>
                    <a:bodyPr/>
                    <a:lstStyle/>
                    <a:p>
                      <a:r>
                        <a:rPr lang="en-GB" sz="1800" b="1" dirty="0">
                          <a:solidFill>
                            <a:srgbClr val="DFB226"/>
                          </a:solidFill>
                          <a:latin typeface="Arial" panose="020B0604020202020204" pitchFamily="34" charset="0"/>
                          <a:cs typeface="Arial" panose="020B0604020202020204" pitchFamily="34" charset="0"/>
                        </a:rPr>
                        <a:t>Dabrafenib + trametinib</a:t>
                      </a:r>
                    </a:p>
                    <a:p>
                      <a:r>
                        <a:rPr lang="en-GB" sz="1400" b="0" dirty="0">
                          <a:latin typeface="Arial" panose="020B0604020202020204" pitchFamily="34" charset="0"/>
                          <a:cs typeface="Arial" panose="020B0604020202020204" pitchFamily="34" charset="0"/>
                        </a:rPr>
                        <a:t>April 30, 2018</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l"/>
                      <a:r>
                        <a:rPr lang="en-GB" sz="1600" b="0" dirty="0">
                          <a:latin typeface="Arial" panose="020B0604020202020204" pitchFamily="34" charset="0"/>
                          <a:cs typeface="Arial" panose="020B0604020202020204" pitchFamily="34" charset="0"/>
                        </a:rPr>
                        <a:t>For pts with BRAF V600E or V600K mutation, as detected by an FDA-approved test, and involvement of lymph node(s) after complete resection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dirty="0">
                          <a:latin typeface="Arial" panose="020B0604020202020204" pitchFamily="34" charset="0"/>
                          <a:cs typeface="Arial" panose="020B0604020202020204" pitchFamily="34" charset="0"/>
                        </a:rPr>
                        <a:t>COMBI-AD</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4093354704"/>
                  </a:ext>
                </a:extLst>
              </a:tr>
              <a:tr h="790526">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800" b="1" kern="1200" dirty="0">
                          <a:solidFill>
                            <a:srgbClr val="DFB226"/>
                          </a:solidFill>
                          <a:latin typeface="Arial" panose="020B0604020202020204" pitchFamily="34" charset="0"/>
                          <a:ea typeface="+mn-ea"/>
                          <a:cs typeface="Arial" panose="020B0604020202020204" pitchFamily="34" charset="0"/>
                        </a:rPr>
                        <a:t>Pembrolizumab</a:t>
                      </a:r>
                    </a:p>
                    <a:p>
                      <a:pPr marL="0" marR="0" lvl="0" indent="0" algn="l" defTabSz="457189" rtl="0" eaLnBrk="1" fontAlgn="auto" latinLnBrk="0" hangingPunct="1">
                        <a:lnSpc>
                          <a:spcPct val="100000"/>
                        </a:lnSpc>
                        <a:spcBef>
                          <a:spcPts val="0"/>
                        </a:spcBef>
                        <a:spcAft>
                          <a:spcPts val="0"/>
                        </a:spcAft>
                        <a:buClrTx/>
                        <a:buSzTx/>
                        <a:buFontTx/>
                        <a:buNone/>
                        <a:tabLst/>
                        <a:defRPr/>
                      </a:pPr>
                      <a:r>
                        <a:rPr lang="en-GB" sz="1400" b="0" kern="1200" dirty="0">
                          <a:solidFill>
                            <a:schemeClr val="dk1"/>
                          </a:solidFill>
                          <a:latin typeface="Arial" panose="020B0604020202020204" pitchFamily="34" charset="0"/>
                          <a:ea typeface="+mn-ea"/>
                          <a:cs typeface="Arial" panose="020B0604020202020204" pitchFamily="34" charset="0"/>
                        </a:rPr>
                        <a:t>February 15, 2019</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l"/>
                      <a:r>
                        <a:rPr lang="en-US" sz="1600" kern="1200" dirty="0">
                          <a:solidFill>
                            <a:schemeClr val="dk1"/>
                          </a:solidFill>
                          <a:effectLst/>
                          <a:latin typeface="+mn-lt"/>
                          <a:ea typeface="+mn-ea"/>
                          <a:cs typeface="+mn-cs"/>
                        </a:rPr>
                        <a:t>For pts with involvement of lymph node(s) after complete resection</a:t>
                      </a:r>
                      <a:endParaRPr lang="en-GB" sz="1600" b="0" dirty="0">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600" b="0" dirty="0">
                          <a:latin typeface="Arial" panose="020B0604020202020204" pitchFamily="34" charset="0"/>
                          <a:cs typeface="Arial" panose="020B0604020202020204" pitchFamily="34" charset="0"/>
                        </a:rPr>
                        <a:t>KEYNOTE-054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2000754056"/>
                  </a:ext>
                </a:extLst>
              </a:tr>
            </a:tbl>
          </a:graphicData>
        </a:graphic>
      </p:graphicFrame>
      <p:sp>
        <p:nvSpPr>
          <p:cNvPr id="4" name="TextBox 3">
            <a:extLst>
              <a:ext uri="{FF2B5EF4-FFF2-40B4-BE49-F238E27FC236}">
                <a16:creationId xmlns:a16="http://schemas.microsoft.com/office/drawing/2014/main" id="{3546FE51-6488-F243-A5B8-1DF883F7042D}"/>
              </a:ext>
            </a:extLst>
          </p:cNvPr>
          <p:cNvSpPr txBox="1">
            <a:spLocks noChangeArrowheads="1"/>
          </p:cNvSpPr>
          <p:nvPr/>
        </p:nvSpPr>
        <p:spPr bwMode="auto">
          <a:xfrm>
            <a:off x="10610" y="6420144"/>
            <a:ext cx="10972800" cy="361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defRPr/>
            </a:pPr>
            <a:r>
              <a:rPr kumimoji="0" lang="en-US" sz="1600" b="0" i="0" u="none" strike="noStrike" kern="1200" cap="none" spc="0" normalizeH="0" baseline="0" noProof="0" dirty="0" err="1">
                <a:ln>
                  <a:noFill/>
                </a:ln>
                <a:solidFill>
                  <a:srgbClr val="FFFFFF"/>
                </a:solidFill>
                <a:effectLst/>
                <a:uLnTx/>
                <a:uFillTx/>
                <a:latin typeface="Arial" charset="0"/>
                <a:ea typeface="ＭＳ Ｐゴシック" charset="0"/>
              </a:rPr>
              <a:t>www.accessdata.fda.gov</a:t>
            </a:r>
            <a:r>
              <a:rPr lang="en-US" sz="1600" dirty="0">
                <a:solidFill>
                  <a:srgbClr val="FFFFFF"/>
                </a:solidFill>
              </a:rPr>
              <a:t>. </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rPr>
              <a:t>Accessed May </a:t>
            </a:r>
            <a:r>
              <a:rPr lang="en-US" sz="1600" dirty="0">
                <a:solidFill>
                  <a:srgbClr val="FFFFFF"/>
                </a:solidFill>
              </a:rPr>
              <a:t>9</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rPr>
              <a:t>, 2019.</a:t>
            </a:r>
          </a:p>
        </p:txBody>
      </p:sp>
    </p:spTree>
    <p:extLst>
      <p:ext uri="{BB962C8B-B14F-4D97-AF65-F5344CB8AC3E}">
        <p14:creationId xmlns:p14="http://schemas.microsoft.com/office/powerpoint/2010/main" val="1420392039"/>
      </p:ext>
    </p:extLst>
  </p:cSld>
  <p:clrMapOvr>
    <a:masterClrMapping/>
  </p:clrMapOvr>
  <p:transition spd="slow"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61A5-3F3B-0544-8DB6-865C7923FF88}"/>
              </a:ext>
            </a:extLst>
          </p:cNvPr>
          <p:cNvSpPr>
            <a:spLocks noGrp="1"/>
          </p:cNvSpPr>
          <p:nvPr>
            <p:ph type="ctrTitle"/>
          </p:nvPr>
        </p:nvSpPr>
        <p:spPr>
          <a:xfrm>
            <a:off x="914400" y="1219200"/>
            <a:ext cx="10363200" cy="2743200"/>
          </a:xfrm>
        </p:spPr>
        <p:txBody>
          <a:bodyPr/>
          <a:lstStyle/>
          <a:p>
            <a:pPr algn="l"/>
            <a:r>
              <a:rPr lang="en-US" sz="3200" dirty="0"/>
              <a:t>Adjuvant Therapy with Nivolumab (NIVO) versus Ipilimumab (IPI) After Complete Resection of Stage III/IV Melanoma: Updated Results from a Phase III Trial (</a:t>
            </a:r>
            <a:r>
              <a:rPr lang="en-US" sz="3200" dirty="0" err="1"/>
              <a:t>CheckMate</a:t>
            </a:r>
            <a:r>
              <a:rPr lang="en-US" sz="3200" dirty="0"/>
              <a:t> 238)</a:t>
            </a:r>
          </a:p>
        </p:txBody>
      </p:sp>
      <p:sp>
        <p:nvSpPr>
          <p:cNvPr id="3" name="Subtitle 2">
            <a:extLst>
              <a:ext uri="{FF2B5EF4-FFF2-40B4-BE49-F238E27FC236}">
                <a16:creationId xmlns:a16="http://schemas.microsoft.com/office/drawing/2014/main" id="{82D58983-CCCE-5343-89B2-5C7886BF17BB}"/>
              </a:ext>
            </a:extLst>
          </p:cNvPr>
          <p:cNvSpPr>
            <a:spLocks noGrp="1"/>
          </p:cNvSpPr>
          <p:nvPr>
            <p:ph type="subTitle" idx="1"/>
          </p:nvPr>
        </p:nvSpPr>
        <p:spPr>
          <a:xfrm>
            <a:off x="914400" y="3981450"/>
            <a:ext cx="9448800" cy="1352550"/>
          </a:xfrm>
        </p:spPr>
        <p:txBody>
          <a:bodyPr anchor="ctr"/>
          <a:lstStyle/>
          <a:p>
            <a:pPr algn="l"/>
            <a:r>
              <a:rPr lang="en-US" sz="2200" dirty="0"/>
              <a:t>Jeffrey S Weber et al.</a:t>
            </a:r>
          </a:p>
          <a:p>
            <a:pPr algn="l"/>
            <a:r>
              <a:rPr lang="de-DE" sz="2200" i="1" dirty="0" err="1"/>
              <a:t>Proc</a:t>
            </a:r>
            <a:r>
              <a:rPr lang="de-DE" sz="2200" i="1" dirty="0"/>
              <a:t> ASCO </a:t>
            </a:r>
            <a:r>
              <a:rPr lang="de-DE" sz="2200" dirty="0"/>
              <a:t>2018;Abstract 9502.</a:t>
            </a:r>
            <a:endParaRPr lang="en-US" sz="2200" dirty="0"/>
          </a:p>
        </p:txBody>
      </p:sp>
    </p:spTree>
    <p:extLst>
      <p:ext uri="{BB962C8B-B14F-4D97-AF65-F5344CB8AC3E}">
        <p14:creationId xmlns:p14="http://schemas.microsoft.com/office/powerpoint/2010/main" val="16596500"/>
      </p:ext>
    </p:extLst>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609600" y="144464"/>
            <a:ext cx="10972800" cy="383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182880" anchor="b"/>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sz="3600" b="1" dirty="0">
                <a:solidFill>
                  <a:srgbClr val="FFFFFF"/>
                </a:solidFill>
                <a:latin typeface="Arial" pitchFamily="1" charset="0"/>
                <a:ea typeface="ヒラギノ角ゴ Pro W3" pitchFamily="1" charset="-128"/>
                <a:cs typeface="ヒラギノ角ゴ Pro W3" pitchFamily="1" charset="-128"/>
              </a:rPr>
              <a:t>Breakfast with the Investigators </a:t>
            </a:r>
            <a:br>
              <a:rPr lang="en-US" sz="3600" b="1" dirty="0">
                <a:solidFill>
                  <a:srgbClr val="FFFFFF"/>
                </a:solidFill>
                <a:latin typeface="Arial" pitchFamily="1" charset="0"/>
                <a:ea typeface="ヒラギノ角ゴ Pro W3" pitchFamily="1" charset="-128"/>
                <a:cs typeface="ヒラギノ角ゴ Pro W3" pitchFamily="1" charset="-128"/>
              </a:rPr>
            </a:br>
            <a:r>
              <a:rPr lang="en-US" sz="3400" b="1" dirty="0">
                <a:solidFill>
                  <a:srgbClr val="EFC53D"/>
                </a:solidFill>
                <a:latin typeface="Arial" pitchFamily="1" charset="0"/>
                <a:ea typeface="ヒラギノ角ゴ Pro W3" pitchFamily="1" charset="-128"/>
                <a:cs typeface="ヒラギノ角ゴ Pro W3" pitchFamily="1" charset="-128"/>
              </a:rPr>
              <a:t>Management of Melanoma</a:t>
            </a:r>
            <a:br>
              <a:rPr lang="en-US" sz="3600" b="1" dirty="0">
                <a:solidFill>
                  <a:srgbClr val="EFC53D"/>
                </a:solidFill>
                <a:latin typeface="Arial" pitchFamily="1" charset="0"/>
                <a:ea typeface="ＭＳ Ｐゴシック" pitchFamily="1" charset="-128"/>
                <a:cs typeface="ＭＳ Ｐゴシック" pitchFamily="1" charset="-128"/>
              </a:rPr>
            </a:br>
            <a:br>
              <a:rPr lang="en-US" sz="1800" b="1" dirty="0">
                <a:solidFill>
                  <a:prstClr val="white"/>
                </a:solidFill>
                <a:latin typeface="Arial" pitchFamily="1" charset="0"/>
                <a:ea typeface="ヒラギノ角ゴ Pro W3" pitchFamily="1" charset="-128"/>
                <a:cs typeface="ヒラギノ角ゴ Pro W3" pitchFamily="1" charset="-128"/>
              </a:rPr>
            </a:br>
            <a:r>
              <a:rPr lang="en-US" sz="2600" b="1" dirty="0">
                <a:solidFill>
                  <a:srgbClr val="DAEDEF"/>
                </a:solidFill>
                <a:latin typeface="Arial" pitchFamily="1" charset="0"/>
                <a:ea typeface="ヒラギノ角ゴ Pro W3" pitchFamily="1" charset="-128"/>
                <a:cs typeface="ヒラギノ角ゴ Pro W3" pitchFamily="1" charset="-128"/>
              </a:rPr>
              <a:t>Monday, June 3, 2019 </a:t>
            </a:r>
            <a:br>
              <a:rPr lang="en-US" sz="2600" b="1" dirty="0">
                <a:solidFill>
                  <a:srgbClr val="DAEDEF"/>
                </a:solidFill>
                <a:latin typeface="Arial" pitchFamily="1" charset="0"/>
                <a:ea typeface="ヒラギノ角ゴ Pro W3" pitchFamily="1" charset="-128"/>
                <a:cs typeface="ヒラギノ角ゴ Pro W3" pitchFamily="1" charset="-128"/>
              </a:rPr>
            </a:br>
            <a:r>
              <a:rPr lang="en-US" sz="2600" b="1" dirty="0">
                <a:solidFill>
                  <a:srgbClr val="DAEDEF"/>
                </a:solidFill>
                <a:latin typeface="Arial" pitchFamily="1" charset="0"/>
                <a:ea typeface="ヒラギノ角ゴ Pro W3" pitchFamily="1" charset="-128"/>
                <a:cs typeface="ヒラギノ角ゴ Pro W3" pitchFamily="1" charset="-128"/>
              </a:rPr>
              <a:t>6:45 AM – 7:45 AM</a:t>
            </a:r>
            <a:br>
              <a:rPr lang="en-US" sz="2600" b="1" dirty="0">
                <a:solidFill>
                  <a:srgbClr val="DAEDEF"/>
                </a:solidFill>
                <a:latin typeface="Arial" pitchFamily="1" charset="0"/>
                <a:ea typeface="ヒラギノ角ゴ Pro W3" pitchFamily="1" charset="-128"/>
                <a:cs typeface="ヒラギノ角ゴ Pro W3" pitchFamily="1" charset="-128"/>
              </a:rPr>
            </a:br>
            <a:r>
              <a:rPr lang="en-US" sz="2600" b="1" dirty="0">
                <a:solidFill>
                  <a:srgbClr val="DAEDEF"/>
                </a:solidFill>
                <a:latin typeface="Arial" pitchFamily="1" charset="0"/>
                <a:ea typeface="ヒラギノ角ゴ Pro W3" pitchFamily="1" charset="-128"/>
                <a:cs typeface="ヒラギノ角ゴ Pro W3" pitchFamily="1" charset="-128"/>
              </a:rPr>
              <a:t>Chicago, Illinois</a:t>
            </a:r>
          </a:p>
        </p:txBody>
      </p:sp>
      <p:sp>
        <p:nvSpPr>
          <p:cNvPr id="12" name="Text Box 3">
            <a:extLst>
              <a:ext uri="{FF2B5EF4-FFF2-40B4-BE49-F238E27FC236}">
                <a16:creationId xmlns:a16="http://schemas.microsoft.com/office/drawing/2014/main" id="{CEC4CB69-F87D-4542-901F-9666FDB9E488}"/>
              </a:ext>
            </a:extLst>
          </p:cNvPr>
          <p:cNvSpPr txBox="1">
            <a:spLocks noChangeArrowheads="1"/>
          </p:cNvSpPr>
          <p:nvPr/>
        </p:nvSpPr>
        <p:spPr bwMode="auto">
          <a:xfrm>
            <a:off x="4932363" y="5638800"/>
            <a:ext cx="23272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b"/>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20000"/>
              </a:spcAft>
              <a:buClr>
                <a:srgbClr val="000000"/>
              </a:buClr>
              <a:buSzPct val="80000"/>
              <a:buFont typeface="Wingdings" charset="2"/>
              <a:buNone/>
              <a:tabLst/>
              <a:defRPr/>
            </a:pPr>
            <a:r>
              <a:rPr kumimoji="0" lang="en-US" altLang="x-none" sz="2200" b="1" i="0" u="none" strike="noStrike" kern="1200" cap="none" spc="0" normalizeH="0" baseline="0" noProof="0" dirty="0">
                <a:ln>
                  <a:noFill/>
                </a:ln>
                <a:solidFill>
                  <a:srgbClr val="EFC53D"/>
                </a:solidFill>
                <a:effectLst/>
                <a:uLnTx/>
                <a:uFillTx/>
                <a:latin typeface="Arial" charset="0"/>
                <a:ea typeface="ＭＳ Ｐゴシック" charset="-128"/>
              </a:rPr>
              <a:t>Moderator</a:t>
            </a:r>
            <a:br>
              <a:rPr kumimoji="0" lang="en-US" altLang="x-none" sz="2200" b="1" i="0" u="none" strike="noStrike" kern="1200" cap="none" spc="0" normalizeH="0" baseline="0" noProof="0" dirty="0">
                <a:ln>
                  <a:noFill/>
                </a:ln>
                <a:solidFill>
                  <a:srgbClr val="FFFFFF"/>
                </a:solidFill>
                <a:effectLst/>
                <a:uLnTx/>
                <a:uFillTx/>
                <a:latin typeface="Arial" charset="0"/>
                <a:ea typeface="ＭＳ Ｐゴシック" charset="-128"/>
              </a:rPr>
            </a:br>
            <a:r>
              <a:rPr kumimoji="0" lang="en-US" altLang="x-none" sz="2200" b="1" i="0" u="none" strike="noStrike" kern="1200" cap="none" spc="0" normalizeH="0" baseline="0" noProof="0" dirty="0">
                <a:ln>
                  <a:noFill/>
                </a:ln>
                <a:solidFill>
                  <a:srgbClr val="FFFFFF"/>
                </a:solidFill>
                <a:effectLst/>
                <a:uLnTx/>
                <a:uFillTx/>
                <a:latin typeface="Arial" charset="0"/>
                <a:ea typeface="ＭＳ Ｐゴシック" charset="-128"/>
              </a:rPr>
              <a:t>Neil Love, MD</a:t>
            </a:r>
          </a:p>
        </p:txBody>
      </p:sp>
      <p:sp>
        <p:nvSpPr>
          <p:cNvPr id="14" name="Text Box 7">
            <a:extLst>
              <a:ext uri="{FF2B5EF4-FFF2-40B4-BE49-F238E27FC236}">
                <a16:creationId xmlns:a16="http://schemas.microsoft.com/office/drawing/2014/main" id="{E4B9EAE1-A551-8041-9EDC-1FC4B9BE7945}"/>
              </a:ext>
            </a:extLst>
          </p:cNvPr>
          <p:cNvSpPr txBox="1">
            <a:spLocks noChangeArrowheads="1"/>
          </p:cNvSpPr>
          <p:nvPr/>
        </p:nvSpPr>
        <p:spPr bwMode="auto">
          <a:xfrm>
            <a:off x="5469066" y="4132263"/>
            <a:ext cx="125386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2200" b="1" i="0" u="none" strike="noStrike" kern="1200" cap="none" spc="0" normalizeH="0" baseline="0" noProof="0" dirty="0">
                <a:ln>
                  <a:noFill/>
                </a:ln>
                <a:solidFill>
                  <a:srgbClr val="EFC53D"/>
                </a:solidFill>
                <a:effectLst/>
                <a:uLnTx/>
                <a:uFillTx/>
                <a:latin typeface="Arial" charset="0"/>
                <a:ea typeface="ＭＳ Ｐゴシック" charset="-128"/>
              </a:rPr>
              <a:t>Faculty </a:t>
            </a:r>
          </a:p>
        </p:txBody>
      </p:sp>
      <p:sp>
        <p:nvSpPr>
          <p:cNvPr id="15" name="Text Box 6">
            <a:extLst>
              <a:ext uri="{FF2B5EF4-FFF2-40B4-BE49-F238E27FC236}">
                <a16:creationId xmlns:a16="http://schemas.microsoft.com/office/drawing/2014/main" id="{0C55E161-B7F2-D144-858D-BC7A32303637}"/>
              </a:ext>
            </a:extLst>
          </p:cNvPr>
          <p:cNvSpPr txBox="1">
            <a:spLocks noChangeArrowheads="1"/>
          </p:cNvSpPr>
          <p:nvPr/>
        </p:nvSpPr>
        <p:spPr bwMode="auto">
          <a:xfrm>
            <a:off x="1143000" y="4648200"/>
            <a:ext cx="586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numCol="1" spcCol="91440"/>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lvl="0">
              <a:defRPr/>
            </a:pPr>
            <a:r>
              <a:rPr lang="en-US" altLang="x-none" sz="2200" b="1" dirty="0">
                <a:solidFill>
                  <a:srgbClr val="FFFFFF"/>
                </a:solidFill>
                <a:ea typeface="ヒラギノ角ゴ Pro W3" charset="-128"/>
              </a:rPr>
              <a:t>Professor Georgina Long, BSc, PhD, MBBS</a:t>
            </a:r>
          </a:p>
          <a:p>
            <a:pPr lvl="0">
              <a:defRPr/>
            </a:pPr>
            <a:r>
              <a:rPr lang="en-US" altLang="x-none" sz="2200" b="1" dirty="0">
                <a:solidFill>
                  <a:srgbClr val="FFFFFF"/>
                </a:solidFill>
                <a:ea typeface="ヒラギノ角ゴ Pro W3" charset="-128"/>
              </a:rPr>
              <a:t>Jason J Luke, MD</a:t>
            </a:r>
          </a:p>
        </p:txBody>
      </p:sp>
      <p:sp>
        <p:nvSpPr>
          <p:cNvPr id="6" name="Text Box 6">
            <a:extLst>
              <a:ext uri="{FF2B5EF4-FFF2-40B4-BE49-F238E27FC236}">
                <a16:creationId xmlns:a16="http://schemas.microsoft.com/office/drawing/2014/main" id="{4B9236F3-8361-474C-BED9-2BFD2BB8AB10}"/>
              </a:ext>
            </a:extLst>
          </p:cNvPr>
          <p:cNvSpPr txBox="1">
            <a:spLocks noChangeArrowheads="1"/>
          </p:cNvSpPr>
          <p:nvPr/>
        </p:nvSpPr>
        <p:spPr bwMode="auto">
          <a:xfrm>
            <a:off x="7467600" y="4648200"/>
            <a:ext cx="3581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numCol="1" spcCol="91440"/>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lvl="0">
              <a:defRPr/>
            </a:pPr>
            <a:r>
              <a:rPr lang="en-US" altLang="x-none" sz="2200" b="1" dirty="0">
                <a:solidFill>
                  <a:srgbClr val="FFFFFF"/>
                </a:solidFill>
                <a:ea typeface="ヒラギノ角ゴ Pro W3" charset="-128"/>
              </a:rPr>
              <a:t>Jeffrey S Weber, MD, PhD</a:t>
            </a:r>
            <a:endParaRPr kumimoji="0" lang="en-US" altLang="x-none" sz="2200" b="1" i="0" u="none" strike="noStrike" kern="1200" cap="none" spc="0" normalizeH="0" baseline="0" noProof="0" dirty="0">
              <a:ln>
                <a:noFill/>
              </a:ln>
              <a:solidFill>
                <a:srgbClr val="FFFFFF"/>
              </a:solidFill>
              <a:effectLst/>
              <a:uLnTx/>
              <a:uFillTx/>
              <a:latin typeface="Arial" charset="0"/>
              <a:ea typeface="ヒラギノ角ゴ Pro W3" charset="-128"/>
            </a:endParaRPr>
          </a:p>
        </p:txBody>
      </p:sp>
    </p:spTree>
    <p:extLst>
      <p:ext uri="{BB962C8B-B14F-4D97-AF65-F5344CB8AC3E}">
        <p14:creationId xmlns:p14="http://schemas.microsoft.com/office/powerpoint/2010/main" val="2423538012"/>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text&#10;&#10;Description automatically generated">
            <a:extLst>
              <a:ext uri="{FF2B5EF4-FFF2-40B4-BE49-F238E27FC236}">
                <a16:creationId xmlns:a16="http://schemas.microsoft.com/office/drawing/2014/main" id="{D9B87284-0B80-3C41-845B-23E59A0A6119}"/>
              </a:ext>
            </a:extLst>
          </p:cNvPr>
          <p:cNvPicPr>
            <a:picLocks noChangeAspect="1"/>
          </p:cNvPicPr>
          <p:nvPr/>
        </p:nvPicPr>
        <p:blipFill>
          <a:blip r:embed="rId2"/>
          <a:stretch>
            <a:fillRect/>
          </a:stretch>
        </p:blipFill>
        <p:spPr>
          <a:xfrm>
            <a:off x="1516559" y="1258256"/>
            <a:ext cx="9734660" cy="4815412"/>
          </a:xfrm>
          <a:prstGeom prst="rect">
            <a:avLst/>
          </a:prstGeom>
        </p:spPr>
      </p:pic>
      <p:sp>
        <p:nvSpPr>
          <p:cNvPr id="2" name="Title 1">
            <a:extLst>
              <a:ext uri="{FF2B5EF4-FFF2-40B4-BE49-F238E27FC236}">
                <a16:creationId xmlns:a16="http://schemas.microsoft.com/office/drawing/2014/main" id="{0210565F-3E9A-4643-A43E-E0489D5EA936}"/>
              </a:ext>
            </a:extLst>
          </p:cNvPr>
          <p:cNvSpPr>
            <a:spLocks noGrp="1"/>
          </p:cNvSpPr>
          <p:nvPr>
            <p:ph type="title"/>
          </p:nvPr>
        </p:nvSpPr>
        <p:spPr/>
        <p:txBody>
          <a:bodyPr/>
          <a:lstStyle/>
          <a:p>
            <a:r>
              <a:rPr lang="en-US" dirty="0"/>
              <a:t>CheckMate 238: Recurrence-Free Survival with Adjuvant Nivolumab versus Ipilimumab in the Intention-To-Treat Population</a:t>
            </a:r>
          </a:p>
        </p:txBody>
      </p:sp>
      <p:sp>
        <p:nvSpPr>
          <p:cNvPr id="5" name="TextBox 4">
            <a:extLst>
              <a:ext uri="{FF2B5EF4-FFF2-40B4-BE49-F238E27FC236}">
                <a16:creationId xmlns:a16="http://schemas.microsoft.com/office/drawing/2014/main" id="{D05B93CF-5209-AE4F-B36B-2B4BF05847F4}"/>
              </a:ext>
            </a:extLst>
          </p:cNvPr>
          <p:cNvSpPr txBox="1">
            <a:spLocks noChangeArrowheads="1"/>
          </p:cNvSpPr>
          <p:nvPr/>
        </p:nvSpPr>
        <p:spPr bwMode="auto">
          <a:xfrm>
            <a:off x="152400" y="6496344"/>
            <a:ext cx="5152292" cy="361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defRPr/>
            </a:pP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rPr>
              <a:t>Weber J et al. </a:t>
            </a:r>
            <a:r>
              <a:rPr kumimoji="0" lang="en-US" sz="1600" b="0" i="1" u="none" strike="noStrike" kern="1200" cap="none" spc="0" normalizeH="0" baseline="0" noProof="0" dirty="0">
                <a:ln>
                  <a:noFill/>
                </a:ln>
                <a:solidFill>
                  <a:srgbClr val="FFFFFF"/>
                </a:solidFill>
                <a:effectLst/>
                <a:uLnTx/>
                <a:uFillTx/>
              </a:rPr>
              <a:t>Proc ASCO </a:t>
            </a:r>
            <a:r>
              <a:rPr kumimoji="0" lang="en-US" sz="1600" b="0" u="none" strike="noStrike" kern="1200" cap="none" spc="0" normalizeH="0" baseline="0" noProof="0" dirty="0">
                <a:ln>
                  <a:noFill/>
                </a:ln>
                <a:solidFill>
                  <a:srgbClr val="FFFFFF"/>
                </a:solidFill>
                <a:effectLst/>
                <a:uLnTx/>
                <a:uFillTx/>
              </a:rPr>
              <a:t>2018;Abstract 9502</a:t>
            </a:r>
            <a:r>
              <a:rPr lang="en-US" sz="1600" dirty="0">
                <a:solidFill>
                  <a:srgbClr val="FFFFFF"/>
                </a:solidFill>
              </a:rPr>
              <a:t>.</a:t>
            </a:r>
            <a:endParaRPr kumimoji="0" lang="en-US" sz="1600" b="0" u="none" strike="noStrike" kern="1200" cap="none" spc="0" normalizeH="0" baseline="0" noProof="0" dirty="0">
              <a:ln>
                <a:noFill/>
              </a:ln>
              <a:solidFill>
                <a:srgbClr val="FFFFFF"/>
              </a:solidFill>
              <a:effectLst/>
              <a:uLnTx/>
              <a:uFillTx/>
              <a:latin typeface="Arial" charset="0"/>
              <a:ea typeface="ＭＳ Ｐゴシック" charset="0"/>
            </a:endParaRPr>
          </a:p>
        </p:txBody>
      </p:sp>
      <p:graphicFrame>
        <p:nvGraphicFramePr>
          <p:cNvPr id="7" name="Table 6">
            <a:extLst>
              <a:ext uri="{FF2B5EF4-FFF2-40B4-BE49-F238E27FC236}">
                <a16:creationId xmlns:a16="http://schemas.microsoft.com/office/drawing/2014/main" id="{7761BB9F-A748-A24F-9DF6-C8D3D2CD7D71}"/>
              </a:ext>
            </a:extLst>
          </p:cNvPr>
          <p:cNvGraphicFramePr>
            <a:graphicFrameLocks noGrp="1"/>
          </p:cNvGraphicFramePr>
          <p:nvPr>
            <p:extLst>
              <p:ext uri="{D42A27DB-BD31-4B8C-83A1-F6EECF244321}">
                <p14:modId xmlns:p14="http://schemas.microsoft.com/office/powerpoint/2010/main" val="358868548"/>
              </p:ext>
            </p:extLst>
          </p:nvPr>
        </p:nvGraphicFramePr>
        <p:xfrm>
          <a:off x="4876800" y="1219200"/>
          <a:ext cx="6578600" cy="919480"/>
        </p:xfrm>
        <a:graphic>
          <a:graphicData uri="http://schemas.openxmlformats.org/drawingml/2006/table">
            <a:tbl>
              <a:tblPr firstRow="1" bandRow="1">
                <a:tableStyleId>{21E4AEA4-8DFA-4A89-87EB-49C32662AFE0}</a:tableStyleId>
              </a:tblPr>
              <a:tblGrid>
                <a:gridCol w="1549400">
                  <a:extLst>
                    <a:ext uri="{9D8B030D-6E8A-4147-A177-3AD203B41FA5}">
                      <a16:colId xmlns:a16="http://schemas.microsoft.com/office/drawing/2014/main" val="3371822722"/>
                    </a:ext>
                  </a:extLst>
                </a:gridCol>
                <a:gridCol w="1447800">
                  <a:extLst>
                    <a:ext uri="{9D8B030D-6E8A-4147-A177-3AD203B41FA5}">
                      <a16:colId xmlns:a16="http://schemas.microsoft.com/office/drawing/2014/main" val="2017400807"/>
                    </a:ext>
                  </a:extLst>
                </a:gridCol>
                <a:gridCol w="1524000">
                  <a:extLst>
                    <a:ext uri="{9D8B030D-6E8A-4147-A177-3AD203B41FA5}">
                      <a16:colId xmlns:a16="http://schemas.microsoft.com/office/drawing/2014/main" val="1835209072"/>
                    </a:ext>
                  </a:extLst>
                </a:gridCol>
                <a:gridCol w="990600">
                  <a:extLst>
                    <a:ext uri="{9D8B030D-6E8A-4147-A177-3AD203B41FA5}">
                      <a16:colId xmlns:a16="http://schemas.microsoft.com/office/drawing/2014/main" val="1526869550"/>
                    </a:ext>
                  </a:extLst>
                </a:gridCol>
                <a:gridCol w="1066800">
                  <a:extLst>
                    <a:ext uri="{9D8B030D-6E8A-4147-A177-3AD203B41FA5}">
                      <a16:colId xmlns:a16="http://schemas.microsoft.com/office/drawing/2014/main" val="474754263"/>
                    </a:ext>
                  </a:extLst>
                </a:gridCol>
              </a:tblGrid>
              <a:tr h="370840">
                <a:tc>
                  <a:txBody>
                    <a:bodyPr/>
                    <a:lstStyle/>
                    <a:p>
                      <a:r>
                        <a:rPr lang="en-US" sz="1500" dirty="0">
                          <a:solidFill>
                            <a:schemeClr val="tx1"/>
                          </a:solidFill>
                        </a:rPr>
                        <a:t>Endpoint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algn="ctr"/>
                      <a:r>
                        <a:rPr lang="en-US" sz="1500" dirty="0">
                          <a:solidFill>
                            <a:schemeClr val="tx1"/>
                          </a:solidFill>
                        </a:rPr>
                        <a:t>Nivolumab</a:t>
                      </a:r>
                    </a:p>
                    <a:p>
                      <a:pPr algn="ctr"/>
                      <a:r>
                        <a:rPr lang="en-US" sz="1500" dirty="0">
                          <a:solidFill>
                            <a:schemeClr val="tx1"/>
                          </a:solidFill>
                        </a:rPr>
                        <a:t>(N = 453)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algn="ctr"/>
                      <a:r>
                        <a:rPr lang="en-US" sz="1500" dirty="0">
                          <a:solidFill>
                            <a:schemeClr val="tx1"/>
                          </a:solidFill>
                        </a:rPr>
                        <a:t>Ipilimumab</a:t>
                      </a:r>
                    </a:p>
                    <a:p>
                      <a:pPr algn="ctr"/>
                      <a:r>
                        <a:rPr lang="en-US" sz="1500" dirty="0">
                          <a:solidFill>
                            <a:schemeClr val="tx1"/>
                          </a:solidFill>
                        </a:rPr>
                        <a:t>(N = 453)</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algn="ctr"/>
                      <a:r>
                        <a:rPr lang="en-US" sz="1500" dirty="0">
                          <a:solidFill>
                            <a:schemeClr val="tx1"/>
                          </a:solidFill>
                        </a:rPr>
                        <a:t>Hazard</a:t>
                      </a:r>
                    </a:p>
                    <a:p>
                      <a:pPr algn="ctr"/>
                      <a:r>
                        <a:rPr lang="en-US" sz="1500" dirty="0">
                          <a:solidFill>
                            <a:schemeClr val="tx1"/>
                          </a:solidFill>
                        </a:rPr>
                        <a:t>ratio</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algn="ctr"/>
                      <a:r>
                        <a:rPr lang="en-US" sz="1500" i="1" dirty="0">
                          <a:solidFill>
                            <a:schemeClr val="tx1"/>
                          </a:solidFill>
                        </a:rPr>
                        <a:t>p</a:t>
                      </a:r>
                      <a:r>
                        <a:rPr lang="en-US" sz="1500" dirty="0">
                          <a:solidFill>
                            <a:schemeClr val="tx1"/>
                          </a:solidFill>
                        </a:rPr>
                        <a:t>-value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extLst>
                  <a:ext uri="{0D108BD9-81ED-4DB2-BD59-A6C34878D82A}">
                    <a16:rowId xmlns:a16="http://schemas.microsoft.com/office/drawing/2014/main" val="2612541809"/>
                  </a:ext>
                </a:extLst>
              </a:tr>
              <a:tr h="370840">
                <a:tc>
                  <a:txBody>
                    <a:bodyPr/>
                    <a:lstStyle/>
                    <a:p>
                      <a:r>
                        <a:rPr lang="en-US" sz="1500" dirty="0">
                          <a:solidFill>
                            <a:schemeClr val="tx1"/>
                          </a:solidFill>
                        </a:rPr>
                        <a:t>Median RFS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500" dirty="0">
                          <a:solidFill>
                            <a:schemeClr val="tx1"/>
                          </a:solidFill>
                        </a:rPr>
                        <a:t>30.8 </a:t>
                      </a:r>
                      <a:r>
                        <a:rPr lang="en-US" sz="1500" dirty="0" err="1">
                          <a:solidFill>
                            <a:schemeClr val="tx1"/>
                          </a:solidFill>
                        </a:rPr>
                        <a:t>mo</a:t>
                      </a:r>
                      <a:endParaRPr lang="en-US"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500" dirty="0">
                          <a:solidFill>
                            <a:schemeClr val="tx1"/>
                          </a:solidFill>
                        </a:rPr>
                        <a:t>24.1 </a:t>
                      </a:r>
                      <a:r>
                        <a:rPr lang="en-US" sz="1500" dirty="0" err="1">
                          <a:solidFill>
                            <a:schemeClr val="tx1"/>
                          </a:solidFill>
                        </a:rPr>
                        <a:t>mo</a:t>
                      </a:r>
                      <a:endParaRPr lang="en-US"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500" dirty="0">
                          <a:solidFill>
                            <a:schemeClr val="tx1"/>
                          </a:solidFill>
                        </a:rPr>
                        <a:t>0.66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500" dirty="0">
                          <a:solidFill>
                            <a:schemeClr val="tx1"/>
                          </a:solidFill>
                        </a:rPr>
                        <a:t>&lt;0.0001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extLst>
                  <a:ext uri="{0D108BD9-81ED-4DB2-BD59-A6C34878D82A}">
                    <a16:rowId xmlns:a16="http://schemas.microsoft.com/office/drawing/2014/main" val="3038934345"/>
                  </a:ext>
                </a:extLst>
              </a:tr>
            </a:tbl>
          </a:graphicData>
        </a:graphic>
      </p:graphicFrame>
      <p:sp>
        <p:nvSpPr>
          <p:cNvPr id="8" name="TextBox 7">
            <a:extLst>
              <a:ext uri="{FF2B5EF4-FFF2-40B4-BE49-F238E27FC236}">
                <a16:creationId xmlns:a16="http://schemas.microsoft.com/office/drawing/2014/main" id="{30AF8BA6-58BA-6C4C-9E52-8289A283C72A}"/>
              </a:ext>
            </a:extLst>
          </p:cNvPr>
          <p:cNvSpPr txBox="1"/>
          <p:nvPr/>
        </p:nvSpPr>
        <p:spPr>
          <a:xfrm rot="16200000">
            <a:off x="-121166" y="3352549"/>
            <a:ext cx="2667000" cy="369332"/>
          </a:xfrm>
          <a:prstGeom prst="rect">
            <a:avLst/>
          </a:prstGeom>
          <a:noFill/>
        </p:spPr>
        <p:txBody>
          <a:bodyPr wrap="square" rtlCol="0">
            <a:spAutoFit/>
          </a:bodyPr>
          <a:lstStyle/>
          <a:p>
            <a:pPr algn="ctr"/>
            <a:r>
              <a:rPr lang="en-US" sz="1800" b="1" dirty="0"/>
              <a:t>RFS (%)</a:t>
            </a:r>
          </a:p>
        </p:txBody>
      </p:sp>
      <p:sp>
        <p:nvSpPr>
          <p:cNvPr id="15" name="TextBox 14">
            <a:extLst>
              <a:ext uri="{FF2B5EF4-FFF2-40B4-BE49-F238E27FC236}">
                <a16:creationId xmlns:a16="http://schemas.microsoft.com/office/drawing/2014/main" id="{958D692C-64C3-AA49-97BE-CD37F6168A6D}"/>
              </a:ext>
            </a:extLst>
          </p:cNvPr>
          <p:cNvSpPr txBox="1"/>
          <p:nvPr/>
        </p:nvSpPr>
        <p:spPr>
          <a:xfrm>
            <a:off x="5035709" y="2304369"/>
            <a:ext cx="701040" cy="338554"/>
          </a:xfrm>
          <a:prstGeom prst="rect">
            <a:avLst/>
          </a:prstGeom>
          <a:noFill/>
        </p:spPr>
        <p:txBody>
          <a:bodyPr wrap="square" rtlCol="0">
            <a:spAutoFit/>
          </a:bodyPr>
          <a:lstStyle/>
          <a:p>
            <a:pPr algn="ctr"/>
            <a:r>
              <a:rPr lang="en-US" sz="1600" b="1" dirty="0">
                <a:solidFill>
                  <a:srgbClr val="FF9300"/>
                </a:solidFill>
              </a:rPr>
              <a:t>70%</a:t>
            </a:r>
          </a:p>
        </p:txBody>
      </p:sp>
      <p:sp>
        <p:nvSpPr>
          <p:cNvPr id="16" name="TextBox 15">
            <a:extLst>
              <a:ext uri="{FF2B5EF4-FFF2-40B4-BE49-F238E27FC236}">
                <a16:creationId xmlns:a16="http://schemas.microsoft.com/office/drawing/2014/main" id="{E93EF407-F9A2-E642-9DD7-6410B4634846}"/>
              </a:ext>
            </a:extLst>
          </p:cNvPr>
          <p:cNvSpPr txBox="1"/>
          <p:nvPr/>
        </p:nvSpPr>
        <p:spPr>
          <a:xfrm>
            <a:off x="6705600" y="2461249"/>
            <a:ext cx="701040" cy="338554"/>
          </a:xfrm>
          <a:prstGeom prst="rect">
            <a:avLst/>
          </a:prstGeom>
          <a:noFill/>
        </p:spPr>
        <p:txBody>
          <a:bodyPr wrap="square" rtlCol="0">
            <a:spAutoFit/>
          </a:bodyPr>
          <a:lstStyle/>
          <a:p>
            <a:pPr algn="ctr"/>
            <a:r>
              <a:rPr lang="en-US" sz="1600" b="1" dirty="0">
                <a:solidFill>
                  <a:srgbClr val="FF9300"/>
                </a:solidFill>
              </a:rPr>
              <a:t>66%</a:t>
            </a:r>
          </a:p>
        </p:txBody>
      </p:sp>
      <p:sp>
        <p:nvSpPr>
          <p:cNvPr id="17" name="TextBox 16">
            <a:extLst>
              <a:ext uri="{FF2B5EF4-FFF2-40B4-BE49-F238E27FC236}">
                <a16:creationId xmlns:a16="http://schemas.microsoft.com/office/drawing/2014/main" id="{72CA3129-94D3-3749-AD4C-24CC3F83DEBE}"/>
              </a:ext>
            </a:extLst>
          </p:cNvPr>
          <p:cNvSpPr txBox="1"/>
          <p:nvPr/>
        </p:nvSpPr>
        <p:spPr>
          <a:xfrm>
            <a:off x="8277369" y="2564572"/>
            <a:ext cx="701040" cy="338554"/>
          </a:xfrm>
          <a:prstGeom prst="rect">
            <a:avLst/>
          </a:prstGeom>
          <a:noFill/>
        </p:spPr>
        <p:txBody>
          <a:bodyPr wrap="square" rtlCol="0">
            <a:spAutoFit/>
          </a:bodyPr>
          <a:lstStyle/>
          <a:p>
            <a:pPr algn="ctr"/>
            <a:r>
              <a:rPr lang="en-US" sz="1600" b="1" dirty="0">
                <a:solidFill>
                  <a:srgbClr val="FF9300"/>
                </a:solidFill>
              </a:rPr>
              <a:t>63%</a:t>
            </a:r>
          </a:p>
        </p:txBody>
      </p:sp>
      <p:sp>
        <p:nvSpPr>
          <p:cNvPr id="18" name="TextBox 17">
            <a:extLst>
              <a:ext uri="{FF2B5EF4-FFF2-40B4-BE49-F238E27FC236}">
                <a16:creationId xmlns:a16="http://schemas.microsoft.com/office/drawing/2014/main" id="{EB390920-DAF5-E445-A0F9-8824A15ABBCF}"/>
              </a:ext>
            </a:extLst>
          </p:cNvPr>
          <p:cNvSpPr txBox="1"/>
          <p:nvPr/>
        </p:nvSpPr>
        <p:spPr>
          <a:xfrm>
            <a:off x="8627889" y="3760199"/>
            <a:ext cx="701040" cy="338554"/>
          </a:xfrm>
          <a:prstGeom prst="rect">
            <a:avLst/>
          </a:prstGeom>
          <a:noFill/>
        </p:spPr>
        <p:txBody>
          <a:bodyPr wrap="square" rtlCol="0">
            <a:spAutoFit/>
          </a:bodyPr>
          <a:lstStyle/>
          <a:p>
            <a:pPr algn="ctr"/>
            <a:r>
              <a:rPr lang="en-US" sz="1600" b="1" dirty="0">
                <a:solidFill>
                  <a:srgbClr val="92D050"/>
                </a:solidFill>
              </a:rPr>
              <a:t>50%</a:t>
            </a:r>
          </a:p>
        </p:txBody>
      </p:sp>
      <p:sp>
        <p:nvSpPr>
          <p:cNvPr id="19" name="TextBox 18">
            <a:extLst>
              <a:ext uri="{FF2B5EF4-FFF2-40B4-BE49-F238E27FC236}">
                <a16:creationId xmlns:a16="http://schemas.microsoft.com/office/drawing/2014/main" id="{858797B5-9DC9-3244-B293-E85D3784C9EE}"/>
              </a:ext>
            </a:extLst>
          </p:cNvPr>
          <p:cNvSpPr txBox="1"/>
          <p:nvPr/>
        </p:nvSpPr>
        <p:spPr>
          <a:xfrm>
            <a:off x="6934200" y="3539221"/>
            <a:ext cx="701040" cy="338554"/>
          </a:xfrm>
          <a:prstGeom prst="rect">
            <a:avLst/>
          </a:prstGeom>
          <a:noFill/>
        </p:spPr>
        <p:txBody>
          <a:bodyPr wrap="square" rtlCol="0">
            <a:spAutoFit/>
          </a:bodyPr>
          <a:lstStyle/>
          <a:p>
            <a:pPr algn="ctr"/>
            <a:r>
              <a:rPr lang="en-US" sz="1600" b="1" dirty="0">
                <a:solidFill>
                  <a:srgbClr val="92D050"/>
                </a:solidFill>
              </a:rPr>
              <a:t>53%</a:t>
            </a:r>
          </a:p>
        </p:txBody>
      </p:sp>
      <p:sp>
        <p:nvSpPr>
          <p:cNvPr id="20" name="TextBox 19">
            <a:extLst>
              <a:ext uri="{FF2B5EF4-FFF2-40B4-BE49-F238E27FC236}">
                <a16:creationId xmlns:a16="http://schemas.microsoft.com/office/drawing/2014/main" id="{AB93070B-1B52-C347-9FDD-2879C6552BED}"/>
              </a:ext>
            </a:extLst>
          </p:cNvPr>
          <p:cNvSpPr txBox="1"/>
          <p:nvPr/>
        </p:nvSpPr>
        <p:spPr>
          <a:xfrm>
            <a:off x="5240511" y="3198661"/>
            <a:ext cx="701040" cy="338554"/>
          </a:xfrm>
          <a:prstGeom prst="rect">
            <a:avLst/>
          </a:prstGeom>
          <a:noFill/>
        </p:spPr>
        <p:txBody>
          <a:bodyPr wrap="square" rtlCol="0">
            <a:spAutoFit/>
          </a:bodyPr>
          <a:lstStyle/>
          <a:p>
            <a:pPr algn="ctr"/>
            <a:r>
              <a:rPr lang="en-US" sz="1600" b="1" dirty="0">
                <a:solidFill>
                  <a:srgbClr val="92D050"/>
                </a:solidFill>
              </a:rPr>
              <a:t>60%</a:t>
            </a:r>
          </a:p>
        </p:txBody>
      </p:sp>
      <p:sp>
        <p:nvSpPr>
          <p:cNvPr id="4" name="TextBox 3">
            <a:extLst>
              <a:ext uri="{FF2B5EF4-FFF2-40B4-BE49-F238E27FC236}">
                <a16:creationId xmlns:a16="http://schemas.microsoft.com/office/drawing/2014/main" id="{CE8AA114-2B8D-2843-A687-DA602F97BCF6}"/>
              </a:ext>
            </a:extLst>
          </p:cNvPr>
          <p:cNvSpPr txBox="1"/>
          <p:nvPr/>
        </p:nvSpPr>
        <p:spPr>
          <a:xfrm>
            <a:off x="2590800" y="4701438"/>
            <a:ext cx="1219200" cy="338554"/>
          </a:xfrm>
          <a:prstGeom prst="rect">
            <a:avLst/>
          </a:prstGeom>
          <a:noFill/>
        </p:spPr>
        <p:txBody>
          <a:bodyPr wrap="square" rtlCol="0">
            <a:spAutoFit/>
          </a:bodyPr>
          <a:lstStyle/>
          <a:p>
            <a:r>
              <a:rPr lang="en-US" sz="1600" dirty="0"/>
              <a:t>NIVO</a:t>
            </a:r>
          </a:p>
        </p:txBody>
      </p:sp>
      <p:sp>
        <p:nvSpPr>
          <p:cNvPr id="9" name="TextBox 8">
            <a:extLst>
              <a:ext uri="{FF2B5EF4-FFF2-40B4-BE49-F238E27FC236}">
                <a16:creationId xmlns:a16="http://schemas.microsoft.com/office/drawing/2014/main" id="{FD1CF091-15EA-3648-A896-FEA5642A3975}"/>
              </a:ext>
            </a:extLst>
          </p:cNvPr>
          <p:cNvSpPr txBox="1"/>
          <p:nvPr/>
        </p:nvSpPr>
        <p:spPr>
          <a:xfrm>
            <a:off x="2590800" y="5055006"/>
            <a:ext cx="1219200" cy="338554"/>
          </a:xfrm>
          <a:prstGeom prst="rect">
            <a:avLst/>
          </a:prstGeom>
          <a:noFill/>
        </p:spPr>
        <p:txBody>
          <a:bodyPr wrap="square" rtlCol="0">
            <a:spAutoFit/>
          </a:bodyPr>
          <a:lstStyle/>
          <a:p>
            <a:r>
              <a:rPr lang="en-US" sz="1600" dirty="0"/>
              <a:t>IPI</a:t>
            </a:r>
          </a:p>
        </p:txBody>
      </p:sp>
      <p:cxnSp>
        <p:nvCxnSpPr>
          <p:cNvPr id="13" name="Straight Connector 12">
            <a:extLst>
              <a:ext uri="{FF2B5EF4-FFF2-40B4-BE49-F238E27FC236}">
                <a16:creationId xmlns:a16="http://schemas.microsoft.com/office/drawing/2014/main" id="{992099CA-0475-CC40-BFFE-CDD32D93B99E}"/>
              </a:ext>
            </a:extLst>
          </p:cNvPr>
          <p:cNvCxnSpPr/>
          <p:nvPr/>
        </p:nvCxnSpPr>
        <p:spPr bwMode="auto">
          <a:xfrm>
            <a:off x="2209800" y="4869078"/>
            <a:ext cx="381000" cy="0"/>
          </a:xfrm>
          <a:prstGeom prst="line">
            <a:avLst/>
          </a:prstGeom>
          <a:solidFill>
            <a:schemeClr val="accent1"/>
          </a:solidFill>
          <a:ln w="38100" cap="flat" cmpd="sng" algn="ctr">
            <a:solidFill>
              <a:srgbClr val="FF93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13">
            <a:extLst>
              <a:ext uri="{FF2B5EF4-FFF2-40B4-BE49-F238E27FC236}">
                <a16:creationId xmlns:a16="http://schemas.microsoft.com/office/drawing/2014/main" id="{C8AB483C-1764-6044-9CEC-14F275C6B4DC}"/>
              </a:ext>
            </a:extLst>
          </p:cNvPr>
          <p:cNvCxnSpPr/>
          <p:nvPr/>
        </p:nvCxnSpPr>
        <p:spPr bwMode="auto">
          <a:xfrm>
            <a:off x="2209800" y="5234838"/>
            <a:ext cx="381000" cy="0"/>
          </a:xfrm>
          <a:prstGeom prst="line">
            <a:avLst/>
          </a:prstGeom>
          <a:solidFill>
            <a:schemeClr val="accent1"/>
          </a:solidFill>
          <a:ln w="38100" cap="flat" cmpd="sng" algn="ctr">
            <a:solidFill>
              <a:srgbClr val="92D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1" name="TextBox 20">
            <a:extLst>
              <a:ext uri="{FF2B5EF4-FFF2-40B4-BE49-F238E27FC236}">
                <a16:creationId xmlns:a16="http://schemas.microsoft.com/office/drawing/2014/main" id="{242E6454-A9DC-C243-B128-FCC89F0C50EA}"/>
              </a:ext>
            </a:extLst>
          </p:cNvPr>
          <p:cNvSpPr txBox="1"/>
          <p:nvPr/>
        </p:nvSpPr>
        <p:spPr>
          <a:xfrm>
            <a:off x="1981200" y="6031468"/>
            <a:ext cx="9144000" cy="369332"/>
          </a:xfrm>
          <a:prstGeom prst="rect">
            <a:avLst/>
          </a:prstGeom>
          <a:noFill/>
        </p:spPr>
        <p:txBody>
          <a:bodyPr wrap="square" rtlCol="0">
            <a:spAutoFit/>
          </a:bodyPr>
          <a:lstStyle/>
          <a:p>
            <a:pPr algn="ctr"/>
            <a:r>
              <a:rPr lang="en-US" sz="1800" b="1" dirty="0"/>
              <a:t>Months</a:t>
            </a:r>
          </a:p>
        </p:txBody>
      </p:sp>
    </p:spTree>
    <p:extLst>
      <p:ext uri="{BB962C8B-B14F-4D97-AF65-F5344CB8AC3E}">
        <p14:creationId xmlns:p14="http://schemas.microsoft.com/office/powerpoint/2010/main" val="673800427"/>
      </p:ext>
    </p:extLst>
  </p:cSld>
  <p:clrMapOvr>
    <a:masterClrMapping/>
  </p:clrMapOvr>
  <p:transition spd="slow"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3">
            <a:extLst>
              <a:ext uri="{FF2B5EF4-FFF2-40B4-BE49-F238E27FC236}">
                <a16:creationId xmlns:a16="http://schemas.microsoft.com/office/drawing/2014/main" id="{83701EDC-4735-6E45-869B-BF03B73F4589}"/>
              </a:ext>
            </a:extLst>
          </p:cNvPr>
          <p:cNvSpPr>
            <a:spLocks noChangeArrowheads="1"/>
          </p:cNvSpPr>
          <p:nvPr/>
        </p:nvSpPr>
        <p:spPr bwMode="auto">
          <a:xfrm>
            <a:off x="762000" y="1552025"/>
            <a:ext cx="10744200" cy="4648200"/>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itchFamily="34" charset="0"/>
              <a:ea typeface="ヒラギノ角ゴ Pro W3" charset="-128"/>
            </a:endParaRPr>
          </a:p>
        </p:txBody>
      </p:sp>
      <p:sp>
        <p:nvSpPr>
          <p:cNvPr id="2" name="Title 1">
            <a:extLst>
              <a:ext uri="{FF2B5EF4-FFF2-40B4-BE49-F238E27FC236}">
                <a16:creationId xmlns:a16="http://schemas.microsoft.com/office/drawing/2014/main" id="{0210565F-3E9A-4643-A43E-E0489D5EA936}"/>
              </a:ext>
            </a:extLst>
          </p:cNvPr>
          <p:cNvSpPr>
            <a:spLocks noGrp="1"/>
          </p:cNvSpPr>
          <p:nvPr>
            <p:ph type="title"/>
          </p:nvPr>
        </p:nvSpPr>
        <p:spPr>
          <a:xfrm>
            <a:off x="647699" y="76200"/>
            <a:ext cx="10972800" cy="1143000"/>
          </a:xfrm>
        </p:spPr>
        <p:txBody>
          <a:bodyPr/>
          <a:lstStyle/>
          <a:p>
            <a:r>
              <a:rPr lang="en-US" sz="2300" dirty="0"/>
              <a:t>Adjuvant Therapy with </a:t>
            </a:r>
            <a:r>
              <a:rPr lang="en-US" sz="2300" dirty="0" err="1"/>
              <a:t>Nivolumab</a:t>
            </a:r>
            <a:r>
              <a:rPr lang="en-US" sz="2300" dirty="0"/>
              <a:t> versus Ipilimumab After Complete Resection of Stage III/IV Melanoma: Updated Results from a Phase III Trial (</a:t>
            </a:r>
            <a:r>
              <a:rPr lang="en-US" sz="2300" dirty="0" err="1"/>
              <a:t>CheckMate</a:t>
            </a:r>
            <a:r>
              <a:rPr lang="en-US" sz="2300" dirty="0"/>
              <a:t> 238)</a:t>
            </a:r>
          </a:p>
        </p:txBody>
      </p:sp>
      <p:sp>
        <p:nvSpPr>
          <p:cNvPr id="5" name="TextBox 4">
            <a:extLst>
              <a:ext uri="{FF2B5EF4-FFF2-40B4-BE49-F238E27FC236}">
                <a16:creationId xmlns:a16="http://schemas.microsoft.com/office/drawing/2014/main" id="{D05B93CF-5209-AE4F-B36B-2B4BF05847F4}"/>
              </a:ext>
            </a:extLst>
          </p:cNvPr>
          <p:cNvSpPr txBox="1">
            <a:spLocks noChangeArrowheads="1"/>
          </p:cNvSpPr>
          <p:nvPr/>
        </p:nvSpPr>
        <p:spPr bwMode="auto">
          <a:xfrm>
            <a:off x="29308" y="6436071"/>
            <a:ext cx="10972800" cy="361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rPr>
              <a:t>Weber J et al. </a:t>
            </a:r>
            <a:r>
              <a:rPr lang="de-DE" sz="1600" i="1" dirty="0" err="1"/>
              <a:t>Proc</a:t>
            </a:r>
            <a:r>
              <a:rPr lang="de-DE" sz="1600" i="1" dirty="0"/>
              <a:t> ASCO </a:t>
            </a:r>
            <a:r>
              <a:rPr lang="de-DE" sz="1600" dirty="0"/>
              <a:t>2018;Abstract 9502.</a:t>
            </a:r>
          </a:p>
        </p:txBody>
      </p:sp>
      <p:graphicFrame>
        <p:nvGraphicFramePr>
          <p:cNvPr id="17" name="Content Placeholder 3">
            <a:extLst>
              <a:ext uri="{FF2B5EF4-FFF2-40B4-BE49-F238E27FC236}">
                <a16:creationId xmlns:a16="http://schemas.microsoft.com/office/drawing/2014/main" id="{1B0D3029-ED2F-D241-B462-D03ADEFB3AC2}"/>
              </a:ext>
            </a:extLst>
          </p:cNvPr>
          <p:cNvGraphicFramePr>
            <a:graphicFrameLocks/>
          </p:cNvGraphicFramePr>
          <p:nvPr>
            <p:extLst>
              <p:ext uri="{D42A27DB-BD31-4B8C-83A1-F6EECF244321}">
                <p14:modId xmlns:p14="http://schemas.microsoft.com/office/powerpoint/2010/main" val="972163491"/>
              </p:ext>
            </p:extLst>
          </p:nvPr>
        </p:nvGraphicFramePr>
        <p:xfrm>
          <a:off x="914400" y="1676399"/>
          <a:ext cx="10439399" cy="4399453"/>
        </p:xfrm>
        <a:graphic>
          <a:graphicData uri="http://schemas.openxmlformats.org/drawingml/2006/table">
            <a:tbl>
              <a:tblPr firstRow="1" bandRow="1">
                <a:tableStyleId>{93296810-A885-4BE3-A3E7-6D5BEEA58F35}</a:tableStyleId>
              </a:tblPr>
              <a:tblGrid>
                <a:gridCol w="2562084">
                  <a:extLst>
                    <a:ext uri="{9D8B030D-6E8A-4147-A177-3AD203B41FA5}">
                      <a16:colId xmlns:a16="http://schemas.microsoft.com/office/drawing/2014/main" val="20000"/>
                    </a:ext>
                  </a:extLst>
                </a:gridCol>
                <a:gridCol w="3046215">
                  <a:extLst>
                    <a:ext uri="{9D8B030D-6E8A-4147-A177-3AD203B41FA5}">
                      <a16:colId xmlns:a16="http://schemas.microsoft.com/office/drawing/2014/main" val="444245560"/>
                    </a:ext>
                  </a:extLst>
                </a:gridCol>
                <a:gridCol w="2416154">
                  <a:extLst>
                    <a:ext uri="{9D8B030D-6E8A-4147-A177-3AD203B41FA5}">
                      <a16:colId xmlns:a16="http://schemas.microsoft.com/office/drawing/2014/main" val="3565022127"/>
                    </a:ext>
                  </a:extLst>
                </a:gridCol>
                <a:gridCol w="1146350">
                  <a:extLst>
                    <a:ext uri="{9D8B030D-6E8A-4147-A177-3AD203B41FA5}">
                      <a16:colId xmlns:a16="http://schemas.microsoft.com/office/drawing/2014/main" val="1873337622"/>
                    </a:ext>
                  </a:extLst>
                </a:gridCol>
                <a:gridCol w="1268596">
                  <a:extLst>
                    <a:ext uri="{9D8B030D-6E8A-4147-A177-3AD203B41FA5}">
                      <a16:colId xmlns:a16="http://schemas.microsoft.com/office/drawing/2014/main" val="1481797037"/>
                    </a:ext>
                  </a:extLst>
                </a:gridCol>
              </a:tblGrid>
              <a:tr h="648371">
                <a:tc>
                  <a:txBody>
                    <a:bodyPr/>
                    <a:lstStyle/>
                    <a:p>
                      <a:endParaRPr lang="en-GB" sz="1800" b="1" dirty="0">
                        <a:solidFill>
                          <a:schemeClr val="tx1"/>
                        </a:solidFill>
                        <a:latin typeface="+mn-lt"/>
                        <a:cs typeface="Arial" panose="020B0604020202020204" pitchFamily="34" charset="0"/>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Nivolumab</a:t>
                      </a:r>
                    </a:p>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(n = 453)</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Ipilimumab</a:t>
                      </a:r>
                    </a:p>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(n = 453)</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rPr>
                        <a:t>HR</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b="1" i="1" dirty="0">
                          <a:solidFill>
                            <a:schemeClr val="tx1"/>
                          </a:solidFill>
                          <a:latin typeface="+mn-lt"/>
                        </a:rPr>
                        <a:t>p-</a:t>
                      </a:r>
                      <a:r>
                        <a:rPr lang="en-US" sz="1800" b="1" i="0" dirty="0">
                          <a:solidFill>
                            <a:schemeClr val="tx1"/>
                          </a:solidFill>
                          <a:latin typeface="+mn-lt"/>
                        </a:rPr>
                        <a:t>value</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extLst>
                  <a:ext uri="{0D108BD9-81ED-4DB2-BD59-A6C34878D82A}">
                    <a16:rowId xmlns:a16="http://schemas.microsoft.com/office/drawing/2014/main" val="10000"/>
                  </a:ext>
                </a:extLst>
              </a:tr>
              <a:tr h="402763">
                <a:tc gridSpan="5">
                  <a:txBody>
                    <a:bodyPr/>
                    <a:lstStyle/>
                    <a:p>
                      <a:pPr algn="l" fontAlgn="b"/>
                      <a:r>
                        <a:rPr lang="en-US" sz="1800" b="0" dirty="0">
                          <a:effectLst/>
                          <a:latin typeface="+mn-lt"/>
                          <a:cs typeface="Arial" panose="020B0604020202020204" pitchFamily="34" charset="0"/>
                        </a:rPr>
                        <a:t>RFS, 24-mo rates</a:t>
                      </a:r>
                    </a:p>
                  </a:txBody>
                  <a:tcPr marL="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hMerge="1">
                  <a:txBody>
                    <a:bodyPr/>
                    <a:lstStyle/>
                    <a:p>
                      <a:pPr algn="ctr" fontAlgn="b"/>
                      <a:endParaRPr lang="en-US" sz="1800" b="0" dirty="0">
                        <a:effectLst/>
                        <a:latin typeface="+mn-lt"/>
                        <a:cs typeface="Arial" panose="020B0604020202020204" pitchFamily="34"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hMerge="1">
                  <a:txBody>
                    <a:bodyPr/>
                    <a:lstStyle/>
                    <a:p>
                      <a:pPr algn="ctr" fontAlgn="b"/>
                      <a:endParaRPr lang="en-US" sz="1800" b="0" dirty="0">
                        <a:effectLst/>
                        <a:latin typeface="+mn-lt"/>
                        <a:cs typeface="Arial" panose="020B0604020202020204" pitchFamily="34"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hMerge="1">
                  <a:txBody>
                    <a:bodyPr/>
                    <a:lstStyle/>
                    <a:p>
                      <a:pPr algn="ctr" fontAlgn="b"/>
                      <a:endParaRPr lang="en-US" sz="1800" b="0" dirty="0">
                        <a:effectLst/>
                        <a:latin typeface="+mn-lt"/>
                        <a:cs typeface="Arial" panose="020B0604020202020204" pitchFamily="34"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hMerge="1">
                  <a:txBody>
                    <a:bodyPr/>
                    <a:lstStyle/>
                    <a:p>
                      <a:pPr algn="ctr" fontAlgn="b"/>
                      <a:endParaRPr lang="en-US" sz="1800" b="0" dirty="0">
                        <a:effectLst/>
                        <a:latin typeface="+mn-lt"/>
                        <a:cs typeface="Arial" panose="020B0604020202020204" pitchFamily="34"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1"/>
                  </a:ext>
                </a:extLst>
              </a:tr>
              <a:tr h="357341">
                <a:tc>
                  <a:txBody>
                    <a:bodyPr/>
                    <a:lstStyle/>
                    <a:p>
                      <a:pPr marL="0" indent="177800" algn="l" fontAlgn="b">
                        <a:tabLst/>
                      </a:pPr>
                      <a:r>
                        <a:rPr lang="en-US" sz="1800" b="0" dirty="0">
                          <a:effectLst/>
                          <a:latin typeface="+mn-lt"/>
                          <a:cs typeface="Arial" panose="020B0604020202020204" pitchFamily="34" charset="0"/>
                        </a:rPr>
                        <a:t>ITT population</a:t>
                      </a:r>
                    </a:p>
                  </a:txBody>
                  <a:tcPr marL="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r>
                        <a:rPr lang="en-US" sz="1800" b="0" dirty="0">
                          <a:effectLst/>
                          <a:latin typeface="+mn-lt"/>
                          <a:cs typeface="Arial" panose="020B0604020202020204" pitchFamily="34" charset="0"/>
                        </a:rPr>
                        <a:t>62.6%</a:t>
                      </a: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r>
                        <a:rPr lang="en-US" sz="1800" b="0" dirty="0">
                          <a:effectLst/>
                          <a:latin typeface="+mn-lt"/>
                          <a:cs typeface="Arial" panose="020B0604020202020204" pitchFamily="34" charset="0"/>
                        </a:rPr>
                        <a:t>50.2%</a:t>
                      </a: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r>
                        <a:rPr lang="en-US" sz="1800" b="0" dirty="0">
                          <a:effectLst/>
                          <a:latin typeface="+mn-lt"/>
                          <a:cs typeface="Arial" panose="020B0604020202020204" pitchFamily="34" charset="0"/>
                        </a:rPr>
                        <a:t>0.66</a:t>
                      </a: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r>
                        <a:rPr lang="en-US" sz="1800" b="0" dirty="0">
                          <a:effectLst/>
                          <a:latin typeface="+mn-lt"/>
                          <a:cs typeface="Arial" panose="020B0604020202020204" pitchFamily="34" charset="0"/>
                        </a:rPr>
                        <a:t>&lt;0.0001</a:t>
                      </a: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2"/>
                  </a:ext>
                </a:extLst>
              </a:tr>
              <a:tr h="357341">
                <a:tc>
                  <a:txBody>
                    <a:bodyPr/>
                    <a:lstStyle/>
                    <a:p>
                      <a:pPr marL="0" indent="177800" algn="l" fontAlgn="b">
                        <a:tabLst/>
                      </a:pPr>
                      <a:r>
                        <a:rPr lang="en-US" sz="1800" b="0" dirty="0">
                          <a:effectLst/>
                          <a:latin typeface="+mn-lt"/>
                        </a:rPr>
                        <a:t>Stage IIIB</a:t>
                      </a:r>
                    </a:p>
                  </a:txBody>
                  <a:tcPr marL="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r>
                        <a:rPr lang="en-US" sz="1800" b="0" dirty="0">
                          <a:effectLst/>
                          <a:latin typeface="+mn-lt"/>
                        </a:rPr>
                        <a:t>70.8%</a:t>
                      </a: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r>
                        <a:rPr lang="en-US" sz="1800" b="0" dirty="0">
                          <a:effectLst/>
                          <a:latin typeface="+mn-lt"/>
                        </a:rPr>
                        <a:t>60.7%</a:t>
                      </a: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endParaRPr lang="en-US" sz="1800" b="0" dirty="0">
                        <a:effectLst/>
                        <a:latin typeface="+mn-lt"/>
                        <a:cs typeface="Arial" panose="020B0604020202020204" pitchFamily="34"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endParaRPr lang="en-US" sz="1800" b="0" dirty="0">
                        <a:effectLst/>
                        <a:latin typeface="+mn-lt"/>
                        <a:cs typeface="Arial" panose="020B0604020202020204" pitchFamily="34"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2014768974"/>
                  </a:ext>
                </a:extLst>
              </a:tr>
              <a:tr h="357341">
                <a:tc>
                  <a:txBody>
                    <a:bodyPr/>
                    <a:lstStyle/>
                    <a:p>
                      <a:pPr marL="0" indent="177800" algn="l" fontAlgn="b">
                        <a:tabLst/>
                      </a:pPr>
                      <a:r>
                        <a:rPr lang="en-US" sz="1800" b="0" dirty="0">
                          <a:effectLst/>
                          <a:latin typeface="+mn-lt"/>
                        </a:rPr>
                        <a:t>Stage IIIC</a:t>
                      </a:r>
                    </a:p>
                  </a:txBody>
                  <a:tcPr marL="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r>
                        <a:rPr lang="en-US" sz="1800" b="0" dirty="0">
                          <a:effectLst/>
                          <a:latin typeface="+mn-lt"/>
                        </a:rPr>
                        <a:t>58.0%</a:t>
                      </a: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r>
                        <a:rPr lang="en-US" sz="1800" b="0" dirty="0">
                          <a:effectLst/>
                          <a:latin typeface="+mn-lt"/>
                        </a:rPr>
                        <a:t>45.4%</a:t>
                      </a: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endParaRPr lang="en-US" sz="1800" b="0" dirty="0">
                        <a:effectLst/>
                        <a:latin typeface="+mn-lt"/>
                        <a:cs typeface="Arial" panose="020B0604020202020204" pitchFamily="34"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endParaRPr lang="en-US" sz="1800" b="0" dirty="0">
                        <a:effectLst/>
                        <a:latin typeface="+mn-lt"/>
                        <a:cs typeface="Arial" panose="020B0604020202020204" pitchFamily="34"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2474171308"/>
                  </a:ext>
                </a:extLst>
              </a:tr>
              <a:tr h="357341">
                <a:tc>
                  <a:txBody>
                    <a:bodyPr/>
                    <a:lstStyle/>
                    <a:p>
                      <a:pPr marL="0" indent="177800" algn="l" fontAlgn="b">
                        <a:tabLst/>
                      </a:pPr>
                      <a:r>
                        <a:rPr lang="en-US" sz="1800" b="0" dirty="0">
                          <a:effectLst/>
                          <a:latin typeface="+mn-lt"/>
                        </a:rPr>
                        <a:t>Stage IV</a:t>
                      </a:r>
                    </a:p>
                  </a:txBody>
                  <a:tcPr marL="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r>
                        <a:rPr lang="en-US" sz="1800" b="0" dirty="0">
                          <a:effectLst/>
                          <a:latin typeface="+mn-lt"/>
                        </a:rPr>
                        <a:t>58.0%</a:t>
                      </a: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r>
                        <a:rPr lang="en-US" sz="1800" b="0" dirty="0">
                          <a:effectLst/>
                          <a:latin typeface="+mn-lt"/>
                        </a:rPr>
                        <a:t>44.3%</a:t>
                      </a: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endParaRPr lang="en-US" sz="1800" b="0" dirty="0">
                        <a:effectLst/>
                        <a:latin typeface="+mn-lt"/>
                        <a:cs typeface="Arial" panose="020B0604020202020204" pitchFamily="34"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endParaRPr lang="en-US" sz="1800" b="0" dirty="0">
                        <a:effectLst/>
                        <a:latin typeface="+mn-lt"/>
                        <a:cs typeface="Arial" panose="020B0604020202020204" pitchFamily="34"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426784193"/>
                  </a:ext>
                </a:extLst>
              </a:tr>
              <a:tr h="357341">
                <a:tc>
                  <a:txBody>
                    <a:bodyPr/>
                    <a:lstStyle/>
                    <a:p>
                      <a:pPr marL="0" indent="177800" algn="l" fontAlgn="b">
                        <a:tabLst/>
                      </a:pPr>
                      <a:r>
                        <a:rPr lang="en-US" sz="1800" b="0" dirty="0">
                          <a:effectLst/>
                          <a:latin typeface="+mn-lt"/>
                        </a:rPr>
                        <a:t>PD-L1 ≥5%</a:t>
                      </a:r>
                    </a:p>
                  </a:txBody>
                  <a:tcPr marL="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r>
                        <a:rPr lang="en-US" sz="1800" b="0" dirty="0">
                          <a:effectLst/>
                          <a:latin typeface="+mn-lt"/>
                        </a:rPr>
                        <a:t>75.5%</a:t>
                      </a: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r>
                        <a:rPr lang="en-US" sz="1800" b="0" dirty="0">
                          <a:effectLst/>
                          <a:latin typeface="+mn-lt"/>
                        </a:rPr>
                        <a:t>58.4%</a:t>
                      </a: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endParaRPr lang="en-US" sz="1800" b="0" dirty="0">
                        <a:effectLst/>
                        <a:latin typeface="+mn-lt"/>
                        <a:cs typeface="Arial" panose="020B0604020202020204" pitchFamily="34"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endParaRPr lang="en-US" sz="1800" b="0" dirty="0">
                        <a:effectLst/>
                        <a:latin typeface="+mn-lt"/>
                        <a:cs typeface="Arial" panose="020B0604020202020204" pitchFamily="34"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478257594"/>
                  </a:ext>
                </a:extLst>
              </a:tr>
              <a:tr h="357341">
                <a:tc>
                  <a:txBody>
                    <a:bodyPr/>
                    <a:lstStyle/>
                    <a:p>
                      <a:pPr marL="0" indent="177800" algn="l" fontAlgn="b">
                        <a:tabLst/>
                      </a:pPr>
                      <a:r>
                        <a:rPr lang="en-US" sz="1800" b="0" dirty="0">
                          <a:effectLst/>
                          <a:latin typeface="+mn-lt"/>
                        </a:rPr>
                        <a:t>PD-L1 &lt;5%</a:t>
                      </a:r>
                    </a:p>
                  </a:txBody>
                  <a:tcPr marL="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r>
                        <a:rPr lang="en-US" sz="1800" b="0" dirty="0">
                          <a:effectLst/>
                          <a:latin typeface="+mn-lt"/>
                        </a:rPr>
                        <a:t>55.2%</a:t>
                      </a: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r>
                        <a:rPr lang="en-US" sz="1800" b="0" dirty="0">
                          <a:effectLst/>
                          <a:latin typeface="+mn-lt"/>
                        </a:rPr>
                        <a:t>45.5%</a:t>
                      </a: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endParaRPr lang="en-US" sz="1800" b="0" dirty="0">
                        <a:effectLst/>
                        <a:latin typeface="+mn-lt"/>
                        <a:cs typeface="Arial" panose="020B0604020202020204" pitchFamily="34"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endParaRPr lang="en-US" sz="1800" b="0" dirty="0">
                        <a:effectLst/>
                        <a:latin typeface="+mn-lt"/>
                        <a:cs typeface="Arial" panose="020B0604020202020204" pitchFamily="34"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533947667"/>
                  </a:ext>
                </a:extLst>
              </a:tr>
              <a:tr h="357341">
                <a:tc>
                  <a:txBody>
                    <a:bodyPr/>
                    <a:lstStyle/>
                    <a:p>
                      <a:pPr marL="0" indent="177800" algn="l" fontAlgn="b">
                        <a:tabLst/>
                      </a:pPr>
                      <a:r>
                        <a:rPr lang="en-US" sz="1800" b="0" i="0" dirty="0">
                          <a:effectLst/>
                          <a:latin typeface="+mn-lt"/>
                        </a:rPr>
                        <a:t>BRAF mutant</a:t>
                      </a:r>
                    </a:p>
                  </a:txBody>
                  <a:tcPr marL="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r>
                        <a:rPr lang="en-US" sz="1800" b="0" dirty="0">
                          <a:effectLst/>
                          <a:latin typeface="+mn-lt"/>
                        </a:rPr>
                        <a:t>61.9%</a:t>
                      </a: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r>
                        <a:rPr lang="en-US" sz="1800" b="0" dirty="0">
                          <a:effectLst/>
                          <a:latin typeface="+mn-lt"/>
                        </a:rPr>
                        <a:t>51.7%</a:t>
                      </a: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endParaRPr lang="en-US" sz="1800" b="0" dirty="0">
                        <a:effectLst/>
                        <a:latin typeface="+mn-lt"/>
                        <a:cs typeface="Arial" panose="020B0604020202020204" pitchFamily="34"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endParaRPr lang="en-US" sz="1800" b="0" dirty="0">
                        <a:effectLst/>
                        <a:latin typeface="+mn-lt"/>
                        <a:cs typeface="Arial" panose="020B0604020202020204" pitchFamily="34"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4092680526"/>
                  </a:ext>
                </a:extLst>
              </a:tr>
              <a:tr h="357341">
                <a:tc>
                  <a:txBody>
                    <a:bodyPr/>
                    <a:lstStyle/>
                    <a:p>
                      <a:pPr marL="0" indent="177800" algn="l" fontAlgn="b">
                        <a:tabLst/>
                      </a:pPr>
                      <a:r>
                        <a:rPr lang="en-US" sz="1800" b="0" i="0" dirty="0">
                          <a:effectLst/>
                          <a:latin typeface="+mn-lt"/>
                        </a:rPr>
                        <a:t>BRAF wild type</a:t>
                      </a:r>
                    </a:p>
                  </a:txBody>
                  <a:tcPr marL="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r>
                        <a:rPr lang="en-US" sz="1800" b="0" dirty="0">
                          <a:effectLst/>
                          <a:latin typeface="+mn-lt"/>
                        </a:rPr>
                        <a:t>63.5%</a:t>
                      </a: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r>
                        <a:rPr lang="en-US" sz="1800" b="0" dirty="0">
                          <a:effectLst/>
                          <a:latin typeface="+mn-lt"/>
                        </a:rPr>
                        <a:t>46.2%</a:t>
                      </a: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endParaRPr lang="en-US" sz="1800" b="0" dirty="0">
                        <a:effectLst/>
                        <a:latin typeface="+mn-lt"/>
                        <a:cs typeface="Arial" panose="020B0604020202020204" pitchFamily="34"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endParaRPr lang="en-US" sz="1800" b="0" dirty="0">
                        <a:effectLst/>
                        <a:latin typeface="+mn-lt"/>
                        <a:cs typeface="Arial" panose="020B0604020202020204" pitchFamily="34" charset="0"/>
                      </a:endParaRP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2769722184"/>
                  </a:ext>
                </a:extLst>
              </a:tr>
              <a:tr h="357341">
                <a:tc>
                  <a:txBody>
                    <a:bodyPr/>
                    <a:lstStyle/>
                    <a:p>
                      <a:pPr marL="0" indent="15875" algn="l" fontAlgn="b">
                        <a:tabLst/>
                      </a:pPr>
                      <a:r>
                        <a:rPr lang="en-US" sz="1800" b="0" dirty="0">
                          <a:effectLst/>
                          <a:latin typeface="+mn-lt"/>
                          <a:cs typeface="Arial" panose="020B0604020202020204" pitchFamily="34" charset="0"/>
                        </a:rPr>
                        <a:t>DMFS, 24-mo rates</a:t>
                      </a:r>
                    </a:p>
                  </a:txBody>
                  <a:tcPr marL="95250"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r>
                        <a:rPr lang="en-US" sz="1800" b="0" dirty="0">
                          <a:effectLst/>
                          <a:latin typeface="+mn-lt"/>
                          <a:cs typeface="Arial" panose="020B0604020202020204" pitchFamily="34" charset="0"/>
                        </a:rPr>
                        <a:t>70.5%</a:t>
                      </a: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r>
                        <a:rPr lang="en-US" sz="1800" b="0" dirty="0">
                          <a:effectLst/>
                          <a:latin typeface="+mn-lt"/>
                          <a:cs typeface="Arial" panose="020B0604020202020204" pitchFamily="34" charset="0"/>
                        </a:rPr>
                        <a:t>63.7%</a:t>
                      </a: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r>
                        <a:rPr lang="en-US" sz="1800" b="0" dirty="0">
                          <a:effectLst/>
                          <a:latin typeface="+mn-lt"/>
                          <a:cs typeface="Arial" panose="020B0604020202020204" pitchFamily="34" charset="0"/>
                        </a:rPr>
                        <a:t>0.76</a:t>
                      </a: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r>
                        <a:rPr lang="en-US" sz="1800" b="0" dirty="0">
                          <a:effectLst/>
                          <a:latin typeface="+mn-lt"/>
                          <a:cs typeface="Arial" panose="020B0604020202020204" pitchFamily="34" charset="0"/>
                        </a:rPr>
                        <a:t>0.034</a:t>
                      </a:r>
                    </a:p>
                  </a:txBody>
                  <a:tcPr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929815483"/>
                  </a:ext>
                </a:extLst>
              </a:tr>
            </a:tbl>
          </a:graphicData>
        </a:graphic>
      </p:graphicFrame>
    </p:spTree>
    <p:extLst>
      <p:ext uri="{BB962C8B-B14F-4D97-AF65-F5344CB8AC3E}">
        <p14:creationId xmlns:p14="http://schemas.microsoft.com/office/powerpoint/2010/main" val="2698013470"/>
      </p:ext>
    </p:extLst>
  </p:cSld>
  <p:clrMapOvr>
    <a:masterClrMapping/>
  </p:clrMapOvr>
  <p:transition spd="slow"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3">
            <a:extLst>
              <a:ext uri="{FF2B5EF4-FFF2-40B4-BE49-F238E27FC236}">
                <a16:creationId xmlns:a16="http://schemas.microsoft.com/office/drawing/2014/main" id="{5870BB6E-9744-2543-B76C-BE06F20AE68F}"/>
              </a:ext>
            </a:extLst>
          </p:cNvPr>
          <p:cNvSpPr>
            <a:spLocks noChangeArrowheads="1"/>
          </p:cNvSpPr>
          <p:nvPr/>
        </p:nvSpPr>
        <p:spPr bwMode="auto">
          <a:xfrm>
            <a:off x="381000" y="1447800"/>
            <a:ext cx="11353800" cy="4648200"/>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itchFamily="34" charset="0"/>
              <a:ea typeface="ヒラギノ角ゴ Pro W3" charset="-128"/>
            </a:endParaRPr>
          </a:p>
        </p:txBody>
      </p:sp>
      <p:graphicFrame>
        <p:nvGraphicFramePr>
          <p:cNvPr id="3" name="Content Placeholder 3">
            <a:extLst>
              <a:ext uri="{FF2B5EF4-FFF2-40B4-BE49-F238E27FC236}">
                <a16:creationId xmlns:a16="http://schemas.microsoft.com/office/drawing/2014/main" id="{FE6C7B47-2CE2-134A-B127-D59DF62C6C53}"/>
              </a:ext>
            </a:extLst>
          </p:cNvPr>
          <p:cNvGraphicFramePr>
            <a:graphicFrameLocks/>
          </p:cNvGraphicFramePr>
          <p:nvPr/>
        </p:nvGraphicFramePr>
        <p:xfrm>
          <a:off x="533400" y="1554480"/>
          <a:ext cx="11058091" cy="4399637"/>
        </p:xfrm>
        <a:graphic>
          <a:graphicData uri="http://schemas.openxmlformats.org/drawingml/2006/table">
            <a:tbl>
              <a:tblPr firstRow="1" bandRow="1">
                <a:tableStyleId>{93296810-A885-4BE3-A3E7-6D5BEEA58F35}</a:tableStyleId>
              </a:tblPr>
              <a:tblGrid>
                <a:gridCol w="4189727">
                  <a:extLst>
                    <a:ext uri="{9D8B030D-6E8A-4147-A177-3AD203B41FA5}">
                      <a16:colId xmlns:a16="http://schemas.microsoft.com/office/drawing/2014/main" val="20000"/>
                    </a:ext>
                  </a:extLst>
                </a:gridCol>
                <a:gridCol w="3434182">
                  <a:extLst>
                    <a:ext uri="{9D8B030D-6E8A-4147-A177-3AD203B41FA5}">
                      <a16:colId xmlns:a16="http://schemas.microsoft.com/office/drawing/2014/main" val="20001"/>
                    </a:ext>
                  </a:extLst>
                </a:gridCol>
                <a:gridCol w="3434182">
                  <a:extLst>
                    <a:ext uri="{9D8B030D-6E8A-4147-A177-3AD203B41FA5}">
                      <a16:colId xmlns:a16="http://schemas.microsoft.com/office/drawing/2014/main" val="20002"/>
                    </a:ext>
                  </a:extLst>
                </a:gridCol>
              </a:tblGrid>
              <a:tr h="399967">
                <a:tc>
                  <a:txBody>
                    <a:bodyPr/>
                    <a:lstStyle/>
                    <a:p>
                      <a:r>
                        <a:rPr lang="en-GB" sz="1800" dirty="0"/>
                        <a:t>Any AE</a:t>
                      </a:r>
                      <a:endParaRPr lang="en-GB" sz="1800" b="1" dirty="0">
                        <a:latin typeface="Arial Narrow" panose="020B060602020203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noProof="0" dirty="0"/>
                        <a:t>Nivolumab (</a:t>
                      </a:r>
                      <a:r>
                        <a:rPr lang="en-US" sz="1800" baseline="0" noProof="0" dirty="0"/>
                        <a:t>n = 452)</a:t>
                      </a:r>
                      <a:endParaRPr lang="en-US" sz="1800" b="1" noProof="0" dirty="0">
                        <a:latin typeface="Arial Narrow" panose="020B060602020203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dirty="0">
                          <a:effectLst/>
                        </a:rPr>
                        <a:t>Ipilimumab</a:t>
                      </a:r>
                      <a:r>
                        <a:rPr lang="en-GB" sz="1800" baseline="0" dirty="0">
                          <a:effectLst/>
                        </a:rPr>
                        <a:t> </a:t>
                      </a:r>
                      <a:r>
                        <a:rPr lang="en-US" sz="1800" dirty="0">
                          <a:effectLst/>
                        </a:rPr>
                        <a:t>(n = 453)</a:t>
                      </a:r>
                      <a:endParaRPr lang="en-GB" sz="1800" b="1" dirty="0">
                        <a:effectLst/>
                        <a:latin typeface="Arial Narrow" panose="020B0606020202030204" pitchFamily="34" charset="0"/>
                        <a:ea typeface="MS PGothic" panose="020B0600070205080204" pitchFamily="34" charset="-128"/>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extLst>
                  <a:ext uri="{0D108BD9-81ED-4DB2-BD59-A6C34878D82A}">
                    <a16:rowId xmlns:a16="http://schemas.microsoft.com/office/drawing/2014/main" val="10000"/>
                  </a:ext>
                </a:extLst>
              </a:tr>
              <a:tr h="399967">
                <a:tc>
                  <a:txBody>
                    <a:bodyPr/>
                    <a:lstStyle/>
                    <a:p>
                      <a:r>
                        <a:rPr lang="en-GB" sz="1800" dirty="0"/>
                        <a:t>Any AE</a:t>
                      </a:r>
                      <a:endParaRPr lang="en-GB" sz="1800" b="1" dirty="0">
                        <a:latin typeface="Arial Narrow" panose="020B060602020203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dirty="0"/>
                        <a:t>96.9%</a:t>
                      </a:r>
                      <a:endParaRPr lang="en-GB" sz="1800" b="1" dirty="0">
                        <a:latin typeface="Arial Narrow" panose="020B060602020203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dirty="0"/>
                        <a:t>98.5%</a:t>
                      </a:r>
                      <a:endParaRPr lang="en-GB" sz="1800" b="1" dirty="0">
                        <a:latin typeface="Arial Narrow" panose="020B060602020203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1"/>
                  </a:ext>
                </a:extLst>
              </a:tr>
              <a:tr h="399967">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800" kern="1200" dirty="0"/>
                        <a:t>Any</a:t>
                      </a:r>
                      <a:r>
                        <a:rPr lang="en-GB" sz="1800" kern="1200" baseline="0" dirty="0"/>
                        <a:t> A</a:t>
                      </a:r>
                      <a:r>
                        <a:rPr lang="en-GB" sz="1800" kern="1200" dirty="0"/>
                        <a:t>E </a:t>
                      </a:r>
                      <a:r>
                        <a:rPr lang="en-US" sz="1800" kern="1200" dirty="0"/>
                        <a:t>Grade ≥3</a:t>
                      </a:r>
                      <a:endParaRPr lang="en-GB" sz="1800" b="1" kern="1200" dirty="0">
                        <a:solidFill>
                          <a:schemeClr val="dk1"/>
                        </a:solidFill>
                        <a:latin typeface="Arial Narrow" panose="020B0606020202030204" pitchFamily="34" charset="0"/>
                        <a:ea typeface="+mn-ea"/>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rPr>
                        <a:t>25.4%</a:t>
                      </a:r>
                      <a:endParaRPr lang="en-GB" sz="1800" b="0" dirty="0">
                        <a:latin typeface="+mn-lt"/>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rPr>
                        <a:t>55.2%</a:t>
                      </a:r>
                      <a:endParaRPr lang="en-GB" sz="1800" b="0" dirty="0">
                        <a:latin typeface="+mn-lt"/>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2"/>
                  </a:ext>
                </a:extLst>
              </a:tr>
              <a:tr h="399967">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800" dirty="0"/>
                        <a:t>Any AE leading</a:t>
                      </a:r>
                      <a:r>
                        <a:rPr lang="en-GB" sz="1800" baseline="0" dirty="0"/>
                        <a:t> to death</a:t>
                      </a:r>
                      <a:endParaRPr lang="en-GB" sz="1800" b="1" dirty="0">
                        <a:latin typeface="Arial Narrow" panose="020B060602020203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0.0%</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0.4%</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3"/>
                  </a:ext>
                </a:extLst>
              </a:tr>
              <a:tr h="399967">
                <a:tc>
                  <a:txBody>
                    <a:bodyPr/>
                    <a:lstStyle/>
                    <a:p>
                      <a:r>
                        <a:rPr lang="en-GB" sz="1800" dirty="0"/>
                        <a:t>Any serious AE</a:t>
                      </a:r>
                      <a:endParaRPr lang="en-GB" sz="1800" b="1" dirty="0">
                        <a:latin typeface="Arial Narrow" panose="020B060602020203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17.5%</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40.4%</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4"/>
                  </a:ext>
                </a:extLst>
              </a:tr>
              <a:tr h="399967">
                <a:tc>
                  <a:txBody>
                    <a:bodyPr/>
                    <a:lstStyle/>
                    <a:p>
                      <a:r>
                        <a:rPr lang="en-GB" sz="1800" dirty="0"/>
                        <a:t>Any</a:t>
                      </a:r>
                      <a:r>
                        <a:rPr lang="en-GB" sz="1800" baseline="0" dirty="0"/>
                        <a:t> AE leading to discontinuation</a:t>
                      </a:r>
                      <a:endParaRPr lang="en-GB" sz="1800" b="1" dirty="0">
                        <a:latin typeface="Arial Narrow" panose="020B060602020203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9.7%</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42.6%</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5"/>
                  </a:ext>
                </a:extLst>
              </a:tr>
              <a:tr h="399967">
                <a:tc gridSpan="3">
                  <a:txBody>
                    <a:bodyPr/>
                    <a:lstStyle/>
                    <a:p>
                      <a:r>
                        <a:rPr lang="en-GB" sz="1800" dirty="0"/>
                        <a:t>Specific AE</a:t>
                      </a:r>
                      <a:endParaRPr lang="en-GB" sz="1800" b="1" baseline="30000" dirty="0">
                        <a:solidFill>
                          <a:schemeClr val="bg1"/>
                        </a:solidFill>
                        <a:latin typeface="Arial Narrow" panose="020B060602020203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tc hMerge="1">
                  <a:txBody>
                    <a:bodyPr/>
                    <a:lstStyle/>
                    <a:p>
                      <a:endParaRPr lang="en-GB"/>
                    </a:p>
                  </a:txBody>
                  <a:tcPr/>
                </a:tc>
                <a:tc hMerge="1">
                  <a:txBody>
                    <a:bodyPr/>
                    <a:lstStyle/>
                    <a:p>
                      <a:endParaRPr lang="en-GB" sz="1000" b="1" dirty="0"/>
                    </a:p>
                  </a:txBody>
                  <a:tcPr>
                    <a:lnL w="12700" cap="flat" cmpd="sng" algn="ctr">
                      <a:solidFill>
                        <a:schemeClr val="bg1"/>
                      </a:solidFill>
                      <a:prstDash val="solid"/>
                      <a:round/>
                      <a:headEnd type="none" w="med" len="med"/>
                      <a:tailEnd type="none" w="med" len="med"/>
                    </a:lnL>
                    <a:solidFill>
                      <a:srgbClr val="005598"/>
                    </a:solidFill>
                  </a:tcPr>
                </a:tc>
                <a:extLst>
                  <a:ext uri="{0D108BD9-81ED-4DB2-BD59-A6C34878D82A}">
                    <a16:rowId xmlns:a16="http://schemas.microsoft.com/office/drawing/2014/main" val="10006"/>
                  </a:ext>
                </a:extLst>
              </a:tr>
              <a:tr h="399967">
                <a:tc>
                  <a:txBody>
                    <a:bodyPr/>
                    <a:lstStyle/>
                    <a:p>
                      <a:r>
                        <a:rPr lang="en-GB" sz="1800" baseline="0" dirty="0"/>
                        <a:t>Pruritus</a:t>
                      </a:r>
                      <a:endParaRPr lang="en-GB" sz="1800" b="1" baseline="0" dirty="0">
                        <a:latin typeface="Arial Narrow" panose="020B060602020203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23.2%</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33.6%</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7"/>
                  </a:ext>
                </a:extLst>
              </a:tr>
              <a:tr h="399967">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800" baseline="0" dirty="0"/>
                        <a:t>Diarrhea</a:t>
                      </a:r>
                      <a:endParaRPr lang="en-GB" sz="1800" b="1" kern="1200" dirty="0">
                        <a:solidFill>
                          <a:schemeClr val="dk1"/>
                        </a:solidFill>
                        <a:latin typeface="Arial Narrow" panose="020B0606020202030204" pitchFamily="34" charset="0"/>
                        <a:ea typeface="+mn-ea"/>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24.3%</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45.9%</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8"/>
                  </a:ext>
                </a:extLst>
              </a:tr>
              <a:tr h="399967">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800" kern="1200" dirty="0"/>
                        <a:t>Hypothyroidism</a:t>
                      </a:r>
                      <a:endParaRPr lang="en-GB" sz="1800" b="1" kern="1200" dirty="0">
                        <a:solidFill>
                          <a:schemeClr val="dk1"/>
                        </a:solidFill>
                        <a:latin typeface="Arial Narrow" panose="020B0606020202030204" pitchFamily="34" charset="0"/>
                        <a:ea typeface="+mn-ea"/>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10.8%</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6.8%</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9"/>
                  </a:ext>
                </a:extLst>
              </a:tr>
              <a:tr h="399967">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800" kern="1200" dirty="0"/>
                        <a:t>Abdominal pain</a:t>
                      </a:r>
                      <a:endParaRPr lang="en-GB" sz="1800" b="1" kern="1200" dirty="0">
                        <a:solidFill>
                          <a:schemeClr val="dk1"/>
                        </a:solidFill>
                        <a:latin typeface="Arial Narrow" panose="020B0606020202030204" pitchFamily="34" charset="0"/>
                        <a:ea typeface="+mn-ea"/>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6.4%</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10.2%</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10"/>
                  </a:ext>
                </a:extLst>
              </a:tr>
            </a:tbl>
          </a:graphicData>
        </a:graphic>
      </p:graphicFrame>
      <p:sp>
        <p:nvSpPr>
          <p:cNvPr id="4" name="Title 1">
            <a:extLst>
              <a:ext uri="{FF2B5EF4-FFF2-40B4-BE49-F238E27FC236}">
                <a16:creationId xmlns:a16="http://schemas.microsoft.com/office/drawing/2014/main" id="{554DF6C0-9415-9747-94D0-E10E82168681}"/>
              </a:ext>
            </a:extLst>
          </p:cNvPr>
          <p:cNvSpPr txBox="1">
            <a:spLocks/>
          </p:cNvSpPr>
          <p:nvPr/>
        </p:nvSpPr>
        <p:spPr>
          <a:xfrm>
            <a:off x="609600" y="152400"/>
            <a:ext cx="10972800" cy="990600"/>
          </a:xfrm>
          <a:prstGeom prst="rect">
            <a:avLst/>
          </a:prstGeom>
        </p:spPr>
        <p:txBody>
          <a:bodyPr/>
          <a:lstStyle>
            <a:lvl1pPr algn="l" rtl="0" eaLnBrk="0" fontAlgn="base" hangingPunct="0">
              <a:spcBef>
                <a:spcPct val="0"/>
              </a:spcBef>
              <a:spcAft>
                <a:spcPct val="0"/>
              </a:spcAft>
              <a:defRPr sz="2600" b="1">
                <a:solidFill>
                  <a:srgbClr val="EFC53D"/>
                </a:solidFill>
                <a:latin typeface="+mj-lt"/>
                <a:ea typeface="+mj-ea"/>
                <a:cs typeface="+mj-cs"/>
              </a:defRPr>
            </a:lvl1pPr>
            <a:lvl2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a:lstStyle>
          <a:p>
            <a:r>
              <a:rPr lang="en-US" kern="0" dirty="0" err="1"/>
              <a:t>CheckMate</a:t>
            </a:r>
            <a:r>
              <a:rPr lang="en-US" kern="0" dirty="0"/>
              <a:t> 238: Adverse Events with Adjuvant Nivolumab versus Ipilimumab in Resected Stage III or IV Melanoma</a:t>
            </a:r>
          </a:p>
        </p:txBody>
      </p:sp>
      <p:sp>
        <p:nvSpPr>
          <p:cNvPr id="5" name="TextBox 4">
            <a:extLst>
              <a:ext uri="{FF2B5EF4-FFF2-40B4-BE49-F238E27FC236}">
                <a16:creationId xmlns:a16="http://schemas.microsoft.com/office/drawing/2014/main" id="{1ED4442E-5841-094A-8036-912D9B5992AB}"/>
              </a:ext>
            </a:extLst>
          </p:cNvPr>
          <p:cNvSpPr txBox="1">
            <a:spLocks noChangeArrowheads="1"/>
          </p:cNvSpPr>
          <p:nvPr/>
        </p:nvSpPr>
        <p:spPr bwMode="auto">
          <a:xfrm>
            <a:off x="0" y="6389077"/>
            <a:ext cx="10972800" cy="361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defRPr/>
            </a:pP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rPr>
              <a:t>Weber J et al. </a:t>
            </a:r>
            <a:r>
              <a:rPr kumimoji="0" lang="en-US" sz="1600" b="0" i="1" u="none" strike="noStrike" kern="1200" cap="none" spc="0" normalizeH="0" baseline="0" noProof="0" dirty="0">
                <a:ln>
                  <a:noFill/>
                </a:ln>
                <a:solidFill>
                  <a:srgbClr val="FFFFFF"/>
                </a:solidFill>
                <a:effectLst/>
                <a:uLnTx/>
                <a:uFillTx/>
              </a:rPr>
              <a:t>N </a:t>
            </a:r>
            <a:r>
              <a:rPr kumimoji="0" lang="en-US" sz="1600" b="0" i="1" u="none" strike="noStrike" kern="1200" cap="none" spc="0" normalizeH="0" baseline="0" noProof="0" dirty="0" err="1">
                <a:ln>
                  <a:noFill/>
                </a:ln>
                <a:solidFill>
                  <a:srgbClr val="FFFFFF"/>
                </a:solidFill>
                <a:effectLst/>
                <a:uLnTx/>
                <a:uFillTx/>
              </a:rPr>
              <a:t>Engl</a:t>
            </a:r>
            <a:r>
              <a:rPr lang="en-US" sz="1600" i="1" dirty="0">
                <a:solidFill>
                  <a:srgbClr val="FFFFFF"/>
                </a:solidFill>
              </a:rPr>
              <a:t> J Med </a:t>
            </a:r>
            <a:r>
              <a:rPr lang="en-US" sz="1600" dirty="0">
                <a:solidFill>
                  <a:srgbClr val="FFFFFF"/>
                </a:solidFill>
              </a:rPr>
              <a:t>2017;377:1824-35.</a:t>
            </a:r>
            <a:endParaRPr kumimoji="0" lang="en-US" sz="1600" b="0" i="0" u="none" strike="noStrike" kern="1200" cap="none" spc="0" normalizeH="0" baseline="0" noProof="0" dirty="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2006798291"/>
      </p:ext>
    </p:extLst>
  </p:cSld>
  <p:clrMapOvr>
    <a:masterClrMapping/>
  </p:clrMapOvr>
  <p:transition spd="slow"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oup 31">
            <a:extLst>
              <a:ext uri="{FF2B5EF4-FFF2-40B4-BE49-F238E27FC236}">
                <a16:creationId xmlns:a16="http://schemas.microsoft.com/office/drawing/2014/main" id="{16991F18-9F72-434A-A73C-22B217D2EF53}"/>
              </a:ext>
            </a:extLst>
          </p:cNvPr>
          <p:cNvGraphicFramePr>
            <a:graphicFrameLocks noGrp="1"/>
          </p:cNvGraphicFramePr>
          <p:nvPr>
            <p:extLst>
              <p:ext uri="{D42A27DB-BD31-4B8C-83A1-F6EECF244321}">
                <p14:modId xmlns:p14="http://schemas.microsoft.com/office/powerpoint/2010/main" val="923556758"/>
              </p:ext>
            </p:extLst>
          </p:nvPr>
        </p:nvGraphicFramePr>
        <p:xfrm>
          <a:off x="1197778" y="2105680"/>
          <a:ext cx="4287761" cy="2939979"/>
        </p:xfrm>
        <a:graphic>
          <a:graphicData uri="http://schemas.openxmlformats.org/drawingml/2006/table">
            <a:tbl>
              <a:tblPr/>
              <a:tblGrid>
                <a:gridCol w="4287761">
                  <a:extLst>
                    <a:ext uri="{9D8B030D-6E8A-4147-A177-3AD203B41FA5}">
                      <a16:colId xmlns:a16="http://schemas.microsoft.com/office/drawing/2014/main" val="20000"/>
                    </a:ext>
                  </a:extLst>
                </a:gridCol>
              </a:tblGrid>
              <a:tr h="379611">
                <a:tc>
                  <a:txBody>
                    <a:bodyPr/>
                    <a:lstStyle/>
                    <a:p>
                      <a:pPr marL="0" marR="0" lvl="0" indent="0" algn="l" defTabSz="914400" rtl="0" eaLnBrk="1" fontAlgn="base" latinLnBrk="0" hangingPunct="1">
                        <a:lnSpc>
                          <a:spcPts val="1960"/>
                        </a:lnSpc>
                        <a:spcBef>
                          <a:spcPts val="800"/>
                        </a:spcBef>
                        <a:spcAft>
                          <a:spcPct val="0"/>
                        </a:spcAft>
                        <a:buClrTx/>
                        <a:buSzTx/>
                        <a:buFontTx/>
                        <a:buNone/>
                        <a:tabLst/>
                      </a:pPr>
                      <a:r>
                        <a:rPr kumimoji="0" lang="en-US" sz="1800" b="1"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rPr>
                        <a:t>Eligibility</a:t>
                      </a:r>
                    </a:p>
                  </a:txBody>
                  <a:tcPr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val="10000"/>
                  </a:ext>
                </a:extLst>
              </a:tr>
              <a:tr h="2200784">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Completely resected Stage IIIB/C/D or Stage IV melanoma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No prior anticancer treatment, except surgery and/or adjuvant RT after neurosurgical resection of CNS lesions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No prior treatment with interferon, anti-PD-1, anti-PD-L1, anti-PD-L2, anti-CD137 or anti-CTLA-4</a:t>
                      </a:r>
                    </a:p>
                  </a:txBody>
                  <a:tcPr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A4F"/>
                    </a:solidFill>
                  </a:tcPr>
                </a:tc>
                <a:extLst>
                  <a:ext uri="{0D108BD9-81ED-4DB2-BD59-A6C34878D82A}">
                    <a16:rowId xmlns:a16="http://schemas.microsoft.com/office/drawing/2014/main" val="10001"/>
                  </a:ext>
                </a:extLst>
              </a:tr>
            </a:tbl>
          </a:graphicData>
        </a:graphic>
      </p:graphicFrame>
      <p:sp>
        <p:nvSpPr>
          <p:cNvPr id="4" name="Title 3">
            <a:extLst>
              <a:ext uri="{FF2B5EF4-FFF2-40B4-BE49-F238E27FC236}">
                <a16:creationId xmlns:a16="http://schemas.microsoft.com/office/drawing/2014/main" id="{2EE87588-6E40-3D40-B62F-F10D41D6D177}"/>
              </a:ext>
            </a:extLst>
          </p:cNvPr>
          <p:cNvSpPr>
            <a:spLocks noGrp="1"/>
          </p:cNvSpPr>
          <p:nvPr>
            <p:ph type="title"/>
          </p:nvPr>
        </p:nvSpPr>
        <p:spPr/>
        <p:txBody>
          <a:bodyPr>
            <a:normAutofit/>
          </a:bodyPr>
          <a:lstStyle/>
          <a:p>
            <a:r>
              <a:rPr lang="en-US" sz="3200" dirty="0" err="1">
                <a:latin typeface="+mn-lt"/>
              </a:rPr>
              <a:t>CheckMate</a:t>
            </a:r>
            <a:r>
              <a:rPr lang="en-US" sz="3200" dirty="0">
                <a:latin typeface="+mn-lt"/>
              </a:rPr>
              <a:t> 915 </a:t>
            </a:r>
            <a:r>
              <a:rPr lang="en-US" sz="3200" b="1" dirty="0">
                <a:latin typeface="+mn-lt"/>
              </a:rPr>
              <a:t>Phase III Trial Schema</a:t>
            </a:r>
          </a:p>
        </p:txBody>
      </p:sp>
      <p:sp>
        <p:nvSpPr>
          <p:cNvPr id="5" name="TextBox 4">
            <a:extLst>
              <a:ext uri="{FF2B5EF4-FFF2-40B4-BE49-F238E27FC236}">
                <a16:creationId xmlns:a16="http://schemas.microsoft.com/office/drawing/2014/main" id="{E872F859-A4AD-A84D-A717-4224ADA4062C}"/>
              </a:ext>
            </a:extLst>
          </p:cNvPr>
          <p:cNvSpPr txBox="1"/>
          <p:nvPr/>
        </p:nvSpPr>
        <p:spPr>
          <a:xfrm>
            <a:off x="1195437" y="5387418"/>
            <a:ext cx="9206744" cy="400110"/>
          </a:xfrm>
          <a:prstGeom prst="rect">
            <a:avLst/>
          </a:prstGeom>
          <a:noFill/>
        </p:spPr>
        <p:txBody>
          <a:bodyPr wrap="square" rtlCol="0">
            <a:spAutoFit/>
          </a:bodyPr>
          <a:lstStyle/>
          <a:p>
            <a:pPr lvl="0" eaLnBrk="1" fontAlgn="auto" hangingPunct="1">
              <a:spcBef>
                <a:spcPts val="0"/>
              </a:spcBef>
              <a:spcAft>
                <a:spcPts val="0"/>
              </a:spcAft>
              <a:defRPr/>
            </a:pPr>
            <a:r>
              <a:rPr kumimoji="0" lang="en-US"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Primary endpoint: </a:t>
            </a:r>
            <a:r>
              <a:rPr lang="en-US" sz="2000" dirty="0">
                <a:latin typeface="Arial" panose="020B0604020202020204" pitchFamily="34" charset="0"/>
                <a:ea typeface="+mn-ea"/>
                <a:cs typeface="Arial" panose="020B0604020202020204" pitchFamily="34" charset="0"/>
              </a:rPr>
              <a:t>Recurrence-free survival</a:t>
            </a:r>
          </a:p>
        </p:txBody>
      </p:sp>
      <p:cxnSp>
        <p:nvCxnSpPr>
          <p:cNvPr id="6" name="Straight Connector 10">
            <a:extLst>
              <a:ext uri="{FF2B5EF4-FFF2-40B4-BE49-F238E27FC236}">
                <a16:creationId xmlns:a16="http://schemas.microsoft.com/office/drawing/2014/main" id="{81C4D4AB-DF10-0441-819B-14932DE9D789}"/>
              </a:ext>
            </a:extLst>
          </p:cNvPr>
          <p:cNvCxnSpPr>
            <a:cxnSpLocks noChangeShapeType="1"/>
          </p:cNvCxnSpPr>
          <p:nvPr/>
        </p:nvCxnSpPr>
        <p:spPr bwMode="auto">
          <a:xfrm>
            <a:off x="5494009" y="3657646"/>
            <a:ext cx="609600" cy="0"/>
          </a:xfrm>
          <a:prstGeom prst="line">
            <a:avLst/>
          </a:prstGeom>
          <a:noFill/>
          <a:ln w="19050" cmpd="sng">
            <a:solidFill>
              <a:schemeClr val="tx1"/>
            </a:solidFill>
            <a:round/>
            <a:headEnd/>
            <a:tailEnd/>
          </a:ln>
          <a:extLst>
            <a:ext uri="{909E8E84-426E-40DD-AFC4-6F175D3DCCD1}">
              <a14:hiddenFill xmlns:a14="http://schemas.microsoft.com/office/drawing/2010/main">
                <a:noFill/>
              </a14:hiddenFill>
            </a:ext>
          </a:extLst>
        </p:spPr>
      </p:cxnSp>
      <p:cxnSp>
        <p:nvCxnSpPr>
          <p:cNvPr id="7" name="Straight Arrow Connector 6">
            <a:extLst>
              <a:ext uri="{FF2B5EF4-FFF2-40B4-BE49-F238E27FC236}">
                <a16:creationId xmlns:a16="http://schemas.microsoft.com/office/drawing/2014/main" id="{B3E1C4F1-44CF-314D-AB66-5FA22CAB52D5}"/>
              </a:ext>
            </a:extLst>
          </p:cNvPr>
          <p:cNvCxnSpPr/>
          <p:nvPr/>
        </p:nvCxnSpPr>
        <p:spPr bwMode="auto">
          <a:xfrm rot="5400000" flipH="1" flipV="1">
            <a:off x="5471783" y="3663559"/>
            <a:ext cx="1654994" cy="1588"/>
          </a:xfrm>
          <a:prstGeom prst="straightConnector1">
            <a:avLst/>
          </a:prstGeom>
          <a:ln w="19050" cmpd="sng">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1A2A9D3-6C77-2840-B95D-895868A4DC35}"/>
              </a:ext>
            </a:extLst>
          </p:cNvPr>
          <p:cNvCxnSpPr/>
          <p:nvPr/>
        </p:nvCxnSpPr>
        <p:spPr bwMode="auto">
          <a:xfrm>
            <a:off x="6294513" y="4496282"/>
            <a:ext cx="706587" cy="0"/>
          </a:xfrm>
          <a:prstGeom prst="straightConnector1">
            <a:avLst/>
          </a:prstGeom>
          <a:ln w="19050" cmpd="sng">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A3662D7-41A2-6645-930D-7CAFB692708C}"/>
              </a:ext>
            </a:extLst>
          </p:cNvPr>
          <p:cNvCxnSpPr/>
          <p:nvPr/>
        </p:nvCxnSpPr>
        <p:spPr bwMode="auto">
          <a:xfrm>
            <a:off x="6294515" y="2840099"/>
            <a:ext cx="706583" cy="0"/>
          </a:xfrm>
          <a:prstGeom prst="straightConnector1">
            <a:avLst/>
          </a:prstGeom>
          <a:ln w="19050" cmpd="sng">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085173D7-91E2-0B4C-8D90-E670BEF6BEF8}"/>
              </a:ext>
            </a:extLst>
          </p:cNvPr>
          <p:cNvGrpSpPr>
            <a:grpSpLocks/>
          </p:cNvGrpSpPr>
          <p:nvPr/>
        </p:nvGrpSpPr>
        <p:grpSpPr bwMode="auto">
          <a:xfrm>
            <a:off x="5840432" y="3233426"/>
            <a:ext cx="914400" cy="914400"/>
            <a:chOff x="1872" y="1584"/>
            <a:chExt cx="576" cy="576"/>
          </a:xfrm>
        </p:grpSpPr>
        <p:sp>
          <p:nvSpPr>
            <p:cNvPr id="11" name="Oval 10">
              <a:extLst>
                <a:ext uri="{FF2B5EF4-FFF2-40B4-BE49-F238E27FC236}">
                  <a16:creationId xmlns:a16="http://schemas.microsoft.com/office/drawing/2014/main" id="{2342012B-F08D-2042-9087-F1AF37C77326}"/>
                </a:ext>
              </a:extLst>
            </p:cNvPr>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marL="0" marR="0" lvl="0" indent="0" algn="l" defTabSz="455613"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ED7D31"/>
                </a:solidFill>
                <a:effectLst/>
                <a:uLnTx/>
                <a:uFillTx/>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8E181A8-2CD0-0744-809F-4EA811BD11A9}"/>
                </a:ext>
              </a:extLst>
            </p:cNvPr>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a:t>
              </a:r>
            </a:p>
          </p:txBody>
        </p:sp>
      </p:grpSp>
      <p:sp>
        <p:nvSpPr>
          <p:cNvPr id="14" name="Rectangle 18">
            <a:extLst>
              <a:ext uri="{FF2B5EF4-FFF2-40B4-BE49-F238E27FC236}">
                <a16:creationId xmlns:a16="http://schemas.microsoft.com/office/drawing/2014/main" id="{ECC34F93-2DE1-8D49-816E-C849BE20BC4E}"/>
              </a:ext>
            </a:extLst>
          </p:cNvPr>
          <p:cNvSpPr>
            <a:spLocks noChangeArrowheads="1"/>
          </p:cNvSpPr>
          <p:nvPr/>
        </p:nvSpPr>
        <p:spPr bwMode="auto">
          <a:xfrm>
            <a:off x="7109048" y="2250905"/>
            <a:ext cx="3975224" cy="1058721"/>
          </a:xfrm>
          <a:prstGeom prst="rect">
            <a:avLst/>
          </a:prstGeom>
          <a:solidFill>
            <a:srgbClr val="F9951E"/>
          </a:solidFill>
          <a:ln w="12700" cmpd="sng">
            <a:solidFill>
              <a:srgbClr val="FFFFFF"/>
            </a:solidFill>
            <a:round/>
            <a:headEnd/>
            <a:tailEnd/>
          </a:ln>
          <a:effectLst>
            <a:outerShdw blurRad="50800" dist="38100" dir="2700000" algn="tl" rotWithShape="0">
              <a:prstClr val="black">
                <a:alpha val="40000"/>
              </a:prstClr>
            </a:outerShdw>
          </a:effectLst>
        </p:spPr>
        <p:txBody>
          <a:bodyPr anchor="ctr"/>
          <a:lstStyle/>
          <a:p>
            <a:pPr algn="ctr"/>
            <a:r>
              <a:rPr lang="en-US" sz="2000" b="1" dirty="0">
                <a:solidFill>
                  <a:srgbClr val="00274B"/>
                </a:solidFill>
              </a:rPr>
              <a:t>Nivolumab + ipilimumab</a:t>
            </a:r>
          </a:p>
        </p:txBody>
      </p:sp>
      <p:sp>
        <p:nvSpPr>
          <p:cNvPr id="15" name="Rectangle 18">
            <a:extLst>
              <a:ext uri="{FF2B5EF4-FFF2-40B4-BE49-F238E27FC236}">
                <a16:creationId xmlns:a16="http://schemas.microsoft.com/office/drawing/2014/main" id="{CC20EC6E-7956-7D4D-B83E-BAFE4C7EF89A}"/>
              </a:ext>
            </a:extLst>
          </p:cNvPr>
          <p:cNvSpPr>
            <a:spLocks noChangeArrowheads="1"/>
          </p:cNvSpPr>
          <p:nvPr/>
        </p:nvSpPr>
        <p:spPr bwMode="auto">
          <a:xfrm>
            <a:off x="7086600" y="3958237"/>
            <a:ext cx="3994496" cy="1067226"/>
          </a:xfrm>
          <a:prstGeom prst="rect">
            <a:avLst/>
          </a:prstGeom>
          <a:solidFill>
            <a:srgbClr val="99CD14"/>
          </a:solidFill>
          <a:ln w="12700" cmpd="sng">
            <a:solidFill>
              <a:srgbClr val="FFFFFF"/>
            </a:solidFill>
            <a:round/>
            <a:headEnd/>
            <a:tailEnd/>
          </a:ln>
          <a:effectLst>
            <a:outerShdw blurRad="50800" dist="38100" dir="2700000" algn="tl" rotWithShape="0">
              <a:prstClr val="black">
                <a:alpha val="40000"/>
              </a:prstClr>
            </a:outerShdw>
          </a:effectLst>
        </p:spPr>
        <p:txBody>
          <a:bodyPr anchor="ctr"/>
          <a:lstStyle/>
          <a:p>
            <a:pPr algn="ctr"/>
            <a:r>
              <a:rPr lang="en-US" sz="2000" b="1" dirty="0">
                <a:solidFill>
                  <a:srgbClr val="00274B"/>
                </a:solidFill>
              </a:rPr>
              <a:t>Nivolumab</a:t>
            </a:r>
          </a:p>
        </p:txBody>
      </p:sp>
      <p:sp>
        <p:nvSpPr>
          <p:cNvPr id="18" name="Rectangle 17">
            <a:extLst>
              <a:ext uri="{FF2B5EF4-FFF2-40B4-BE49-F238E27FC236}">
                <a16:creationId xmlns:a16="http://schemas.microsoft.com/office/drawing/2014/main" id="{98FB6FA5-9734-9442-94AF-6FBDD5207426}"/>
              </a:ext>
            </a:extLst>
          </p:cNvPr>
          <p:cNvSpPr/>
          <p:nvPr/>
        </p:nvSpPr>
        <p:spPr>
          <a:xfrm>
            <a:off x="1195437" y="1579255"/>
            <a:ext cx="345638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Target accrual: </a:t>
            </a:r>
            <a:r>
              <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1,943</a:t>
            </a:r>
          </a:p>
        </p:txBody>
      </p:sp>
      <p:sp>
        <p:nvSpPr>
          <p:cNvPr id="21" name="TextBox 20">
            <a:extLst>
              <a:ext uri="{FF2B5EF4-FFF2-40B4-BE49-F238E27FC236}">
                <a16:creationId xmlns:a16="http://schemas.microsoft.com/office/drawing/2014/main" id="{8E3EFB47-1AAF-A942-B2A6-C0BE7E45AD37}"/>
              </a:ext>
            </a:extLst>
          </p:cNvPr>
          <p:cNvSpPr txBox="1"/>
          <p:nvPr/>
        </p:nvSpPr>
        <p:spPr>
          <a:xfrm>
            <a:off x="304800" y="6393773"/>
            <a:ext cx="9390460" cy="338554"/>
          </a:xfrm>
          <a:prstGeom prst="rect">
            <a:avLst/>
          </a:prstGeom>
          <a:noFill/>
        </p:spPr>
        <p:txBody>
          <a:bodyPr wrap="square" rtlCol="0">
            <a:spAutoFit/>
          </a:bodyPr>
          <a:lstStyle/>
          <a:p>
            <a:pPr>
              <a:defRPr/>
            </a:pPr>
            <a:r>
              <a:rPr lang="en-US" sz="1600" dirty="0" err="1">
                <a:latin typeface="Arial" panose="020B0604020202020204" pitchFamily="34" charset="0"/>
                <a:ea typeface="+mn-ea"/>
                <a:cs typeface="Arial" panose="020B0604020202020204" pitchFamily="34" charset="0"/>
              </a:rPr>
              <a:t>www.c</a:t>
            </a:r>
            <a:r>
              <a:rPr kumimoji="0" lang="en-US" sz="16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linicaltrials</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r>
              <a:rPr lang="en-US" sz="1600" dirty="0">
                <a:latin typeface="Arial" panose="020B0604020202020204" pitchFamily="34" charset="0"/>
                <a:ea typeface="+mn-ea"/>
                <a:cs typeface="Arial" panose="020B0604020202020204" pitchFamily="34" charset="0"/>
              </a:rPr>
              <a:t>gov. Accessed</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May 9, 2019 (</a:t>
            </a:r>
            <a:r>
              <a:rPr lang="en-US" sz="1600" dirty="0"/>
              <a:t>NCT03068455</a:t>
            </a:r>
            <a:r>
              <a:rPr lang="en-US" sz="1600" dirty="0">
                <a:latin typeface="Arial" panose="020B0604020202020204" pitchFamily="34" charset="0"/>
                <a:ea typeface="+mn-ea"/>
                <a:cs typeface="Arial" panose="020B0604020202020204" pitchFamily="34" charset="0"/>
              </a:rPr>
              <a:t>).</a:t>
            </a:r>
            <a:endParaRPr lang="en-US" sz="1600" dirty="0"/>
          </a:p>
        </p:txBody>
      </p:sp>
    </p:spTree>
    <p:extLst>
      <p:ext uri="{BB962C8B-B14F-4D97-AF65-F5344CB8AC3E}">
        <p14:creationId xmlns:p14="http://schemas.microsoft.com/office/powerpoint/2010/main" val="4942833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E681D-53DD-7547-A771-9F8C74B85FAA}"/>
              </a:ext>
            </a:extLst>
          </p:cNvPr>
          <p:cNvSpPr>
            <a:spLocks noGrp="1"/>
          </p:cNvSpPr>
          <p:nvPr>
            <p:ph type="title"/>
          </p:nvPr>
        </p:nvSpPr>
        <p:spPr/>
        <p:txBody>
          <a:bodyPr/>
          <a:lstStyle/>
          <a:p>
            <a:r>
              <a:rPr lang="en-US" dirty="0"/>
              <a:t>FDA Approves Pembrolizumab for Adjuvant Treatment of Melanoma </a:t>
            </a:r>
            <a:r>
              <a:rPr lang="en-US" sz="2200" dirty="0"/>
              <a:t>Press Release – February 15, 2019</a:t>
            </a:r>
          </a:p>
        </p:txBody>
      </p:sp>
      <p:sp>
        <p:nvSpPr>
          <p:cNvPr id="3" name="Content Placeholder 2">
            <a:extLst>
              <a:ext uri="{FF2B5EF4-FFF2-40B4-BE49-F238E27FC236}">
                <a16:creationId xmlns:a16="http://schemas.microsoft.com/office/drawing/2014/main" id="{77457DBD-594E-3446-A527-55B1C55C06F7}"/>
              </a:ext>
            </a:extLst>
          </p:cNvPr>
          <p:cNvSpPr>
            <a:spLocks noGrp="1"/>
          </p:cNvSpPr>
          <p:nvPr>
            <p:ph idx="1"/>
          </p:nvPr>
        </p:nvSpPr>
        <p:spPr>
          <a:xfrm>
            <a:off x="609600" y="1600200"/>
            <a:ext cx="10972800" cy="4343400"/>
          </a:xfrm>
        </p:spPr>
        <p:txBody>
          <a:bodyPr/>
          <a:lstStyle/>
          <a:p>
            <a:pPr marL="0" indent="0">
              <a:spcBef>
                <a:spcPts val="1128"/>
              </a:spcBef>
              <a:buNone/>
            </a:pPr>
            <a:r>
              <a:rPr lang="en-US" sz="2200" dirty="0"/>
              <a:t>“The Food and Drug Administration approved pembrolizumab for the adjuvant treatment of patients with melanoma with involvement of lymph node(s) following complete resection.</a:t>
            </a:r>
          </a:p>
          <a:p>
            <a:pPr marL="0" indent="0">
              <a:spcBef>
                <a:spcPts val="1128"/>
              </a:spcBef>
              <a:buNone/>
            </a:pPr>
            <a:r>
              <a:rPr lang="en-US" sz="2200" dirty="0"/>
              <a:t>Approval was based on EORTC1325/KEYNOTE‑054 (NCT02362594), a randomized, double-blind, placebo-controlled, trial in 1019 patients with completely resected, stage IIIA (&gt;1 mm lymph node metastasis), IIIB or IIIC melanoma (AJCC 7th </a:t>
            </a:r>
            <a:r>
              <a:rPr lang="en-US" sz="2200" dirty="0" err="1"/>
              <a:t>ed</a:t>
            </a:r>
            <a:r>
              <a:rPr lang="en-US" sz="2200" dirty="0"/>
              <a:t>). Patients with mucosal or ocular melanoma were not eligible. Patients were randomly allocated (1:1) to receive pembrolizumab 200 mg every three weeks or placebo for up to 1 year until disease recurrence or unacceptable toxicity. Enrollment required complete resection of melanoma with negative margins, lymph node dissection, and completion of radiotherapy, if indicated, within 13 weeks prior to starting treatment.”</a:t>
            </a:r>
          </a:p>
        </p:txBody>
      </p:sp>
      <p:sp>
        <p:nvSpPr>
          <p:cNvPr id="4" name="TextBox 3">
            <a:extLst>
              <a:ext uri="{FF2B5EF4-FFF2-40B4-BE49-F238E27FC236}">
                <a16:creationId xmlns:a16="http://schemas.microsoft.com/office/drawing/2014/main" id="{8B681305-F476-CD47-8C74-F96C7809E73C}"/>
              </a:ext>
            </a:extLst>
          </p:cNvPr>
          <p:cNvSpPr txBox="1"/>
          <p:nvPr/>
        </p:nvSpPr>
        <p:spPr>
          <a:xfrm>
            <a:off x="130755" y="6400800"/>
            <a:ext cx="10918245" cy="338554"/>
          </a:xfrm>
          <a:prstGeom prst="rect">
            <a:avLst/>
          </a:prstGeom>
          <a:noFill/>
        </p:spPr>
        <p:txBody>
          <a:bodyPr wrap="none" rtlCol="0">
            <a:spAutoFit/>
          </a:bodyPr>
          <a:lstStyle/>
          <a:p>
            <a:r>
              <a:rPr lang="en-US" sz="1600" dirty="0"/>
              <a:t>https://</a:t>
            </a:r>
            <a:r>
              <a:rPr lang="en-US" sz="1600" dirty="0" err="1"/>
              <a:t>www.fda.gov</a:t>
            </a:r>
            <a:r>
              <a:rPr lang="en-US" sz="1600" dirty="0"/>
              <a:t>/drugs/drug-approvals-and-databases/</a:t>
            </a:r>
            <a:r>
              <a:rPr lang="en-US" sz="1600" dirty="0" err="1"/>
              <a:t>fda</a:t>
            </a:r>
            <a:r>
              <a:rPr lang="en-US" sz="1600" dirty="0"/>
              <a:t>-approves-pembrolizumab-adjuvant-treatment-melanoma</a:t>
            </a:r>
          </a:p>
        </p:txBody>
      </p:sp>
    </p:spTree>
    <p:extLst>
      <p:ext uri="{BB962C8B-B14F-4D97-AF65-F5344CB8AC3E}">
        <p14:creationId xmlns:p14="http://schemas.microsoft.com/office/powerpoint/2010/main" val="1016799760"/>
      </p:ext>
    </p:extLst>
  </p:cSld>
  <p:clrMapOvr>
    <a:masterClrMapping/>
  </p:clrMapOvr>
  <p:transition spd="slow"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29695-6012-5645-AD1E-3E842871A492}"/>
              </a:ext>
            </a:extLst>
          </p:cNvPr>
          <p:cNvSpPr>
            <a:spLocks noGrp="1"/>
          </p:cNvSpPr>
          <p:nvPr>
            <p:ph type="title"/>
          </p:nvPr>
        </p:nvSpPr>
        <p:spPr>
          <a:xfrm>
            <a:off x="609599" y="0"/>
            <a:ext cx="11441855" cy="1143000"/>
          </a:xfrm>
        </p:spPr>
        <p:txBody>
          <a:bodyPr/>
          <a:lstStyle/>
          <a:p>
            <a:r>
              <a:rPr lang="en-US" sz="2400" dirty="0"/>
              <a:t>KEYNOTE-054: Primary Endpoint (Recurrence-Free Survival) for Adjuvant Pembrolizumab versus Placebo in Resected Stage III Melanoma</a:t>
            </a:r>
          </a:p>
        </p:txBody>
      </p:sp>
      <p:sp>
        <p:nvSpPr>
          <p:cNvPr id="4" name="TextBox 3">
            <a:extLst>
              <a:ext uri="{FF2B5EF4-FFF2-40B4-BE49-F238E27FC236}">
                <a16:creationId xmlns:a16="http://schemas.microsoft.com/office/drawing/2014/main" id="{223C3480-4FB4-EC4A-B238-2D053B72196A}"/>
              </a:ext>
            </a:extLst>
          </p:cNvPr>
          <p:cNvSpPr txBox="1">
            <a:spLocks noChangeArrowheads="1"/>
          </p:cNvSpPr>
          <p:nvPr/>
        </p:nvSpPr>
        <p:spPr bwMode="auto">
          <a:xfrm>
            <a:off x="29308" y="6436071"/>
            <a:ext cx="10972800" cy="361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defRPr/>
            </a:pPr>
            <a:r>
              <a:rPr kumimoji="0" lang="en-US" sz="1600" b="0" i="0" u="none" strike="noStrike" kern="1200" cap="none" spc="0" normalizeH="0" baseline="0" noProof="0" dirty="0" err="1">
                <a:ln>
                  <a:noFill/>
                </a:ln>
                <a:solidFill>
                  <a:srgbClr val="FFFFFF"/>
                </a:solidFill>
                <a:effectLst/>
                <a:uLnTx/>
                <a:uFillTx/>
                <a:latin typeface="Arial" charset="0"/>
                <a:ea typeface="ＭＳ Ｐゴシック" charset="0"/>
              </a:rPr>
              <a:t>Eggermont</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rPr>
              <a:t> AMM et al. </a:t>
            </a:r>
            <a:r>
              <a:rPr kumimoji="0" lang="en-US" sz="1600" b="0" i="1" u="none" strike="noStrike" kern="1200" cap="none" spc="0" normalizeH="0" baseline="0" noProof="0" dirty="0">
                <a:ln>
                  <a:noFill/>
                </a:ln>
                <a:solidFill>
                  <a:srgbClr val="FFFFFF"/>
                </a:solidFill>
                <a:effectLst/>
                <a:uLnTx/>
                <a:uFillTx/>
              </a:rPr>
              <a:t>N </a:t>
            </a:r>
            <a:r>
              <a:rPr kumimoji="0" lang="en-US" sz="1600" b="0" i="1" u="none" strike="noStrike" kern="1200" cap="none" spc="0" normalizeH="0" baseline="0" noProof="0" dirty="0" err="1">
                <a:ln>
                  <a:noFill/>
                </a:ln>
                <a:solidFill>
                  <a:srgbClr val="FFFFFF"/>
                </a:solidFill>
                <a:effectLst/>
                <a:uLnTx/>
                <a:uFillTx/>
              </a:rPr>
              <a:t>Engl</a:t>
            </a:r>
            <a:r>
              <a:rPr lang="en-US" sz="1600" i="1" dirty="0">
                <a:solidFill>
                  <a:srgbClr val="FFFFFF"/>
                </a:solidFill>
              </a:rPr>
              <a:t> J Med </a:t>
            </a:r>
            <a:r>
              <a:rPr lang="en-US" sz="1600" dirty="0">
                <a:solidFill>
                  <a:srgbClr val="FFFFFF"/>
                </a:solidFill>
              </a:rPr>
              <a:t>2018;378(19):1789-801.</a:t>
            </a:r>
            <a:endParaRPr kumimoji="0" lang="en-US" sz="1600" b="0" i="0" u="none" strike="noStrike" kern="1200" cap="none" spc="0" normalizeH="0" baseline="0" noProof="0" dirty="0">
              <a:ln>
                <a:noFill/>
              </a:ln>
              <a:solidFill>
                <a:srgbClr val="FFFFFF"/>
              </a:solidFill>
              <a:effectLst/>
              <a:uLnTx/>
              <a:uFillTx/>
              <a:latin typeface="Arial" charset="0"/>
              <a:ea typeface="ＭＳ Ｐゴシック" charset="0"/>
            </a:endParaRPr>
          </a:p>
        </p:txBody>
      </p:sp>
      <p:graphicFrame>
        <p:nvGraphicFramePr>
          <p:cNvPr id="5" name="Content Placeholder 3">
            <a:extLst>
              <a:ext uri="{FF2B5EF4-FFF2-40B4-BE49-F238E27FC236}">
                <a16:creationId xmlns:a16="http://schemas.microsoft.com/office/drawing/2014/main" id="{B8B62C84-7CAB-ED46-AC9F-B1458AB45254}"/>
              </a:ext>
            </a:extLst>
          </p:cNvPr>
          <p:cNvGraphicFramePr>
            <a:graphicFrameLocks/>
          </p:cNvGraphicFramePr>
          <p:nvPr>
            <p:extLst>
              <p:ext uri="{D42A27DB-BD31-4B8C-83A1-F6EECF244321}">
                <p14:modId xmlns:p14="http://schemas.microsoft.com/office/powerpoint/2010/main" val="1321646918"/>
              </p:ext>
            </p:extLst>
          </p:nvPr>
        </p:nvGraphicFramePr>
        <p:xfrm>
          <a:off x="1600199" y="4903813"/>
          <a:ext cx="8991600" cy="1341120"/>
        </p:xfrm>
        <a:graphic>
          <a:graphicData uri="http://schemas.openxmlformats.org/drawingml/2006/table">
            <a:tbl>
              <a:tblPr firstRow="1" bandRow="1">
                <a:tableStyleId>{93296810-A885-4BE3-A3E7-6D5BEEA58F35}</a:tableStyleId>
              </a:tblPr>
              <a:tblGrid>
                <a:gridCol w="1674487">
                  <a:extLst>
                    <a:ext uri="{9D8B030D-6E8A-4147-A177-3AD203B41FA5}">
                      <a16:colId xmlns:a16="http://schemas.microsoft.com/office/drawing/2014/main" val="20000"/>
                    </a:ext>
                  </a:extLst>
                </a:gridCol>
                <a:gridCol w="1425412">
                  <a:extLst>
                    <a:ext uri="{9D8B030D-6E8A-4147-A177-3AD203B41FA5}">
                      <a16:colId xmlns:a16="http://schemas.microsoft.com/office/drawing/2014/main" val="444245560"/>
                    </a:ext>
                  </a:extLst>
                </a:gridCol>
                <a:gridCol w="950273">
                  <a:extLst>
                    <a:ext uri="{9D8B030D-6E8A-4147-A177-3AD203B41FA5}">
                      <a16:colId xmlns:a16="http://schemas.microsoft.com/office/drawing/2014/main" val="1087565659"/>
                    </a:ext>
                  </a:extLst>
                </a:gridCol>
                <a:gridCol w="1235357">
                  <a:extLst>
                    <a:ext uri="{9D8B030D-6E8A-4147-A177-3AD203B41FA5}">
                      <a16:colId xmlns:a16="http://schemas.microsoft.com/office/drawing/2014/main" val="3069203865"/>
                    </a:ext>
                  </a:extLst>
                </a:gridCol>
                <a:gridCol w="1235357">
                  <a:extLst>
                    <a:ext uri="{9D8B030D-6E8A-4147-A177-3AD203B41FA5}">
                      <a16:colId xmlns:a16="http://schemas.microsoft.com/office/drawing/2014/main" val="4230866471"/>
                    </a:ext>
                  </a:extLst>
                </a:gridCol>
                <a:gridCol w="1235357">
                  <a:extLst>
                    <a:ext uri="{9D8B030D-6E8A-4147-A177-3AD203B41FA5}">
                      <a16:colId xmlns:a16="http://schemas.microsoft.com/office/drawing/2014/main" val="656632598"/>
                    </a:ext>
                  </a:extLst>
                </a:gridCol>
                <a:gridCol w="1235357">
                  <a:extLst>
                    <a:ext uri="{9D8B030D-6E8A-4147-A177-3AD203B41FA5}">
                      <a16:colId xmlns:a16="http://schemas.microsoft.com/office/drawing/2014/main" val="2375639871"/>
                    </a:ext>
                  </a:extLst>
                </a:gridCol>
              </a:tblGrid>
              <a:tr h="214318">
                <a:tc rowSpan="2">
                  <a:txBody>
                    <a:bodyPr/>
                    <a:lstStyle/>
                    <a:p>
                      <a:r>
                        <a:rPr lang="en-GB" sz="1400" b="1" dirty="0">
                          <a:solidFill>
                            <a:schemeClr val="tx1"/>
                          </a:solidFill>
                          <a:latin typeface="+mn-lt"/>
                        </a:rPr>
                        <a:t>Cohort</a:t>
                      </a:r>
                      <a:endParaRPr lang="en-GB" sz="1400" b="1" dirty="0">
                        <a:solidFill>
                          <a:schemeClr val="tx1"/>
                        </a:solidFill>
                        <a:latin typeface="+mn-lt"/>
                        <a:cs typeface="Arial" panose="020B0604020202020204" pitchFamily="34" charset="0"/>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gridSpan="3">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Intention-to-treat (n = 1,019)</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hMerge="1">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hMerge="1">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lang="en-US" sz="1400" i="1" dirty="0">
                        <a:solidFill>
                          <a:schemeClr val="tx1"/>
                        </a:solidFill>
                        <a:latin typeface="+mn-lt"/>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gridSpan="3">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i="0" dirty="0">
                          <a:solidFill>
                            <a:schemeClr val="tx1"/>
                          </a:solidFill>
                          <a:latin typeface="+mn-lt"/>
                        </a:rPr>
                        <a:t>PD-L1-positive tumors (n = 853)</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hMerge="1">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lang="en-US" sz="1400" i="1" dirty="0">
                        <a:solidFill>
                          <a:schemeClr val="tx1"/>
                        </a:solidFill>
                        <a:latin typeface="+mn-lt"/>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hMerge="1">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lang="en-US" sz="1400" i="1" dirty="0">
                        <a:solidFill>
                          <a:schemeClr val="tx1"/>
                        </a:solidFill>
                        <a:latin typeface="+mn-lt"/>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extLst>
                  <a:ext uri="{0D108BD9-81ED-4DB2-BD59-A6C34878D82A}">
                    <a16:rowId xmlns:a16="http://schemas.microsoft.com/office/drawing/2014/main" val="3272684367"/>
                  </a:ext>
                </a:extLst>
              </a:tr>
              <a:tr h="260038">
                <a:tc vMerge="1">
                  <a:txBody>
                    <a:bodyPr/>
                    <a:lstStyle/>
                    <a:p>
                      <a:endParaRPr lang="en-GB" sz="1400" b="1" dirty="0">
                        <a:solidFill>
                          <a:schemeClr val="tx1"/>
                        </a:solidFill>
                        <a:latin typeface="+mn-lt"/>
                        <a:cs typeface="Arial" panose="020B0604020202020204" pitchFamily="34" charset="0"/>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1-y RFS</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HR</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b="1" i="1" noProof="0" dirty="0">
                          <a:solidFill>
                            <a:schemeClr val="tx1"/>
                          </a:solidFill>
                          <a:latin typeface="+mn-lt"/>
                        </a:rPr>
                        <a:t>p-</a:t>
                      </a:r>
                      <a:r>
                        <a:rPr lang="en-US" sz="1400" b="1" i="0" noProof="0" dirty="0">
                          <a:solidFill>
                            <a:schemeClr val="tx1"/>
                          </a:solidFill>
                          <a:latin typeface="+mn-lt"/>
                        </a:rPr>
                        <a:t>value</a:t>
                      </a:r>
                      <a:endParaRPr lang="en-US" sz="1400" b="1" i="0" dirty="0">
                        <a:solidFill>
                          <a:schemeClr val="tx1"/>
                        </a:solidFill>
                        <a:latin typeface="+mn-lt"/>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1-y RFS</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HR</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b="1" i="1" noProof="0" dirty="0">
                          <a:solidFill>
                            <a:schemeClr val="tx1"/>
                          </a:solidFill>
                          <a:latin typeface="+mn-lt"/>
                        </a:rPr>
                        <a:t>p</a:t>
                      </a:r>
                      <a:r>
                        <a:rPr lang="en-US" sz="1400" b="1" i="0" noProof="0" dirty="0">
                          <a:solidFill>
                            <a:schemeClr val="tx1"/>
                          </a:solidFill>
                          <a:latin typeface="+mn-lt"/>
                        </a:rPr>
                        <a:t>-value</a:t>
                      </a:r>
                      <a:endParaRPr lang="en-US" sz="1400" b="1" i="0" dirty="0">
                        <a:solidFill>
                          <a:schemeClr val="tx1"/>
                        </a:solidFill>
                        <a:latin typeface="+mn-lt"/>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extLst>
                  <a:ext uri="{0D108BD9-81ED-4DB2-BD59-A6C34878D82A}">
                    <a16:rowId xmlns:a16="http://schemas.microsoft.com/office/drawing/2014/main" val="10000"/>
                  </a:ext>
                </a:extLst>
              </a:tr>
              <a:tr h="285196">
                <a:tc>
                  <a:txBody>
                    <a:bodyPr/>
                    <a:lstStyle/>
                    <a:p>
                      <a:r>
                        <a:rPr lang="en-GB" sz="1400" b="1" dirty="0">
                          <a:solidFill>
                            <a:srgbClr val="8DC73F"/>
                          </a:solidFill>
                          <a:latin typeface="+mn-lt"/>
                        </a:rPr>
                        <a:t>Pembrolizumab</a:t>
                      </a:r>
                      <a:endParaRPr lang="en-GB" sz="1400" b="1" dirty="0">
                        <a:solidFill>
                          <a:srgbClr val="8DC73F"/>
                        </a:solidFill>
                        <a:latin typeface="+mn-lt"/>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400" dirty="0">
                          <a:solidFill>
                            <a:schemeClr val="tx1"/>
                          </a:solidFill>
                          <a:latin typeface="+mn-lt"/>
                        </a:rPr>
                        <a:t>75%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rowSpan="2">
                  <a:txBody>
                    <a:bodyPr/>
                    <a:lstStyle/>
                    <a:p>
                      <a:pPr algn="ctr"/>
                      <a:r>
                        <a:rPr lang="en-US" sz="1400" dirty="0">
                          <a:solidFill>
                            <a:schemeClr val="tx1"/>
                          </a:solidFill>
                          <a:latin typeface="+mn-lt"/>
                        </a:rPr>
                        <a:t>0.57</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rowSpan="2">
                  <a:txBody>
                    <a:bodyPr/>
                    <a:lstStyle/>
                    <a:p>
                      <a:pPr algn="ctr"/>
                      <a:r>
                        <a:rPr lang="en-US" sz="1400" i="1" dirty="0">
                          <a:solidFill>
                            <a:schemeClr val="tx1"/>
                          </a:solidFill>
                          <a:latin typeface="+mn-lt"/>
                        </a:rPr>
                        <a:t>&lt;</a:t>
                      </a:r>
                      <a:r>
                        <a:rPr lang="en-US" sz="1400" dirty="0">
                          <a:solidFill>
                            <a:schemeClr val="tx1"/>
                          </a:solidFill>
                          <a:latin typeface="+mn-lt"/>
                        </a:rPr>
                        <a:t>0.001</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400" dirty="0">
                          <a:solidFill>
                            <a:schemeClr val="tx1"/>
                          </a:solidFill>
                          <a:latin typeface="+mn-lt"/>
                        </a:rPr>
                        <a:t>77%</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rowSpan="2">
                  <a:txBody>
                    <a:bodyPr/>
                    <a:lstStyle/>
                    <a:p>
                      <a:pPr algn="ctr"/>
                      <a:r>
                        <a:rPr lang="en-US" sz="1400" dirty="0">
                          <a:solidFill>
                            <a:schemeClr val="tx1"/>
                          </a:solidFill>
                          <a:latin typeface="+mn-lt"/>
                        </a:rPr>
                        <a:t>0.54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i="1" dirty="0">
                          <a:solidFill>
                            <a:schemeClr val="tx1"/>
                          </a:solidFill>
                          <a:latin typeface="+mn-lt"/>
                        </a:rPr>
                        <a:t>&lt;</a:t>
                      </a:r>
                      <a:r>
                        <a:rPr lang="en-US" sz="1400" dirty="0">
                          <a:solidFill>
                            <a:schemeClr val="tx1"/>
                          </a:solidFill>
                          <a:latin typeface="+mn-lt"/>
                        </a:rPr>
                        <a:t>0.001</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1"/>
                  </a:ext>
                </a:extLst>
              </a:tr>
              <a:tr h="285196">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400" b="1" kern="1200" dirty="0">
                          <a:solidFill>
                            <a:srgbClr val="FF9300"/>
                          </a:solidFill>
                          <a:latin typeface="+mn-lt"/>
                          <a:ea typeface="+mn-ea"/>
                          <a:cs typeface="Arial" panose="020B0604020202020204" pitchFamily="34" charset="0"/>
                        </a:rPr>
                        <a:t>Placebo</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400" dirty="0">
                          <a:solidFill>
                            <a:schemeClr val="tx1"/>
                          </a:solidFill>
                          <a:latin typeface="+mn-lt"/>
                        </a:rPr>
                        <a:t>61%</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vMerge="1">
                  <a:txBody>
                    <a:bodyPr/>
                    <a:lstStyle/>
                    <a:p>
                      <a:pPr algn="ctr"/>
                      <a:endParaRPr lang="en-US" sz="1400" dirty="0">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vMerge="1">
                  <a:txBody>
                    <a:bodyPr/>
                    <a:lstStyle/>
                    <a:p>
                      <a:pPr algn="ctr"/>
                      <a:endParaRPr lang="en-US" sz="1400" dirty="0">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400" dirty="0">
                          <a:solidFill>
                            <a:schemeClr val="tx1"/>
                          </a:solidFill>
                          <a:latin typeface="+mn-lt"/>
                        </a:rPr>
                        <a:t>63%</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44" y="1524000"/>
            <a:ext cx="11910911" cy="3276600"/>
          </a:xfrm>
          <a:prstGeom prst="rect">
            <a:avLst/>
          </a:prstGeom>
        </p:spPr>
      </p:pic>
      <p:sp>
        <p:nvSpPr>
          <p:cNvPr id="3" name="TextBox 2"/>
          <p:cNvSpPr txBox="1"/>
          <p:nvPr/>
        </p:nvSpPr>
        <p:spPr>
          <a:xfrm>
            <a:off x="7666891" y="1447800"/>
            <a:ext cx="2924908" cy="369332"/>
          </a:xfrm>
          <a:prstGeom prst="rect">
            <a:avLst/>
          </a:prstGeom>
          <a:noFill/>
        </p:spPr>
        <p:txBody>
          <a:bodyPr wrap="square" rtlCol="0">
            <a:spAutoFit/>
          </a:bodyPr>
          <a:lstStyle/>
          <a:p>
            <a:pPr algn="ctr"/>
            <a:r>
              <a:rPr lang="en-US" sz="1800" b="1" dirty="0"/>
              <a:t>PD-L1-positive tumors</a:t>
            </a:r>
          </a:p>
        </p:txBody>
      </p:sp>
      <p:sp>
        <p:nvSpPr>
          <p:cNvPr id="7" name="TextBox 6"/>
          <p:cNvSpPr txBox="1"/>
          <p:nvPr/>
        </p:nvSpPr>
        <p:spPr>
          <a:xfrm>
            <a:off x="1570892" y="1447800"/>
            <a:ext cx="2924908" cy="369332"/>
          </a:xfrm>
          <a:prstGeom prst="rect">
            <a:avLst/>
          </a:prstGeom>
          <a:noFill/>
        </p:spPr>
        <p:txBody>
          <a:bodyPr wrap="square" rtlCol="0">
            <a:spAutoFit/>
          </a:bodyPr>
          <a:lstStyle/>
          <a:p>
            <a:pPr algn="ctr"/>
            <a:r>
              <a:rPr lang="en-US" sz="1800" b="1" dirty="0"/>
              <a:t> ITT</a:t>
            </a:r>
          </a:p>
        </p:txBody>
      </p:sp>
    </p:spTree>
    <p:extLst>
      <p:ext uri="{BB962C8B-B14F-4D97-AF65-F5344CB8AC3E}">
        <p14:creationId xmlns:p14="http://schemas.microsoft.com/office/powerpoint/2010/main" val="4045601453"/>
      </p:ext>
    </p:extLst>
  </p:cSld>
  <p:clrMapOvr>
    <a:masterClrMapping/>
  </p:clrMapOvr>
  <p:transition spd="slow"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17516A8-E82E-D148-9575-0DF96A4C8672}"/>
              </a:ext>
            </a:extLst>
          </p:cNvPr>
          <p:cNvPicPr>
            <a:picLocks noChangeAspect="1"/>
          </p:cNvPicPr>
          <p:nvPr/>
        </p:nvPicPr>
        <p:blipFill>
          <a:blip r:embed="rId2"/>
          <a:stretch>
            <a:fillRect/>
          </a:stretch>
        </p:blipFill>
        <p:spPr>
          <a:xfrm>
            <a:off x="1720704" y="1744360"/>
            <a:ext cx="8750591" cy="4287140"/>
          </a:xfrm>
          <a:prstGeom prst="rect">
            <a:avLst/>
          </a:prstGeom>
        </p:spPr>
      </p:pic>
      <p:sp>
        <p:nvSpPr>
          <p:cNvPr id="2" name="Title 1">
            <a:extLst>
              <a:ext uri="{FF2B5EF4-FFF2-40B4-BE49-F238E27FC236}">
                <a16:creationId xmlns:a16="http://schemas.microsoft.com/office/drawing/2014/main" id="{DA929695-6012-5645-AD1E-3E842871A492}"/>
              </a:ext>
            </a:extLst>
          </p:cNvPr>
          <p:cNvSpPr>
            <a:spLocks noGrp="1"/>
          </p:cNvSpPr>
          <p:nvPr>
            <p:ph type="title"/>
          </p:nvPr>
        </p:nvSpPr>
        <p:spPr/>
        <p:txBody>
          <a:bodyPr/>
          <a:lstStyle/>
          <a:p>
            <a:r>
              <a:rPr lang="en-US" dirty="0"/>
              <a:t>KEYNOTE-054: Secondary Endpoint for Adjuvant </a:t>
            </a:r>
            <a:r>
              <a:rPr lang="en-US" dirty="0" err="1"/>
              <a:t>Pembrolizumab</a:t>
            </a:r>
            <a:r>
              <a:rPr lang="en-US" dirty="0"/>
              <a:t> versus Placebo in Resected Stage III Melanoma</a:t>
            </a:r>
          </a:p>
        </p:txBody>
      </p:sp>
      <p:sp>
        <p:nvSpPr>
          <p:cNvPr id="4" name="TextBox 3">
            <a:extLst>
              <a:ext uri="{FF2B5EF4-FFF2-40B4-BE49-F238E27FC236}">
                <a16:creationId xmlns:a16="http://schemas.microsoft.com/office/drawing/2014/main" id="{223C3480-4FB4-EC4A-B238-2D053B72196A}"/>
              </a:ext>
            </a:extLst>
          </p:cNvPr>
          <p:cNvSpPr txBox="1">
            <a:spLocks noChangeArrowheads="1"/>
          </p:cNvSpPr>
          <p:nvPr/>
        </p:nvSpPr>
        <p:spPr bwMode="auto">
          <a:xfrm>
            <a:off x="29308" y="6436071"/>
            <a:ext cx="10972800" cy="361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FFFFFF"/>
                </a:solidFill>
                <a:effectLst/>
                <a:uLnTx/>
                <a:uFillTx/>
                <a:latin typeface="Arial" charset="0"/>
                <a:ea typeface="ＭＳ Ｐゴシック" charset="0"/>
              </a:rPr>
              <a:t>Eggermont</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rPr>
              <a:t> AMM et al. </a:t>
            </a:r>
            <a:r>
              <a:rPr kumimoji="0" lang="en-US" sz="1600" b="0" i="1" u="none" strike="noStrike" kern="1200" cap="none" spc="0" normalizeH="0" baseline="0" noProof="0" dirty="0">
                <a:ln>
                  <a:noFill/>
                </a:ln>
                <a:solidFill>
                  <a:srgbClr val="FFFFFF"/>
                </a:solidFill>
                <a:effectLst/>
                <a:uLnTx/>
                <a:uFillTx/>
                <a:latin typeface="Arial" charset="0"/>
                <a:ea typeface="ＭＳ Ｐゴシック" charset="0"/>
              </a:rPr>
              <a:t>N </a:t>
            </a:r>
            <a:r>
              <a:rPr kumimoji="0" lang="en-US" sz="1600" b="0" i="1" u="none" strike="noStrike" kern="1200" cap="none" spc="0" normalizeH="0" baseline="0" noProof="0" dirty="0" err="1">
                <a:ln>
                  <a:noFill/>
                </a:ln>
                <a:solidFill>
                  <a:srgbClr val="FFFFFF"/>
                </a:solidFill>
                <a:effectLst/>
                <a:uLnTx/>
                <a:uFillTx/>
                <a:latin typeface="Arial" charset="0"/>
                <a:ea typeface="ＭＳ Ｐゴシック" charset="0"/>
              </a:rPr>
              <a:t>Engl</a:t>
            </a:r>
            <a:r>
              <a:rPr kumimoji="0" lang="en-US" sz="1600" b="0" i="1" u="none" strike="noStrike" kern="1200" cap="none" spc="0" normalizeH="0" baseline="0" noProof="0" dirty="0">
                <a:ln>
                  <a:noFill/>
                </a:ln>
                <a:solidFill>
                  <a:srgbClr val="FFFFFF"/>
                </a:solidFill>
                <a:effectLst/>
                <a:uLnTx/>
                <a:uFillTx/>
                <a:latin typeface="Arial" charset="0"/>
                <a:ea typeface="ＭＳ Ｐゴシック" charset="0"/>
              </a:rPr>
              <a:t> J Med </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rPr>
              <a:t>2018;378(19):1789-801.</a:t>
            </a:r>
          </a:p>
        </p:txBody>
      </p:sp>
      <p:graphicFrame>
        <p:nvGraphicFramePr>
          <p:cNvPr id="5" name="Content Placeholder 3">
            <a:extLst>
              <a:ext uri="{FF2B5EF4-FFF2-40B4-BE49-F238E27FC236}">
                <a16:creationId xmlns:a16="http://schemas.microsoft.com/office/drawing/2014/main" id="{B8B62C84-7CAB-ED46-AC9F-B1458AB45254}"/>
              </a:ext>
            </a:extLst>
          </p:cNvPr>
          <p:cNvGraphicFramePr>
            <a:graphicFrameLocks/>
          </p:cNvGraphicFramePr>
          <p:nvPr>
            <p:extLst>
              <p:ext uri="{D42A27DB-BD31-4B8C-83A1-F6EECF244321}">
                <p14:modId xmlns:p14="http://schemas.microsoft.com/office/powerpoint/2010/main" val="2868560467"/>
              </p:ext>
            </p:extLst>
          </p:nvPr>
        </p:nvGraphicFramePr>
        <p:xfrm>
          <a:off x="3505200" y="1557022"/>
          <a:ext cx="7391400" cy="1508760"/>
        </p:xfrm>
        <a:graphic>
          <a:graphicData uri="http://schemas.openxmlformats.org/drawingml/2006/table">
            <a:tbl>
              <a:tblPr firstRow="1" bandRow="1">
                <a:tableStyleId>{93296810-A885-4BE3-A3E7-6D5BEEA58F35}</a:tableStyleId>
              </a:tblPr>
              <a:tblGrid>
                <a:gridCol w="2594393">
                  <a:extLst>
                    <a:ext uri="{9D8B030D-6E8A-4147-A177-3AD203B41FA5}">
                      <a16:colId xmlns:a16="http://schemas.microsoft.com/office/drawing/2014/main" val="20000"/>
                    </a:ext>
                  </a:extLst>
                </a:gridCol>
                <a:gridCol w="2739607">
                  <a:extLst>
                    <a:ext uri="{9D8B030D-6E8A-4147-A177-3AD203B41FA5}">
                      <a16:colId xmlns:a16="http://schemas.microsoft.com/office/drawing/2014/main" val="3508204555"/>
                    </a:ext>
                  </a:extLst>
                </a:gridCol>
                <a:gridCol w="961292">
                  <a:extLst>
                    <a:ext uri="{9D8B030D-6E8A-4147-A177-3AD203B41FA5}">
                      <a16:colId xmlns:a16="http://schemas.microsoft.com/office/drawing/2014/main" val="1087565659"/>
                    </a:ext>
                  </a:extLst>
                </a:gridCol>
                <a:gridCol w="1096108">
                  <a:extLst>
                    <a:ext uri="{9D8B030D-6E8A-4147-A177-3AD203B41FA5}">
                      <a16:colId xmlns:a16="http://schemas.microsoft.com/office/drawing/2014/main" val="3069203865"/>
                    </a:ext>
                  </a:extLst>
                </a:gridCol>
              </a:tblGrid>
              <a:tr h="693497">
                <a:tc>
                  <a:txBody>
                    <a:bodyPr/>
                    <a:lstStyle/>
                    <a:p>
                      <a:r>
                        <a:rPr lang="en-GB" sz="1500" dirty="0">
                          <a:solidFill>
                            <a:schemeClr val="tx1"/>
                          </a:solidFill>
                          <a:latin typeface="+mn-lt"/>
                        </a:rPr>
                        <a:t>Cohort</a:t>
                      </a:r>
                      <a:endParaRPr lang="en-GB" sz="1500" b="1" dirty="0">
                        <a:solidFill>
                          <a:schemeClr val="tx1"/>
                        </a:solidFill>
                        <a:latin typeface="+mn-lt"/>
                        <a:cs typeface="Arial" panose="020B0604020202020204" pitchFamily="34" charset="0"/>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74B"/>
                    </a:solidFill>
                  </a:tcPr>
                </a:tc>
                <a:tc>
                  <a:txBody>
                    <a:bodyPr/>
                    <a:lstStyle/>
                    <a:p>
                      <a:pPr algn="ctr"/>
                      <a:r>
                        <a:rPr lang="en-US" sz="1500" b="1" kern="1200" dirty="0">
                          <a:solidFill>
                            <a:schemeClr val="lt1"/>
                          </a:solidFill>
                          <a:effectLst/>
                          <a:latin typeface="+mn-lt"/>
                          <a:ea typeface="+mn-ea"/>
                          <a:cs typeface="+mn-cs"/>
                        </a:rPr>
                        <a:t>Cumulative incidence of distant metastasis as first recurrence site (18 </a:t>
                      </a:r>
                      <a:r>
                        <a:rPr lang="en-US" sz="1500" b="1" kern="1200" dirty="0" err="1">
                          <a:solidFill>
                            <a:schemeClr val="lt1"/>
                          </a:solidFill>
                          <a:effectLst/>
                          <a:latin typeface="+mn-lt"/>
                          <a:ea typeface="+mn-ea"/>
                          <a:cs typeface="+mn-cs"/>
                        </a:rPr>
                        <a:t>mo</a:t>
                      </a:r>
                      <a:r>
                        <a:rPr lang="en-US" sz="1500" b="1" kern="1200" dirty="0">
                          <a:solidFill>
                            <a:schemeClr val="lt1"/>
                          </a:solidFill>
                          <a:effectLst/>
                          <a:latin typeface="+mn-lt"/>
                          <a:ea typeface="+mn-ea"/>
                          <a:cs typeface="+mn-cs"/>
                        </a:rPr>
                        <a:t>)</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mn-lt"/>
                        </a:rPr>
                        <a:t>HR</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mr-IN" sz="1500" i="0" noProof="0" dirty="0">
                          <a:solidFill>
                            <a:schemeClr val="tx1"/>
                          </a:solidFill>
                          <a:latin typeface="Arial" charset="0"/>
                          <a:ea typeface="Arial" charset="0"/>
                          <a:cs typeface="Arial" charset="0"/>
                        </a:rPr>
                        <a:t>99% CI</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74B"/>
                    </a:solidFill>
                  </a:tcPr>
                </a:tc>
                <a:extLst>
                  <a:ext uri="{0D108BD9-81ED-4DB2-BD59-A6C34878D82A}">
                    <a16:rowId xmlns:a16="http://schemas.microsoft.com/office/drawing/2014/main" val="10000"/>
                  </a:ext>
                </a:extLst>
              </a:tr>
              <a:tr h="300952">
                <a:tc>
                  <a:txBody>
                    <a:bodyPr/>
                    <a:lstStyle/>
                    <a:p>
                      <a:r>
                        <a:rPr lang="en-GB" sz="1500" b="1" dirty="0">
                          <a:solidFill>
                            <a:srgbClr val="8DC73F"/>
                          </a:solidFill>
                          <a:latin typeface="+mn-lt"/>
                        </a:rPr>
                        <a:t>Pembrolizumab (n = 514)</a:t>
                      </a:r>
                      <a:endParaRPr lang="en-GB" sz="1500" b="1" dirty="0">
                        <a:solidFill>
                          <a:srgbClr val="8DC73F"/>
                        </a:solidFill>
                        <a:latin typeface="+mn-lt"/>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7AC"/>
                    </a:solidFill>
                  </a:tcPr>
                </a:tc>
                <a:tc>
                  <a:txBody>
                    <a:bodyPr/>
                    <a:lstStyle/>
                    <a:p>
                      <a:pPr algn="ctr"/>
                      <a:r>
                        <a:rPr lang="en-US" sz="1500" dirty="0">
                          <a:solidFill>
                            <a:schemeClr val="tx1"/>
                          </a:solidFill>
                          <a:latin typeface="+mn-lt"/>
                        </a:rPr>
                        <a:t>17%</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7AC"/>
                    </a:solidFill>
                  </a:tcPr>
                </a:tc>
                <a:tc rowSpan="2">
                  <a:txBody>
                    <a:bodyPr/>
                    <a:lstStyle/>
                    <a:p>
                      <a:pPr algn="ctr"/>
                      <a:r>
                        <a:rPr lang="en-US" sz="1500" dirty="0">
                          <a:solidFill>
                            <a:schemeClr val="tx1"/>
                          </a:solidFill>
                          <a:latin typeface="+mn-lt"/>
                        </a:rPr>
                        <a:t>0.53</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7AC"/>
                    </a:solidFill>
                  </a:tcPr>
                </a:tc>
                <a:tc rowSpan="2">
                  <a:txBody>
                    <a:bodyPr/>
                    <a:lstStyle/>
                    <a:p>
                      <a:pPr algn="ctr"/>
                      <a:r>
                        <a:rPr lang="en-US" sz="1500" i="0" dirty="0">
                          <a:solidFill>
                            <a:schemeClr val="tx1"/>
                          </a:solidFill>
                          <a:latin typeface="+mn-lt"/>
                        </a:rPr>
                        <a:t>0.37-0.76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7AC"/>
                    </a:solidFill>
                  </a:tcPr>
                </a:tc>
                <a:extLst>
                  <a:ext uri="{0D108BD9-81ED-4DB2-BD59-A6C34878D82A}">
                    <a16:rowId xmlns:a16="http://schemas.microsoft.com/office/drawing/2014/main" val="10001"/>
                  </a:ext>
                </a:extLst>
              </a:tr>
              <a:tr h="300952">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500" b="1" kern="1200" dirty="0">
                          <a:solidFill>
                            <a:srgbClr val="FF9300"/>
                          </a:solidFill>
                          <a:latin typeface="+mn-lt"/>
                          <a:ea typeface="+mn-ea"/>
                          <a:cs typeface="Arial" panose="020B0604020202020204" pitchFamily="34" charset="0"/>
                        </a:rPr>
                        <a:t>Placebo (n = 505)</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7AC"/>
                    </a:solidFill>
                  </a:tcPr>
                </a:tc>
                <a:tc>
                  <a:txBody>
                    <a:bodyPr/>
                    <a:lstStyle/>
                    <a:p>
                      <a:pPr algn="ctr"/>
                      <a:r>
                        <a:rPr lang="en-US" sz="1500" dirty="0">
                          <a:solidFill>
                            <a:schemeClr val="tx1"/>
                          </a:solidFill>
                          <a:latin typeface="+mn-lt"/>
                        </a:rPr>
                        <a:t>30%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7AC"/>
                    </a:solidFill>
                  </a:tcPr>
                </a:tc>
                <a:tc vMerge="1">
                  <a:txBody>
                    <a:bodyPr/>
                    <a:lstStyle/>
                    <a:p>
                      <a:pPr algn="ctr"/>
                      <a:endParaRPr lang="en-US" sz="1400" dirty="0">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vMerge="1">
                  <a:txBody>
                    <a:bodyPr/>
                    <a:lstStyle/>
                    <a:p>
                      <a:pPr algn="ctr"/>
                      <a:endParaRPr lang="en-US" sz="1400" dirty="0">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2"/>
                  </a:ext>
                </a:extLst>
              </a:tr>
            </a:tbl>
          </a:graphicData>
        </a:graphic>
      </p:graphicFrame>
      <p:sp>
        <p:nvSpPr>
          <p:cNvPr id="6" name="TextBox 5"/>
          <p:cNvSpPr txBox="1"/>
          <p:nvPr/>
        </p:nvSpPr>
        <p:spPr>
          <a:xfrm rot="16200000">
            <a:off x="-47359" y="3208866"/>
            <a:ext cx="2910840" cy="584775"/>
          </a:xfrm>
          <a:prstGeom prst="rect">
            <a:avLst/>
          </a:prstGeom>
          <a:noFill/>
        </p:spPr>
        <p:txBody>
          <a:bodyPr wrap="square" rtlCol="0">
            <a:spAutoFit/>
          </a:bodyPr>
          <a:lstStyle/>
          <a:p>
            <a:pPr algn="ctr"/>
            <a:r>
              <a:rPr lang="en-US" sz="1600" b="1" dirty="0"/>
              <a:t>Cumulative incidence of distant metastasis</a:t>
            </a:r>
          </a:p>
        </p:txBody>
      </p:sp>
      <p:sp>
        <p:nvSpPr>
          <p:cNvPr id="8" name="TextBox 7"/>
          <p:cNvSpPr txBox="1"/>
          <p:nvPr/>
        </p:nvSpPr>
        <p:spPr>
          <a:xfrm>
            <a:off x="4343400" y="6049561"/>
            <a:ext cx="4495800" cy="338554"/>
          </a:xfrm>
          <a:prstGeom prst="rect">
            <a:avLst/>
          </a:prstGeom>
          <a:noFill/>
        </p:spPr>
        <p:txBody>
          <a:bodyPr wrap="square" rtlCol="0">
            <a:spAutoFit/>
          </a:bodyPr>
          <a:lstStyle/>
          <a:p>
            <a:pPr algn="ctr"/>
            <a:r>
              <a:rPr lang="en-US" sz="1600" b="1" dirty="0"/>
              <a:t>Months</a:t>
            </a:r>
          </a:p>
        </p:txBody>
      </p:sp>
    </p:spTree>
    <p:extLst>
      <p:ext uri="{BB962C8B-B14F-4D97-AF65-F5344CB8AC3E}">
        <p14:creationId xmlns:p14="http://schemas.microsoft.com/office/powerpoint/2010/main" val="1059854252"/>
      </p:ext>
    </p:extLst>
  </p:cSld>
  <p:clrMapOvr>
    <a:masterClrMapping/>
  </p:clrMapOvr>
  <p:transition spd="slow"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oup 31">
            <a:extLst>
              <a:ext uri="{FF2B5EF4-FFF2-40B4-BE49-F238E27FC236}">
                <a16:creationId xmlns:a16="http://schemas.microsoft.com/office/drawing/2014/main" id="{16991F18-9F72-434A-A73C-22B217D2EF53}"/>
              </a:ext>
            </a:extLst>
          </p:cNvPr>
          <p:cNvGraphicFramePr>
            <a:graphicFrameLocks noGrp="1"/>
          </p:cNvGraphicFramePr>
          <p:nvPr>
            <p:extLst>
              <p:ext uri="{D42A27DB-BD31-4B8C-83A1-F6EECF244321}">
                <p14:modId xmlns:p14="http://schemas.microsoft.com/office/powerpoint/2010/main" val="1648949059"/>
              </p:ext>
            </p:extLst>
          </p:nvPr>
        </p:nvGraphicFramePr>
        <p:xfrm>
          <a:off x="1258974" y="1965069"/>
          <a:ext cx="4287761" cy="2923930"/>
        </p:xfrm>
        <a:graphic>
          <a:graphicData uri="http://schemas.openxmlformats.org/drawingml/2006/table">
            <a:tbl>
              <a:tblPr/>
              <a:tblGrid>
                <a:gridCol w="4287761">
                  <a:extLst>
                    <a:ext uri="{9D8B030D-6E8A-4147-A177-3AD203B41FA5}">
                      <a16:colId xmlns:a16="http://schemas.microsoft.com/office/drawing/2014/main" val="20000"/>
                    </a:ext>
                  </a:extLst>
                </a:gridCol>
              </a:tblGrid>
              <a:tr h="363562">
                <a:tc>
                  <a:txBody>
                    <a:bodyPr/>
                    <a:lstStyle/>
                    <a:p>
                      <a:pPr marL="0" marR="0" lvl="0" indent="0" algn="l" defTabSz="914400" rtl="0" eaLnBrk="1" fontAlgn="base" latinLnBrk="0" hangingPunct="1">
                        <a:lnSpc>
                          <a:spcPts val="1960"/>
                        </a:lnSpc>
                        <a:spcBef>
                          <a:spcPts val="800"/>
                        </a:spcBef>
                        <a:spcAft>
                          <a:spcPct val="0"/>
                        </a:spcAft>
                        <a:buClrTx/>
                        <a:buSzTx/>
                        <a:buFontTx/>
                        <a:buNone/>
                        <a:tabLst/>
                      </a:pPr>
                      <a:r>
                        <a:rPr kumimoji="0" lang="en-US" sz="1800" b="1"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rPr>
                        <a:t>Eligibility</a:t>
                      </a:r>
                    </a:p>
                  </a:txBody>
                  <a:tcPr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val="10000"/>
                  </a:ext>
                </a:extLst>
              </a:tr>
              <a:tr h="2200784">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Surgically resected and histologically/pathologically confirmed new diagnosis of Stage IIB or IIC cutaneous melanoma</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No prior treatment beyond surgery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No prior treatment with anti-PD-1, anti-PD-L1, anti-PD-L2, anti-CD137 or anti-CTLA-4</a:t>
                      </a:r>
                    </a:p>
                    <a:p>
                      <a:pPr marL="285750" indent="-285750">
                        <a:buFont typeface="Arial" panose="020B0604020202020204" pitchFamily="34" charset="0"/>
                        <a:buChar char="•"/>
                      </a:pPr>
                      <a:endParaRPr lang="en-US" sz="1800" kern="1200" dirty="0">
                        <a:solidFill>
                          <a:schemeClr val="tx1"/>
                        </a:solidFill>
                        <a:effectLst/>
                        <a:latin typeface="+mn-lt"/>
                        <a:ea typeface="+mn-ea"/>
                        <a:cs typeface="+mn-cs"/>
                      </a:endParaRPr>
                    </a:p>
                  </a:txBody>
                  <a:tcPr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A4F"/>
                    </a:solidFill>
                  </a:tcPr>
                </a:tc>
                <a:extLst>
                  <a:ext uri="{0D108BD9-81ED-4DB2-BD59-A6C34878D82A}">
                    <a16:rowId xmlns:a16="http://schemas.microsoft.com/office/drawing/2014/main" val="10001"/>
                  </a:ext>
                </a:extLst>
              </a:tr>
            </a:tbl>
          </a:graphicData>
        </a:graphic>
      </p:graphicFrame>
      <p:sp>
        <p:nvSpPr>
          <p:cNvPr id="4" name="Title 3">
            <a:extLst>
              <a:ext uri="{FF2B5EF4-FFF2-40B4-BE49-F238E27FC236}">
                <a16:creationId xmlns:a16="http://schemas.microsoft.com/office/drawing/2014/main" id="{2EE87588-6E40-3D40-B62F-F10D41D6D177}"/>
              </a:ext>
            </a:extLst>
          </p:cNvPr>
          <p:cNvSpPr>
            <a:spLocks noGrp="1"/>
          </p:cNvSpPr>
          <p:nvPr>
            <p:ph type="title"/>
          </p:nvPr>
        </p:nvSpPr>
        <p:spPr/>
        <p:txBody>
          <a:bodyPr>
            <a:normAutofit/>
          </a:bodyPr>
          <a:lstStyle/>
          <a:p>
            <a:r>
              <a:rPr lang="en-US" sz="3200" b="1" dirty="0">
                <a:latin typeface="+mn-lt"/>
              </a:rPr>
              <a:t>KEYNOTE-716 Phase III Trial Schema</a:t>
            </a:r>
          </a:p>
        </p:txBody>
      </p:sp>
      <p:sp>
        <p:nvSpPr>
          <p:cNvPr id="5" name="TextBox 4">
            <a:extLst>
              <a:ext uri="{FF2B5EF4-FFF2-40B4-BE49-F238E27FC236}">
                <a16:creationId xmlns:a16="http://schemas.microsoft.com/office/drawing/2014/main" id="{E872F859-A4AD-A84D-A717-4224ADA4062C}"/>
              </a:ext>
            </a:extLst>
          </p:cNvPr>
          <p:cNvSpPr txBox="1"/>
          <p:nvPr/>
        </p:nvSpPr>
        <p:spPr>
          <a:xfrm>
            <a:off x="1250293" y="5373231"/>
            <a:ext cx="92067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Primary endpoint: </a:t>
            </a: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Recurrence-free survival</a:t>
            </a:r>
          </a:p>
        </p:txBody>
      </p:sp>
      <p:cxnSp>
        <p:nvCxnSpPr>
          <p:cNvPr id="6" name="Straight Connector 10">
            <a:extLst>
              <a:ext uri="{FF2B5EF4-FFF2-40B4-BE49-F238E27FC236}">
                <a16:creationId xmlns:a16="http://schemas.microsoft.com/office/drawing/2014/main" id="{81C4D4AB-DF10-0441-819B-14932DE9D789}"/>
              </a:ext>
            </a:extLst>
          </p:cNvPr>
          <p:cNvCxnSpPr>
            <a:cxnSpLocks noChangeShapeType="1"/>
          </p:cNvCxnSpPr>
          <p:nvPr/>
        </p:nvCxnSpPr>
        <p:spPr bwMode="auto">
          <a:xfrm>
            <a:off x="5543618" y="3511430"/>
            <a:ext cx="609600" cy="0"/>
          </a:xfrm>
          <a:prstGeom prst="line">
            <a:avLst/>
          </a:prstGeom>
          <a:noFill/>
          <a:ln w="19050" cmpd="sng">
            <a:solidFill>
              <a:schemeClr val="tx1"/>
            </a:solidFill>
            <a:round/>
            <a:headEnd/>
            <a:tailEnd/>
          </a:ln>
          <a:extLst>
            <a:ext uri="{909E8E84-426E-40DD-AFC4-6F175D3DCCD1}">
              <a14:hiddenFill xmlns:a14="http://schemas.microsoft.com/office/drawing/2010/main">
                <a:noFill/>
              </a14:hiddenFill>
            </a:ext>
          </a:extLst>
        </p:spPr>
      </p:cxnSp>
      <p:cxnSp>
        <p:nvCxnSpPr>
          <p:cNvPr id="7" name="Straight Arrow Connector 6">
            <a:extLst>
              <a:ext uri="{FF2B5EF4-FFF2-40B4-BE49-F238E27FC236}">
                <a16:creationId xmlns:a16="http://schemas.microsoft.com/office/drawing/2014/main" id="{B3E1C4F1-44CF-314D-AB66-5FA22CAB52D5}"/>
              </a:ext>
            </a:extLst>
          </p:cNvPr>
          <p:cNvCxnSpPr/>
          <p:nvPr/>
        </p:nvCxnSpPr>
        <p:spPr bwMode="auto">
          <a:xfrm rot="5400000" flipH="1" flipV="1">
            <a:off x="5521392" y="3517343"/>
            <a:ext cx="1654994" cy="1588"/>
          </a:xfrm>
          <a:prstGeom prst="straightConnector1">
            <a:avLst/>
          </a:prstGeom>
          <a:ln w="19050" cmpd="sng">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1A2A9D3-6C77-2840-B95D-895868A4DC35}"/>
              </a:ext>
            </a:extLst>
          </p:cNvPr>
          <p:cNvCxnSpPr/>
          <p:nvPr/>
        </p:nvCxnSpPr>
        <p:spPr bwMode="auto">
          <a:xfrm>
            <a:off x="6344122" y="4350066"/>
            <a:ext cx="706587" cy="0"/>
          </a:xfrm>
          <a:prstGeom prst="straightConnector1">
            <a:avLst/>
          </a:prstGeom>
          <a:ln w="19050" cmpd="sng">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A3662D7-41A2-6645-930D-7CAFB692708C}"/>
              </a:ext>
            </a:extLst>
          </p:cNvPr>
          <p:cNvCxnSpPr/>
          <p:nvPr/>
        </p:nvCxnSpPr>
        <p:spPr bwMode="auto">
          <a:xfrm>
            <a:off x="6344124" y="2693883"/>
            <a:ext cx="706583" cy="0"/>
          </a:xfrm>
          <a:prstGeom prst="straightConnector1">
            <a:avLst/>
          </a:prstGeom>
          <a:ln w="19050" cmpd="sng">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085173D7-91E2-0B4C-8D90-E670BEF6BEF8}"/>
              </a:ext>
            </a:extLst>
          </p:cNvPr>
          <p:cNvGrpSpPr>
            <a:grpSpLocks/>
          </p:cNvGrpSpPr>
          <p:nvPr/>
        </p:nvGrpSpPr>
        <p:grpSpPr bwMode="auto">
          <a:xfrm>
            <a:off x="5890041" y="3087210"/>
            <a:ext cx="914400" cy="914400"/>
            <a:chOff x="1872" y="1584"/>
            <a:chExt cx="576" cy="576"/>
          </a:xfrm>
        </p:grpSpPr>
        <p:sp>
          <p:nvSpPr>
            <p:cNvPr id="11" name="Oval 10">
              <a:extLst>
                <a:ext uri="{FF2B5EF4-FFF2-40B4-BE49-F238E27FC236}">
                  <a16:creationId xmlns:a16="http://schemas.microsoft.com/office/drawing/2014/main" id="{2342012B-F08D-2042-9087-F1AF37C77326}"/>
                </a:ext>
              </a:extLst>
            </p:cNvPr>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marL="0" marR="0" lvl="0" indent="0" algn="l" defTabSz="455613"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ED7D31"/>
                </a:solidFill>
                <a:effectLst/>
                <a:uLnTx/>
                <a:uFillTx/>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8E181A8-2CD0-0744-809F-4EA811BD11A9}"/>
                </a:ext>
              </a:extLst>
            </p:cNvPr>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a:t>
              </a:r>
            </a:p>
          </p:txBody>
        </p:sp>
      </p:grpSp>
      <p:sp>
        <p:nvSpPr>
          <p:cNvPr id="14" name="Rectangle 18">
            <a:extLst>
              <a:ext uri="{FF2B5EF4-FFF2-40B4-BE49-F238E27FC236}">
                <a16:creationId xmlns:a16="http://schemas.microsoft.com/office/drawing/2014/main" id="{ECC34F93-2DE1-8D49-816E-C849BE20BC4E}"/>
              </a:ext>
            </a:extLst>
          </p:cNvPr>
          <p:cNvSpPr>
            <a:spLocks noChangeArrowheads="1"/>
          </p:cNvSpPr>
          <p:nvPr/>
        </p:nvSpPr>
        <p:spPr bwMode="auto">
          <a:xfrm>
            <a:off x="7158657" y="2131656"/>
            <a:ext cx="3975224" cy="1073200"/>
          </a:xfrm>
          <a:prstGeom prst="rect">
            <a:avLst/>
          </a:prstGeom>
          <a:solidFill>
            <a:srgbClr val="F9951E"/>
          </a:solidFill>
          <a:ln w="12700" cmpd="sng">
            <a:solidFill>
              <a:srgbClr val="FFFFFF"/>
            </a:solidFill>
            <a:round/>
            <a:headEnd/>
            <a:tailEnd/>
          </a:ln>
          <a:effectLst>
            <a:outerShdw blurRad="50800" dist="38100" dir="2700000" algn="tl" rotWithShape="0">
              <a:prstClr val="black">
                <a:alpha val="40000"/>
              </a:prstClr>
            </a:outerShdw>
          </a:effectLst>
        </p:spPr>
        <p:txBody>
          <a:bodyPr anchor="ctr"/>
          <a:lstStyle/>
          <a:p>
            <a:pPr algn="ctr"/>
            <a:r>
              <a:rPr lang="en-US" sz="2200" b="1" dirty="0">
                <a:solidFill>
                  <a:srgbClr val="00274B"/>
                </a:solidFill>
              </a:rPr>
              <a:t>Pembrolizumab</a:t>
            </a:r>
          </a:p>
          <a:p>
            <a:pPr algn="ctr"/>
            <a:r>
              <a:rPr lang="en-US" sz="2200" b="1" dirty="0">
                <a:solidFill>
                  <a:srgbClr val="00274B"/>
                </a:solidFill>
              </a:rPr>
              <a:t>q3wk x 17 cycles</a:t>
            </a:r>
          </a:p>
        </p:txBody>
      </p:sp>
      <p:sp>
        <p:nvSpPr>
          <p:cNvPr id="15" name="Rectangle 18">
            <a:extLst>
              <a:ext uri="{FF2B5EF4-FFF2-40B4-BE49-F238E27FC236}">
                <a16:creationId xmlns:a16="http://schemas.microsoft.com/office/drawing/2014/main" id="{CC20EC6E-7956-7D4D-B83E-BAFE4C7EF89A}"/>
              </a:ext>
            </a:extLst>
          </p:cNvPr>
          <p:cNvSpPr>
            <a:spLocks noChangeArrowheads="1"/>
          </p:cNvSpPr>
          <p:nvPr/>
        </p:nvSpPr>
        <p:spPr bwMode="auto">
          <a:xfrm>
            <a:off x="7136209" y="3763371"/>
            <a:ext cx="3994496" cy="1073203"/>
          </a:xfrm>
          <a:prstGeom prst="rect">
            <a:avLst/>
          </a:prstGeom>
          <a:solidFill>
            <a:srgbClr val="99CD14"/>
          </a:solidFill>
          <a:ln w="12700" cmpd="sng">
            <a:solidFill>
              <a:srgbClr val="FFFFFF"/>
            </a:solidFill>
            <a:round/>
            <a:headEnd/>
            <a:tailEnd/>
          </a:ln>
          <a:effectLst>
            <a:outerShdw blurRad="50800" dist="38100" dir="2700000" algn="tl" rotWithShape="0">
              <a:prstClr val="black">
                <a:alpha val="40000"/>
              </a:prstClr>
            </a:outerShdw>
          </a:effectLst>
        </p:spPr>
        <p:txBody>
          <a:bodyPr anchor="ctr"/>
          <a:lstStyle/>
          <a:p>
            <a:pPr algn="ctr"/>
            <a:r>
              <a:rPr lang="en-US" sz="2200" b="1" dirty="0">
                <a:solidFill>
                  <a:srgbClr val="00274B"/>
                </a:solidFill>
              </a:rPr>
              <a:t>Placebo</a:t>
            </a:r>
          </a:p>
        </p:txBody>
      </p:sp>
      <p:sp>
        <p:nvSpPr>
          <p:cNvPr id="18" name="Rectangle 17">
            <a:extLst>
              <a:ext uri="{FF2B5EF4-FFF2-40B4-BE49-F238E27FC236}">
                <a16:creationId xmlns:a16="http://schemas.microsoft.com/office/drawing/2014/main" id="{98FB6FA5-9734-9442-94AF-6FBDD5207426}"/>
              </a:ext>
            </a:extLst>
          </p:cNvPr>
          <p:cNvSpPr/>
          <p:nvPr/>
        </p:nvSpPr>
        <p:spPr>
          <a:xfrm>
            <a:off x="1143000" y="1547488"/>
            <a:ext cx="345638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Target accrual: </a:t>
            </a:r>
            <a:r>
              <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954</a:t>
            </a:r>
          </a:p>
        </p:txBody>
      </p:sp>
      <p:sp>
        <p:nvSpPr>
          <p:cNvPr id="21" name="TextBox 20">
            <a:extLst>
              <a:ext uri="{FF2B5EF4-FFF2-40B4-BE49-F238E27FC236}">
                <a16:creationId xmlns:a16="http://schemas.microsoft.com/office/drawing/2014/main" id="{8E3EFB47-1AAF-A942-B2A6-C0BE7E45AD37}"/>
              </a:ext>
            </a:extLst>
          </p:cNvPr>
          <p:cNvSpPr txBox="1"/>
          <p:nvPr/>
        </p:nvSpPr>
        <p:spPr>
          <a:xfrm>
            <a:off x="228600" y="6452704"/>
            <a:ext cx="9390460" cy="338554"/>
          </a:xfrm>
          <a:prstGeom prst="rect">
            <a:avLst/>
          </a:prstGeom>
          <a:noFill/>
        </p:spPr>
        <p:txBody>
          <a:bodyPr wrap="square" rtlCol="0">
            <a:spAutoFit/>
          </a:bodyPr>
          <a:lstStyle/>
          <a:p>
            <a:pPr>
              <a:defRPr/>
            </a:pPr>
            <a:r>
              <a:rPr lang="en-US" sz="1600" dirty="0" err="1">
                <a:latin typeface="Arial" panose="020B0604020202020204" pitchFamily="34" charset="0"/>
                <a:ea typeface="+mn-ea"/>
                <a:cs typeface="Arial" panose="020B0604020202020204" pitchFamily="34" charset="0"/>
              </a:rPr>
              <a:t>www.c</a:t>
            </a:r>
            <a:r>
              <a:rPr kumimoji="0" lang="en-US" sz="16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linicaltrials</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r>
              <a:rPr lang="en-US" sz="1600" dirty="0">
                <a:latin typeface="Arial" panose="020B0604020202020204" pitchFamily="34" charset="0"/>
                <a:ea typeface="+mn-ea"/>
                <a:cs typeface="Arial" panose="020B0604020202020204" pitchFamily="34" charset="0"/>
              </a:rPr>
              <a:t>gov. Accessed</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May 9, 2019 (</a:t>
            </a:r>
            <a:r>
              <a:rPr lang="en-US" sz="1600" dirty="0"/>
              <a:t>NCT03553836</a:t>
            </a:r>
            <a:r>
              <a:rPr lang="en-US" sz="1600" dirty="0">
                <a:latin typeface="Arial" panose="020B0604020202020204" pitchFamily="34" charset="0"/>
                <a:ea typeface="+mn-ea"/>
                <a:cs typeface="Arial" panose="020B0604020202020204" pitchFamily="34" charset="0"/>
              </a:rPr>
              <a:t>).</a:t>
            </a:r>
            <a:endParaRPr lang="en-US" sz="1600" dirty="0"/>
          </a:p>
        </p:txBody>
      </p:sp>
    </p:spTree>
    <p:extLst>
      <p:ext uri="{BB962C8B-B14F-4D97-AF65-F5344CB8AC3E}">
        <p14:creationId xmlns:p14="http://schemas.microsoft.com/office/powerpoint/2010/main" val="14842506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screen&#10;&#10;Description automatically generated">
            <a:extLst>
              <a:ext uri="{FF2B5EF4-FFF2-40B4-BE49-F238E27FC236}">
                <a16:creationId xmlns:a16="http://schemas.microsoft.com/office/drawing/2014/main" id="{6683E7D6-7661-F442-ACD1-B2A95BAA5B39}"/>
              </a:ext>
            </a:extLst>
          </p:cNvPr>
          <p:cNvPicPr>
            <a:picLocks noChangeAspect="1"/>
          </p:cNvPicPr>
          <p:nvPr/>
        </p:nvPicPr>
        <p:blipFill>
          <a:blip r:embed="rId2"/>
          <a:stretch>
            <a:fillRect/>
          </a:stretch>
        </p:blipFill>
        <p:spPr>
          <a:xfrm>
            <a:off x="400446" y="1371600"/>
            <a:ext cx="11260437" cy="4932071"/>
          </a:xfrm>
          <a:prstGeom prst="rect">
            <a:avLst/>
          </a:prstGeom>
        </p:spPr>
      </p:pic>
      <p:sp>
        <p:nvSpPr>
          <p:cNvPr id="2" name="Title 1">
            <a:extLst>
              <a:ext uri="{FF2B5EF4-FFF2-40B4-BE49-F238E27FC236}">
                <a16:creationId xmlns:a16="http://schemas.microsoft.com/office/drawing/2014/main" id="{49819715-AC4C-6242-A516-9C691BA89BF2}"/>
              </a:ext>
            </a:extLst>
          </p:cNvPr>
          <p:cNvSpPr>
            <a:spLocks noGrp="1"/>
          </p:cNvSpPr>
          <p:nvPr>
            <p:ph type="title"/>
          </p:nvPr>
        </p:nvSpPr>
        <p:spPr>
          <a:xfrm>
            <a:off x="609600" y="0"/>
            <a:ext cx="11277600" cy="1143000"/>
          </a:xfrm>
        </p:spPr>
        <p:txBody>
          <a:bodyPr/>
          <a:lstStyle/>
          <a:p>
            <a:r>
              <a:rPr lang="en-US" sz="2400" dirty="0"/>
              <a:t>COMBI-AD: Updated Relapse-Free Survival (RFS) with Adjuvant Dabrafenib/</a:t>
            </a:r>
            <a:br>
              <a:rPr lang="en-US" sz="2400" dirty="0"/>
            </a:br>
            <a:r>
              <a:rPr lang="en-US" sz="2400" dirty="0"/>
              <a:t>Trametinib for Completely Resected, Stage III BRAF V600-Mutant Melanoma</a:t>
            </a:r>
          </a:p>
        </p:txBody>
      </p:sp>
      <p:sp>
        <p:nvSpPr>
          <p:cNvPr id="4" name="TextBox 3">
            <a:extLst>
              <a:ext uri="{FF2B5EF4-FFF2-40B4-BE49-F238E27FC236}">
                <a16:creationId xmlns:a16="http://schemas.microsoft.com/office/drawing/2014/main" id="{5F0CB5C2-F58C-4E45-ABE4-B90E5D6EEDD5}"/>
              </a:ext>
            </a:extLst>
          </p:cNvPr>
          <p:cNvSpPr txBox="1">
            <a:spLocks noChangeArrowheads="1"/>
          </p:cNvSpPr>
          <p:nvPr/>
        </p:nvSpPr>
        <p:spPr bwMode="auto">
          <a:xfrm>
            <a:off x="76200" y="6420144"/>
            <a:ext cx="6248400" cy="361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defRPr/>
            </a:pPr>
            <a:r>
              <a:rPr kumimoji="0" lang="en-US" sz="1600" b="0" i="0" u="none" strike="noStrike" kern="1200" cap="none" spc="0" normalizeH="0" baseline="0" noProof="0" dirty="0" err="1">
                <a:ln>
                  <a:noFill/>
                </a:ln>
                <a:solidFill>
                  <a:srgbClr val="FFFFFF"/>
                </a:solidFill>
                <a:effectLst/>
                <a:uLnTx/>
                <a:uFillTx/>
                <a:latin typeface="Arial" charset="0"/>
                <a:ea typeface="ＭＳ Ｐゴシック" charset="0"/>
              </a:rPr>
              <a:t>Hauschild</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rPr>
              <a:t> A et al. </a:t>
            </a:r>
            <a:r>
              <a:rPr kumimoji="0" lang="en-US" sz="1600" b="0" i="1" u="none" strike="noStrike" kern="1200" cap="none" spc="0" normalizeH="0" baseline="0" noProof="0" dirty="0">
                <a:ln>
                  <a:noFill/>
                </a:ln>
                <a:solidFill>
                  <a:srgbClr val="FFFFFF"/>
                </a:solidFill>
                <a:effectLst/>
                <a:uLnTx/>
                <a:uFillTx/>
                <a:latin typeface="Arial" charset="0"/>
                <a:ea typeface="ＭＳ Ｐゴシック" charset="0"/>
              </a:rPr>
              <a:t>J </a:t>
            </a:r>
            <a:r>
              <a:rPr kumimoji="0" lang="en-US" sz="1600" b="0" i="1" u="none" strike="noStrike" kern="1200" cap="none" spc="0" normalizeH="0" baseline="0" noProof="0" dirty="0" err="1">
                <a:ln>
                  <a:noFill/>
                </a:ln>
                <a:solidFill>
                  <a:srgbClr val="FFFFFF"/>
                </a:solidFill>
                <a:effectLst/>
                <a:uLnTx/>
                <a:uFillTx/>
                <a:latin typeface="Arial" charset="0"/>
                <a:ea typeface="ＭＳ Ｐゴシック" charset="0"/>
              </a:rPr>
              <a:t>Clin</a:t>
            </a:r>
            <a:r>
              <a:rPr kumimoji="0" lang="en-US" sz="1600" b="0" i="1" u="none" strike="noStrike" kern="1200" cap="none" spc="0" normalizeH="0" baseline="0" noProof="0" dirty="0">
                <a:ln>
                  <a:noFill/>
                </a:ln>
                <a:solidFill>
                  <a:srgbClr val="FFFFFF"/>
                </a:solidFill>
                <a:effectLst/>
                <a:uLnTx/>
                <a:uFillTx/>
                <a:latin typeface="Arial" charset="0"/>
                <a:ea typeface="ＭＳ Ｐゴシック" charset="0"/>
              </a:rPr>
              <a:t> Oncol </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rPr>
              <a:t>2018;36(35):3441-9.</a:t>
            </a:r>
          </a:p>
        </p:txBody>
      </p:sp>
      <p:sp>
        <p:nvSpPr>
          <p:cNvPr id="45" name="TextBox 44">
            <a:extLst>
              <a:ext uri="{FF2B5EF4-FFF2-40B4-BE49-F238E27FC236}">
                <a16:creationId xmlns:a16="http://schemas.microsoft.com/office/drawing/2014/main" id="{2897878B-4368-D94A-B6C3-2DCCBDF823FD}"/>
              </a:ext>
            </a:extLst>
          </p:cNvPr>
          <p:cNvSpPr txBox="1"/>
          <p:nvPr/>
        </p:nvSpPr>
        <p:spPr>
          <a:xfrm>
            <a:off x="7223975" y="1502238"/>
            <a:ext cx="3365024" cy="646331"/>
          </a:xfrm>
          <a:prstGeom prst="rect">
            <a:avLst/>
          </a:prstGeom>
          <a:noFill/>
        </p:spPr>
        <p:txBody>
          <a:bodyPr wrap="none" rtlCol="0">
            <a:spAutoFit/>
          </a:bodyPr>
          <a:lstStyle/>
          <a:p>
            <a:r>
              <a:rPr lang="en-US" sz="1800" b="1" dirty="0"/>
              <a:t>Median follow-up: 44 months</a:t>
            </a:r>
          </a:p>
          <a:p>
            <a:r>
              <a:rPr lang="en-US" sz="1800" b="1" dirty="0"/>
              <a:t>Hazard ratio: 0.49</a:t>
            </a:r>
          </a:p>
        </p:txBody>
      </p:sp>
      <p:sp>
        <p:nvSpPr>
          <p:cNvPr id="3" name="TextBox 2">
            <a:extLst>
              <a:ext uri="{FF2B5EF4-FFF2-40B4-BE49-F238E27FC236}">
                <a16:creationId xmlns:a16="http://schemas.microsoft.com/office/drawing/2014/main" id="{B1A8F8FD-40C6-9942-89FE-E96543DC73F6}"/>
              </a:ext>
            </a:extLst>
          </p:cNvPr>
          <p:cNvSpPr txBox="1"/>
          <p:nvPr/>
        </p:nvSpPr>
        <p:spPr>
          <a:xfrm rot="16200000">
            <a:off x="742224" y="3016126"/>
            <a:ext cx="2475358" cy="323165"/>
          </a:xfrm>
          <a:prstGeom prst="rect">
            <a:avLst/>
          </a:prstGeom>
          <a:noFill/>
        </p:spPr>
        <p:txBody>
          <a:bodyPr wrap="none" rtlCol="0">
            <a:spAutoFit/>
          </a:bodyPr>
          <a:lstStyle/>
          <a:p>
            <a:pPr algn="ctr"/>
            <a:r>
              <a:rPr lang="en-US" sz="1500" b="1" dirty="0"/>
              <a:t>Relapse-free survival (%)</a:t>
            </a:r>
          </a:p>
        </p:txBody>
      </p:sp>
      <p:sp>
        <p:nvSpPr>
          <p:cNvPr id="17" name="TextBox 16">
            <a:extLst>
              <a:ext uri="{FF2B5EF4-FFF2-40B4-BE49-F238E27FC236}">
                <a16:creationId xmlns:a16="http://schemas.microsoft.com/office/drawing/2014/main" id="{4D1DD67E-BB0C-C349-B8D5-0BA03329ABC8}"/>
              </a:ext>
            </a:extLst>
          </p:cNvPr>
          <p:cNvSpPr txBox="1"/>
          <p:nvPr/>
        </p:nvSpPr>
        <p:spPr>
          <a:xfrm>
            <a:off x="4776486" y="5373707"/>
            <a:ext cx="4040530" cy="323165"/>
          </a:xfrm>
          <a:prstGeom prst="rect">
            <a:avLst/>
          </a:prstGeom>
          <a:noFill/>
        </p:spPr>
        <p:txBody>
          <a:bodyPr wrap="none" rtlCol="0">
            <a:spAutoFit/>
          </a:bodyPr>
          <a:lstStyle/>
          <a:p>
            <a:pPr algn="ctr"/>
            <a:r>
              <a:rPr lang="en-US" sz="1500" b="1" dirty="0"/>
              <a:t>Time since random assignment (months)</a:t>
            </a:r>
          </a:p>
        </p:txBody>
      </p:sp>
      <p:sp>
        <p:nvSpPr>
          <p:cNvPr id="6" name="Rectangle 5">
            <a:extLst>
              <a:ext uri="{FF2B5EF4-FFF2-40B4-BE49-F238E27FC236}">
                <a16:creationId xmlns:a16="http://schemas.microsoft.com/office/drawing/2014/main" id="{6E9E3040-9280-4543-BA27-1284841E5DEA}"/>
              </a:ext>
            </a:extLst>
          </p:cNvPr>
          <p:cNvSpPr/>
          <p:nvPr/>
        </p:nvSpPr>
        <p:spPr>
          <a:xfrm>
            <a:off x="4229033" y="1576315"/>
            <a:ext cx="1151021" cy="307777"/>
          </a:xfrm>
          <a:prstGeom prst="rect">
            <a:avLst/>
          </a:prstGeom>
        </p:spPr>
        <p:txBody>
          <a:bodyPr wrap="none">
            <a:spAutoFit/>
          </a:bodyPr>
          <a:lstStyle/>
          <a:p>
            <a:r>
              <a:rPr lang="en-US" sz="1400" b="1" dirty="0">
                <a:solidFill>
                  <a:srgbClr val="92D050"/>
                </a:solidFill>
              </a:rPr>
              <a:t>1 year, 88%</a:t>
            </a:r>
          </a:p>
        </p:txBody>
      </p:sp>
      <p:sp>
        <p:nvSpPr>
          <p:cNvPr id="20" name="Rectangle 19">
            <a:extLst>
              <a:ext uri="{FF2B5EF4-FFF2-40B4-BE49-F238E27FC236}">
                <a16:creationId xmlns:a16="http://schemas.microsoft.com/office/drawing/2014/main" id="{3026A079-58A0-2F42-9689-4D22B33CEFB1}"/>
              </a:ext>
            </a:extLst>
          </p:cNvPr>
          <p:cNvSpPr/>
          <p:nvPr/>
        </p:nvSpPr>
        <p:spPr>
          <a:xfrm>
            <a:off x="5864941" y="2233712"/>
            <a:ext cx="1151021" cy="307777"/>
          </a:xfrm>
          <a:prstGeom prst="rect">
            <a:avLst/>
          </a:prstGeom>
        </p:spPr>
        <p:txBody>
          <a:bodyPr wrap="none">
            <a:spAutoFit/>
          </a:bodyPr>
          <a:lstStyle/>
          <a:p>
            <a:r>
              <a:rPr lang="en-US" sz="1400" b="1" dirty="0">
                <a:solidFill>
                  <a:srgbClr val="92D050"/>
                </a:solidFill>
              </a:rPr>
              <a:t>2 year, 67%</a:t>
            </a:r>
          </a:p>
        </p:txBody>
      </p:sp>
      <p:sp>
        <p:nvSpPr>
          <p:cNvPr id="21" name="Rectangle 20">
            <a:extLst>
              <a:ext uri="{FF2B5EF4-FFF2-40B4-BE49-F238E27FC236}">
                <a16:creationId xmlns:a16="http://schemas.microsoft.com/office/drawing/2014/main" id="{D65F4F2A-FAEB-1B4E-B99A-433CB2B84AA1}"/>
              </a:ext>
            </a:extLst>
          </p:cNvPr>
          <p:cNvSpPr/>
          <p:nvPr/>
        </p:nvSpPr>
        <p:spPr>
          <a:xfrm>
            <a:off x="7543800" y="2539087"/>
            <a:ext cx="1151021" cy="307777"/>
          </a:xfrm>
          <a:prstGeom prst="rect">
            <a:avLst/>
          </a:prstGeom>
        </p:spPr>
        <p:txBody>
          <a:bodyPr wrap="none">
            <a:spAutoFit/>
          </a:bodyPr>
          <a:lstStyle/>
          <a:p>
            <a:r>
              <a:rPr lang="en-US" sz="1400" b="1" dirty="0">
                <a:solidFill>
                  <a:srgbClr val="92D050"/>
                </a:solidFill>
              </a:rPr>
              <a:t>3 year, 59%</a:t>
            </a:r>
          </a:p>
        </p:txBody>
      </p:sp>
      <p:sp>
        <p:nvSpPr>
          <p:cNvPr id="23" name="Rectangle 22">
            <a:extLst>
              <a:ext uri="{FF2B5EF4-FFF2-40B4-BE49-F238E27FC236}">
                <a16:creationId xmlns:a16="http://schemas.microsoft.com/office/drawing/2014/main" id="{F438F62B-E850-FB47-A9A4-275DC62D3767}"/>
              </a:ext>
            </a:extLst>
          </p:cNvPr>
          <p:cNvSpPr/>
          <p:nvPr/>
        </p:nvSpPr>
        <p:spPr>
          <a:xfrm>
            <a:off x="9222659" y="2652675"/>
            <a:ext cx="1151021" cy="307777"/>
          </a:xfrm>
          <a:prstGeom prst="rect">
            <a:avLst/>
          </a:prstGeom>
        </p:spPr>
        <p:txBody>
          <a:bodyPr wrap="none">
            <a:spAutoFit/>
          </a:bodyPr>
          <a:lstStyle/>
          <a:p>
            <a:r>
              <a:rPr lang="en-US" sz="1400" b="1" dirty="0">
                <a:solidFill>
                  <a:srgbClr val="92D050"/>
                </a:solidFill>
              </a:rPr>
              <a:t>4 year, 54%</a:t>
            </a:r>
          </a:p>
        </p:txBody>
      </p:sp>
      <p:sp>
        <p:nvSpPr>
          <p:cNvPr id="24" name="Rectangle 23">
            <a:extLst>
              <a:ext uri="{FF2B5EF4-FFF2-40B4-BE49-F238E27FC236}">
                <a16:creationId xmlns:a16="http://schemas.microsoft.com/office/drawing/2014/main" id="{0AA4D6E6-36A5-6043-9060-B0D3A62DD3F1}"/>
              </a:ext>
            </a:extLst>
          </p:cNvPr>
          <p:cNvSpPr/>
          <p:nvPr/>
        </p:nvSpPr>
        <p:spPr>
          <a:xfrm>
            <a:off x="4309572" y="3232784"/>
            <a:ext cx="1151021" cy="307777"/>
          </a:xfrm>
          <a:prstGeom prst="rect">
            <a:avLst/>
          </a:prstGeom>
        </p:spPr>
        <p:txBody>
          <a:bodyPr wrap="none">
            <a:spAutoFit/>
          </a:bodyPr>
          <a:lstStyle/>
          <a:p>
            <a:r>
              <a:rPr lang="en-US" sz="1400" b="1" dirty="0">
                <a:solidFill>
                  <a:srgbClr val="FF9300"/>
                </a:solidFill>
              </a:rPr>
              <a:t>1 year, 56%</a:t>
            </a:r>
          </a:p>
        </p:txBody>
      </p:sp>
      <p:sp>
        <p:nvSpPr>
          <p:cNvPr id="27" name="Rectangle 26">
            <a:extLst>
              <a:ext uri="{FF2B5EF4-FFF2-40B4-BE49-F238E27FC236}">
                <a16:creationId xmlns:a16="http://schemas.microsoft.com/office/drawing/2014/main" id="{2D52BF26-A993-E541-87A8-17DCD773DF71}"/>
              </a:ext>
            </a:extLst>
          </p:cNvPr>
          <p:cNvSpPr/>
          <p:nvPr/>
        </p:nvSpPr>
        <p:spPr>
          <a:xfrm>
            <a:off x="6030665" y="3492526"/>
            <a:ext cx="1151021" cy="307777"/>
          </a:xfrm>
          <a:prstGeom prst="rect">
            <a:avLst/>
          </a:prstGeom>
        </p:spPr>
        <p:txBody>
          <a:bodyPr wrap="none">
            <a:spAutoFit/>
          </a:bodyPr>
          <a:lstStyle/>
          <a:p>
            <a:r>
              <a:rPr lang="en-US" sz="1400" b="1" dirty="0">
                <a:solidFill>
                  <a:srgbClr val="FF9300"/>
                </a:solidFill>
              </a:rPr>
              <a:t>2 year, 44%</a:t>
            </a:r>
          </a:p>
        </p:txBody>
      </p:sp>
      <p:sp>
        <p:nvSpPr>
          <p:cNvPr id="28" name="Rectangle 27">
            <a:extLst>
              <a:ext uri="{FF2B5EF4-FFF2-40B4-BE49-F238E27FC236}">
                <a16:creationId xmlns:a16="http://schemas.microsoft.com/office/drawing/2014/main" id="{DBC5C6FF-8DD1-E344-9944-13212C40C598}"/>
              </a:ext>
            </a:extLst>
          </p:cNvPr>
          <p:cNvSpPr/>
          <p:nvPr/>
        </p:nvSpPr>
        <p:spPr>
          <a:xfrm>
            <a:off x="7680463" y="3671672"/>
            <a:ext cx="1151021" cy="307777"/>
          </a:xfrm>
          <a:prstGeom prst="rect">
            <a:avLst/>
          </a:prstGeom>
        </p:spPr>
        <p:txBody>
          <a:bodyPr wrap="none">
            <a:spAutoFit/>
          </a:bodyPr>
          <a:lstStyle/>
          <a:p>
            <a:r>
              <a:rPr lang="en-US" sz="1400" b="1" dirty="0">
                <a:solidFill>
                  <a:srgbClr val="FF9300"/>
                </a:solidFill>
              </a:rPr>
              <a:t>3 year, 40%</a:t>
            </a:r>
          </a:p>
        </p:txBody>
      </p:sp>
      <p:sp>
        <p:nvSpPr>
          <p:cNvPr id="29" name="Rectangle 28">
            <a:extLst>
              <a:ext uri="{FF2B5EF4-FFF2-40B4-BE49-F238E27FC236}">
                <a16:creationId xmlns:a16="http://schemas.microsoft.com/office/drawing/2014/main" id="{EF168A19-C422-0B43-A08B-D4E1A0D3F5F2}"/>
              </a:ext>
            </a:extLst>
          </p:cNvPr>
          <p:cNvSpPr/>
          <p:nvPr/>
        </p:nvSpPr>
        <p:spPr>
          <a:xfrm>
            <a:off x="9324839" y="3800303"/>
            <a:ext cx="1151021" cy="307777"/>
          </a:xfrm>
          <a:prstGeom prst="rect">
            <a:avLst/>
          </a:prstGeom>
        </p:spPr>
        <p:txBody>
          <a:bodyPr wrap="none">
            <a:spAutoFit/>
          </a:bodyPr>
          <a:lstStyle/>
          <a:p>
            <a:r>
              <a:rPr lang="en-US" sz="1400" b="1" dirty="0">
                <a:solidFill>
                  <a:srgbClr val="FF9300"/>
                </a:solidFill>
              </a:rPr>
              <a:t>4 year, 38%</a:t>
            </a:r>
          </a:p>
        </p:txBody>
      </p:sp>
    </p:spTree>
    <p:extLst>
      <p:ext uri="{BB962C8B-B14F-4D97-AF65-F5344CB8AC3E}">
        <p14:creationId xmlns:p14="http://schemas.microsoft.com/office/powerpoint/2010/main" val="2105085575"/>
      </p:ext>
    </p:extLst>
  </p:cSld>
  <p:clrMapOvr>
    <a:masterClrMapping/>
  </p:clrMapOvr>
  <p:transition spd="slow"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3">
            <a:extLst>
              <a:ext uri="{FF2B5EF4-FFF2-40B4-BE49-F238E27FC236}">
                <a16:creationId xmlns:a16="http://schemas.microsoft.com/office/drawing/2014/main" id="{6C4CE42E-979F-9D40-B630-E66DDB1F47F2}"/>
              </a:ext>
            </a:extLst>
          </p:cNvPr>
          <p:cNvSpPr>
            <a:spLocks noChangeArrowheads="1"/>
          </p:cNvSpPr>
          <p:nvPr/>
        </p:nvSpPr>
        <p:spPr bwMode="auto">
          <a:xfrm>
            <a:off x="800100" y="1726653"/>
            <a:ext cx="10858500" cy="3683547"/>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itchFamily="34" charset="0"/>
              <a:ea typeface="ヒラギノ角ゴ Pro W3" charset="-128"/>
            </a:endParaRPr>
          </a:p>
        </p:txBody>
      </p:sp>
      <p:sp>
        <p:nvSpPr>
          <p:cNvPr id="2" name="Title 1">
            <a:extLst>
              <a:ext uri="{FF2B5EF4-FFF2-40B4-BE49-F238E27FC236}">
                <a16:creationId xmlns:a16="http://schemas.microsoft.com/office/drawing/2014/main" id="{49819715-AC4C-6242-A516-9C691BA89BF2}"/>
              </a:ext>
            </a:extLst>
          </p:cNvPr>
          <p:cNvSpPr>
            <a:spLocks noGrp="1"/>
          </p:cNvSpPr>
          <p:nvPr>
            <p:ph type="title"/>
          </p:nvPr>
        </p:nvSpPr>
        <p:spPr>
          <a:xfrm>
            <a:off x="609600" y="0"/>
            <a:ext cx="11277600" cy="1143000"/>
          </a:xfrm>
        </p:spPr>
        <p:txBody>
          <a:bodyPr/>
          <a:lstStyle/>
          <a:p>
            <a:r>
              <a:rPr lang="en-US" sz="2400" dirty="0"/>
              <a:t>COMBI-AD: Updated RFS by Disease Stage (AJCC, 7</a:t>
            </a:r>
            <a:r>
              <a:rPr lang="en-US" sz="2400" baseline="30000" dirty="0"/>
              <a:t>th</a:t>
            </a:r>
            <a:r>
              <a:rPr lang="en-US" sz="2400" dirty="0"/>
              <a:t> Edition)</a:t>
            </a:r>
          </a:p>
        </p:txBody>
      </p:sp>
      <p:sp>
        <p:nvSpPr>
          <p:cNvPr id="4" name="TextBox 3">
            <a:extLst>
              <a:ext uri="{FF2B5EF4-FFF2-40B4-BE49-F238E27FC236}">
                <a16:creationId xmlns:a16="http://schemas.microsoft.com/office/drawing/2014/main" id="{5F0CB5C2-F58C-4E45-ABE4-B90E5D6EEDD5}"/>
              </a:ext>
            </a:extLst>
          </p:cNvPr>
          <p:cNvSpPr txBox="1">
            <a:spLocks noChangeArrowheads="1"/>
          </p:cNvSpPr>
          <p:nvPr/>
        </p:nvSpPr>
        <p:spPr bwMode="auto">
          <a:xfrm>
            <a:off x="38100" y="6427421"/>
            <a:ext cx="6248400" cy="361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defRPr/>
            </a:pPr>
            <a:r>
              <a:rPr kumimoji="0" lang="en-US" sz="1600" b="0" i="0" u="none" strike="noStrike" kern="1200" cap="none" spc="0" normalizeH="0" baseline="0" noProof="0" dirty="0" err="1">
                <a:ln>
                  <a:noFill/>
                </a:ln>
                <a:solidFill>
                  <a:srgbClr val="FFFFFF"/>
                </a:solidFill>
                <a:effectLst/>
                <a:uLnTx/>
                <a:uFillTx/>
                <a:latin typeface="Arial" charset="0"/>
                <a:ea typeface="ＭＳ Ｐゴシック" charset="0"/>
              </a:rPr>
              <a:t>Hauschild</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rPr>
              <a:t> A et al. </a:t>
            </a:r>
            <a:r>
              <a:rPr kumimoji="0" lang="en-US" sz="1600" b="0" i="1" u="none" strike="noStrike" kern="1200" cap="none" spc="0" normalizeH="0" baseline="0" noProof="0" dirty="0">
                <a:ln>
                  <a:noFill/>
                </a:ln>
                <a:solidFill>
                  <a:srgbClr val="FFFFFF"/>
                </a:solidFill>
                <a:effectLst/>
                <a:uLnTx/>
                <a:uFillTx/>
                <a:latin typeface="Arial" charset="0"/>
                <a:ea typeface="ＭＳ Ｐゴシック" charset="0"/>
              </a:rPr>
              <a:t>J </a:t>
            </a:r>
            <a:r>
              <a:rPr kumimoji="0" lang="en-US" sz="1600" b="0" i="1" u="none" strike="noStrike" kern="1200" cap="none" spc="0" normalizeH="0" baseline="0" noProof="0" dirty="0" err="1">
                <a:ln>
                  <a:noFill/>
                </a:ln>
                <a:solidFill>
                  <a:srgbClr val="FFFFFF"/>
                </a:solidFill>
                <a:effectLst/>
                <a:uLnTx/>
                <a:uFillTx/>
                <a:latin typeface="Arial" charset="0"/>
                <a:ea typeface="ＭＳ Ｐゴシック" charset="0"/>
              </a:rPr>
              <a:t>Clin</a:t>
            </a:r>
            <a:r>
              <a:rPr kumimoji="0" lang="en-US" sz="1600" b="0" i="1" u="none" strike="noStrike" kern="1200" cap="none" spc="0" normalizeH="0" baseline="0" noProof="0" dirty="0">
                <a:ln>
                  <a:noFill/>
                </a:ln>
                <a:solidFill>
                  <a:srgbClr val="FFFFFF"/>
                </a:solidFill>
                <a:effectLst/>
                <a:uLnTx/>
                <a:uFillTx/>
                <a:latin typeface="Arial" charset="0"/>
                <a:ea typeface="ＭＳ Ｐゴシック" charset="0"/>
              </a:rPr>
              <a:t> Oncol </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rPr>
              <a:t>2018;36(35):3441-9.</a:t>
            </a:r>
          </a:p>
        </p:txBody>
      </p:sp>
      <p:graphicFrame>
        <p:nvGraphicFramePr>
          <p:cNvPr id="46" name="Content Placeholder 3">
            <a:extLst>
              <a:ext uri="{FF2B5EF4-FFF2-40B4-BE49-F238E27FC236}">
                <a16:creationId xmlns:a16="http://schemas.microsoft.com/office/drawing/2014/main" id="{38A2A6E2-05B3-F348-9458-3228FF8B3E8C}"/>
              </a:ext>
            </a:extLst>
          </p:cNvPr>
          <p:cNvGraphicFramePr>
            <a:graphicFrameLocks/>
          </p:cNvGraphicFramePr>
          <p:nvPr>
            <p:extLst>
              <p:ext uri="{D42A27DB-BD31-4B8C-83A1-F6EECF244321}">
                <p14:modId xmlns:p14="http://schemas.microsoft.com/office/powerpoint/2010/main" val="2259986342"/>
              </p:ext>
            </p:extLst>
          </p:nvPr>
        </p:nvGraphicFramePr>
        <p:xfrm>
          <a:off x="929185" y="1828800"/>
          <a:ext cx="10591799" cy="3429000"/>
        </p:xfrm>
        <a:graphic>
          <a:graphicData uri="http://schemas.openxmlformats.org/drawingml/2006/table">
            <a:tbl>
              <a:tblPr firstRow="1" bandRow="1">
                <a:tableStyleId>{93296810-A885-4BE3-A3E7-6D5BEEA58F35}</a:tableStyleId>
              </a:tblPr>
              <a:tblGrid>
                <a:gridCol w="1126787">
                  <a:extLst>
                    <a:ext uri="{9D8B030D-6E8A-4147-A177-3AD203B41FA5}">
                      <a16:colId xmlns:a16="http://schemas.microsoft.com/office/drawing/2014/main" val="20000"/>
                    </a:ext>
                  </a:extLst>
                </a:gridCol>
                <a:gridCol w="1126787">
                  <a:extLst>
                    <a:ext uri="{9D8B030D-6E8A-4147-A177-3AD203B41FA5}">
                      <a16:colId xmlns:a16="http://schemas.microsoft.com/office/drawing/2014/main" val="444245560"/>
                    </a:ext>
                  </a:extLst>
                </a:gridCol>
                <a:gridCol w="1201906">
                  <a:extLst>
                    <a:ext uri="{9D8B030D-6E8A-4147-A177-3AD203B41FA5}">
                      <a16:colId xmlns:a16="http://schemas.microsoft.com/office/drawing/2014/main" val="503930373"/>
                    </a:ext>
                  </a:extLst>
                </a:gridCol>
                <a:gridCol w="1201906">
                  <a:extLst>
                    <a:ext uri="{9D8B030D-6E8A-4147-A177-3AD203B41FA5}">
                      <a16:colId xmlns:a16="http://schemas.microsoft.com/office/drawing/2014/main" val="784377057"/>
                    </a:ext>
                  </a:extLst>
                </a:gridCol>
                <a:gridCol w="1352145">
                  <a:extLst>
                    <a:ext uri="{9D8B030D-6E8A-4147-A177-3AD203B41FA5}">
                      <a16:colId xmlns:a16="http://schemas.microsoft.com/office/drawing/2014/main" val="1404419148"/>
                    </a:ext>
                  </a:extLst>
                </a:gridCol>
                <a:gridCol w="1126787">
                  <a:extLst>
                    <a:ext uri="{9D8B030D-6E8A-4147-A177-3AD203B41FA5}">
                      <a16:colId xmlns:a16="http://schemas.microsoft.com/office/drawing/2014/main" val="1815176763"/>
                    </a:ext>
                  </a:extLst>
                </a:gridCol>
                <a:gridCol w="1201906">
                  <a:extLst>
                    <a:ext uri="{9D8B030D-6E8A-4147-A177-3AD203B41FA5}">
                      <a16:colId xmlns:a16="http://schemas.microsoft.com/office/drawing/2014/main" val="2300977583"/>
                    </a:ext>
                  </a:extLst>
                </a:gridCol>
                <a:gridCol w="1051668">
                  <a:extLst>
                    <a:ext uri="{9D8B030D-6E8A-4147-A177-3AD203B41FA5}">
                      <a16:colId xmlns:a16="http://schemas.microsoft.com/office/drawing/2014/main" val="1087565659"/>
                    </a:ext>
                  </a:extLst>
                </a:gridCol>
                <a:gridCol w="1201907">
                  <a:extLst>
                    <a:ext uri="{9D8B030D-6E8A-4147-A177-3AD203B41FA5}">
                      <a16:colId xmlns:a16="http://schemas.microsoft.com/office/drawing/2014/main" val="3777578118"/>
                    </a:ext>
                  </a:extLst>
                </a:gridCol>
              </a:tblGrid>
              <a:tr h="497758">
                <a:tc>
                  <a:txBody>
                    <a:bodyPr/>
                    <a:lstStyle/>
                    <a:p>
                      <a:endParaRPr lang="en-GB" sz="1800" b="1" dirty="0">
                        <a:solidFill>
                          <a:schemeClr val="tx1"/>
                        </a:solidFill>
                        <a:latin typeface="+mn-lt"/>
                        <a:cs typeface="Arial" panose="020B0604020202020204" pitchFamily="34" charset="0"/>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gridSpan="2">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1-y RFS</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hMerge="1">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gridSpan="2">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2-y RFS</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hMerge="1">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gridSpan="2">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3-y RFS</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hMerge="1">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gridSpan="2">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4-y RFS</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hMerge="1">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extLst>
                  <a:ext uri="{0D108BD9-81ED-4DB2-BD59-A6C34878D82A}">
                    <a16:rowId xmlns:a16="http://schemas.microsoft.com/office/drawing/2014/main" val="1126101493"/>
                  </a:ext>
                </a:extLst>
              </a:tr>
              <a:tr h="497758">
                <a:tc>
                  <a:txBody>
                    <a:bodyPr/>
                    <a:lstStyle/>
                    <a:p>
                      <a:r>
                        <a:rPr lang="en-GB" sz="1800" dirty="0">
                          <a:solidFill>
                            <a:schemeClr val="tx1"/>
                          </a:solidFill>
                          <a:latin typeface="+mn-lt"/>
                        </a:rPr>
                        <a:t>Stage</a:t>
                      </a:r>
                      <a:endParaRPr lang="en-GB" sz="1800" b="1" dirty="0">
                        <a:solidFill>
                          <a:schemeClr val="tx1"/>
                        </a:solidFill>
                        <a:latin typeface="+mn-lt"/>
                        <a:cs typeface="Arial" panose="020B0604020202020204" pitchFamily="34" charset="0"/>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D/T</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Placebo</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D/T</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Placebo</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D/T</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Placebo</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D/T</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Placebo</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extLst>
                  <a:ext uri="{0D108BD9-81ED-4DB2-BD59-A6C34878D82A}">
                    <a16:rowId xmlns:a16="http://schemas.microsoft.com/office/drawing/2014/main" val="10000"/>
                  </a:ext>
                </a:extLst>
              </a:tr>
              <a:tr h="608371">
                <a:tc>
                  <a:txBody>
                    <a:bodyPr/>
                    <a:lstStyle/>
                    <a:p>
                      <a:r>
                        <a:rPr lang="en-GB" sz="1800" b="1" kern="1200" dirty="0">
                          <a:solidFill>
                            <a:schemeClr val="bg1">
                              <a:lumMod val="85000"/>
                            </a:schemeClr>
                          </a:solidFill>
                          <a:latin typeface="+mn-lt"/>
                          <a:ea typeface="+mn-ea"/>
                          <a:cs typeface="Arial" panose="020B0604020202020204" pitchFamily="34" charset="0"/>
                        </a:rPr>
                        <a:t>IIIA</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800" dirty="0">
                          <a:solidFill>
                            <a:schemeClr val="tx1"/>
                          </a:solidFill>
                          <a:latin typeface="+mn-lt"/>
                        </a:rPr>
                        <a:t>97%</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800" dirty="0">
                          <a:solidFill>
                            <a:schemeClr val="tx1"/>
                          </a:solidFill>
                          <a:latin typeface="+mn-lt"/>
                        </a:rPr>
                        <a:t>79%</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800" dirty="0">
                          <a:solidFill>
                            <a:schemeClr val="tx1"/>
                          </a:solidFill>
                          <a:latin typeface="+mn-lt"/>
                        </a:rPr>
                        <a:t>84%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800" dirty="0">
                          <a:solidFill>
                            <a:schemeClr val="tx1"/>
                          </a:solidFill>
                          <a:latin typeface="+mn-lt"/>
                        </a:rPr>
                        <a:t>69%</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800" dirty="0">
                          <a:solidFill>
                            <a:schemeClr val="tx1"/>
                          </a:solidFill>
                          <a:latin typeface="+mn-lt"/>
                        </a:rPr>
                        <a:t>80%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800" dirty="0">
                          <a:solidFill>
                            <a:schemeClr val="tx1"/>
                          </a:solidFill>
                          <a:latin typeface="+mn-lt"/>
                        </a:rPr>
                        <a:t>62%</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800" dirty="0">
                          <a:solidFill>
                            <a:schemeClr val="tx1"/>
                          </a:solidFill>
                          <a:latin typeface="+mn-lt"/>
                        </a:rPr>
                        <a:t>69%</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800" dirty="0">
                          <a:solidFill>
                            <a:schemeClr val="tx1"/>
                          </a:solidFill>
                          <a:latin typeface="+mn-lt"/>
                        </a:rPr>
                        <a:t>62%</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1"/>
                  </a:ext>
                </a:extLst>
              </a:tr>
              <a:tr h="608371">
                <a:tc>
                  <a:txBody>
                    <a:bodyPr/>
                    <a:lstStyle/>
                    <a:p>
                      <a:r>
                        <a:rPr lang="en-GB" sz="1800" b="1" kern="1200" dirty="0">
                          <a:solidFill>
                            <a:schemeClr val="bg1">
                              <a:lumMod val="85000"/>
                            </a:schemeClr>
                          </a:solidFill>
                          <a:latin typeface="+mn-lt"/>
                          <a:ea typeface="+mn-ea"/>
                          <a:cs typeface="Arial" panose="020B0604020202020204" pitchFamily="34" charset="0"/>
                        </a:rPr>
                        <a:t>IIIB</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800" dirty="0">
                          <a:solidFill>
                            <a:schemeClr val="tx1"/>
                          </a:solidFill>
                          <a:latin typeface="+mn-lt"/>
                        </a:rPr>
                        <a:t>87%</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800" dirty="0">
                          <a:solidFill>
                            <a:schemeClr val="tx1"/>
                          </a:solidFill>
                          <a:latin typeface="+mn-lt"/>
                        </a:rPr>
                        <a:t>59%</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800" dirty="0">
                          <a:solidFill>
                            <a:schemeClr val="tx1"/>
                          </a:solidFill>
                          <a:latin typeface="+mn-lt"/>
                        </a:rPr>
                        <a:t>66%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800" dirty="0">
                          <a:solidFill>
                            <a:schemeClr val="tx1"/>
                          </a:solidFill>
                          <a:latin typeface="+mn-lt"/>
                        </a:rPr>
                        <a:t>44%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800" dirty="0">
                          <a:solidFill>
                            <a:schemeClr val="tx1"/>
                          </a:solidFill>
                          <a:latin typeface="+mn-lt"/>
                        </a:rPr>
                        <a:t>58%</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800" dirty="0">
                          <a:solidFill>
                            <a:schemeClr val="tx1"/>
                          </a:solidFill>
                          <a:latin typeface="+mn-lt"/>
                        </a:rPr>
                        <a:t>39%</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800" dirty="0">
                          <a:solidFill>
                            <a:schemeClr val="tx1"/>
                          </a:solidFill>
                          <a:latin typeface="+mn-lt"/>
                        </a:rPr>
                        <a:t>56%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800" dirty="0">
                          <a:solidFill>
                            <a:schemeClr val="tx1"/>
                          </a:solidFill>
                          <a:latin typeface="+mn-lt"/>
                        </a:rPr>
                        <a:t>37%</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783552764"/>
                  </a:ext>
                </a:extLst>
              </a:tr>
              <a:tr h="608371">
                <a:tc>
                  <a:txBody>
                    <a:bodyPr/>
                    <a:lstStyle/>
                    <a:p>
                      <a:r>
                        <a:rPr lang="en-GB" sz="1800" b="1" kern="1200" dirty="0">
                          <a:solidFill>
                            <a:schemeClr val="bg1">
                              <a:lumMod val="85000"/>
                            </a:schemeClr>
                          </a:solidFill>
                          <a:latin typeface="+mn-lt"/>
                          <a:ea typeface="+mn-ea"/>
                          <a:cs typeface="Arial" panose="020B0604020202020204" pitchFamily="34" charset="0"/>
                        </a:rPr>
                        <a:t>IIIC</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800" dirty="0">
                          <a:solidFill>
                            <a:schemeClr val="tx1"/>
                          </a:solidFill>
                          <a:latin typeface="+mn-lt"/>
                        </a:rPr>
                        <a:t>86%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800" dirty="0">
                          <a:solidFill>
                            <a:schemeClr val="tx1"/>
                          </a:solidFill>
                          <a:latin typeface="+mn-lt"/>
                        </a:rPr>
                        <a:t>42%</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800" dirty="0">
                          <a:solidFill>
                            <a:schemeClr val="tx1"/>
                          </a:solidFill>
                          <a:latin typeface="+mn-lt"/>
                        </a:rPr>
                        <a:t>61%</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800" dirty="0">
                          <a:solidFill>
                            <a:schemeClr val="tx1"/>
                          </a:solidFill>
                          <a:latin typeface="+mn-lt"/>
                        </a:rPr>
                        <a:t>34%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800" dirty="0">
                          <a:solidFill>
                            <a:schemeClr val="tx1"/>
                          </a:solidFill>
                          <a:latin typeface="+mn-lt"/>
                        </a:rPr>
                        <a:t>51%</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800" dirty="0">
                          <a:solidFill>
                            <a:schemeClr val="tx1"/>
                          </a:solidFill>
                          <a:latin typeface="+mn-lt"/>
                        </a:rPr>
                        <a:t>31%</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800" dirty="0">
                          <a:solidFill>
                            <a:schemeClr val="tx1"/>
                          </a:solidFill>
                          <a:latin typeface="+mn-lt"/>
                        </a:rPr>
                        <a:t>46%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800" dirty="0">
                          <a:solidFill>
                            <a:schemeClr val="tx1"/>
                          </a:solidFill>
                          <a:latin typeface="+mn-lt"/>
                        </a:rPr>
                        <a:t>30%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2655078661"/>
                  </a:ext>
                </a:extLst>
              </a:tr>
              <a:tr h="608371">
                <a:tc>
                  <a:txBody>
                    <a:bodyPr/>
                    <a:lstStyle/>
                    <a:p>
                      <a:r>
                        <a:rPr lang="en-GB" sz="1800" b="1" kern="1200" dirty="0">
                          <a:solidFill>
                            <a:schemeClr val="bg1">
                              <a:lumMod val="85000"/>
                            </a:schemeClr>
                          </a:solidFill>
                          <a:latin typeface="+mn-lt"/>
                          <a:ea typeface="+mn-ea"/>
                          <a:cs typeface="Arial" panose="020B0604020202020204" pitchFamily="34" charset="0"/>
                        </a:rPr>
                        <a:t>IIIB/C</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800" dirty="0">
                          <a:solidFill>
                            <a:schemeClr val="tx1"/>
                          </a:solidFill>
                          <a:latin typeface="+mn-lt"/>
                        </a:rPr>
                        <a:t>86%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800" dirty="0">
                          <a:solidFill>
                            <a:schemeClr val="tx1"/>
                          </a:solidFill>
                          <a:latin typeface="+mn-lt"/>
                        </a:rPr>
                        <a:t>51%</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800" dirty="0">
                          <a:solidFill>
                            <a:schemeClr val="tx1"/>
                          </a:solidFill>
                          <a:latin typeface="+mn-lt"/>
                        </a:rPr>
                        <a:t>63%</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800" dirty="0">
                          <a:solidFill>
                            <a:schemeClr val="tx1"/>
                          </a:solidFill>
                          <a:latin typeface="+mn-lt"/>
                        </a:rPr>
                        <a:t>39%</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800" dirty="0">
                          <a:solidFill>
                            <a:schemeClr val="tx1"/>
                          </a:solidFill>
                          <a:latin typeface="+mn-lt"/>
                        </a:rPr>
                        <a:t>54%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800" dirty="0">
                          <a:solidFill>
                            <a:schemeClr val="tx1"/>
                          </a:solidFill>
                          <a:latin typeface="+mn-lt"/>
                        </a:rPr>
                        <a:t>35%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800" dirty="0">
                          <a:solidFill>
                            <a:schemeClr val="tx1"/>
                          </a:solidFill>
                          <a:latin typeface="+mn-lt"/>
                        </a:rPr>
                        <a:t>51%</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800" dirty="0">
                          <a:solidFill>
                            <a:schemeClr val="tx1"/>
                          </a:solidFill>
                          <a:latin typeface="+mn-lt"/>
                        </a:rPr>
                        <a:t>34%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463038441"/>
                  </a:ext>
                </a:extLst>
              </a:tr>
            </a:tbl>
          </a:graphicData>
        </a:graphic>
      </p:graphicFrame>
      <p:sp>
        <p:nvSpPr>
          <p:cNvPr id="3" name="Rectangle 2">
            <a:extLst>
              <a:ext uri="{FF2B5EF4-FFF2-40B4-BE49-F238E27FC236}">
                <a16:creationId xmlns:a16="http://schemas.microsoft.com/office/drawing/2014/main" id="{70008800-20F8-694D-A15E-E0C770B1D196}"/>
              </a:ext>
            </a:extLst>
          </p:cNvPr>
          <p:cNvSpPr/>
          <p:nvPr/>
        </p:nvSpPr>
        <p:spPr bwMode="auto">
          <a:xfrm>
            <a:off x="2057400" y="1828800"/>
            <a:ext cx="2286000" cy="3429000"/>
          </a:xfrm>
          <a:prstGeom prst="rect">
            <a:avLst/>
          </a:prstGeom>
          <a:no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 name="Rectangle 4">
            <a:extLst>
              <a:ext uri="{FF2B5EF4-FFF2-40B4-BE49-F238E27FC236}">
                <a16:creationId xmlns:a16="http://schemas.microsoft.com/office/drawing/2014/main" id="{1BCB5D76-F1D5-0E46-BD09-81EA5E4C1D00}"/>
              </a:ext>
            </a:extLst>
          </p:cNvPr>
          <p:cNvSpPr/>
          <p:nvPr/>
        </p:nvSpPr>
        <p:spPr bwMode="auto">
          <a:xfrm>
            <a:off x="4348432" y="1828800"/>
            <a:ext cx="2517726" cy="3429000"/>
          </a:xfrm>
          <a:prstGeom prst="rect">
            <a:avLst/>
          </a:prstGeom>
          <a:noFill/>
          <a:ln w="57150" cap="flat" cmpd="sng" algn="ctr">
            <a:solidFill>
              <a:srgbClr val="00B0F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Rectangle 6">
            <a:extLst>
              <a:ext uri="{FF2B5EF4-FFF2-40B4-BE49-F238E27FC236}">
                <a16:creationId xmlns:a16="http://schemas.microsoft.com/office/drawing/2014/main" id="{EDE3BA03-A7DF-1646-B5BB-39BDFB4E4D69}"/>
              </a:ext>
            </a:extLst>
          </p:cNvPr>
          <p:cNvSpPr/>
          <p:nvPr/>
        </p:nvSpPr>
        <p:spPr bwMode="auto">
          <a:xfrm>
            <a:off x="6934200" y="1828800"/>
            <a:ext cx="2362200" cy="3429000"/>
          </a:xfrm>
          <a:prstGeom prst="rect">
            <a:avLst/>
          </a:prstGeom>
          <a:no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Rectangle 7">
            <a:extLst>
              <a:ext uri="{FF2B5EF4-FFF2-40B4-BE49-F238E27FC236}">
                <a16:creationId xmlns:a16="http://schemas.microsoft.com/office/drawing/2014/main" id="{19370CF2-FDC4-4248-A0E9-E1D109F517A2}"/>
              </a:ext>
            </a:extLst>
          </p:cNvPr>
          <p:cNvSpPr/>
          <p:nvPr/>
        </p:nvSpPr>
        <p:spPr bwMode="auto">
          <a:xfrm>
            <a:off x="9364442" y="1828800"/>
            <a:ext cx="2156542" cy="3429000"/>
          </a:xfrm>
          <a:prstGeom prst="rect">
            <a:avLst/>
          </a:prstGeom>
          <a:noFill/>
          <a:ln w="57150" cap="flat" cmpd="sng" algn="ctr">
            <a:solidFill>
              <a:srgbClr val="00B0F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050803128"/>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7"/>
          <p:cNvSpPr>
            <a:spLocks noGrp="1"/>
          </p:cNvSpPr>
          <p:nvPr>
            <p:ph type="title"/>
          </p:nvPr>
        </p:nvSpPr>
        <p:spPr/>
        <p:txBody>
          <a:bodyPr/>
          <a:lstStyle/>
          <a:p>
            <a:r>
              <a:rPr lang="en-US" dirty="0"/>
              <a:t>Disclosures for Moderator Neil Love, MD</a:t>
            </a:r>
          </a:p>
        </p:txBody>
      </p:sp>
      <p:sp>
        <p:nvSpPr>
          <p:cNvPr id="6146" name="Content Placeholder 8"/>
          <p:cNvSpPr>
            <a:spLocks noGrp="1"/>
          </p:cNvSpPr>
          <p:nvPr>
            <p:ph idx="1"/>
          </p:nvPr>
        </p:nvSpPr>
        <p:spPr>
          <a:xfrm>
            <a:off x="914639" y="1295400"/>
            <a:ext cx="10362724" cy="5346701"/>
          </a:xfrm>
        </p:spPr>
        <p:txBody>
          <a:bodyPr/>
          <a:lstStyle/>
          <a:p>
            <a:pPr marL="0" indent="0">
              <a:buNone/>
            </a:pPr>
            <a:r>
              <a:rPr lang="en-US" sz="1800" dirty="0" err="1"/>
              <a:t>Dr</a:t>
            </a:r>
            <a:r>
              <a:rPr lang="en-US" sz="1800" dirty="0"/>
              <a:t> Love is president and CEO of Research To Practice. Research To Practice receives funds in the form of educational grants to develop CME activities from the following commercial interests: AbbVie Inc, </a:t>
            </a:r>
            <a:r>
              <a:rPr lang="en-US" sz="1800" dirty="0" err="1"/>
              <a:t>Acerta</a:t>
            </a:r>
            <a:r>
              <a:rPr lang="en-US" sz="1800" dirty="0"/>
              <a:t> Pharma — A member of the AstraZeneca Group, Adaptive Biotechnologies, </a:t>
            </a:r>
            <a:r>
              <a:rPr lang="en-US" sz="1800" dirty="0" err="1"/>
              <a:t>Agendia</a:t>
            </a:r>
            <a:r>
              <a:rPr lang="en-US" sz="1800" dirty="0"/>
              <a:t> Inc, </a:t>
            </a:r>
            <a:r>
              <a:rPr lang="en-US" sz="1800" dirty="0" err="1"/>
              <a:t>Agios</a:t>
            </a:r>
            <a:r>
              <a:rPr lang="en-US" sz="1800" dirty="0"/>
              <a:t> Pharmaceuticals Inc, Amgen Inc, Ariad Pharmaceuticals Inc, Array </a:t>
            </a:r>
            <a:r>
              <a:rPr lang="en-US" sz="1800" dirty="0" err="1"/>
              <a:t>BioPharma</a:t>
            </a:r>
            <a:r>
              <a:rPr lang="en-US" sz="1800" dirty="0"/>
              <a:t> Inc, Astellas Pharma Global Development Inc, AstraZeneca Pharmaceuticals LP, Bayer HealthCare Pharmaceuticals, </a:t>
            </a:r>
            <a:r>
              <a:rPr lang="en-US" sz="1800" dirty="0" err="1"/>
              <a:t>Biodesix</a:t>
            </a:r>
            <a:r>
              <a:rPr lang="en-US" sz="1800" dirty="0"/>
              <a:t> Inc, </a:t>
            </a:r>
            <a:r>
              <a:rPr lang="en-US" sz="1800" dirty="0" err="1"/>
              <a:t>bioTheranostics</a:t>
            </a:r>
            <a:r>
              <a:rPr lang="en-US" sz="1800" dirty="0"/>
              <a:t> Inc, Boehringer Ingelheim Pharmaceuticals Inc, Boston Biomedical Inc, Bristol-Myers Squibb Company, Celgene Corporation, Clovis Oncology, Daiichi Sankyo Inc, </a:t>
            </a:r>
            <a:r>
              <a:rPr lang="en-US" sz="1800" dirty="0" err="1"/>
              <a:t>Dendreon</a:t>
            </a:r>
            <a:r>
              <a:rPr lang="en-US" sz="1800" dirty="0"/>
              <a:t> Pharmaceuticals Inc, Eisai Inc, </a:t>
            </a:r>
            <a:r>
              <a:rPr lang="en-US" sz="1800" dirty="0" err="1"/>
              <a:t>Exelixis</a:t>
            </a:r>
            <a:r>
              <a:rPr lang="en-US" sz="1800" dirty="0"/>
              <a:t> Inc, Foundation Medicine, Genentech, </a:t>
            </a:r>
            <a:r>
              <a:rPr lang="en-US" sz="1800" dirty="0" err="1"/>
              <a:t>Genmab</a:t>
            </a:r>
            <a:r>
              <a:rPr lang="en-US" sz="1800" dirty="0"/>
              <a:t>, Genomic Health Inc, Gilead Sciences Inc, Guardant Health, </a:t>
            </a:r>
            <a:r>
              <a:rPr lang="en-US" sz="1800" dirty="0" err="1"/>
              <a:t>Halozyme</a:t>
            </a:r>
            <a:r>
              <a:rPr lang="en-US" sz="1800" dirty="0"/>
              <a:t> Inc, </a:t>
            </a:r>
            <a:r>
              <a:rPr lang="en-US" sz="1800" dirty="0" err="1"/>
              <a:t>ImmunoGen</a:t>
            </a:r>
            <a:r>
              <a:rPr lang="en-US" sz="1800" dirty="0"/>
              <a:t> Inc, Incyte Corporation, Infinity Pharmaceuticals Inc, Ipsen Biopharmaceuticals Inc, Janssen Biotech Inc, administered by Janssen Scientific Affairs LLC, Jazz Pharmaceuticals Inc, Kite Pharma Inc, Lexicon Pharmaceuticals Inc, Lilly, </a:t>
            </a:r>
            <a:r>
              <a:rPr lang="en-US" sz="1800" dirty="0" err="1"/>
              <a:t>Loxo</a:t>
            </a:r>
            <a:r>
              <a:rPr lang="en-US" sz="1800" dirty="0"/>
              <a:t> Oncology Inc, a wholly owned subsidiary of Eli Lilly &amp; Company, Merck, Merrimack Pharmaceuticals Inc, Myriad Genetic Laboratories Inc, </a:t>
            </a:r>
            <a:r>
              <a:rPr lang="en-US" sz="1800" dirty="0" err="1"/>
              <a:t>Natera</a:t>
            </a:r>
            <a:r>
              <a:rPr lang="en-US" sz="1800" dirty="0"/>
              <a:t> Inc, Novartis, </a:t>
            </a:r>
            <a:r>
              <a:rPr lang="en-US" sz="1800" dirty="0" err="1"/>
              <a:t>Oncopeptides</a:t>
            </a:r>
            <a:r>
              <a:rPr lang="en-US" sz="1800" dirty="0"/>
              <a:t>, Pfizer Inc, Pharmacyclics LLC, an AbbVie Company, Prometheus Laboratories Inc, Puma Biotechnology Inc, Regeneron Pharmaceuticals Inc, Sandoz Inc, a Novartis Division, Sanofi Genzyme, Seattle Genetics, </a:t>
            </a:r>
            <a:r>
              <a:rPr lang="en-US" sz="1800" dirty="0" err="1"/>
              <a:t>Sirtex</a:t>
            </a:r>
            <a:r>
              <a:rPr lang="en-US" sz="1800" dirty="0"/>
              <a:t> Medical Ltd, Spectrum Pharmaceuticals Inc, Taiho Oncology Inc, Takeda Oncology, </a:t>
            </a:r>
            <a:r>
              <a:rPr lang="en-US" sz="1800" dirty="0" err="1"/>
              <a:t>Tesaro</a:t>
            </a:r>
            <a:r>
              <a:rPr lang="en-US" sz="1800" dirty="0"/>
              <a:t>, Teva Oncology, Tokai Pharmaceuticals Inc and </a:t>
            </a:r>
            <a:r>
              <a:rPr lang="en-US" sz="1800" dirty="0" err="1"/>
              <a:t>Tolero</a:t>
            </a:r>
            <a:r>
              <a:rPr lang="en-US" sz="1800" dirty="0"/>
              <a:t> Pharmaceuticals. </a:t>
            </a:r>
          </a:p>
        </p:txBody>
      </p:sp>
    </p:spTree>
    <p:extLst>
      <p:ext uri="{BB962C8B-B14F-4D97-AF65-F5344CB8AC3E}">
        <p14:creationId xmlns:p14="http://schemas.microsoft.com/office/powerpoint/2010/main" val="1108091121"/>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B902FD-CB41-034F-BCBA-BDC3855023B0}"/>
              </a:ext>
            </a:extLst>
          </p:cNvPr>
          <p:cNvPicPr>
            <a:picLocks noChangeAspect="1"/>
          </p:cNvPicPr>
          <p:nvPr/>
        </p:nvPicPr>
        <p:blipFill>
          <a:blip r:embed="rId2"/>
          <a:stretch>
            <a:fillRect/>
          </a:stretch>
        </p:blipFill>
        <p:spPr>
          <a:xfrm>
            <a:off x="287107" y="1357677"/>
            <a:ext cx="11523893" cy="5007132"/>
          </a:xfrm>
          <a:prstGeom prst="rect">
            <a:avLst/>
          </a:prstGeom>
        </p:spPr>
      </p:pic>
      <p:sp>
        <p:nvSpPr>
          <p:cNvPr id="2" name="Title 1">
            <a:extLst>
              <a:ext uri="{FF2B5EF4-FFF2-40B4-BE49-F238E27FC236}">
                <a16:creationId xmlns:a16="http://schemas.microsoft.com/office/drawing/2014/main" id="{49819715-AC4C-6242-A516-9C691BA89BF2}"/>
              </a:ext>
            </a:extLst>
          </p:cNvPr>
          <p:cNvSpPr>
            <a:spLocks noGrp="1"/>
          </p:cNvSpPr>
          <p:nvPr>
            <p:ph type="title"/>
          </p:nvPr>
        </p:nvSpPr>
        <p:spPr>
          <a:xfrm>
            <a:off x="609600" y="27898"/>
            <a:ext cx="11277600" cy="1143000"/>
          </a:xfrm>
        </p:spPr>
        <p:txBody>
          <a:bodyPr/>
          <a:lstStyle/>
          <a:p>
            <a:r>
              <a:rPr lang="en-US" sz="2400" dirty="0"/>
              <a:t>COMBI-AD: Distant Metastasis-Free Survival</a:t>
            </a:r>
          </a:p>
        </p:txBody>
      </p:sp>
      <p:sp>
        <p:nvSpPr>
          <p:cNvPr id="4" name="TextBox 3">
            <a:extLst>
              <a:ext uri="{FF2B5EF4-FFF2-40B4-BE49-F238E27FC236}">
                <a16:creationId xmlns:a16="http://schemas.microsoft.com/office/drawing/2014/main" id="{5F0CB5C2-F58C-4E45-ABE4-B90E5D6EEDD5}"/>
              </a:ext>
            </a:extLst>
          </p:cNvPr>
          <p:cNvSpPr txBox="1">
            <a:spLocks noChangeArrowheads="1"/>
          </p:cNvSpPr>
          <p:nvPr/>
        </p:nvSpPr>
        <p:spPr bwMode="auto">
          <a:xfrm>
            <a:off x="32795" y="6468446"/>
            <a:ext cx="6248400" cy="361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defRPr/>
            </a:pPr>
            <a:r>
              <a:rPr kumimoji="0" lang="en-US" sz="1600" b="0" i="0" u="none" strike="noStrike" kern="1200" cap="none" spc="0" normalizeH="0" baseline="0" noProof="0" dirty="0" err="1">
                <a:ln>
                  <a:noFill/>
                </a:ln>
                <a:solidFill>
                  <a:srgbClr val="FFFFFF"/>
                </a:solidFill>
                <a:effectLst/>
                <a:uLnTx/>
                <a:uFillTx/>
                <a:latin typeface="Arial" charset="0"/>
                <a:ea typeface="ＭＳ Ｐゴシック" charset="0"/>
              </a:rPr>
              <a:t>Hauschild</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rPr>
              <a:t> A et al. </a:t>
            </a:r>
            <a:r>
              <a:rPr kumimoji="0" lang="en-US" sz="1600" b="0" i="1" u="none" strike="noStrike" kern="1200" cap="none" spc="0" normalizeH="0" baseline="0" noProof="0" dirty="0">
                <a:ln>
                  <a:noFill/>
                </a:ln>
                <a:solidFill>
                  <a:srgbClr val="FFFFFF"/>
                </a:solidFill>
                <a:effectLst/>
                <a:uLnTx/>
                <a:uFillTx/>
                <a:latin typeface="Arial" charset="0"/>
                <a:ea typeface="ＭＳ Ｐゴシック" charset="0"/>
              </a:rPr>
              <a:t>J </a:t>
            </a:r>
            <a:r>
              <a:rPr kumimoji="0" lang="en-US" sz="1600" b="0" i="1" u="none" strike="noStrike" kern="1200" cap="none" spc="0" normalizeH="0" baseline="0" noProof="0" dirty="0" err="1">
                <a:ln>
                  <a:noFill/>
                </a:ln>
                <a:solidFill>
                  <a:srgbClr val="FFFFFF"/>
                </a:solidFill>
                <a:effectLst/>
                <a:uLnTx/>
                <a:uFillTx/>
                <a:latin typeface="Arial" charset="0"/>
                <a:ea typeface="ＭＳ Ｐゴシック" charset="0"/>
              </a:rPr>
              <a:t>Clin</a:t>
            </a:r>
            <a:r>
              <a:rPr kumimoji="0" lang="en-US" sz="1600" b="0" i="1" u="none" strike="noStrike" kern="1200" cap="none" spc="0" normalizeH="0" baseline="0" noProof="0" dirty="0">
                <a:ln>
                  <a:noFill/>
                </a:ln>
                <a:solidFill>
                  <a:srgbClr val="FFFFFF"/>
                </a:solidFill>
                <a:effectLst/>
                <a:uLnTx/>
                <a:uFillTx/>
                <a:latin typeface="Arial" charset="0"/>
                <a:ea typeface="ＭＳ Ｐゴシック" charset="0"/>
              </a:rPr>
              <a:t> Oncol </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rPr>
              <a:t>2018;36(35):3441-9.</a:t>
            </a:r>
          </a:p>
        </p:txBody>
      </p:sp>
      <p:sp>
        <p:nvSpPr>
          <p:cNvPr id="17" name="TextBox 16">
            <a:extLst>
              <a:ext uri="{FF2B5EF4-FFF2-40B4-BE49-F238E27FC236}">
                <a16:creationId xmlns:a16="http://schemas.microsoft.com/office/drawing/2014/main" id="{28EA7113-4A99-C044-9271-EFBA06070654}"/>
              </a:ext>
            </a:extLst>
          </p:cNvPr>
          <p:cNvSpPr txBox="1"/>
          <p:nvPr/>
        </p:nvSpPr>
        <p:spPr>
          <a:xfrm>
            <a:off x="7441989" y="1390432"/>
            <a:ext cx="3365024" cy="646331"/>
          </a:xfrm>
          <a:prstGeom prst="rect">
            <a:avLst/>
          </a:prstGeom>
          <a:noFill/>
        </p:spPr>
        <p:txBody>
          <a:bodyPr wrap="none" rtlCol="0">
            <a:spAutoFit/>
          </a:bodyPr>
          <a:lstStyle/>
          <a:p>
            <a:r>
              <a:rPr lang="en-US" sz="1800" b="1" dirty="0"/>
              <a:t>Median follow-up: 44 months</a:t>
            </a:r>
          </a:p>
          <a:p>
            <a:r>
              <a:rPr lang="en-US" sz="1800" b="1" dirty="0"/>
              <a:t>Hazard ratio: 0.53</a:t>
            </a:r>
          </a:p>
        </p:txBody>
      </p:sp>
      <p:sp>
        <p:nvSpPr>
          <p:cNvPr id="18" name="TextBox 17">
            <a:extLst>
              <a:ext uri="{FF2B5EF4-FFF2-40B4-BE49-F238E27FC236}">
                <a16:creationId xmlns:a16="http://schemas.microsoft.com/office/drawing/2014/main" id="{6298DD0F-2169-FA44-89E6-9202D7453409}"/>
              </a:ext>
            </a:extLst>
          </p:cNvPr>
          <p:cNvSpPr txBox="1"/>
          <p:nvPr/>
        </p:nvSpPr>
        <p:spPr>
          <a:xfrm rot="16200000">
            <a:off x="250102" y="3016126"/>
            <a:ext cx="3459601" cy="323165"/>
          </a:xfrm>
          <a:prstGeom prst="rect">
            <a:avLst/>
          </a:prstGeom>
          <a:noFill/>
        </p:spPr>
        <p:txBody>
          <a:bodyPr wrap="none" rtlCol="0">
            <a:spAutoFit/>
          </a:bodyPr>
          <a:lstStyle/>
          <a:p>
            <a:pPr algn="ctr"/>
            <a:r>
              <a:rPr lang="en-US" sz="1500" b="1" dirty="0"/>
              <a:t>Distant metastasis-free survival (%)</a:t>
            </a:r>
          </a:p>
        </p:txBody>
      </p:sp>
      <p:sp>
        <p:nvSpPr>
          <p:cNvPr id="19" name="TextBox 18">
            <a:extLst>
              <a:ext uri="{FF2B5EF4-FFF2-40B4-BE49-F238E27FC236}">
                <a16:creationId xmlns:a16="http://schemas.microsoft.com/office/drawing/2014/main" id="{385DE074-3D16-D740-8AAB-540E1FB5A03D}"/>
              </a:ext>
            </a:extLst>
          </p:cNvPr>
          <p:cNvSpPr txBox="1"/>
          <p:nvPr/>
        </p:nvSpPr>
        <p:spPr>
          <a:xfrm>
            <a:off x="4804543" y="5328201"/>
            <a:ext cx="4040530" cy="323165"/>
          </a:xfrm>
          <a:prstGeom prst="rect">
            <a:avLst/>
          </a:prstGeom>
          <a:noFill/>
        </p:spPr>
        <p:txBody>
          <a:bodyPr wrap="none" rtlCol="0">
            <a:spAutoFit/>
          </a:bodyPr>
          <a:lstStyle/>
          <a:p>
            <a:pPr algn="ctr"/>
            <a:r>
              <a:rPr lang="en-US" sz="1500" b="1" dirty="0"/>
              <a:t>Time since random assignment (months)</a:t>
            </a:r>
          </a:p>
        </p:txBody>
      </p:sp>
      <p:sp>
        <p:nvSpPr>
          <p:cNvPr id="21" name="Rectangle 20">
            <a:extLst>
              <a:ext uri="{FF2B5EF4-FFF2-40B4-BE49-F238E27FC236}">
                <a16:creationId xmlns:a16="http://schemas.microsoft.com/office/drawing/2014/main" id="{8A51C8FD-C25F-5A42-8DFF-0F2C175CF3DF}"/>
              </a:ext>
            </a:extLst>
          </p:cNvPr>
          <p:cNvSpPr/>
          <p:nvPr/>
        </p:nvSpPr>
        <p:spPr>
          <a:xfrm>
            <a:off x="4229033" y="1483916"/>
            <a:ext cx="1151021" cy="307777"/>
          </a:xfrm>
          <a:prstGeom prst="rect">
            <a:avLst/>
          </a:prstGeom>
        </p:spPr>
        <p:txBody>
          <a:bodyPr wrap="none">
            <a:spAutoFit/>
          </a:bodyPr>
          <a:lstStyle/>
          <a:p>
            <a:r>
              <a:rPr lang="en-US" sz="1400" b="1" dirty="0">
                <a:solidFill>
                  <a:srgbClr val="92D050"/>
                </a:solidFill>
              </a:rPr>
              <a:t>1 year, 91%</a:t>
            </a:r>
          </a:p>
        </p:txBody>
      </p:sp>
      <p:sp>
        <p:nvSpPr>
          <p:cNvPr id="23" name="Rectangle 22">
            <a:extLst>
              <a:ext uri="{FF2B5EF4-FFF2-40B4-BE49-F238E27FC236}">
                <a16:creationId xmlns:a16="http://schemas.microsoft.com/office/drawing/2014/main" id="{61A7060F-0679-2943-A990-6B6862324DA5}"/>
              </a:ext>
            </a:extLst>
          </p:cNvPr>
          <p:cNvSpPr/>
          <p:nvPr/>
        </p:nvSpPr>
        <p:spPr>
          <a:xfrm>
            <a:off x="5941278" y="1985413"/>
            <a:ext cx="1151021" cy="307777"/>
          </a:xfrm>
          <a:prstGeom prst="rect">
            <a:avLst/>
          </a:prstGeom>
        </p:spPr>
        <p:txBody>
          <a:bodyPr wrap="none">
            <a:spAutoFit/>
          </a:bodyPr>
          <a:lstStyle/>
          <a:p>
            <a:r>
              <a:rPr lang="en-US" sz="1400" b="1" dirty="0">
                <a:solidFill>
                  <a:srgbClr val="92D050"/>
                </a:solidFill>
              </a:rPr>
              <a:t>2 year, 77%</a:t>
            </a:r>
          </a:p>
        </p:txBody>
      </p:sp>
      <p:sp>
        <p:nvSpPr>
          <p:cNvPr id="24" name="Rectangle 23">
            <a:extLst>
              <a:ext uri="{FF2B5EF4-FFF2-40B4-BE49-F238E27FC236}">
                <a16:creationId xmlns:a16="http://schemas.microsoft.com/office/drawing/2014/main" id="{10294D8D-14C3-1D4F-AA6C-198166D8747E}"/>
              </a:ext>
            </a:extLst>
          </p:cNvPr>
          <p:cNvSpPr/>
          <p:nvPr/>
        </p:nvSpPr>
        <p:spPr>
          <a:xfrm>
            <a:off x="7543800" y="2193188"/>
            <a:ext cx="1151021" cy="307777"/>
          </a:xfrm>
          <a:prstGeom prst="rect">
            <a:avLst/>
          </a:prstGeom>
        </p:spPr>
        <p:txBody>
          <a:bodyPr wrap="none">
            <a:spAutoFit/>
          </a:bodyPr>
          <a:lstStyle/>
          <a:p>
            <a:r>
              <a:rPr lang="en-US" sz="1400" b="1" dirty="0">
                <a:solidFill>
                  <a:srgbClr val="92D050"/>
                </a:solidFill>
              </a:rPr>
              <a:t>3 year, 71%</a:t>
            </a:r>
          </a:p>
        </p:txBody>
      </p:sp>
      <p:sp>
        <p:nvSpPr>
          <p:cNvPr id="25" name="Rectangle 24">
            <a:extLst>
              <a:ext uri="{FF2B5EF4-FFF2-40B4-BE49-F238E27FC236}">
                <a16:creationId xmlns:a16="http://schemas.microsoft.com/office/drawing/2014/main" id="{253E3D21-D0AF-9748-BFF2-9B1B7899B037}"/>
              </a:ext>
            </a:extLst>
          </p:cNvPr>
          <p:cNvSpPr/>
          <p:nvPr/>
        </p:nvSpPr>
        <p:spPr>
          <a:xfrm>
            <a:off x="9251596" y="2264617"/>
            <a:ext cx="1151021" cy="307777"/>
          </a:xfrm>
          <a:prstGeom prst="rect">
            <a:avLst/>
          </a:prstGeom>
        </p:spPr>
        <p:txBody>
          <a:bodyPr wrap="none">
            <a:spAutoFit/>
          </a:bodyPr>
          <a:lstStyle/>
          <a:p>
            <a:r>
              <a:rPr lang="en-US" sz="1400" b="1" dirty="0">
                <a:solidFill>
                  <a:srgbClr val="92D050"/>
                </a:solidFill>
              </a:rPr>
              <a:t>4 year, 67%</a:t>
            </a:r>
          </a:p>
        </p:txBody>
      </p:sp>
      <p:sp>
        <p:nvSpPr>
          <p:cNvPr id="26" name="Rectangle 25">
            <a:extLst>
              <a:ext uri="{FF2B5EF4-FFF2-40B4-BE49-F238E27FC236}">
                <a16:creationId xmlns:a16="http://schemas.microsoft.com/office/drawing/2014/main" id="{CAD3B16B-6D0D-C742-83E4-C6661B37C70C}"/>
              </a:ext>
            </a:extLst>
          </p:cNvPr>
          <p:cNvSpPr/>
          <p:nvPr/>
        </p:nvSpPr>
        <p:spPr>
          <a:xfrm>
            <a:off x="4352011" y="2779507"/>
            <a:ext cx="1151021" cy="307777"/>
          </a:xfrm>
          <a:prstGeom prst="rect">
            <a:avLst/>
          </a:prstGeom>
        </p:spPr>
        <p:txBody>
          <a:bodyPr wrap="none">
            <a:spAutoFit/>
          </a:bodyPr>
          <a:lstStyle/>
          <a:p>
            <a:r>
              <a:rPr lang="en-US" sz="1400" b="1" dirty="0">
                <a:solidFill>
                  <a:srgbClr val="FF9300"/>
                </a:solidFill>
              </a:rPr>
              <a:t>1 year, 70%</a:t>
            </a:r>
          </a:p>
        </p:txBody>
      </p:sp>
      <p:sp>
        <p:nvSpPr>
          <p:cNvPr id="27" name="Rectangle 26">
            <a:extLst>
              <a:ext uri="{FF2B5EF4-FFF2-40B4-BE49-F238E27FC236}">
                <a16:creationId xmlns:a16="http://schemas.microsoft.com/office/drawing/2014/main" id="{75D90C5E-EAAE-974C-8C68-8FD269C307BD}"/>
              </a:ext>
            </a:extLst>
          </p:cNvPr>
          <p:cNvSpPr/>
          <p:nvPr/>
        </p:nvSpPr>
        <p:spPr>
          <a:xfrm>
            <a:off x="6049053" y="2933395"/>
            <a:ext cx="1151021" cy="307777"/>
          </a:xfrm>
          <a:prstGeom prst="rect">
            <a:avLst/>
          </a:prstGeom>
        </p:spPr>
        <p:txBody>
          <a:bodyPr wrap="none">
            <a:spAutoFit/>
          </a:bodyPr>
          <a:lstStyle/>
          <a:p>
            <a:r>
              <a:rPr lang="en-US" sz="1400" b="1" dirty="0">
                <a:solidFill>
                  <a:srgbClr val="FF9300"/>
                </a:solidFill>
              </a:rPr>
              <a:t>2 year, 60%</a:t>
            </a:r>
          </a:p>
        </p:txBody>
      </p:sp>
      <p:sp>
        <p:nvSpPr>
          <p:cNvPr id="28" name="Rectangle 27">
            <a:extLst>
              <a:ext uri="{FF2B5EF4-FFF2-40B4-BE49-F238E27FC236}">
                <a16:creationId xmlns:a16="http://schemas.microsoft.com/office/drawing/2014/main" id="{2D6F3EAC-4638-8D46-B863-9EAA3046205F}"/>
              </a:ext>
            </a:extLst>
          </p:cNvPr>
          <p:cNvSpPr/>
          <p:nvPr/>
        </p:nvSpPr>
        <p:spPr>
          <a:xfrm>
            <a:off x="7744225" y="3231103"/>
            <a:ext cx="1151021" cy="307777"/>
          </a:xfrm>
          <a:prstGeom prst="rect">
            <a:avLst/>
          </a:prstGeom>
        </p:spPr>
        <p:txBody>
          <a:bodyPr wrap="none">
            <a:spAutoFit/>
          </a:bodyPr>
          <a:lstStyle/>
          <a:p>
            <a:r>
              <a:rPr lang="en-US" sz="1400" b="1" dirty="0">
                <a:solidFill>
                  <a:srgbClr val="FF9300"/>
                </a:solidFill>
              </a:rPr>
              <a:t>3 year, 57%</a:t>
            </a:r>
          </a:p>
        </p:txBody>
      </p:sp>
      <p:sp>
        <p:nvSpPr>
          <p:cNvPr id="29" name="Rectangle 28">
            <a:extLst>
              <a:ext uri="{FF2B5EF4-FFF2-40B4-BE49-F238E27FC236}">
                <a16:creationId xmlns:a16="http://schemas.microsoft.com/office/drawing/2014/main" id="{2DD4A45B-29CD-8E4C-9BB3-B025CDF143BB}"/>
              </a:ext>
            </a:extLst>
          </p:cNvPr>
          <p:cNvSpPr/>
          <p:nvPr/>
        </p:nvSpPr>
        <p:spPr>
          <a:xfrm>
            <a:off x="9439397" y="3274429"/>
            <a:ext cx="1151021" cy="307777"/>
          </a:xfrm>
          <a:prstGeom prst="rect">
            <a:avLst/>
          </a:prstGeom>
        </p:spPr>
        <p:txBody>
          <a:bodyPr wrap="none">
            <a:spAutoFit/>
          </a:bodyPr>
          <a:lstStyle/>
          <a:p>
            <a:r>
              <a:rPr lang="en-US" sz="1400" b="1" dirty="0">
                <a:solidFill>
                  <a:srgbClr val="FF9300"/>
                </a:solidFill>
              </a:rPr>
              <a:t>4 year, 56%</a:t>
            </a:r>
          </a:p>
        </p:txBody>
      </p:sp>
    </p:spTree>
    <p:extLst>
      <p:ext uri="{BB962C8B-B14F-4D97-AF65-F5344CB8AC3E}">
        <p14:creationId xmlns:p14="http://schemas.microsoft.com/office/powerpoint/2010/main" val="844535170"/>
      </p:ext>
    </p:extLst>
  </p:cSld>
  <p:clrMapOvr>
    <a:masterClrMapping/>
  </p:clrMapOvr>
  <p:transition spd="slow"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FF6AE2-9060-E24A-B759-F5BC7FDAE5FC}"/>
              </a:ext>
            </a:extLst>
          </p:cNvPr>
          <p:cNvPicPr>
            <a:picLocks noChangeAspect="1"/>
          </p:cNvPicPr>
          <p:nvPr/>
        </p:nvPicPr>
        <p:blipFill>
          <a:blip r:embed="rId2"/>
          <a:stretch>
            <a:fillRect/>
          </a:stretch>
        </p:blipFill>
        <p:spPr>
          <a:xfrm>
            <a:off x="1481019" y="1453371"/>
            <a:ext cx="9229961" cy="4898033"/>
          </a:xfrm>
          <a:prstGeom prst="rect">
            <a:avLst/>
          </a:prstGeom>
        </p:spPr>
      </p:pic>
      <p:sp>
        <p:nvSpPr>
          <p:cNvPr id="2" name="Title 1">
            <a:extLst>
              <a:ext uri="{FF2B5EF4-FFF2-40B4-BE49-F238E27FC236}">
                <a16:creationId xmlns:a16="http://schemas.microsoft.com/office/drawing/2014/main" id="{49819715-AC4C-6242-A516-9C691BA89BF2}"/>
              </a:ext>
            </a:extLst>
          </p:cNvPr>
          <p:cNvSpPr>
            <a:spLocks noGrp="1"/>
          </p:cNvSpPr>
          <p:nvPr>
            <p:ph type="title"/>
          </p:nvPr>
        </p:nvSpPr>
        <p:spPr>
          <a:xfrm>
            <a:off x="609600" y="27497"/>
            <a:ext cx="11277600" cy="1143000"/>
          </a:xfrm>
        </p:spPr>
        <p:txBody>
          <a:bodyPr/>
          <a:lstStyle/>
          <a:p>
            <a:r>
              <a:rPr lang="en-US" sz="2400" dirty="0"/>
              <a:t>COMBI-AD: Estimated Cure Rate</a:t>
            </a:r>
            <a:br>
              <a:rPr lang="en-US" sz="2400" dirty="0"/>
            </a:br>
            <a:r>
              <a:rPr lang="en-US" sz="1800" dirty="0"/>
              <a:t>(Based on the Weibull Mixture Cure-Rate Analysis)</a:t>
            </a:r>
          </a:p>
        </p:txBody>
      </p:sp>
      <p:sp>
        <p:nvSpPr>
          <p:cNvPr id="4" name="TextBox 3">
            <a:extLst>
              <a:ext uri="{FF2B5EF4-FFF2-40B4-BE49-F238E27FC236}">
                <a16:creationId xmlns:a16="http://schemas.microsoft.com/office/drawing/2014/main" id="{5F0CB5C2-F58C-4E45-ABE4-B90E5D6EEDD5}"/>
              </a:ext>
            </a:extLst>
          </p:cNvPr>
          <p:cNvSpPr txBox="1">
            <a:spLocks noChangeArrowheads="1"/>
          </p:cNvSpPr>
          <p:nvPr/>
        </p:nvSpPr>
        <p:spPr bwMode="auto">
          <a:xfrm>
            <a:off x="81655" y="6454663"/>
            <a:ext cx="6248400" cy="361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defRPr/>
            </a:pPr>
            <a:r>
              <a:rPr kumimoji="0" lang="en-US" sz="1600" b="0" i="0" u="none" strike="noStrike" kern="1200" cap="none" spc="0" normalizeH="0" baseline="0" noProof="0" dirty="0" err="1">
                <a:ln>
                  <a:noFill/>
                </a:ln>
                <a:solidFill>
                  <a:srgbClr val="FFFFFF"/>
                </a:solidFill>
                <a:effectLst/>
                <a:uLnTx/>
                <a:uFillTx/>
                <a:latin typeface="Arial" charset="0"/>
                <a:ea typeface="ＭＳ Ｐゴシック" charset="0"/>
              </a:rPr>
              <a:t>Hauschild</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rPr>
              <a:t> A et al. </a:t>
            </a:r>
            <a:r>
              <a:rPr kumimoji="0" lang="en-US" sz="1600" b="0" i="1" u="none" strike="noStrike" kern="1200" cap="none" spc="0" normalizeH="0" baseline="0" noProof="0" dirty="0">
                <a:ln>
                  <a:noFill/>
                </a:ln>
                <a:solidFill>
                  <a:srgbClr val="FFFFFF"/>
                </a:solidFill>
                <a:effectLst/>
                <a:uLnTx/>
                <a:uFillTx/>
                <a:latin typeface="Arial" charset="0"/>
                <a:ea typeface="ＭＳ Ｐゴシック" charset="0"/>
              </a:rPr>
              <a:t>J </a:t>
            </a:r>
            <a:r>
              <a:rPr kumimoji="0" lang="en-US" sz="1600" b="0" i="1" u="none" strike="noStrike" kern="1200" cap="none" spc="0" normalizeH="0" baseline="0" noProof="0" dirty="0" err="1">
                <a:ln>
                  <a:noFill/>
                </a:ln>
                <a:solidFill>
                  <a:srgbClr val="FFFFFF"/>
                </a:solidFill>
                <a:effectLst/>
                <a:uLnTx/>
                <a:uFillTx/>
                <a:latin typeface="Arial" charset="0"/>
                <a:ea typeface="ＭＳ Ｐゴシック" charset="0"/>
              </a:rPr>
              <a:t>Clin</a:t>
            </a:r>
            <a:r>
              <a:rPr kumimoji="0" lang="en-US" sz="1600" b="0" i="1" u="none" strike="noStrike" kern="1200" cap="none" spc="0" normalizeH="0" baseline="0" noProof="0" dirty="0">
                <a:ln>
                  <a:noFill/>
                </a:ln>
                <a:solidFill>
                  <a:srgbClr val="FFFFFF"/>
                </a:solidFill>
                <a:effectLst/>
                <a:uLnTx/>
                <a:uFillTx/>
                <a:latin typeface="Arial" charset="0"/>
                <a:ea typeface="ＭＳ Ｐゴシック" charset="0"/>
              </a:rPr>
              <a:t> Oncol </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rPr>
              <a:t>2018;36(35):3441-9.</a:t>
            </a:r>
          </a:p>
        </p:txBody>
      </p:sp>
      <p:sp>
        <p:nvSpPr>
          <p:cNvPr id="9" name="TextBox 8">
            <a:extLst>
              <a:ext uri="{FF2B5EF4-FFF2-40B4-BE49-F238E27FC236}">
                <a16:creationId xmlns:a16="http://schemas.microsoft.com/office/drawing/2014/main" id="{4F2D2D4F-BF00-8340-B1E5-088AD0C4739B}"/>
              </a:ext>
            </a:extLst>
          </p:cNvPr>
          <p:cNvSpPr txBox="1"/>
          <p:nvPr/>
        </p:nvSpPr>
        <p:spPr>
          <a:xfrm>
            <a:off x="6922619" y="1713384"/>
            <a:ext cx="543739" cy="523220"/>
          </a:xfrm>
          <a:prstGeom prst="rect">
            <a:avLst/>
          </a:prstGeom>
          <a:noFill/>
        </p:spPr>
        <p:txBody>
          <a:bodyPr wrap="square" rtlCol="0">
            <a:spAutoFit/>
          </a:bodyPr>
          <a:lstStyle/>
          <a:p>
            <a:r>
              <a:rPr lang="en-US" sz="1400" b="1" dirty="0">
                <a:solidFill>
                  <a:srgbClr val="92D050"/>
                </a:solidFill>
              </a:rPr>
              <a:t>54%</a:t>
            </a:r>
          </a:p>
          <a:p>
            <a:r>
              <a:rPr lang="en-US" sz="1400" b="1" dirty="0">
                <a:solidFill>
                  <a:srgbClr val="FF9300"/>
                </a:solidFill>
              </a:rPr>
              <a:t>37%</a:t>
            </a:r>
          </a:p>
        </p:txBody>
      </p:sp>
      <p:sp>
        <p:nvSpPr>
          <p:cNvPr id="10" name="TextBox 9">
            <a:extLst>
              <a:ext uri="{FF2B5EF4-FFF2-40B4-BE49-F238E27FC236}">
                <a16:creationId xmlns:a16="http://schemas.microsoft.com/office/drawing/2014/main" id="{B7AF2C85-D3AA-F64C-8BCD-B6F11DD7CE8B}"/>
              </a:ext>
            </a:extLst>
          </p:cNvPr>
          <p:cNvSpPr txBox="1"/>
          <p:nvPr/>
        </p:nvSpPr>
        <p:spPr>
          <a:xfrm>
            <a:off x="5375721" y="1447800"/>
            <a:ext cx="2090637" cy="338554"/>
          </a:xfrm>
          <a:prstGeom prst="rect">
            <a:avLst/>
          </a:prstGeom>
          <a:noFill/>
        </p:spPr>
        <p:txBody>
          <a:bodyPr wrap="none" rtlCol="0">
            <a:spAutoFit/>
          </a:bodyPr>
          <a:lstStyle/>
          <a:p>
            <a:r>
              <a:rPr lang="en-US" sz="1600" b="1" dirty="0"/>
              <a:t>Estimated cure rate</a:t>
            </a:r>
          </a:p>
        </p:txBody>
      </p:sp>
      <p:sp>
        <p:nvSpPr>
          <p:cNvPr id="11" name="TextBox 10">
            <a:extLst>
              <a:ext uri="{FF2B5EF4-FFF2-40B4-BE49-F238E27FC236}">
                <a16:creationId xmlns:a16="http://schemas.microsoft.com/office/drawing/2014/main" id="{26EE7904-CF73-2745-AB81-3F48853794D3}"/>
              </a:ext>
            </a:extLst>
          </p:cNvPr>
          <p:cNvSpPr txBox="1"/>
          <p:nvPr/>
        </p:nvSpPr>
        <p:spPr>
          <a:xfrm rot="16200000">
            <a:off x="1724724" y="2968571"/>
            <a:ext cx="2549096" cy="323165"/>
          </a:xfrm>
          <a:prstGeom prst="rect">
            <a:avLst/>
          </a:prstGeom>
          <a:noFill/>
        </p:spPr>
        <p:txBody>
          <a:bodyPr wrap="none" rtlCol="0">
            <a:spAutoFit/>
          </a:bodyPr>
          <a:lstStyle/>
          <a:p>
            <a:pPr algn="ctr"/>
            <a:r>
              <a:rPr lang="en-US" sz="1500" b="1" dirty="0"/>
              <a:t>Relapse-free survival (%)</a:t>
            </a:r>
          </a:p>
        </p:txBody>
      </p:sp>
      <p:sp>
        <p:nvSpPr>
          <p:cNvPr id="12" name="TextBox 11">
            <a:extLst>
              <a:ext uri="{FF2B5EF4-FFF2-40B4-BE49-F238E27FC236}">
                <a16:creationId xmlns:a16="http://schemas.microsoft.com/office/drawing/2014/main" id="{98AB7D08-36FE-B442-B9D5-DBB67D2D52F7}"/>
              </a:ext>
            </a:extLst>
          </p:cNvPr>
          <p:cNvSpPr txBox="1"/>
          <p:nvPr/>
        </p:nvSpPr>
        <p:spPr>
          <a:xfrm>
            <a:off x="5103852" y="5317691"/>
            <a:ext cx="4040530" cy="323165"/>
          </a:xfrm>
          <a:prstGeom prst="rect">
            <a:avLst/>
          </a:prstGeom>
          <a:noFill/>
        </p:spPr>
        <p:txBody>
          <a:bodyPr wrap="none" rtlCol="0">
            <a:spAutoFit/>
          </a:bodyPr>
          <a:lstStyle/>
          <a:p>
            <a:pPr algn="ctr"/>
            <a:r>
              <a:rPr lang="en-US" sz="1500" b="1" dirty="0"/>
              <a:t>Time since random assignment (months)</a:t>
            </a:r>
          </a:p>
        </p:txBody>
      </p:sp>
    </p:spTree>
    <p:extLst>
      <p:ext uri="{BB962C8B-B14F-4D97-AF65-F5344CB8AC3E}">
        <p14:creationId xmlns:p14="http://schemas.microsoft.com/office/powerpoint/2010/main" val="2632376428"/>
      </p:ext>
    </p:extLst>
  </p:cSld>
  <p:clrMapOvr>
    <a:masterClrMapping/>
  </p:clrMapOvr>
  <p:transition spd="slow"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5A84D-FD46-5F44-B9B9-1956FF32B68B}"/>
              </a:ext>
            </a:extLst>
          </p:cNvPr>
          <p:cNvSpPr>
            <a:spLocks noGrp="1"/>
          </p:cNvSpPr>
          <p:nvPr>
            <p:ph type="title"/>
          </p:nvPr>
        </p:nvSpPr>
        <p:spPr/>
        <p:txBody>
          <a:bodyPr/>
          <a:lstStyle/>
          <a:p>
            <a:r>
              <a:rPr lang="en-US" dirty="0"/>
              <a:t>COMBI-AD: Select Adverse Events in Completely Resected, Stage III BRAF V600-Mutant Melanoma</a:t>
            </a:r>
          </a:p>
        </p:txBody>
      </p:sp>
      <p:sp>
        <p:nvSpPr>
          <p:cNvPr id="3" name="Rectangle 33">
            <a:extLst>
              <a:ext uri="{FF2B5EF4-FFF2-40B4-BE49-F238E27FC236}">
                <a16:creationId xmlns:a16="http://schemas.microsoft.com/office/drawing/2014/main" id="{CBC0FAE8-2FC7-914C-8279-F01B27B7CF3D}"/>
              </a:ext>
            </a:extLst>
          </p:cNvPr>
          <p:cNvSpPr>
            <a:spLocks noChangeArrowheads="1"/>
          </p:cNvSpPr>
          <p:nvPr/>
        </p:nvSpPr>
        <p:spPr bwMode="auto">
          <a:xfrm>
            <a:off x="609600" y="1752600"/>
            <a:ext cx="10972800" cy="4114800"/>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itchFamily="34" charset="0"/>
              <a:ea typeface="ヒラギノ角ゴ Pro W3" charset="-128"/>
            </a:endParaRPr>
          </a:p>
        </p:txBody>
      </p:sp>
      <p:graphicFrame>
        <p:nvGraphicFramePr>
          <p:cNvPr id="4" name="Content Placeholder 3">
            <a:extLst>
              <a:ext uri="{FF2B5EF4-FFF2-40B4-BE49-F238E27FC236}">
                <a16:creationId xmlns:a16="http://schemas.microsoft.com/office/drawing/2014/main" id="{B6A2B228-6750-B046-B3FC-D9CF5D304252}"/>
              </a:ext>
            </a:extLst>
          </p:cNvPr>
          <p:cNvGraphicFramePr>
            <a:graphicFrameLocks/>
          </p:cNvGraphicFramePr>
          <p:nvPr/>
        </p:nvGraphicFramePr>
        <p:xfrm>
          <a:off x="762000" y="1859280"/>
          <a:ext cx="10667999" cy="3870296"/>
        </p:xfrm>
        <a:graphic>
          <a:graphicData uri="http://schemas.openxmlformats.org/drawingml/2006/table">
            <a:tbl>
              <a:tblPr firstRow="1" bandRow="1">
                <a:tableStyleId>{93296810-A885-4BE3-A3E7-6D5BEEA58F35}</a:tableStyleId>
              </a:tblPr>
              <a:tblGrid>
                <a:gridCol w="3692769">
                  <a:extLst>
                    <a:ext uri="{9D8B030D-6E8A-4147-A177-3AD203B41FA5}">
                      <a16:colId xmlns:a16="http://schemas.microsoft.com/office/drawing/2014/main" val="20000"/>
                    </a:ext>
                  </a:extLst>
                </a:gridCol>
                <a:gridCol w="3487615">
                  <a:extLst>
                    <a:ext uri="{9D8B030D-6E8A-4147-A177-3AD203B41FA5}">
                      <a16:colId xmlns:a16="http://schemas.microsoft.com/office/drawing/2014/main" val="4256866379"/>
                    </a:ext>
                  </a:extLst>
                </a:gridCol>
                <a:gridCol w="3487615">
                  <a:extLst>
                    <a:ext uri="{9D8B030D-6E8A-4147-A177-3AD203B41FA5}">
                      <a16:colId xmlns:a16="http://schemas.microsoft.com/office/drawing/2014/main" val="960001424"/>
                    </a:ext>
                  </a:extLst>
                </a:gridCol>
              </a:tblGrid>
              <a:tr h="399967">
                <a:tc>
                  <a:txBody>
                    <a:bodyPr/>
                    <a:lstStyle/>
                    <a:p>
                      <a:r>
                        <a:rPr lang="en-GB" sz="1800" dirty="0"/>
                        <a:t>Any a</a:t>
                      </a:r>
                      <a:r>
                        <a:rPr lang="en-GB" sz="1800" b="1" kern="1200" dirty="0">
                          <a:solidFill>
                            <a:schemeClr val="lt1"/>
                          </a:solidFill>
                          <a:effectLst/>
                          <a:latin typeface="+mn-lt"/>
                          <a:ea typeface="+mn-ea"/>
                          <a:cs typeface="+mn-cs"/>
                        </a:rPr>
                        <a:t>dverse event (AE)</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noProof="0" dirty="0"/>
                        <a:t>Dabrafenib plus trametinib</a:t>
                      </a:r>
                    </a:p>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noProof="0" dirty="0"/>
                        <a:t>(</a:t>
                      </a:r>
                      <a:r>
                        <a:rPr lang="en-US" sz="1800" baseline="0" noProof="0" dirty="0"/>
                        <a:t>N = 435)</a:t>
                      </a:r>
                      <a:endParaRPr lang="en-US" dirty="0"/>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dirty="0"/>
                        <a:t>Placebo</a:t>
                      </a:r>
                    </a:p>
                    <a:p>
                      <a:pPr marL="0" marR="0" lvl="0" indent="0" algn="ctr" defTabSz="457189" rtl="0" eaLnBrk="1" fontAlgn="auto" latinLnBrk="0" hangingPunct="1">
                        <a:lnSpc>
                          <a:spcPct val="100000"/>
                        </a:lnSpc>
                        <a:spcBef>
                          <a:spcPts val="0"/>
                        </a:spcBef>
                        <a:spcAft>
                          <a:spcPts val="0"/>
                        </a:spcAft>
                        <a:buClrTx/>
                        <a:buSzTx/>
                        <a:buFontTx/>
                        <a:buNone/>
                        <a:tabLst/>
                        <a:defRPr/>
                      </a:pPr>
                      <a:r>
                        <a:rPr lang="en-US" dirty="0"/>
                        <a:t>(N = 432)</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extLst>
                  <a:ext uri="{0D108BD9-81ED-4DB2-BD59-A6C34878D82A}">
                    <a16:rowId xmlns:a16="http://schemas.microsoft.com/office/drawing/2014/main" val="10000"/>
                  </a:ext>
                </a:extLst>
              </a:tr>
              <a:tr h="399967">
                <a:tc>
                  <a:txBody>
                    <a:bodyPr/>
                    <a:lstStyle/>
                    <a:p>
                      <a:r>
                        <a:rPr lang="en-GB" sz="1800" dirty="0"/>
                        <a:t>Any AE</a:t>
                      </a:r>
                      <a:endParaRPr lang="en-GB" sz="1800" b="1" dirty="0">
                        <a:latin typeface="Arial Narrow" panose="020B060602020203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dirty="0"/>
                        <a:t>97.0%</a:t>
                      </a:r>
                      <a:endParaRPr lang="en-US"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dirty="0"/>
                        <a:t>88.0%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1"/>
                  </a:ext>
                </a:extLst>
              </a:tr>
              <a:tr h="399967">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800" kern="1200" dirty="0"/>
                        <a:t>Any</a:t>
                      </a:r>
                      <a:r>
                        <a:rPr lang="en-GB" sz="1800" kern="1200" baseline="0" dirty="0"/>
                        <a:t> A</a:t>
                      </a:r>
                      <a:r>
                        <a:rPr lang="en-GB" sz="1800" kern="1200" dirty="0"/>
                        <a:t>E </a:t>
                      </a:r>
                      <a:r>
                        <a:rPr lang="en-US" sz="1800" kern="1200" dirty="0"/>
                        <a:t>Grade ≥3</a:t>
                      </a:r>
                      <a:endParaRPr lang="en-GB" sz="1800" b="1" kern="1200" dirty="0">
                        <a:solidFill>
                          <a:schemeClr val="dk1"/>
                        </a:solidFill>
                        <a:latin typeface="Arial Narrow" panose="020B0606020202030204" pitchFamily="34" charset="0"/>
                        <a:ea typeface="+mn-ea"/>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dirty="0"/>
                        <a:t>41.0%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dirty="0"/>
                        <a:t>14.0%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2"/>
                  </a:ext>
                </a:extLst>
              </a:tr>
              <a:tr h="399967">
                <a:tc>
                  <a:txBody>
                    <a:bodyPr/>
                    <a:lstStyle/>
                    <a:p>
                      <a:r>
                        <a:rPr lang="en-GB" sz="1800" dirty="0"/>
                        <a:t>Any</a:t>
                      </a:r>
                      <a:r>
                        <a:rPr lang="en-GB" sz="1800" baseline="0" dirty="0"/>
                        <a:t> AE leading to discontinuation</a:t>
                      </a:r>
                      <a:endParaRPr lang="en-GB" sz="1800" b="1" dirty="0">
                        <a:latin typeface="Arial Narrow" panose="020B060602020203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26.0%</a:t>
                      </a:r>
                      <a:endParaRPr lang="en-US"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dirty="0"/>
                        <a:t>3.0%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5"/>
                  </a:ext>
                </a:extLst>
              </a:tr>
              <a:tr h="399967">
                <a:tc>
                  <a:txBody>
                    <a:bodyPr/>
                    <a:lstStyle/>
                    <a:p>
                      <a:r>
                        <a:rPr lang="en-GB" sz="1800" dirty="0"/>
                        <a:t>Specific AE</a:t>
                      </a:r>
                      <a:endParaRPr lang="en-GB" sz="1800" b="1" baseline="30000" dirty="0">
                        <a:solidFill>
                          <a:schemeClr val="bg1"/>
                        </a:solidFill>
                        <a:latin typeface="Arial Narrow" panose="020B060602020203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tc>
                  <a:txBody>
                    <a:bodyPr/>
                    <a:lstStyle/>
                    <a:p>
                      <a:endParaRPr lang="en-US"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tc>
                  <a:txBody>
                    <a:bodyPr/>
                    <a:lstStyle/>
                    <a:p>
                      <a:endParaRPr lang="en-US"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extLst>
                  <a:ext uri="{0D108BD9-81ED-4DB2-BD59-A6C34878D82A}">
                    <a16:rowId xmlns:a16="http://schemas.microsoft.com/office/drawing/2014/main" val="10006"/>
                  </a:ext>
                </a:extLst>
              </a:tr>
              <a:tr h="399967">
                <a:tc>
                  <a:txBody>
                    <a:bodyPr/>
                    <a:lstStyle/>
                    <a:p>
                      <a:r>
                        <a:rPr lang="en-GB" sz="1800" baseline="0" dirty="0"/>
                        <a:t>Pyrexia</a:t>
                      </a:r>
                      <a:endParaRPr lang="en-GB" sz="1800" b="1" baseline="0" dirty="0">
                        <a:latin typeface="Arial Narrow" panose="020B060602020203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63.0%</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11.0%</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7"/>
                  </a:ext>
                </a:extLst>
              </a:tr>
              <a:tr h="399967">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800" baseline="0" dirty="0"/>
                        <a:t>Diarrhea</a:t>
                      </a:r>
                      <a:endParaRPr lang="en-GB" sz="1800" b="1" kern="1200" dirty="0">
                        <a:solidFill>
                          <a:schemeClr val="dk1"/>
                        </a:solidFill>
                        <a:latin typeface="Arial Narrow" panose="020B0606020202030204" pitchFamily="34" charset="0"/>
                        <a:ea typeface="+mn-ea"/>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33.0%</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15.0%</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8"/>
                  </a:ext>
                </a:extLst>
              </a:tr>
              <a:tr h="399967">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800" kern="1200" dirty="0"/>
                        <a:t>Influenza-like illness</a:t>
                      </a:r>
                      <a:endParaRPr lang="en-GB" sz="1800" b="1" kern="1200" dirty="0">
                        <a:solidFill>
                          <a:schemeClr val="dk1"/>
                        </a:solidFill>
                        <a:latin typeface="Arial Narrow" panose="020B0606020202030204" pitchFamily="34" charset="0"/>
                        <a:ea typeface="+mn-ea"/>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15.0%</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7.0%</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9"/>
                  </a:ext>
                </a:extLst>
              </a:tr>
              <a:tr h="399967">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800" kern="1200" dirty="0"/>
                        <a:t>Peripheral </a:t>
                      </a:r>
                      <a:r>
                        <a:rPr lang="en-GB" sz="1800" kern="1200" dirty="0" err="1"/>
                        <a:t>edema</a:t>
                      </a:r>
                      <a:endParaRPr lang="en-GB" sz="1800" b="1" kern="1200" dirty="0">
                        <a:solidFill>
                          <a:schemeClr val="dk1"/>
                        </a:solidFill>
                        <a:latin typeface="Arial Narrow" panose="020B0606020202030204" pitchFamily="34" charset="0"/>
                        <a:ea typeface="+mn-ea"/>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13.0%</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4.0%</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10"/>
                  </a:ext>
                </a:extLst>
              </a:tr>
            </a:tbl>
          </a:graphicData>
        </a:graphic>
      </p:graphicFrame>
      <p:sp>
        <p:nvSpPr>
          <p:cNvPr id="5" name="TextBox 4">
            <a:extLst>
              <a:ext uri="{FF2B5EF4-FFF2-40B4-BE49-F238E27FC236}">
                <a16:creationId xmlns:a16="http://schemas.microsoft.com/office/drawing/2014/main" id="{99AB34C5-BF3D-CA44-9D46-1DBEB881A78E}"/>
              </a:ext>
            </a:extLst>
          </p:cNvPr>
          <p:cNvSpPr txBox="1">
            <a:spLocks noChangeArrowheads="1"/>
          </p:cNvSpPr>
          <p:nvPr/>
        </p:nvSpPr>
        <p:spPr bwMode="auto">
          <a:xfrm>
            <a:off x="152400" y="6472177"/>
            <a:ext cx="10972800" cy="361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defRPr/>
            </a:pP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rPr>
              <a:t>Long GV et al. </a:t>
            </a:r>
            <a:r>
              <a:rPr kumimoji="0" lang="en-US" sz="1600" b="0" i="1" u="none" strike="noStrike" kern="1200" cap="none" spc="0" normalizeH="0" baseline="0" noProof="0" dirty="0">
                <a:ln>
                  <a:noFill/>
                </a:ln>
                <a:solidFill>
                  <a:srgbClr val="FFFFFF"/>
                </a:solidFill>
                <a:effectLst/>
                <a:uLnTx/>
                <a:uFillTx/>
              </a:rPr>
              <a:t>N </a:t>
            </a:r>
            <a:r>
              <a:rPr kumimoji="0" lang="en-US" sz="1600" b="0" i="1" u="none" strike="noStrike" kern="1200" cap="none" spc="0" normalizeH="0" baseline="0" noProof="0" dirty="0" err="1">
                <a:ln>
                  <a:noFill/>
                </a:ln>
                <a:solidFill>
                  <a:srgbClr val="FFFFFF"/>
                </a:solidFill>
                <a:effectLst/>
                <a:uLnTx/>
                <a:uFillTx/>
              </a:rPr>
              <a:t>Engl</a:t>
            </a:r>
            <a:r>
              <a:rPr kumimoji="0" lang="en-US" sz="1600" b="0" i="1" u="none" strike="noStrike" kern="1200" cap="none" spc="0" normalizeH="0" baseline="0" noProof="0" dirty="0">
                <a:ln>
                  <a:noFill/>
                </a:ln>
                <a:solidFill>
                  <a:srgbClr val="FFFFFF"/>
                </a:solidFill>
                <a:effectLst/>
                <a:uLnTx/>
                <a:uFillTx/>
              </a:rPr>
              <a:t> J Med</a:t>
            </a:r>
            <a:r>
              <a:rPr lang="en-US" sz="1600" i="1" dirty="0">
                <a:solidFill>
                  <a:srgbClr val="FFFFFF"/>
                </a:solidFill>
              </a:rPr>
              <a:t> </a:t>
            </a:r>
            <a:r>
              <a:rPr lang="en-US" sz="1600" dirty="0">
                <a:solidFill>
                  <a:srgbClr val="FFFFFF"/>
                </a:solidFill>
              </a:rPr>
              <a:t>2017;377:1813-23.</a:t>
            </a:r>
            <a:endParaRPr kumimoji="0" lang="en-US" sz="1600" b="0" i="0" u="none" strike="noStrike" kern="1200" cap="none" spc="0" normalizeH="0" baseline="0" noProof="0" dirty="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2137712585"/>
      </p:ext>
    </p:extLst>
  </p:cSld>
  <p:clrMapOvr>
    <a:masterClrMapping/>
  </p:clrMapOvr>
  <p:transition spd="slow"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6A972A-D6CA-2E45-8013-1D261B17F5BF}"/>
              </a:ext>
            </a:extLst>
          </p:cNvPr>
          <p:cNvSpPr>
            <a:spLocks noGrp="1"/>
          </p:cNvSpPr>
          <p:nvPr>
            <p:ph type="title"/>
          </p:nvPr>
        </p:nvSpPr>
        <p:spPr>
          <a:xfrm>
            <a:off x="609600" y="2590800"/>
            <a:ext cx="10972800" cy="1143000"/>
          </a:xfrm>
        </p:spPr>
        <p:txBody>
          <a:bodyPr/>
          <a:lstStyle/>
          <a:p>
            <a:pPr algn="ctr"/>
            <a:r>
              <a:rPr lang="en-US" sz="2800" dirty="0">
                <a:solidFill>
                  <a:srgbClr val="E9BB2B"/>
                </a:solidFill>
                <a:latin typeface="Arial" pitchFamily="-110" charset="-52"/>
                <a:ea typeface="ヒラギノ角ゴ Pro W3" pitchFamily="-110" charset="-128"/>
                <a:cs typeface="ヒラギノ角ゴ Pro W3" pitchFamily="-110" charset="-128"/>
              </a:rPr>
              <a:t>Module 2</a:t>
            </a:r>
            <a:r>
              <a:rPr lang="mr-IN" sz="2800" dirty="0">
                <a:solidFill>
                  <a:srgbClr val="E9BB2B"/>
                </a:solidFill>
                <a:latin typeface="Arial" pitchFamily="-110" charset="-52"/>
                <a:ea typeface="ヒラギノ角ゴ Pro W3" pitchFamily="-110" charset="-128"/>
                <a:cs typeface="ヒラギノ角ゴ Pro W3" pitchFamily="-110" charset="-128"/>
              </a:rPr>
              <a:t> – </a:t>
            </a:r>
            <a:r>
              <a:rPr lang="en-US" sz="2800" kern="1200" dirty="0">
                <a:solidFill>
                  <a:srgbClr val="DFB226"/>
                </a:solidFill>
              </a:rPr>
              <a:t>BRAF/MEK Inhibitor Combinations in the Management of Metastatic Melanoma</a:t>
            </a:r>
          </a:p>
        </p:txBody>
      </p:sp>
    </p:spTree>
    <p:extLst>
      <p:ext uri="{BB962C8B-B14F-4D97-AF65-F5344CB8AC3E}">
        <p14:creationId xmlns:p14="http://schemas.microsoft.com/office/powerpoint/2010/main" val="1712568606"/>
      </p:ext>
    </p:extLst>
  </p:cSld>
  <p:clrMapOvr>
    <a:masterClrMapping/>
  </p:clrMapOvr>
  <p:transition spd="slow"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609599" y="0"/>
            <a:ext cx="10861127" cy="1143000"/>
          </a:xfrm>
        </p:spPr>
        <p:txBody>
          <a:bodyPr/>
          <a:lstStyle/>
          <a:p>
            <a:r>
              <a:rPr lang="en-US" altLang="x-none" dirty="0">
                <a:latin typeface="Arial" panose="020B0604020202020204" pitchFamily="34" charset="0"/>
                <a:cs typeface="Arial" panose="020B0604020202020204" pitchFamily="34" charset="0"/>
              </a:rPr>
              <a:t>A woman in her mid-70s with newly diagnosed Stage IV melanoma and a BRAF V600K tumor mutation </a:t>
            </a:r>
            <a:r>
              <a:rPr lang="en-US" dirty="0"/>
              <a:t>(Dr Long)</a:t>
            </a:r>
            <a:endParaRPr lang="en-US" altLang="x-none" sz="2000" dirty="0">
              <a:solidFill>
                <a:srgbClr val="FF00FF"/>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AAFF97A9-D18E-8B40-A070-ED8D84DAE794}"/>
              </a:ext>
            </a:extLst>
          </p:cNvPr>
          <p:cNvSpPr txBox="1">
            <a:spLocks/>
          </p:cNvSpPr>
          <p:nvPr/>
        </p:nvSpPr>
        <p:spPr bwMode="auto">
          <a:xfrm>
            <a:off x="568873" y="1828800"/>
            <a:ext cx="10861127" cy="35814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6" indent="-342906" algn="l" rtl="0" eaLnBrk="0" fontAlgn="base" hangingPunct="0">
              <a:spcBef>
                <a:spcPct val="20000"/>
              </a:spcBef>
              <a:spcAft>
                <a:spcPct val="0"/>
              </a:spcAft>
              <a:buChar char="•"/>
              <a:defRPr sz="2500">
                <a:solidFill>
                  <a:schemeClr val="bg1"/>
                </a:solidFill>
                <a:latin typeface="+mn-lt"/>
                <a:ea typeface="+mn-ea"/>
                <a:cs typeface="+mn-cs"/>
              </a:defRPr>
            </a:lvl1pPr>
            <a:lvl2pPr marL="742962" indent="-285755" algn="l" rtl="0" eaLnBrk="0" fontAlgn="base" hangingPunct="0">
              <a:spcBef>
                <a:spcPct val="20000"/>
              </a:spcBef>
              <a:spcAft>
                <a:spcPct val="0"/>
              </a:spcAft>
              <a:buChar char="–"/>
              <a:defRPr sz="2500">
                <a:solidFill>
                  <a:schemeClr val="bg1"/>
                </a:solidFill>
                <a:latin typeface="+mn-lt"/>
                <a:ea typeface="+mn-ea"/>
              </a:defRPr>
            </a:lvl2pPr>
            <a:lvl3pPr marL="1143019" indent="-228604" algn="l" rtl="0" eaLnBrk="0" fontAlgn="base" hangingPunct="0">
              <a:spcBef>
                <a:spcPct val="20000"/>
              </a:spcBef>
              <a:spcAft>
                <a:spcPct val="0"/>
              </a:spcAft>
              <a:buChar char="•"/>
              <a:defRPr sz="2500">
                <a:solidFill>
                  <a:schemeClr val="bg1"/>
                </a:solidFill>
                <a:latin typeface="+mn-lt"/>
                <a:ea typeface="+mn-ea"/>
              </a:defRPr>
            </a:lvl3pPr>
            <a:lvl4pPr marL="1600227" indent="-228604" algn="l" rtl="0" eaLnBrk="0" fontAlgn="base" hangingPunct="0">
              <a:spcBef>
                <a:spcPct val="20000"/>
              </a:spcBef>
              <a:spcAft>
                <a:spcPct val="0"/>
              </a:spcAft>
              <a:buChar char="–"/>
              <a:defRPr sz="2500">
                <a:solidFill>
                  <a:schemeClr val="bg1"/>
                </a:solidFill>
                <a:latin typeface="+mn-lt"/>
                <a:ea typeface="+mn-ea"/>
              </a:defRPr>
            </a:lvl4pPr>
            <a:lvl5pPr marL="2057434" indent="-228604" algn="l" rtl="0" eaLnBrk="0" fontAlgn="base" hangingPunct="0">
              <a:spcBef>
                <a:spcPct val="20000"/>
              </a:spcBef>
              <a:spcAft>
                <a:spcPct val="0"/>
              </a:spcAft>
              <a:buChar char="»"/>
              <a:defRPr sz="2500">
                <a:solidFill>
                  <a:schemeClr val="bg1"/>
                </a:solidFill>
                <a:latin typeface="+mn-lt"/>
                <a:ea typeface="+mn-ea"/>
              </a:defRPr>
            </a:lvl5pPr>
            <a:lvl6pPr marL="2514642" indent="-228604" algn="l" rtl="0" fontAlgn="base">
              <a:spcBef>
                <a:spcPct val="20000"/>
              </a:spcBef>
              <a:spcAft>
                <a:spcPct val="0"/>
              </a:spcAft>
              <a:buChar char="»"/>
              <a:defRPr sz="2500">
                <a:solidFill>
                  <a:schemeClr val="bg1"/>
                </a:solidFill>
                <a:latin typeface="+mn-lt"/>
                <a:ea typeface="+mn-ea"/>
              </a:defRPr>
            </a:lvl6pPr>
            <a:lvl7pPr marL="2971849" indent="-228604" algn="l" rtl="0" fontAlgn="base">
              <a:spcBef>
                <a:spcPct val="20000"/>
              </a:spcBef>
              <a:spcAft>
                <a:spcPct val="0"/>
              </a:spcAft>
              <a:buChar char="»"/>
              <a:defRPr sz="2500">
                <a:solidFill>
                  <a:schemeClr val="bg1"/>
                </a:solidFill>
                <a:latin typeface="+mn-lt"/>
                <a:ea typeface="+mn-ea"/>
              </a:defRPr>
            </a:lvl7pPr>
            <a:lvl8pPr marL="3429057" indent="-228604" algn="l" rtl="0" fontAlgn="base">
              <a:spcBef>
                <a:spcPct val="20000"/>
              </a:spcBef>
              <a:spcAft>
                <a:spcPct val="0"/>
              </a:spcAft>
              <a:buChar char="»"/>
              <a:defRPr sz="2500">
                <a:solidFill>
                  <a:schemeClr val="bg1"/>
                </a:solidFill>
                <a:latin typeface="+mn-lt"/>
                <a:ea typeface="+mn-ea"/>
              </a:defRPr>
            </a:lvl8pPr>
            <a:lvl9pPr marL="3886265" indent="-228604" algn="l" rtl="0" fontAlgn="base">
              <a:spcBef>
                <a:spcPct val="20000"/>
              </a:spcBef>
              <a:spcAft>
                <a:spcPct val="0"/>
              </a:spcAft>
              <a:buChar char="»"/>
              <a:defRPr sz="2500">
                <a:solidFill>
                  <a:schemeClr val="bg1"/>
                </a:solidFill>
                <a:latin typeface="+mn-lt"/>
                <a:ea typeface="+mn-ea"/>
              </a:defRPr>
            </a:lvl9pPr>
          </a:lstStyle>
          <a:p>
            <a:pPr lvl="0">
              <a:spcBef>
                <a:spcPts val="1200"/>
              </a:spcBef>
            </a:pPr>
            <a:r>
              <a:rPr lang="en-US" sz="2200" dirty="0"/>
              <a:t>Rheumatoid arthritis</a:t>
            </a:r>
          </a:p>
          <a:p>
            <a:pPr lvl="1">
              <a:spcBef>
                <a:spcPts val="1200"/>
              </a:spcBef>
            </a:pPr>
            <a:r>
              <a:rPr lang="en-US" sz="2200" dirty="0"/>
              <a:t>Controlled on methotrexate</a:t>
            </a:r>
          </a:p>
          <a:p>
            <a:pPr lvl="0">
              <a:spcBef>
                <a:spcPts val="1200"/>
              </a:spcBef>
            </a:pPr>
            <a:r>
              <a:rPr lang="en-US" sz="2200" dirty="0"/>
              <a:t>Encorafenib and binimetinib</a:t>
            </a:r>
          </a:p>
          <a:p>
            <a:pPr lvl="1">
              <a:spcBef>
                <a:spcPts val="1200"/>
              </a:spcBef>
            </a:pPr>
            <a:r>
              <a:rPr lang="en-US" sz="2200" dirty="0"/>
              <a:t>Well tolerated  </a:t>
            </a:r>
          </a:p>
          <a:p>
            <a:pPr lvl="1"/>
            <a:endParaRPr lang="en-US" sz="2000" dirty="0"/>
          </a:p>
        </p:txBody>
      </p:sp>
    </p:spTree>
    <p:extLst>
      <p:ext uri="{BB962C8B-B14F-4D97-AF65-F5344CB8AC3E}">
        <p14:creationId xmlns:p14="http://schemas.microsoft.com/office/powerpoint/2010/main" val="4036567431"/>
      </p:ext>
    </p:extLst>
  </p:cSld>
  <p:clrMapOvr>
    <a:masterClrMapping/>
  </p:clrMapOvr>
  <p:transition spd="slow"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93945" y="113776"/>
            <a:ext cx="10861127" cy="1143000"/>
          </a:xfrm>
        </p:spPr>
        <p:txBody>
          <a:bodyPr/>
          <a:lstStyle/>
          <a:p>
            <a:r>
              <a:rPr lang="en-US" altLang="x-none" dirty="0">
                <a:latin typeface="Arial" panose="020B0604020202020204" pitchFamily="34" charset="0"/>
                <a:cs typeface="Arial" panose="020B0604020202020204" pitchFamily="34" charset="0"/>
              </a:rPr>
              <a:t>A man in his mid-50s with Stage IV melanoma, including brain metastases and a BRAF tumor mutation </a:t>
            </a:r>
            <a:r>
              <a:rPr lang="en-US" dirty="0"/>
              <a:t>(Dr Luke)</a:t>
            </a:r>
            <a:endParaRPr lang="en-US" altLang="x-none" sz="2000" dirty="0">
              <a:solidFill>
                <a:srgbClr val="FF00FF"/>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AAFF97A9-D18E-8B40-A070-ED8D84DAE794}"/>
              </a:ext>
            </a:extLst>
          </p:cNvPr>
          <p:cNvSpPr txBox="1">
            <a:spLocks/>
          </p:cNvSpPr>
          <p:nvPr/>
        </p:nvSpPr>
        <p:spPr bwMode="auto">
          <a:xfrm>
            <a:off x="568873" y="1371600"/>
            <a:ext cx="10861127" cy="5334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6" indent="-342906" algn="l" rtl="0" eaLnBrk="0" fontAlgn="base" hangingPunct="0">
              <a:spcBef>
                <a:spcPct val="20000"/>
              </a:spcBef>
              <a:spcAft>
                <a:spcPct val="0"/>
              </a:spcAft>
              <a:buChar char="•"/>
              <a:defRPr sz="2500">
                <a:solidFill>
                  <a:schemeClr val="bg1"/>
                </a:solidFill>
                <a:latin typeface="+mn-lt"/>
                <a:ea typeface="+mn-ea"/>
                <a:cs typeface="+mn-cs"/>
              </a:defRPr>
            </a:lvl1pPr>
            <a:lvl2pPr marL="742962" indent="-285755" algn="l" rtl="0" eaLnBrk="0" fontAlgn="base" hangingPunct="0">
              <a:spcBef>
                <a:spcPct val="20000"/>
              </a:spcBef>
              <a:spcAft>
                <a:spcPct val="0"/>
              </a:spcAft>
              <a:buChar char="–"/>
              <a:defRPr sz="2500">
                <a:solidFill>
                  <a:schemeClr val="bg1"/>
                </a:solidFill>
                <a:latin typeface="+mn-lt"/>
                <a:ea typeface="+mn-ea"/>
              </a:defRPr>
            </a:lvl2pPr>
            <a:lvl3pPr marL="1143019" indent="-228604" algn="l" rtl="0" eaLnBrk="0" fontAlgn="base" hangingPunct="0">
              <a:spcBef>
                <a:spcPct val="20000"/>
              </a:spcBef>
              <a:spcAft>
                <a:spcPct val="0"/>
              </a:spcAft>
              <a:buChar char="•"/>
              <a:defRPr sz="2500">
                <a:solidFill>
                  <a:schemeClr val="bg1"/>
                </a:solidFill>
                <a:latin typeface="+mn-lt"/>
                <a:ea typeface="+mn-ea"/>
              </a:defRPr>
            </a:lvl3pPr>
            <a:lvl4pPr marL="1600227" indent="-228604" algn="l" rtl="0" eaLnBrk="0" fontAlgn="base" hangingPunct="0">
              <a:spcBef>
                <a:spcPct val="20000"/>
              </a:spcBef>
              <a:spcAft>
                <a:spcPct val="0"/>
              </a:spcAft>
              <a:buChar char="–"/>
              <a:defRPr sz="2500">
                <a:solidFill>
                  <a:schemeClr val="bg1"/>
                </a:solidFill>
                <a:latin typeface="+mn-lt"/>
                <a:ea typeface="+mn-ea"/>
              </a:defRPr>
            </a:lvl4pPr>
            <a:lvl5pPr marL="2057434" indent="-228604" algn="l" rtl="0" eaLnBrk="0" fontAlgn="base" hangingPunct="0">
              <a:spcBef>
                <a:spcPct val="20000"/>
              </a:spcBef>
              <a:spcAft>
                <a:spcPct val="0"/>
              </a:spcAft>
              <a:buChar char="»"/>
              <a:defRPr sz="2500">
                <a:solidFill>
                  <a:schemeClr val="bg1"/>
                </a:solidFill>
                <a:latin typeface="+mn-lt"/>
                <a:ea typeface="+mn-ea"/>
              </a:defRPr>
            </a:lvl5pPr>
            <a:lvl6pPr marL="2514642" indent="-228604" algn="l" rtl="0" fontAlgn="base">
              <a:spcBef>
                <a:spcPct val="20000"/>
              </a:spcBef>
              <a:spcAft>
                <a:spcPct val="0"/>
              </a:spcAft>
              <a:buChar char="»"/>
              <a:defRPr sz="2500">
                <a:solidFill>
                  <a:schemeClr val="bg1"/>
                </a:solidFill>
                <a:latin typeface="+mn-lt"/>
                <a:ea typeface="+mn-ea"/>
              </a:defRPr>
            </a:lvl6pPr>
            <a:lvl7pPr marL="2971849" indent="-228604" algn="l" rtl="0" fontAlgn="base">
              <a:spcBef>
                <a:spcPct val="20000"/>
              </a:spcBef>
              <a:spcAft>
                <a:spcPct val="0"/>
              </a:spcAft>
              <a:buChar char="»"/>
              <a:defRPr sz="2500">
                <a:solidFill>
                  <a:schemeClr val="bg1"/>
                </a:solidFill>
                <a:latin typeface="+mn-lt"/>
                <a:ea typeface="+mn-ea"/>
              </a:defRPr>
            </a:lvl7pPr>
            <a:lvl8pPr marL="3429057" indent="-228604" algn="l" rtl="0" fontAlgn="base">
              <a:spcBef>
                <a:spcPct val="20000"/>
              </a:spcBef>
              <a:spcAft>
                <a:spcPct val="0"/>
              </a:spcAft>
              <a:buChar char="»"/>
              <a:defRPr sz="2500">
                <a:solidFill>
                  <a:schemeClr val="bg1"/>
                </a:solidFill>
                <a:latin typeface="+mn-lt"/>
                <a:ea typeface="+mn-ea"/>
              </a:defRPr>
            </a:lvl8pPr>
            <a:lvl9pPr marL="3886265" indent="-228604" algn="l" rtl="0" fontAlgn="base">
              <a:spcBef>
                <a:spcPct val="20000"/>
              </a:spcBef>
              <a:spcAft>
                <a:spcPct val="0"/>
              </a:spcAft>
              <a:buChar char="»"/>
              <a:defRPr sz="2500">
                <a:solidFill>
                  <a:schemeClr val="bg1"/>
                </a:solidFill>
                <a:latin typeface="+mn-lt"/>
                <a:ea typeface="+mn-ea"/>
              </a:defRPr>
            </a:lvl9pPr>
          </a:lstStyle>
          <a:p>
            <a:pPr lvl="0">
              <a:spcBef>
                <a:spcPts val="1200"/>
              </a:spcBef>
            </a:pPr>
            <a:r>
              <a:rPr lang="en-US" sz="2200" dirty="0"/>
              <a:t>2016: Stage IIIB melanoma, initially treated with ipilimumab</a:t>
            </a:r>
          </a:p>
          <a:p>
            <a:pPr lvl="1">
              <a:spcBef>
                <a:spcPts val="1200"/>
              </a:spcBef>
            </a:pPr>
            <a:r>
              <a:rPr lang="en-US" sz="2200" dirty="0"/>
              <a:t>Hypophysitis requiring hydrocortisone </a:t>
            </a:r>
          </a:p>
          <a:p>
            <a:pPr>
              <a:spcBef>
                <a:spcPts val="1200"/>
              </a:spcBef>
            </a:pPr>
            <a:r>
              <a:rPr lang="en-US" sz="2200" dirty="0"/>
              <a:t>1.5 years later: Lung and nodal metastases</a:t>
            </a:r>
          </a:p>
          <a:p>
            <a:pPr lvl="1">
              <a:spcBef>
                <a:spcPts val="1200"/>
              </a:spcBef>
            </a:pPr>
            <a:r>
              <a:rPr lang="en-US" sz="2200" dirty="0"/>
              <a:t>BRAF mutation on NGS</a:t>
            </a:r>
          </a:p>
          <a:p>
            <a:pPr>
              <a:spcBef>
                <a:spcPts val="1200"/>
              </a:spcBef>
            </a:pPr>
            <a:r>
              <a:rPr lang="en-US" sz="2200" dirty="0"/>
              <a:t>Dabrafenib and trametinib </a:t>
            </a:r>
          </a:p>
          <a:p>
            <a:pPr lvl="1">
              <a:spcBef>
                <a:spcPts val="1200"/>
              </a:spcBef>
            </a:pPr>
            <a:r>
              <a:rPr lang="en-US" sz="2200" dirty="0"/>
              <a:t>Recurrent fevers: Dose reductions, multiple treatment holidays </a:t>
            </a:r>
          </a:p>
          <a:p>
            <a:pPr>
              <a:spcBef>
                <a:spcPts val="1200"/>
              </a:spcBef>
            </a:pPr>
            <a:r>
              <a:rPr lang="en-US" sz="2200" dirty="0"/>
              <a:t>Nivolumab but develops headache and mental status changes within 1 month</a:t>
            </a:r>
          </a:p>
          <a:p>
            <a:pPr lvl="1">
              <a:spcBef>
                <a:spcPts val="1200"/>
              </a:spcBef>
            </a:pPr>
            <a:r>
              <a:rPr lang="en-US" sz="2200" dirty="0"/>
              <a:t>MRI: Multifocal brain metastases with edema and midline shift</a:t>
            </a:r>
          </a:p>
          <a:p>
            <a:pPr lvl="2">
              <a:spcBef>
                <a:spcPts val="1200"/>
              </a:spcBef>
            </a:pPr>
            <a:r>
              <a:rPr lang="en-US" sz="2200" dirty="0"/>
              <a:t>Improvement with steroids</a:t>
            </a:r>
          </a:p>
          <a:p>
            <a:pPr>
              <a:spcBef>
                <a:spcPts val="1200"/>
              </a:spcBef>
            </a:pPr>
            <a:r>
              <a:rPr lang="en-US" sz="2200" dirty="0"/>
              <a:t>Encorafenib and binimetinib </a:t>
            </a:r>
          </a:p>
          <a:p>
            <a:pPr lvl="1">
              <a:spcBef>
                <a:spcPts val="1200"/>
              </a:spcBef>
            </a:pPr>
            <a:r>
              <a:rPr lang="en-US" sz="2200" dirty="0"/>
              <a:t>Tapered off steroids, improvement in quality of life</a:t>
            </a:r>
          </a:p>
          <a:p>
            <a:pPr lvl="1"/>
            <a:endParaRPr lang="en-US" sz="2000" dirty="0"/>
          </a:p>
        </p:txBody>
      </p:sp>
    </p:spTree>
    <p:extLst>
      <p:ext uri="{BB962C8B-B14F-4D97-AF65-F5344CB8AC3E}">
        <p14:creationId xmlns:p14="http://schemas.microsoft.com/office/powerpoint/2010/main" val="4255137393"/>
      </p:ext>
    </p:extLst>
  </p:cSld>
  <p:clrMapOvr>
    <a:masterClrMapping/>
  </p:clrMapOvr>
  <p:transition spd="slow"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3">
            <a:extLst>
              <a:ext uri="{FF2B5EF4-FFF2-40B4-BE49-F238E27FC236}">
                <a16:creationId xmlns:a16="http://schemas.microsoft.com/office/drawing/2014/main" id="{8DDC3668-0848-0449-9749-0A38E5E28B1B}"/>
              </a:ext>
            </a:extLst>
          </p:cNvPr>
          <p:cNvSpPr>
            <a:spLocks noChangeArrowheads="1"/>
          </p:cNvSpPr>
          <p:nvPr/>
        </p:nvSpPr>
        <p:spPr bwMode="auto">
          <a:xfrm>
            <a:off x="762001" y="1700702"/>
            <a:ext cx="10659404" cy="3861898"/>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itchFamily="34" charset="0"/>
              <a:ea typeface="ヒラギノ角ゴ Pro W3" charset="-128"/>
            </a:endParaRPr>
          </a:p>
        </p:txBody>
      </p:sp>
      <p:sp>
        <p:nvSpPr>
          <p:cNvPr id="2" name="Title 1">
            <a:extLst>
              <a:ext uri="{FF2B5EF4-FFF2-40B4-BE49-F238E27FC236}">
                <a16:creationId xmlns:a16="http://schemas.microsoft.com/office/drawing/2014/main" id="{C0F5BFAE-5322-B348-9656-1816DF19E9DD}"/>
              </a:ext>
            </a:extLst>
          </p:cNvPr>
          <p:cNvSpPr>
            <a:spLocks noGrp="1"/>
          </p:cNvSpPr>
          <p:nvPr>
            <p:ph type="title"/>
          </p:nvPr>
        </p:nvSpPr>
        <p:spPr/>
        <p:txBody>
          <a:bodyPr/>
          <a:lstStyle/>
          <a:p>
            <a:r>
              <a:rPr lang="en-US" dirty="0"/>
              <a:t>FDA Approvals/Indications for BRAF/MEK Inhibitor Combinations in Metastatic Melanoma</a:t>
            </a:r>
          </a:p>
        </p:txBody>
      </p:sp>
      <p:graphicFrame>
        <p:nvGraphicFramePr>
          <p:cNvPr id="3" name="Content Placeholder 3">
            <a:extLst>
              <a:ext uri="{FF2B5EF4-FFF2-40B4-BE49-F238E27FC236}">
                <a16:creationId xmlns:a16="http://schemas.microsoft.com/office/drawing/2014/main" id="{34629F33-B9FC-9048-ADC4-1EF2BFD6F21C}"/>
              </a:ext>
            </a:extLst>
          </p:cNvPr>
          <p:cNvGraphicFramePr>
            <a:graphicFrameLocks/>
          </p:cNvGraphicFramePr>
          <p:nvPr>
            <p:extLst>
              <p:ext uri="{D42A27DB-BD31-4B8C-83A1-F6EECF244321}">
                <p14:modId xmlns:p14="http://schemas.microsoft.com/office/powerpoint/2010/main" val="3865299625"/>
              </p:ext>
            </p:extLst>
          </p:nvPr>
        </p:nvGraphicFramePr>
        <p:xfrm>
          <a:off x="895350" y="1830051"/>
          <a:ext cx="10401299" cy="3580150"/>
        </p:xfrm>
        <a:graphic>
          <a:graphicData uri="http://schemas.openxmlformats.org/drawingml/2006/table">
            <a:tbl>
              <a:tblPr firstRow="1" bandRow="1">
                <a:tableStyleId>{93296810-A885-4BE3-A3E7-6D5BEEA58F35}</a:tableStyleId>
              </a:tblPr>
              <a:tblGrid>
                <a:gridCol w="3758007">
                  <a:extLst>
                    <a:ext uri="{9D8B030D-6E8A-4147-A177-3AD203B41FA5}">
                      <a16:colId xmlns:a16="http://schemas.microsoft.com/office/drawing/2014/main" val="20000"/>
                    </a:ext>
                  </a:extLst>
                </a:gridCol>
                <a:gridCol w="4034953">
                  <a:extLst>
                    <a:ext uri="{9D8B030D-6E8A-4147-A177-3AD203B41FA5}">
                      <a16:colId xmlns:a16="http://schemas.microsoft.com/office/drawing/2014/main" val="20001"/>
                    </a:ext>
                  </a:extLst>
                </a:gridCol>
                <a:gridCol w="2608339">
                  <a:extLst>
                    <a:ext uri="{9D8B030D-6E8A-4147-A177-3AD203B41FA5}">
                      <a16:colId xmlns:a16="http://schemas.microsoft.com/office/drawing/2014/main" val="2732169183"/>
                    </a:ext>
                  </a:extLst>
                </a:gridCol>
              </a:tblGrid>
              <a:tr h="554671">
                <a:tc>
                  <a:txBody>
                    <a:bodyPr/>
                    <a:lstStyle/>
                    <a:p>
                      <a:r>
                        <a:rPr lang="en-US" sz="1800" b="1" kern="1200" dirty="0">
                          <a:solidFill>
                            <a:schemeClr val="lt1"/>
                          </a:solidFill>
                          <a:effectLst/>
                          <a:latin typeface="+mn-lt"/>
                          <a:ea typeface="+mn-ea"/>
                          <a:cs typeface="+mn-cs"/>
                        </a:rPr>
                        <a:t>Agent, approval date</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noProof="0" dirty="0">
                          <a:latin typeface="Arial" panose="020B0604020202020204" pitchFamily="34" charset="0"/>
                          <a:cs typeface="Arial" panose="020B0604020202020204" pitchFamily="34" charset="0"/>
                        </a:rPr>
                        <a:t>Indication</a:t>
                      </a:r>
                      <a:endParaRPr lang="en-US" sz="1800" b="1" noProof="0" dirty="0">
                        <a:latin typeface="Arial" panose="020B0604020202020204" pitchFamily="34" charset="0"/>
                        <a:cs typeface="Arial" panose="020B0604020202020204" pitchFamily="34" charset="0"/>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noProof="0" dirty="0">
                          <a:latin typeface="Arial" panose="020B0604020202020204" pitchFamily="34" charset="0"/>
                          <a:cs typeface="Arial" panose="020B0604020202020204" pitchFamily="34" charset="0"/>
                        </a:rPr>
                        <a:t>Pivotal trial</a:t>
                      </a:r>
                      <a:endParaRPr lang="en-GB" sz="1800" b="1" dirty="0">
                        <a:effectLst/>
                        <a:latin typeface="Arial" panose="020B0604020202020204" pitchFamily="34" charset="0"/>
                        <a:ea typeface="MS PGothic" panose="020B0600070205080204" pitchFamily="34" charset="-128"/>
                        <a:cs typeface="Arial" panose="020B0604020202020204" pitchFamily="34" charset="0"/>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extLst>
                  <a:ext uri="{0D108BD9-81ED-4DB2-BD59-A6C34878D82A}">
                    <a16:rowId xmlns:a16="http://schemas.microsoft.com/office/drawing/2014/main" val="10000"/>
                  </a:ext>
                </a:extLst>
              </a:tr>
              <a:tr h="1008493">
                <a:tc>
                  <a:txBody>
                    <a:bodyPr/>
                    <a:lstStyle/>
                    <a:p>
                      <a:r>
                        <a:rPr lang="en-GB" sz="1800" b="1" dirty="0">
                          <a:solidFill>
                            <a:srgbClr val="FFC000"/>
                          </a:solidFill>
                          <a:latin typeface="Arial" panose="020B0604020202020204" pitchFamily="34" charset="0"/>
                          <a:cs typeface="Arial" panose="020B0604020202020204" pitchFamily="34" charset="0"/>
                        </a:rPr>
                        <a:t>Dabrafenib/trametinib</a:t>
                      </a:r>
                    </a:p>
                    <a:p>
                      <a:r>
                        <a:rPr lang="en-GB" sz="1400" b="0" dirty="0">
                          <a:latin typeface="Arial" panose="020B0604020202020204" pitchFamily="34" charset="0"/>
                          <a:cs typeface="Arial" panose="020B0604020202020204" pitchFamily="34" charset="0"/>
                        </a:rPr>
                        <a:t>January 10, 2014 (Accelerated)</a:t>
                      </a:r>
                    </a:p>
                    <a:p>
                      <a:r>
                        <a:rPr lang="en-GB" sz="1400" b="0" dirty="0">
                          <a:latin typeface="Arial" panose="020B0604020202020204" pitchFamily="34" charset="0"/>
                          <a:cs typeface="Arial" panose="020B0604020202020204" pitchFamily="34" charset="0"/>
                        </a:rPr>
                        <a:t>November 20, 2015 (Full)</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Arial" panose="020B0604020202020204" pitchFamily="34" charset="0"/>
                          <a:cs typeface="Arial" panose="020B0604020202020204" pitchFamily="34" charset="0"/>
                        </a:rPr>
                        <a:t>BRAF V600E or V600K </a:t>
                      </a:r>
                      <a:br>
                        <a:rPr lang="en-GB" sz="1800" b="0" dirty="0">
                          <a:latin typeface="Arial" panose="020B0604020202020204" pitchFamily="34" charset="0"/>
                          <a:cs typeface="Arial" panose="020B0604020202020204" pitchFamily="34" charset="0"/>
                        </a:rPr>
                      </a:br>
                      <a:r>
                        <a:rPr lang="en-GB" sz="1800" b="0" dirty="0">
                          <a:latin typeface="Arial" panose="020B0604020202020204" pitchFamily="34" charset="0"/>
                          <a:cs typeface="Arial" panose="020B0604020202020204" pitchFamily="34" charset="0"/>
                        </a:rPr>
                        <a:t>mutation-positive </a:t>
                      </a:r>
                      <a:r>
                        <a:rPr lang="en-GB" sz="1800" b="0" dirty="0" err="1">
                          <a:latin typeface="Arial" panose="020B0604020202020204" pitchFamily="34" charset="0"/>
                          <a:cs typeface="Arial" panose="020B0604020202020204" pitchFamily="34" charset="0"/>
                        </a:rPr>
                        <a:t>unresectable</a:t>
                      </a:r>
                      <a:br>
                        <a:rPr lang="en-GB" sz="1800" b="0" dirty="0">
                          <a:latin typeface="Arial" panose="020B0604020202020204" pitchFamily="34" charset="0"/>
                          <a:cs typeface="Arial" panose="020B0604020202020204" pitchFamily="34" charset="0"/>
                        </a:rPr>
                      </a:br>
                      <a:r>
                        <a:rPr lang="en-GB" sz="1800" b="0" dirty="0">
                          <a:latin typeface="Arial" panose="020B0604020202020204" pitchFamily="34" charset="0"/>
                          <a:cs typeface="Arial" panose="020B0604020202020204" pitchFamily="34" charset="0"/>
                        </a:rPr>
                        <a:t> or metastatic melanoma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COMBI-d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COMBI-v</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391047559"/>
                  </a:ext>
                </a:extLst>
              </a:tr>
              <a:tr h="1008493">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800" b="1" kern="1200" dirty="0">
                          <a:solidFill>
                            <a:srgbClr val="FFC000"/>
                          </a:solidFill>
                          <a:latin typeface="Arial" panose="020B0604020202020204" pitchFamily="34" charset="0"/>
                          <a:ea typeface="+mn-ea"/>
                          <a:cs typeface="Arial" panose="020B0604020202020204" pitchFamily="34" charset="0"/>
                        </a:rPr>
                        <a:t>Vemurafenib/</a:t>
                      </a:r>
                      <a:r>
                        <a:rPr lang="en-GB" sz="1800" b="1" kern="1200" dirty="0" err="1">
                          <a:solidFill>
                            <a:srgbClr val="FFC000"/>
                          </a:solidFill>
                          <a:latin typeface="Arial" panose="020B0604020202020204" pitchFamily="34" charset="0"/>
                          <a:ea typeface="+mn-ea"/>
                          <a:cs typeface="Arial" panose="020B0604020202020204" pitchFamily="34" charset="0"/>
                        </a:rPr>
                        <a:t>cobimetinib</a:t>
                      </a:r>
                      <a:endParaRPr lang="en-GB" sz="1800" b="1" kern="1200" dirty="0">
                        <a:solidFill>
                          <a:srgbClr val="FFC000"/>
                        </a:solidFill>
                        <a:latin typeface="Arial" panose="020B0604020202020204" pitchFamily="34" charset="0"/>
                        <a:ea typeface="+mn-ea"/>
                        <a:cs typeface="Arial" panose="020B0604020202020204" pitchFamily="34" charset="0"/>
                      </a:endParaRPr>
                    </a:p>
                    <a:p>
                      <a:pPr marL="0" marR="0" lvl="0" indent="0" algn="l" defTabSz="457189" rtl="0" eaLnBrk="1" fontAlgn="auto" latinLnBrk="0" hangingPunct="1">
                        <a:lnSpc>
                          <a:spcPct val="100000"/>
                        </a:lnSpc>
                        <a:spcBef>
                          <a:spcPts val="0"/>
                        </a:spcBef>
                        <a:spcAft>
                          <a:spcPts val="0"/>
                        </a:spcAft>
                        <a:buClrTx/>
                        <a:buSzTx/>
                        <a:buFontTx/>
                        <a:buNone/>
                        <a:tabLst/>
                        <a:defRPr/>
                      </a:pPr>
                      <a:r>
                        <a:rPr lang="en-GB" sz="1400" b="0" kern="1200" dirty="0">
                          <a:solidFill>
                            <a:schemeClr val="dk1"/>
                          </a:solidFill>
                          <a:latin typeface="Arial" panose="020B0604020202020204" pitchFamily="34" charset="0"/>
                          <a:ea typeface="+mn-ea"/>
                          <a:cs typeface="Arial" panose="020B0604020202020204" pitchFamily="34" charset="0"/>
                        </a:rPr>
                        <a:t>November 10, 2015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Arial" panose="020B0604020202020204" pitchFamily="34" charset="0"/>
                          <a:cs typeface="Arial" panose="020B0604020202020204" pitchFamily="34" charset="0"/>
                        </a:rPr>
                        <a:t>BRAF V600E or V600K </a:t>
                      </a:r>
                      <a:br>
                        <a:rPr lang="en-GB" sz="1800" b="0" dirty="0">
                          <a:latin typeface="Arial" panose="020B0604020202020204" pitchFamily="34" charset="0"/>
                          <a:cs typeface="Arial" panose="020B0604020202020204" pitchFamily="34" charset="0"/>
                        </a:rPr>
                      </a:br>
                      <a:r>
                        <a:rPr lang="en-GB" sz="1800" b="0" dirty="0">
                          <a:latin typeface="Arial" panose="020B0604020202020204" pitchFamily="34" charset="0"/>
                          <a:cs typeface="Arial" panose="020B0604020202020204" pitchFamily="34" charset="0"/>
                        </a:rPr>
                        <a:t>mutation-positive </a:t>
                      </a:r>
                      <a:r>
                        <a:rPr lang="en-GB" sz="1800" b="0" dirty="0" err="1">
                          <a:latin typeface="Arial" panose="020B0604020202020204" pitchFamily="34" charset="0"/>
                          <a:cs typeface="Arial" panose="020B0604020202020204" pitchFamily="34" charset="0"/>
                        </a:rPr>
                        <a:t>unresectable</a:t>
                      </a:r>
                      <a:r>
                        <a:rPr lang="en-GB" sz="1800" b="0" dirty="0">
                          <a:latin typeface="Arial" panose="020B0604020202020204" pitchFamily="34" charset="0"/>
                          <a:cs typeface="Arial" panose="020B0604020202020204" pitchFamily="34" charset="0"/>
                        </a:rPr>
                        <a:t> </a:t>
                      </a:r>
                      <a:br>
                        <a:rPr lang="en-GB" sz="1800" b="0" dirty="0">
                          <a:latin typeface="Arial" panose="020B0604020202020204" pitchFamily="34" charset="0"/>
                          <a:cs typeface="Arial" panose="020B0604020202020204" pitchFamily="34" charset="0"/>
                        </a:rPr>
                      </a:br>
                      <a:r>
                        <a:rPr lang="en-GB" sz="1800" b="0" dirty="0">
                          <a:latin typeface="Arial" panose="020B0604020202020204" pitchFamily="34" charset="0"/>
                          <a:cs typeface="Arial" panose="020B0604020202020204" pitchFamily="34" charset="0"/>
                        </a:rPr>
                        <a:t>or metastatic melanoma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err="1">
                          <a:latin typeface="Arial" panose="020B0604020202020204" pitchFamily="34" charset="0"/>
                          <a:cs typeface="Arial" panose="020B0604020202020204" pitchFamily="34" charset="0"/>
                        </a:rPr>
                        <a:t>coBRIM</a:t>
                      </a:r>
                      <a:endParaRPr lang="en-GB" sz="1800" b="0" dirty="0">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2110219068"/>
                  </a:ext>
                </a:extLst>
              </a:tr>
              <a:tr h="1008493">
                <a:tc>
                  <a:txBody>
                    <a:bodyPr/>
                    <a:lstStyle/>
                    <a:p>
                      <a:r>
                        <a:rPr lang="en-GB" sz="1800" b="1" dirty="0" err="1">
                          <a:solidFill>
                            <a:srgbClr val="FFC000"/>
                          </a:solidFill>
                          <a:latin typeface="Arial" panose="020B0604020202020204" pitchFamily="34" charset="0"/>
                          <a:cs typeface="Arial" panose="020B0604020202020204" pitchFamily="34" charset="0"/>
                        </a:rPr>
                        <a:t>Encorafenib</a:t>
                      </a:r>
                      <a:r>
                        <a:rPr lang="en-GB" sz="1800" b="1" dirty="0">
                          <a:solidFill>
                            <a:srgbClr val="FFC000"/>
                          </a:solidFill>
                          <a:latin typeface="Arial" panose="020B0604020202020204" pitchFamily="34" charset="0"/>
                          <a:cs typeface="Arial" panose="020B0604020202020204" pitchFamily="34" charset="0"/>
                        </a:rPr>
                        <a:t>/</a:t>
                      </a:r>
                      <a:r>
                        <a:rPr lang="en-GB" sz="1800" b="1" dirty="0" err="1">
                          <a:solidFill>
                            <a:srgbClr val="FFC000"/>
                          </a:solidFill>
                          <a:latin typeface="Arial" panose="020B0604020202020204" pitchFamily="34" charset="0"/>
                          <a:cs typeface="Arial" panose="020B0604020202020204" pitchFamily="34" charset="0"/>
                        </a:rPr>
                        <a:t>binimetinib</a:t>
                      </a:r>
                      <a:endParaRPr lang="en-GB" sz="1800" b="1" dirty="0">
                        <a:solidFill>
                          <a:srgbClr val="FFC000"/>
                        </a:solidFill>
                        <a:latin typeface="Arial" panose="020B0604020202020204" pitchFamily="34" charset="0"/>
                        <a:cs typeface="Arial" panose="020B0604020202020204" pitchFamily="34" charset="0"/>
                      </a:endParaRPr>
                    </a:p>
                    <a:p>
                      <a:r>
                        <a:rPr lang="en-GB" sz="1400" b="0" dirty="0">
                          <a:latin typeface="Arial" panose="020B0604020202020204" pitchFamily="34" charset="0"/>
                          <a:cs typeface="Arial" panose="020B0604020202020204" pitchFamily="34" charset="0"/>
                        </a:rPr>
                        <a:t>June 27, 2018</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dirty="0"/>
                        <a:t>Unresectable or metastatic melanoma with a BRAF V600E </a:t>
                      </a:r>
                      <a:br>
                        <a:rPr lang="en-US" dirty="0"/>
                      </a:br>
                      <a:r>
                        <a:rPr lang="en-US" dirty="0"/>
                        <a:t>or V600K mutation</a:t>
                      </a:r>
                      <a:endParaRPr lang="en-GB" sz="1800" b="0" dirty="0">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COLUMBUS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88194752"/>
                  </a:ext>
                </a:extLst>
              </a:tr>
            </a:tbl>
          </a:graphicData>
        </a:graphic>
      </p:graphicFrame>
      <p:sp>
        <p:nvSpPr>
          <p:cNvPr id="7" name="TextBox 6">
            <a:extLst>
              <a:ext uri="{FF2B5EF4-FFF2-40B4-BE49-F238E27FC236}">
                <a16:creationId xmlns:a16="http://schemas.microsoft.com/office/drawing/2014/main" id="{E1B6D971-E13A-D74B-B32A-EB1EA005AE85}"/>
              </a:ext>
            </a:extLst>
          </p:cNvPr>
          <p:cNvSpPr txBox="1">
            <a:spLocks noChangeArrowheads="1"/>
          </p:cNvSpPr>
          <p:nvPr/>
        </p:nvSpPr>
        <p:spPr bwMode="auto">
          <a:xfrm>
            <a:off x="152400" y="6445599"/>
            <a:ext cx="7162800" cy="361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defRPr/>
            </a:pPr>
            <a:r>
              <a:rPr kumimoji="0" lang="en-US" sz="1600" b="0" i="0" u="none" strike="noStrike" kern="1200" cap="none" spc="0" normalizeH="0" baseline="0" noProof="0" dirty="0" err="1">
                <a:ln>
                  <a:noFill/>
                </a:ln>
                <a:solidFill>
                  <a:srgbClr val="FFFFFF"/>
                </a:solidFill>
                <a:effectLst/>
                <a:uLnTx/>
                <a:uFillTx/>
                <a:latin typeface="Arial" charset="0"/>
                <a:ea typeface="ＭＳ Ｐゴシック" charset="0"/>
              </a:rPr>
              <a:t>www.accessdata.fda.gov</a:t>
            </a:r>
            <a:r>
              <a:rPr lang="en-US" sz="1600" dirty="0">
                <a:solidFill>
                  <a:srgbClr val="FFFFFF"/>
                </a:solidFill>
              </a:rPr>
              <a:t>.</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rPr>
              <a:t> Accessed May 9, 2019.</a:t>
            </a:r>
          </a:p>
        </p:txBody>
      </p:sp>
    </p:spTree>
    <p:extLst>
      <p:ext uri="{BB962C8B-B14F-4D97-AF65-F5344CB8AC3E}">
        <p14:creationId xmlns:p14="http://schemas.microsoft.com/office/powerpoint/2010/main" val="2084602157"/>
      </p:ext>
    </p:extLst>
  </p:cSld>
  <p:clrMapOvr>
    <a:masterClrMapping/>
  </p:clrMapOvr>
  <p:transition spd="slow"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46C21-FF03-BA4D-81B8-3CBC8DE3E628}"/>
              </a:ext>
            </a:extLst>
          </p:cNvPr>
          <p:cNvSpPr>
            <a:spLocks noGrp="1"/>
          </p:cNvSpPr>
          <p:nvPr>
            <p:ph type="ctrTitle"/>
          </p:nvPr>
        </p:nvSpPr>
        <p:spPr/>
        <p:txBody>
          <a:bodyPr/>
          <a:lstStyle/>
          <a:p>
            <a:r>
              <a:rPr lang="en-US" dirty="0"/>
              <a:t>Five-Year Analysis on the Long-Term Effects of Dabrafenib plus Trametinib (D + T) in Patients with BRAF V600–Mutant Unresectable or Metastatic Melanoma </a:t>
            </a:r>
            <a:endParaRPr lang="en-US" sz="3600" dirty="0"/>
          </a:p>
        </p:txBody>
      </p:sp>
      <p:sp>
        <p:nvSpPr>
          <p:cNvPr id="3" name="Content Placeholder 2">
            <a:extLst>
              <a:ext uri="{FF2B5EF4-FFF2-40B4-BE49-F238E27FC236}">
                <a16:creationId xmlns:a16="http://schemas.microsoft.com/office/drawing/2014/main" id="{995F987F-834F-7047-A390-D85313887D17}"/>
              </a:ext>
            </a:extLst>
          </p:cNvPr>
          <p:cNvSpPr>
            <a:spLocks noGrp="1"/>
          </p:cNvSpPr>
          <p:nvPr>
            <p:ph type="subTitle" idx="1"/>
          </p:nvPr>
        </p:nvSpPr>
        <p:spPr>
          <a:xfrm>
            <a:off x="672353" y="4419600"/>
            <a:ext cx="10847294" cy="1752600"/>
          </a:xfrm>
        </p:spPr>
        <p:txBody>
          <a:bodyPr/>
          <a:lstStyle/>
          <a:p>
            <a:pPr algn="l"/>
            <a:r>
              <a:rPr lang="en-US" dirty="0">
                <a:latin typeface="Arial" charset="0"/>
                <a:ea typeface="ＭＳ Ｐゴシック" charset="0"/>
                <a:cs typeface="ＭＳ Ｐゴシック" charset="0"/>
              </a:rPr>
              <a:t>Nathan P </a:t>
            </a:r>
            <a:r>
              <a:rPr lang="en-US" sz="2800" dirty="0">
                <a:latin typeface="Arial" charset="0"/>
                <a:ea typeface="ＭＳ Ｐゴシック" charset="0"/>
                <a:cs typeface="ＭＳ Ｐゴシック" charset="0"/>
              </a:rPr>
              <a:t>et al. </a:t>
            </a:r>
            <a:br>
              <a:rPr lang="en-US" sz="2800" dirty="0">
                <a:latin typeface="Arial" charset="0"/>
                <a:ea typeface="ＭＳ Ｐゴシック" charset="0"/>
                <a:cs typeface="ＭＳ Ｐゴシック" charset="0"/>
              </a:rPr>
            </a:br>
            <a:r>
              <a:rPr lang="en-US" sz="2800" dirty="0"/>
              <a:t>ASCO </a:t>
            </a:r>
            <a:r>
              <a:rPr lang="en-US" sz="2800" dirty="0">
                <a:latin typeface="Arial" charset="0"/>
                <a:ea typeface="ＭＳ Ｐゴシック" charset="0"/>
                <a:cs typeface="ＭＳ Ｐゴシック" charset="0"/>
              </a:rPr>
              <a:t>2019;Abstract </a:t>
            </a:r>
            <a:r>
              <a:rPr lang="en-US" dirty="0">
                <a:latin typeface="Arial" charset="0"/>
                <a:ea typeface="ＭＳ Ｐゴシック" charset="0"/>
                <a:cs typeface="ＭＳ Ｐゴシック" charset="0"/>
              </a:rPr>
              <a:t>9507</a:t>
            </a:r>
            <a:endParaRPr lang="en-US" sz="2800" dirty="0">
              <a:latin typeface="Arial" charset="0"/>
              <a:ea typeface="ＭＳ Ｐゴシック" charset="0"/>
              <a:cs typeface="ＭＳ Ｐゴシック" charset="0"/>
            </a:endParaRPr>
          </a:p>
          <a:p>
            <a:r>
              <a:rPr lang="en-US" sz="2400" dirty="0">
                <a:solidFill>
                  <a:srgbClr val="EEC44B"/>
                </a:solidFill>
              </a:rPr>
              <a:t>Melanoma / Skin Cancers Oral Session </a:t>
            </a:r>
          </a:p>
          <a:p>
            <a:r>
              <a:rPr lang="en-US" sz="2400" dirty="0">
                <a:solidFill>
                  <a:srgbClr val="EEC44B"/>
                </a:solidFill>
              </a:rPr>
              <a:t>Tuesday, June 4</a:t>
            </a:r>
            <a:r>
              <a:rPr lang="en-US" sz="2400" baseline="30000" dirty="0">
                <a:solidFill>
                  <a:srgbClr val="EEC44B"/>
                </a:solidFill>
              </a:rPr>
              <a:t>th</a:t>
            </a:r>
            <a:r>
              <a:rPr lang="en-US" sz="2400" dirty="0">
                <a:solidFill>
                  <a:srgbClr val="EEC44B"/>
                </a:solidFill>
              </a:rPr>
              <a:t>, 11:57 AM - 12:09 PM, S406</a:t>
            </a:r>
          </a:p>
          <a:p>
            <a:pPr algn="l"/>
            <a:endParaRPr lang="en-US" sz="2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723036891"/>
      </p:ext>
    </p:extLst>
  </p:cSld>
  <p:clrMapOvr>
    <a:masterClrMapping/>
  </p:clrMapOvr>
  <p:transition spd="slow"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131C1-5BD4-2743-83D8-280679C043E1}"/>
              </a:ext>
            </a:extLst>
          </p:cNvPr>
          <p:cNvSpPr>
            <a:spLocks noGrp="1"/>
          </p:cNvSpPr>
          <p:nvPr>
            <p:ph type="title"/>
          </p:nvPr>
        </p:nvSpPr>
        <p:spPr>
          <a:xfrm>
            <a:off x="609600" y="76200"/>
            <a:ext cx="10972800" cy="1143000"/>
          </a:xfrm>
        </p:spPr>
        <p:txBody>
          <a:bodyPr/>
          <a:lstStyle/>
          <a:p>
            <a:r>
              <a:rPr lang="en-US" sz="2400" dirty="0"/>
              <a:t>FDA Approves </a:t>
            </a:r>
            <a:r>
              <a:rPr lang="en-US" sz="2400" dirty="0" err="1"/>
              <a:t>Encorafenib</a:t>
            </a:r>
            <a:r>
              <a:rPr lang="en-US" sz="2400" dirty="0"/>
              <a:t> and </a:t>
            </a:r>
            <a:r>
              <a:rPr lang="en-US" sz="2400" dirty="0" err="1"/>
              <a:t>Binimetinib</a:t>
            </a:r>
            <a:r>
              <a:rPr lang="en-US" sz="2400" dirty="0"/>
              <a:t> in Combination for Unresectable or Metastatic Melanoma with BRAF Mutations </a:t>
            </a:r>
            <a:br>
              <a:rPr lang="en-US" sz="2400" dirty="0"/>
            </a:br>
            <a:r>
              <a:rPr lang="en-US" sz="2200" dirty="0"/>
              <a:t>Press Release – June 27, 2018</a:t>
            </a:r>
          </a:p>
        </p:txBody>
      </p:sp>
      <p:sp>
        <p:nvSpPr>
          <p:cNvPr id="3" name="Content Placeholder 2">
            <a:extLst>
              <a:ext uri="{FF2B5EF4-FFF2-40B4-BE49-F238E27FC236}">
                <a16:creationId xmlns:a16="http://schemas.microsoft.com/office/drawing/2014/main" id="{05BB1B24-2F13-FF4C-88C4-5FB453312ABA}"/>
              </a:ext>
            </a:extLst>
          </p:cNvPr>
          <p:cNvSpPr>
            <a:spLocks noGrp="1"/>
          </p:cNvSpPr>
          <p:nvPr>
            <p:ph idx="1"/>
          </p:nvPr>
        </p:nvSpPr>
        <p:spPr>
          <a:xfrm>
            <a:off x="609600" y="1600200"/>
            <a:ext cx="10972800" cy="3733800"/>
          </a:xfrm>
        </p:spPr>
        <p:txBody>
          <a:bodyPr/>
          <a:lstStyle/>
          <a:p>
            <a:pPr marL="0" indent="0">
              <a:spcBef>
                <a:spcPts val="1200"/>
              </a:spcBef>
              <a:buNone/>
            </a:pPr>
            <a:r>
              <a:rPr lang="en-US" sz="2200" dirty="0"/>
              <a:t>“The Food and Drug Administration approved </a:t>
            </a:r>
            <a:r>
              <a:rPr lang="en-US" sz="2200" dirty="0" err="1"/>
              <a:t>encorafenib</a:t>
            </a:r>
            <a:r>
              <a:rPr lang="en-US" sz="2200" dirty="0"/>
              <a:t> and </a:t>
            </a:r>
            <a:r>
              <a:rPr lang="en-US" sz="2200" dirty="0" err="1"/>
              <a:t>binimetinib</a:t>
            </a:r>
            <a:r>
              <a:rPr lang="en-US" sz="2200" dirty="0"/>
              <a:t> in combination for patients with unresectable or metastatic melanoma with a BRAF V600E or V600K mutation, as detected by an FDA-approved test.</a:t>
            </a:r>
          </a:p>
          <a:p>
            <a:pPr marL="0" indent="0">
              <a:spcBef>
                <a:spcPts val="1200"/>
              </a:spcBef>
              <a:buNone/>
            </a:pPr>
            <a:r>
              <a:rPr lang="en-US" sz="2200" dirty="0"/>
              <a:t>Approval was based on a randomized, active-controlled, open-label, multicenter trial (COLUMBUS; NCT01909453) in 577 patients with BRAF V600E or V600K mutation-positive unresectable or metastatic melanoma. Patients were randomized (1:1:1) to receive </a:t>
            </a:r>
            <a:r>
              <a:rPr lang="en-US" sz="2200" dirty="0" err="1"/>
              <a:t>binimetinib</a:t>
            </a:r>
            <a:r>
              <a:rPr lang="en-US" sz="2200" dirty="0"/>
              <a:t> 45 mg twice daily plus </a:t>
            </a:r>
            <a:r>
              <a:rPr lang="en-US" sz="2200" dirty="0" err="1"/>
              <a:t>encorafenib</a:t>
            </a:r>
            <a:r>
              <a:rPr lang="en-US" sz="2200" dirty="0"/>
              <a:t> 450 mg once daily, </a:t>
            </a:r>
            <a:r>
              <a:rPr lang="en-US" sz="2200" dirty="0" err="1"/>
              <a:t>encorafenib</a:t>
            </a:r>
            <a:r>
              <a:rPr lang="en-US" sz="2200" dirty="0"/>
              <a:t> 300 mg once daily, or vemurafenib 960 mg twice daily. Treatment continued until disease progression or unacceptable toxicity.”</a:t>
            </a:r>
          </a:p>
          <a:p>
            <a:pPr marL="0" indent="0">
              <a:spcBef>
                <a:spcPts val="1200"/>
              </a:spcBef>
              <a:buNone/>
            </a:pPr>
            <a:endParaRPr lang="en-US" dirty="0"/>
          </a:p>
        </p:txBody>
      </p:sp>
      <p:sp>
        <p:nvSpPr>
          <p:cNvPr id="4" name="TextBox 3">
            <a:extLst>
              <a:ext uri="{FF2B5EF4-FFF2-40B4-BE49-F238E27FC236}">
                <a16:creationId xmlns:a16="http://schemas.microsoft.com/office/drawing/2014/main" id="{B0A3D07B-16B7-C644-AEDD-77256CDB0C86}"/>
              </a:ext>
            </a:extLst>
          </p:cNvPr>
          <p:cNvSpPr txBox="1"/>
          <p:nvPr/>
        </p:nvSpPr>
        <p:spPr>
          <a:xfrm>
            <a:off x="609600" y="6244650"/>
            <a:ext cx="10906125" cy="584775"/>
          </a:xfrm>
          <a:prstGeom prst="rect">
            <a:avLst/>
          </a:prstGeom>
          <a:noFill/>
        </p:spPr>
        <p:txBody>
          <a:bodyPr wrap="square" rtlCol="0">
            <a:spAutoFit/>
          </a:bodyPr>
          <a:lstStyle/>
          <a:p>
            <a:r>
              <a:rPr lang="en-US" sz="1600" dirty="0"/>
              <a:t>https://</a:t>
            </a:r>
            <a:r>
              <a:rPr lang="en-US" sz="1600" dirty="0" err="1"/>
              <a:t>www.fda.gov</a:t>
            </a:r>
            <a:r>
              <a:rPr lang="en-US" sz="1600" dirty="0"/>
              <a:t>/drugs/resources-information-approved-drugs/fda-approves-encorafenib-and-binimetinib-combination-unresectable-or-metastatic-melanoma-braf</a:t>
            </a:r>
          </a:p>
        </p:txBody>
      </p:sp>
    </p:spTree>
    <p:extLst>
      <p:ext uri="{BB962C8B-B14F-4D97-AF65-F5344CB8AC3E}">
        <p14:creationId xmlns:p14="http://schemas.microsoft.com/office/powerpoint/2010/main" val="2963313395"/>
      </p:ext>
    </p:extLst>
  </p:cSld>
  <p:clrMapOvr>
    <a:masterClrMapping/>
  </p:clrMapOvr>
  <p:transition spd="slow"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86" y="3297291"/>
            <a:ext cx="5988722" cy="2710061"/>
          </a:xfrm>
          <a:prstGeom prst="rect">
            <a:avLst/>
          </a:prstGeom>
        </p:spPr>
      </p:pic>
      <p:sp>
        <p:nvSpPr>
          <p:cNvPr id="2" name="Title 1">
            <a:extLst>
              <a:ext uri="{FF2B5EF4-FFF2-40B4-BE49-F238E27FC236}">
                <a16:creationId xmlns:a16="http://schemas.microsoft.com/office/drawing/2014/main" id="{88FFE5DE-9FD2-914B-B742-413D6C83658D}"/>
              </a:ext>
            </a:extLst>
          </p:cNvPr>
          <p:cNvSpPr>
            <a:spLocks noGrp="1"/>
          </p:cNvSpPr>
          <p:nvPr>
            <p:ph type="title"/>
          </p:nvPr>
        </p:nvSpPr>
        <p:spPr/>
        <p:txBody>
          <a:bodyPr/>
          <a:lstStyle/>
          <a:p>
            <a:r>
              <a:rPr lang="en-US" sz="2400" dirty="0"/>
              <a:t>COLUMBUS: Progression-Free Survival with Encorafenib + Binimetinib versus Vemurafenib or Encorafenib in BRAF-Mutant Melanoma </a:t>
            </a:r>
          </a:p>
        </p:txBody>
      </p:sp>
      <p:sp>
        <p:nvSpPr>
          <p:cNvPr id="5" name="TextBox 4">
            <a:extLst>
              <a:ext uri="{FF2B5EF4-FFF2-40B4-BE49-F238E27FC236}">
                <a16:creationId xmlns:a16="http://schemas.microsoft.com/office/drawing/2014/main" id="{8A63FE00-84ED-C34E-90D4-E231541830A7}"/>
              </a:ext>
            </a:extLst>
          </p:cNvPr>
          <p:cNvSpPr txBox="1">
            <a:spLocks noChangeArrowheads="1"/>
          </p:cNvSpPr>
          <p:nvPr/>
        </p:nvSpPr>
        <p:spPr bwMode="auto">
          <a:xfrm>
            <a:off x="0" y="6465478"/>
            <a:ext cx="10972800" cy="361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defRPr/>
            </a:pPr>
            <a:r>
              <a:rPr lang="en-US" sz="1600" dirty="0" err="1">
                <a:solidFill>
                  <a:srgbClr val="FFFFFF"/>
                </a:solidFill>
              </a:rPr>
              <a:t>Dummer</a:t>
            </a:r>
            <a:r>
              <a:rPr lang="en-US" sz="1600" dirty="0">
                <a:solidFill>
                  <a:srgbClr val="FFFFFF"/>
                </a:solidFill>
              </a:rPr>
              <a:t> R et al. </a:t>
            </a:r>
            <a:r>
              <a:rPr lang="en-US" sz="1600" i="1" dirty="0">
                <a:solidFill>
                  <a:srgbClr val="FFFFFF"/>
                </a:solidFill>
              </a:rPr>
              <a:t>Lancet Oncol </a:t>
            </a:r>
            <a:r>
              <a:rPr lang="en-US" sz="1600" dirty="0">
                <a:solidFill>
                  <a:srgbClr val="FFFFFF"/>
                </a:solidFill>
              </a:rPr>
              <a:t>2018;19:603-15.</a:t>
            </a:r>
          </a:p>
        </p:txBody>
      </p:sp>
      <p:sp>
        <p:nvSpPr>
          <p:cNvPr id="7" name="TextBox 6">
            <a:extLst>
              <a:ext uri="{FF2B5EF4-FFF2-40B4-BE49-F238E27FC236}">
                <a16:creationId xmlns:a16="http://schemas.microsoft.com/office/drawing/2014/main" id="{73067B8E-2B5C-4848-B212-533D88B73F27}"/>
              </a:ext>
            </a:extLst>
          </p:cNvPr>
          <p:cNvSpPr txBox="1"/>
          <p:nvPr/>
        </p:nvSpPr>
        <p:spPr>
          <a:xfrm>
            <a:off x="849580" y="6135580"/>
            <a:ext cx="4648200" cy="276999"/>
          </a:xfrm>
          <a:prstGeom prst="rect">
            <a:avLst/>
          </a:prstGeom>
          <a:noFill/>
        </p:spPr>
        <p:txBody>
          <a:bodyPr wrap="square" rtlCol="0">
            <a:spAutoFit/>
          </a:bodyPr>
          <a:lstStyle/>
          <a:p>
            <a:pPr algn="ctr"/>
            <a:r>
              <a:rPr lang="en-US" sz="1200" b="1" dirty="0"/>
              <a:t>Time since </a:t>
            </a:r>
            <a:r>
              <a:rPr lang="en-US" sz="1200" b="1" dirty="0" err="1"/>
              <a:t>randomisation</a:t>
            </a:r>
            <a:r>
              <a:rPr lang="en-US" sz="1200" b="1" dirty="0"/>
              <a:t> (months)</a:t>
            </a:r>
          </a:p>
        </p:txBody>
      </p:sp>
      <p:graphicFrame>
        <p:nvGraphicFramePr>
          <p:cNvPr id="9" name="Content Placeholder 3">
            <a:extLst>
              <a:ext uri="{FF2B5EF4-FFF2-40B4-BE49-F238E27FC236}">
                <a16:creationId xmlns:a16="http://schemas.microsoft.com/office/drawing/2014/main" id="{5636CB35-4CB7-4548-9B04-52F7AB14A2F8}"/>
              </a:ext>
            </a:extLst>
          </p:cNvPr>
          <p:cNvGraphicFramePr>
            <a:graphicFrameLocks/>
          </p:cNvGraphicFramePr>
          <p:nvPr>
            <p:extLst>
              <p:ext uri="{D42A27DB-BD31-4B8C-83A1-F6EECF244321}">
                <p14:modId xmlns:p14="http://schemas.microsoft.com/office/powerpoint/2010/main" val="2368127287"/>
              </p:ext>
            </p:extLst>
          </p:nvPr>
        </p:nvGraphicFramePr>
        <p:xfrm>
          <a:off x="609600" y="1687969"/>
          <a:ext cx="5516218" cy="1432560"/>
        </p:xfrm>
        <a:graphic>
          <a:graphicData uri="http://schemas.openxmlformats.org/drawingml/2006/table">
            <a:tbl>
              <a:tblPr firstRow="1" bandRow="1">
                <a:tableStyleId>{93296810-A885-4BE3-A3E7-6D5BEEA58F35}</a:tableStyleId>
              </a:tblPr>
              <a:tblGrid>
                <a:gridCol w="2462738">
                  <a:extLst>
                    <a:ext uri="{9D8B030D-6E8A-4147-A177-3AD203B41FA5}">
                      <a16:colId xmlns:a16="http://schemas.microsoft.com/office/drawing/2014/main" val="20000"/>
                    </a:ext>
                  </a:extLst>
                </a:gridCol>
                <a:gridCol w="1453280">
                  <a:extLst>
                    <a:ext uri="{9D8B030D-6E8A-4147-A177-3AD203B41FA5}">
                      <a16:colId xmlns:a16="http://schemas.microsoft.com/office/drawing/2014/main" val="4256866379"/>
                    </a:ext>
                  </a:extLst>
                </a:gridCol>
                <a:gridCol w="685800">
                  <a:extLst>
                    <a:ext uri="{9D8B030D-6E8A-4147-A177-3AD203B41FA5}">
                      <a16:colId xmlns:a16="http://schemas.microsoft.com/office/drawing/2014/main" val="1087565659"/>
                    </a:ext>
                  </a:extLst>
                </a:gridCol>
                <a:gridCol w="914400">
                  <a:extLst>
                    <a:ext uri="{9D8B030D-6E8A-4147-A177-3AD203B41FA5}">
                      <a16:colId xmlns:a16="http://schemas.microsoft.com/office/drawing/2014/main" val="3069203865"/>
                    </a:ext>
                  </a:extLst>
                </a:gridCol>
              </a:tblGrid>
              <a:tr h="426165">
                <a:tc>
                  <a:txBody>
                    <a:bodyPr/>
                    <a:lstStyle/>
                    <a:p>
                      <a:r>
                        <a:rPr lang="en-GB" sz="1400" dirty="0">
                          <a:solidFill>
                            <a:schemeClr val="tx1"/>
                          </a:solidFill>
                          <a:latin typeface="+mn-lt"/>
                        </a:rPr>
                        <a:t>Cohort</a:t>
                      </a:r>
                      <a:endParaRPr lang="en-GB" sz="1400" b="1" dirty="0">
                        <a:solidFill>
                          <a:schemeClr val="tx1"/>
                        </a:solidFill>
                        <a:latin typeface="+mn-lt"/>
                        <a:cs typeface="Arial" panose="020B0604020202020204" pitchFamily="34" charset="0"/>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noProof="0" dirty="0">
                          <a:solidFill>
                            <a:schemeClr val="tx1"/>
                          </a:solidFill>
                          <a:latin typeface="+mn-lt"/>
                        </a:rPr>
                        <a:t>Median PFS</a:t>
                      </a:r>
                      <a:r>
                        <a:rPr lang="en-US" sz="1400" baseline="0" noProof="0" dirty="0">
                          <a:solidFill>
                            <a:schemeClr val="tx1"/>
                          </a:solidFill>
                          <a:latin typeface="+mn-lt"/>
                        </a:rPr>
                        <a:t> </a:t>
                      </a:r>
                      <a:r>
                        <a:rPr lang="en-US" sz="1400" noProof="0" dirty="0">
                          <a:solidFill>
                            <a:schemeClr val="tx1"/>
                          </a:solidFill>
                          <a:latin typeface="+mn-lt"/>
                        </a:rPr>
                        <a:t>(</a:t>
                      </a:r>
                      <a:r>
                        <a:rPr lang="en-US" sz="1400" noProof="0" dirty="0" err="1">
                          <a:solidFill>
                            <a:schemeClr val="tx1"/>
                          </a:solidFill>
                          <a:latin typeface="+mn-lt"/>
                        </a:rPr>
                        <a:t>mo</a:t>
                      </a:r>
                      <a:r>
                        <a:rPr lang="en-US" sz="1400" noProof="0" dirty="0">
                          <a:solidFill>
                            <a:schemeClr val="tx1"/>
                          </a:solidFill>
                          <a:latin typeface="+mn-lt"/>
                        </a:rPr>
                        <a:t>)</a:t>
                      </a:r>
                      <a:endParaRPr lang="en-US" sz="1400" dirty="0">
                        <a:solidFill>
                          <a:schemeClr val="tx1"/>
                        </a:solidFill>
                        <a:latin typeface="+mn-lt"/>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HR</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i="1" noProof="0" dirty="0">
                          <a:solidFill>
                            <a:schemeClr val="tx1"/>
                          </a:solidFill>
                          <a:latin typeface="+mn-lt"/>
                        </a:rPr>
                        <a:t>p-</a:t>
                      </a:r>
                      <a:r>
                        <a:rPr lang="en-US" sz="1400" i="0" noProof="0" dirty="0">
                          <a:solidFill>
                            <a:schemeClr val="tx1"/>
                          </a:solidFill>
                          <a:latin typeface="+mn-lt"/>
                        </a:rPr>
                        <a:t>value</a:t>
                      </a:r>
                      <a:endParaRPr lang="en-US" sz="1400" i="0" dirty="0">
                        <a:solidFill>
                          <a:schemeClr val="tx1"/>
                        </a:solidFill>
                        <a:latin typeface="+mn-lt"/>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extLst>
                  <a:ext uri="{0D108BD9-81ED-4DB2-BD59-A6C34878D82A}">
                    <a16:rowId xmlns:a16="http://schemas.microsoft.com/office/drawing/2014/main" val="10000"/>
                  </a:ext>
                </a:extLst>
              </a:tr>
              <a:tr h="288969">
                <a:tc>
                  <a:txBody>
                    <a:bodyPr/>
                    <a:lstStyle/>
                    <a:p>
                      <a:r>
                        <a:rPr lang="en-GB" sz="1400" b="1" kern="1200" dirty="0" err="1">
                          <a:solidFill>
                            <a:srgbClr val="92D050"/>
                          </a:solidFill>
                          <a:latin typeface="+mn-lt"/>
                          <a:ea typeface="+mn-ea"/>
                          <a:cs typeface="Arial" panose="020B0604020202020204" pitchFamily="34" charset="0"/>
                        </a:rPr>
                        <a:t>Encorafenib</a:t>
                      </a:r>
                      <a:r>
                        <a:rPr lang="en-GB" sz="1400" b="1" kern="1200" dirty="0">
                          <a:solidFill>
                            <a:srgbClr val="92D050"/>
                          </a:solidFill>
                          <a:latin typeface="+mn-lt"/>
                          <a:ea typeface="+mn-ea"/>
                          <a:cs typeface="Arial" panose="020B0604020202020204" pitchFamily="34" charset="0"/>
                        </a:rPr>
                        <a:t> + </a:t>
                      </a:r>
                      <a:r>
                        <a:rPr lang="en-GB" sz="1400" b="1" kern="1200" dirty="0" err="1">
                          <a:solidFill>
                            <a:srgbClr val="92D050"/>
                          </a:solidFill>
                          <a:latin typeface="+mn-lt"/>
                          <a:ea typeface="+mn-ea"/>
                          <a:cs typeface="Arial" panose="020B0604020202020204" pitchFamily="34" charset="0"/>
                        </a:rPr>
                        <a:t>binimetinib</a:t>
                      </a:r>
                      <a:endParaRPr lang="en-GB" sz="1400" b="1" kern="1200" dirty="0">
                        <a:solidFill>
                          <a:srgbClr val="92D050"/>
                        </a:solidFill>
                        <a:latin typeface="+mn-lt"/>
                        <a:ea typeface="+mn-ea"/>
                        <a:cs typeface="Arial" panose="020B0604020202020204" pitchFamily="34" charset="0"/>
                      </a:endParaRPr>
                    </a:p>
                    <a:p>
                      <a:r>
                        <a:rPr lang="en-GB" sz="1400" b="1" kern="1200" dirty="0">
                          <a:solidFill>
                            <a:srgbClr val="92D050"/>
                          </a:solidFill>
                          <a:latin typeface="+mn-lt"/>
                          <a:ea typeface="+mn-ea"/>
                          <a:cs typeface="Arial" panose="020B0604020202020204" pitchFamily="34" charset="0"/>
                        </a:rPr>
                        <a:t>(n = 192)</a:t>
                      </a:r>
                      <a:endParaRPr lang="en-GB" sz="1400" b="1" dirty="0">
                        <a:solidFill>
                          <a:srgbClr val="F8951D"/>
                        </a:solidFill>
                        <a:latin typeface="+mn-lt"/>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400" dirty="0">
                          <a:solidFill>
                            <a:schemeClr val="tx1"/>
                          </a:solidFill>
                          <a:latin typeface="+mn-lt"/>
                        </a:rPr>
                        <a:t>14.9</a:t>
                      </a:r>
                      <a:endParaRPr lang="en-US" sz="1400" dirty="0">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rowSpan="2">
                  <a:txBody>
                    <a:bodyPr/>
                    <a:lstStyle/>
                    <a:p>
                      <a:pPr algn="ctr"/>
                      <a:r>
                        <a:rPr lang="en-US" sz="1400" dirty="0">
                          <a:solidFill>
                            <a:schemeClr val="tx1"/>
                          </a:solidFill>
                          <a:latin typeface="+mn-lt"/>
                        </a:rPr>
                        <a:t>0.54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i="1" dirty="0">
                          <a:solidFill>
                            <a:schemeClr val="tx1"/>
                          </a:solidFill>
                          <a:latin typeface="+mn-lt"/>
                        </a:rPr>
                        <a:t>&lt;</a:t>
                      </a:r>
                      <a:r>
                        <a:rPr lang="nb-NO" sz="1400" dirty="0">
                          <a:solidFill>
                            <a:schemeClr val="tx1"/>
                          </a:solidFill>
                          <a:latin typeface="+mn-lt"/>
                        </a:rPr>
                        <a:t>0.0001</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1"/>
                  </a:ext>
                </a:extLst>
              </a:tr>
              <a:tr h="334321">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400" b="1" dirty="0">
                          <a:solidFill>
                            <a:srgbClr val="F8951D"/>
                          </a:solidFill>
                          <a:latin typeface="+mn-lt"/>
                        </a:rPr>
                        <a:t>Vemurafenib (n = 191)</a:t>
                      </a:r>
                      <a:endParaRPr lang="en-GB" sz="1400" b="1" kern="1200" dirty="0">
                        <a:solidFill>
                          <a:schemeClr val="bg1">
                            <a:lumMod val="85000"/>
                          </a:schemeClr>
                        </a:solidFill>
                        <a:latin typeface="+mn-lt"/>
                        <a:ea typeface="+mn-ea"/>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400" dirty="0">
                          <a:solidFill>
                            <a:schemeClr val="tx1"/>
                          </a:solidFill>
                          <a:latin typeface="+mn-lt"/>
                        </a:rPr>
                        <a:t>7.3</a:t>
                      </a:r>
                      <a:endParaRPr lang="en-US" sz="1400" dirty="0">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vMerge="1">
                  <a:txBody>
                    <a:bodyPr/>
                    <a:lstStyle/>
                    <a:p>
                      <a:pPr algn="ctr"/>
                      <a:endParaRPr lang="en-US" sz="1400" dirty="0">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vMerge="1">
                  <a:txBody>
                    <a:bodyPr/>
                    <a:lstStyle/>
                    <a:p>
                      <a:pPr algn="ctr"/>
                      <a:endParaRPr lang="en-US" sz="1400" dirty="0">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2"/>
                  </a:ext>
                </a:extLst>
              </a:tr>
            </a:tbl>
          </a:graphicData>
        </a:graphic>
      </p:graphicFrame>
      <p:pic>
        <p:nvPicPr>
          <p:cNvPr id="8" name="Picture 7">
            <a:extLst>
              <a:ext uri="{FF2B5EF4-FFF2-40B4-BE49-F238E27FC236}">
                <a16:creationId xmlns:a16="http://schemas.microsoft.com/office/drawing/2014/main" id="{84DB921B-8701-9F48-BD9D-AD35580D436B}"/>
              </a:ext>
            </a:extLst>
          </p:cNvPr>
          <p:cNvPicPr>
            <a:picLocks noChangeAspect="1"/>
          </p:cNvPicPr>
          <p:nvPr/>
        </p:nvPicPr>
        <p:blipFill rotWithShape="1">
          <a:blip r:embed="rId3"/>
          <a:srcRect b="6155"/>
          <a:stretch/>
        </p:blipFill>
        <p:spPr>
          <a:xfrm>
            <a:off x="6338815" y="3278000"/>
            <a:ext cx="5706448" cy="2797606"/>
          </a:xfrm>
          <a:prstGeom prst="rect">
            <a:avLst/>
          </a:prstGeom>
        </p:spPr>
      </p:pic>
      <p:graphicFrame>
        <p:nvGraphicFramePr>
          <p:cNvPr id="10" name="Content Placeholder 3">
            <a:extLst>
              <a:ext uri="{FF2B5EF4-FFF2-40B4-BE49-F238E27FC236}">
                <a16:creationId xmlns:a16="http://schemas.microsoft.com/office/drawing/2014/main" id="{36AC0601-680D-9D46-A458-CA07F811A249}"/>
              </a:ext>
            </a:extLst>
          </p:cNvPr>
          <p:cNvGraphicFramePr>
            <a:graphicFrameLocks/>
          </p:cNvGraphicFramePr>
          <p:nvPr>
            <p:extLst>
              <p:ext uri="{D42A27DB-BD31-4B8C-83A1-F6EECF244321}">
                <p14:modId xmlns:p14="http://schemas.microsoft.com/office/powerpoint/2010/main" val="1358176100"/>
              </p:ext>
            </p:extLst>
          </p:nvPr>
        </p:nvGraphicFramePr>
        <p:xfrm>
          <a:off x="6448841" y="1691640"/>
          <a:ext cx="5486397" cy="1432560"/>
        </p:xfrm>
        <a:graphic>
          <a:graphicData uri="http://schemas.openxmlformats.org/drawingml/2006/table">
            <a:tbl>
              <a:tblPr firstRow="1" bandRow="1">
                <a:tableStyleId>{93296810-A885-4BE3-A3E7-6D5BEEA58F35}</a:tableStyleId>
              </a:tblPr>
              <a:tblGrid>
                <a:gridCol w="2514597">
                  <a:extLst>
                    <a:ext uri="{9D8B030D-6E8A-4147-A177-3AD203B41FA5}">
                      <a16:colId xmlns:a16="http://schemas.microsoft.com/office/drawing/2014/main" val="20000"/>
                    </a:ext>
                  </a:extLst>
                </a:gridCol>
                <a:gridCol w="1371600">
                  <a:extLst>
                    <a:ext uri="{9D8B030D-6E8A-4147-A177-3AD203B41FA5}">
                      <a16:colId xmlns:a16="http://schemas.microsoft.com/office/drawing/2014/main" val="4256866379"/>
                    </a:ext>
                  </a:extLst>
                </a:gridCol>
                <a:gridCol w="685800">
                  <a:extLst>
                    <a:ext uri="{9D8B030D-6E8A-4147-A177-3AD203B41FA5}">
                      <a16:colId xmlns:a16="http://schemas.microsoft.com/office/drawing/2014/main" val="1087565659"/>
                    </a:ext>
                  </a:extLst>
                </a:gridCol>
                <a:gridCol w="914400">
                  <a:extLst>
                    <a:ext uri="{9D8B030D-6E8A-4147-A177-3AD203B41FA5}">
                      <a16:colId xmlns:a16="http://schemas.microsoft.com/office/drawing/2014/main" val="3069203865"/>
                    </a:ext>
                  </a:extLst>
                </a:gridCol>
              </a:tblGrid>
              <a:tr h="426165">
                <a:tc>
                  <a:txBody>
                    <a:bodyPr/>
                    <a:lstStyle/>
                    <a:p>
                      <a:r>
                        <a:rPr lang="en-GB" sz="1400" dirty="0">
                          <a:solidFill>
                            <a:schemeClr val="tx1"/>
                          </a:solidFill>
                          <a:latin typeface="+mn-lt"/>
                        </a:rPr>
                        <a:t>Cohort</a:t>
                      </a:r>
                      <a:endParaRPr lang="en-GB" sz="1400" b="1" dirty="0">
                        <a:solidFill>
                          <a:schemeClr val="tx1"/>
                        </a:solidFill>
                        <a:latin typeface="+mn-lt"/>
                        <a:cs typeface="Arial" panose="020B0604020202020204" pitchFamily="34" charset="0"/>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noProof="0" dirty="0">
                          <a:solidFill>
                            <a:schemeClr val="tx1"/>
                          </a:solidFill>
                          <a:latin typeface="+mn-lt"/>
                        </a:rPr>
                        <a:t>Median PFS</a:t>
                      </a:r>
                      <a:r>
                        <a:rPr lang="en-US" sz="1400" baseline="0" noProof="0" dirty="0">
                          <a:solidFill>
                            <a:schemeClr val="tx1"/>
                          </a:solidFill>
                          <a:latin typeface="+mn-lt"/>
                        </a:rPr>
                        <a:t> </a:t>
                      </a:r>
                      <a:r>
                        <a:rPr lang="en-US" sz="1400" noProof="0" dirty="0">
                          <a:solidFill>
                            <a:schemeClr val="tx1"/>
                          </a:solidFill>
                          <a:latin typeface="+mn-lt"/>
                        </a:rPr>
                        <a:t>(</a:t>
                      </a:r>
                      <a:r>
                        <a:rPr lang="en-US" sz="1400" noProof="0" dirty="0" err="1">
                          <a:solidFill>
                            <a:schemeClr val="tx1"/>
                          </a:solidFill>
                          <a:latin typeface="+mn-lt"/>
                        </a:rPr>
                        <a:t>mo</a:t>
                      </a:r>
                      <a:r>
                        <a:rPr lang="en-US" sz="1400" noProof="0" dirty="0">
                          <a:solidFill>
                            <a:schemeClr val="tx1"/>
                          </a:solidFill>
                          <a:latin typeface="+mn-lt"/>
                        </a:rPr>
                        <a:t>)</a:t>
                      </a:r>
                      <a:endParaRPr lang="en-US" sz="1400" dirty="0">
                        <a:solidFill>
                          <a:schemeClr val="tx1"/>
                        </a:solidFill>
                        <a:latin typeface="+mn-lt"/>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HR</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i="1" noProof="0" dirty="0">
                          <a:solidFill>
                            <a:schemeClr val="tx1"/>
                          </a:solidFill>
                          <a:latin typeface="+mn-lt"/>
                        </a:rPr>
                        <a:t>p-</a:t>
                      </a:r>
                      <a:r>
                        <a:rPr lang="en-US" sz="1400" i="0" noProof="0" dirty="0">
                          <a:solidFill>
                            <a:schemeClr val="tx1"/>
                          </a:solidFill>
                          <a:latin typeface="+mn-lt"/>
                        </a:rPr>
                        <a:t>value</a:t>
                      </a:r>
                      <a:endParaRPr lang="en-US" sz="1400" i="0" dirty="0">
                        <a:solidFill>
                          <a:schemeClr val="tx1"/>
                        </a:solidFill>
                        <a:latin typeface="+mn-lt"/>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extLst>
                  <a:ext uri="{0D108BD9-81ED-4DB2-BD59-A6C34878D82A}">
                    <a16:rowId xmlns:a16="http://schemas.microsoft.com/office/drawing/2014/main" val="10000"/>
                  </a:ext>
                </a:extLst>
              </a:tr>
              <a:tr h="288969">
                <a:tc>
                  <a:txBody>
                    <a:bodyPr/>
                    <a:lstStyle/>
                    <a:p>
                      <a:r>
                        <a:rPr lang="en-GB" sz="1400" b="1" kern="1200" dirty="0" err="1">
                          <a:solidFill>
                            <a:srgbClr val="92D050"/>
                          </a:solidFill>
                          <a:latin typeface="+mn-lt"/>
                          <a:ea typeface="+mn-ea"/>
                          <a:cs typeface="Arial" panose="020B0604020202020204" pitchFamily="34" charset="0"/>
                        </a:rPr>
                        <a:t>Encorafenib</a:t>
                      </a:r>
                      <a:r>
                        <a:rPr lang="en-GB" sz="1400" b="1" kern="1200" dirty="0">
                          <a:solidFill>
                            <a:srgbClr val="92D050"/>
                          </a:solidFill>
                          <a:latin typeface="+mn-lt"/>
                          <a:ea typeface="+mn-ea"/>
                          <a:cs typeface="Arial" panose="020B0604020202020204" pitchFamily="34" charset="0"/>
                        </a:rPr>
                        <a:t> + </a:t>
                      </a:r>
                      <a:r>
                        <a:rPr lang="en-GB" sz="1400" b="1" kern="1200" dirty="0" err="1">
                          <a:solidFill>
                            <a:srgbClr val="92D050"/>
                          </a:solidFill>
                          <a:latin typeface="+mn-lt"/>
                          <a:ea typeface="+mn-ea"/>
                          <a:cs typeface="Arial" panose="020B0604020202020204" pitchFamily="34" charset="0"/>
                        </a:rPr>
                        <a:t>binimetinib</a:t>
                      </a:r>
                      <a:endParaRPr lang="en-GB" sz="1400" b="1" kern="1200" dirty="0">
                        <a:solidFill>
                          <a:srgbClr val="92D050"/>
                        </a:solidFill>
                        <a:latin typeface="+mn-lt"/>
                        <a:ea typeface="+mn-ea"/>
                        <a:cs typeface="Arial" panose="020B0604020202020204" pitchFamily="34" charset="0"/>
                      </a:endParaRPr>
                    </a:p>
                    <a:p>
                      <a:r>
                        <a:rPr lang="en-GB" sz="1400" b="1" kern="1200" dirty="0">
                          <a:solidFill>
                            <a:srgbClr val="92D050"/>
                          </a:solidFill>
                          <a:latin typeface="+mn-lt"/>
                          <a:ea typeface="+mn-ea"/>
                          <a:cs typeface="Arial" panose="020B0604020202020204" pitchFamily="34" charset="0"/>
                        </a:rPr>
                        <a:t>(n =192)</a:t>
                      </a:r>
                      <a:endParaRPr lang="en-GB" sz="1400" b="1" dirty="0">
                        <a:solidFill>
                          <a:srgbClr val="F8951D"/>
                        </a:solidFill>
                        <a:latin typeface="+mn-lt"/>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400" dirty="0">
                          <a:solidFill>
                            <a:schemeClr val="tx1"/>
                          </a:solidFill>
                          <a:latin typeface="+mn-lt"/>
                        </a:rPr>
                        <a:t>14.9</a:t>
                      </a:r>
                      <a:endParaRPr lang="en-US" sz="1400" dirty="0">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rowSpan="2">
                  <a:txBody>
                    <a:bodyPr/>
                    <a:lstStyle/>
                    <a:p>
                      <a:pPr algn="ctr"/>
                      <a:r>
                        <a:rPr lang="en-US" sz="1400" dirty="0">
                          <a:solidFill>
                            <a:schemeClr val="tx1"/>
                          </a:solidFill>
                          <a:latin typeface="+mn-lt"/>
                        </a:rPr>
                        <a:t>0.75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rowSpan="2">
                  <a:txBody>
                    <a:bodyPr/>
                    <a:lstStyle/>
                    <a:p>
                      <a:pPr algn="ctr"/>
                      <a:r>
                        <a:rPr lang="en-US" sz="1400" i="0" dirty="0">
                          <a:solidFill>
                            <a:schemeClr val="tx1"/>
                          </a:solidFill>
                          <a:latin typeface="+mn-lt"/>
                        </a:rPr>
                        <a:t>0.051</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1"/>
                  </a:ext>
                </a:extLst>
              </a:tr>
              <a:tr h="288969">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400" b="1" dirty="0" err="1">
                          <a:solidFill>
                            <a:srgbClr val="F8951D"/>
                          </a:solidFill>
                          <a:latin typeface="+mn-lt"/>
                        </a:rPr>
                        <a:t>Encorafenib</a:t>
                      </a:r>
                      <a:r>
                        <a:rPr lang="en-GB" sz="1400" b="1" dirty="0">
                          <a:solidFill>
                            <a:srgbClr val="F8951D"/>
                          </a:solidFill>
                          <a:latin typeface="+mn-lt"/>
                        </a:rPr>
                        <a:t> (n = 194)</a:t>
                      </a:r>
                      <a:endParaRPr lang="en-GB" sz="1400" b="1" kern="1200" dirty="0">
                        <a:solidFill>
                          <a:schemeClr val="bg1">
                            <a:lumMod val="85000"/>
                          </a:schemeClr>
                        </a:solidFill>
                        <a:latin typeface="+mn-lt"/>
                        <a:ea typeface="+mn-ea"/>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400" dirty="0">
                          <a:solidFill>
                            <a:schemeClr val="tx1"/>
                          </a:solidFill>
                          <a:latin typeface="+mn-lt"/>
                        </a:rPr>
                        <a:t>9.6</a:t>
                      </a:r>
                      <a:endParaRPr lang="en-US" sz="1400" dirty="0">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vMerge="1">
                  <a:txBody>
                    <a:bodyPr/>
                    <a:lstStyle/>
                    <a:p>
                      <a:pPr algn="ctr"/>
                      <a:endParaRPr lang="en-US" sz="1400" dirty="0">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vMerge="1">
                  <a:txBody>
                    <a:bodyPr/>
                    <a:lstStyle/>
                    <a:p>
                      <a:pPr algn="ctr"/>
                      <a:endParaRPr lang="en-US" sz="1400" dirty="0">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2"/>
                  </a:ext>
                </a:extLst>
              </a:tr>
            </a:tbl>
          </a:graphicData>
        </a:graphic>
      </p:graphicFrame>
      <p:sp>
        <p:nvSpPr>
          <p:cNvPr id="11" name="TextBox 10">
            <a:extLst>
              <a:ext uri="{FF2B5EF4-FFF2-40B4-BE49-F238E27FC236}">
                <a16:creationId xmlns:a16="http://schemas.microsoft.com/office/drawing/2014/main" id="{F21D81B4-65BA-3249-99F8-C8C7EAFF3B3D}"/>
              </a:ext>
            </a:extLst>
          </p:cNvPr>
          <p:cNvSpPr txBox="1"/>
          <p:nvPr/>
        </p:nvSpPr>
        <p:spPr>
          <a:xfrm>
            <a:off x="7076932" y="6135580"/>
            <a:ext cx="4648200" cy="276999"/>
          </a:xfrm>
          <a:prstGeom prst="rect">
            <a:avLst/>
          </a:prstGeom>
          <a:noFill/>
        </p:spPr>
        <p:txBody>
          <a:bodyPr wrap="square" rtlCol="0">
            <a:spAutoFit/>
          </a:bodyPr>
          <a:lstStyle/>
          <a:p>
            <a:pPr algn="ctr"/>
            <a:r>
              <a:rPr lang="en-US" sz="1200" b="1" dirty="0"/>
              <a:t>Time since </a:t>
            </a:r>
            <a:r>
              <a:rPr lang="en-US" sz="1200" b="1" dirty="0" err="1"/>
              <a:t>randomisation</a:t>
            </a:r>
            <a:r>
              <a:rPr lang="en-US" sz="1200" b="1" dirty="0"/>
              <a:t> (months)</a:t>
            </a:r>
          </a:p>
        </p:txBody>
      </p:sp>
    </p:spTree>
    <p:extLst>
      <p:ext uri="{BB962C8B-B14F-4D97-AF65-F5344CB8AC3E}">
        <p14:creationId xmlns:p14="http://schemas.microsoft.com/office/powerpoint/2010/main" val="2302082860"/>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miling for the camera&#10;&#10;Description automatically generated">
            <a:extLst>
              <a:ext uri="{FF2B5EF4-FFF2-40B4-BE49-F238E27FC236}">
                <a16:creationId xmlns:a16="http://schemas.microsoft.com/office/drawing/2014/main" id="{367CA2E3-3FB8-B248-AEF1-FD5A83A4EBF9}"/>
              </a:ext>
            </a:extLst>
          </p:cNvPr>
          <p:cNvPicPr>
            <a:picLocks noChangeAspect="1"/>
          </p:cNvPicPr>
          <p:nvPr/>
        </p:nvPicPr>
        <p:blipFill>
          <a:blip r:embed="rId2"/>
          <a:stretch>
            <a:fillRect/>
          </a:stretch>
        </p:blipFill>
        <p:spPr>
          <a:xfrm>
            <a:off x="1692532" y="1981200"/>
            <a:ext cx="2282318" cy="2738782"/>
          </a:xfrm>
          <a:prstGeom prst="rect">
            <a:avLst/>
          </a:prstGeom>
          <a:effectLst>
            <a:outerShdw blurRad="50800" dist="38100" dir="2700000" algn="tl" rotWithShape="0">
              <a:prstClr val="black">
                <a:alpha val="40000"/>
              </a:prstClr>
            </a:outerShdw>
          </a:effectLst>
        </p:spPr>
      </p:pic>
      <p:sp>
        <p:nvSpPr>
          <p:cNvPr id="4" name="Subtitle 2">
            <a:extLst>
              <a:ext uri="{FF2B5EF4-FFF2-40B4-BE49-F238E27FC236}">
                <a16:creationId xmlns:a16="http://schemas.microsoft.com/office/drawing/2014/main" id="{0B982356-5AD3-7C42-A06A-714E843E4E63}"/>
              </a:ext>
            </a:extLst>
          </p:cNvPr>
          <p:cNvSpPr txBox="1">
            <a:spLocks/>
          </p:cNvSpPr>
          <p:nvPr/>
        </p:nvSpPr>
        <p:spPr>
          <a:xfrm>
            <a:off x="4191000" y="1981200"/>
            <a:ext cx="7315200" cy="2151184"/>
          </a:xfrm>
          <a:prstGeom prst="rect">
            <a:avLst/>
          </a:prstGeom>
        </p:spPr>
        <p:txBody>
          <a:bodyPr>
            <a:noAutofit/>
          </a:bodyPr>
          <a:lst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a:lstStyle>
          <a:p>
            <a:pPr marL="0" lvl="0" indent="0">
              <a:buNone/>
            </a:pPr>
            <a:r>
              <a:rPr lang="en-US" sz="2400" b="1" dirty="0">
                <a:solidFill>
                  <a:srgbClr val="FFFFFF"/>
                </a:solidFill>
              </a:rPr>
              <a:t>Professor Georgina Long, BSc, PhD, MBBS</a:t>
            </a:r>
            <a:br>
              <a:rPr lang="en-US" sz="2400" b="1" dirty="0">
                <a:solidFill>
                  <a:srgbClr val="FFFFFF"/>
                </a:solidFill>
              </a:rPr>
            </a:br>
            <a:r>
              <a:rPr lang="en-US" sz="2400" dirty="0">
                <a:solidFill>
                  <a:srgbClr val="FFFFFF"/>
                </a:solidFill>
              </a:rPr>
              <a:t>Co-Medical Director of Melanoma Institute Australia</a:t>
            </a:r>
            <a:br>
              <a:rPr lang="en-US" sz="2400" dirty="0">
                <a:solidFill>
                  <a:srgbClr val="FFFFFF"/>
                </a:solidFill>
              </a:rPr>
            </a:br>
            <a:r>
              <a:rPr lang="en-US" sz="2400" dirty="0">
                <a:solidFill>
                  <a:srgbClr val="FFFFFF"/>
                </a:solidFill>
              </a:rPr>
              <a:t>Chair of Melanoma Medical Oncology and </a:t>
            </a:r>
            <a:br>
              <a:rPr lang="en-US" sz="2400" dirty="0">
                <a:solidFill>
                  <a:srgbClr val="FFFFFF"/>
                </a:solidFill>
              </a:rPr>
            </a:br>
            <a:r>
              <a:rPr lang="en-US" sz="2400" dirty="0">
                <a:solidFill>
                  <a:srgbClr val="FFFFFF"/>
                </a:solidFill>
              </a:rPr>
              <a:t>Translational Research, Melanoma Institute </a:t>
            </a:r>
            <a:br>
              <a:rPr lang="en-US" sz="2400" dirty="0">
                <a:solidFill>
                  <a:srgbClr val="FFFFFF"/>
                </a:solidFill>
              </a:rPr>
            </a:br>
            <a:r>
              <a:rPr lang="en-US" sz="2400" dirty="0">
                <a:solidFill>
                  <a:srgbClr val="FFFFFF"/>
                </a:solidFill>
              </a:rPr>
              <a:t>Australia and Royal North Shore Hospital</a:t>
            </a:r>
            <a:br>
              <a:rPr lang="en-US" sz="2400" dirty="0">
                <a:solidFill>
                  <a:srgbClr val="FFFFFF"/>
                </a:solidFill>
              </a:rPr>
            </a:br>
            <a:r>
              <a:rPr lang="en-US" sz="2400" dirty="0">
                <a:solidFill>
                  <a:srgbClr val="FFFFFF"/>
                </a:solidFill>
              </a:rPr>
              <a:t>The University of Sydney</a:t>
            </a:r>
            <a:br>
              <a:rPr lang="en-US" sz="2400" dirty="0">
                <a:solidFill>
                  <a:srgbClr val="FFFFFF"/>
                </a:solidFill>
              </a:rPr>
            </a:br>
            <a:r>
              <a:rPr lang="en-US" sz="2400" dirty="0">
                <a:solidFill>
                  <a:srgbClr val="FFFFFF"/>
                </a:solidFill>
              </a:rPr>
              <a:t>Sydney, Australia</a:t>
            </a:r>
            <a:endParaRPr kumimoji="0" lang="en-US" sz="2400" i="0" u="none" strike="noStrike" kern="1200" cap="none" spc="0" normalizeH="0" baseline="0" noProof="0" dirty="0">
              <a:ln>
                <a:noFill/>
              </a:ln>
              <a:solidFill>
                <a:srgbClr val="FFFFFF"/>
              </a:solidFill>
              <a:effectLst/>
              <a:uLnTx/>
              <a:uFillTx/>
              <a:latin typeface="Arial"/>
              <a:ea typeface="ＭＳ Ｐゴシック"/>
            </a:endParaRPr>
          </a:p>
        </p:txBody>
      </p:sp>
    </p:spTree>
    <p:extLst>
      <p:ext uri="{BB962C8B-B14F-4D97-AF65-F5344CB8AC3E}">
        <p14:creationId xmlns:p14="http://schemas.microsoft.com/office/powerpoint/2010/main" val="679722616"/>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2F27F711-8AB8-E94F-BE91-B95BC333B7FA}"/>
              </a:ext>
            </a:extLst>
          </p:cNvPr>
          <p:cNvPicPr>
            <a:picLocks noChangeAspect="1"/>
          </p:cNvPicPr>
          <p:nvPr/>
        </p:nvPicPr>
        <p:blipFill>
          <a:blip r:embed="rId2"/>
          <a:stretch>
            <a:fillRect/>
          </a:stretch>
        </p:blipFill>
        <p:spPr>
          <a:xfrm>
            <a:off x="477079" y="3162276"/>
            <a:ext cx="11582400" cy="2536546"/>
          </a:xfrm>
          <a:prstGeom prst="rect">
            <a:avLst/>
          </a:prstGeom>
        </p:spPr>
      </p:pic>
      <p:sp>
        <p:nvSpPr>
          <p:cNvPr id="2" name="Title 1">
            <a:extLst>
              <a:ext uri="{FF2B5EF4-FFF2-40B4-BE49-F238E27FC236}">
                <a16:creationId xmlns:a16="http://schemas.microsoft.com/office/drawing/2014/main" id="{EAA19CF6-DD8B-9C4A-9BCE-CBA4714FA104}"/>
              </a:ext>
            </a:extLst>
          </p:cNvPr>
          <p:cNvSpPr>
            <a:spLocks noGrp="1"/>
          </p:cNvSpPr>
          <p:nvPr>
            <p:ph type="title"/>
          </p:nvPr>
        </p:nvSpPr>
        <p:spPr/>
        <p:txBody>
          <a:bodyPr/>
          <a:lstStyle/>
          <a:p>
            <a:r>
              <a:rPr lang="en-US" sz="2400" dirty="0"/>
              <a:t>COLUMBUS: Overall Survival with Encorafenib + Binimetinib versus Vemurafenib or Encorafenib in BRAF-Mutant Melanoma </a:t>
            </a:r>
            <a:endParaRPr lang="en-US" sz="2400" dirty="0">
              <a:solidFill>
                <a:srgbClr val="FF00FF"/>
              </a:solidFill>
            </a:endParaRPr>
          </a:p>
        </p:txBody>
      </p:sp>
      <p:sp>
        <p:nvSpPr>
          <p:cNvPr id="5" name="TextBox 4">
            <a:extLst>
              <a:ext uri="{FF2B5EF4-FFF2-40B4-BE49-F238E27FC236}">
                <a16:creationId xmlns:a16="http://schemas.microsoft.com/office/drawing/2014/main" id="{6B03B0FF-C7E7-714B-B4EB-20BBA9DE4491}"/>
              </a:ext>
            </a:extLst>
          </p:cNvPr>
          <p:cNvSpPr txBox="1"/>
          <p:nvPr/>
        </p:nvSpPr>
        <p:spPr>
          <a:xfrm>
            <a:off x="80361" y="6415263"/>
            <a:ext cx="4612160" cy="338554"/>
          </a:xfrm>
          <a:prstGeom prst="rect">
            <a:avLst/>
          </a:prstGeom>
          <a:noFill/>
        </p:spPr>
        <p:txBody>
          <a:bodyPr wrap="none" rtlCol="0">
            <a:spAutoFit/>
          </a:bodyPr>
          <a:lstStyle/>
          <a:p>
            <a:r>
              <a:rPr lang="en-US" sz="1600" dirty="0" err="1"/>
              <a:t>Dummer</a:t>
            </a:r>
            <a:r>
              <a:rPr lang="en-US" sz="1600" dirty="0"/>
              <a:t> R et al. </a:t>
            </a:r>
            <a:r>
              <a:rPr lang="en-US" sz="1600" i="1" dirty="0"/>
              <a:t>Lancet Oncol </a:t>
            </a:r>
            <a:r>
              <a:rPr lang="en-US" sz="1600" dirty="0"/>
              <a:t>2018;19:1315-27.</a:t>
            </a:r>
          </a:p>
        </p:txBody>
      </p:sp>
      <p:sp>
        <p:nvSpPr>
          <p:cNvPr id="10" name="TextBox 9">
            <a:extLst>
              <a:ext uri="{FF2B5EF4-FFF2-40B4-BE49-F238E27FC236}">
                <a16:creationId xmlns:a16="http://schemas.microsoft.com/office/drawing/2014/main" id="{53155270-F015-2940-BD62-F5E1A6E13A94}"/>
              </a:ext>
            </a:extLst>
          </p:cNvPr>
          <p:cNvSpPr txBox="1"/>
          <p:nvPr/>
        </p:nvSpPr>
        <p:spPr>
          <a:xfrm>
            <a:off x="861391" y="5714135"/>
            <a:ext cx="4648200" cy="276999"/>
          </a:xfrm>
          <a:prstGeom prst="rect">
            <a:avLst/>
          </a:prstGeom>
          <a:noFill/>
        </p:spPr>
        <p:txBody>
          <a:bodyPr wrap="square" rtlCol="0">
            <a:spAutoFit/>
          </a:bodyPr>
          <a:lstStyle/>
          <a:p>
            <a:pPr algn="ctr"/>
            <a:r>
              <a:rPr lang="en-US" sz="1200" b="1" dirty="0"/>
              <a:t>Time since </a:t>
            </a:r>
            <a:r>
              <a:rPr lang="en-US" sz="1200" b="1" dirty="0" err="1"/>
              <a:t>randomisation</a:t>
            </a:r>
            <a:r>
              <a:rPr lang="en-US" sz="1200" b="1" dirty="0"/>
              <a:t> (months)</a:t>
            </a:r>
          </a:p>
        </p:txBody>
      </p:sp>
      <p:sp>
        <p:nvSpPr>
          <p:cNvPr id="11" name="TextBox 10">
            <a:extLst>
              <a:ext uri="{FF2B5EF4-FFF2-40B4-BE49-F238E27FC236}">
                <a16:creationId xmlns:a16="http://schemas.microsoft.com/office/drawing/2014/main" id="{2EE63F31-82EF-4B41-845F-D3C662E91DE5}"/>
              </a:ext>
            </a:extLst>
          </p:cNvPr>
          <p:cNvSpPr txBox="1"/>
          <p:nvPr/>
        </p:nvSpPr>
        <p:spPr>
          <a:xfrm>
            <a:off x="7038652" y="5723016"/>
            <a:ext cx="4648200" cy="276999"/>
          </a:xfrm>
          <a:prstGeom prst="rect">
            <a:avLst/>
          </a:prstGeom>
          <a:noFill/>
        </p:spPr>
        <p:txBody>
          <a:bodyPr wrap="square" rtlCol="0">
            <a:spAutoFit/>
          </a:bodyPr>
          <a:lstStyle/>
          <a:p>
            <a:pPr algn="ctr"/>
            <a:r>
              <a:rPr lang="en-US" sz="1200" b="1" dirty="0"/>
              <a:t>Time since </a:t>
            </a:r>
            <a:r>
              <a:rPr lang="en-US" sz="1200" b="1" dirty="0" err="1"/>
              <a:t>randomisation</a:t>
            </a:r>
            <a:r>
              <a:rPr lang="en-US" sz="1200" b="1" dirty="0"/>
              <a:t> (months)</a:t>
            </a:r>
          </a:p>
        </p:txBody>
      </p:sp>
      <p:graphicFrame>
        <p:nvGraphicFramePr>
          <p:cNvPr id="12" name="Content Placeholder 3">
            <a:extLst>
              <a:ext uri="{FF2B5EF4-FFF2-40B4-BE49-F238E27FC236}">
                <a16:creationId xmlns:a16="http://schemas.microsoft.com/office/drawing/2014/main" id="{5B9DFE5E-C81C-B445-8D5D-ABDD472FBADD}"/>
              </a:ext>
            </a:extLst>
          </p:cNvPr>
          <p:cNvGraphicFramePr>
            <a:graphicFrameLocks/>
          </p:cNvGraphicFramePr>
          <p:nvPr>
            <p:extLst>
              <p:ext uri="{D42A27DB-BD31-4B8C-83A1-F6EECF244321}">
                <p14:modId xmlns:p14="http://schemas.microsoft.com/office/powerpoint/2010/main" val="770463683"/>
              </p:ext>
            </p:extLst>
          </p:nvPr>
        </p:nvGraphicFramePr>
        <p:xfrm>
          <a:off x="274982" y="1527628"/>
          <a:ext cx="5821018" cy="1310085"/>
        </p:xfrm>
        <a:graphic>
          <a:graphicData uri="http://schemas.openxmlformats.org/drawingml/2006/table">
            <a:tbl>
              <a:tblPr firstRow="1" bandRow="1">
                <a:tableStyleId>{93296810-A885-4BE3-A3E7-6D5BEEA58F35}</a:tableStyleId>
              </a:tblPr>
              <a:tblGrid>
                <a:gridCol w="2462738">
                  <a:extLst>
                    <a:ext uri="{9D8B030D-6E8A-4147-A177-3AD203B41FA5}">
                      <a16:colId xmlns:a16="http://schemas.microsoft.com/office/drawing/2014/main" val="20000"/>
                    </a:ext>
                  </a:extLst>
                </a:gridCol>
                <a:gridCol w="1834279">
                  <a:extLst>
                    <a:ext uri="{9D8B030D-6E8A-4147-A177-3AD203B41FA5}">
                      <a16:colId xmlns:a16="http://schemas.microsoft.com/office/drawing/2014/main" val="4256866379"/>
                    </a:ext>
                  </a:extLst>
                </a:gridCol>
                <a:gridCol w="609600">
                  <a:extLst>
                    <a:ext uri="{9D8B030D-6E8A-4147-A177-3AD203B41FA5}">
                      <a16:colId xmlns:a16="http://schemas.microsoft.com/office/drawing/2014/main" val="1087565659"/>
                    </a:ext>
                  </a:extLst>
                </a:gridCol>
                <a:gridCol w="914401">
                  <a:extLst>
                    <a:ext uri="{9D8B030D-6E8A-4147-A177-3AD203B41FA5}">
                      <a16:colId xmlns:a16="http://schemas.microsoft.com/office/drawing/2014/main" val="3069203865"/>
                    </a:ext>
                  </a:extLst>
                </a:gridCol>
              </a:tblGrid>
              <a:tr h="426165">
                <a:tc>
                  <a:txBody>
                    <a:bodyPr/>
                    <a:lstStyle/>
                    <a:p>
                      <a:r>
                        <a:rPr lang="en-GB" sz="1400" dirty="0">
                          <a:solidFill>
                            <a:schemeClr val="tx1"/>
                          </a:solidFill>
                          <a:latin typeface="+mn-lt"/>
                        </a:rPr>
                        <a:t>Cohort</a:t>
                      </a:r>
                      <a:endParaRPr lang="en-GB" sz="1400" b="1" dirty="0">
                        <a:solidFill>
                          <a:schemeClr val="tx1"/>
                        </a:solidFill>
                        <a:latin typeface="+mn-lt"/>
                        <a:cs typeface="Arial" panose="020B0604020202020204" pitchFamily="34" charset="0"/>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noProof="0" dirty="0">
                          <a:solidFill>
                            <a:schemeClr val="tx1"/>
                          </a:solidFill>
                          <a:latin typeface="+mn-lt"/>
                        </a:rPr>
                        <a:t>Median OS</a:t>
                      </a:r>
                      <a:r>
                        <a:rPr lang="en-US" sz="1400" baseline="0" noProof="0" dirty="0">
                          <a:solidFill>
                            <a:schemeClr val="tx1"/>
                          </a:solidFill>
                          <a:latin typeface="+mn-lt"/>
                        </a:rPr>
                        <a:t> </a:t>
                      </a:r>
                      <a:r>
                        <a:rPr lang="en-US" sz="1400" noProof="0" dirty="0">
                          <a:solidFill>
                            <a:schemeClr val="tx1"/>
                          </a:solidFill>
                          <a:latin typeface="+mn-lt"/>
                        </a:rPr>
                        <a:t>(</a:t>
                      </a:r>
                      <a:r>
                        <a:rPr lang="en-US" sz="1400" noProof="0" dirty="0" err="1">
                          <a:solidFill>
                            <a:schemeClr val="tx1"/>
                          </a:solidFill>
                          <a:latin typeface="+mn-lt"/>
                        </a:rPr>
                        <a:t>mo</a:t>
                      </a:r>
                      <a:r>
                        <a:rPr lang="en-US" sz="1400" noProof="0" dirty="0">
                          <a:solidFill>
                            <a:schemeClr val="tx1"/>
                          </a:solidFill>
                          <a:latin typeface="+mn-lt"/>
                        </a:rPr>
                        <a:t>)</a:t>
                      </a:r>
                      <a:endParaRPr lang="en-US" sz="1400" dirty="0">
                        <a:solidFill>
                          <a:schemeClr val="tx1"/>
                        </a:solidFill>
                        <a:latin typeface="+mn-lt"/>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HR</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i="1" noProof="0" dirty="0">
                          <a:solidFill>
                            <a:schemeClr val="tx1"/>
                          </a:solidFill>
                          <a:latin typeface="+mn-lt"/>
                        </a:rPr>
                        <a:t>p-</a:t>
                      </a:r>
                      <a:r>
                        <a:rPr lang="en-US" sz="1400" i="0" noProof="0" dirty="0">
                          <a:solidFill>
                            <a:schemeClr val="tx1"/>
                          </a:solidFill>
                          <a:latin typeface="+mn-lt"/>
                        </a:rPr>
                        <a:t>value</a:t>
                      </a:r>
                      <a:endParaRPr lang="en-US" sz="1400" i="0" dirty="0">
                        <a:solidFill>
                          <a:schemeClr val="tx1"/>
                        </a:solidFill>
                        <a:latin typeface="+mn-lt"/>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extLst>
                  <a:ext uri="{0D108BD9-81ED-4DB2-BD59-A6C34878D82A}">
                    <a16:rowId xmlns:a16="http://schemas.microsoft.com/office/drawing/2014/main" val="10000"/>
                  </a:ext>
                </a:extLst>
              </a:tr>
              <a:tr h="288969">
                <a:tc>
                  <a:txBody>
                    <a:bodyPr/>
                    <a:lstStyle/>
                    <a:p>
                      <a:r>
                        <a:rPr lang="en-GB" sz="1400" b="1" kern="1200" dirty="0" err="1">
                          <a:solidFill>
                            <a:srgbClr val="92D050"/>
                          </a:solidFill>
                          <a:latin typeface="+mn-lt"/>
                          <a:ea typeface="+mn-ea"/>
                          <a:cs typeface="Arial" panose="020B0604020202020204" pitchFamily="34" charset="0"/>
                        </a:rPr>
                        <a:t>Encorafenib</a:t>
                      </a:r>
                      <a:r>
                        <a:rPr lang="en-GB" sz="1400" b="1" kern="1200" dirty="0">
                          <a:solidFill>
                            <a:srgbClr val="92D050"/>
                          </a:solidFill>
                          <a:latin typeface="+mn-lt"/>
                          <a:ea typeface="+mn-ea"/>
                          <a:cs typeface="Arial" panose="020B0604020202020204" pitchFamily="34" charset="0"/>
                        </a:rPr>
                        <a:t> + </a:t>
                      </a:r>
                      <a:r>
                        <a:rPr lang="en-GB" sz="1400" b="1" kern="1200" dirty="0" err="1">
                          <a:solidFill>
                            <a:srgbClr val="92D050"/>
                          </a:solidFill>
                          <a:latin typeface="+mn-lt"/>
                          <a:ea typeface="+mn-ea"/>
                          <a:cs typeface="Arial" panose="020B0604020202020204" pitchFamily="34" charset="0"/>
                        </a:rPr>
                        <a:t>binimetinib</a:t>
                      </a:r>
                      <a:endParaRPr lang="en-GB" sz="1400" b="1" kern="1200" dirty="0">
                        <a:solidFill>
                          <a:srgbClr val="92D050"/>
                        </a:solidFill>
                        <a:latin typeface="+mn-lt"/>
                        <a:ea typeface="+mn-ea"/>
                        <a:cs typeface="Arial" panose="020B0604020202020204" pitchFamily="34" charset="0"/>
                      </a:endParaRPr>
                    </a:p>
                    <a:p>
                      <a:r>
                        <a:rPr lang="en-GB" sz="1400" b="1" kern="1200" dirty="0">
                          <a:solidFill>
                            <a:srgbClr val="92D050"/>
                          </a:solidFill>
                          <a:latin typeface="+mn-lt"/>
                          <a:ea typeface="+mn-ea"/>
                          <a:cs typeface="Arial" panose="020B0604020202020204" pitchFamily="34" charset="0"/>
                        </a:rPr>
                        <a:t>(n = 192)</a:t>
                      </a:r>
                      <a:endParaRPr lang="en-GB" sz="1400" b="1" dirty="0">
                        <a:solidFill>
                          <a:srgbClr val="F8951D"/>
                        </a:solidFill>
                        <a:latin typeface="+mn-lt"/>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400" dirty="0">
                          <a:solidFill>
                            <a:schemeClr val="tx1"/>
                          </a:solidFill>
                          <a:latin typeface="+mn-lt"/>
                        </a:rPr>
                        <a:t>33.6 </a:t>
                      </a:r>
                      <a:r>
                        <a:rPr lang="en-GB" sz="1400" dirty="0" err="1">
                          <a:solidFill>
                            <a:schemeClr val="tx1"/>
                          </a:solidFill>
                          <a:latin typeface="+mn-lt"/>
                        </a:rPr>
                        <a:t>mo</a:t>
                      </a:r>
                      <a:endParaRPr lang="en-US" sz="1400" dirty="0">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rowSpan="2">
                  <a:txBody>
                    <a:bodyPr/>
                    <a:lstStyle/>
                    <a:p>
                      <a:pPr algn="ctr"/>
                      <a:r>
                        <a:rPr lang="en-US" sz="1400" dirty="0">
                          <a:solidFill>
                            <a:schemeClr val="tx1"/>
                          </a:solidFill>
                          <a:latin typeface="+mn-lt"/>
                        </a:rPr>
                        <a:t>0.61</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i="1" dirty="0">
                          <a:solidFill>
                            <a:schemeClr val="tx1"/>
                          </a:solidFill>
                          <a:latin typeface="+mn-lt"/>
                        </a:rPr>
                        <a:t>&lt;</a:t>
                      </a:r>
                      <a:r>
                        <a:rPr lang="nb-NO" sz="1400" dirty="0">
                          <a:solidFill>
                            <a:schemeClr val="tx1"/>
                          </a:solidFill>
                          <a:latin typeface="+mn-lt"/>
                        </a:rPr>
                        <a:t>0.0001</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1"/>
                  </a:ext>
                </a:extLst>
              </a:tr>
              <a:tr h="334321">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400" b="1" dirty="0">
                          <a:solidFill>
                            <a:srgbClr val="F8951D"/>
                          </a:solidFill>
                          <a:latin typeface="+mn-lt"/>
                        </a:rPr>
                        <a:t>Vemurafenib (n = 191)</a:t>
                      </a:r>
                      <a:endParaRPr lang="en-GB" sz="1400" b="1" kern="1200" dirty="0">
                        <a:solidFill>
                          <a:schemeClr val="bg1">
                            <a:lumMod val="85000"/>
                          </a:schemeClr>
                        </a:solidFill>
                        <a:latin typeface="+mn-lt"/>
                        <a:ea typeface="+mn-ea"/>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400" dirty="0">
                          <a:solidFill>
                            <a:schemeClr val="tx1"/>
                          </a:solidFill>
                          <a:latin typeface="+mn-lt"/>
                        </a:rPr>
                        <a:t>16.9 </a:t>
                      </a:r>
                      <a:r>
                        <a:rPr lang="en-GB" sz="1400" dirty="0" err="1">
                          <a:solidFill>
                            <a:schemeClr val="tx1"/>
                          </a:solidFill>
                          <a:latin typeface="+mn-lt"/>
                        </a:rPr>
                        <a:t>mo</a:t>
                      </a:r>
                      <a:endParaRPr lang="en-US" sz="1400" dirty="0">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vMerge="1">
                  <a:txBody>
                    <a:bodyPr/>
                    <a:lstStyle/>
                    <a:p>
                      <a:pPr algn="ctr"/>
                      <a:endParaRPr lang="en-US" sz="1400" dirty="0">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vMerge="1">
                  <a:txBody>
                    <a:bodyPr/>
                    <a:lstStyle/>
                    <a:p>
                      <a:pPr algn="ctr"/>
                      <a:endParaRPr lang="en-US" sz="1400" dirty="0">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2"/>
                  </a:ext>
                </a:extLst>
              </a:tr>
            </a:tbl>
          </a:graphicData>
        </a:graphic>
      </p:graphicFrame>
      <p:graphicFrame>
        <p:nvGraphicFramePr>
          <p:cNvPr id="13" name="Content Placeholder 3">
            <a:extLst>
              <a:ext uri="{FF2B5EF4-FFF2-40B4-BE49-F238E27FC236}">
                <a16:creationId xmlns:a16="http://schemas.microsoft.com/office/drawing/2014/main" id="{CEC82216-82CB-5441-B8C0-D80367086D5B}"/>
              </a:ext>
            </a:extLst>
          </p:cNvPr>
          <p:cNvGraphicFramePr>
            <a:graphicFrameLocks/>
          </p:cNvGraphicFramePr>
          <p:nvPr>
            <p:extLst>
              <p:ext uri="{D42A27DB-BD31-4B8C-83A1-F6EECF244321}">
                <p14:modId xmlns:p14="http://schemas.microsoft.com/office/powerpoint/2010/main" val="2315990671"/>
              </p:ext>
            </p:extLst>
          </p:nvPr>
        </p:nvGraphicFramePr>
        <p:xfrm>
          <a:off x="6324602" y="1536534"/>
          <a:ext cx="5734877" cy="1310085"/>
        </p:xfrm>
        <a:graphic>
          <a:graphicData uri="http://schemas.openxmlformats.org/drawingml/2006/table">
            <a:tbl>
              <a:tblPr firstRow="1" bandRow="1">
                <a:tableStyleId>{93296810-A885-4BE3-A3E7-6D5BEEA58F35}</a:tableStyleId>
              </a:tblPr>
              <a:tblGrid>
                <a:gridCol w="2458276">
                  <a:extLst>
                    <a:ext uri="{9D8B030D-6E8A-4147-A177-3AD203B41FA5}">
                      <a16:colId xmlns:a16="http://schemas.microsoft.com/office/drawing/2014/main" val="20000"/>
                    </a:ext>
                  </a:extLst>
                </a:gridCol>
                <a:gridCol w="1752600">
                  <a:extLst>
                    <a:ext uri="{9D8B030D-6E8A-4147-A177-3AD203B41FA5}">
                      <a16:colId xmlns:a16="http://schemas.microsoft.com/office/drawing/2014/main" val="4256866379"/>
                    </a:ext>
                  </a:extLst>
                </a:gridCol>
                <a:gridCol w="609600">
                  <a:extLst>
                    <a:ext uri="{9D8B030D-6E8A-4147-A177-3AD203B41FA5}">
                      <a16:colId xmlns:a16="http://schemas.microsoft.com/office/drawing/2014/main" val="1087565659"/>
                    </a:ext>
                  </a:extLst>
                </a:gridCol>
                <a:gridCol w="914401">
                  <a:extLst>
                    <a:ext uri="{9D8B030D-6E8A-4147-A177-3AD203B41FA5}">
                      <a16:colId xmlns:a16="http://schemas.microsoft.com/office/drawing/2014/main" val="3069203865"/>
                    </a:ext>
                  </a:extLst>
                </a:gridCol>
              </a:tblGrid>
              <a:tr h="426165">
                <a:tc>
                  <a:txBody>
                    <a:bodyPr/>
                    <a:lstStyle/>
                    <a:p>
                      <a:r>
                        <a:rPr lang="en-GB" sz="1400" dirty="0">
                          <a:solidFill>
                            <a:schemeClr val="tx1"/>
                          </a:solidFill>
                          <a:latin typeface="+mn-lt"/>
                        </a:rPr>
                        <a:t>Cohort</a:t>
                      </a:r>
                      <a:endParaRPr lang="en-GB" sz="1400" b="1" dirty="0">
                        <a:solidFill>
                          <a:schemeClr val="tx1"/>
                        </a:solidFill>
                        <a:latin typeface="+mn-lt"/>
                        <a:cs typeface="Arial" panose="020B0604020202020204" pitchFamily="34" charset="0"/>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noProof="0" dirty="0">
                          <a:solidFill>
                            <a:schemeClr val="tx1"/>
                          </a:solidFill>
                          <a:latin typeface="+mn-lt"/>
                        </a:rPr>
                        <a:t>Median OS</a:t>
                      </a:r>
                      <a:r>
                        <a:rPr lang="en-US" sz="1400" baseline="0" noProof="0" dirty="0">
                          <a:solidFill>
                            <a:schemeClr val="tx1"/>
                          </a:solidFill>
                          <a:latin typeface="+mn-lt"/>
                        </a:rPr>
                        <a:t> </a:t>
                      </a:r>
                      <a:r>
                        <a:rPr lang="en-US" sz="1400" noProof="0" dirty="0">
                          <a:solidFill>
                            <a:schemeClr val="tx1"/>
                          </a:solidFill>
                          <a:latin typeface="+mn-lt"/>
                        </a:rPr>
                        <a:t>(</a:t>
                      </a:r>
                      <a:r>
                        <a:rPr lang="en-US" sz="1400" noProof="0" dirty="0" err="1">
                          <a:solidFill>
                            <a:schemeClr val="tx1"/>
                          </a:solidFill>
                          <a:latin typeface="+mn-lt"/>
                        </a:rPr>
                        <a:t>mo</a:t>
                      </a:r>
                      <a:r>
                        <a:rPr lang="en-US" sz="1400" noProof="0" dirty="0">
                          <a:solidFill>
                            <a:schemeClr val="tx1"/>
                          </a:solidFill>
                          <a:latin typeface="+mn-lt"/>
                        </a:rPr>
                        <a:t>)</a:t>
                      </a:r>
                      <a:endParaRPr lang="en-US" sz="1400" dirty="0">
                        <a:solidFill>
                          <a:schemeClr val="tx1"/>
                        </a:solidFill>
                        <a:latin typeface="+mn-lt"/>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HR</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i="1" noProof="0" dirty="0">
                          <a:solidFill>
                            <a:schemeClr val="tx1"/>
                          </a:solidFill>
                          <a:latin typeface="+mn-lt"/>
                        </a:rPr>
                        <a:t>p-</a:t>
                      </a:r>
                      <a:r>
                        <a:rPr lang="en-US" sz="1400" i="0" noProof="0" dirty="0">
                          <a:solidFill>
                            <a:schemeClr val="tx1"/>
                          </a:solidFill>
                          <a:latin typeface="+mn-lt"/>
                        </a:rPr>
                        <a:t>value</a:t>
                      </a:r>
                      <a:endParaRPr lang="en-US" sz="1400" i="0" dirty="0">
                        <a:solidFill>
                          <a:schemeClr val="tx1"/>
                        </a:solidFill>
                        <a:latin typeface="+mn-lt"/>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extLst>
                  <a:ext uri="{0D108BD9-81ED-4DB2-BD59-A6C34878D82A}">
                    <a16:rowId xmlns:a16="http://schemas.microsoft.com/office/drawing/2014/main" val="10000"/>
                  </a:ext>
                </a:extLst>
              </a:tr>
              <a:tr h="288969">
                <a:tc>
                  <a:txBody>
                    <a:bodyPr/>
                    <a:lstStyle/>
                    <a:p>
                      <a:r>
                        <a:rPr lang="en-GB" sz="1400" b="1" kern="1200" dirty="0" err="1">
                          <a:solidFill>
                            <a:srgbClr val="92D050"/>
                          </a:solidFill>
                          <a:latin typeface="+mn-lt"/>
                          <a:ea typeface="+mn-ea"/>
                          <a:cs typeface="Arial" panose="020B0604020202020204" pitchFamily="34" charset="0"/>
                        </a:rPr>
                        <a:t>Encorafenib</a:t>
                      </a:r>
                      <a:r>
                        <a:rPr lang="en-GB" sz="1400" b="1" kern="1200" dirty="0">
                          <a:solidFill>
                            <a:srgbClr val="92D050"/>
                          </a:solidFill>
                          <a:latin typeface="+mn-lt"/>
                          <a:ea typeface="+mn-ea"/>
                          <a:cs typeface="Arial" panose="020B0604020202020204" pitchFamily="34" charset="0"/>
                        </a:rPr>
                        <a:t> + </a:t>
                      </a:r>
                      <a:r>
                        <a:rPr lang="en-GB" sz="1400" b="1" kern="1200" dirty="0" err="1">
                          <a:solidFill>
                            <a:srgbClr val="92D050"/>
                          </a:solidFill>
                          <a:latin typeface="+mn-lt"/>
                          <a:ea typeface="+mn-ea"/>
                          <a:cs typeface="Arial" panose="020B0604020202020204" pitchFamily="34" charset="0"/>
                        </a:rPr>
                        <a:t>binimetinib</a:t>
                      </a:r>
                      <a:endParaRPr lang="en-GB" sz="1400" b="1" kern="1200" dirty="0">
                        <a:solidFill>
                          <a:srgbClr val="92D050"/>
                        </a:solidFill>
                        <a:latin typeface="+mn-lt"/>
                        <a:ea typeface="+mn-ea"/>
                        <a:cs typeface="Arial" panose="020B0604020202020204" pitchFamily="34" charset="0"/>
                      </a:endParaRPr>
                    </a:p>
                    <a:p>
                      <a:r>
                        <a:rPr lang="en-GB" sz="1400" b="1" kern="1200" dirty="0">
                          <a:solidFill>
                            <a:srgbClr val="92D050"/>
                          </a:solidFill>
                          <a:latin typeface="+mn-lt"/>
                          <a:ea typeface="+mn-ea"/>
                          <a:cs typeface="Arial" panose="020B0604020202020204" pitchFamily="34" charset="0"/>
                        </a:rPr>
                        <a:t>(n = 192)</a:t>
                      </a:r>
                      <a:endParaRPr lang="en-GB" sz="1400" b="1" dirty="0">
                        <a:solidFill>
                          <a:srgbClr val="F8951D"/>
                        </a:solidFill>
                        <a:latin typeface="+mn-lt"/>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400" dirty="0">
                          <a:solidFill>
                            <a:schemeClr val="tx1"/>
                          </a:solidFill>
                          <a:latin typeface="+mn-lt"/>
                        </a:rPr>
                        <a:t>33.6 </a:t>
                      </a:r>
                      <a:r>
                        <a:rPr lang="en-GB" sz="1400" dirty="0" err="1">
                          <a:solidFill>
                            <a:schemeClr val="tx1"/>
                          </a:solidFill>
                          <a:latin typeface="+mn-lt"/>
                        </a:rPr>
                        <a:t>mo</a:t>
                      </a:r>
                      <a:endParaRPr lang="en-US" sz="1400" dirty="0">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rowSpan="2">
                  <a:txBody>
                    <a:bodyPr/>
                    <a:lstStyle/>
                    <a:p>
                      <a:pPr algn="ctr"/>
                      <a:r>
                        <a:rPr lang="en-US" sz="1400" dirty="0">
                          <a:solidFill>
                            <a:schemeClr val="tx1"/>
                          </a:solidFill>
                          <a:latin typeface="+mn-lt"/>
                        </a:rPr>
                        <a:t>0.81</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rowSpan="2">
                  <a:txBody>
                    <a:bodyPr/>
                    <a:lstStyle/>
                    <a:p>
                      <a:pPr algn="ctr"/>
                      <a:r>
                        <a:rPr lang="en-US" sz="1400" i="0" dirty="0">
                          <a:solidFill>
                            <a:schemeClr val="tx1"/>
                          </a:solidFill>
                          <a:latin typeface="+mn-lt"/>
                        </a:rPr>
                        <a:t>0.12</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1"/>
                  </a:ext>
                </a:extLst>
              </a:tr>
              <a:tr h="288969">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400" b="1" dirty="0" err="1">
                          <a:solidFill>
                            <a:srgbClr val="F8951D"/>
                          </a:solidFill>
                          <a:latin typeface="+mn-lt"/>
                        </a:rPr>
                        <a:t>Encorafenib</a:t>
                      </a:r>
                      <a:r>
                        <a:rPr lang="en-GB" sz="1400" b="1" dirty="0">
                          <a:solidFill>
                            <a:srgbClr val="F8951D"/>
                          </a:solidFill>
                          <a:latin typeface="+mn-lt"/>
                        </a:rPr>
                        <a:t> (n = 194)</a:t>
                      </a:r>
                      <a:endParaRPr lang="en-GB" sz="1400" b="1" kern="1200" dirty="0">
                        <a:solidFill>
                          <a:schemeClr val="bg1">
                            <a:lumMod val="85000"/>
                          </a:schemeClr>
                        </a:solidFill>
                        <a:latin typeface="+mn-lt"/>
                        <a:ea typeface="+mn-ea"/>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400" dirty="0">
                          <a:solidFill>
                            <a:schemeClr val="tx1"/>
                          </a:solidFill>
                          <a:latin typeface="+mn-lt"/>
                        </a:rPr>
                        <a:t>23.5 </a:t>
                      </a:r>
                      <a:r>
                        <a:rPr lang="en-GB" sz="1400" dirty="0" err="1">
                          <a:solidFill>
                            <a:schemeClr val="tx1"/>
                          </a:solidFill>
                          <a:latin typeface="+mn-lt"/>
                        </a:rPr>
                        <a:t>mo</a:t>
                      </a:r>
                      <a:endParaRPr lang="en-US" sz="1400" dirty="0">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vMerge="1">
                  <a:txBody>
                    <a:bodyPr/>
                    <a:lstStyle/>
                    <a:p>
                      <a:pPr algn="ctr"/>
                      <a:endParaRPr lang="en-US" sz="1400" dirty="0">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vMerge="1">
                  <a:txBody>
                    <a:bodyPr/>
                    <a:lstStyle/>
                    <a:p>
                      <a:pPr algn="ctr"/>
                      <a:endParaRPr lang="en-US" sz="1400" dirty="0">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2"/>
                  </a:ext>
                </a:extLst>
              </a:tr>
            </a:tbl>
          </a:graphicData>
        </a:graphic>
      </p:graphicFrame>
      <p:sp>
        <p:nvSpPr>
          <p:cNvPr id="19" name="TextBox 18">
            <a:extLst>
              <a:ext uri="{FF2B5EF4-FFF2-40B4-BE49-F238E27FC236}">
                <a16:creationId xmlns:a16="http://schemas.microsoft.com/office/drawing/2014/main" id="{C80C6374-1A9F-D84B-A794-6F92BCA89C2E}"/>
              </a:ext>
            </a:extLst>
          </p:cNvPr>
          <p:cNvSpPr txBox="1"/>
          <p:nvPr/>
        </p:nvSpPr>
        <p:spPr>
          <a:xfrm rot="16200000">
            <a:off x="-828564" y="4171176"/>
            <a:ext cx="2192968" cy="285076"/>
          </a:xfrm>
          <a:prstGeom prst="rect">
            <a:avLst/>
          </a:prstGeom>
          <a:noFill/>
        </p:spPr>
        <p:txBody>
          <a:bodyPr wrap="square" rtlCol="0">
            <a:spAutoFit/>
          </a:bodyPr>
          <a:lstStyle/>
          <a:p>
            <a:pPr algn="ctr"/>
            <a:r>
              <a:rPr lang="en-US" sz="1200" b="1" dirty="0"/>
              <a:t>Overall survival (%)</a:t>
            </a:r>
          </a:p>
        </p:txBody>
      </p:sp>
      <p:sp>
        <p:nvSpPr>
          <p:cNvPr id="20" name="TextBox 19">
            <a:extLst>
              <a:ext uri="{FF2B5EF4-FFF2-40B4-BE49-F238E27FC236}">
                <a16:creationId xmlns:a16="http://schemas.microsoft.com/office/drawing/2014/main" id="{D1DB0361-7F92-D342-8792-4EC4F2909E09}"/>
              </a:ext>
            </a:extLst>
          </p:cNvPr>
          <p:cNvSpPr txBox="1"/>
          <p:nvPr/>
        </p:nvSpPr>
        <p:spPr>
          <a:xfrm rot="16200000">
            <a:off x="5219842" y="4175215"/>
            <a:ext cx="2192968" cy="276999"/>
          </a:xfrm>
          <a:prstGeom prst="rect">
            <a:avLst/>
          </a:prstGeom>
          <a:noFill/>
        </p:spPr>
        <p:txBody>
          <a:bodyPr wrap="square" rtlCol="0">
            <a:spAutoFit/>
          </a:bodyPr>
          <a:lstStyle/>
          <a:p>
            <a:pPr algn="ctr"/>
            <a:r>
              <a:rPr lang="en-US" sz="1200" b="1" dirty="0"/>
              <a:t>Overall survival (%)</a:t>
            </a:r>
          </a:p>
        </p:txBody>
      </p:sp>
      <p:sp>
        <p:nvSpPr>
          <p:cNvPr id="21" name="TextBox 20">
            <a:extLst>
              <a:ext uri="{FF2B5EF4-FFF2-40B4-BE49-F238E27FC236}">
                <a16:creationId xmlns:a16="http://schemas.microsoft.com/office/drawing/2014/main" id="{0C42D5C3-D1B5-FC42-A891-D74259124BCA}"/>
              </a:ext>
            </a:extLst>
          </p:cNvPr>
          <p:cNvSpPr txBox="1"/>
          <p:nvPr/>
        </p:nvSpPr>
        <p:spPr>
          <a:xfrm>
            <a:off x="3352800" y="3124200"/>
            <a:ext cx="3035405" cy="461665"/>
          </a:xfrm>
          <a:prstGeom prst="rect">
            <a:avLst/>
          </a:prstGeom>
          <a:noFill/>
        </p:spPr>
        <p:txBody>
          <a:bodyPr wrap="square" rtlCol="0">
            <a:spAutoFit/>
          </a:bodyPr>
          <a:lstStyle/>
          <a:p>
            <a:r>
              <a:rPr lang="en-US" sz="1200" dirty="0" err="1"/>
              <a:t>Encorafenib</a:t>
            </a:r>
            <a:r>
              <a:rPr lang="en-US" sz="1200" dirty="0"/>
              <a:t> plus </a:t>
            </a:r>
            <a:r>
              <a:rPr lang="en-US" sz="1200" dirty="0" err="1"/>
              <a:t>binimetinib</a:t>
            </a:r>
            <a:r>
              <a:rPr lang="en-US" sz="1200" dirty="0"/>
              <a:t> group</a:t>
            </a:r>
          </a:p>
          <a:p>
            <a:r>
              <a:rPr lang="en-US" sz="1200" dirty="0"/>
              <a:t>Vemurafenib group</a:t>
            </a:r>
          </a:p>
        </p:txBody>
      </p:sp>
      <p:sp>
        <p:nvSpPr>
          <p:cNvPr id="22" name="TextBox 21">
            <a:extLst>
              <a:ext uri="{FF2B5EF4-FFF2-40B4-BE49-F238E27FC236}">
                <a16:creationId xmlns:a16="http://schemas.microsoft.com/office/drawing/2014/main" id="{94DF0F61-9CEC-0743-BC0B-5E0B4672C888}"/>
              </a:ext>
            </a:extLst>
          </p:cNvPr>
          <p:cNvSpPr txBox="1"/>
          <p:nvPr/>
        </p:nvSpPr>
        <p:spPr>
          <a:xfrm>
            <a:off x="9115234" y="3124200"/>
            <a:ext cx="2529665" cy="461665"/>
          </a:xfrm>
          <a:prstGeom prst="rect">
            <a:avLst/>
          </a:prstGeom>
          <a:noFill/>
        </p:spPr>
        <p:txBody>
          <a:bodyPr wrap="square" rtlCol="0">
            <a:spAutoFit/>
          </a:bodyPr>
          <a:lstStyle/>
          <a:p>
            <a:r>
              <a:rPr lang="en-US" sz="1200" dirty="0" err="1"/>
              <a:t>Encorafenib</a:t>
            </a:r>
            <a:r>
              <a:rPr lang="en-US" sz="1200" dirty="0"/>
              <a:t> plus </a:t>
            </a:r>
            <a:r>
              <a:rPr lang="en-US" sz="1200" dirty="0" err="1"/>
              <a:t>binimetinib</a:t>
            </a:r>
            <a:r>
              <a:rPr lang="en-US" sz="1200" dirty="0"/>
              <a:t> group</a:t>
            </a:r>
          </a:p>
          <a:p>
            <a:r>
              <a:rPr lang="en-US" sz="1200" dirty="0" err="1"/>
              <a:t>Encorafenib</a:t>
            </a:r>
            <a:r>
              <a:rPr lang="en-US" sz="1200" dirty="0"/>
              <a:t> group</a:t>
            </a:r>
          </a:p>
        </p:txBody>
      </p:sp>
    </p:spTree>
    <p:extLst>
      <p:ext uri="{BB962C8B-B14F-4D97-AF65-F5344CB8AC3E}">
        <p14:creationId xmlns:p14="http://schemas.microsoft.com/office/powerpoint/2010/main" val="3853258231"/>
      </p:ext>
    </p:extLst>
  </p:cSld>
  <p:clrMapOvr>
    <a:masterClrMapping/>
  </p:clrMapOvr>
  <p:transition spd="slow"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390DC-B1DD-0D4C-BA90-5864D45BCD52}"/>
              </a:ext>
            </a:extLst>
          </p:cNvPr>
          <p:cNvSpPr>
            <a:spLocks noGrp="1"/>
          </p:cNvSpPr>
          <p:nvPr>
            <p:ph type="title"/>
          </p:nvPr>
        </p:nvSpPr>
        <p:spPr/>
        <p:txBody>
          <a:bodyPr/>
          <a:lstStyle/>
          <a:p>
            <a:r>
              <a:rPr lang="en-US" sz="2400" dirty="0"/>
              <a:t>COLUMBUS: Adverse Events with </a:t>
            </a:r>
            <a:r>
              <a:rPr lang="en-US" sz="2400" dirty="0" err="1"/>
              <a:t>Encorafenib</a:t>
            </a:r>
            <a:r>
              <a:rPr lang="en-US" sz="2400" dirty="0"/>
              <a:t>/</a:t>
            </a:r>
            <a:r>
              <a:rPr lang="en-US" sz="2400" dirty="0" err="1"/>
              <a:t>Binimetinib</a:t>
            </a:r>
            <a:r>
              <a:rPr lang="en-US" sz="2400" dirty="0"/>
              <a:t> versus Vemurafenib or </a:t>
            </a:r>
            <a:r>
              <a:rPr lang="en-US" sz="2400" dirty="0" err="1"/>
              <a:t>Encorafenib</a:t>
            </a:r>
            <a:r>
              <a:rPr lang="en-US" sz="2400" dirty="0"/>
              <a:t> for BRAF-Mutant Melanoma </a:t>
            </a:r>
          </a:p>
        </p:txBody>
      </p:sp>
      <p:sp>
        <p:nvSpPr>
          <p:cNvPr id="3" name="Rectangle 33">
            <a:extLst>
              <a:ext uri="{FF2B5EF4-FFF2-40B4-BE49-F238E27FC236}">
                <a16:creationId xmlns:a16="http://schemas.microsoft.com/office/drawing/2014/main" id="{C0FDA1A3-72FC-024F-A540-3BF95A81D2EC}"/>
              </a:ext>
            </a:extLst>
          </p:cNvPr>
          <p:cNvSpPr>
            <a:spLocks noChangeArrowheads="1"/>
          </p:cNvSpPr>
          <p:nvPr/>
        </p:nvSpPr>
        <p:spPr bwMode="auto">
          <a:xfrm>
            <a:off x="606706" y="1725393"/>
            <a:ext cx="10896600" cy="4343400"/>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itchFamily="34" charset="0"/>
              <a:ea typeface="ヒラギノ角ゴ Pro W3" charset="-128"/>
            </a:endParaRPr>
          </a:p>
        </p:txBody>
      </p:sp>
      <p:graphicFrame>
        <p:nvGraphicFramePr>
          <p:cNvPr id="4" name="Content Placeholder 3">
            <a:extLst>
              <a:ext uri="{FF2B5EF4-FFF2-40B4-BE49-F238E27FC236}">
                <a16:creationId xmlns:a16="http://schemas.microsoft.com/office/drawing/2014/main" id="{31C83FD3-B707-2142-9348-3DEACFD936E6}"/>
              </a:ext>
            </a:extLst>
          </p:cNvPr>
          <p:cNvGraphicFramePr>
            <a:graphicFrameLocks/>
          </p:cNvGraphicFramePr>
          <p:nvPr>
            <p:extLst>
              <p:ext uri="{D42A27DB-BD31-4B8C-83A1-F6EECF244321}">
                <p14:modId xmlns:p14="http://schemas.microsoft.com/office/powerpoint/2010/main" val="3189245956"/>
              </p:ext>
            </p:extLst>
          </p:nvPr>
        </p:nvGraphicFramePr>
        <p:xfrm>
          <a:off x="721006" y="1826649"/>
          <a:ext cx="10668000" cy="4140889"/>
        </p:xfrm>
        <a:graphic>
          <a:graphicData uri="http://schemas.openxmlformats.org/drawingml/2006/table">
            <a:tbl>
              <a:tblPr firstRow="1" bandRow="1">
                <a:tableStyleId>{93296810-A885-4BE3-A3E7-6D5BEEA58F35}</a:tableStyleId>
              </a:tblPr>
              <a:tblGrid>
                <a:gridCol w="3276600">
                  <a:extLst>
                    <a:ext uri="{9D8B030D-6E8A-4147-A177-3AD203B41FA5}">
                      <a16:colId xmlns:a16="http://schemas.microsoft.com/office/drawing/2014/main" val="20000"/>
                    </a:ext>
                  </a:extLst>
                </a:gridCol>
                <a:gridCol w="3200400">
                  <a:extLst>
                    <a:ext uri="{9D8B030D-6E8A-4147-A177-3AD203B41FA5}">
                      <a16:colId xmlns:a16="http://schemas.microsoft.com/office/drawing/2014/main" val="4256866379"/>
                    </a:ext>
                  </a:extLst>
                </a:gridCol>
                <a:gridCol w="2286000">
                  <a:extLst>
                    <a:ext uri="{9D8B030D-6E8A-4147-A177-3AD203B41FA5}">
                      <a16:colId xmlns:a16="http://schemas.microsoft.com/office/drawing/2014/main" val="1464421259"/>
                    </a:ext>
                  </a:extLst>
                </a:gridCol>
                <a:gridCol w="1905000">
                  <a:extLst>
                    <a:ext uri="{9D8B030D-6E8A-4147-A177-3AD203B41FA5}">
                      <a16:colId xmlns:a16="http://schemas.microsoft.com/office/drawing/2014/main" val="1047143995"/>
                    </a:ext>
                  </a:extLst>
                </a:gridCol>
              </a:tblGrid>
              <a:tr h="399967">
                <a:tc>
                  <a:txBody>
                    <a:bodyPr/>
                    <a:lstStyle/>
                    <a:p>
                      <a:r>
                        <a:rPr lang="en-GB" sz="1800" dirty="0"/>
                        <a:t>Any AE</a:t>
                      </a:r>
                      <a:endParaRPr lang="en-GB" sz="1800" b="1" dirty="0">
                        <a:latin typeface="Arial Narrow" panose="020B0606020202030204" pitchFamily="34" charset="0"/>
                        <a:cs typeface="Arial" panose="020B0604020202020204" pitchFamily="34" charset="0"/>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noProof="0" dirty="0" err="1"/>
                        <a:t>Encorafenib</a:t>
                      </a:r>
                      <a:r>
                        <a:rPr lang="en-US" sz="1800" noProof="0" dirty="0"/>
                        <a:t> + </a:t>
                      </a:r>
                      <a:r>
                        <a:rPr lang="en-US" sz="1800" noProof="0" dirty="0" err="1"/>
                        <a:t>binimetinib</a:t>
                      </a:r>
                      <a:endParaRPr lang="en-US" sz="1800" noProof="0" dirty="0"/>
                    </a:p>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noProof="0" dirty="0"/>
                        <a:t>(</a:t>
                      </a:r>
                      <a:r>
                        <a:rPr lang="en-US" sz="1800" baseline="0" noProof="0" dirty="0"/>
                        <a:t>N = 192)</a:t>
                      </a:r>
                      <a:endParaRPr lang="en-US" dirty="0"/>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dirty="0" err="1"/>
                        <a:t>Encorafenib</a:t>
                      </a:r>
                      <a:endParaRPr lang="en-US" dirty="0"/>
                    </a:p>
                    <a:p>
                      <a:pPr marL="0" marR="0" lvl="0" indent="0" algn="ctr" defTabSz="457189" rtl="0" eaLnBrk="1" fontAlgn="auto" latinLnBrk="0" hangingPunct="1">
                        <a:lnSpc>
                          <a:spcPct val="100000"/>
                        </a:lnSpc>
                        <a:spcBef>
                          <a:spcPts val="0"/>
                        </a:spcBef>
                        <a:spcAft>
                          <a:spcPts val="0"/>
                        </a:spcAft>
                        <a:buClrTx/>
                        <a:buSzTx/>
                        <a:buFontTx/>
                        <a:buNone/>
                        <a:tabLst/>
                        <a:defRPr/>
                      </a:pPr>
                      <a:r>
                        <a:rPr lang="en-US" dirty="0"/>
                        <a:t>(N = 192)</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dirty="0"/>
                        <a:t>Vemurafenib</a:t>
                      </a:r>
                    </a:p>
                    <a:p>
                      <a:pPr marL="0" marR="0" lvl="0" indent="0" algn="ctr" defTabSz="457189" rtl="0" eaLnBrk="1" fontAlgn="auto" latinLnBrk="0" hangingPunct="1">
                        <a:lnSpc>
                          <a:spcPct val="100000"/>
                        </a:lnSpc>
                        <a:spcBef>
                          <a:spcPts val="0"/>
                        </a:spcBef>
                        <a:spcAft>
                          <a:spcPts val="0"/>
                        </a:spcAft>
                        <a:buClrTx/>
                        <a:buSzTx/>
                        <a:buFontTx/>
                        <a:buNone/>
                        <a:tabLst/>
                        <a:defRPr/>
                      </a:pPr>
                      <a:r>
                        <a:rPr lang="en-US" dirty="0"/>
                        <a:t>(N = 186)</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extLst>
                  <a:ext uri="{0D108BD9-81ED-4DB2-BD59-A6C34878D82A}">
                    <a16:rowId xmlns:a16="http://schemas.microsoft.com/office/drawing/2014/main" val="10000"/>
                  </a:ext>
                </a:extLst>
              </a:tr>
              <a:tr h="399967">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800" kern="1200" dirty="0"/>
                        <a:t>Any</a:t>
                      </a:r>
                      <a:r>
                        <a:rPr lang="en-GB" sz="1800" kern="1200" baseline="0" dirty="0"/>
                        <a:t> A</a:t>
                      </a:r>
                      <a:r>
                        <a:rPr lang="en-GB" sz="1800" kern="1200" dirty="0"/>
                        <a:t>E </a:t>
                      </a:r>
                      <a:r>
                        <a:rPr lang="en-US" sz="1800" kern="1200" dirty="0"/>
                        <a:t>Grade ≥3</a:t>
                      </a:r>
                      <a:endParaRPr lang="en-GB" sz="1800" b="1" kern="1200" dirty="0">
                        <a:solidFill>
                          <a:schemeClr val="dk1"/>
                        </a:solidFill>
                        <a:latin typeface="Arial Narrow" panose="020B0606020202030204" pitchFamily="34" charset="0"/>
                        <a:ea typeface="+mn-ea"/>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dirty="0"/>
                        <a:t>58%</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dirty="0"/>
                        <a:t>66%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dirty="0"/>
                        <a:t>63%</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2"/>
                  </a:ext>
                </a:extLst>
              </a:tr>
              <a:tr h="399967">
                <a:tc>
                  <a:txBody>
                    <a:bodyPr/>
                    <a:lstStyle/>
                    <a:p>
                      <a:r>
                        <a:rPr lang="en-GB" sz="1800" dirty="0"/>
                        <a:t>Any serious AE</a:t>
                      </a:r>
                      <a:endParaRPr lang="en-GB" sz="1800" b="1" dirty="0">
                        <a:latin typeface="Arial Narrow" panose="020B060602020203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dirty="0"/>
                        <a:t>34%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dirty="0"/>
                        <a:t>34%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dirty="0"/>
                        <a:t>37%</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4"/>
                  </a:ext>
                </a:extLst>
              </a:tr>
              <a:tr h="399967">
                <a:tc>
                  <a:txBody>
                    <a:bodyPr/>
                    <a:lstStyle/>
                    <a:p>
                      <a:r>
                        <a:rPr lang="en-GB" sz="1800" dirty="0"/>
                        <a:t>Any</a:t>
                      </a:r>
                      <a:r>
                        <a:rPr lang="en-GB" sz="1800" baseline="0" dirty="0"/>
                        <a:t> AE leading to discontinuation</a:t>
                      </a:r>
                      <a:endParaRPr lang="en-GB" sz="1800" b="1" dirty="0">
                        <a:latin typeface="Arial Narrow" panose="020B060602020203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dirty="0"/>
                        <a:t>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dirty="0"/>
                        <a:t>10%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dirty="0"/>
                        <a:t>14%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5"/>
                  </a:ext>
                </a:extLst>
              </a:tr>
              <a:tr h="399967">
                <a:tc gridSpan="4">
                  <a:txBody>
                    <a:bodyPr/>
                    <a:lstStyle/>
                    <a:p>
                      <a:r>
                        <a:rPr lang="en-GB" sz="1800" dirty="0"/>
                        <a:t>Specific AE</a:t>
                      </a:r>
                      <a:endParaRPr lang="en-GB" sz="1800" b="1" baseline="30000" dirty="0">
                        <a:solidFill>
                          <a:schemeClr val="bg1"/>
                        </a:solidFill>
                        <a:latin typeface="Arial Narrow" panose="020B060602020203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tc hMerge="1">
                  <a:txBody>
                    <a:bodyPr/>
                    <a:lstStyle/>
                    <a:p>
                      <a:endParaRPr lang="en-US"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tc hMerge="1">
                  <a:txBody>
                    <a:bodyPr/>
                    <a:lstStyle/>
                    <a:p>
                      <a:endParaRPr lang="en-US"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tc hMerge="1">
                  <a:txBody>
                    <a:bodyPr/>
                    <a:lstStyle/>
                    <a:p>
                      <a:endParaRPr lang="en-US"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extLst>
                  <a:ext uri="{0D108BD9-81ED-4DB2-BD59-A6C34878D82A}">
                    <a16:rowId xmlns:a16="http://schemas.microsoft.com/office/drawing/2014/main" val="10006"/>
                  </a:ext>
                </a:extLst>
              </a:tr>
              <a:tr h="399967">
                <a:tc>
                  <a:txBody>
                    <a:bodyPr/>
                    <a:lstStyle/>
                    <a:p>
                      <a:r>
                        <a:rPr lang="en-GB" sz="1800" baseline="0" dirty="0"/>
                        <a:t>Nausea</a:t>
                      </a:r>
                      <a:endParaRPr lang="en-GB" sz="1800" b="1" baseline="0" dirty="0">
                        <a:latin typeface="Arial Narrow" panose="020B060602020203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42%</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38%</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34%</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7"/>
                  </a:ext>
                </a:extLst>
              </a:tr>
              <a:tr h="399967">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800" baseline="0" dirty="0"/>
                        <a:t>Diarrhea</a:t>
                      </a:r>
                      <a:endParaRPr lang="en-GB" sz="1800" b="1" kern="1200" dirty="0">
                        <a:solidFill>
                          <a:schemeClr val="dk1"/>
                        </a:solidFill>
                        <a:latin typeface="Arial Narrow" panose="020B0606020202030204" pitchFamily="34" charset="0"/>
                        <a:ea typeface="+mn-ea"/>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37%</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14%</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34%</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8"/>
                  </a:ext>
                </a:extLst>
              </a:tr>
              <a:tr h="399967">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800" baseline="0" dirty="0"/>
                        <a:t>Vomiting</a:t>
                      </a:r>
                      <a:endParaRPr lang="en-GB" sz="1800" b="1" kern="1200" dirty="0">
                        <a:solidFill>
                          <a:schemeClr val="dk1"/>
                        </a:solidFill>
                        <a:latin typeface="Arial Narrow" panose="020B0606020202030204" pitchFamily="34" charset="0"/>
                        <a:ea typeface="+mn-ea"/>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30%</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27%</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15%</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9"/>
                  </a:ext>
                </a:extLst>
              </a:tr>
              <a:tr h="399967">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800" kern="1200" dirty="0"/>
                        <a:t>Pyrexia</a:t>
                      </a:r>
                      <a:endParaRPr lang="en-GB" sz="1800" b="1" kern="1200" dirty="0">
                        <a:solidFill>
                          <a:schemeClr val="dk1"/>
                        </a:solidFill>
                        <a:latin typeface="Arial Narrow" panose="020B0606020202030204" pitchFamily="34" charset="0"/>
                        <a:ea typeface="+mn-ea"/>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19%</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15%</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mn-lt"/>
                          <a:cs typeface="Arial" panose="020B0604020202020204" pitchFamily="34" charset="0"/>
                        </a:rPr>
                        <a:t>28%</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10"/>
                  </a:ext>
                </a:extLst>
              </a:tr>
            </a:tbl>
          </a:graphicData>
        </a:graphic>
      </p:graphicFrame>
      <p:sp>
        <p:nvSpPr>
          <p:cNvPr id="5" name="TextBox 4">
            <a:extLst>
              <a:ext uri="{FF2B5EF4-FFF2-40B4-BE49-F238E27FC236}">
                <a16:creationId xmlns:a16="http://schemas.microsoft.com/office/drawing/2014/main" id="{A70F4580-4336-614E-9647-8A0A6C4EC50E}"/>
              </a:ext>
            </a:extLst>
          </p:cNvPr>
          <p:cNvSpPr txBox="1">
            <a:spLocks noChangeArrowheads="1"/>
          </p:cNvSpPr>
          <p:nvPr/>
        </p:nvSpPr>
        <p:spPr bwMode="auto">
          <a:xfrm>
            <a:off x="152400" y="6448572"/>
            <a:ext cx="10972800" cy="361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defRPr/>
            </a:pPr>
            <a:r>
              <a:rPr lang="en-US" sz="1600" dirty="0" err="1">
                <a:solidFill>
                  <a:srgbClr val="FFFFFF"/>
                </a:solidFill>
              </a:rPr>
              <a:t>Dummer</a:t>
            </a:r>
            <a:r>
              <a:rPr lang="en-US" sz="1600" dirty="0">
                <a:solidFill>
                  <a:srgbClr val="FFFFFF"/>
                </a:solidFill>
              </a:rPr>
              <a:t> R et al. </a:t>
            </a:r>
            <a:r>
              <a:rPr lang="en-US" sz="1600" i="1" dirty="0">
                <a:solidFill>
                  <a:srgbClr val="FFFFFF"/>
                </a:solidFill>
              </a:rPr>
              <a:t>Lancet Oncol </a:t>
            </a:r>
            <a:r>
              <a:rPr lang="en-US" sz="1600" dirty="0">
                <a:solidFill>
                  <a:srgbClr val="FFFFFF"/>
                </a:solidFill>
              </a:rPr>
              <a:t>2018;19:603-15.</a:t>
            </a:r>
          </a:p>
        </p:txBody>
      </p:sp>
    </p:spTree>
    <p:extLst>
      <p:ext uri="{BB962C8B-B14F-4D97-AF65-F5344CB8AC3E}">
        <p14:creationId xmlns:p14="http://schemas.microsoft.com/office/powerpoint/2010/main" val="2203568605"/>
      </p:ext>
    </p:extLst>
  </p:cSld>
  <p:clrMapOvr>
    <a:masterClrMapping/>
  </p:clrMapOvr>
  <p:transition spd="slow"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a:extLst>
              <a:ext uri="{FF2B5EF4-FFF2-40B4-BE49-F238E27FC236}">
                <a16:creationId xmlns:a16="http://schemas.microsoft.com/office/drawing/2014/main" id="{00A55A07-13D8-2B4B-8A26-165E4D11B561}"/>
              </a:ext>
            </a:extLst>
          </p:cNvPr>
          <p:cNvCxnSpPr>
            <a:cxnSpLocks/>
          </p:cNvCxnSpPr>
          <p:nvPr/>
        </p:nvCxnSpPr>
        <p:spPr bwMode="auto">
          <a:xfrm>
            <a:off x="8131014" y="2880567"/>
            <a:ext cx="631986" cy="0"/>
          </a:xfrm>
          <a:prstGeom prst="straightConnector1">
            <a:avLst/>
          </a:prstGeom>
          <a:ln w="19050" cmpd="sng">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2EE87588-6E40-3D40-B62F-F10D41D6D177}"/>
              </a:ext>
            </a:extLst>
          </p:cNvPr>
          <p:cNvSpPr>
            <a:spLocks noGrp="1"/>
          </p:cNvSpPr>
          <p:nvPr>
            <p:ph type="title"/>
          </p:nvPr>
        </p:nvSpPr>
        <p:spPr>
          <a:xfrm>
            <a:off x="609600" y="60393"/>
            <a:ext cx="10972800" cy="1143000"/>
          </a:xfrm>
        </p:spPr>
        <p:txBody>
          <a:bodyPr>
            <a:normAutofit/>
          </a:bodyPr>
          <a:lstStyle/>
          <a:p>
            <a:r>
              <a:rPr lang="en-US" sz="3200" dirty="0" err="1">
                <a:latin typeface="+mn-lt"/>
              </a:rPr>
              <a:t>DREAMseq</a:t>
            </a:r>
            <a:r>
              <a:rPr lang="en-US" sz="3200" dirty="0">
                <a:latin typeface="+mn-lt"/>
              </a:rPr>
              <a:t> </a:t>
            </a:r>
            <a:r>
              <a:rPr lang="en-US" sz="3200" b="1" dirty="0">
                <a:latin typeface="+mn-lt"/>
              </a:rPr>
              <a:t>Phase III Trial Schema</a:t>
            </a:r>
          </a:p>
        </p:txBody>
      </p:sp>
      <p:sp>
        <p:nvSpPr>
          <p:cNvPr id="5" name="TextBox 4">
            <a:extLst>
              <a:ext uri="{FF2B5EF4-FFF2-40B4-BE49-F238E27FC236}">
                <a16:creationId xmlns:a16="http://schemas.microsoft.com/office/drawing/2014/main" id="{E872F859-A4AD-A84D-A717-4224ADA4062C}"/>
              </a:ext>
            </a:extLst>
          </p:cNvPr>
          <p:cNvSpPr txBox="1"/>
          <p:nvPr/>
        </p:nvSpPr>
        <p:spPr>
          <a:xfrm>
            <a:off x="544897" y="5618117"/>
            <a:ext cx="4395978" cy="400110"/>
          </a:xfrm>
          <a:prstGeom prst="rect">
            <a:avLst/>
          </a:prstGeom>
          <a:noFill/>
        </p:spPr>
        <p:txBody>
          <a:bodyPr wrap="square" rtlCol="0">
            <a:spAutoFit/>
          </a:bodyPr>
          <a:lstStyle/>
          <a:p>
            <a:r>
              <a:rPr kumimoji="0" lang="en-US"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Primary endpoint: </a:t>
            </a:r>
            <a:r>
              <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Overall survival</a:t>
            </a:r>
            <a:endParaRPr lang="en-US" sz="1800" dirty="0"/>
          </a:p>
        </p:txBody>
      </p:sp>
      <p:cxnSp>
        <p:nvCxnSpPr>
          <p:cNvPr id="6" name="Straight Connector 10">
            <a:extLst>
              <a:ext uri="{FF2B5EF4-FFF2-40B4-BE49-F238E27FC236}">
                <a16:creationId xmlns:a16="http://schemas.microsoft.com/office/drawing/2014/main" id="{81C4D4AB-DF10-0441-819B-14932DE9D789}"/>
              </a:ext>
            </a:extLst>
          </p:cNvPr>
          <p:cNvCxnSpPr>
            <a:cxnSpLocks noChangeShapeType="1"/>
          </p:cNvCxnSpPr>
          <p:nvPr/>
        </p:nvCxnSpPr>
        <p:spPr bwMode="auto">
          <a:xfrm>
            <a:off x="3297538" y="3844596"/>
            <a:ext cx="609600" cy="0"/>
          </a:xfrm>
          <a:prstGeom prst="line">
            <a:avLst/>
          </a:prstGeom>
          <a:noFill/>
          <a:ln w="19050" cmpd="sng">
            <a:solidFill>
              <a:schemeClr val="tx1"/>
            </a:solidFill>
            <a:round/>
            <a:headEnd/>
            <a:tailEnd/>
          </a:ln>
          <a:extLst>
            <a:ext uri="{909E8E84-426E-40DD-AFC4-6F175D3DCCD1}">
              <a14:hiddenFill xmlns:a14="http://schemas.microsoft.com/office/drawing/2010/main">
                <a:noFill/>
              </a14:hiddenFill>
            </a:ext>
          </a:extLst>
        </p:spPr>
      </p:cxnSp>
      <p:cxnSp>
        <p:nvCxnSpPr>
          <p:cNvPr id="7" name="Straight Arrow Connector 6">
            <a:extLst>
              <a:ext uri="{FF2B5EF4-FFF2-40B4-BE49-F238E27FC236}">
                <a16:creationId xmlns:a16="http://schemas.microsoft.com/office/drawing/2014/main" id="{B3E1C4F1-44CF-314D-AB66-5FA22CAB52D5}"/>
              </a:ext>
            </a:extLst>
          </p:cNvPr>
          <p:cNvCxnSpPr>
            <a:cxnSpLocks/>
          </p:cNvCxnSpPr>
          <p:nvPr/>
        </p:nvCxnSpPr>
        <p:spPr bwMode="auto">
          <a:xfrm flipV="1">
            <a:off x="4150302" y="2948649"/>
            <a:ext cx="0" cy="1936021"/>
          </a:xfrm>
          <a:prstGeom prst="straightConnector1">
            <a:avLst/>
          </a:prstGeom>
          <a:ln w="19050" cmpd="sng">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1A2A9D3-6C77-2840-B95D-895868A4DC35}"/>
              </a:ext>
            </a:extLst>
          </p:cNvPr>
          <p:cNvCxnSpPr>
            <a:cxnSpLocks/>
          </p:cNvCxnSpPr>
          <p:nvPr/>
        </p:nvCxnSpPr>
        <p:spPr bwMode="auto">
          <a:xfrm flipV="1">
            <a:off x="4149083" y="4878093"/>
            <a:ext cx="666338" cy="6576"/>
          </a:xfrm>
          <a:prstGeom prst="straightConnector1">
            <a:avLst/>
          </a:prstGeom>
          <a:ln w="19050" cmpd="sng">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A3662D7-41A2-6645-930D-7CAFB692708C}"/>
              </a:ext>
            </a:extLst>
          </p:cNvPr>
          <p:cNvCxnSpPr/>
          <p:nvPr/>
        </p:nvCxnSpPr>
        <p:spPr bwMode="auto">
          <a:xfrm>
            <a:off x="4150306" y="2948649"/>
            <a:ext cx="706583" cy="0"/>
          </a:xfrm>
          <a:prstGeom prst="straightConnector1">
            <a:avLst/>
          </a:prstGeom>
          <a:ln w="19050" cmpd="sng">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085173D7-91E2-0B4C-8D90-E670BEF6BEF8}"/>
              </a:ext>
            </a:extLst>
          </p:cNvPr>
          <p:cNvGrpSpPr>
            <a:grpSpLocks/>
          </p:cNvGrpSpPr>
          <p:nvPr/>
        </p:nvGrpSpPr>
        <p:grpSpPr bwMode="auto">
          <a:xfrm>
            <a:off x="3668877" y="3331908"/>
            <a:ext cx="914400" cy="914400"/>
            <a:chOff x="1872" y="1584"/>
            <a:chExt cx="576" cy="576"/>
          </a:xfrm>
        </p:grpSpPr>
        <p:sp>
          <p:nvSpPr>
            <p:cNvPr id="11" name="Oval 10">
              <a:extLst>
                <a:ext uri="{FF2B5EF4-FFF2-40B4-BE49-F238E27FC236}">
                  <a16:creationId xmlns:a16="http://schemas.microsoft.com/office/drawing/2014/main" id="{2342012B-F08D-2042-9087-F1AF37C77326}"/>
                </a:ext>
              </a:extLst>
            </p:cNvPr>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marL="0" marR="0" lvl="0" indent="0" algn="l" defTabSz="455613"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ED7D31"/>
                </a:solidFill>
                <a:effectLst/>
                <a:uLnTx/>
                <a:uFillTx/>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8E181A8-2CD0-0744-809F-4EA811BD11A9}"/>
                </a:ext>
              </a:extLst>
            </p:cNvPr>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a:t>
              </a:r>
            </a:p>
          </p:txBody>
        </p:sp>
      </p:grpSp>
      <p:graphicFrame>
        <p:nvGraphicFramePr>
          <p:cNvPr id="13" name="Group 31">
            <a:extLst>
              <a:ext uri="{FF2B5EF4-FFF2-40B4-BE49-F238E27FC236}">
                <a16:creationId xmlns:a16="http://schemas.microsoft.com/office/drawing/2014/main" id="{16991F18-9F72-434A-A73C-22B217D2EF53}"/>
              </a:ext>
            </a:extLst>
          </p:cNvPr>
          <p:cNvGraphicFramePr>
            <a:graphicFrameLocks noGrp="1"/>
          </p:cNvGraphicFramePr>
          <p:nvPr>
            <p:extLst>
              <p:ext uri="{D42A27DB-BD31-4B8C-83A1-F6EECF244321}">
                <p14:modId xmlns:p14="http://schemas.microsoft.com/office/powerpoint/2010/main" val="191604535"/>
              </p:ext>
            </p:extLst>
          </p:nvPr>
        </p:nvGraphicFramePr>
        <p:xfrm>
          <a:off x="654325" y="2334579"/>
          <a:ext cx="2805282" cy="3020034"/>
        </p:xfrm>
        <a:graphic>
          <a:graphicData uri="http://schemas.openxmlformats.org/drawingml/2006/table">
            <a:tbl>
              <a:tblPr/>
              <a:tblGrid>
                <a:gridCol w="2805282">
                  <a:extLst>
                    <a:ext uri="{9D8B030D-6E8A-4147-A177-3AD203B41FA5}">
                      <a16:colId xmlns:a16="http://schemas.microsoft.com/office/drawing/2014/main" val="20000"/>
                    </a:ext>
                  </a:extLst>
                </a:gridCol>
              </a:tblGrid>
              <a:tr h="468653">
                <a:tc>
                  <a:txBody>
                    <a:bodyPr/>
                    <a:lstStyle/>
                    <a:p>
                      <a:pPr marL="0" marR="0" lvl="0" indent="0" algn="l" defTabSz="914400" rtl="0" eaLnBrk="1" fontAlgn="base" latinLnBrk="0" hangingPunct="1">
                        <a:lnSpc>
                          <a:spcPts val="1960"/>
                        </a:lnSpc>
                        <a:spcBef>
                          <a:spcPts val="800"/>
                        </a:spcBef>
                        <a:spcAft>
                          <a:spcPct val="0"/>
                        </a:spcAft>
                        <a:buClrTx/>
                        <a:buSzTx/>
                        <a:buFontTx/>
                        <a:buNone/>
                        <a:tabLst/>
                      </a:pPr>
                      <a:r>
                        <a:rPr kumimoji="0" lang="en-US" sz="1700" b="1"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rPr>
                        <a:t>Eligibility</a:t>
                      </a:r>
                    </a:p>
                  </a:txBody>
                  <a:tcPr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val="10000"/>
                  </a:ext>
                </a:extLst>
              </a:tr>
              <a:tr h="2551381">
                <a:tc>
                  <a:txBody>
                    <a:bodyPr/>
                    <a:lstStyle/>
                    <a:p>
                      <a:pPr marL="285750" indent="-285750">
                        <a:buFont typeface="Arial" panose="020B0604020202020204" pitchFamily="34" charset="0"/>
                        <a:buChar char="•"/>
                      </a:pPr>
                      <a:r>
                        <a:rPr lang="en-US" sz="1700" kern="1200" dirty="0">
                          <a:solidFill>
                            <a:schemeClr val="tx1"/>
                          </a:solidFill>
                          <a:effectLst/>
                          <a:latin typeface="+mn-lt"/>
                          <a:ea typeface="+mn-ea"/>
                          <a:cs typeface="+mn-cs"/>
                        </a:rPr>
                        <a:t>Unresectable Stage III or IV melanoma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kern="1200" dirty="0">
                          <a:solidFill>
                            <a:schemeClr val="tx1"/>
                          </a:solidFill>
                          <a:effectLst/>
                          <a:latin typeface="+mn-lt"/>
                          <a:ea typeface="+mn-ea"/>
                          <a:cs typeface="+mn-cs"/>
                        </a:rPr>
                        <a:t>BRAF V600 mutation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kern="1200" dirty="0">
                          <a:solidFill>
                            <a:schemeClr val="tx1"/>
                          </a:solidFill>
                          <a:effectLst/>
                          <a:latin typeface="+mn-lt"/>
                          <a:ea typeface="+mn-ea"/>
                          <a:cs typeface="+mn-cs"/>
                        </a:rPr>
                        <a:t>Prior adjuvant systemic therapy but not CTLA-4 or PD-1 pathway-blocking </a:t>
                      </a:r>
                      <a:r>
                        <a:rPr lang="en-US" sz="1800" kern="1200" dirty="0">
                          <a:solidFill>
                            <a:schemeClr val="tx1"/>
                          </a:solidFill>
                          <a:effectLst/>
                          <a:latin typeface="+mn-lt"/>
                          <a:ea typeface="+mn-ea"/>
                          <a:cs typeface="+mn-cs"/>
                        </a:rPr>
                        <a:t>antibody </a:t>
                      </a:r>
                      <a:r>
                        <a:rPr lang="en-US" sz="1700" kern="1200" dirty="0">
                          <a:solidFill>
                            <a:schemeClr val="tx1"/>
                          </a:solidFill>
                          <a:effectLst/>
                          <a:latin typeface="+mn-lt"/>
                          <a:ea typeface="+mn-ea"/>
                          <a:cs typeface="+mn-cs"/>
                        </a:rPr>
                        <a:t>or BRAF/MEK inhibitor</a:t>
                      </a:r>
                    </a:p>
                  </a:txBody>
                  <a:tcPr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A4F"/>
                    </a:solidFill>
                  </a:tcPr>
                </a:tc>
                <a:extLst>
                  <a:ext uri="{0D108BD9-81ED-4DB2-BD59-A6C34878D82A}">
                    <a16:rowId xmlns:a16="http://schemas.microsoft.com/office/drawing/2014/main" val="10001"/>
                  </a:ext>
                </a:extLst>
              </a:tr>
            </a:tbl>
          </a:graphicData>
        </a:graphic>
      </p:graphicFrame>
      <p:sp>
        <p:nvSpPr>
          <p:cNvPr id="14" name="Rectangle 18">
            <a:extLst>
              <a:ext uri="{FF2B5EF4-FFF2-40B4-BE49-F238E27FC236}">
                <a16:creationId xmlns:a16="http://schemas.microsoft.com/office/drawing/2014/main" id="{ECC34F93-2DE1-8D49-816E-C849BE20BC4E}"/>
              </a:ext>
            </a:extLst>
          </p:cNvPr>
          <p:cNvSpPr>
            <a:spLocks noChangeArrowheads="1"/>
          </p:cNvSpPr>
          <p:nvPr/>
        </p:nvSpPr>
        <p:spPr bwMode="auto">
          <a:xfrm>
            <a:off x="4937493" y="2512119"/>
            <a:ext cx="3182804" cy="918985"/>
          </a:xfrm>
          <a:prstGeom prst="rect">
            <a:avLst/>
          </a:prstGeom>
          <a:solidFill>
            <a:srgbClr val="F9951E"/>
          </a:solidFill>
          <a:ln w="12700" cmpd="sng">
            <a:solidFill>
              <a:srgbClr val="FFFFFF"/>
            </a:solidFill>
            <a:round/>
            <a:headEnd/>
            <a:tailEnd/>
          </a:ln>
          <a:effectLst>
            <a:outerShdw blurRad="50800" dist="38100" dir="2700000" algn="tl" rotWithShape="0">
              <a:prstClr val="black">
                <a:alpha val="40000"/>
              </a:prstClr>
            </a:outerShdw>
          </a:effectLst>
        </p:spPr>
        <p:txBody>
          <a:bodyPr anchor="ctr"/>
          <a:lstStyle/>
          <a:p>
            <a:pPr lvl="0" algn="ctr" eaLnBrk="1" fontAlgn="auto" hangingPunct="1">
              <a:spcBef>
                <a:spcPts val="0"/>
              </a:spcBef>
              <a:spcAft>
                <a:spcPts val="0"/>
              </a:spcAft>
              <a:defRPr/>
            </a:pPr>
            <a:r>
              <a:rPr lang="en-US" sz="1800" b="1" dirty="0">
                <a:solidFill>
                  <a:srgbClr val="00274B"/>
                </a:solidFill>
                <a:latin typeface="Arial" panose="020B0604020202020204" pitchFamily="34" charset="0"/>
                <a:cs typeface="Arial" panose="020B0604020202020204" pitchFamily="34" charset="0"/>
              </a:rPr>
              <a:t>Nivolumab + ipilimumab </a:t>
            </a:r>
          </a:p>
          <a:p>
            <a:pPr lvl="0" algn="ctr" eaLnBrk="1" fontAlgn="auto" hangingPunct="1">
              <a:spcBef>
                <a:spcPts val="0"/>
              </a:spcBef>
              <a:spcAft>
                <a:spcPts val="0"/>
              </a:spcAft>
              <a:defRPr/>
            </a:pPr>
            <a:r>
              <a:rPr lang="en-US" sz="1800" b="1" dirty="0">
                <a:solidFill>
                  <a:srgbClr val="00274B"/>
                </a:solidFill>
                <a:latin typeface="Arial" panose="020B0604020202020204" pitchFamily="34" charset="0"/>
                <a:cs typeface="Arial" panose="020B0604020202020204" pitchFamily="34" charset="0"/>
                <a:sym typeface="Wingdings" pitchFamily="2" charset="2"/>
              </a:rPr>
              <a:t> maintenance </a:t>
            </a:r>
            <a:r>
              <a:rPr lang="en-US" sz="1800" b="1" dirty="0" err="1">
                <a:solidFill>
                  <a:srgbClr val="00274B"/>
                </a:solidFill>
                <a:latin typeface="Arial" panose="020B0604020202020204" pitchFamily="34" charset="0"/>
                <a:cs typeface="Arial" panose="020B0604020202020204" pitchFamily="34" charset="0"/>
                <a:sym typeface="Wingdings" pitchFamily="2" charset="2"/>
              </a:rPr>
              <a:t>nivo</a:t>
            </a:r>
            <a:endParaRPr lang="en-US" sz="1800" b="1" dirty="0">
              <a:solidFill>
                <a:srgbClr val="00274B"/>
              </a:solidFill>
              <a:latin typeface="Arial" panose="020B0604020202020204" pitchFamily="34" charset="0"/>
              <a:cs typeface="Arial" panose="020B0604020202020204" pitchFamily="34" charset="0"/>
            </a:endParaRPr>
          </a:p>
        </p:txBody>
      </p:sp>
      <p:sp>
        <p:nvSpPr>
          <p:cNvPr id="15" name="Rectangle 18">
            <a:extLst>
              <a:ext uri="{FF2B5EF4-FFF2-40B4-BE49-F238E27FC236}">
                <a16:creationId xmlns:a16="http://schemas.microsoft.com/office/drawing/2014/main" id="{CC20EC6E-7956-7D4D-B83E-BAFE4C7EF89A}"/>
              </a:ext>
            </a:extLst>
          </p:cNvPr>
          <p:cNvSpPr>
            <a:spLocks noChangeArrowheads="1"/>
          </p:cNvSpPr>
          <p:nvPr/>
        </p:nvSpPr>
        <p:spPr bwMode="auto">
          <a:xfrm>
            <a:off x="4915045" y="4347304"/>
            <a:ext cx="3181585" cy="914400"/>
          </a:xfrm>
          <a:prstGeom prst="rect">
            <a:avLst/>
          </a:prstGeom>
          <a:solidFill>
            <a:srgbClr val="99CD14"/>
          </a:solidFill>
          <a:ln w="12700" cmpd="sng">
            <a:solidFill>
              <a:srgbClr val="FFFFFF"/>
            </a:solidFill>
            <a:round/>
            <a:headEnd/>
            <a:tailEnd/>
          </a:ln>
          <a:effectLst>
            <a:outerShdw blurRad="50800" dist="38100" dir="2700000" algn="tl" rotWithShape="0">
              <a:prstClr val="black">
                <a:alpha val="40000"/>
              </a:prstClr>
            </a:outerShdw>
          </a:effectLst>
        </p:spPr>
        <p:txBody>
          <a:bodyPr anchor="ctr"/>
          <a:lstStyle/>
          <a:p>
            <a:pPr lvl="0" algn="ctr" eaLnBrk="1" fontAlgn="auto" hangingPunct="1">
              <a:spcBef>
                <a:spcPts val="0"/>
              </a:spcBef>
              <a:spcAft>
                <a:spcPts val="0"/>
              </a:spcAft>
              <a:defRPr/>
            </a:pPr>
            <a:r>
              <a:rPr lang="en-US" sz="1800" b="1" dirty="0">
                <a:solidFill>
                  <a:srgbClr val="00274B"/>
                </a:solidFill>
                <a:latin typeface="Arial" panose="020B0604020202020204" pitchFamily="34" charset="0"/>
                <a:cs typeface="Arial" panose="020B0604020202020204" pitchFamily="34" charset="0"/>
              </a:rPr>
              <a:t>Dabrafenib + trametinib</a:t>
            </a:r>
          </a:p>
        </p:txBody>
      </p:sp>
      <p:sp>
        <p:nvSpPr>
          <p:cNvPr id="18" name="Rectangle 17">
            <a:extLst>
              <a:ext uri="{FF2B5EF4-FFF2-40B4-BE49-F238E27FC236}">
                <a16:creationId xmlns:a16="http://schemas.microsoft.com/office/drawing/2014/main" id="{98FB6FA5-9734-9442-94AF-6FBDD5207426}"/>
              </a:ext>
            </a:extLst>
          </p:cNvPr>
          <p:cNvSpPr/>
          <p:nvPr/>
        </p:nvSpPr>
        <p:spPr>
          <a:xfrm>
            <a:off x="578656" y="1833495"/>
            <a:ext cx="345638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Target accrual: </a:t>
            </a:r>
            <a:r>
              <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300</a:t>
            </a:r>
          </a:p>
        </p:txBody>
      </p:sp>
      <p:sp>
        <p:nvSpPr>
          <p:cNvPr id="21" name="TextBox 20">
            <a:extLst>
              <a:ext uri="{FF2B5EF4-FFF2-40B4-BE49-F238E27FC236}">
                <a16:creationId xmlns:a16="http://schemas.microsoft.com/office/drawing/2014/main" id="{8E3EFB47-1AAF-A942-B2A6-C0BE7E45AD37}"/>
              </a:ext>
            </a:extLst>
          </p:cNvPr>
          <p:cNvSpPr txBox="1"/>
          <p:nvPr/>
        </p:nvSpPr>
        <p:spPr>
          <a:xfrm>
            <a:off x="142101" y="6444564"/>
            <a:ext cx="6920473" cy="338554"/>
          </a:xfrm>
          <a:prstGeom prst="rect">
            <a:avLst/>
          </a:prstGeom>
          <a:noFill/>
        </p:spPr>
        <p:txBody>
          <a:bodyPr wrap="square" rtlCol="0">
            <a:spAutoFit/>
          </a:bodyPr>
          <a:lstStyle/>
          <a:p>
            <a:pPr>
              <a:defRPr/>
            </a:pPr>
            <a:r>
              <a:rPr lang="en-US" sz="1600" dirty="0" err="1">
                <a:latin typeface="Arial" panose="020B0604020202020204" pitchFamily="34" charset="0"/>
                <a:ea typeface="+mn-ea"/>
                <a:cs typeface="Arial" panose="020B0604020202020204" pitchFamily="34" charset="0"/>
              </a:rPr>
              <a:t>www.c</a:t>
            </a:r>
            <a:r>
              <a:rPr kumimoji="0" lang="en-US" sz="16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linicaltrials</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r>
              <a:rPr lang="en-US" sz="1600" dirty="0">
                <a:latin typeface="Arial" panose="020B0604020202020204" pitchFamily="34" charset="0"/>
                <a:ea typeface="+mn-ea"/>
                <a:cs typeface="Arial" panose="020B0604020202020204" pitchFamily="34" charset="0"/>
              </a:rPr>
              <a:t>gov. Accessed</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May 2, 2019 (</a:t>
            </a:r>
            <a:r>
              <a:rPr lang="en-US" sz="1600" dirty="0"/>
              <a:t>NCT02224781</a:t>
            </a:r>
            <a:r>
              <a:rPr lang="en-US" sz="1600" dirty="0">
                <a:latin typeface="Arial" panose="020B0604020202020204" pitchFamily="34" charset="0"/>
                <a:ea typeface="+mn-ea"/>
                <a:cs typeface="Arial" panose="020B0604020202020204" pitchFamily="34" charset="0"/>
              </a:rPr>
              <a:t>).</a:t>
            </a:r>
            <a:endParaRPr lang="en-US" sz="1600" dirty="0"/>
          </a:p>
        </p:txBody>
      </p:sp>
      <p:sp>
        <p:nvSpPr>
          <p:cNvPr id="36" name="TextBox 35">
            <a:extLst>
              <a:ext uri="{FF2B5EF4-FFF2-40B4-BE49-F238E27FC236}">
                <a16:creationId xmlns:a16="http://schemas.microsoft.com/office/drawing/2014/main" id="{BEF3876F-6DEB-0E4D-A014-D776A843A2F2}"/>
              </a:ext>
            </a:extLst>
          </p:cNvPr>
          <p:cNvSpPr txBox="1"/>
          <p:nvPr/>
        </p:nvSpPr>
        <p:spPr>
          <a:xfrm>
            <a:off x="7751396" y="1518000"/>
            <a:ext cx="1380506" cy="584775"/>
          </a:xfrm>
          <a:prstGeom prst="rect">
            <a:avLst/>
          </a:prstGeom>
          <a:noFill/>
        </p:spPr>
        <p:txBody>
          <a:bodyPr wrap="none" rtlCol="0">
            <a:spAutoFit/>
          </a:bodyPr>
          <a:lstStyle/>
          <a:p>
            <a:pPr algn="ctr"/>
            <a:r>
              <a:rPr lang="en-US" sz="1600" b="1" dirty="0"/>
              <a:t>Disease</a:t>
            </a:r>
          </a:p>
          <a:p>
            <a:pPr algn="ctr"/>
            <a:r>
              <a:rPr lang="en-US" sz="1600" b="1" dirty="0"/>
              <a:t>Progression</a:t>
            </a:r>
          </a:p>
        </p:txBody>
      </p:sp>
      <p:sp>
        <p:nvSpPr>
          <p:cNvPr id="39" name="Rectangle 18">
            <a:extLst>
              <a:ext uri="{FF2B5EF4-FFF2-40B4-BE49-F238E27FC236}">
                <a16:creationId xmlns:a16="http://schemas.microsoft.com/office/drawing/2014/main" id="{80524E94-F6B7-4B40-96C6-41436025B612}"/>
              </a:ext>
            </a:extLst>
          </p:cNvPr>
          <p:cNvSpPr>
            <a:spLocks noChangeArrowheads="1"/>
          </p:cNvSpPr>
          <p:nvPr/>
        </p:nvSpPr>
        <p:spPr bwMode="auto">
          <a:xfrm>
            <a:off x="8763000" y="2496751"/>
            <a:ext cx="3181585" cy="914400"/>
          </a:xfrm>
          <a:prstGeom prst="rect">
            <a:avLst/>
          </a:prstGeom>
          <a:solidFill>
            <a:srgbClr val="99CD14"/>
          </a:solidFill>
          <a:ln w="12700" cmpd="sng">
            <a:solidFill>
              <a:srgbClr val="FFFFFF"/>
            </a:solidFill>
            <a:round/>
            <a:headEnd/>
            <a:tailEnd/>
          </a:ln>
          <a:effectLst>
            <a:outerShdw blurRad="50800" dist="38100" dir="2700000" algn="tl" rotWithShape="0">
              <a:prstClr val="black">
                <a:alpha val="40000"/>
              </a:prstClr>
            </a:outerShdw>
          </a:effectLst>
        </p:spPr>
        <p:txBody>
          <a:bodyPr anchor="ctr"/>
          <a:lstStyle/>
          <a:p>
            <a:pPr lvl="0" algn="ctr" eaLnBrk="1" fontAlgn="auto" hangingPunct="1">
              <a:spcBef>
                <a:spcPts val="0"/>
              </a:spcBef>
              <a:spcAft>
                <a:spcPts val="0"/>
              </a:spcAft>
              <a:defRPr/>
            </a:pPr>
            <a:r>
              <a:rPr lang="en-US" sz="1800" b="1" dirty="0">
                <a:solidFill>
                  <a:srgbClr val="00274B"/>
                </a:solidFill>
                <a:latin typeface="Arial" panose="020B0604020202020204" pitchFamily="34" charset="0"/>
                <a:cs typeface="Arial" panose="020B0604020202020204" pitchFamily="34" charset="0"/>
              </a:rPr>
              <a:t>Dabrafenib + trametinib</a:t>
            </a:r>
          </a:p>
        </p:txBody>
      </p:sp>
      <p:cxnSp>
        <p:nvCxnSpPr>
          <p:cNvPr id="41" name="Straight Arrow Connector 40">
            <a:extLst>
              <a:ext uri="{FF2B5EF4-FFF2-40B4-BE49-F238E27FC236}">
                <a16:creationId xmlns:a16="http://schemas.microsoft.com/office/drawing/2014/main" id="{3EE9DF06-76BE-0F44-9ED7-692BC7CC1ACD}"/>
              </a:ext>
            </a:extLst>
          </p:cNvPr>
          <p:cNvCxnSpPr>
            <a:cxnSpLocks/>
          </p:cNvCxnSpPr>
          <p:nvPr/>
        </p:nvCxnSpPr>
        <p:spPr bwMode="auto">
          <a:xfrm>
            <a:off x="8119078" y="4701249"/>
            <a:ext cx="631986" cy="0"/>
          </a:xfrm>
          <a:prstGeom prst="straightConnector1">
            <a:avLst/>
          </a:prstGeom>
          <a:ln w="19050" cmpd="sng">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Rectangle 18">
            <a:extLst>
              <a:ext uri="{FF2B5EF4-FFF2-40B4-BE49-F238E27FC236}">
                <a16:creationId xmlns:a16="http://schemas.microsoft.com/office/drawing/2014/main" id="{0E36EBEA-76F2-B446-9915-B7726A3B0317}"/>
              </a:ext>
            </a:extLst>
          </p:cNvPr>
          <p:cNvSpPr>
            <a:spLocks noChangeArrowheads="1"/>
          </p:cNvSpPr>
          <p:nvPr/>
        </p:nvSpPr>
        <p:spPr bwMode="auto">
          <a:xfrm>
            <a:off x="8756029" y="4314144"/>
            <a:ext cx="3182804" cy="918985"/>
          </a:xfrm>
          <a:prstGeom prst="rect">
            <a:avLst/>
          </a:prstGeom>
          <a:solidFill>
            <a:srgbClr val="F9951E"/>
          </a:solidFill>
          <a:ln w="12700" cmpd="sng">
            <a:solidFill>
              <a:srgbClr val="FFFFFF"/>
            </a:solidFill>
            <a:round/>
            <a:headEnd/>
            <a:tailEnd/>
          </a:ln>
          <a:effectLst>
            <a:outerShdw blurRad="50800" dist="38100" dir="2700000" algn="tl" rotWithShape="0">
              <a:prstClr val="black">
                <a:alpha val="40000"/>
              </a:prstClr>
            </a:outerShdw>
          </a:effectLst>
        </p:spPr>
        <p:txBody>
          <a:bodyPr anchor="ctr"/>
          <a:lstStyle/>
          <a:p>
            <a:pPr lvl="0" algn="ctr" eaLnBrk="1" fontAlgn="auto" hangingPunct="1">
              <a:spcBef>
                <a:spcPts val="0"/>
              </a:spcBef>
              <a:spcAft>
                <a:spcPts val="0"/>
              </a:spcAft>
              <a:defRPr/>
            </a:pPr>
            <a:r>
              <a:rPr lang="en-US" sz="1800" b="1" dirty="0">
                <a:solidFill>
                  <a:srgbClr val="00274B"/>
                </a:solidFill>
                <a:latin typeface="Arial" panose="020B0604020202020204" pitchFamily="34" charset="0"/>
                <a:cs typeface="Arial" panose="020B0604020202020204" pitchFamily="34" charset="0"/>
              </a:rPr>
              <a:t>Nivolumab + ipilimumab </a:t>
            </a:r>
          </a:p>
          <a:p>
            <a:pPr lvl="0" algn="ctr" eaLnBrk="1" fontAlgn="auto" hangingPunct="1">
              <a:spcBef>
                <a:spcPts val="0"/>
              </a:spcBef>
              <a:spcAft>
                <a:spcPts val="0"/>
              </a:spcAft>
              <a:defRPr/>
            </a:pPr>
            <a:r>
              <a:rPr lang="en-US" sz="1800" b="1" dirty="0">
                <a:solidFill>
                  <a:srgbClr val="00274B"/>
                </a:solidFill>
                <a:latin typeface="Arial" panose="020B0604020202020204" pitchFamily="34" charset="0"/>
                <a:cs typeface="Arial" panose="020B0604020202020204" pitchFamily="34" charset="0"/>
                <a:sym typeface="Wingdings" pitchFamily="2" charset="2"/>
              </a:rPr>
              <a:t> maintenance </a:t>
            </a:r>
            <a:r>
              <a:rPr lang="en-US" sz="1800" b="1" dirty="0" err="1">
                <a:solidFill>
                  <a:srgbClr val="00274B"/>
                </a:solidFill>
                <a:latin typeface="Arial" panose="020B0604020202020204" pitchFamily="34" charset="0"/>
                <a:cs typeface="Arial" panose="020B0604020202020204" pitchFamily="34" charset="0"/>
                <a:sym typeface="Wingdings" pitchFamily="2" charset="2"/>
              </a:rPr>
              <a:t>nivo</a:t>
            </a:r>
            <a:endParaRPr lang="en-US" sz="1800" b="1" dirty="0">
              <a:solidFill>
                <a:srgbClr val="00274B"/>
              </a:solidFill>
              <a:latin typeface="Arial" panose="020B0604020202020204" pitchFamily="34" charset="0"/>
              <a:cs typeface="Arial" panose="020B0604020202020204" pitchFamily="34" charset="0"/>
            </a:endParaRPr>
          </a:p>
        </p:txBody>
      </p:sp>
      <p:sp>
        <p:nvSpPr>
          <p:cNvPr id="44" name="Down Arrow 43">
            <a:extLst>
              <a:ext uri="{FF2B5EF4-FFF2-40B4-BE49-F238E27FC236}">
                <a16:creationId xmlns:a16="http://schemas.microsoft.com/office/drawing/2014/main" id="{F43B1BE2-4488-6E41-B440-885D3A785146}"/>
              </a:ext>
            </a:extLst>
          </p:cNvPr>
          <p:cNvSpPr/>
          <p:nvPr/>
        </p:nvSpPr>
        <p:spPr bwMode="auto">
          <a:xfrm>
            <a:off x="8283653" y="2147322"/>
            <a:ext cx="315993" cy="591334"/>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9634972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3FCC6-7EE6-994D-928C-82CF22A5024C}"/>
              </a:ext>
            </a:extLst>
          </p:cNvPr>
          <p:cNvSpPr>
            <a:spLocks noGrp="1"/>
          </p:cNvSpPr>
          <p:nvPr>
            <p:ph type="title"/>
          </p:nvPr>
        </p:nvSpPr>
        <p:spPr>
          <a:xfrm>
            <a:off x="609600" y="0"/>
            <a:ext cx="10972800" cy="1143000"/>
          </a:xfrm>
        </p:spPr>
        <p:txBody>
          <a:bodyPr/>
          <a:lstStyle/>
          <a:p>
            <a:r>
              <a:rPr lang="en-US" dirty="0">
                <a:solidFill>
                  <a:srgbClr val="FFC000"/>
                </a:solidFill>
              </a:rPr>
              <a:t>Select Ongoing Clinical Trials Sequencing Immunotherapy and Targeted Therapy</a:t>
            </a:r>
          </a:p>
        </p:txBody>
      </p:sp>
      <p:sp>
        <p:nvSpPr>
          <p:cNvPr id="3" name="Rectangle 33">
            <a:extLst>
              <a:ext uri="{FF2B5EF4-FFF2-40B4-BE49-F238E27FC236}">
                <a16:creationId xmlns:a16="http://schemas.microsoft.com/office/drawing/2014/main" id="{8DDC3668-0848-0449-9749-0A38E5E28B1B}"/>
              </a:ext>
            </a:extLst>
          </p:cNvPr>
          <p:cNvSpPr>
            <a:spLocks noChangeArrowheads="1"/>
          </p:cNvSpPr>
          <p:nvPr/>
        </p:nvSpPr>
        <p:spPr bwMode="auto">
          <a:xfrm>
            <a:off x="266700" y="1465401"/>
            <a:ext cx="11658600" cy="4693575"/>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Arial" pitchFamily="34" charset="0"/>
              <a:ea typeface="ヒラギノ角ゴ Pro W3" charset="-128"/>
            </a:endParaRPr>
          </a:p>
        </p:txBody>
      </p:sp>
      <p:graphicFrame>
        <p:nvGraphicFramePr>
          <p:cNvPr id="4" name="Content Placeholder 3">
            <a:extLst>
              <a:ext uri="{FF2B5EF4-FFF2-40B4-BE49-F238E27FC236}">
                <a16:creationId xmlns:a16="http://schemas.microsoft.com/office/drawing/2014/main" id="{45853614-130C-9E4B-A1D5-B55A3A7D437B}"/>
              </a:ext>
            </a:extLst>
          </p:cNvPr>
          <p:cNvGraphicFramePr>
            <a:graphicFrameLocks/>
          </p:cNvGraphicFramePr>
          <p:nvPr>
            <p:extLst>
              <p:ext uri="{D42A27DB-BD31-4B8C-83A1-F6EECF244321}">
                <p14:modId xmlns:p14="http://schemas.microsoft.com/office/powerpoint/2010/main" val="844858530"/>
              </p:ext>
            </p:extLst>
          </p:nvPr>
        </p:nvGraphicFramePr>
        <p:xfrm>
          <a:off x="419100" y="1604458"/>
          <a:ext cx="11353800" cy="4382016"/>
        </p:xfrm>
        <a:graphic>
          <a:graphicData uri="http://schemas.openxmlformats.org/drawingml/2006/table">
            <a:tbl>
              <a:tblPr firstRow="1" bandRow="1">
                <a:tableStyleId>{93296810-A885-4BE3-A3E7-6D5BEEA58F35}</a:tableStyleId>
              </a:tblPr>
              <a:tblGrid>
                <a:gridCol w="2057400">
                  <a:extLst>
                    <a:ext uri="{9D8B030D-6E8A-4147-A177-3AD203B41FA5}">
                      <a16:colId xmlns:a16="http://schemas.microsoft.com/office/drawing/2014/main" val="4180995536"/>
                    </a:ext>
                  </a:extLst>
                </a:gridCol>
                <a:gridCol w="1181100">
                  <a:extLst>
                    <a:ext uri="{9D8B030D-6E8A-4147-A177-3AD203B41FA5}">
                      <a16:colId xmlns:a16="http://schemas.microsoft.com/office/drawing/2014/main" val="4007583682"/>
                    </a:ext>
                  </a:extLst>
                </a:gridCol>
                <a:gridCol w="1447800">
                  <a:extLst>
                    <a:ext uri="{9D8B030D-6E8A-4147-A177-3AD203B41FA5}">
                      <a16:colId xmlns:a16="http://schemas.microsoft.com/office/drawing/2014/main" val="20001"/>
                    </a:ext>
                  </a:extLst>
                </a:gridCol>
                <a:gridCol w="6667500">
                  <a:extLst>
                    <a:ext uri="{9D8B030D-6E8A-4147-A177-3AD203B41FA5}">
                      <a16:colId xmlns:a16="http://schemas.microsoft.com/office/drawing/2014/main" val="2732169183"/>
                    </a:ext>
                  </a:extLst>
                </a:gridCol>
              </a:tblGrid>
              <a:tr h="4170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noProof="0" dirty="0"/>
                        <a:t>NCT identifier</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700" noProof="0" dirty="0"/>
                        <a:t>Phase</a:t>
                      </a:r>
                      <a:endParaRPr lang="en-US" sz="1700" b="1" noProof="0" dirty="0">
                        <a:latin typeface="Arial Narrow" panose="020B0606020202030204" pitchFamily="34" charset="0"/>
                        <a:cs typeface="Arial" panose="020B0604020202020204" pitchFamily="34" charset="0"/>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700" dirty="0"/>
                        <a:t>Enrollment</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700" dirty="0"/>
                        <a:t>Description</a:t>
                      </a:r>
                      <a:endParaRPr lang="en-GB" sz="1700" b="1" dirty="0">
                        <a:effectLst/>
                        <a:latin typeface="Arial Narrow" panose="020B0606020202030204" pitchFamily="34" charset="0"/>
                        <a:ea typeface="MS PGothic" panose="020B0600070205080204" pitchFamily="34" charset="-128"/>
                        <a:cs typeface="Arial" panose="020B0604020202020204" pitchFamily="34" charset="0"/>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extLst>
                  <a:ext uri="{0D108BD9-81ED-4DB2-BD59-A6C34878D82A}">
                    <a16:rowId xmlns:a16="http://schemas.microsoft.com/office/drawing/2014/main" val="10000"/>
                  </a:ext>
                </a:extLst>
              </a:tr>
              <a:tr h="811190">
                <a:tc>
                  <a:txBody>
                    <a:bodyPr/>
                    <a:lstStyle/>
                    <a:p>
                      <a:pPr algn="l" fontAlgn="b"/>
                      <a:r>
                        <a:rPr lang="en-US" sz="1600" b="0" i="0" u="none" strike="noStrike" dirty="0" err="1">
                          <a:solidFill>
                            <a:schemeClr val="bg1"/>
                          </a:solidFill>
                          <a:effectLst/>
                          <a:latin typeface="Arial" panose="020B0604020202020204" pitchFamily="34" charset="0"/>
                          <a:cs typeface="Arial" panose="020B0604020202020204" pitchFamily="34" charset="0"/>
                        </a:rPr>
                        <a:t>DREAMseq</a:t>
                      </a:r>
                      <a:r>
                        <a:rPr lang="en-US" sz="1600" b="0" i="0" u="none" strike="noStrike" dirty="0">
                          <a:solidFill>
                            <a:schemeClr val="bg1"/>
                          </a:solidFill>
                          <a:effectLst/>
                          <a:latin typeface="Arial" panose="020B0604020202020204" pitchFamily="34" charset="0"/>
                          <a:cs typeface="Arial" panose="020B0604020202020204" pitchFamily="34" charset="0"/>
                        </a:rPr>
                        <a:t> (NCT02224781)</a:t>
                      </a: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III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r>
                        <a:rPr lang="en-US" sz="1600" b="0" i="0" u="none" strike="noStrike" dirty="0">
                          <a:solidFill>
                            <a:schemeClr val="bg1"/>
                          </a:solidFill>
                          <a:effectLst/>
                          <a:latin typeface="Arial" panose="020B0604020202020204" pitchFamily="34" charset="0"/>
                          <a:cs typeface="Arial" panose="020B0604020202020204" pitchFamily="34" charset="0"/>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marL="346075" indent="-227013" algn="l" fontAlgn="b">
                        <a:buFont typeface="Arial" panose="020B0604020202020204" pitchFamily="34" charset="0"/>
                        <a:buChar char="•"/>
                        <a:tabLst/>
                      </a:pPr>
                      <a:r>
                        <a:rPr lang="en-US" sz="1600" b="0" i="0" u="none" strike="noStrike" dirty="0">
                          <a:solidFill>
                            <a:schemeClr val="bg1"/>
                          </a:solidFill>
                          <a:effectLst/>
                          <a:latin typeface="Arial" panose="020B0604020202020204" pitchFamily="34" charset="0"/>
                          <a:cs typeface="Arial" panose="020B0604020202020204" pitchFamily="34" charset="0"/>
                        </a:rPr>
                        <a:t>Dabrafenib + trametinib </a:t>
                      </a:r>
                      <a:r>
                        <a:rPr lang="en-US" sz="1600" b="0" i="0" u="none" strike="noStrike" dirty="0">
                          <a:solidFill>
                            <a:schemeClr val="bg1"/>
                          </a:solidFill>
                          <a:effectLst/>
                          <a:latin typeface="Arial" panose="020B0604020202020204" pitchFamily="34" charset="0"/>
                          <a:cs typeface="Arial" panose="020B0604020202020204" pitchFamily="34" charset="0"/>
                          <a:sym typeface="Wingdings" pitchFamily="2" charset="2"/>
                        </a:rPr>
                        <a:t></a:t>
                      </a:r>
                      <a:r>
                        <a:rPr lang="en-US" sz="1600" b="0" i="0" u="none" strike="noStrike" dirty="0">
                          <a:solidFill>
                            <a:schemeClr val="bg1"/>
                          </a:solidFill>
                          <a:effectLst/>
                          <a:latin typeface="Arial" panose="020B0604020202020204" pitchFamily="34" charset="0"/>
                          <a:cs typeface="Arial" panose="020B0604020202020204" pitchFamily="34" charset="0"/>
                        </a:rPr>
                        <a:t> ipilimumab + nivolumab</a:t>
                      </a:r>
                    </a:p>
                    <a:p>
                      <a:pPr marL="119062" indent="0" algn="l" fontAlgn="b">
                        <a:buFont typeface="Arial" panose="020B0604020202020204" pitchFamily="34" charset="0"/>
                        <a:buNone/>
                        <a:tabLst/>
                      </a:pPr>
                      <a:r>
                        <a:rPr lang="en-US" sz="1600" b="0" i="0" u="none" strike="noStrike" dirty="0">
                          <a:solidFill>
                            <a:schemeClr val="bg1"/>
                          </a:solidFill>
                          <a:effectLst/>
                          <a:latin typeface="Arial" panose="020B0604020202020204" pitchFamily="34" charset="0"/>
                          <a:cs typeface="Arial" panose="020B0604020202020204" pitchFamily="34" charset="0"/>
                        </a:rPr>
                        <a:t> </a:t>
                      </a:r>
                    </a:p>
                    <a:p>
                      <a:pPr marL="346075" indent="-227013" algn="l" fontAlgn="b">
                        <a:buFont typeface="Arial" panose="020B0604020202020204" pitchFamily="34" charset="0"/>
                        <a:buChar char="•"/>
                        <a:tabLst/>
                      </a:pPr>
                      <a:r>
                        <a:rPr lang="en-US" sz="1600" b="0" i="0" u="none" strike="noStrike" dirty="0">
                          <a:solidFill>
                            <a:schemeClr val="bg1"/>
                          </a:solidFill>
                          <a:effectLst/>
                          <a:latin typeface="Arial" panose="020B0604020202020204" pitchFamily="34" charset="0"/>
                          <a:cs typeface="Arial" panose="020B0604020202020204" pitchFamily="34" charset="0"/>
                        </a:rPr>
                        <a:t>Ipilimumab + nivolumab </a:t>
                      </a:r>
                      <a:r>
                        <a:rPr lang="en-US" sz="1600" b="0" i="0" u="none" strike="noStrike" dirty="0">
                          <a:solidFill>
                            <a:schemeClr val="bg1"/>
                          </a:solidFill>
                          <a:effectLst/>
                          <a:latin typeface="Arial" panose="020B0604020202020204" pitchFamily="34" charset="0"/>
                          <a:cs typeface="Arial" panose="020B0604020202020204" pitchFamily="34" charset="0"/>
                          <a:sym typeface="Wingdings" pitchFamily="2" charset="2"/>
                        </a:rPr>
                        <a:t></a:t>
                      </a:r>
                      <a:r>
                        <a:rPr lang="en-US" sz="1600" b="0" i="0" u="none" strike="noStrike" dirty="0">
                          <a:solidFill>
                            <a:schemeClr val="bg1"/>
                          </a:solidFill>
                          <a:effectLst/>
                          <a:latin typeface="Arial" panose="020B0604020202020204" pitchFamily="34" charset="0"/>
                          <a:cs typeface="Arial" panose="020B0604020202020204" pitchFamily="34" charset="0"/>
                        </a:rPr>
                        <a:t> dabrafenib + trametinib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5"/>
                  </a:ext>
                </a:extLst>
              </a:tr>
              <a:tr h="2412717">
                <a:tc>
                  <a:txBody>
                    <a:bodyPr/>
                    <a:lstStyle/>
                    <a:p>
                      <a:pPr algn="l" fontAlgn="b"/>
                      <a:r>
                        <a:rPr lang="en-US" sz="1600" b="0" i="0" u="none" strike="noStrike" dirty="0">
                          <a:solidFill>
                            <a:schemeClr val="bg1"/>
                          </a:solidFill>
                          <a:effectLst/>
                          <a:latin typeface="Arial" panose="020B0604020202020204" pitchFamily="34" charset="0"/>
                          <a:cs typeface="Arial" panose="020B0604020202020204" pitchFamily="34" charset="0"/>
                        </a:rPr>
                        <a:t>SECOMBIT</a:t>
                      </a:r>
                    </a:p>
                    <a:p>
                      <a:pPr algn="l" fontAlgn="b"/>
                      <a:r>
                        <a:rPr lang="en-US" sz="1600" dirty="0"/>
                        <a:t>(NCT02631447)</a:t>
                      </a:r>
                      <a:endParaRPr lang="en-US" sz="16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r>
                        <a:rPr lang="en-US" sz="1600" b="0" i="0" u="none" strike="noStrike" dirty="0">
                          <a:solidFill>
                            <a:schemeClr val="bg1"/>
                          </a:solidFill>
                          <a:effectLst/>
                          <a:latin typeface="Arial" panose="020B0604020202020204" pitchFamily="34" charset="0"/>
                          <a:cs typeface="Arial" panose="020B0604020202020204" pitchFamily="34" charset="0"/>
                        </a:rPr>
                        <a:t>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marL="404812" indent="-285750" algn="l" fontAlgn="b">
                        <a:buFont typeface="Arial" panose="020B0604020202020204" pitchFamily="34" charset="0"/>
                        <a:buChar char="•"/>
                        <a:tabLst/>
                      </a:pPr>
                      <a:r>
                        <a:rPr lang="en-US" sz="1600" dirty="0" err="1"/>
                        <a:t>Encorafenib</a:t>
                      </a:r>
                      <a:r>
                        <a:rPr lang="en-US" sz="1600" dirty="0"/>
                        <a:t> + </a:t>
                      </a:r>
                      <a:r>
                        <a:rPr lang="en-US" sz="1600" dirty="0" err="1"/>
                        <a:t>binimetinib</a:t>
                      </a:r>
                      <a:r>
                        <a:rPr lang="en-US" sz="1600" dirty="0"/>
                        <a:t> until PD </a:t>
                      </a:r>
                    </a:p>
                    <a:p>
                      <a:pPr marL="119062" indent="0" algn="l" fontAlgn="b">
                        <a:buFont typeface="Arial" panose="020B0604020202020204" pitchFamily="34" charset="0"/>
                        <a:buNone/>
                        <a:tabLst/>
                      </a:pPr>
                      <a:r>
                        <a:rPr lang="en-US" sz="1600" dirty="0">
                          <a:sym typeface="Wingdings" pitchFamily="2" charset="2"/>
                        </a:rPr>
                        <a:t>     </a:t>
                      </a:r>
                      <a:r>
                        <a:rPr lang="en-US" sz="1600" dirty="0"/>
                        <a:t> nivolumab + ipilimumab x 4 </a:t>
                      </a:r>
                      <a:r>
                        <a:rPr lang="en-US" sz="1600" dirty="0">
                          <a:sym typeface="Wingdings" pitchFamily="2" charset="2"/>
                        </a:rPr>
                        <a:t></a:t>
                      </a:r>
                      <a:r>
                        <a:rPr lang="en-US" sz="1600" dirty="0"/>
                        <a:t> nivolumab until PD </a:t>
                      </a:r>
                    </a:p>
                    <a:p>
                      <a:pPr marL="119062" indent="0" algn="l" fontAlgn="b">
                        <a:buFont typeface="Arial" panose="020B0604020202020204" pitchFamily="34" charset="0"/>
                        <a:buNone/>
                        <a:tabLst/>
                      </a:pPr>
                      <a:endParaRPr lang="en-US" sz="1600" dirty="0"/>
                    </a:p>
                    <a:p>
                      <a:pPr marL="404812" indent="-285750" algn="l" fontAlgn="b">
                        <a:buFont typeface="Arial" panose="020B0604020202020204" pitchFamily="34" charset="0"/>
                        <a:buChar char="•"/>
                        <a:tabLst/>
                      </a:pPr>
                      <a:r>
                        <a:rPr lang="en-US" sz="1600" dirty="0"/>
                        <a:t>Nivolumab + ipilimumab x 4</a:t>
                      </a:r>
                    </a:p>
                    <a:p>
                      <a:pPr marL="119062" indent="0" algn="l" fontAlgn="b">
                        <a:buFont typeface="Arial" panose="020B0604020202020204" pitchFamily="34" charset="0"/>
                        <a:buNone/>
                        <a:tabLst/>
                      </a:pPr>
                      <a:r>
                        <a:rPr lang="en-US" sz="1600" dirty="0">
                          <a:sym typeface="Wingdings" pitchFamily="2" charset="2"/>
                        </a:rPr>
                        <a:t>     </a:t>
                      </a:r>
                      <a:r>
                        <a:rPr lang="en-US" sz="1600" dirty="0"/>
                        <a:t> nivolumab until PD </a:t>
                      </a:r>
                      <a:r>
                        <a:rPr lang="en-US" sz="1600" dirty="0">
                          <a:sym typeface="Wingdings" pitchFamily="2" charset="2"/>
                        </a:rPr>
                        <a:t></a:t>
                      </a:r>
                      <a:r>
                        <a:rPr lang="en-US" sz="1600" dirty="0"/>
                        <a:t> </a:t>
                      </a:r>
                      <a:r>
                        <a:rPr lang="en-US" sz="1600" dirty="0" err="1"/>
                        <a:t>encorafenib</a:t>
                      </a:r>
                      <a:r>
                        <a:rPr lang="en-US" sz="1600" dirty="0"/>
                        <a:t> + </a:t>
                      </a:r>
                      <a:r>
                        <a:rPr lang="en-US" sz="1600" dirty="0" err="1"/>
                        <a:t>binimetinib</a:t>
                      </a:r>
                      <a:r>
                        <a:rPr lang="en-US" sz="1600" dirty="0"/>
                        <a:t> until PD </a:t>
                      </a:r>
                    </a:p>
                    <a:p>
                      <a:pPr marL="119062" indent="0" algn="l" fontAlgn="b">
                        <a:buFont typeface="Arial" panose="020B0604020202020204" pitchFamily="34" charset="0"/>
                        <a:buNone/>
                        <a:tabLst/>
                      </a:pPr>
                      <a:endParaRPr lang="en-US" sz="1600" dirty="0"/>
                    </a:p>
                    <a:p>
                      <a:pPr marL="404812" indent="-285750" algn="l" fontAlgn="b">
                        <a:buFont typeface="Arial" panose="020B0604020202020204" pitchFamily="34" charset="0"/>
                        <a:buChar char="•"/>
                        <a:tabLst/>
                      </a:pPr>
                      <a:r>
                        <a:rPr lang="en-US" sz="1600" dirty="0" err="1"/>
                        <a:t>Encorafenib</a:t>
                      </a:r>
                      <a:r>
                        <a:rPr lang="en-US" sz="1600" dirty="0"/>
                        <a:t> + </a:t>
                      </a:r>
                      <a:r>
                        <a:rPr lang="en-US" sz="1600" dirty="0" err="1"/>
                        <a:t>binimetinib</a:t>
                      </a:r>
                      <a:r>
                        <a:rPr lang="en-US" sz="1600" dirty="0"/>
                        <a:t> </a:t>
                      </a:r>
                    </a:p>
                    <a:p>
                      <a:pPr marL="119062" indent="0" algn="l" fontAlgn="b">
                        <a:buFont typeface="Arial" panose="020B0604020202020204" pitchFamily="34" charset="0"/>
                        <a:buNone/>
                        <a:tabLst/>
                      </a:pPr>
                      <a:r>
                        <a:rPr lang="en-US" sz="1600" dirty="0">
                          <a:sym typeface="Wingdings" pitchFamily="2" charset="2"/>
                        </a:rPr>
                        <a:t>     </a:t>
                      </a:r>
                      <a:r>
                        <a:rPr lang="en-US" sz="1600" dirty="0"/>
                        <a:t> nivolumab + ipilimumab x 4 </a:t>
                      </a:r>
                      <a:r>
                        <a:rPr lang="en-US" sz="1600" dirty="0">
                          <a:sym typeface="Wingdings" pitchFamily="2" charset="2"/>
                        </a:rPr>
                        <a:t></a:t>
                      </a:r>
                      <a:r>
                        <a:rPr lang="en-US" sz="1600" dirty="0"/>
                        <a:t> nivolumab until PD </a:t>
                      </a:r>
                      <a:r>
                        <a:rPr lang="en-US" sz="1600" dirty="0">
                          <a:sym typeface="Wingdings" pitchFamily="2" charset="2"/>
                        </a:rPr>
                        <a:t></a:t>
                      </a:r>
                      <a:r>
                        <a:rPr lang="en-US" sz="1600" dirty="0"/>
                        <a:t> </a:t>
                      </a:r>
                      <a:r>
                        <a:rPr lang="en-US" sz="1600" dirty="0" err="1"/>
                        <a:t>encorafenib</a:t>
                      </a:r>
                      <a:r>
                        <a:rPr lang="en-US" sz="1600" dirty="0"/>
                        <a:t>   </a:t>
                      </a:r>
                    </a:p>
                    <a:p>
                      <a:pPr marL="119062" indent="0" algn="l" fontAlgn="b">
                        <a:buFont typeface="Arial" panose="020B0604020202020204" pitchFamily="34" charset="0"/>
                        <a:buNone/>
                        <a:tabLst/>
                      </a:pPr>
                      <a:r>
                        <a:rPr lang="en-US" sz="1600" dirty="0"/>
                        <a:t>     + </a:t>
                      </a:r>
                      <a:r>
                        <a:rPr lang="en-US" sz="1600" dirty="0" err="1"/>
                        <a:t>binimetinib</a:t>
                      </a:r>
                      <a:r>
                        <a:rPr lang="en-US" sz="1600" dirty="0"/>
                        <a:t> until PD</a:t>
                      </a:r>
                      <a:endParaRPr lang="en-US" sz="16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261040124"/>
                  </a:ext>
                </a:extLst>
              </a:tr>
              <a:tr h="544269">
                <a:tc>
                  <a:txBody>
                    <a:bodyPr/>
                    <a:lstStyle/>
                    <a:p>
                      <a:pPr algn="l" fontAlgn="b"/>
                      <a:r>
                        <a:rPr lang="en-US" sz="1600" b="0" i="0" u="none" strike="noStrike" dirty="0">
                          <a:solidFill>
                            <a:schemeClr val="bg1"/>
                          </a:solidFill>
                          <a:effectLst/>
                          <a:latin typeface="Arial" panose="020B0604020202020204" pitchFamily="34" charset="0"/>
                          <a:cs typeface="Arial" panose="020B0604020202020204" pitchFamily="34" charset="0"/>
                        </a:rPr>
                        <a:t>COWBOY</a:t>
                      </a:r>
                    </a:p>
                    <a:p>
                      <a:pPr algn="l" fontAlgn="b"/>
                      <a:r>
                        <a:rPr lang="en-US" sz="1600" b="0" i="0" u="none" strike="noStrike" dirty="0">
                          <a:solidFill>
                            <a:schemeClr val="bg1"/>
                          </a:solidFill>
                          <a:effectLst/>
                          <a:latin typeface="Arial" panose="020B0604020202020204" pitchFamily="34" charset="0"/>
                          <a:cs typeface="Arial" panose="020B0604020202020204" pitchFamily="34" charset="0"/>
                        </a:rPr>
                        <a:t>(</a:t>
                      </a:r>
                      <a:r>
                        <a:rPr lang="en-US" sz="1600" dirty="0"/>
                        <a:t>NCT02968303)</a:t>
                      </a:r>
                      <a:endParaRPr lang="en-US" sz="1600" b="0" i="0" u="none" strike="noStrike" dirty="0">
                        <a:solidFill>
                          <a:schemeClr val="bg1"/>
                        </a:solidFill>
                        <a:effectLst/>
                        <a:latin typeface="Arial" panose="020B0604020202020204" pitchFamily="34" charset="0"/>
                        <a:cs typeface="Arial" panose="020B060402020202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r>
                        <a:rPr lang="en-US" sz="1600" b="0" i="0" u="none" strike="noStrike" dirty="0">
                          <a:solidFill>
                            <a:schemeClr val="bg1"/>
                          </a:solidFill>
                          <a:effectLst/>
                          <a:latin typeface="Arial" panose="020B0604020202020204" pitchFamily="34" charset="0"/>
                          <a:cs typeface="Arial" panose="020B0604020202020204" pitchFamily="34" charset="0"/>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marL="346075" indent="-227013" algn="l" fontAlgn="b">
                        <a:buFont typeface="Arial" panose="020B0604020202020204" pitchFamily="34" charset="0"/>
                        <a:buChar char="•"/>
                        <a:tabLst/>
                      </a:pPr>
                      <a:r>
                        <a:rPr lang="en-US" sz="1600" b="0" i="0" u="none" strike="noStrike" dirty="0">
                          <a:solidFill>
                            <a:schemeClr val="bg1"/>
                          </a:solidFill>
                          <a:effectLst/>
                          <a:latin typeface="Arial" panose="020B0604020202020204" pitchFamily="34" charset="0"/>
                          <a:cs typeface="Arial" panose="020B0604020202020204" pitchFamily="34" charset="0"/>
                        </a:rPr>
                        <a:t>Vemurafenib + </a:t>
                      </a:r>
                      <a:r>
                        <a:rPr lang="en-US" sz="1600" b="0" i="0" u="none" strike="noStrike" dirty="0" err="1">
                          <a:solidFill>
                            <a:schemeClr val="bg1"/>
                          </a:solidFill>
                          <a:effectLst/>
                          <a:latin typeface="Arial" panose="020B0604020202020204" pitchFamily="34" charset="0"/>
                          <a:cs typeface="Arial" panose="020B0604020202020204" pitchFamily="34" charset="0"/>
                        </a:rPr>
                        <a:t>cobimetinib</a:t>
                      </a:r>
                      <a:r>
                        <a:rPr lang="en-US" sz="1600" b="0" i="0" u="none" strike="noStrike" dirty="0">
                          <a:solidFill>
                            <a:schemeClr val="bg1"/>
                          </a:solidFill>
                          <a:effectLst/>
                          <a:latin typeface="Arial" panose="020B0604020202020204" pitchFamily="34" charset="0"/>
                          <a:cs typeface="Arial" panose="020B0604020202020204" pitchFamily="34" charset="0"/>
                        </a:rPr>
                        <a:t> x 6 </a:t>
                      </a:r>
                      <a:r>
                        <a:rPr lang="en-US" sz="1600" b="0" i="0" u="none" strike="noStrike" dirty="0" err="1">
                          <a:solidFill>
                            <a:schemeClr val="bg1"/>
                          </a:solidFill>
                          <a:effectLst/>
                          <a:latin typeface="Arial" panose="020B0604020202020204" pitchFamily="34" charset="0"/>
                          <a:cs typeface="Arial" panose="020B0604020202020204" pitchFamily="34" charset="0"/>
                        </a:rPr>
                        <a:t>wk</a:t>
                      </a:r>
                      <a:r>
                        <a:rPr lang="en-US" sz="1600" b="0" i="0" u="none" strike="noStrike" dirty="0">
                          <a:solidFill>
                            <a:schemeClr val="bg1"/>
                          </a:solidFill>
                          <a:effectLst/>
                          <a:latin typeface="Arial" panose="020B0604020202020204" pitchFamily="34" charset="0"/>
                          <a:cs typeface="Arial" panose="020B0604020202020204" pitchFamily="34" charset="0"/>
                        </a:rPr>
                        <a:t> </a:t>
                      </a:r>
                      <a:r>
                        <a:rPr lang="en-US" sz="1600" b="0" i="0" u="none" strike="noStrike" dirty="0">
                          <a:solidFill>
                            <a:schemeClr val="bg1"/>
                          </a:solidFill>
                          <a:effectLst/>
                          <a:latin typeface="Arial" panose="020B0604020202020204" pitchFamily="34" charset="0"/>
                          <a:cs typeface="Arial" panose="020B0604020202020204" pitchFamily="34" charset="0"/>
                          <a:sym typeface="Wingdings" pitchFamily="2" charset="2"/>
                        </a:rPr>
                        <a:t> nivolumab + ipilimumab</a:t>
                      </a:r>
                    </a:p>
                    <a:p>
                      <a:pPr marL="119062" indent="0" algn="l" fontAlgn="b">
                        <a:buFont typeface="Arial" panose="020B0604020202020204" pitchFamily="34" charset="0"/>
                        <a:buNone/>
                        <a:tabLst/>
                      </a:pPr>
                      <a:endParaRPr lang="en-US" sz="1600" b="0" i="0" u="none" strike="noStrike" dirty="0">
                        <a:solidFill>
                          <a:schemeClr val="bg1"/>
                        </a:solidFill>
                        <a:effectLst/>
                        <a:latin typeface="Arial" panose="020B0604020202020204" pitchFamily="34" charset="0"/>
                        <a:cs typeface="Arial" panose="020B0604020202020204" pitchFamily="34" charset="0"/>
                        <a:sym typeface="Wingdings" pitchFamily="2" charset="2"/>
                      </a:endParaRPr>
                    </a:p>
                    <a:p>
                      <a:pPr marL="346075" indent="-227013" algn="l" fontAlgn="b">
                        <a:buFont typeface="Arial" panose="020B0604020202020204" pitchFamily="34" charset="0"/>
                        <a:buChar char="•"/>
                        <a:tabLst/>
                      </a:pPr>
                      <a:r>
                        <a:rPr lang="en-US" sz="1600" b="0" i="0" u="none" strike="noStrike" dirty="0">
                          <a:solidFill>
                            <a:schemeClr val="bg1"/>
                          </a:solidFill>
                          <a:effectLst/>
                          <a:latin typeface="Arial" panose="020B0604020202020204" pitchFamily="34" charset="0"/>
                          <a:cs typeface="Arial" panose="020B0604020202020204" pitchFamily="34" charset="0"/>
                          <a:sym typeface="Wingdings" pitchFamily="2" charset="2"/>
                        </a:rPr>
                        <a:t>Nivolumab + ipilimumab</a:t>
                      </a:r>
                      <a:endParaRPr lang="en-US" sz="16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4290255677"/>
                  </a:ext>
                </a:extLst>
              </a:tr>
            </a:tbl>
          </a:graphicData>
        </a:graphic>
      </p:graphicFrame>
      <p:sp>
        <p:nvSpPr>
          <p:cNvPr id="5" name="TextBox 4">
            <a:extLst>
              <a:ext uri="{FF2B5EF4-FFF2-40B4-BE49-F238E27FC236}">
                <a16:creationId xmlns:a16="http://schemas.microsoft.com/office/drawing/2014/main" id="{FF9B950B-95B3-6E4F-8F99-8FCA04DA4B24}"/>
              </a:ext>
            </a:extLst>
          </p:cNvPr>
          <p:cNvSpPr txBox="1">
            <a:spLocks noChangeArrowheads="1"/>
          </p:cNvSpPr>
          <p:nvPr/>
        </p:nvSpPr>
        <p:spPr bwMode="auto">
          <a:xfrm>
            <a:off x="0" y="6389077"/>
            <a:ext cx="5562600" cy="361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FFFFFF"/>
                </a:solidFill>
                <a:effectLst/>
                <a:uLnTx/>
                <a:uFillTx/>
                <a:latin typeface="Arial" charset="0"/>
                <a:ea typeface="ＭＳ Ｐゴシック" charset="0"/>
              </a:rPr>
              <a:t>www.clinicaltrials.gov</a:t>
            </a:r>
            <a:r>
              <a:rPr lang="en-US" sz="1600" dirty="0">
                <a:solidFill>
                  <a:srgbClr val="FFFFFF"/>
                </a:solidFill>
              </a:rPr>
              <a:t>. </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rPr>
              <a:t>Accessed May 10, 2019.</a:t>
            </a:r>
          </a:p>
        </p:txBody>
      </p:sp>
    </p:spTree>
    <p:extLst>
      <p:ext uri="{BB962C8B-B14F-4D97-AF65-F5344CB8AC3E}">
        <p14:creationId xmlns:p14="http://schemas.microsoft.com/office/powerpoint/2010/main" val="4058117593"/>
      </p:ext>
    </p:extLst>
  </p:cSld>
  <p:clrMapOvr>
    <a:masterClrMapping/>
  </p:clrMapOvr>
  <p:transition spd="slow"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6A972A-D6CA-2E45-8013-1D261B17F5BF}"/>
              </a:ext>
            </a:extLst>
          </p:cNvPr>
          <p:cNvSpPr>
            <a:spLocks noGrp="1"/>
          </p:cNvSpPr>
          <p:nvPr>
            <p:ph type="title"/>
          </p:nvPr>
        </p:nvSpPr>
        <p:spPr>
          <a:xfrm>
            <a:off x="609600" y="2590800"/>
            <a:ext cx="10972800" cy="1143000"/>
          </a:xfrm>
        </p:spPr>
        <p:txBody>
          <a:bodyPr/>
          <a:lstStyle/>
          <a:p>
            <a:pPr algn="ctr"/>
            <a:r>
              <a:rPr lang="en-US" sz="2800" dirty="0">
                <a:solidFill>
                  <a:srgbClr val="E9BB2B"/>
                </a:solidFill>
                <a:latin typeface="Arial" pitchFamily="-110" charset="-52"/>
                <a:ea typeface="ヒラギノ角ゴ Pro W3" pitchFamily="-110" charset="-128"/>
                <a:cs typeface="ヒラギノ角ゴ Pro W3" pitchFamily="-110" charset="-128"/>
              </a:rPr>
              <a:t>Module 3 – </a:t>
            </a:r>
            <a:r>
              <a:rPr lang="en-US" sz="2800" kern="1200" dirty="0">
                <a:solidFill>
                  <a:srgbClr val="E9BB2B"/>
                </a:solidFill>
              </a:rPr>
              <a:t>Immune Checkpoint Inhibitors in </a:t>
            </a:r>
            <a:br>
              <a:rPr lang="en-US" sz="2800" kern="1200" dirty="0">
                <a:solidFill>
                  <a:srgbClr val="E9BB2B"/>
                </a:solidFill>
              </a:rPr>
            </a:br>
            <a:r>
              <a:rPr lang="en-US" sz="2800" kern="1200" dirty="0">
                <a:solidFill>
                  <a:srgbClr val="E9BB2B"/>
                </a:solidFill>
              </a:rPr>
              <a:t>the Management of Metastatic Melanoma</a:t>
            </a:r>
          </a:p>
        </p:txBody>
      </p:sp>
    </p:spTree>
    <p:extLst>
      <p:ext uri="{BB962C8B-B14F-4D97-AF65-F5344CB8AC3E}">
        <p14:creationId xmlns:p14="http://schemas.microsoft.com/office/powerpoint/2010/main" val="3593056321"/>
      </p:ext>
    </p:extLst>
  </p:cSld>
  <p:clrMapOvr>
    <a:masterClrMapping/>
  </p:clrMapOvr>
  <p:transition spd="slow"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93945" y="113776"/>
            <a:ext cx="10861127" cy="1143000"/>
          </a:xfrm>
        </p:spPr>
        <p:txBody>
          <a:bodyPr/>
          <a:lstStyle/>
          <a:p>
            <a:br>
              <a:rPr lang="en-US" altLang="x-none" dirty="0">
                <a:latin typeface="Arial" panose="020B0604020202020204" pitchFamily="34" charset="0"/>
                <a:cs typeface="Arial" panose="020B0604020202020204" pitchFamily="34" charset="0"/>
              </a:rPr>
            </a:br>
            <a:r>
              <a:rPr lang="en-US" altLang="x-none" dirty="0">
                <a:latin typeface="Arial" panose="020B0604020202020204" pitchFamily="34" charset="0"/>
                <a:cs typeface="Arial" panose="020B0604020202020204" pitchFamily="34" charset="0"/>
              </a:rPr>
              <a:t>A man in his late 30s with Stage IV, BRAF wild-type melanoma, including 2 small brain metastases </a:t>
            </a:r>
            <a:r>
              <a:rPr lang="en-US" dirty="0"/>
              <a:t>(Dr Weber)  </a:t>
            </a:r>
            <a:br>
              <a:rPr lang="en-US" dirty="0"/>
            </a:br>
            <a:endParaRPr lang="en-US" altLang="x-none" sz="2000" dirty="0">
              <a:solidFill>
                <a:srgbClr val="FF00FF"/>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AAFF97A9-D18E-8B40-A070-ED8D84DAE794}"/>
              </a:ext>
            </a:extLst>
          </p:cNvPr>
          <p:cNvSpPr txBox="1">
            <a:spLocks/>
          </p:cNvSpPr>
          <p:nvPr/>
        </p:nvSpPr>
        <p:spPr bwMode="auto">
          <a:xfrm>
            <a:off x="568873" y="1371600"/>
            <a:ext cx="11089727" cy="5334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6" indent="-342906" algn="l" rtl="0" eaLnBrk="0" fontAlgn="base" hangingPunct="0">
              <a:spcBef>
                <a:spcPct val="20000"/>
              </a:spcBef>
              <a:spcAft>
                <a:spcPct val="0"/>
              </a:spcAft>
              <a:buChar char="•"/>
              <a:defRPr sz="2500">
                <a:solidFill>
                  <a:schemeClr val="bg1"/>
                </a:solidFill>
                <a:latin typeface="+mn-lt"/>
                <a:ea typeface="+mn-ea"/>
                <a:cs typeface="+mn-cs"/>
              </a:defRPr>
            </a:lvl1pPr>
            <a:lvl2pPr marL="742962" indent="-285755" algn="l" rtl="0" eaLnBrk="0" fontAlgn="base" hangingPunct="0">
              <a:spcBef>
                <a:spcPct val="20000"/>
              </a:spcBef>
              <a:spcAft>
                <a:spcPct val="0"/>
              </a:spcAft>
              <a:buChar char="–"/>
              <a:defRPr sz="2500">
                <a:solidFill>
                  <a:schemeClr val="bg1"/>
                </a:solidFill>
                <a:latin typeface="+mn-lt"/>
                <a:ea typeface="+mn-ea"/>
              </a:defRPr>
            </a:lvl2pPr>
            <a:lvl3pPr marL="1143019" indent="-228604" algn="l" rtl="0" eaLnBrk="0" fontAlgn="base" hangingPunct="0">
              <a:spcBef>
                <a:spcPct val="20000"/>
              </a:spcBef>
              <a:spcAft>
                <a:spcPct val="0"/>
              </a:spcAft>
              <a:buChar char="•"/>
              <a:defRPr sz="2500">
                <a:solidFill>
                  <a:schemeClr val="bg1"/>
                </a:solidFill>
                <a:latin typeface="+mn-lt"/>
                <a:ea typeface="+mn-ea"/>
              </a:defRPr>
            </a:lvl3pPr>
            <a:lvl4pPr marL="1600227" indent="-228604" algn="l" rtl="0" eaLnBrk="0" fontAlgn="base" hangingPunct="0">
              <a:spcBef>
                <a:spcPct val="20000"/>
              </a:spcBef>
              <a:spcAft>
                <a:spcPct val="0"/>
              </a:spcAft>
              <a:buChar char="–"/>
              <a:defRPr sz="2500">
                <a:solidFill>
                  <a:schemeClr val="bg1"/>
                </a:solidFill>
                <a:latin typeface="+mn-lt"/>
                <a:ea typeface="+mn-ea"/>
              </a:defRPr>
            </a:lvl4pPr>
            <a:lvl5pPr marL="2057434" indent="-228604" algn="l" rtl="0" eaLnBrk="0" fontAlgn="base" hangingPunct="0">
              <a:spcBef>
                <a:spcPct val="20000"/>
              </a:spcBef>
              <a:spcAft>
                <a:spcPct val="0"/>
              </a:spcAft>
              <a:buChar char="»"/>
              <a:defRPr sz="2500">
                <a:solidFill>
                  <a:schemeClr val="bg1"/>
                </a:solidFill>
                <a:latin typeface="+mn-lt"/>
                <a:ea typeface="+mn-ea"/>
              </a:defRPr>
            </a:lvl5pPr>
            <a:lvl6pPr marL="2514642" indent="-228604" algn="l" rtl="0" fontAlgn="base">
              <a:spcBef>
                <a:spcPct val="20000"/>
              </a:spcBef>
              <a:spcAft>
                <a:spcPct val="0"/>
              </a:spcAft>
              <a:buChar char="»"/>
              <a:defRPr sz="2500">
                <a:solidFill>
                  <a:schemeClr val="bg1"/>
                </a:solidFill>
                <a:latin typeface="+mn-lt"/>
                <a:ea typeface="+mn-ea"/>
              </a:defRPr>
            </a:lvl6pPr>
            <a:lvl7pPr marL="2971849" indent="-228604" algn="l" rtl="0" fontAlgn="base">
              <a:spcBef>
                <a:spcPct val="20000"/>
              </a:spcBef>
              <a:spcAft>
                <a:spcPct val="0"/>
              </a:spcAft>
              <a:buChar char="»"/>
              <a:defRPr sz="2500">
                <a:solidFill>
                  <a:schemeClr val="bg1"/>
                </a:solidFill>
                <a:latin typeface="+mn-lt"/>
                <a:ea typeface="+mn-ea"/>
              </a:defRPr>
            </a:lvl7pPr>
            <a:lvl8pPr marL="3429057" indent="-228604" algn="l" rtl="0" fontAlgn="base">
              <a:spcBef>
                <a:spcPct val="20000"/>
              </a:spcBef>
              <a:spcAft>
                <a:spcPct val="0"/>
              </a:spcAft>
              <a:buChar char="»"/>
              <a:defRPr sz="2500">
                <a:solidFill>
                  <a:schemeClr val="bg1"/>
                </a:solidFill>
                <a:latin typeface="+mn-lt"/>
                <a:ea typeface="+mn-ea"/>
              </a:defRPr>
            </a:lvl8pPr>
            <a:lvl9pPr marL="3886265" indent="-228604" algn="l" rtl="0" fontAlgn="base">
              <a:spcBef>
                <a:spcPct val="20000"/>
              </a:spcBef>
              <a:spcAft>
                <a:spcPct val="0"/>
              </a:spcAft>
              <a:buChar char="»"/>
              <a:defRPr sz="2500">
                <a:solidFill>
                  <a:schemeClr val="bg1"/>
                </a:solidFill>
                <a:latin typeface="+mn-lt"/>
                <a:ea typeface="+mn-ea"/>
              </a:defRPr>
            </a:lvl9pPr>
          </a:lstStyle>
          <a:p>
            <a:pPr lvl="0">
              <a:spcBef>
                <a:spcPts val="800"/>
              </a:spcBef>
            </a:pPr>
            <a:r>
              <a:rPr lang="en-US" sz="2200" dirty="0"/>
              <a:t>Bilateral hepatic metastases (BRAF wild type)</a:t>
            </a:r>
          </a:p>
          <a:p>
            <a:pPr lvl="0">
              <a:spcBef>
                <a:spcPts val="800"/>
              </a:spcBef>
            </a:pPr>
            <a:r>
              <a:rPr lang="en-US" sz="2200" dirty="0"/>
              <a:t>Single-agent </a:t>
            </a:r>
            <a:r>
              <a:rPr lang="en-US" sz="2200" dirty="0">
                <a:solidFill>
                  <a:schemeClr val="tx1"/>
                </a:solidFill>
              </a:rPr>
              <a:t>PD-1 antibody </a:t>
            </a:r>
            <a:r>
              <a:rPr lang="en-US" sz="2200" dirty="0"/>
              <a:t>(regression at week 12, regrowth at week 24) </a:t>
            </a:r>
          </a:p>
          <a:p>
            <a:pPr>
              <a:spcBef>
                <a:spcPts val="800"/>
              </a:spcBef>
            </a:pPr>
            <a:r>
              <a:rPr lang="en-US" sz="2200" dirty="0"/>
              <a:t>MRI scan of the brain: 2 small R-sided cerebral lesions &lt;1 cm</a:t>
            </a:r>
          </a:p>
          <a:p>
            <a:pPr lvl="1">
              <a:spcBef>
                <a:spcPts val="800"/>
              </a:spcBef>
            </a:pPr>
            <a:r>
              <a:rPr lang="en-US" sz="2200" dirty="0"/>
              <a:t>Stereotactic radiosurgery, with disease regression</a:t>
            </a:r>
          </a:p>
          <a:p>
            <a:pPr>
              <a:spcBef>
                <a:spcPts val="800"/>
              </a:spcBef>
            </a:pPr>
            <a:r>
              <a:rPr lang="en-US" sz="2200" dirty="0"/>
              <a:t>New left supraclavicular lesion (3 cm)</a:t>
            </a:r>
          </a:p>
          <a:p>
            <a:pPr>
              <a:spcBef>
                <a:spcPts val="800"/>
              </a:spcBef>
            </a:pPr>
            <a:r>
              <a:rPr lang="en-US" sz="2200" dirty="0"/>
              <a:t>Switched to ipilimumab and nivolumab x 4 induction doses</a:t>
            </a:r>
          </a:p>
          <a:p>
            <a:pPr lvl="1">
              <a:spcBef>
                <a:spcPts val="800"/>
              </a:spcBef>
            </a:pPr>
            <a:r>
              <a:rPr lang="en-US" sz="2200" dirty="0"/>
              <a:t>LFTs elevated to Grade 2: Steroids, with resolution </a:t>
            </a:r>
          </a:p>
          <a:p>
            <a:pPr>
              <a:spcBef>
                <a:spcPts val="800"/>
              </a:spcBef>
            </a:pPr>
            <a:r>
              <a:rPr lang="en-US" sz="2200" dirty="0"/>
              <a:t>Maintenance nivolumab q2wk</a:t>
            </a:r>
          </a:p>
          <a:p>
            <a:pPr lvl="1">
              <a:spcBef>
                <a:spcPts val="800"/>
              </a:spcBef>
            </a:pPr>
            <a:r>
              <a:rPr lang="en-US" sz="2200" dirty="0"/>
              <a:t>After 9 months: CR of hepatic lesions, supraclavicular lesion decreased to 1 cm</a:t>
            </a:r>
          </a:p>
          <a:p>
            <a:pPr lvl="2">
              <a:spcBef>
                <a:spcPts val="800"/>
              </a:spcBef>
            </a:pPr>
            <a:r>
              <a:rPr lang="en-US" sz="2200" dirty="0"/>
              <a:t>Resection of supraclavicular lesion</a:t>
            </a:r>
          </a:p>
          <a:p>
            <a:pPr lvl="1">
              <a:spcBef>
                <a:spcPts val="800"/>
              </a:spcBef>
            </a:pPr>
            <a:r>
              <a:rPr lang="en-US" sz="2200" dirty="0"/>
              <a:t>Significant vitiligo of the beard, lashes and eyebrows</a:t>
            </a:r>
          </a:p>
          <a:p>
            <a:pPr lvl="0">
              <a:spcBef>
                <a:spcPts val="800"/>
              </a:spcBef>
            </a:pPr>
            <a:r>
              <a:rPr lang="en-US" sz="2200" dirty="0"/>
              <a:t>Maintenance nivolumab continued</a:t>
            </a:r>
          </a:p>
          <a:p>
            <a:pPr lvl="0"/>
            <a:endParaRPr lang="en-US" sz="1800" dirty="0"/>
          </a:p>
        </p:txBody>
      </p:sp>
    </p:spTree>
    <p:extLst>
      <p:ext uri="{BB962C8B-B14F-4D97-AF65-F5344CB8AC3E}">
        <p14:creationId xmlns:p14="http://schemas.microsoft.com/office/powerpoint/2010/main" val="1583050545"/>
      </p:ext>
    </p:extLst>
  </p:cSld>
  <p:clrMapOvr>
    <a:masterClrMapping/>
  </p:clrMapOvr>
  <p:transition spd="slow"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3">
            <a:extLst>
              <a:ext uri="{FF2B5EF4-FFF2-40B4-BE49-F238E27FC236}">
                <a16:creationId xmlns:a16="http://schemas.microsoft.com/office/drawing/2014/main" id="{9BF4E952-1ADF-2A43-9684-D852E97E083B}"/>
              </a:ext>
            </a:extLst>
          </p:cNvPr>
          <p:cNvSpPr>
            <a:spLocks noChangeArrowheads="1"/>
          </p:cNvSpPr>
          <p:nvPr/>
        </p:nvSpPr>
        <p:spPr bwMode="auto">
          <a:xfrm>
            <a:off x="676274" y="1652337"/>
            <a:ext cx="10793831" cy="3497179"/>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itchFamily="34" charset="0"/>
              <a:ea typeface="ヒラギノ角ゴ Pro W3" charset="-128"/>
            </a:endParaRPr>
          </a:p>
        </p:txBody>
      </p:sp>
      <p:sp>
        <p:nvSpPr>
          <p:cNvPr id="2" name="Title 1">
            <a:extLst>
              <a:ext uri="{FF2B5EF4-FFF2-40B4-BE49-F238E27FC236}">
                <a16:creationId xmlns:a16="http://schemas.microsoft.com/office/drawing/2014/main" id="{C0F5BFAE-5322-B348-9656-1816DF19E9DD}"/>
              </a:ext>
            </a:extLst>
          </p:cNvPr>
          <p:cNvSpPr>
            <a:spLocks noGrp="1"/>
          </p:cNvSpPr>
          <p:nvPr>
            <p:ph type="title"/>
          </p:nvPr>
        </p:nvSpPr>
        <p:spPr/>
        <p:txBody>
          <a:bodyPr/>
          <a:lstStyle/>
          <a:p>
            <a:r>
              <a:rPr lang="en-US" dirty="0"/>
              <a:t>FDA Approvals/Indications for Checkpoint Inhibitors in Metastatic Melanoma</a:t>
            </a:r>
          </a:p>
        </p:txBody>
      </p:sp>
      <p:graphicFrame>
        <p:nvGraphicFramePr>
          <p:cNvPr id="3" name="Content Placeholder 3">
            <a:extLst>
              <a:ext uri="{FF2B5EF4-FFF2-40B4-BE49-F238E27FC236}">
                <a16:creationId xmlns:a16="http://schemas.microsoft.com/office/drawing/2014/main" id="{34629F33-B9FC-9048-ADC4-1EF2BFD6F21C}"/>
              </a:ext>
            </a:extLst>
          </p:cNvPr>
          <p:cNvGraphicFramePr>
            <a:graphicFrameLocks/>
          </p:cNvGraphicFramePr>
          <p:nvPr>
            <p:extLst>
              <p:ext uri="{D42A27DB-BD31-4B8C-83A1-F6EECF244321}">
                <p14:modId xmlns:p14="http://schemas.microsoft.com/office/powerpoint/2010/main" val="3830134145"/>
              </p:ext>
            </p:extLst>
          </p:nvPr>
        </p:nvGraphicFramePr>
        <p:xfrm>
          <a:off x="819150" y="1828547"/>
          <a:ext cx="10553700" cy="3169920"/>
        </p:xfrm>
        <a:graphic>
          <a:graphicData uri="http://schemas.openxmlformats.org/drawingml/2006/table">
            <a:tbl>
              <a:tblPr firstRow="1" bandRow="1">
                <a:tableStyleId>{93296810-A885-4BE3-A3E7-6D5BEEA58F35}</a:tableStyleId>
              </a:tblPr>
              <a:tblGrid>
                <a:gridCol w="276225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gridCol w="3143250">
                  <a:extLst>
                    <a:ext uri="{9D8B030D-6E8A-4147-A177-3AD203B41FA5}">
                      <a16:colId xmlns:a16="http://schemas.microsoft.com/office/drawing/2014/main" val="2732169183"/>
                    </a:ext>
                  </a:extLst>
                </a:gridCol>
              </a:tblGrid>
              <a:tr h="352457">
                <a:tc>
                  <a:txBody>
                    <a:bodyPr/>
                    <a:lstStyle/>
                    <a:p>
                      <a:r>
                        <a:rPr lang="en-GB" sz="1800" dirty="0">
                          <a:latin typeface="Arial" panose="020B0604020202020204" pitchFamily="34" charset="0"/>
                          <a:cs typeface="Arial" panose="020B0604020202020204" pitchFamily="34" charset="0"/>
                        </a:rPr>
                        <a:t>Agent</a:t>
                      </a:r>
                      <a:endParaRPr lang="en-GB" sz="1800" b="1" dirty="0">
                        <a:latin typeface="Arial" panose="020B0604020202020204" pitchFamily="34" charset="0"/>
                        <a:cs typeface="Arial" panose="020B0604020202020204" pitchFamily="34" charset="0"/>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noProof="0" dirty="0">
                          <a:latin typeface="Arial" panose="020B0604020202020204" pitchFamily="34" charset="0"/>
                          <a:cs typeface="Arial" panose="020B0604020202020204" pitchFamily="34" charset="0"/>
                        </a:rPr>
                        <a:t>Indication</a:t>
                      </a:r>
                      <a:endParaRPr lang="en-US" sz="1800" b="1" noProof="0" dirty="0">
                        <a:latin typeface="Arial" panose="020B0604020202020204" pitchFamily="34" charset="0"/>
                        <a:cs typeface="Arial" panose="020B0604020202020204" pitchFamily="34" charset="0"/>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800" noProof="0" dirty="0">
                          <a:latin typeface="Arial" panose="020B0604020202020204" pitchFamily="34" charset="0"/>
                          <a:cs typeface="Arial" panose="020B0604020202020204" pitchFamily="34" charset="0"/>
                        </a:rPr>
                        <a:t>Pivotal trial</a:t>
                      </a:r>
                      <a:endParaRPr lang="en-GB" sz="1800" b="1" dirty="0">
                        <a:effectLst/>
                        <a:latin typeface="Arial" panose="020B0604020202020204" pitchFamily="34" charset="0"/>
                        <a:ea typeface="MS PGothic" panose="020B0600070205080204" pitchFamily="34" charset="-128"/>
                        <a:cs typeface="Arial" panose="020B0604020202020204" pitchFamily="34" charset="0"/>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extLst>
                  <a:ext uri="{0D108BD9-81ED-4DB2-BD59-A6C34878D82A}">
                    <a16:rowId xmlns:a16="http://schemas.microsoft.com/office/drawing/2014/main" val="10000"/>
                  </a:ext>
                </a:extLst>
              </a:tr>
              <a:tr h="732025">
                <a:tc>
                  <a:txBody>
                    <a:bodyPr/>
                    <a:lstStyle/>
                    <a:p>
                      <a:r>
                        <a:rPr lang="en-GB" sz="1800" b="1" dirty="0">
                          <a:solidFill>
                            <a:srgbClr val="FFC000"/>
                          </a:solidFill>
                          <a:latin typeface="Arial" panose="020B0604020202020204" pitchFamily="34" charset="0"/>
                          <a:cs typeface="Arial" panose="020B0604020202020204" pitchFamily="34" charset="0"/>
                        </a:rPr>
                        <a:t>Pembrolizumab*</a:t>
                      </a:r>
                    </a:p>
                    <a:p>
                      <a:r>
                        <a:rPr lang="en-GB" sz="1400" b="0" dirty="0">
                          <a:latin typeface="Arial" panose="020B0604020202020204" pitchFamily="34" charset="0"/>
                          <a:cs typeface="Arial" panose="020B0604020202020204" pitchFamily="34" charset="0"/>
                        </a:rPr>
                        <a:t>September 4, 2014</a:t>
                      </a:r>
                    </a:p>
                    <a:p>
                      <a:r>
                        <a:rPr lang="en-GB" sz="1400" b="0" dirty="0">
                          <a:latin typeface="Arial" panose="020B0604020202020204" pitchFamily="34" charset="0"/>
                          <a:cs typeface="Arial" panose="020B0604020202020204" pitchFamily="34" charset="0"/>
                        </a:rPr>
                        <a:t>December 18, 2015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800" b="0" dirty="0">
                          <a:latin typeface="Arial" panose="020B0604020202020204" pitchFamily="34" charset="0"/>
                          <a:cs typeface="Arial" panose="020B0604020202020204" pitchFamily="34" charset="0"/>
                        </a:rPr>
                        <a:t>Unresectable or metastatic melanoma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KEYNOTE-002</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KEYNOTE-006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1"/>
                  </a:ext>
                </a:extLst>
              </a:tr>
              <a:tr h="59646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800" b="1" kern="1200" dirty="0">
                          <a:solidFill>
                            <a:srgbClr val="FFC000"/>
                          </a:solidFill>
                          <a:latin typeface="Arial" panose="020B0604020202020204" pitchFamily="34" charset="0"/>
                          <a:ea typeface="+mn-ea"/>
                          <a:cs typeface="Arial" panose="020B0604020202020204" pitchFamily="34" charset="0"/>
                        </a:rPr>
                        <a:t>Nivolumab</a:t>
                      </a:r>
                    </a:p>
                    <a:p>
                      <a:pPr marL="0" marR="0" lvl="0" indent="0" algn="l" defTabSz="457189" rtl="0" eaLnBrk="1" fontAlgn="auto" latinLnBrk="0" hangingPunct="1">
                        <a:lnSpc>
                          <a:spcPct val="100000"/>
                        </a:lnSpc>
                        <a:spcBef>
                          <a:spcPts val="0"/>
                        </a:spcBef>
                        <a:spcAft>
                          <a:spcPts val="0"/>
                        </a:spcAft>
                        <a:buClrTx/>
                        <a:buSzTx/>
                        <a:buFontTx/>
                        <a:buNone/>
                        <a:tabLst/>
                        <a:defRPr/>
                      </a:pPr>
                      <a:r>
                        <a:rPr lang="en-GB" sz="1400" b="0" kern="1200" dirty="0">
                          <a:solidFill>
                            <a:schemeClr val="dk1"/>
                          </a:solidFill>
                          <a:latin typeface="Arial" panose="020B0604020202020204" pitchFamily="34" charset="0"/>
                          <a:ea typeface="+mn-ea"/>
                          <a:cs typeface="Arial" panose="020B0604020202020204" pitchFamily="34" charset="0"/>
                        </a:rPr>
                        <a:t>September 30, 2015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b="0" dirty="0">
                          <a:latin typeface="Arial" panose="020B0604020202020204" pitchFamily="34" charset="0"/>
                          <a:cs typeface="Arial" panose="020B0604020202020204" pitchFamily="34" charset="0"/>
                        </a:rPr>
                        <a:t>Unresectable or metastatic melanoma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b="0" dirty="0" err="1">
                          <a:latin typeface="Arial" panose="020B0604020202020204" pitchFamily="34" charset="0"/>
                          <a:cs typeface="Arial" panose="020B0604020202020204" pitchFamily="34" charset="0"/>
                        </a:rPr>
                        <a:t>CheckMate</a:t>
                      </a:r>
                      <a:r>
                        <a:rPr lang="en-GB" sz="1800" b="0" baseline="0" dirty="0">
                          <a:latin typeface="Arial" panose="020B0604020202020204" pitchFamily="34" charset="0"/>
                          <a:cs typeface="Arial" panose="020B0604020202020204" pitchFamily="34" charset="0"/>
                        </a:rPr>
                        <a:t> </a:t>
                      </a:r>
                      <a:r>
                        <a:rPr lang="en-GB" sz="1800" b="0" dirty="0">
                          <a:latin typeface="Arial" panose="020B0604020202020204" pitchFamily="34" charset="0"/>
                          <a:cs typeface="Arial" panose="020B0604020202020204" pitchFamily="34" charset="0"/>
                        </a:rPr>
                        <a:t>037</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b="0" dirty="0" err="1">
                          <a:latin typeface="Arial" panose="020B0604020202020204" pitchFamily="34" charset="0"/>
                          <a:cs typeface="Arial" panose="020B0604020202020204" pitchFamily="34" charset="0"/>
                        </a:rPr>
                        <a:t>CheckMate</a:t>
                      </a:r>
                      <a:r>
                        <a:rPr lang="en-GB" sz="1800" b="0" baseline="0" dirty="0">
                          <a:latin typeface="Arial" panose="020B0604020202020204" pitchFamily="34" charset="0"/>
                          <a:cs typeface="Arial" panose="020B0604020202020204" pitchFamily="34" charset="0"/>
                        </a:rPr>
                        <a:t> </a:t>
                      </a:r>
                      <a:r>
                        <a:rPr lang="en-GB" sz="1800" b="0" dirty="0">
                          <a:latin typeface="Arial" panose="020B0604020202020204" pitchFamily="34" charset="0"/>
                          <a:cs typeface="Arial" panose="020B0604020202020204" pitchFamily="34" charset="0"/>
                        </a:rPr>
                        <a:t>066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2"/>
                  </a:ext>
                </a:extLst>
              </a:tr>
              <a:tr h="59646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800" b="1" dirty="0">
                          <a:solidFill>
                            <a:srgbClr val="FFC000"/>
                          </a:solidFill>
                          <a:latin typeface="Arial" panose="020B0604020202020204" pitchFamily="34" charset="0"/>
                          <a:cs typeface="Arial" panose="020B0604020202020204" pitchFamily="34" charset="0"/>
                        </a:rPr>
                        <a:t>Nivolumab/ipilimumab</a:t>
                      </a:r>
                    </a:p>
                    <a:p>
                      <a:pPr marL="0" marR="0" lvl="0" indent="0" algn="l" defTabSz="457189" rtl="0" eaLnBrk="1" fontAlgn="auto" latinLnBrk="0" hangingPunct="1">
                        <a:lnSpc>
                          <a:spcPct val="100000"/>
                        </a:lnSpc>
                        <a:spcBef>
                          <a:spcPts val="0"/>
                        </a:spcBef>
                        <a:spcAft>
                          <a:spcPts val="0"/>
                        </a:spcAft>
                        <a:buClrTx/>
                        <a:buSzTx/>
                        <a:buFontTx/>
                        <a:buNone/>
                        <a:tabLst/>
                        <a:defRPr/>
                      </a:pPr>
                      <a:r>
                        <a:rPr lang="en-GB" sz="1400" b="0" dirty="0">
                          <a:latin typeface="Arial" panose="020B0604020202020204" pitchFamily="34" charset="0"/>
                          <a:cs typeface="Arial" panose="020B0604020202020204" pitchFamily="34" charset="0"/>
                        </a:rPr>
                        <a:t>December 22, 2014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b="0" dirty="0">
                          <a:latin typeface="Arial" panose="020B0604020202020204" pitchFamily="34" charset="0"/>
                          <a:cs typeface="Arial" panose="020B0604020202020204" pitchFamily="34" charset="0"/>
                        </a:rPr>
                        <a:t>Unresectable or metastatic melanoma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b="0" dirty="0" err="1">
                          <a:latin typeface="Arial" panose="020B0604020202020204" pitchFamily="34" charset="0"/>
                          <a:cs typeface="Arial" panose="020B0604020202020204" pitchFamily="34" charset="0"/>
                        </a:rPr>
                        <a:t>CheckMate</a:t>
                      </a:r>
                      <a:r>
                        <a:rPr lang="en-GB" sz="1800" b="0" dirty="0">
                          <a:latin typeface="Arial" panose="020B0604020202020204" pitchFamily="34" charset="0"/>
                          <a:cs typeface="Arial" panose="020B0604020202020204" pitchFamily="34" charset="0"/>
                        </a:rPr>
                        <a:t> 069</a:t>
                      </a:r>
                      <a:br>
                        <a:rPr lang="en-GB" sz="1800" b="0" dirty="0">
                          <a:latin typeface="Arial" panose="020B0604020202020204" pitchFamily="34" charset="0"/>
                          <a:cs typeface="Arial" panose="020B0604020202020204" pitchFamily="34" charset="0"/>
                        </a:rPr>
                      </a:br>
                      <a:r>
                        <a:rPr lang="en-GB" sz="1800" b="0" dirty="0" err="1">
                          <a:latin typeface="Arial" panose="020B0604020202020204" pitchFamily="34" charset="0"/>
                          <a:cs typeface="Arial" panose="020B0604020202020204" pitchFamily="34" charset="0"/>
                        </a:rPr>
                        <a:t>CheckMate</a:t>
                      </a:r>
                      <a:r>
                        <a:rPr lang="en-GB" sz="1800" b="0" dirty="0">
                          <a:latin typeface="Arial" panose="020B0604020202020204" pitchFamily="34" charset="0"/>
                          <a:cs typeface="Arial" panose="020B0604020202020204" pitchFamily="34" charset="0"/>
                        </a:rPr>
                        <a:t> 067</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3"/>
                  </a:ext>
                </a:extLst>
              </a:tr>
              <a:tr h="542241">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800" b="1" kern="1200" dirty="0">
                          <a:solidFill>
                            <a:srgbClr val="FFC000"/>
                          </a:solidFill>
                          <a:effectLst/>
                          <a:latin typeface="+mn-lt"/>
                          <a:ea typeface="+mn-ea"/>
                          <a:cs typeface="+mn-cs"/>
                        </a:rPr>
                        <a:t>Ipilimumab</a:t>
                      </a:r>
                    </a:p>
                    <a:p>
                      <a:pPr marL="0" marR="0" lvl="0" indent="0" algn="l" defTabSz="457189"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March 25, 2011</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kern="1200" dirty="0" err="1">
                          <a:solidFill>
                            <a:schemeClr val="dk1"/>
                          </a:solidFill>
                          <a:effectLst/>
                          <a:latin typeface="+mn-lt"/>
                          <a:ea typeface="+mn-ea"/>
                          <a:cs typeface="+mn-cs"/>
                        </a:rPr>
                        <a:t>Unresectable</a:t>
                      </a:r>
                      <a:r>
                        <a:rPr lang="en-US" sz="1800" kern="1200" dirty="0">
                          <a:solidFill>
                            <a:schemeClr val="dk1"/>
                          </a:solidFill>
                          <a:effectLst/>
                          <a:latin typeface="+mn-lt"/>
                          <a:ea typeface="+mn-ea"/>
                          <a:cs typeface="+mn-cs"/>
                        </a:rPr>
                        <a:t> or metastatic melanoma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s-IS" sz="1800" kern="1200" dirty="0">
                          <a:solidFill>
                            <a:schemeClr val="dk1"/>
                          </a:solidFill>
                          <a:effectLst/>
                          <a:latin typeface="+mn-lt"/>
                          <a:ea typeface="+mn-ea"/>
                          <a:cs typeface="+mn-cs"/>
                        </a:rPr>
                        <a:t>MDX010-20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2CBBBAD8-68DA-C84E-9A4D-346167866314}"/>
              </a:ext>
            </a:extLst>
          </p:cNvPr>
          <p:cNvSpPr txBox="1">
            <a:spLocks noChangeArrowheads="1"/>
          </p:cNvSpPr>
          <p:nvPr/>
        </p:nvSpPr>
        <p:spPr bwMode="auto">
          <a:xfrm>
            <a:off x="0" y="6389077"/>
            <a:ext cx="11887200" cy="361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kumimoji="0" lang="en-US" sz="1600" b="0" i="0" u="none" strike="noStrike" kern="1200" cap="none" spc="0" normalizeH="0" baseline="0" noProof="0" dirty="0" err="1">
                <a:ln>
                  <a:noFill/>
                </a:ln>
                <a:solidFill>
                  <a:srgbClr val="FFFFFF"/>
                </a:solidFill>
                <a:effectLst/>
                <a:uLnTx/>
                <a:uFillTx/>
                <a:latin typeface="Arial" charset="0"/>
                <a:ea typeface="ＭＳ Ｐゴシック" charset="0"/>
              </a:rPr>
              <a:t>www.accessdata.fda.gov</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rPr>
              <a:t>; Accessed May </a:t>
            </a:r>
            <a:r>
              <a:rPr lang="en-US" sz="1600" dirty="0">
                <a:solidFill>
                  <a:srgbClr val="FFFFFF"/>
                </a:solidFill>
              </a:rPr>
              <a:t>10</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rPr>
              <a:t>, </a:t>
            </a:r>
            <a:r>
              <a:rPr lang="en-US" sz="1600" dirty="0">
                <a:solidFill>
                  <a:srgbClr val="FFFFFF"/>
                </a:solidFill>
              </a:rPr>
              <a:t>2019; Pembrolizumab, nivolumab and ipilimumab package inserts</a:t>
            </a:r>
          </a:p>
        </p:txBody>
      </p:sp>
      <p:sp>
        <p:nvSpPr>
          <p:cNvPr id="7" name="TextBox 6">
            <a:extLst>
              <a:ext uri="{FF2B5EF4-FFF2-40B4-BE49-F238E27FC236}">
                <a16:creationId xmlns:a16="http://schemas.microsoft.com/office/drawing/2014/main" id="{38E80247-CD5F-E649-B73B-D7A9FAECB62E}"/>
              </a:ext>
            </a:extLst>
          </p:cNvPr>
          <p:cNvSpPr txBox="1"/>
          <p:nvPr/>
        </p:nvSpPr>
        <p:spPr>
          <a:xfrm>
            <a:off x="532151" y="5410200"/>
            <a:ext cx="11127697" cy="830997"/>
          </a:xfrm>
          <a:prstGeom prst="rect">
            <a:avLst/>
          </a:prstGeom>
          <a:noFill/>
        </p:spPr>
        <p:txBody>
          <a:bodyPr wrap="square" rtlCol="0">
            <a:spAutoFit/>
          </a:bodyPr>
          <a:lstStyle/>
          <a:p>
            <a:pPr lvl="0" eaLnBrk="1" fontAlgn="auto" hangingPunct="1">
              <a:spcBef>
                <a:spcPts val="0"/>
              </a:spcBef>
              <a:spcAft>
                <a:spcPts val="600"/>
              </a:spcAft>
              <a:defRPr/>
            </a:pPr>
            <a:r>
              <a:rPr lang="en-US" sz="1600" dirty="0">
                <a:solidFill>
                  <a:srgbClr val="FFFFFF"/>
                </a:solidFill>
                <a:latin typeface="Arial"/>
                <a:ea typeface="ＭＳ Ｐゴシック"/>
              </a:rPr>
              <a:t>*</a:t>
            </a:r>
            <a:r>
              <a:rPr lang="en-US" sz="1600" baseline="30000" dirty="0">
                <a:solidFill>
                  <a:srgbClr val="FFFFFF"/>
                </a:solidFill>
                <a:latin typeface="Arial"/>
                <a:ea typeface="ＭＳ Ｐゴシック"/>
              </a:rPr>
              <a:t> </a:t>
            </a:r>
            <a:r>
              <a:rPr lang="en-US" sz="1600" dirty="0">
                <a:solidFill>
                  <a:srgbClr val="FFFFFF"/>
                </a:solidFill>
                <a:latin typeface="Arial"/>
                <a:ea typeface="ＭＳ Ｐゴシック"/>
              </a:rPr>
              <a:t>On May 23, 2017 pembrolizumab was approved for patients with unresectable or metastatic, microsatellite instability-high or mismatch repair-deficient solid tumors progressing after prior treatment who have no satisfactory alternative treatment options.</a:t>
            </a:r>
          </a:p>
        </p:txBody>
      </p:sp>
    </p:spTree>
    <p:extLst>
      <p:ext uri="{BB962C8B-B14F-4D97-AF65-F5344CB8AC3E}">
        <p14:creationId xmlns:p14="http://schemas.microsoft.com/office/powerpoint/2010/main" val="4034396102"/>
      </p:ext>
    </p:extLst>
  </p:cSld>
  <p:clrMapOvr>
    <a:masterClrMapping/>
  </p:clrMapOvr>
  <p:transition spd="slow"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rain&#10;&#10;Description automatically generated">
            <a:extLst>
              <a:ext uri="{FF2B5EF4-FFF2-40B4-BE49-F238E27FC236}">
                <a16:creationId xmlns:a16="http://schemas.microsoft.com/office/drawing/2014/main" id="{79ECA60F-5DEE-264C-A15C-4D9D6C273588}"/>
              </a:ext>
            </a:extLst>
          </p:cNvPr>
          <p:cNvPicPr>
            <a:picLocks noChangeAspect="1"/>
          </p:cNvPicPr>
          <p:nvPr/>
        </p:nvPicPr>
        <p:blipFill>
          <a:blip r:embed="rId2"/>
          <a:stretch>
            <a:fillRect/>
          </a:stretch>
        </p:blipFill>
        <p:spPr>
          <a:xfrm>
            <a:off x="1107627" y="1937937"/>
            <a:ext cx="9976745" cy="4005663"/>
          </a:xfrm>
          <a:prstGeom prst="rect">
            <a:avLst/>
          </a:prstGeom>
        </p:spPr>
      </p:pic>
      <p:cxnSp>
        <p:nvCxnSpPr>
          <p:cNvPr id="17" name="Straight Connector 16">
            <a:extLst>
              <a:ext uri="{FF2B5EF4-FFF2-40B4-BE49-F238E27FC236}">
                <a16:creationId xmlns:a16="http://schemas.microsoft.com/office/drawing/2014/main" id="{FF8B35B1-73A8-3C42-9F16-710CD5DC70D3}"/>
              </a:ext>
            </a:extLst>
          </p:cNvPr>
          <p:cNvCxnSpPr>
            <a:cxnSpLocks/>
          </p:cNvCxnSpPr>
          <p:nvPr/>
        </p:nvCxnSpPr>
        <p:spPr bwMode="auto">
          <a:xfrm flipV="1">
            <a:off x="9481752" y="3733800"/>
            <a:ext cx="0" cy="1896762"/>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 name="Title 1">
            <a:extLst>
              <a:ext uri="{FF2B5EF4-FFF2-40B4-BE49-F238E27FC236}">
                <a16:creationId xmlns:a16="http://schemas.microsoft.com/office/drawing/2014/main" id="{56B74220-5A6E-E74A-862E-566674C26237}"/>
              </a:ext>
            </a:extLst>
          </p:cNvPr>
          <p:cNvSpPr>
            <a:spLocks noGrp="1"/>
          </p:cNvSpPr>
          <p:nvPr>
            <p:ph type="title"/>
          </p:nvPr>
        </p:nvSpPr>
        <p:spPr>
          <a:xfrm>
            <a:off x="609600" y="60707"/>
            <a:ext cx="10972800" cy="1143000"/>
          </a:xfrm>
        </p:spPr>
        <p:txBody>
          <a:bodyPr/>
          <a:lstStyle/>
          <a:p>
            <a:r>
              <a:rPr lang="en-US" sz="2400" dirty="0" err="1"/>
              <a:t>CheckMate</a:t>
            </a:r>
            <a:r>
              <a:rPr lang="en-US" sz="2400" dirty="0"/>
              <a:t> 067: Overall Survival with Combined Nivolumab and Ipilimumab in Advanced Melanoma</a:t>
            </a:r>
          </a:p>
        </p:txBody>
      </p:sp>
      <p:sp>
        <p:nvSpPr>
          <p:cNvPr id="4" name="TextBox 3">
            <a:extLst>
              <a:ext uri="{FF2B5EF4-FFF2-40B4-BE49-F238E27FC236}">
                <a16:creationId xmlns:a16="http://schemas.microsoft.com/office/drawing/2014/main" id="{7A7983FE-1B98-564F-8B41-DF08A2C6C298}"/>
              </a:ext>
            </a:extLst>
          </p:cNvPr>
          <p:cNvSpPr txBox="1">
            <a:spLocks noChangeArrowheads="1"/>
          </p:cNvSpPr>
          <p:nvPr/>
        </p:nvSpPr>
        <p:spPr bwMode="auto">
          <a:xfrm>
            <a:off x="166635" y="6459901"/>
            <a:ext cx="5084060" cy="361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defRPr/>
            </a:pP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rPr>
              <a:t>Hodi FS et al. </a:t>
            </a:r>
            <a:r>
              <a:rPr kumimoji="0" lang="en-US" sz="1600" b="0" i="1" u="none" strike="noStrike" kern="1200" cap="none" spc="0" normalizeH="0" baseline="0" noProof="0" dirty="0">
                <a:ln>
                  <a:noFill/>
                </a:ln>
                <a:solidFill>
                  <a:srgbClr val="FFFFFF"/>
                </a:solidFill>
                <a:effectLst/>
                <a:uLnTx/>
                <a:uFillTx/>
              </a:rPr>
              <a:t>Lancet Oncol </a:t>
            </a:r>
            <a:r>
              <a:rPr lang="en-US" sz="1600" dirty="0">
                <a:solidFill>
                  <a:srgbClr val="FFFFFF"/>
                </a:solidFill>
              </a:rPr>
              <a:t>2018;19:1480-92.</a:t>
            </a:r>
            <a:endParaRPr kumimoji="0" lang="en-US" sz="16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9" name="TextBox 8"/>
          <p:cNvSpPr txBox="1"/>
          <p:nvPr/>
        </p:nvSpPr>
        <p:spPr>
          <a:xfrm>
            <a:off x="4191000" y="5975282"/>
            <a:ext cx="4572000" cy="338554"/>
          </a:xfrm>
          <a:prstGeom prst="rect">
            <a:avLst/>
          </a:prstGeom>
          <a:noFill/>
        </p:spPr>
        <p:txBody>
          <a:bodyPr wrap="square" rtlCol="0">
            <a:spAutoFit/>
          </a:bodyPr>
          <a:lstStyle/>
          <a:p>
            <a:pPr algn="ctr"/>
            <a:r>
              <a:rPr lang="en-US" sz="1600" b="1" dirty="0"/>
              <a:t>Time since randomization (months)</a:t>
            </a:r>
          </a:p>
        </p:txBody>
      </p:sp>
      <p:sp>
        <p:nvSpPr>
          <p:cNvPr id="13" name="TextBox 12"/>
          <p:cNvSpPr txBox="1"/>
          <p:nvPr/>
        </p:nvSpPr>
        <p:spPr>
          <a:xfrm>
            <a:off x="9453784" y="3074818"/>
            <a:ext cx="2662014" cy="584775"/>
          </a:xfrm>
          <a:prstGeom prst="rect">
            <a:avLst/>
          </a:prstGeom>
          <a:noFill/>
        </p:spPr>
        <p:txBody>
          <a:bodyPr wrap="square" rtlCol="0">
            <a:spAutoFit/>
          </a:bodyPr>
          <a:lstStyle/>
          <a:p>
            <a:r>
              <a:rPr lang="en-US" sz="1600" b="1" dirty="0">
                <a:solidFill>
                  <a:srgbClr val="F8951D"/>
                </a:solidFill>
              </a:rPr>
              <a:t>53% </a:t>
            </a:r>
            <a:r>
              <a:rPr lang="en-US" sz="1600" dirty="0">
                <a:solidFill>
                  <a:srgbClr val="FF9300"/>
                </a:solidFill>
              </a:rPr>
              <a:t>Nivolumab plus ipilimumab</a:t>
            </a:r>
          </a:p>
        </p:txBody>
      </p:sp>
      <p:sp>
        <p:nvSpPr>
          <p:cNvPr id="14" name="TextBox 13"/>
          <p:cNvSpPr txBox="1"/>
          <p:nvPr/>
        </p:nvSpPr>
        <p:spPr>
          <a:xfrm>
            <a:off x="9453784" y="4065454"/>
            <a:ext cx="2204808" cy="338554"/>
          </a:xfrm>
          <a:prstGeom prst="rect">
            <a:avLst/>
          </a:prstGeom>
          <a:noFill/>
        </p:spPr>
        <p:txBody>
          <a:bodyPr wrap="square" rtlCol="0">
            <a:spAutoFit/>
          </a:bodyPr>
          <a:lstStyle/>
          <a:p>
            <a:r>
              <a:rPr lang="en-US" sz="1600" b="1" dirty="0">
                <a:solidFill>
                  <a:srgbClr val="A9DFFA"/>
                </a:solidFill>
              </a:rPr>
              <a:t>46% </a:t>
            </a:r>
            <a:r>
              <a:rPr lang="en-US" sz="1600" dirty="0">
                <a:solidFill>
                  <a:srgbClr val="A9DFFA"/>
                </a:solidFill>
              </a:rPr>
              <a:t>Nivolumab</a:t>
            </a:r>
            <a:endParaRPr lang="en-US" sz="1600" b="1" dirty="0">
              <a:solidFill>
                <a:srgbClr val="A9DFFA"/>
              </a:solidFill>
            </a:endParaRPr>
          </a:p>
        </p:txBody>
      </p:sp>
      <p:graphicFrame>
        <p:nvGraphicFramePr>
          <p:cNvPr id="5" name="Content Placeholder 3">
            <a:extLst>
              <a:ext uri="{FF2B5EF4-FFF2-40B4-BE49-F238E27FC236}">
                <a16:creationId xmlns:a16="http://schemas.microsoft.com/office/drawing/2014/main" id="{1A8881DB-396E-F343-A03E-15CFCD2F7B7D}"/>
              </a:ext>
            </a:extLst>
          </p:cNvPr>
          <p:cNvGraphicFramePr>
            <a:graphicFrameLocks/>
          </p:cNvGraphicFramePr>
          <p:nvPr>
            <p:extLst>
              <p:ext uri="{D42A27DB-BD31-4B8C-83A1-F6EECF244321}">
                <p14:modId xmlns:p14="http://schemas.microsoft.com/office/powerpoint/2010/main" val="3076190050"/>
              </p:ext>
            </p:extLst>
          </p:nvPr>
        </p:nvGraphicFramePr>
        <p:xfrm>
          <a:off x="4388687" y="1625569"/>
          <a:ext cx="7369521" cy="1355191"/>
        </p:xfrm>
        <a:graphic>
          <a:graphicData uri="http://schemas.openxmlformats.org/drawingml/2006/table">
            <a:tbl>
              <a:tblPr firstRow="1" bandRow="1">
                <a:tableStyleId>{93296810-A885-4BE3-A3E7-6D5BEEA58F35}</a:tableStyleId>
              </a:tblPr>
              <a:tblGrid>
                <a:gridCol w="2636137">
                  <a:extLst>
                    <a:ext uri="{9D8B030D-6E8A-4147-A177-3AD203B41FA5}">
                      <a16:colId xmlns:a16="http://schemas.microsoft.com/office/drawing/2014/main" val="20000"/>
                    </a:ext>
                  </a:extLst>
                </a:gridCol>
                <a:gridCol w="1705736">
                  <a:extLst>
                    <a:ext uri="{9D8B030D-6E8A-4147-A177-3AD203B41FA5}">
                      <a16:colId xmlns:a16="http://schemas.microsoft.com/office/drawing/2014/main" val="4256866379"/>
                    </a:ext>
                  </a:extLst>
                </a:gridCol>
                <a:gridCol w="1163002">
                  <a:extLst>
                    <a:ext uri="{9D8B030D-6E8A-4147-A177-3AD203B41FA5}">
                      <a16:colId xmlns:a16="http://schemas.microsoft.com/office/drawing/2014/main" val="784377057"/>
                    </a:ext>
                  </a:extLst>
                </a:gridCol>
                <a:gridCol w="743525">
                  <a:extLst>
                    <a:ext uri="{9D8B030D-6E8A-4147-A177-3AD203B41FA5}">
                      <a16:colId xmlns:a16="http://schemas.microsoft.com/office/drawing/2014/main" val="1087565659"/>
                    </a:ext>
                  </a:extLst>
                </a:gridCol>
                <a:gridCol w="1121121">
                  <a:extLst>
                    <a:ext uri="{9D8B030D-6E8A-4147-A177-3AD203B41FA5}">
                      <a16:colId xmlns:a16="http://schemas.microsoft.com/office/drawing/2014/main" val="3069203865"/>
                    </a:ext>
                  </a:extLst>
                </a:gridCol>
              </a:tblGrid>
              <a:tr h="349351">
                <a:tc>
                  <a:txBody>
                    <a:bodyPr/>
                    <a:lstStyle/>
                    <a:p>
                      <a:r>
                        <a:rPr lang="en-GB" sz="1400" dirty="0">
                          <a:solidFill>
                            <a:schemeClr val="tx1"/>
                          </a:solidFill>
                          <a:latin typeface="+mn-lt"/>
                        </a:rPr>
                        <a:t>Cohort</a:t>
                      </a:r>
                      <a:endParaRPr lang="en-GB" sz="1400" b="1" dirty="0">
                        <a:solidFill>
                          <a:schemeClr val="tx1"/>
                        </a:solidFill>
                        <a:latin typeface="+mn-lt"/>
                        <a:cs typeface="Arial" panose="020B0604020202020204" pitchFamily="34" charset="0"/>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noProof="0" dirty="0">
                          <a:solidFill>
                            <a:schemeClr val="tx1"/>
                          </a:solidFill>
                          <a:latin typeface="+mn-lt"/>
                        </a:rPr>
                        <a:t>Median OS</a:t>
                      </a:r>
                      <a:r>
                        <a:rPr lang="en-US" sz="1400" baseline="0" noProof="0" dirty="0">
                          <a:solidFill>
                            <a:schemeClr val="tx1"/>
                          </a:solidFill>
                          <a:latin typeface="+mn-lt"/>
                        </a:rPr>
                        <a:t> </a:t>
                      </a:r>
                      <a:r>
                        <a:rPr lang="en-US" sz="1400" noProof="0" dirty="0">
                          <a:solidFill>
                            <a:schemeClr val="tx1"/>
                          </a:solidFill>
                          <a:latin typeface="+mn-lt"/>
                        </a:rPr>
                        <a:t>(</a:t>
                      </a:r>
                      <a:r>
                        <a:rPr lang="en-US" sz="1400" noProof="0" dirty="0" err="1">
                          <a:solidFill>
                            <a:schemeClr val="tx1"/>
                          </a:solidFill>
                          <a:latin typeface="+mn-lt"/>
                        </a:rPr>
                        <a:t>mo</a:t>
                      </a:r>
                      <a:r>
                        <a:rPr lang="en-US" sz="1400" noProof="0" dirty="0">
                          <a:solidFill>
                            <a:schemeClr val="tx1"/>
                          </a:solidFill>
                          <a:latin typeface="+mn-lt"/>
                        </a:rPr>
                        <a:t>)</a:t>
                      </a:r>
                      <a:endParaRPr lang="en-US" sz="1400" dirty="0">
                        <a:solidFill>
                          <a:schemeClr val="tx1"/>
                        </a:solidFill>
                        <a:latin typeface="+mn-lt"/>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4-y OS</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HR</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400" i="1" noProof="0" dirty="0">
                          <a:solidFill>
                            <a:schemeClr val="tx1"/>
                          </a:solidFill>
                          <a:latin typeface="+mn-lt"/>
                        </a:rPr>
                        <a:t>p</a:t>
                      </a:r>
                      <a:r>
                        <a:rPr lang="en-US" sz="1400" noProof="0" dirty="0">
                          <a:solidFill>
                            <a:schemeClr val="tx1"/>
                          </a:solidFill>
                          <a:latin typeface="+mn-lt"/>
                        </a:rPr>
                        <a:t>-value</a:t>
                      </a:r>
                      <a:endParaRPr lang="en-US" sz="1400" dirty="0">
                        <a:solidFill>
                          <a:schemeClr val="tx1"/>
                        </a:solidFill>
                        <a:latin typeface="+mn-lt"/>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extLst>
                  <a:ext uri="{0D108BD9-81ED-4DB2-BD59-A6C34878D82A}">
                    <a16:rowId xmlns:a16="http://schemas.microsoft.com/office/drawing/2014/main" val="10000"/>
                  </a:ext>
                </a:extLst>
              </a:tr>
              <a:tr h="255178">
                <a:tc>
                  <a:txBody>
                    <a:bodyPr/>
                    <a:lstStyle/>
                    <a:p>
                      <a:r>
                        <a:rPr lang="en-GB" sz="1400" b="1" dirty="0">
                          <a:solidFill>
                            <a:srgbClr val="FF9300"/>
                          </a:solidFill>
                          <a:latin typeface="+mn-lt"/>
                        </a:rPr>
                        <a:t>Nivolumab plus ipilimumab</a:t>
                      </a:r>
                      <a:endParaRPr lang="en-GB" sz="1400" b="1" dirty="0">
                        <a:solidFill>
                          <a:srgbClr val="FF9300"/>
                        </a:solidFill>
                        <a:latin typeface="+mn-lt"/>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400" dirty="0">
                          <a:solidFill>
                            <a:schemeClr val="tx1"/>
                          </a:solidFill>
                          <a:latin typeface="+mn-lt"/>
                        </a:rPr>
                        <a:t>NR</a:t>
                      </a:r>
                      <a:endParaRPr lang="en-US" sz="1400" dirty="0">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400" dirty="0">
                          <a:solidFill>
                            <a:schemeClr val="tx1"/>
                          </a:solidFill>
                          <a:latin typeface="+mn-lt"/>
                        </a:rPr>
                        <a:t>53%</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400" dirty="0">
                          <a:solidFill>
                            <a:schemeClr val="tx1"/>
                          </a:solidFill>
                          <a:latin typeface="+mn-lt"/>
                        </a:rPr>
                        <a:t>0.54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400" i="1" dirty="0">
                          <a:solidFill>
                            <a:schemeClr val="tx1"/>
                          </a:solidFill>
                          <a:latin typeface="+mn-lt"/>
                        </a:rPr>
                        <a:t>p </a:t>
                      </a:r>
                      <a:r>
                        <a:rPr lang="en-US" sz="1400" dirty="0">
                          <a:solidFill>
                            <a:schemeClr val="tx1"/>
                          </a:solidFill>
                          <a:latin typeface="+mn-lt"/>
                        </a:rPr>
                        <a:t>&lt; 0.0001</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1"/>
                  </a:ext>
                </a:extLst>
              </a:tr>
              <a:tr h="25517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400" b="1" kern="1200" dirty="0">
                          <a:solidFill>
                            <a:srgbClr val="A9DFFA"/>
                          </a:solidFill>
                          <a:latin typeface="+mn-lt"/>
                        </a:rPr>
                        <a:t>Nivolumab</a:t>
                      </a:r>
                      <a:endParaRPr lang="en-GB" sz="1400" b="1" kern="1200" dirty="0">
                        <a:solidFill>
                          <a:srgbClr val="A9DFFA"/>
                        </a:solidFill>
                        <a:latin typeface="+mn-lt"/>
                        <a:ea typeface="+mn-ea"/>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400" dirty="0">
                          <a:solidFill>
                            <a:schemeClr val="tx1"/>
                          </a:solidFill>
                          <a:latin typeface="+mn-lt"/>
                        </a:rPr>
                        <a:t>36.9</a:t>
                      </a:r>
                      <a:endParaRPr lang="en-US" sz="1400" dirty="0">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400" dirty="0">
                          <a:solidFill>
                            <a:schemeClr val="tx1"/>
                          </a:solidFill>
                          <a:latin typeface="+mn-lt"/>
                        </a:rPr>
                        <a:t>46%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400" dirty="0">
                          <a:solidFill>
                            <a:schemeClr val="tx1"/>
                          </a:solidFill>
                          <a:latin typeface="+mn-lt"/>
                        </a:rPr>
                        <a:t>0.65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400" i="1" dirty="0">
                          <a:solidFill>
                            <a:schemeClr val="tx1"/>
                          </a:solidFill>
                          <a:latin typeface="+mn-lt"/>
                        </a:rPr>
                        <a:t>p </a:t>
                      </a:r>
                      <a:r>
                        <a:rPr lang="en-US" sz="1400" dirty="0">
                          <a:solidFill>
                            <a:schemeClr val="tx1"/>
                          </a:solidFill>
                          <a:latin typeface="+mn-lt"/>
                        </a:rPr>
                        <a:t>&lt; 0.0001</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2"/>
                  </a:ext>
                </a:extLst>
              </a:tr>
              <a:tr h="25517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400" b="1" kern="1200" dirty="0">
                          <a:solidFill>
                            <a:srgbClr val="8DC73F"/>
                          </a:solidFill>
                          <a:latin typeface="+mn-lt"/>
                          <a:ea typeface="+mn-ea"/>
                          <a:cs typeface="Arial" panose="020B0604020202020204" pitchFamily="34" charset="0"/>
                        </a:rPr>
                        <a:t>Ipilimumab</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400" dirty="0">
                          <a:solidFill>
                            <a:schemeClr val="tx1"/>
                          </a:solidFill>
                          <a:latin typeface="+mn-lt"/>
                        </a:rPr>
                        <a:t>19.9</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400" dirty="0">
                          <a:solidFill>
                            <a:schemeClr val="tx1"/>
                          </a:solidFill>
                          <a:latin typeface="+mn-lt"/>
                        </a:rPr>
                        <a:t>30%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400" dirty="0">
                          <a:solidFill>
                            <a:schemeClr val="tx1"/>
                          </a:solidFill>
                          <a:latin typeface="+mn-lt"/>
                        </a:rPr>
                        <a: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400" dirty="0">
                          <a:solidFill>
                            <a:schemeClr val="tx1"/>
                          </a:solidFill>
                          <a:latin typeface="+mn-lt"/>
                        </a:rPr>
                        <a: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3789220943"/>
                  </a:ext>
                </a:extLst>
              </a:tr>
            </a:tbl>
          </a:graphicData>
        </a:graphic>
      </p:graphicFrame>
      <p:sp>
        <p:nvSpPr>
          <p:cNvPr id="22" name="TextBox 21">
            <a:extLst>
              <a:ext uri="{FF2B5EF4-FFF2-40B4-BE49-F238E27FC236}">
                <a16:creationId xmlns:a16="http://schemas.microsoft.com/office/drawing/2014/main" id="{6A0A42A2-A25F-3C46-ACF4-2EFB8B9D4186}"/>
              </a:ext>
            </a:extLst>
          </p:cNvPr>
          <p:cNvSpPr txBox="1"/>
          <p:nvPr/>
        </p:nvSpPr>
        <p:spPr>
          <a:xfrm>
            <a:off x="9453784" y="4712523"/>
            <a:ext cx="1823816" cy="338554"/>
          </a:xfrm>
          <a:prstGeom prst="rect">
            <a:avLst/>
          </a:prstGeom>
          <a:noFill/>
        </p:spPr>
        <p:txBody>
          <a:bodyPr wrap="square" rtlCol="0">
            <a:spAutoFit/>
          </a:bodyPr>
          <a:lstStyle/>
          <a:p>
            <a:r>
              <a:rPr lang="en-US" sz="1600" b="1" dirty="0">
                <a:solidFill>
                  <a:srgbClr val="92D050"/>
                </a:solidFill>
              </a:rPr>
              <a:t>30% </a:t>
            </a:r>
            <a:r>
              <a:rPr lang="en-US" sz="1600" dirty="0">
                <a:solidFill>
                  <a:srgbClr val="92D050"/>
                </a:solidFill>
              </a:rPr>
              <a:t>Ipilimumab</a:t>
            </a:r>
            <a:endParaRPr lang="en-US" sz="1600" b="1" dirty="0">
              <a:solidFill>
                <a:srgbClr val="92D050"/>
              </a:solidFill>
            </a:endParaRPr>
          </a:p>
        </p:txBody>
      </p:sp>
      <p:sp>
        <p:nvSpPr>
          <p:cNvPr id="25" name="Rectangle 24">
            <a:extLst>
              <a:ext uri="{FF2B5EF4-FFF2-40B4-BE49-F238E27FC236}">
                <a16:creationId xmlns:a16="http://schemas.microsoft.com/office/drawing/2014/main" id="{6D0071B4-FA6E-4545-B053-40C989D56439}"/>
              </a:ext>
            </a:extLst>
          </p:cNvPr>
          <p:cNvSpPr/>
          <p:nvPr/>
        </p:nvSpPr>
        <p:spPr>
          <a:xfrm rot="16200000">
            <a:off x="-373717" y="3438335"/>
            <a:ext cx="2326279" cy="369332"/>
          </a:xfrm>
          <a:prstGeom prst="rect">
            <a:avLst/>
          </a:prstGeom>
        </p:spPr>
        <p:txBody>
          <a:bodyPr wrap="none">
            <a:spAutoFit/>
          </a:bodyPr>
          <a:lstStyle/>
          <a:p>
            <a:pPr algn="ctr"/>
            <a:r>
              <a:rPr lang="en-US" sz="1800" b="1" dirty="0"/>
              <a:t>Overall survival (%)</a:t>
            </a:r>
          </a:p>
        </p:txBody>
      </p:sp>
      <p:cxnSp>
        <p:nvCxnSpPr>
          <p:cNvPr id="15" name="Straight Connector 14">
            <a:extLst>
              <a:ext uri="{FF2B5EF4-FFF2-40B4-BE49-F238E27FC236}">
                <a16:creationId xmlns:a16="http://schemas.microsoft.com/office/drawing/2014/main" id="{ACAB1A53-750F-8A45-B418-FD2715B710CB}"/>
              </a:ext>
            </a:extLst>
          </p:cNvPr>
          <p:cNvCxnSpPr>
            <a:cxnSpLocks/>
          </p:cNvCxnSpPr>
          <p:nvPr/>
        </p:nvCxnSpPr>
        <p:spPr bwMode="auto">
          <a:xfrm flipV="1">
            <a:off x="3505200" y="2980760"/>
            <a:ext cx="0" cy="2649802"/>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17">
            <a:extLst>
              <a:ext uri="{FF2B5EF4-FFF2-40B4-BE49-F238E27FC236}">
                <a16:creationId xmlns:a16="http://schemas.microsoft.com/office/drawing/2014/main" id="{3A9D0FC2-E400-0147-9C59-6D97B19000BA}"/>
              </a:ext>
            </a:extLst>
          </p:cNvPr>
          <p:cNvCxnSpPr>
            <a:cxnSpLocks/>
          </p:cNvCxnSpPr>
          <p:nvPr/>
        </p:nvCxnSpPr>
        <p:spPr bwMode="auto">
          <a:xfrm flipV="1">
            <a:off x="5500958" y="3352800"/>
            <a:ext cx="0" cy="2277762"/>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9" name="Straight Connector 18">
            <a:extLst>
              <a:ext uri="{FF2B5EF4-FFF2-40B4-BE49-F238E27FC236}">
                <a16:creationId xmlns:a16="http://schemas.microsoft.com/office/drawing/2014/main" id="{AD5516C7-B473-2C40-BA06-D2AA25F6F81D}"/>
              </a:ext>
            </a:extLst>
          </p:cNvPr>
          <p:cNvCxnSpPr>
            <a:cxnSpLocks/>
          </p:cNvCxnSpPr>
          <p:nvPr/>
        </p:nvCxnSpPr>
        <p:spPr bwMode="auto">
          <a:xfrm flipV="1">
            <a:off x="7487413" y="3581400"/>
            <a:ext cx="0" cy="2049162"/>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230719582"/>
      </p:ext>
    </p:extLst>
  </p:cSld>
  <p:clrMapOvr>
    <a:masterClrMapping/>
  </p:clrMapOvr>
  <p:transition spd="slow"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CC84B-9ADA-3948-ACE7-9A6B6E82F78F}"/>
              </a:ext>
            </a:extLst>
          </p:cNvPr>
          <p:cNvSpPr>
            <a:spLocks noGrp="1"/>
          </p:cNvSpPr>
          <p:nvPr>
            <p:ph type="title"/>
          </p:nvPr>
        </p:nvSpPr>
        <p:spPr/>
        <p:txBody>
          <a:bodyPr/>
          <a:lstStyle/>
          <a:p>
            <a:r>
              <a:rPr lang="en-US" sz="2400" dirty="0" err="1"/>
              <a:t>CheckMate</a:t>
            </a:r>
            <a:r>
              <a:rPr lang="en-US" sz="2400" dirty="0"/>
              <a:t> 067: Adverse Events with Combined Nivolumab and Ipilimumab in Advanced Melanoma</a:t>
            </a:r>
          </a:p>
        </p:txBody>
      </p:sp>
      <p:sp>
        <p:nvSpPr>
          <p:cNvPr id="3" name="Rectangle 33">
            <a:extLst>
              <a:ext uri="{FF2B5EF4-FFF2-40B4-BE49-F238E27FC236}">
                <a16:creationId xmlns:a16="http://schemas.microsoft.com/office/drawing/2014/main" id="{AEAAC592-65F8-A441-9DFD-CDDF28C8C5F3}"/>
              </a:ext>
            </a:extLst>
          </p:cNvPr>
          <p:cNvSpPr>
            <a:spLocks noChangeArrowheads="1"/>
          </p:cNvSpPr>
          <p:nvPr/>
        </p:nvSpPr>
        <p:spPr bwMode="auto">
          <a:xfrm>
            <a:off x="381000" y="1447800"/>
            <a:ext cx="11353800" cy="4724400"/>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itchFamily="34" charset="0"/>
              <a:ea typeface="ヒラギノ角ゴ Pro W3" charset="-128"/>
            </a:endParaRPr>
          </a:p>
        </p:txBody>
      </p:sp>
      <p:graphicFrame>
        <p:nvGraphicFramePr>
          <p:cNvPr id="4" name="Content Placeholder 3">
            <a:extLst>
              <a:ext uri="{FF2B5EF4-FFF2-40B4-BE49-F238E27FC236}">
                <a16:creationId xmlns:a16="http://schemas.microsoft.com/office/drawing/2014/main" id="{1E413A87-5C91-5E48-B253-6DAD83FA83C8}"/>
              </a:ext>
            </a:extLst>
          </p:cNvPr>
          <p:cNvGraphicFramePr>
            <a:graphicFrameLocks/>
          </p:cNvGraphicFramePr>
          <p:nvPr>
            <p:extLst>
              <p:ext uri="{D42A27DB-BD31-4B8C-83A1-F6EECF244321}">
                <p14:modId xmlns:p14="http://schemas.microsoft.com/office/powerpoint/2010/main" val="3787153716"/>
              </p:ext>
            </p:extLst>
          </p:nvPr>
        </p:nvGraphicFramePr>
        <p:xfrm>
          <a:off x="524310" y="1570052"/>
          <a:ext cx="11058090" cy="4479896"/>
        </p:xfrm>
        <a:graphic>
          <a:graphicData uri="http://schemas.openxmlformats.org/drawingml/2006/table">
            <a:tbl>
              <a:tblPr firstRow="1" bandRow="1">
                <a:tableStyleId>{93296810-A885-4BE3-A3E7-6D5BEEA58F35}</a:tableStyleId>
              </a:tblPr>
              <a:tblGrid>
                <a:gridCol w="3196902">
                  <a:extLst>
                    <a:ext uri="{9D8B030D-6E8A-4147-A177-3AD203B41FA5}">
                      <a16:colId xmlns:a16="http://schemas.microsoft.com/office/drawing/2014/main" val="20000"/>
                    </a:ext>
                  </a:extLst>
                </a:gridCol>
                <a:gridCol w="3432498">
                  <a:extLst>
                    <a:ext uri="{9D8B030D-6E8A-4147-A177-3AD203B41FA5}">
                      <a16:colId xmlns:a16="http://schemas.microsoft.com/office/drawing/2014/main" val="20001"/>
                    </a:ext>
                  </a:extLst>
                </a:gridCol>
                <a:gridCol w="2209800">
                  <a:extLst>
                    <a:ext uri="{9D8B030D-6E8A-4147-A177-3AD203B41FA5}">
                      <a16:colId xmlns:a16="http://schemas.microsoft.com/office/drawing/2014/main" val="2087545258"/>
                    </a:ext>
                  </a:extLst>
                </a:gridCol>
                <a:gridCol w="2218890">
                  <a:extLst>
                    <a:ext uri="{9D8B030D-6E8A-4147-A177-3AD203B41FA5}">
                      <a16:colId xmlns:a16="http://schemas.microsoft.com/office/drawing/2014/main" val="2732169183"/>
                    </a:ext>
                  </a:extLst>
                </a:gridCol>
              </a:tblGrid>
              <a:tr h="399967">
                <a:tc>
                  <a:txBody>
                    <a:bodyPr/>
                    <a:lstStyle/>
                    <a:p>
                      <a:r>
                        <a:rPr lang="en-GB" sz="1700" dirty="0"/>
                        <a:t>Any AE</a:t>
                      </a:r>
                      <a:endParaRPr lang="en-GB" sz="1700" b="1" dirty="0">
                        <a:latin typeface="Arial Narrow" panose="020B0606020202030204" pitchFamily="34" charset="0"/>
                        <a:cs typeface="Arial" panose="020B0604020202020204" pitchFamily="34" charset="0"/>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700" noProof="0" dirty="0"/>
                        <a:t>Nivolumab plus ipilimumab </a:t>
                      </a:r>
                    </a:p>
                    <a:p>
                      <a:pPr marL="0" marR="0" lvl="0" indent="0" algn="ctr" defTabSz="457189" rtl="0" eaLnBrk="1" fontAlgn="auto" latinLnBrk="0" hangingPunct="1">
                        <a:lnSpc>
                          <a:spcPct val="100000"/>
                        </a:lnSpc>
                        <a:spcBef>
                          <a:spcPts val="0"/>
                        </a:spcBef>
                        <a:spcAft>
                          <a:spcPts val="0"/>
                        </a:spcAft>
                        <a:buClrTx/>
                        <a:buSzTx/>
                        <a:buFontTx/>
                        <a:buNone/>
                        <a:tabLst/>
                        <a:defRPr/>
                      </a:pPr>
                      <a:r>
                        <a:rPr lang="en-US" sz="1700" noProof="0" dirty="0"/>
                        <a:t>(</a:t>
                      </a:r>
                      <a:r>
                        <a:rPr lang="en-US" sz="1700" baseline="0" noProof="0" dirty="0"/>
                        <a:t>n = 313)</a:t>
                      </a:r>
                      <a:endParaRPr lang="en-US" sz="1700" b="1" noProof="0" dirty="0">
                        <a:latin typeface="Arial Narrow" panose="020B0606020202030204" pitchFamily="34" charset="0"/>
                        <a:cs typeface="Arial" panose="020B0604020202020204" pitchFamily="34" charset="0"/>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700" noProof="0" dirty="0"/>
                        <a:t>Nivolumab</a:t>
                      </a:r>
                      <a:r>
                        <a:rPr lang="en-GB" sz="1700" baseline="0" dirty="0">
                          <a:effectLst/>
                        </a:rPr>
                        <a:t> </a:t>
                      </a:r>
                    </a:p>
                    <a:p>
                      <a:pPr marL="0" marR="0" lvl="0" indent="0" algn="ctr" defTabSz="457189" rtl="0" eaLnBrk="1" fontAlgn="auto" latinLnBrk="0" hangingPunct="1">
                        <a:lnSpc>
                          <a:spcPct val="100000"/>
                        </a:lnSpc>
                        <a:spcBef>
                          <a:spcPts val="0"/>
                        </a:spcBef>
                        <a:spcAft>
                          <a:spcPts val="0"/>
                        </a:spcAft>
                        <a:buClrTx/>
                        <a:buSzTx/>
                        <a:buFontTx/>
                        <a:buNone/>
                        <a:tabLst/>
                        <a:defRPr/>
                      </a:pPr>
                      <a:r>
                        <a:rPr lang="en-US" sz="1700" dirty="0">
                          <a:effectLst/>
                        </a:rPr>
                        <a:t>(n = 313)</a:t>
                      </a:r>
                      <a:endParaRPr lang="en-US" sz="1700" dirty="0"/>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700" noProof="0" dirty="0"/>
                        <a:t>Ipilimumab </a:t>
                      </a:r>
                    </a:p>
                    <a:p>
                      <a:pPr marL="0" marR="0" lvl="0" indent="0" algn="ctr" defTabSz="457189" rtl="0" eaLnBrk="1" fontAlgn="auto" latinLnBrk="0" hangingPunct="1">
                        <a:lnSpc>
                          <a:spcPct val="100000"/>
                        </a:lnSpc>
                        <a:spcBef>
                          <a:spcPts val="0"/>
                        </a:spcBef>
                        <a:spcAft>
                          <a:spcPts val="0"/>
                        </a:spcAft>
                        <a:buClrTx/>
                        <a:buSzTx/>
                        <a:buFontTx/>
                        <a:buNone/>
                        <a:tabLst/>
                        <a:defRPr/>
                      </a:pPr>
                      <a:r>
                        <a:rPr lang="en-US" sz="1700" dirty="0">
                          <a:effectLst/>
                        </a:rPr>
                        <a:t>(n = 311)</a:t>
                      </a:r>
                      <a:endParaRPr lang="en-GB" sz="1700" b="1" dirty="0">
                        <a:effectLst/>
                        <a:latin typeface="Arial Narrow" panose="020B0606020202030204" pitchFamily="34" charset="0"/>
                        <a:ea typeface="MS PGothic" panose="020B0600070205080204" pitchFamily="34" charset="-128"/>
                        <a:cs typeface="Arial" panose="020B0604020202020204" pitchFamily="34" charset="0"/>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extLst>
                  <a:ext uri="{0D108BD9-81ED-4DB2-BD59-A6C34878D82A}">
                    <a16:rowId xmlns:a16="http://schemas.microsoft.com/office/drawing/2014/main" val="10000"/>
                  </a:ext>
                </a:extLst>
              </a:tr>
              <a:tr h="399967">
                <a:tc>
                  <a:txBody>
                    <a:bodyPr/>
                    <a:lstStyle/>
                    <a:p>
                      <a:r>
                        <a:rPr lang="en-GB" sz="1700" dirty="0"/>
                        <a:t>Any AE</a:t>
                      </a:r>
                      <a:endParaRPr lang="en-GB" sz="1700" b="1" dirty="0">
                        <a:latin typeface="Arial Narrow" panose="020B060602020203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700" dirty="0"/>
                        <a:t>96.0%</a:t>
                      </a:r>
                      <a:endParaRPr lang="en-GB" sz="1700" b="1" dirty="0">
                        <a:latin typeface="Arial Narrow" panose="020B0606020202030204" pitchFamily="34" charset="0"/>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700" dirty="0"/>
                        <a:t>86.0%</a:t>
                      </a:r>
                      <a:endParaRPr lang="en-US" sz="17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700" dirty="0"/>
                        <a:t>86.0%</a:t>
                      </a:r>
                      <a:endParaRPr lang="en-US" sz="17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1"/>
                  </a:ext>
                </a:extLst>
              </a:tr>
              <a:tr h="399967">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700" kern="1200" dirty="0"/>
                        <a:t>Any</a:t>
                      </a:r>
                      <a:r>
                        <a:rPr lang="en-GB" sz="1700" kern="1200" baseline="0" dirty="0"/>
                        <a:t> A</a:t>
                      </a:r>
                      <a:r>
                        <a:rPr lang="en-GB" sz="1700" kern="1200" dirty="0"/>
                        <a:t>E </a:t>
                      </a:r>
                      <a:r>
                        <a:rPr lang="en-US" sz="1700" kern="1200" dirty="0"/>
                        <a:t>Grade ≥3</a:t>
                      </a:r>
                      <a:endParaRPr lang="en-GB" sz="1700" b="1" kern="1200" dirty="0">
                        <a:solidFill>
                          <a:schemeClr val="dk1"/>
                        </a:solidFill>
                        <a:latin typeface="Arial Narrow" panose="020B0606020202030204" pitchFamily="34" charset="0"/>
                        <a:ea typeface="+mn-ea"/>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700" b="0" dirty="0">
                          <a:latin typeface="+mn-lt"/>
                        </a:rPr>
                        <a:t>59.0%</a:t>
                      </a:r>
                      <a:endParaRPr lang="en-GB" sz="1700" b="0" dirty="0">
                        <a:latin typeface="+mn-lt"/>
                        <a:cs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700" b="0" dirty="0">
                          <a:latin typeface="+mn-lt"/>
                        </a:rPr>
                        <a:t>21.0%</a:t>
                      </a:r>
                      <a:endParaRPr lang="en-US" sz="17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700" b="0" dirty="0">
                          <a:latin typeface="+mn-lt"/>
                          <a:cs typeface="Arial" panose="020B0604020202020204" pitchFamily="34" charset="0"/>
                        </a:rPr>
                        <a:t>28.0%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2"/>
                  </a:ext>
                </a:extLst>
              </a:tr>
              <a:tr h="399967">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700" dirty="0"/>
                        <a:t>Any AE leading</a:t>
                      </a:r>
                      <a:r>
                        <a:rPr lang="en-GB" sz="1700" baseline="0" dirty="0"/>
                        <a:t> to death</a:t>
                      </a:r>
                      <a:endParaRPr lang="en-GB" sz="1700" b="1" dirty="0">
                        <a:latin typeface="Arial Narrow" panose="020B060602020203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700" dirty="0"/>
                        <a:t>&lt;1.0%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700" dirty="0"/>
                        <a:t>&lt;1.0%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700" dirty="0"/>
                        <a:t>&lt;1.0%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3"/>
                  </a:ext>
                </a:extLst>
              </a:tr>
              <a:tr h="399967">
                <a:tc>
                  <a:txBody>
                    <a:bodyPr/>
                    <a:lstStyle/>
                    <a:p>
                      <a:r>
                        <a:rPr lang="en-GB" sz="1700" dirty="0"/>
                        <a:t>Any</a:t>
                      </a:r>
                      <a:r>
                        <a:rPr lang="en-GB" sz="1700" baseline="0" dirty="0"/>
                        <a:t> AE leading to discontinuation</a:t>
                      </a:r>
                      <a:endParaRPr lang="en-GB" sz="1700" b="1" dirty="0">
                        <a:latin typeface="Arial Narrow" panose="020B060602020203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700" b="0" dirty="0">
                          <a:latin typeface="+mn-lt"/>
                          <a:cs typeface="Arial" panose="020B0604020202020204" pitchFamily="34" charset="0"/>
                        </a:rPr>
                        <a:t>39.0%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700" b="0" dirty="0">
                          <a:latin typeface="+mn-lt"/>
                          <a:cs typeface="Arial" panose="020B0604020202020204" pitchFamily="34" charset="0"/>
                        </a:rPr>
                        <a:t>12.0%</a:t>
                      </a:r>
                      <a:endParaRPr lang="en-US" sz="1700"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700" b="0" dirty="0">
                          <a:latin typeface="+mn-lt"/>
                          <a:cs typeface="Arial" panose="020B0604020202020204" pitchFamily="34" charset="0"/>
                        </a:rPr>
                        <a:t>16.0%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5"/>
                  </a:ext>
                </a:extLst>
              </a:tr>
              <a:tr h="399967">
                <a:tc gridSpan="4">
                  <a:txBody>
                    <a:bodyPr/>
                    <a:lstStyle/>
                    <a:p>
                      <a:r>
                        <a:rPr lang="en-GB" sz="1700" dirty="0"/>
                        <a:t>Specific AE</a:t>
                      </a:r>
                      <a:endParaRPr lang="en-GB" sz="1700" b="1" baseline="30000" dirty="0">
                        <a:solidFill>
                          <a:schemeClr val="bg1"/>
                        </a:solidFill>
                        <a:latin typeface="Arial Narrow" panose="020B060602020203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tc hMerge="1">
                  <a:txBody>
                    <a:bodyPr/>
                    <a:lstStyle/>
                    <a:p>
                      <a:endParaRPr lang="en-GB"/>
                    </a:p>
                  </a:txBody>
                  <a:tcPr/>
                </a:tc>
                <a:tc hMerge="1">
                  <a:txBody>
                    <a:bodyPr/>
                    <a:lstStyle/>
                    <a:p>
                      <a:endParaRPr lang="en-US"/>
                    </a:p>
                  </a:txBody>
                  <a:tcPr/>
                </a:tc>
                <a:tc hMerge="1">
                  <a:txBody>
                    <a:bodyPr/>
                    <a:lstStyle/>
                    <a:p>
                      <a:endParaRPr lang="en-GB" sz="1800" b="1" baseline="30000" dirty="0">
                        <a:solidFill>
                          <a:schemeClr val="bg1"/>
                        </a:solidFill>
                        <a:latin typeface="Arial Narrow" panose="020B0606020202030204" pitchFamily="34" charset="0"/>
                        <a:cs typeface="Arial" panose="020B0604020202020204" pitchFamily="34" charset="0"/>
                      </a:endParaRPr>
                    </a:p>
                  </a:txBody>
                  <a:tcPr marL="121920" marR="121920" marT="60960" marB="60960">
                    <a:solidFill>
                      <a:srgbClr val="00274C"/>
                    </a:solidFill>
                  </a:tcPr>
                </a:tc>
                <a:extLst>
                  <a:ext uri="{0D108BD9-81ED-4DB2-BD59-A6C34878D82A}">
                    <a16:rowId xmlns:a16="http://schemas.microsoft.com/office/drawing/2014/main" val="10006"/>
                  </a:ext>
                </a:extLst>
              </a:tr>
              <a:tr h="399967">
                <a:tc>
                  <a:txBody>
                    <a:bodyPr/>
                    <a:lstStyle/>
                    <a:p>
                      <a:r>
                        <a:rPr lang="en-GB" sz="1700" baseline="0" dirty="0"/>
                        <a:t>Rash</a:t>
                      </a:r>
                      <a:endParaRPr lang="en-GB" sz="1700" b="1" baseline="0" dirty="0">
                        <a:latin typeface="Arial Narrow" panose="020B0606020202030204" pitchFamily="34" charset="0"/>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700" b="0" dirty="0">
                          <a:latin typeface="+mn-lt"/>
                          <a:cs typeface="Arial" panose="020B0604020202020204" pitchFamily="34" charset="0"/>
                        </a:rPr>
                        <a:t>30.0%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700" b="0" dirty="0">
                          <a:latin typeface="+mn-lt"/>
                          <a:cs typeface="Arial" panose="020B0604020202020204" pitchFamily="34" charset="0"/>
                        </a:rPr>
                        <a:t>23.0%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700" b="0" dirty="0">
                          <a:latin typeface="+mn-lt"/>
                          <a:cs typeface="Arial" panose="020B0604020202020204" pitchFamily="34" charset="0"/>
                        </a:rPr>
                        <a:t>22.0%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7"/>
                  </a:ext>
                </a:extLst>
              </a:tr>
              <a:tr h="399967">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700" baseline="0" dirty="0"/>
                        <a:t>Pruritus</a:t>
                      </a:r>
                      <a:endParaRPr lang="en-GB" sz="1700" b="1" kern="1200" dirty="0">
                        <a:solidFill>
                          <a:schemeClr val="dk1"/>
                        </a:solidFill>
                        <a:latin typeface="Arial Narrow" panose="020B0606020202030204" pitchFamily="34" charset="0"/>
                        <a:ea typeface="+mn-ea"/>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700" b="0" dirty="0">
                          <a:latin typeface="+mn-lt"/>
                          <a:cs typeface="Arial" panose="020B0604020202020204" pitchFamily="34" charset="0"/>
                        </a:rPr>
                        <a:t>35.0%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700" b="0" dirty="0">
                          <a:latin typeface="+mn-lt"/>
                          <a:cs typeface="Arial" panose="020B0604020202020204" pitchFamily="34" charset="0"/>
                        </a:rPr>
                        <a:t>21.0%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700" b="0" dirty="0">
                          <a:latin typeface="+mn-lt"/>
                          <a:cs typeface="Arial" panose="020B0604020202020204" pitchFamily="34" charset="0"/>
                        </a:rPr>
                        <a:t>36.0%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8"/>
                  </a:ext>
                </a:extLst>
              </a:tr>
              <a:tr h="399967">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700" kern="1200" dirty="0" err="1"/>
                        <a:t>Dyspnea</a:t>
                      </a:r>
                      <a:endParaRPr lang="en-GB" sz="1700" b="1" kern="1200" dirty="0">
                        <a:solidFill>
                          <a:schemeClr val="dk1"/>
                        </a:solidFill>
                        <a:latin typeface="Arial Narrow" panose="020B0606020202030204" pitchFamily="34" charset="0"/>
                        <a:ea typeface="+mn-ea"/>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700" b="0" dirty="0">
                          <a:latin typeface="+mn-lt"/>
                          <a:cs typeface="Arial" panose="020B0604020202020204" pitchFamily="34" charset="0"/>
                        </a:rPr>
                        <a:t>12.0%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700" b="0" dirty="0">
                          <a:latin typeface="+mn-lt"/>
                          <a:cs typeface="Arial" panose="020B0604020202020204" pitchFamily="34" charset="0"/>
                        </a:rPr>
                        <a:t>6.0%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700" b="0" dirty="0">
                          <a:latin typeface="+mn-lt"/>
                          <a:cs typeface="Arial" panose="020B0604020202020204" pitchFamily="34" charset="0"/>
                        </a:rPr>
                        <a:t>4.0%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9"/>
                  </a:ext>
                </a:extLst>
              </a:tr>
              <a:tr h="399967">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700" kern="1200" dirty="0"/>
                        <a:t>Pneumonitis</a:t>
                      </a:r>
                      <a:endParaRPr lang="en-GB" sz="1700" b="1" kern="1200" dirty="0">
                        <a:solidFill>
                          <a:schemeClr val="dk1"/>
                        </a:solidFill>
                        <a:latin typeface="Arial Narrow" panose="020B0606020202030204" pitchFamily="34" charset="0"/>
                        <a:ea typeface="+mn-ea"/>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700" b="0" dirty="0">
                          <a:latin typeface="+mn-lt"/>
                          <a:cs typeface="Arial" panose="020B0604020202020204" pitchFamily="34" charset="0"/>
                        </a:rPr>
                        <a:t>7.0%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700" b="0" dirty="0">
                          <a:latin typeface="+mn-lt"/>
                          <a:cs typeface="Arial" panose="020B0604020202020204" pitchFamily="34" charset="0"/>
                        </a:rPr>
                        <a:t>2.0%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700" b="0" dirty="0">
                          <a:latin typeface="+mn-lt"/>
                          <a:cs typeface="Arial" panose="020B0604020202020204" pitchFamily="34" charset="0"/>
                        </a:rPr>
                        <a:t>2.0%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10"/>
                  </a:ext>
                </a:extLst>
              </a:tr>
            </a:tbl>
          </a:graphicData>
        </a:graphic>
      </p:graphicFrame>
      <p:sp>
        <p:nvSpPr>
          <p:cNvPr id="6" name="TextBox 5">
            <a:extLst>
              <a:ext uri="{FF2B5EF4-FFF2-40B4-BE49-F238E27FC236}">
                <a16:creationId xmlns:a16="http://schemas.microsoft.com/office/drawing/2014/main" id="{E0F7A0BE-0CB6-9E4E-8A62-98CA9B9B3511}"/>
              </a:ext>
            </a:extLst>
          </p:cNvPr>
          <p:cNvSpPr txBox="1">
            <a:spLocks noChangeArrowheads="1"/>
          </p:cNvSpPr>
          <p:nvPr/>
        </p:nvSpPr>
        <p:spPr bwMode="auto">
          <a:xfrm>
            <a:off x="173740" y="6453652"/>
            <a:ext cx="10972800" cy="361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defRPr/>
            </a:pPr>
            <a:r>
              <a:rPr kumimoji="0" lang="en-US" sz="1600" b="0" i="0" u="none" strike="noStrike" kern="1200" cap="none" spc="0" normalizeH="0" baseline="0" noProof="0" dirty="0" err="1">
                <a:ln>
                  <a:noFill/>
                </a:ln>
                <a:solidFill>
                  <a:srgbClr val="FFFFFF"/>
                </a:solidFill>
                <a:effectLst/>
                <a:uLnTx/>
                <a:uFillTx/>
                <a:latin typeface="Arial" charset="0"/>
                <a:ea typeface="ＭＳ Ｐゴシック" charset="0"/>
              </a:rPr>
              <a:t>Wolchok</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rPr>
              <a:t> JD et al. </a:t>
            </a:r>
            <a:r>
              <a:rPr kumimoji="0" lang="en-US" sz="1600" b="0" i="1" u="none" strike="noStrike" kern="1200" cap="none" spc="0" normalizeH="0" baseline="0" noProof="0" dirty="0">
                <a:ln>
                  <a:noFill/>
                </a:ln>
                <a:solidFill>
                  <a:srgbClr val="FFFFFF"/>
                </a:solidFill>
                <a:effectLst/>
                <a:uLnTx/>
                <a:uFillTx/>
              </a:rPr>
              <a:t>N </a:t>
            </a:r>
            <a:r>
              <a:rPr kumimoji="0" lang="en-US" sz="1600" b="0" i="1" u="none" strike="noStrike" kern="1200" cap="none" spc="0" normalizeH="0" baseline="0" noProof="0" dirty="0" err="1">
                <a:ln>
                  <a:noFill/>
                </a:ln>
                <a:solidFill>
                  <a:srgbClr val="FFFFFF"/>
                </a:solidFill>
                <a:effectLst/>
                <a:uLnTx/>
                <a:uFillTx/>
              </a:rPr>
              <a:t>Engl</a:t>
            </a:r>
            <a:r>
              <a:rPr lang="en-US" sz="1600" i="1" dirty="0">
                <a:solidFill>
                  <a:srgbClr val="FFFFFF"/>
                </a:solidFill>
              </a:rPr>
              <a:t> J Med </a:t>
            </a:r>
            <a:r>
              <a:rPr lang="en-US" sz="1600" dirty="0">
                <a:solidFill>
                  <a:srgbClr val="FFFFFF"/>
                </a:solidFill>
              </a:rPr>
              <a:t>2017;377:1345-56.</a:t>
            </a:r>
            <a:endParaRPr kumimoji="0" lang="en-US" sz="1600" b="0" i="0" u="none" strike="noStrike" kern="1200" cap="none" spc="0" normalizeH="0" baseline="0" noProof="0" dirty="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628473514"/>
      </p:ext>
    </p:extLst>
  </p:cSld>
  <p:clrMapOvr>
    <a:masterClrMapping/>
  </p:clrMapOvr>
  <p:transition spd="slow"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3">
            <a:extLst>
              <a:ext uri="{FF2B5EF4-FFF2-40B4-BE49-F238E27FC236}">
                <a16:creationId xmlns:a16="http://schemas.microsoft.com/office/drawing/2014/main" id="{6081F623-993E-0B4C-84C8-4CFE8BED6367}"/>
              </a:ext>
            </a:extLst>
          </p:cNvPr>
          <p:cNvSpPr>
            <a:spLocks noChangeArrowheads="1"/>
          </p:cNvSpPr>
          <p:nvPr/>
        </p:nvSpPr>
        <p:spPr bwMode="auto">
          <a:xfrm>
            <a:off x="457200" y="1752600"/>
            <a:ext cx="11201400" cy="4172926"/>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itchFamily="34" charset="0"/>
              <a:ea typeface="ヒラギノ角ゴ Pro W3" charset="-128"/>
            </a:endParaRPr>
          </a:p>
        </p:txBody>
      </p:sp>
      <p:sp>
        <p:nvSpPr>
          <p:cNvPr id="3" name="Title 2">
            <a:extLst>
              <a:ext uri="{FF2B5EF4-FFF2-40B4-BE49-F238E27FC236}">
                <a16:creationId xmlns:a16="http://schemas.microsoft.com/office/drawing/2014/main" id="{7775C811-D3C4-ED42-BE7B-5DFDC45C1814}"/>
              </a:ext>
            </a:extLst>
          </p:cNvPr>
          <p:cNvSpPr>
            <a:spLocks noGrp="1"/>
          </p:cNvSpPr>
          <p:nvPr>
            <p:ph type="title"/>
          </p:nvPr>
        </p:nvSpPr>
        <p:spPr>
          <a:xfrm>
            <a:off x="609600" y="13252"/>
            <a:ext cx="10972800" cy="1143000"/>
          </a:xfrm>
        </p:spPr>
        <p:txBody>
          <a:bodyPr/>
          <a:lstStyle/>
          <a:p>
            <a:r>
              <a:rPr lang="en-US" dirty="0"/>
              <a:t>Immunotherapy for CNS Metastatic Disease from Melanoma</a:t>
            </a:r>
          </a:p>
        </p:txBody>
      </p:sp>
      <p:graphicFrame>
        <p:nvGraphicFramePr>
          <p:cNvPr id="6" name="Content Placeholder 5">
            <a:extLst>
              <a:ext uri="{FF2B5EF4-FFF2-40B4-BE49-F238E27FC236}">
                <a16:creationId xmlns:a16="http://schemas.microsoft.com/office/drawing/2014/main" id="{8D59FC41-98D7-594A-B15A-29E1A507C198}"/>
              </a:ext>
            </a:extLst>
          </p:cNvPr>
          <p:cNvGraphicFramePr>
            <a:graphicFrameLocks noGrp="1"/>
          </p:cNvGraphicFramePr>
          <p:nvPr>
            <p:ph idx="1"/>
            <p:extLst>
              <p:ext uri="{D42A27DB-BD31-4B8C-83A1-F6EECF244321}">
                <p14:modId xmlns:p14="http://schemas.microsoft.com/office/powerpoint/2010/main" val="2441085428"/>
              </p:ext>
            </p:extLst>
          </p:nvPr>
        </p:nvGraphicFramePr>
        <p:xfrm>
          <a:off x="609600" y="1905000"/>
          <a:ext cx="10896601" cy="3868126"/>
        </p:xfrm>
        <a:graphic>
          <a:graphicData uri="http://schemas.openxmlformats.org/drawingml/2006/table">
            <a:tbl>
              <a:tblPr firstRow="1" bandRow="1">
                <a:tableStyleId>{21E4AEA4-8DFA-4A89-87EB-49C32662AFE0}</a:tableStyleId>
              </a:tblPr>
              <a:tblGrid>
                <a:gridCol w="1967442">
                  <a:extLst>
                    <a:ext uri="{9D8B030D-6E8A-4147-A177-3AD203B41FA5}">
                      <a16:colId xmlns:a16="http://schemas.microsoft.com/office/drawing/2014/main" val="2285803989"/>
                    </a:ext>
                  </a:extLst>
                </a:gridCol>
                <a:gridCol w="1891771">
                  <a:extLst>
                    <a:ext uri="{9D8B030D-6E8A-4147-A177-3AD203B41FA5}">
                      <a16:colId xmlns:a16="http://schemas.microsoft.com/office/drawing/2014/main" val="1202922756"/>
                    </a:ext>
                  </a:extLst>
                </a:gridCol>
                <a:gridCol w="908050">
                  <a:extLst>
                    <a:ext uri="{9D8B030D-6E8A-4147-A177-3AD203B41FA5}">
                      <a16:colId xmlns:a16="http://schemas.microsoft.com/office/drawing/2014/main" val="2953052789"/>
                    </a:ext>
                  </a:extLst>
                </a:gridCol>
                <a:gridCol w="832379">
                  <a:extLst>
                    <a:ext uri="{9D8B030D-6E8A-4147-A177-3AD203B41FA5}">
                      <a16:colId xmlns:a16="http://schemas.microsoft.com/office/drawing/2014/main" val="2772390735"/>
                    </a:ext>
                  </a:extLst>
                </a:gridCol>
                <a:gridCol w="3859213">
                  <a:extLst>
                    <a:ext uri="{9D8B030D-6E8A-4147-A177-3AD203B41FA5}">
                      <a16:colId xmlns:a16="http://schemas.microsoft.com/office/drawing/2014/main" val="1326708476"/>
                    </a:ext>
                  </a:extLst>
                </a:gridCol>
                <a:gridCol w="1437746">
                  <a:extLst>
                    <a:ext uri="{9D8B030D-6E8A-4147-A177-3AD203B41FA5}">
                      <a16:colId xmlns:a16="http://schemas.microsoft.com/office/drawing/2014/main" val="3524743342"/>
                    </a:ext>
                  </a:extLst>
                </a:gridCol>
              </a:tblGrid>
              <a:tr h="572153">
                <a:tc>
                  <a:txBody>
                    <a:bodyPr/>
                    <a:lstStyle/>
                    <a:p>
                      <a:r>
                        <a:rPr lang="en-US" sz="1700" dirty="0">
                          <a:solidFill>
                            <a:schemeClr val="tx1"/>
                          </a:solidFill>
                        </a:rPr>
                        <a:t>Trial</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r>
                        <a:rPr lang="en-US" sz="1700" dirty="0">
                          <a:solidFill>
                            <a:schemeClr val="tx1"/>
                          </a:solidFill>
                        </a:rPr>
                        <a:t>Drug(s)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algn="ctr"/>
                      <a:r>
                        <a:rPr lang="en-US" sz="1700" dirty="0">
                          <a:solidFill>
                            <a:schemeClr val="tx1"/>
                          </a:solidFill>
                        </a:rPr>
                        <a:t>Phase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algn="ctr"/>
                      <a:r>
                        <a:rPr lang="en-US" sz="1700" dirty="0">
                          <a:solidFill>
                            <a:schemeClr val="tx1"/>
                          </a:solidFill>
                        </a:rPr>
                        <a:t>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r>
                        <a:rPr lang="en-US" sz="1700" dirty="0">
                          <a:solidFill>
                            <a:schemeClr val="tx1"/>
                          </a:solidFill>
                        </a:rPr>
                        <a:t>Disease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algn="ctr"/>
                      <a:r>
                        <a:rPr lang="en-US" sz="1700" dirty="0">
                          <a:solidFill>
                            <a:schemeClr val="tx1"/>
                          </a:solidFill>
                        </a:rPr>
                        <a:t>CNS ORR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extLst>
                  <a:ext uri="{0D108BD9-81ED-4DB2-BD59-A6C34878D82A}">
                    <a16:rowId xmlns:a16="http://schemas.microsoft.com/office/drawing/2014/main" val="3097448595"/>
                  </a:ext>
                </a:extLst>
              </a:tr>
              <a:tr h="9875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kern="1200" dirty="0">
                          <a:solidFill>
                            <a:schemeClr val="tx1"/>
                          </a:solidFill>
                          <a:effectLst/>
                          <a:latin typeface="+mn-lt"/>
                          <a:ea typeface="+mn-ea"/>
                          <a:cs typeface="+mn-cs"/>
                        </a:rPr>
                        <a:t>NCT00623766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r>
                        <a:rPr lang="en-US" sz="1700" dirty="0">
                          <a:solidFill>
                            <a:schemeClr val="tx1"/>
                          </a:solidFill>
                        </a:rPr>
                        <a:t>Ipilimumab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700" dirty="0">
                          <a:solidFill>
                            <a:schemeClr val="tx1"/>
                          </a:solidFill>
                        </a:rPr>
                        <a:t>II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700" dirty="0">
                          <a:solidFill>
                            <a:schemeClr val="tx1"/>
                          </a:solidFill>
                        </a:rPr>
                        <a:t>51</a:t>
                      </a:r>
                    </a:p>
                    <a:p>
                      <a:pPr algn="ctr"/>
                      <a:r>
                        <a:rPr lang="en-US" sz="1700" dirty="0">
                          <a:solidFill>
                            <a:schemeClr val="tx1"/>
                          </a:solidFill>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r>
                        <a:rPr lang="en-US" sz="1700" dirty="0">
                          <a:solidFill>
                            <a:schemeClr val="tx1"/>
                          </a:solidFill>
                        </a:rPr>
                        <a:t>Melanoma asymptomatic brain </a:t>
                      </a:r>
                      <a:r>
                        <a:rPr lang="en-US" sz="1700" dirty="0" err="1">
                          <a:solidFill>
                            <a:schemeClr val="tx1"/>
                          </a:solidFill>
                        </a:rPr>
                        <a:t>mets</a:t>
                      </a:r>
                      <a:endParaRPr lang="en-US" sz="170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700" dirty="0">
                          <a:solidFill>
                            <a:schemeClr val="tx1"/>
                          </a:solidFill>
                        </a:rPr>
                        <a:t>Melanoma symptomatic brain </a:t>
                      </a:r>
                      <a:r>
                        <a:rPr lang="en-US" sz="1700" dirty="0" err="1">
                          <a:solidFill>
                            <a:schemeClr val="tx1"/>
                          </a:solidFill>
                        </a:rPr>
                        <a:t>mets</a:t>
                      </a:r>
                      <a:endParaRPr lang="en-US" sz="17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700" dirty="0">
                          <a:solidFill>
                            <a:schemeClr val="tx1"/>
                          </a:solidFill>
                        </a:rPr>
                        <a:t>16% (8/51)</a:t>
                      </a:r>
                    </a:p>
                    <a:p>
                      <a:pPr algn="ctr"/>
                      <a:r>
                        <a:rPr lang="en-US" sz="1700" dirty="0">
                          <a:solidFill>
                            <a:schemeClr val="tx1"/>
                          </a:solidFill>
                        </a:rPr>
                        <a:t>5% (1/21)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extLst>
                  <a:ext uri="{0D108BD9-81ED-4DB2-BD59-A6C34878D82A}">
                    <a16:rowId xmlns:a16="http://schemas.microsoft.com/office/drawing/2014/main" val="224756737"/>
                  </a:ext>
                </a:extLst>
              </a:tr>
              <a:tr h="5721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kern="1200" dirty="0">
                          <a:solidFill>
                            <a:schemeClr val="tx1"/>
                          </a:solidFill>
                          <a:effectLst/>
                          <a:latin typeface="+mn-lt"/>
                          <a:ea typeface="+mn-ea"/>
                          <a:cs typeface="+mn-cs"/>
                        </a:rPr>
                        <a:t>NCT02085070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r>
                        <a:rPr lang="en-US" sz="1700" dirty="0">
                          <a:solidFill>
                            <a:schemeClr val="tx1"/>
                          </a:solidFill>
                        </a:rPr>
                        <a:t>Pembrolizumab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700" dirty="0">
                          <a:solidFill>
                            <a:schemeClr val="tx1"/>
                          </a:solidFill>
                        </a:rPr>
                        <a:t>II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700"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r>
                        <a:rPr lang="en-US" sz="1700" dirty="0">
                          <a:solidFill>
                            <a:schemeClr val="tx1"/>
                          </a:solidFill>
                        </a:rPr>
                        <a:t>Melanoma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700" dirty="0">
                          <a:solidFill>
                            <a:schemeClr val="tx1"/>
                          </a:solidFill>
                        </a:rPr>
                        <a:t>22% (4/18)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extLst>
                  <a:ext uri="{0D108BD9-81ED-4DB2-BD59-A6C34878D82A}">
                    <a16:rowId xmlns:a16="http://schemas.microsoft.com/office/drawing/2014/main" val="1196732828"/>
                  </a:ext>
                </a:extLst>
              </a:tr>
              <a:tr h="5721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kern="1200" dirty="0" err="1">
                          <a:solidFill>
                            <a:schemeClr val="tx1"/>
                          </a:solidFill>
                          <a:effectLst/>
                          <a:latin typeface="+mn-lt"/>
                          <a:ea typeface="+mn-ea"/>
                          <a:cs typeface="+mn-cs"/>
                        </a:rPr>
                        <a:t>CheckMate</a:t>
                      </a:r>
                      <a:r>
                        <a:rPr lang="en-US" sz="1700" kern="1200" dirty="0">
                          <a:solidFill>
                            <a:schemeClr val="tx1"/>
                          </a:solidFill>
                          <a:effectLst/>
                          <a:latin typeface="+mn-lt"/>
                          <a:ea typeface="+mn-ea"/>
                          <a:cs typeface="+mn-cs"/>
                        </a:rPr>
                        <a:t> 204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r>
                        <a:rPr lang="en-US" sz="1700" dirty="0" err="1">
                          <a:solidFill>
                            <a:schemeClr val="tx1"/>
                          </a:solidFill>
                        </a:rPr>
                        <a:t>Nivo</a:t>
                      </a:r>
                      <a:r>
                        <a:rPr lang="en-US" sz="1700" dirty="0">
                          <a:solidFill>
                            <a:schemeClr val="tx1"/>
                          </a:solidFill>
                        </a:rPr>
                        <a:t> + </a:t>
                      </a:r>
                      <a:r>
                        <a:rPr lang="en-US" sz="1700" dirty="0" err="1">
                          <a:solidFill>
                            <a:schemeClr val="tx1"/>
                          </a:solidFill>
                        </a:rPr>
                        <a:t>ipi</a:t>
                      </a:r>
                      <a:endParaRPr lang="en-US" sz="17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700" dirty="0">
                          <a:solidFill>
                            <a:schemeClr val="tx1"/>
                          </a:solidFill>
                        </a:rPr>
                        <a:t>II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700" dirty="0">
                          <a:solidFill>
                            <a:schemeClr val="tx1"/>
                          </a:solidFill>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r>
                        <a:rPr lang="en-US" sz="1700" dirty="0">
                          <a:solidFill>
                            <a:schemeClr val="tx1"/>
                          </a:solidFill>
                        </a:rPr>
                        <a:t>Melanoma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700" dirty="0">
                          <a:solidFill>
                            <a:schemeClr val="tx1"/>
                          </a:solidFill>
                        </a:rPr>
                        <a:t>56% (42/75)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extLst>
                  <a:ext uri="{0D108BD9-81ED-4DB2-BD59-A6C34878D82A}">
                    <a16:rowId xmlns:a16="http://schemas.microsoft.com/office/drawing/2014/main" val="1110836464"/>
                  </a:ext>
                </a:extLst>
              </a:tr>
              <a:tr h="11641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kern="1200" dirty="0">
                          <a:solidFill>
                            <a:schemeClr val="tx1"/>
                          </a:solidFill>
                          <a:effectLst/>
                          <a:latin typeface="+mn-lt"/>
                          <a:ea typeface="+mn-ea"/>
                          <a:cs typeface="+mn-cs"/>
                        </a:rPr>
                        <a:t>NCT02374242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r>
                        <a:rPr lang="en-US" sz="1700" dirty="0" err="1">
                          <a:solidFill>
                            <a:schemeClr val="tx1"/>
                          </a:solidFill>
                        </a:rPr>
                        <a:t>Nivo</a:t>
                      </a:r>
                      <a:r>
                        <a:rPr lang="en-US" sz="1700" dirty="0">
                          <a:solidFill>
                            <a:schemeClr val="tx1"/>
                          </a:solidFill>
                        </a:rPr>
                        <a:t> + </a:t>
                      </a:r>
                      <a:r>
                        <a:rPr lang="en-US" sz="1700" dirty="0" err="1">
                          <a:solidFill>
                            <a:schemeClr val="tx1"/>
                          </a:solidFill>
                        </a:rPr>
                        <a:t>ipi</a:t>
                      </a:r>
                      <a:endParaRPr lang="en-US" sz="1700" dirty="0">
                        <a:solidFill>
                          <a:schemeClr val="tx1"/>
                        </a:solidFill>
                      </a:endParaRPr>
                    </a:p>
                    <a:p>
                      <a:r>
                        <a:rPr lang="en-US" sz="1700" dirty="0">
                          <a:solidFill>
                            <a:schemeClr val="tx1"/>
                          </a:solidFill>
                        </a:rPr>
                        <a:t>Nivolumab</a:t>
                      </a:r>
                    </a:p>
                    <a:p>
                      <a:r>
                        <a:rPr lang="en-US" sz="1700" dirty="0">
                          <a:solidFill>
                            <a:schemeClr val="tx1"/>
                          </a:solidFill>
                        </a:rPr>
                        <a:t>Nivolumab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700" dirty="0">
                          <a:solidFill>
                            <a:schemeClr val="tx1"/>
                          </a:solidFill>
                        </a:rPr>
                        <a:t>II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700" dirty="0">
                          <a:solidFill>
                            <a:schemeClr val="tx1"/>
                          </a:solidFill>
                        </a:rPr>
                        <a:t>35</a:t>
                      </a:r>
                    </a:p>
                    <a:p>
                      <a:pPr algn="ctr"/>
                      <a:r>
                        <a:rPr lang="en-US" sz="1700" dirty="0">
                          <a:solidFill>
                            <a:schemeClr val="tx1"/>
                          </a:solidFill>
                        </a:rPr>
                        <a:t>25</a:t>
                      </a:r>
                    </a:p>
                    <a:p>
                      <a:pPr algn="ctr"/>
                      <a:r>
                        <a:rPr lang="en-US" sz="1700" dirty="0">
                          <a:solidFill>
                            <a:schemeClr val="tx1"/>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r>
                        <a:rPr lang="en-US" sz="1700" dirty="0">
                          <a:solidFill>
                            <a:schemeClr val="tx1"/>
                          </a:solidFill>
                        </a:rPr>
                        <a:t>Melanoma asymptomatic brain </a:t>
                      </a:r>
                      <a:r>
                        <a:rPr lang="en-US" sz="1700" dirty="0" err="1">
                          <a:solidFill>
                            <a:schemeClr val="tx1"/>
                          </a:solidFill>
                        </a:rPr>
                        <a:t>mets</a:t>
                      </a:r>
                      <a:endParaRPr lang="en-US" sz="170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700" dirty="0">
                          <a:solidFill>
                            <a:schemeClr val="tx1"/>
                          </a:solidFill>
                        </a:rPr>
                        <a:t>Melanoma asymptomatic brain </a:t>
                      </a:r>
                      <a:r>
                        <a:rPr lang="en-US" sz="1700" dirty="0" err="1">
                          <a:solidFill>
                            <a:schemeClr val="tx1"/>
                          </a:solidFill>
                        </a:rPr>
                        <a:t>mets</a:t>
                      </a:r>
                      <a:endParaRPr lang="en-US" sz="170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700" dirty="0">
                          <a:solidFill>
                            <a:schemeClr val="tx1"/>
                          </a:solidFill>
                        </a:rPr>
                        <a:t>Melanoma symptomatic brain </a:t>
                      </a:r>
                      <a:r>
                        <a:rPr lang="en-US" sz="1700" dirty="0" err="1">
                          <a:solidFill>
                            <a:schemeClr val="tx1"/>
                          </a:solidFill>
                        </a:rPr>
                        <a:t>mets</a:t>
                      </a:r>
                      <a:endParaRPr lang="en-US" sz="17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700" dirty="0">
                          <a:solidFill>
                            <a:schemeClr val="tx1"/>
                          </a:solidFill>
                        </a:rPr>
                        <a:t>46% (16/35)</a:t>
                      </a:r>
                    </a:p>
                    <a:p>
                      <a:pPr algn="ctr"/>
                      <a:r>
                        <a:rPr lang="en-US" sz="1700" dirty="0">
                          <a:solidFill>
                            <a:schemeClr val="tx1"/>
                          </a:solidFill>
                        </a:rPr>
                        <a:t>20% (5/25)</a:t>
                      </a:r>
                    </a:p>
                    <a:p>
                      <a:pPr algn="ctr"/>
                      <a:r>
                        <a:rPr lang="en-US" sz="1700" dirty="0">
                          <a:solidFill>
                            <a:schemeClr val="tx1"/>
                          </a:solidFill>
                        </a:rPr>
                        <a:t>6% (1/16)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extLst>
                  <a:ext uri="{0D108BD9-81ED-4DB2-BD59-A6C34878D82A}">
                    <a16:rowId xmlns:a16="http://schemas.microsoft.com/office/drawing/2014/main" val="1846965138"/>
                  </a:ext>
                </a:extLst>
              </a:tr>
            </a:tbl>
          </a:graphicData>
        </a:graphic>
      </p:graphicFrame>
      <p:sp>
        <p:nvSpPr>
          <p:cNvPr id="5" name="TextBox 4">
            <a:extLst>
              <a:ext uri="{FF2B5EF4-FFF2-40B4-BE49-F238E27FC236}">
                <a16:creationId xmlns:a16="http://schemas.microsoft.com/office/drawing/2014/main" id="{14236632-CF83-4944-B636-8C69EF8F3F15}"/>
              </a:ext>
            </a:extLst>
          </p:cNvPr>
          <p:cNvSpPr txBox="1"/>
          <p:nvPr/>
        </p:nvSpPr>
        <p:spPr>
          <a:xfrm>
            <a:off x="124091" y="6460123"/>
            <a:ext cx="5011308" cy="338554"/>
          </a:xfrm>
          <a:prstGeom prst="rect">
            <a:avLst/>
          </a:prstGeom>
          <a:noFill/>
        </p:spPr>
        <p:txBody>
          <a:bodyPr wrap="none" rtlCol="0">
            <a:spAutoFit/>
          </a:bodyPr>
          <a:lstStyle/>
          <a:p>
            <a:r>
              <a:rPr lang="en-US" sz="1600" dirty="0"/>
              <a:t>Kamath SD, </a:t>
            </a:r>
            <a:r>
              <a:rPr lang="en-US" sz="1600" dirty="0" err="1"/>
              <a:t>Kumthekar</a:t>
            </a:r>
            <a:r>
              <a:rPr lang="en-US" sz="1600" dirty="0"/>
              <a:t> PU. </a:t>
            </a:r>
            <a:r>
              <a:rPr lang="en-US" sz="1600" i="1" dirty="0"/>
              <a:t>Front Oncol </a:t>
            </a:r>
            <a:r>
              <a:rPr lang="en-US" sz="1600" dirty="0"/>
              <a:t>2018;8:414.</a:t>
            </a:r>
          </a:p>
        </p:txBody>
      </p:sp>
    </p:spTree>
    <p:extLst>
      <p:ext uri="{BB962C8B-B14F-4D97-AF65-F5344CB8AC3E}">
        <p14:creationId xmlns:p14="http://schemas.microsoft.com/office/powerpoint/2010/main" val="1284136377"/>
      </p:ext>
    </p:extLst>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980C-C315-CC42-B92E-ED95CEC3CA60}"/>
              </a:ext>
            </a:extLst>
          </p:cNvPr>
          <p:cNvSpPr>
            <a:spLocks noGrp="1"/>
          </p:cNvSpPr>
          <p:nvPr>
            <p:ph type="title"/>
          </p:nvPr>
        </p:nvSpPr>
        <p:spPr/>
        <p:txBody>
          <a:bodyPr/>
          <a:lstStyle/>
          <a:p>
            <a:r>
              <a:rPr lang="en-US" dirty="0"/>
              <a:t>Disclosures for Professor Georgina Long, BSc, PhD, MBBS</a:t>
            </a:r>
          </a:p>
        </p:txBody>
      </p:sp>
      <p:graphicFrame>
        <p:nvGraphicFramePr>
          <p:cNvPr id="4" name="Table 3">
            <a:extLst>
              <a:ext uri="{FF2B5EF4-FFF2-40B4-BE49-F238E27FC236}">
                <a16:creationId xmlns:a16="http://schemas.microsoft.com/office/drawing/2014/main" id="{B0539401-1197-8147-8BBE-CAA6523C8FEC}"/>
              </a:ext>
            </a:extLst>
          </p:cNvPr>
          <p:cNvGraphicFramePr>
            <a:graphicFrameLocks noGrp="1"/>
          </p:cNvGraphicFramePr>
          <p:nvPr>
            <p:extLst/>
          </p:nvPr>
        </p:nvGraphicFramePr>
        <p:xfrm>
          <a:off x="762000" y="2438400"/>
          <a:ext cx="10744200" cy="228600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615549200"/>
                    </a:ext>
                  </a:extLst>
                </a:gridCol>
                <a:gridCol w="8153400">
                  <a:extLst>
                    <a:ext uri="{9D8B030D-6E8A-4147-A177-3AD203B41FA5}">
                      <a16:colId xmlns:a16="http://schemas.microsoft.com/office/drawing/2014/main" val="1113971871"/>
                    </a:ext>
                  </a:extLst>
                </a:gridCol>
              </a:tblGrid>
              <a:tr h="2286000">
                <a:tc>
                  <a:txBody>
                    <a:bodyPr/>
                    <a:lstStyle/>
                    <a:p>
                      <a:r>
                        <a:rPr lang="en-US" b="1" dirty="0"/>
                        <a:t>Advisory Committee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err="1">
                          <a:solidFill>
                            <a:schemeClr val="lt1"/>
                          </a:solidFill>
                          <a:effectLst/>
                          <a:latin typeface="+mn-lt"/>
                          <a:ea typeface="+mn-ea"/>
                          <a:cs typeface="+mn-cs"/>
                        </a:rPr>
                        <a:t>Aduro</a:t>
                      </a:r>
                      <a:r>
                        <a:rPr lang="en-US" sz="1800" b="0" kern="1200" dirty="0">
                          <a:solidFill>
                            <a:schemeClr val="lt1"/>
                          </a:solidFill>
                          <a:effectLst/>
                          <a:latin typeface="+mn-lt"/>
                          <a:ea typeface="+mn-ea"/>
                          <a:cs typeface="+mn-cs"/>
                        </a:rPr>
                        <a:t> Biotech, </a:t>
                      </a:r>
                      <a:r>
                        <a:rPr lang="en-US" sz="1800" b="0" kern="1200" dirty="0" err="1">
                          <a:solidFill>
                            <a:schemeClr val="lt1"/>
                          </a:solidFill>
                          <a:effectLst/>
                          <a:latin typeface="+mn-lt"/>
                          <a:ea typeface="+mn-ea"/>
                          <a:cs typeface="+mn-cs"/>
                        </a:rPr>
                        <a:t>Agena</a:t>
                      </a:r>
                      <a:r>
                        <a:rPr lang="en-US" sz="1800" b="0" kern="1200" dirty="0">
                          <a:solidFill>
                            <a:schemeClr val="lt1"/>
                          </a:solidFill>
                          <a:effectLst/>
                          <a:latin typeface="+mn-lt"/>
                          <a:ea typeface="+mn-ea"/>
                          <a:cs typeface="+mn-cs"/>
                        </a:rPr>
                        <a:t> Bioscience Inc, Amgen Inc, Bristol-Myers Squibb Company, Merck, Novartis, </a:t>
                      </a:r>
                      <a:r>
                        <a:rPr lang="en-US" sz="1800" b="0" kern="1200" dirty="0" err="1">
                          <a:solidFill>
                            <a:schemeClr val="lt1"/>
                          </a:solidFill>
                          <a:effectLst/>
                          <a:latin typeface="+mn-lt"/>
                          <a:ea typeface="+mn-ea"/>
                          <a:cs typeface="+mn-cs"/>
                        </a:rPr>
                        <a:t>OncoSec</a:t>
                      </a:r>
                      <a:r>
                        <a:rPr lang="en-US" sz="1800" b="0" kern="1200" dirty="0">
                          <a:solidFill>
                            <a:schemeClr val="lt1"/>
                          </a:solidFill>
                          <a:effectLst/>
                          <a:latin typeface="+mn-lt"/>
                          <a:ea typeface="+mn-ea"/>
                          <a:cs typeface="+mn-cs"/>
                        </a:rPr>
                        <a:t> Medical, Pierre Fabre, Roche Laboratories Inc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7489503"/>
                  </a:ext>
                </a:extLst>
              </a:tr>
            </a:tbl>
          </a:graphicData>
        </a:graphic>
      </p:graphicFrame>
    </p:spTree>
    <p:extLst>
      <p:ext uri="{BB962C8B-B14F-4D97-AF65-F5344CB8AC3E}">
        <p14:creationId xmlns:p14="http://schemas.microsoft.com/office/powerpoint/2010/main" val="643081334"/>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3288D0F-BF09-0943-BA04-FEC702CA51E1}"/>
              </a:ext>
            </a:extLst>
          </p:cNvPr>
          <p:cNvSpPr>
            <a:spLocks noGrp="1"/>
          </p:cNvSpPr>
          <p:nvPr>
            <p:ph type="title"/>
          </p:nvPr>
        </p:nvSpPr>
        <p:spPr>
          <a:xfrm>
            <a:off x="609600" y="60325"/>
            <a:ext cx="10972800" cy="1143000"/>
          </a:xfrm>
        </p:spPr>
        <p:txBody>
          <a:bodyPr/>
          <a:lstStyle/>
          <a:p>
            <a:r>
              <a:rPr lang="en-US" altLang="en-US" sz="2400"/>
              <a:t>CheckMate 204: A Phase II Study of Combined Nivolumab and Ipilimumab for Melanoma Metastatic to the Brain</a:t>
            </a:r>
          </a:p>
        </p:txBody>
      </p:sp>
      <p:sp>
        <p:nvSpPr>
          <p:cNvPr id="16387" name="TextBox 3">
            <a:extLst>
              <a:ext uri="{FF2B5EF4-FFF2-40B4-BE49-F238E27FC236}">
                <a16:creationId xmlns:a16="http://schemas.microsoft.com/office/drawing/2014/main" id="{77A912F4-BAD0-774D-ABE0-FF9087C189A6}"/>
              </a:ext>
            </a:extLst>
          </p:cNvPr>
          <p:cNvSpPr txBox="1">
            <a:spLocks noChangeArrowheads="1"/>
          </p:cNvSpPr>
          <p:nvPr/>
        </p:nvSpPr>
        <p:spPr bwMode="auto">
          <a:xfrm>
            <a:off x="166688" y="6459538"/>
            <a:ext cx="508476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96" bIns="68598" anchor="b">
            <a:spAutoFit/>
          </a:bodyPr>
          <a:lstStyle>
            <a:lvl1pPr eaLnBrk="0" hangingPunct="0">
              <a:spcBef>
                <a:spcPct val="20000"/>
              </a:spcBef>
              <a:buChar char="•"/>
              <a:defRPr sz="25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5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5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500">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5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5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5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5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500">
                <a:solidFill>
                  <a:schemeClr val="bg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a:solidFill>
                  <a:srgbClr val="FFFFFF"/>
                </a:solidFill>
              </a:rPr>
              <a:t>Tawbi H et al. </a:t>
            </a:r>
            <a:r>
              <a:rPr lang="en-US" altLang="en-US" sz="1600" i="1">
                <a:solidFill>
                  <a:srgbClr val="FFFFFF"/>
                </a:solidFill>
              </a:rPr>
              <a:t>N Engl J Med </a:t>
            </a:r>
            <a:r>
              <a:rPr lang="en-US" altLang="en-US" sz="1600">
                <a:solidFill>
                  <a:srgbClr val="FFFFFF"/>
                </a:solidFill>
              </a:rPr>
              <a:t>2018;379:722-30.</a:t>
            </a:r>
          </a:p>
        </p:txBody>
      </p:sp>
      <p:sp>
        <p:nvSpPr>
          <p:cNvPr id="16389" name="TextBox 6">
            <a:extLst>
              <a:ext uri="{FF2B5EF4-FFF2-40B4-BE49-F238E27FC236}">
                <a16:creationId xmlns:a16="http://schemas.microsoft.com/office/drawing/2014/main" id="{1B33B9BE-35AA-D546-BB7F-D166B4CF3275}"/>
              </a:ext>
            </a:extLst>
          </p:cNvPr>
          <p:cNvSpPr txBox="1">
            <a:spLocks noChangeArrowheads="1"/>
          </p:cNvSpPr>
          <p:nvPr/>
        </p:nvSpPr>
        <p:spPr bwMode="auto">
          <a:xfrm>
            <a:off x="6781800" y="3657600"/>
            <a:ext cx="346761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solidFill>
                  <a:schemeClr val="bg1"/>
                </a:solidFill>
              </a:rPr>
              <a:t>Rate of intracranial benefit: 57%</a:t>
            </a:r>
          </a:p>
          <a:p>
            <a:r>
              <a:rPr lang="en-US" altLang="en-US" sz="1800" dirty="0">
                <a:solidFill>
                  <a:schemeClr val="bg1"/>
                </a:solidFill>
              </a:rPr>
              <a:t>CR (brain): 26%</a:t>
            </a:r>
          </a:p>
          <a:p>
            <a:r>
              <a:rPr lang="en-US" altLang="en-US" sz="1800" dirty="0">
                <a:solidFill>
                  <a:schemeClr val="bg1"/>
                </a:solidFill>
              </a:rPr>
              <a:t>PR (brain): 30%</a:t>
            </a:r>
          </a:p>
        </p:txBody>
      </p:sp>
      <p:sp>
        <p:nvSpPr>
          <p:cNvPr id="16390" name="TextBox 7">
            <a:extLst>
              <a:ext uri="{FF2B5EF4-FFF2-40B4-BE49-F238E27FC236}">
                <a16:creationId xmlns:a16="http://schemas.microsoft.com/office/drawing/2014/main" id="{17225812-9F1C-8C48-8175-E0362802F295}"/>
              </a:ext>
            </a:extLst>
          </p:cNvPr>
          <p:cNvSpPr txBox="1">
            <a:spLocks noChangeArrowheads="1"/>
          </p:cNvSpPr>
          <p:nvPr/>
        </p:nvSpPr>
        <p:spPr bwMode="auto">
          <a:xfrm>
            <a:off x="1447800" y="1214438"/>
            <a:ext cx="54169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dirty="0"/>
              <a:t>Time to and Duration of Intracranial Response</a:t>
            </a:r>
          </a:p>
        </p:txBody>
      </p:sp>
      <p:pic>
        <p:nvPicPr>
          <p:cNvPr id="3" name="Picture 2">
            <a:extLst>
              <a:ext uri="{FF2B5EF4-FFF2-40B4-BE49-F238E27FC236}">
                <a16:creationId xmlns:a16="http://schemas.microsoft.com/office/drawing/2014/main" id="{5AA0FFF1-85BD-AE44-B0F4-382E599D30FD}"/>
              </a:ext>
            </a:extLst>
          </p:cNvPr>
          <p:cNvPicPr>
            <a:picLocks noChangeAspect="1"/>
          </p:cNvPicPr>
          <p:nvPr/>
        </p:nvPicPr>
        <p:blipFill>
          <a:blip r:embed="rId2"/>
          <a:stretch>
            <a:fillRect/>
          </a:stretch>
        </p:blipFill>
        <p:spPr>
          <a:xfrm>
            <a:off x="1997800" y="1725676"/>
            <a:ext cx="7412900" cy="4764024"/>
          </a:xfrm>
          <a:prstGeom prst="rect">
            <a:avLst/>
          </a:prstGeom>
        </p:spPr>
      </p:pic>
    </p:spTree>
    <p:extLst>
      <p:ext uri="{BB962C8B-B14F-4D97-AF65-F5344CB8AC3E}">
        <p14:creationId xmlns:p14="http://schemas.microsoft.com/office/powerpoint/2010/main" val="2117478250"/>
      </p:ext>
    </p:extLst>
  </p:cSld>
  <p:clrMapOvr>
    <a:masterClrMapping/>
  </p:clrMapOvr>
  <p:transition spd="slow"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46C21-FF03-BA4D-81B8-3CBC8DE3E628}"/>
              </a:ext>
            </a:extLst>
          </p:cNvPr>
          <p:cNvSpPr>
            <a:spLocks noGrp="1"/>
          </p:cNvSpPr>
          <p:nvPr>
            <p:ph type="ctrTitle"/>
          </p:nvPr>
        </p:nvSpPr>
        <p:spPr/>
        <p:txBody>
          <a:bodyPr/>
          <a:lstStyle/>
          <a:p>
            <a:r>
              <a:rPr lang="en-US" dirty="0"/>
              <a:t>Efficacy and Safety of the Combination of Nivolumab (NIVO) plus Ipilimumab (IPI) in Patients with Symptomatic Melanoma Brain Metastases (</a:t>
            </a:r>
            <a:r>
              <a:rPr lang="en-US" dirty="0" err="1"/>
              <a:t>CheckMate</a:t>
            </a:r>
            <a:r>
              <a:rPr lang="en-US" dirty="0"/>
              <a:t> 204) </a:t>
            </a:r>
            <a:endParaRPr lang="en-US" sz="3600" dirty="0"/>
          </a:p>
        </p:txBody>
      </p:sp>
      <p:sp>
        <p:nvSpPr>
          <p:cNvPr id="3" name="Content Placeholder 2">
            <a:extLst>
              <a:ext uri="{FF2B5EF4-FFF2-40B4-BE49-F238E27FC236}">
                <a16:creationId xmlns:a16="http://schemas.microsoft.com/office/drawing/2014/main" id="{995F987F-834F-7047-A390-D85313887D17}"/>
              </a:ext>
            </a:extLst>
          </p:cNvPr>
          <p:cNvSpPr>
            <a:spLocks noGrp="1"/>
          </p:cNvSpPr>
          <p:nvPr>
            <p:ph type="subTitle" idx="1"/>
          </p:nvPr>
        </p:nvSpPr>
        <p:spPr>
          <a:xfrm>
            <a:off x="672353" y="4419600"/>
            <a:ext cx="10847294" cy="1752600"/>
          </a:xfrm>
        </p:spPr>
        <p:txBody>
          <a:bodyPr/>
          <a:lstStyle/>
          <a:p>
            <a:pPr algn="l"/>
            <a:r>
              <a:rPr lang="en-US" sz="2800" dirty="0" err="1">
                <a:latin typeface="Arial" charset="0"/>
                <a:ea typeface="ＭＳ Ｐゴシック" charset="0"/>
                <a:cs typeface="ＭＳ Ｐゴシック" charset="0"/>
              </a:rPr>
              <a:t>Tawbi</a:t>
            </a:r>
            <a:r>
              <a:rPr lang="en-US" sz="2800" dirty="0">
                <a:latin typeface="Arial" charset="0"/>
                <a:ea typeface="ＭＳ Ｐゴシック" charset="0"/>
                <a:cs typeface="ＭＳ Ｐゴシック" charset="0"/>
              </a:rPr>
              <a:t> H et al. </a:t>
            </a:r>
            <a:br>
              <a:rPr lang="en-US" sz="2800" dirty="0">
                <a:latin typeface="Arial" charset="0"/>
                <a:ea typeface="ＭＳ Ｐゴシック" charset="0"/>
                <a:cs typeface="ＭＳ Ｐゴシック" charset="0"/>
              </a:rPr>
            </a:br>
            <a:r>
              <a:rPr lang="en-US" sz="2800" dirty="0"/>
              <a:t>ASCO </a:t>
            </a:r>
            <a:r>
              <a:rPr lang="en-US" sz="2800" dirty="0">
                <a:latin typeface="Arial" charset="0"/>
                <a:ea typeface="ＭＳ Ｐゴシック" charset="0"/>
                <a:cs typeface="ＭＳ Ｐゴシック" charset="0"/>
              </a:rPr>
              <a:t>2019;Abstract </a:t>
            </a:r>
            <a:r>
              <a:rPr lang="en-US" dirty="0">
                <a:latin typeface="Arial" charset="0"/>
                <a:ea typeface="ＭＳ Ｐゴシック" charset="0"/>
                <a:cs typeface="ＭＳ Ｐゴシック" charset="0"/>
              </a:rPr>
              <a:t>9501</a:t>
            </a:r>
            <a:endParaRPr lang="en-US" sz="2800" dirty="0">
              <a:latin typeface="Arial" charset="0"/>
              <a:ea typeface="ＭＳ Ｐゴシック" charset="0"/>
              <a:cs typeface="ＭＳ Ｐゴシック" charset="0"/>
            </a:endParaRPr>
          </a:p>
          <a:p>
            <a:r>
              <a:rPr lang="en-US" sz="2400" dirty="0">
                <a:solidFill>
                  <a:srgbClr val="EEC44B"/>
                </a:solidFill>
              </a:rPr>
              <a:t>Melanoma / Skin Cancers Oral Session </a:t>
            </a:r>
          </a:p>
          <a:p>
            <a:r>
              <a:rPr lang="en-US" sz="2400" dirty="0">
                <a:solidFill>
                  <a:srgbClr val="EEC44B"/>
                </a:solidFill>
              </a:rPr>
              <a:t>Tuesday, June 4</a:t>
            </a:r>
            <a:r>
              <a:rPr lang="en-US" sz="2400" baseline="30000" dirty="0">
                <a:solidFill>
                  <a:srgbClr val="EEC44B"/>
                </a:solidFill>
              </a:rPr>
              <a:t>th</a:t>
            </a:r>
            <a:r>
              <a:rPr lang="en-US" sz="2400" dirty="0">
                <a:solidFill>
                  <a:srgbClr val="EEC44B"/>
                </a:solidFill>
              </a:rPr>
              <a:t>, 9:57 AM - 10:09 AM, S406</a:t>
            </a:r>
          </a:p>
          <a:p>
            <a:pPr algn="l"/>
            <a:endParaRPr lang="en-US" sz="2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132785756"/>
      </p:ext>
    </p:extLst>
  </p:cSld>
  <p:clrMapOvr>
    <a:masterClrMapping/>
  </p:clrMapOvr>
  <p:transition spd="slow"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46C21-FF03-BA4D-81B8-3CBC8DE3E628}"/>
              </a:ext>
            </a:extLst>
          </p:cNvPr>
          <p:cNvSpPr>
            <a:spLocks noGrp="1"/>
          </p:cNvSpPr>
          <p:nvPr>
            <p:ph type="ctrTitle"/>
          </p:nvPr>
        </p:nvSpPr>
        <p:spPr/>
        <p:txBody>
          <a:bodyPr/>
          <a:lstStyle/>
          <a:p>
            <a:r>
              <a:rPr lang="en-US" dirty="0"/>
              <a:t>Phase 3 International Trial of Adjuvant Whole Brain Radiotherapy (WBRT) or Observation (</a:t>
            </a:r>
            <a:r>
              <a:rPr lang="en-US" dirty="0" err="1"/>
              <a:t>Obs</a:t>
            </a:r>
            <a:r>
              <a:rPr lang="en-US" dirty="0"/>
              <a:t>) Following Local Treatment of 1-3 Melanoma Brain Metastases (MBMs)</a:t>
            </a:r>
            <a:endParaRPr lang="en-US" sz="3600" dirty="0"/>
          </a:p>
        </p:txBody>
      </p:sp>
      <p:sp>
        <p:nvSpPr>
          <p:cNvPr id="3" name="Content Placeholder 2">
            <a:extLst>
              <a:ext uri="{FF2B5EF4-FFF2-40B4-BE49-F238E27FC236}">
                <a16:creationId xmlns:a16="http://schemas.microsoft.com/office/drawing/2014/main" id="{995F987F-834F-7047-A390-D85313887D17}"/>
              </a:ext>
            </a:extLst>
          </p:cNvPr>
          <p:cNvSpPr>
            <a:spLocks noGrp="1"/>
          </p:cNvSpPr>
          <p:nvPr>
            <p:ph type="subTitle" idx="1"/>
          </p:nvPr>
        </p:nvSpPr>
        <p:spPr>
          <a:xfrm>
            <a:off x="672353" y="4419600"/>
            <a:ext cx="10847294" cy="1752600"/>
          </a:xfrm>
        </p:spPr>
        <p:txBody>
          <a:bodyPr/>
          <a:lstStyle/>
          <a:p>
            <a:pPr algn="l"/>
            <a:r>
              <a:rPr lang="en-US" dirty="0">
                <a:latin typeface="Arial" charset="0"/>
                <a:ea typeface="ＭＳ Ｐゴシック" charset="0"/>
                <a:cs typeface="ＭＳ Ｐゴシック" charset="0"/>
              </a:rPr>
              <a:t>Fogarty G </a:t>
            </a:r>
            <a:r>
              <a:rPr lang="en-US" sz="2800" dirty="0">
                <a:latin typeface="Arial" charset="0"/>
                <a:ea typeface="ＭＳ Ｐゴシック" charset="0"/>
                <a:cs typeface="ＭＳ Ｐゴシック" charset="0"/>
              </a:rPr>
              <a:t>et al. </a:t>
            </a:r>
            <a:br>
              <a:rPr lang="en-US" sz="2800" dirty="0">
                <a:latin typeface="Arial" charset="0"/>
                <a:ea typeface="ＭＳ Ｐゴシック" charset="0"/>
                <a:cs typeface="ＭＳ Ｐゴシック" charset="0"/>
              </a:rPr>
            </a:br>
            <a:r>
              <a:rPr lang="en-US" sz="2800" dirty="0"/>
              <a:t>ASCO </a:t>
            </a:r>
            <a:r>
              <a:rPr lang="en-US" sz="2800" dirty="0">
                <a:latin typeface="Arial" charset="0"/>
                <a:ea typeface="ＭＳ Ｐゴシック" charset="0"/>
                <a:cs typeface="ＭＳ Ｐゴシック" charset="0"/>
              </a:rPr>
              <a:t>2019;Abstract </a:t>
            </a:r>
            <a:r>
              <a:rPr lang="en-US" dirty="0">
                <a:latin typeface="Arial" charset="0"/>
                <a:ea typeface="ＭＳ Ｐゴシック" charset="0"/>
                <a:cs typeface="ＭＳ Ｐゴシック" charset="0"/>
              </a:rPr>
              <a:t>9500</a:t>
            </a:r>
            <a:endParaRPr lang="en-US" sz="2800" dirty="0">
              <a:latin typeface="Arial" charset="0"/>
              <a:ea typeface="ＭＳ Ｐゴシック" charset="0"/>
              <a:cs typeface="ＭＳ Ｐゴシック" charset="0"/>
            </a:endParaRPr>
          </a:p>
          <a:p>
            <a:r>
              <a:rPr lang="en-US" sz="2400" dirty="0">
                <a:solidFill>
                  <a:srgbClr val="EEC44B"/>
                </a:solidFill>
              </a:rPr>
              <a:t>Melanoma / Skin Cancers Oral Session </a:t>
            </a:r>
          </a:p>
          <a:p>
            <a:r>
              <a:rPr lang="en-US" sz="2400" dirty="0">
                <a:solidFill>
                  <a:srgbClr val="EEC44B"/>
                </a:solidFill>
              </a:rPr>
              <a:t>Tuesday, June 4</a:t>
            </a:r>
            <a:r>
              <a:rPr lang="en-US" sz="2400" baseline="30000" dirty="0">
                <a:solidFill>
                  <a:srgbClr val="EEC44B"/>
                </a:solidFill>
              </a:rPr>
              <a:t>th</a:t>
            </a:r>
            <a:r>
              <a:rPr lang="en-US" sz="2400" dirty="0">
                <a:solidFill>
                  <a:srgbClr val="EEC44B"/>
                </a:solidFill>
              </a:rPr>
              <a:t>, 9:45 AM - 9:57 AM, S406</a:t>
            </a:r>
          </a:p>
          <a:p>
            <a:pPr algn="l"/>
            <a:endParaRPr lang="en-US" sz="2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33628500"/>
      </p:ext>
    </p:extLst>
  </p:cSld>
  <p:clrMapOvr>
    <a:masterClrMapping/>
  </p:clrMapOvr>
  <p:transition spd="slow"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44887C-5A0B-0C45-A0E6-6D8BB98D3BC9}"/>
              </a:ext>
            </a:extLst>
          </p:cNvPr>
          <p:cNvPicPr>
            <a:picLocks noChangeAspect="1"/>
          </p:cNvPicPr>
          <p:nvPr/>
        </p:nvPicPr>
        <p:blipFill>
          <a:blip r:embed="rId2"/>
          <a:stretch>
            <a:fillRect/>
          </a:stretch>
        </p:blipFill>
        <p:spPr>
          <a:xfrm>
            <a:off x="994091" y="1860350"/>
            <a:ext cx="10363200" cy="4072738"/>
          </a:xfrm>
          <a:prstGeom prst="rect">
            <a:avLst/>
          </a:prstGeom>
        </p:spPr>
      </p:pic>
      <p:sp>
        <p:nvSpPr>
          <p:cNvPr id="3" name="Title 2">
            <a:extLst>
              <a:ext uri="{FF2B5EF4-FFF2-40B4-BE49-F238E27FC236}">
                <a16:creationId xmlns:a16="http://schemas.microsoft.com/office/drawing/2014/main" id="{328D9A89-5425-544B-A43B-87F1A9F5275E}"/>
              </a:ext>
            </a:extLst>
          </p:cNvPr>
          <p:cNvSpPr>
            <a:spLocks noGrp="1"/>
          </p:cNvSpPr>
          <p:nvPr>
            <p:ph type="title"/>
          </p:nvPr>
        </p:nvSpPr>
        <p:spPr>
          <a:xfrm>
            <a:off x="609600" y="304800"/>
            <a:ext cx="11309350" cy="678162"/>
          </a:xfrm>
        </p:spPr>
        <p:txBody>
          <a:bodyPr/>
          <a:lstStyle/>
          <a:p>
            <a:r>
              <a:rPr lang="en-US" sz="2400" dirty="0"/>
              <a:t>KEYNOTE-022 Part 3: Phase II Randomized Study of First-Line Dabrafenib and Trametinib Plus Pembrolizumab or Placebo for BRAF-Mutant Advanced Melanoma </a:t>
            </a:r>
          </a:p>
        </p:txBody>
      </p:sp>
      <p:sp>
        <p:nvSpPr>
          <p:cNvPr id="5" name="TextBox 4">
            <a:extLst>
              <a:ext uri="{FF2B5EF4-FFF2-40B4-BE49-F238E27FC236}">
                <a16:creationId xmlns:a16="http://schemas.microsoft.com/office/drawing/2014/main" id="{4B87603B-1E6F-E747-B464-C1F2DB9B7F69}"/>
              </a:ext>
            </a:extLst>
          </p:cNvPr>
          <p:cNvSpPr txBox="1"/>
          <p:nvPr/>
        </p:nvSpPr>
        <p:spPr>
          <a:xfrm>
            <a:off x="145156" y="6449998"/>
            <a:ext cx="4974952" cy="338554"/>
          </a:xfrm>
          <a:prstGeom prst="rect">
            <a:avLst/>
          </a:prstGeom>
          <a:noFill/>
        </p:spPr>
        <p:txBody>
          <a:bodyPr wrap="none" rtlCol="0">
            <a:spAutoFit/>
          </a:bodyPr>
          <a:lstStyle/>
          <a:p>
            <a:r>
              <a:rPr lang="en-US" sz="1600" dirty="0" err="1"/>
              <a:t>Ascierto</a:t>
            </a:r>
            <a:r>
              <a:rPr lang="en-US" sz="1600" dirty="0"/>
              <a:t> PA et al. </a:t>
            </a:r>
            <a:r>
              <a:rPr lang="en-US" sz="1600" i="1" dirty="0"/>
              <a:t>Proc ESMO </a:t>
            </a:r>
            <a:r>
              <a:rPr lang="en-US" sz="1600" dirty="0"/>
              <a:t>2018;Abstract 1244O.</a:t>
            </a:r>
          </a:p>
        </p:txBody>
      </p:sp>
      <p:graphicFrame>
        <p:nvGraphicFramePr>
          <p:cNvPr id="9" name="Table 8">
            <a:extLst>
              <a:ext uri="{FF2B5EF4-FFF2-40B4-BE49-F238E27FC236}">
                <a16:creationId xmlns:a16="http://schemas.microsoft.com/office/drawing/2014/main" id="{E7BDE72C-6843-4C41-A2B2-9373113B0337}"/>
              </a:ext>
            </a:extLst>
          </p:cNvPr>
          <p:cNvGraphicFramePr>
            <a:graphicFrameLocks noGrp="1"/>
          </p:cNvGraphicFramePr>
          <p:nvPr>
            <p:extLst>
              <p:ext uri="{D42A27DB-BD31-4B8C-83A1-F6EECF244321}">
                <p14:modId xmlns:p14="http://schemas.microsoft.com/office/powerpoint/2010/main" val="147799940"/>
              </p:ext>
            </p:extLst>
          </p:nvPr>
        </p:nvGraphicFramePr>
        <p:xfrm>
          <a:off x="4901837" y="1419258"/>
          <a:ext cx="6988176" cy="868680"/>
        </p:xfrm>
        <a:graphic>
          <a:graphicData uri="http://schemas.openxmlformats.org/drawingml/2006/table">
            <a:tbl>
              <a:tblPr firstRow="1" bandRow="1">
                <a:tableStyleId>{21E4AEA4-8DFA-4A89-87EB-49C32662AFE0}</a:tableStyleId>
              </a:tblPr>
              <a:tblGrid>
                <a:gridCol w="1600200">
                  <a:extLst>
                    <a:ext uri="{9D8B030D-6E8A-4147-A177-3AD203B41FA5}">
                      <a16:colId xmlns:a16="http://schemas.microsoft.com/office/drawing/2014/main" val="4209942469"/>
                    </a:ext>
                  </a:extLst>
                </a:gridCol>
                <a:gridCol w="1752600">
                  <a:extLst>
                    <a:ext uri="{9D8B030D-6E8A-4147-A177-3AD203B41FA5}">
                      <a16:colId xmlns:a16="http://schemas.microsoft.com/office/drawing/2014/main" val="1649032774"/>
                    </a:ext>
                  </a:extLst>
                </a:gridCol>
                <a:gridCol w="1905000">
                  <a:extLst>
                    <a:ext uri="{9D8B030D-6E8A-4147-A177-3AD203B41FA5}">
                      <a16:colId xmlns:a16="http://schemas.microsoft.com/office/drawing/2014/main" val="4221254452"/>
                    </a:ext>
                  </a:extLst>
                </a:gridCol>
                <a:gridCol w="762000">
                  <a:extLst>
                    <a:ext uri="{9D8B030D-6E8A-4147-A177-3AD203B41FA5}">
                      <a16:colId xmlns:a16="http://schemas.microsoft.com/office/drawing/2014/main" val="2461184418"/>
                    </a:ext>
                  </a:extLst>
                </a:gridCol>
                <a:gridCol w="968376">
                  <a:extLst>
                    <a:ext uri="{9D8B030D-6E8A-4147-A177-3AD203B41FA5}">
                      <a16:colId xmlns:a16="http://schemas.microsoft.com/office/drawing/2014/main" val="3467690049"/>
                    </a:ext>
                  </a:extLst>
                </a:gridCol>
              </a:tblGrid>
              <a:tr h="440750">
                <a:tc>
                  <a:txBody>
                    <a:bodyPr/>
                    <a:lstStyle/>
                    <a:p>
                      <a:endParaRPr lang="en-US" sz="15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algn="ctr"/>
                      <a:r>
                        <a:rPr lang="en-US" sz="1500" dirty="0" err="1">
                          <a:solidFill>
                            <a:srgbClr val="92D050"/>
                          </a:solidFill>
                        </a:rPr>
                        <a:t>Pembro</a:t>
                      </a:r>
                      <a:r>
                        <a:rPr lang="en-US" sz="1500" dirty="0">
                          <a:solidFill>
                            <a:srgbClr val="92D050"/>
                          </a:solidFill>
                        </a:rPr>
                        <a:t> + D + T</a:t>
                      </a:r>
                    </a:p>
                    <a:p>
                      <a:pPr algn="ctr"/>
                      <a:r>
                        <a:rPr lang="en-US" sz="1500" dirty="0">
                          <a:solidFill>
                            <a:schemeClr val="tx1"/>
                          </a:solidFill>
                        </a:rPr>
                        <a:t>(n = 60)</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algn="ctr"/>
                      <a:r>
                        <a:rPr lang="en-US" sz="1500" dirty="0">
                          <a:solidFill>
                            <a:srgbClr val="FF9300"/>
                          </a:solidFill>
                        </a:rPr>
                        <a:t>Placebo + D + T</a:t>
                      </a:r>
                    </a:p>
                    <a:p>
                      <a:pPr algn="ctr"/>
                      <a:r>
                        <a:rPr lang="en-US" sz="1500" dirty="0">
                          <a:solidFill>
                            <a:schemeClr val="tx1"/>
                          </a:solidFill>
                        </a:rPr>
                        <a:t>(n = 59)</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algn="ctr"/>
                      <a:r>
                        <a:rPr lang="en-US" sz="1500" dirty="0">
                          <a:solidFill>
                            <a:schemeClr val="tx1"/>
                          </a:solidFill>
                        </a:rPr>
                        <a:t>HR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algn="ctr"/>
                      <a:r>
                        <a:rPr lang="en-US" sz="1500" i="1" dirty="0">
                          <a:solidFill>
                            <a:schemeClr val="tx1"/>
                          </a:solidFill>
                        </a:rPr>
                        <a:t>p</a:t>
                      </a:r>
                      <a:r>
                        <a:rPr lang="en-US" sz="1500" dirty="0">
                          <a:solidFill>
                            <a:schemeClr val="tx1"/>
                          </a:solidFill>
                        </a:rPr>
                        <a:t>-value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extLst>
                  <a:ext uri="{0D108BD9-81ED-4DB2-BD59-A6C34878D82A}">
                    <a16:rowId xmlns:a16="http://schemas.microsoft.com/office/drawing/2014/main" val="2175947668"/>
                  </a:ext>
                </a:extLst>
              </a:tr>
              <a:tr h="297914">
                <a:tc>
                  <a:txBody>
                    <a:bodyPr/>
                    <a:lstStyle/>
                    <a:p>
                      <a:r>
                        <a:rPr lang="en-US" sz="1500" dirty="0">
                          <a:solidFill>
                            <a:schemeClr val="tx1"/>
                          </a:solidFill>
                        </a:rPr>
                        <a:t>Median PFS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500" dirty="0">
                          <a:solidFill>
                            <a:schemeClr val="tx1"/>
                          </a:solidFill>
                        </a:rPr>
                        <a:t>16.0 </a:t>
                      </a:r>
                      <a:r>
                        <a:rPr lang="en-US" sz="1500" dirty="0" err="1">
                          <a:solidFill>
                            <a:schemeClr val="tx1"/>
                          </a:solidFill>
                        </a:rPr>
                        <a:t>mo</a:t>
                      </a:r>
                      <a:endParaRPr lang="en-US"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500" dirty="0">
                          <a:solidFill>
                            <a:schemeClr val="tx1"/>
                          </a:solidFill>
                        </a:rPr>
                        <a:t>10.3 </a:t>
                      </a:r>
                      <a:r>
                        <a:rPr lang="en-US" sz="1500" dirty="0" err="1">
                          <a:solidFill>
                            <a:schemeClr val="tx1"/>
                          </a:solidFill>
                        </a:rPr>
                        <a:t>mo</a:t>
                      </a:r>
                      <a:endParaRPr lang="en-US" sz="15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500" dirty="0">
                          <a:solidFill>
                            <a:schemeClr val="tx1"/>
                          </a:solidFill>
                        </a:rPr>
                        <a:t>0.66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500" dirty="0">
                          <a:solidFill>
                            <a:schemeClr val="tx1"/>
                          </a:solidFill>
                        </a:rPr>
                        <a:t>0.043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extLst>
                  <a:ext uri="{0D108BD9-81ED-4DB2-BD59-A6C34878D82A}">
                    <a16:rowId xmlns:a16="http://schemas.microsoft.com/office/drawing/2014/main" val="3271667381"/>
                  </a:ext>
                </a:extLst>
              </a:tr>
            </a:tbl>
          </a:graphicData>
        </a:graphic>
      </p:graphicFrame>
      <p:sp>
        <p:nvSpPr>
          <p:cNvPr id="11" name="TextBox 10">
            <a:extLst>
              <a:ext uri="{FF2B5EF4-FFF2-40B4-BE49-F238E27FC236}">
                <a16:creationId xmlns:a16="http://schemas.microsoft.com/office/drawing/2014/main" id="{9358A7F3-70E1-E043-A9FB-9FC493AAD7A3}"/>
              </a:ext>
            </a:extLst>
          </p:cNvPr>
          <p:cNvSpPr txBox="1"/>
          <p:nvPr/>
        </p:nvSpPr>
        <p:spPr>
          <a:xfrm>
            <a:off x="4901837" y="2305039"/>
            <a:ext cx="6889750" cy="523220"/>
          </a:xfrm>
          <a:prstGeom prst="rect">
            <a:avLst/>
          </a:prstGeom>
          <a:noFill/>
        </p:spPr>
        <p:txBody>
          <a:bodyPr wrap="square" rtlCol="0">
            <a:spAutoFit/>
          </a:bodyPr>
          <a:lstStyle/>
          <a:p>
            <a:r>
              <a:rPr lang="en-US" sz="1400" dirty="0"/>
              <a:t>PFS did not reach statistical significance threshold per study design (required HR for significance ≤0.62, </a:t>
            </a:r>
            <a:r>
              <a:rPr lang="en-US" sz="1400" i="1" dirty="0"/>
              <a:t>P </a:t>
            </a:r>
            <a:r>
              <a:rPr lang="en-US" sz="1400" dirty="0"/>
              <a:t>≤ 0.025) </a:t>
            </a:r>
          </a:p>
        </p:txBody>
      </p:sp>
      <p:sp>
        <p:nvSpPr>
          <p:cNvPr id="2" name="TextBox 1">
            <a:extLst>
              <a:ext uri="{FF2B5EF4-FFF2-40B4-BE49-F238E27FC236}">
                <a16:creationId xmlns:a16="http://schemas.microsoft.com/office/drawing/2014/main" id="{94448651-B4EF-5B46-833F-46582D8020E6}"/>
              </a:ext>
            </a:extLst>
          </p:cNvPr>
          <p:cNvSpPr txBox="1"/>
          <p:nvPr/>
        </p:nvSpPr>
        <p:spPr>
          <a:xfrm>
            <a:off x="5638800" y="5966410"/>
            <a:ext cx="1845570" cy="400110"/>
          </a:xfrm>
          <a:prstGeom prst="rect">
            <a:avLst/>
          </a:prstGeom>
          <a:noFill/>
        </p:spPr>
        <p:txBody>
          <a:bodyPr wrap="none" rtlCol="0">
            <a:spAutoFit/>
          </a:bodyPr>
          <a:lstStyle/>
          <a:p>
            <a:pPr algn="ctr"/>
            <a:r>
              <a:rPr lang="en-US" sz="2000" b="1" dirty="0"/>
              <a:t>Time, months</a:t>
            </a:r>
          </a:p>
        </p:txBody>
      </p:sp>
      <p:sp>
        <p:nvSpPr>
          <p:cNvPr id="12" name="TextBox 11">
            <a:extLst>
              <a:ext uri="{FF2B5EF4-FFF2-40B4-BE49-F238E27FC236}">
                <a16:creationId xmlns:a16="http://schemas.microsoft.com/office/drawing/2014/main" id="{5B4FA6B8-88AA-D144-8C2C-2D602C48E6B2}"/>
              </a:ext>
            </a:extLst>
          </p:cNvPr>
          <p:cNvSpPr txBox="1"/>
          <p:nvPr/>
        </p:nvSpPr>
        <p:spPr>
          <a:xfrm rot="16200000">
            <a:off x="287123" y="3431267"/>
            <a:ext cx="982961" cy="400110"/>
          </a:xfrm>
          <a:prstGeom prst="rect">
            <a:avLst/>
          </a:prstGeom>
          <a:noFill/>
        </p:spPr>
        <p:txBody>
          <a:bodyPr wrap="none" rtlCol="0">
            <a:spAutoFit/>
          </a:bodyPr>
          <a:lstStyle/>
          <a:p>
            <a:pPr algn="ctr"/>
            <a:r>
              <a:rPr lang="en-US" sz="2000" b="1" dirty="0"/>
              <a:t>PFS %</a:t>
            </a:r>
          </a:p>
        </p:txBody>
      </p:sp>
    </p:spTree>
    <p:extLst>
      <p:ext uri="{BB962C8B-B14F-4D97-AF65-F5344CB8AC3E}">
        <p14:creationId xmlns:p14="http://schemas.microsoft.com/office/powerpoint/2010/main" val="3115295832"/>
      </p:ext>
    </p:extLst>
  </p:cSld>
  <p:clrMapOvr>
    <a:masterClrMapping/>
  </p:clrMapOvr>
  <p:transition spd="slow" advClick="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CE2647-58AE-E14F-8AB2-D35EE046E475}"/>
              </a:ext>
            </a:extLst>
          </p:cNvPr>
          <p:cNvPicPr>
            <a:picLocks noChangeAspect="1"/>
          </p:cNvPicPr>
          <p:nvPr/>
        </p:nvPicPr>
        <p:blipFill>
          <a:blip r:embed="rId2"/>
          <a:stretch>
            <a:fillRect/>
          </a:stretch>
        </p:blipFill>
        <p:spPr>
          <a:xfrm>
            <a:off x="1052582" y="1788240"/>
            <a:ext cx="10530768" cy="4436963"/>
          </a:xfrm>
          <a:prstGeom prst="rect">
            <a:avLst/>
          </a:prstGeom>
        </p:spPr>
      </p:pic>
      <p:sp>
        <p:nvSpPr>
          <p:cNvPr id="2" name="Title 1">
            <a:extLst>
              <a:ext uri="{FF2B5EF4-FFF2-40B4-BE49-F238E27FC236}">
                <a16:creationId xmlns:a16="http://schemas.microsoft.com/office/drawing/2014/main" id="{9496D224-5120-4E42-87FD-34F83316D4A0}"/>
              </a:ext>
            </a:extLst>
          </p:cNvPr>
          <p:cNvSpPr>
            <a:spLocks noGrp="1"/>
          </p:cNvSpPr>
          <p:nvPr>
            <p:ph type="title"/>
          </p:nvPr>
        </p:nvSpPr>
        <p:spPr/>
        <p:txBody>
          <a:bodyPr/>
          <a:lstStyle/>
          <a:p>
            <a:r>
              <a:rPr lang="en-US" dirty="0" err="1"/>
              <a:t>Atezolizumab</a:t>
            </a:r>
            <a:r>
              <a:rPr lang="en-US" dirty="0"/>
              <a:t> in Combination with Vemurafenib and </a:t>
            </a:r>
            <a:r>
              <a:rPr lang="en-US" dirty="0" err="1"/>
              <a:t>Cobimetinib</a:t>
            </a:r>
            <a:r>
              <a:rPr lang="en-US" dirty="0"/>
              <a:t> in BRAF V600-Mutant Metastatic Melanoma</a:t>
            </a:r>
          </a:p>
        </p:txBody>
      </p:sp>
      <p:sp>
        <p:nvSpPr>
          <p:cNvPr id="3" name="TextBox 2">
            <a:extLst>
              <a:ext uri="{FF2B5EF4-FFF2-40B4-BE49-F238E27FC236}">
                <a16:creationId xmlns:a16="http://schemas.microsoft.com/office/drawing/2014/main" id="{E95C62C0-C0D8-AC47-BA55-69A9A5E6A834}"/>
              </a:ext>
            </a:extLst>
          </p:cNvPr>
          <p:cNvSpPr txBox="1"/>
          <p:nvPr/>
        </p:nvSpPr>
        <p:spPr>
          <a:xfrm>
            <a:off x="152400" y="6492943"/>
            <a:ext cx="4757777" cy="338554"/>
          </a:xfrm>
          <a:prstGeom prst="rect">
            <a:avLst/>
          </a:prstGeom>
          <a:noFill/>
        </p:spPr>
        <p:txBody>
          <a:bodyPr wrap="none" rtlCol="0">
            <a:spAutoFit/>
          </a:bodyPr>
          <a:lstStyle/>
          <a:p>
            <a:r>
              <a:rPr lang="en-US" sz="1600" dirty="0"/>
              <a:t>Sullivan RJ et al. </a:t>
            </a:r>
            <a:r>
              <a:rPr lang="en-US" sz="1600" i="1" dirty="0"/>
              <a:t>Proc ASCO </a:t>
            </a:r>
            <a:r>
              <a:rPr lang="en-US" sz="1600" dirty="0"/>
              <a:t>2017;Abstract 3063.</a:t>
            </a:r>
          </a:p>
        </p:txBody>
      </p:sp>
      <p:sp>
        <p:nvSpPr>
          <p:cNvPr id="7" name="TextBox 6">
            <a:extLst>
              <a:ext uri="{FF2B5EF4-FFF2-40B4-BE49-F238E27FC236}">
                <a16:creationId xmlns:a16="http://schemas.microsoft.com/office/drawing/2014/main" id="{68CAC0D5-33B7-7B44-A3BA-ED7505B3C3E9}"/>
              </a:ext>
            </a:extLst>
          </p:cNvPr>
          <p:cNvSpPr txBox="1"/>
          <p:nvPr/>
        </p:nvSpPr>
        <p:spPr>
          <a:xfrm>
            <a:off x="2774195" y="2066478"/>
            <a:ext cx="2747868" cy="707886"/>
          </a:xfrm>
          <a:prstGeom prst="rect">
            <a:avLst/>
          </a:prstGeom>
          <a:noFill/>
        </p:spPr>
        <p:txBody>
          <a:bodyPr wrap="none" rtlCol="0">
            <a:spAutoFit/>
          </a:bodyPr>
          <a:lstStyle/>
          <a:p>
            <a:r>
              <a:rPr lang="en-US" sz="2000" b="1" dirty="0"/>
              <a:t>ORR: 31/38 (81.6%)</a:t>
            </a:r>
          </a:p>
          <a:p>
            <a:r>
              <a:rPr lang="en-US" sz="2000" b="1" dirty="0"/>
              <a:t>Median PFS: 12.9 </a:t>
            </a:r>
            <a:r>
              <a:rPr lang="en-US" sz="2000" b="1" dirty="0" err="1"/>
              <a:t>mo</a:t>
            </a:r>
            <a:endParaRPr lang="en-US" sz="2000" b="1" dirty="0"/>
          </a:p>
        </p:txBody>
      </p:sp>
      <p:sp>
        <p:nvSpPr>
          <p:cNvPr id="8" name="TextBox 7">
            <a:extLst>
              <a:ext uri="{FF2B5EF4-FFF2-40B4-BE49-F238E27FC236}">
                <a16:creationId xmlns:a16="http://schemas.microsoft.com/office/drawing/2014/main" id="{01AA4C27-6388-C44D-B48A-33F140F55904}"/>
              </a:ext>
            </a:extLst>
          </p:cNvPr>
          <p:cNvSpPr txBox="1"/>
          <p:nvPr/>
        </p:nvSpPr>
        <p:spPr>
          <a:xfrm>
            <a:off x="1676400" y="1304830"/>
            <a:ext cx="9156674" cy="400110"/>
          </a:xfrm>
          <a:prstGeom prst="rect">
            <a:avLst/>
          </a:prstGeom>
          <a:noFill/>
        </p:spPr>
        <p:txBody>
          <a:bodyPr wrap="none" rtlCol="0">
            <a:spAutoFit/>
          </a:bodyPr>
          <a:lstStyle/>
          <a:p>
            <a:r>
              <a:rPr lang="en-US" sz="2000" b="1" dirty="0"/>
              <a:t>Maximum Change in Sum of Largest Diameters by Best Overall Response</a:t>
            </a:r>
          </a:p>
        </p:txBody>
      </p:sp>
      <p:sp>
        <p:nvSpPr>
          <p:cNvPr id="9" name="TextBox 8">
            <a:extLst>
              <a:ext uri="{FF2B5EF4-FFF2-40B4-BE49-F238E27FC236}">
                <a16:creationId xmlns:a16="http://schemas.microsoft.com/office/drawing/2014/main" id="{E4CDDE3A-0984-7949-B495-F4B1B32C42C2}"/>
              </a:ext>
            </a:extLst>
          </p:cNvPr>
          <p:cNvSpPr txBox="1"/>
          <p:nvPr/>
        </p:nvSpPr>
        <p:spPr>
          <a:xfrm>
            <a:off x="2774195" y="2851437"/>
            <a:ext cx="5121980" cy="646331"/>
          </a:xfrm>
          <a:prstGeom prst="rect">
            <a:avLst/>
          </a:prstGeom>
          <a:noFill/>
        </p:spPr>
        <p:txBody>
          <a:bodyPr wrap="none" rtlCol="0">
            <a:spAutoFit/>
          </a:bodyPr>
          <a:lstStyle/>
          <a:p>
            <a:r>
              <a:rPr lang="en-US" sz="1800" dirty="0"/>
              <a:t>Six (15.4%) discontinued the study due to an AE</a:t>
            </a:r>
          </a:p>
          <a:p>
            <a:r>
              <a:rPr lang="en-US" sz="1800" dirty="0"/>
              <a:t>(Dyspnea, ALT/AST increase, myalgia, rash)</a:t>
            </a:r>
          </a:p>
        </p:txBody>
      </p:sp>
      <p:sp>
        <p:nvSpPr>
          <p:cNvPr id="10" name="TextBox 9">
            <a:extLst>
              <a:ext uri="{FF2B5EF4-FFF2-40B4-BE49-F238E27FC236}">
                <a16:creationId xmlns:a16="http://schemas.microsoft.com/office/drawing/2014/main" id="{4AB69740-D3FB-9F4E-9109-64EB51AB4308}"/>
              </a:ext>
            </a:extLst>
          </p:cNvPr>
          <p:cNvSpPr txBox="1"/>
          <p:nvPr/>
        </p:nvSpPr>
        <p:spPr>
          <a:xfrm rot="16200000">
            <a:off x="-1083210" y="3625611"/>
            <a:ext cx="3538019" cy="553998"/>
          </a:xfrm>
          <a:prstGeom prst="rect">
            <a:avLst/>
          </a:prstGeom>
          <a:noFill/>
        </p:spPr>
        <p:txBody>
          <a:bodyPr wrap="square" rtlCol="0">
            <a:spAutoFit/>
          </a:bodyPr>
          <a:lstStyle/>
          <a:p>
            <a:pPr algn="ctr"/>
            <a:r>
              <a:rPr lang="en-US" sz="1500" b="1" dirty="0"/>
              <a:t>Maximum change from baseline in sum of largest diameters (%)</a:t>
            </a:r>
          </a:p>
        </p:txBody>
      </p:sp>
      <p:sp>
        <p:nvSpPr>
          <p:cNvPr id="11" name="TextBox 10">
            <a:extLst>
              <a:ext uri="{FF2B5EF4-FFF2-40B4-BE49-F238E27FC236}">
                <a16:creationId xmlns:a16="http://schemas.microsoft.com/office/drawing/2014/main" id="{E4F7845E-2C0F-A348-A497-7D07AE45BC2E}"/>
              </a:ext>
            </a:extLst>
          </p:cNvPr>
          <p:cNvSpPr txBox="1"/>
          <p:nvPr/>
        </p:nvSpPr>
        <p:spPr>
          <a:xfrm>
            <a:off x="8760758" y="1855659"/>
            <a:ext cx="674409" cy="1415324"/>
          </a:xfrm>
          <a:prstGeom prst="rect">
            <a:avLst/>
          </a:prstGeom>
          <a:noFill/>
        </p:spPr>
        <p:txBody>
          <a:bodyPr wrap="square" rtlCol="0">
            <a:spAutoFit/>
          </a:bodyPr>
          <a:lstStyle/>
          <a:p>
            <a:pPr>
              <a:lnSpc>
                <a:spcPts val="2100"/>
              </a:lnSpc>
            </a:pPr>
            <a:r>
              <a:rPr lang="en-US" sz="1500" b="1" dirty="0"/>
              <a:t>CR</a:t>
            </a:r>
          </a:p>
          <a:p>
            <a:pPr>
              <a:lnSpc>
                <a:spcPts val="2100"/>
              </a:lnSpc>
            </a:pPr>
            <a:r>
              <a:rPr lang="en-US" sz="1500" b="1" dirty="0"/>
              <a:t>PR</a:t>
            </a:r>
          </a:p>
          <a:p>
            <a:pPr>
              <a:lnSpc>
                <a:spcPts val="2100"/>
              </a:lnSpc>
            </a:pPr>
            <a:r>
              <a:rPr lang="en-US" sz="1500" b="1" dirty="0"/>
              <a:t>PD</a:t>
            </a:r>
          </a:p>
          <a:p>
            <a:pPr>
              <a:lnSpc>
                <a:spcPts val="2100"/>
              </a:lnSpc>
            </a:pPr>
            <a:r>
              <a:rPr lang="en-US" sz="1500" b="1" dirty="0"/>
              <a:t>SD</a:t>
            </a:r>
          </a:p>
          <a:p>
            <a:pPr>
              <a:lnSpc>
                <a:spcPts val="2100"/>
              </a:lnSpc>
            </a:pPr>
            <a:r>
              <a:rPr lang="en-US" sz="1500" b="1" dirty="0"/>
              <a:t>NE</a:t>
            </a:r>
          </a:p>
        </p:txBody>
      </p:sp>
    </p:spTree>
    <p:extLst>
      <p:ext uri="{BB962C8B-B14F-4D97-AF65-F5344CB8AC3E}">
        <p14:creationId xmlns:p14="http://schemas.microsoft.com/office/powerpoint/2010/main" val="1890286358"/>
      </p:ext>
    </p:extLst>
  </p:cSld>
  <p:clrMapOvr>
    <a:masterClrMapping/>
  </p:clrMapOvr>
  <p:transition spd="slow" advClick="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16A29-E075-5648-B9F1-049B3EA7EC40}"/>
              </a:ext>
            </a:extLst>
          </p:cNvPr>
          <p:cNvSpPr>
            <a:spLocks noGrp="1"/>
          </p:cNvSpPr>
          <p:nvPr>
            <p:ph type="title"/>
          </p:nvPr>
        </p:nvSpPr>
        <p:spPr/>
        <p:txBody>
          <a:bodyPr/>
          <a:lstStyle/>
          <a:p>
            <a:r>
              <a:rPr lang="en-US" sz="2400" dirty="0"/>
              <a:t>Select Ongoing Phase III Clinical Trials of Combination Immunotherapy and Targeted Agents in Metastatic Melanoma</a:t>
            </a:r>
          </a:p>
        </p:txBody>
      </p:sp>
      <p:sp>
        <p:nvSpPr>
          <p:cNvPr id="3" name="Rectangle 33">
            <a:extLst>
              <a:ext uri="{FF2B5EF4-FFF2-40B4-BE49-F238E27FC236}">
                <a16:creationId xmlns:a16="http://schemas.microsoft.com/office/drawing/2014/main" id="{1292A494-89F7-2A43-8DDF-B44F463C2D58}"/>
              </a:ext>
            </a:extLst>
          </p:cNvPr>
          <p:cNvSpPr>
            <a:spLocks noChangeArrowheads="1"/>
          </p:cNvSpPr>
          <p:nvPr/>
        </p:nvSpPr>
        <p:spPr bwMode="auto">
          <a:xfrm>
            <a:off x="381000" y="2120117"/>
            <a:ext cx="11506200" cy="3341998"/>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itchFamily="34" charset="0"/>
              <a:ea typeface="ヒラギノ角ゴ Pro W3" charset="-128"/>
            </a:endParaRPr>
          </a:p>
        </p:txBody>
      </p:sp>
      <p:graphicFrame>
        <p:nvGraphicFramePr>
          <p:cNvPr id="4" name="Content Placeholder 3">
            <a:extLst>
              <a:ext uri="{FF2B5EF4-FFF2-40B4-BE49-F238E27FC236}">
                <a16:creationId xmlns:a16="http://schemas.microsoft.com/office/drawing/2014/main" id="{A096A2BD-5E24-8F49-9233-562FE3F771AF}"/>
              </a:ext>
            </a:extLst>
          </p:cNvPr>
          <p:cNvGraphicFramePr>
            <a:graphicFrameLocks/>
          </p:cNvGraphicFramePr>
          <p:nvPr>
            <p:extLst>
              <p:ext uri="{D42A27DB-BD31-4B8C-83A1-F6EECF244321}">
                <p14:modId xmlns:p14="http://schemas.microsoft.com/office/powerpoint/2010/main" val="2465918304"/>
              </p:ext>
            </p:extLst>
          </p:nvPr>
        </p:nvGraphicFramePr>
        <p:xfrm>
          <a:off x="533400" y="2242372"/>
          <a:ext cx="11201399" cy="3067344"/>
        </p:xfrm>
        <a:graphic>
          <a:graphicData uri="http://schemas.openxmlformats.org/drawingml/2006/table">
            <a:tbl>
              <a:tblPr firstRow="1" bandRow="1">
                <a:tableStyleId>{93296810-A885-4BE3-A3E7-6D5BEEA58F35}</a:tableStyleId>
              </a:tblPr>
              <a:tblGrid>
                <a:gridCol w="1905000">
                  <a:extLst>
                    <a:ext uri="{9D8B030D-6E8A-4147-A177-3AD203B41FA5}">
                      <a16:colId xmlns:a16="http://schemas.microsoft.com/office/drawing/2014/main" val="20000"/>
                    </a:ext>
                  </a:extLst>
                </a:gridCol>
                <a:gridCol w="1752600">
                  <a:extLst>
                    <a:ext uri="{9D8B030D-6E8A-4147-A177-3AD203B41FA5}">
                      <a16:colId xmlns:a16="http://schemas.microsoft.com/office/drawing/2014/main" val="2087545258"/>
                    </a:ext>
                  </a:extLst>
                </a:gridCol>
                <a:gridCol w="7543799">
                  <a:extLst>
                    <a:ext uri="{9D8B030D-6E8A-4147-A177-3AD203B41FA5}">
                      <a16:colId xmlns:a16="http://schemas.microsoft.com/office/drawing/2014/main" val="2526586307"/>
                    </a:ext>
                  </a:extLst>
                </a:gridCol>
              </a:tblGrid>
              <a:tr h="824832">
                <a:tc>
                  <a:txBody>
                    <a:bodyPr/>
                    <a:lstStyle/>
                    <a:p>
                      <a:pPr algn="l"/>
                      <a:r>
                        <a:rPr lang="en-GB" sz="2000" dirty="0">
                          <a:solidFill>
                            <a:schemeClr val="bg1"/>
                          </a:solidFill>
                          <a:latin typeface="+mn-lt"/>
                        </a:rPr>
                        <a:t>NCT</a:t>
                      </a:r>
                      <a:endParaRPr lang="en-GB" sz="2000" b="1" dirty="0">
                        <a:solidFill>
                          <a:schemeClr val="bg1"/>
                        </a:solidFill>
                        <a:latin typeface="+mn-lt"/>
                        <a:cs typeface="Arial" panose="020B0604020202020204" pitchFamily="34" charset="0"/>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mn-lt"/>
                        </a:rPr>
                        <a:t>Enrollment</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tc>
                  <a:txBody>
                    <a:bodyPr/>
                    <a:lstStyle/>
                    <a:p>
                      <a:pPr marL="0" marR="0" lvl="0" indent="66675" algn="l" defTabSz="457189" rtl="0" eaLnBrk="1" fontAlgn="auto" latinLnBrk="0" hangingPunct="1">
                        <a:lnSpc>
                          <a:spcPct val="100000"/>
                        </a:lnSpc>
                        <a:spcBef>
                          <a:spcPts val="0"/>
                        </a:spcBef>
                        <a:spcAft>
                          <a:spcPts val="0"/>
                        </a:spcAft>
                        <a:buClrTx/>
                        <a:buSzTx/>
                        <a:buFontTx/>
                        <a:buNone/>
                        <a:tabLst/>
                        <a:defRPr/>
                      </a:pPr>
                      <a:r>
                        <a:rPr lang="en-GB" sz="2000" b="1" dirty="0">
                          <a:solidFill>
                            <a:schemeClr val="bg1"/>
                          </a:solidFill>
                          <a:effectLst/>
                          <a:latin typeface="+mn-lt"/>
                          <a:ea typeface="MS PGothic" panose="020B0600070205080204" pitchFamily="34" charset="-128"/>
                          <a:cs typeface="Arial" panose="020B0604020202020204" pitchFamily="34" charset="0"/>
                        </a:rPr>
                        <a:t>Description</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C"/>
                    </a:solidFill>
                  </a:tcPr>
                </a:tc>
                <a:extLst>
                  <a:ext uri="{0D108BD9-81ED-4DB2-BD59-A6C34878D82A}">
                    <a16:rowId xmlns:a16="http://schemas.microsoft.com/office/drawing/2014/main" val="10000"/>
                  </a:ext>
                </a:extLst>
              </a:tr>
              <a:tr h="1121256">
                <a:tc>
                  <a:txBody>
                    <a:bodyPr/>
                    <a:lstStyle/>
                    <a:p>
                      <a:pPr algn="l" fontAlgn="b"/>
                      <a:r>
                        <a:rPr lang="en-US" sz="2000" b="0" i="0" u="none" strike="noStrike" dirty="0">
                          <a:solidFill>
                            <a:schemeClr val="bg1"/>
                          </a:solidFill>
                          <a:effectLst/>
                          <a:latin typeface="+mn-lt"/>
                        </a:rPr>
                        <a:t>COMBI-</a:t>
                      </a:r>
                      <a:r>
                        <a:rPr lang="en-US" sz="2000" b="0" i="0" u="none" strike="noStrike" dirty="0" err="1">
                          <a:solidFill>
                            <a:schemeClr val="bg1"/>
                          </a:solidFill>
                          <a:effectLst/>
                          <a:latin typeface="+mn-lt"/>
                        </a:rPr>
                        <a:t>i</a:t>
                      </a:r>
                      <a:endParaRPr lang="en-US" sz="2000" b="0" i="0" u="none" strike="noStrike" dirty="0">
                        <a:solidFill>
                          <a:schemeClr val="bg1"/>
                        </a:solidFill>
                        <a:effectLst/>
                        <a:latin typeface="+mn-lt"/>
                      </a:endParaRPr>
                    </a:p>
                    <a:p>
                      <a:pPr algn="l" fontAlgn="b"/>
                      <a:r>
                        <a:rPr lang="en-US" sz="2000" b="0" i="0" u="none" strike="noStrike" dirty="0">
                          <a:solidFill>
                            <a:schemeClr val="bg1"/>
                          </a:solidFill>
                          <a:effectLst/>
                          <a:latin typeface="+mn-lt"/>
                        </a:rPr>
                        <a:t>NCT02967692</a:t>
                      </a: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r>
                        <a:rPr lang="en-US" sz="2000" b="0" i="0" u="none" strike="noStrike" dirty="0">
                          <a:solidFill>
                            <a:schemeClr val="bg1"/>
                          </a:solidFill>
                          <a:effectLst/>
                          <a:latin typeface="+mn-lt"/>
                        </a:rPr>
                        <a:t>538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marL="346075" marR="0" indent="-173038"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2000" b="0" i="0" u="none" strike="noStrike" dirty="0">
                          <a:solidFill>
                            <a:schemeClr val="bg1"/>
                          </a:solidFill>
                          <a:effectLst/>
                          <a:latin typeface="+mn-lt"/>
                        </a:rPr>
                        <a:t>Anti-PD-1 antibody + dabrafenib + trametinib</a:t>
                      </a:r>
                    </a:p>
                    <a:p>
                      <a:pPr marL="346075" marR="0" lvl="0" indent="-173038"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2000" b="0" i="0" u="none" strike="noStrike" dirty="0">
                          <a:solidFill>
                            <a:schemeClr val="bg1"/>
                          </a:solidFill>
                          <a:effectLst/>
                          <a:latin typeface="+mn-lt"/>
                        </a:rPr>
                        <a:t>Placebo + </a:t>
                      </a:r>
                      <a:r>
                        <a:rPr lang="en-US" sz="2000" b="0" i="0" u="none" strike="noStrike" dirty="0" err="1">
                          <a:solidFill>
                            <a:schemeClr val="bg1"/>
                          </a:solidFill>
                          <a:effectLst/>
                          <a:latin typeface="+mn-lt"/>
                        </a:rPr>
                        <a:t>dabrafenib</a:t>
                      </a:r>
                      <a:r>
                        <a:rPr lang="en-US" sz="2000" b="0" i="0" u="none" strike="noStrike" dirty="0">
                          <a:solidFill>
                            <a:schemeClr val="bg1"/>
                          </a:solidFill>
                          <a:effectLst/>
                          <a:latin typeface="+mn-lt"/>
                        </a:rPr>
                        <a:t> + </a:t>
                      </a:r>
                      <a:r>
                        <a:rPr lang="en-US" sz="2000" b="0" i="0" u="none" strike="noStrike" dirty="0" err="1">
                          <a:solidFill>
                            <a:schemeClr val="bg1"/>
                          </a:solidFill>
                          <a:effectLst/>
                          <a:latin typeface="+mn-lt"/>
                        </a:rPr>
                        <a:t>trametinib</a:t>
                      </a:r>
                      <a:endParaRPr lang="en-US" sz="2000" b="0" i="0" u="none" strike="noStrike" dirty="0">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771684344"/>
                  </a:ext>
                </a:extLst>
              </a:tr>
              <a:tr h="1121256">
                <a:tc>
                  <a:txBody>
                    <a:bodyPr/>
                    <a:lstStyle/>
                    <a:p>
                      <a:pPr algn="l" fontAlgn="b"/>
                      <a:r>
                        <a:rPr lang="en-US" sz="2000" b="0" i="0" u="none" strike="noStrike" dirty="0">
                          <a:solidFill>
                            <a:schemeClr val="bg1"/>
                          </a:solidFill>
                          <a:effectLst/>
                          <a:latin typeface="+mn-lt"/>
                        </a:rPr>
                        <a:t>TRILOGY</a:t>
                      </a:r>
                    </a:p>
                    <a:p>
                      <a:pPr algn="l" fontAlgn="b"/>
                      <a:r>
                        <a:rPr lang="en-US" sz="2000" b="0" i="0" u="none" strike="noStrike" dirty="0">
                          <a:solidFill>
                            <a:schemeClr val="bg1"/>
                          </a:solidFill>
                          <a:effectLst/>
                          <a:latin typeface="+mn-lt"/>
                        </a:rPr>
                        <a:t>NCT02908672</a:t>
                      </a: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fontAlgn="b"/>
                      <a:r>
                        <a:rPr lang="en-US" sz="2000" b="0" i="0" u="none" strike="noStrike" dirty="0">
                          <a:solidFill>
                            <a:schemeClr val="bg1"/>
                          </a:solidFill>
                          <a:effectLst/>
                          <a:latin typeface="+mn-lt"/>
                        </a:rPr>
                        <a:t>513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marL="346075" marR="0" lvl="0" indent="-173038"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2000" b="0" i="0" u="none" strike="noStrike" dirty="0" err="1">
                          <a:solidFill>
                            <a:schemeClr val="bg1"/>
                          </a:solidFill>
                          <a:effectLst/>
                          <a:latin typeface="+mn-lt"/>
                        </a:rPr>
                        <a:t>Atezolizumab</a:t>
                      </a:r>
                      <a:r>
                        <a:rPr lang="en-US" sz="2000" b="0" i="0" u="none" strike="noStrike" dirty="0">
                          <a:solidFill>
                            <a:schemeClr val="bg1"/>
                          </a:solidFill>
                          <a:effectLst/>
                          <a:latin typeface="+mn-lt"/>
                        </a:rPr>
                        <a:t> + </a:t>
                      </a:r>
                      <a:r>
                        <a:rPr lang="en-US" sz="2000" b="0" i="0" u="none" strike="noStrike" dirty="0" err="1">
                          <a:solidFill>
                            <a:schemeClr val="bg1"/>
                          </a:solidFill>
                          <a:effectLst/>
                          <a:latin typeface="+mn-lt"/>
                        </a:rPr>
                        <a:t>cobimetinib</a:t>
                      </a:r>
                      <a:r>
                        <a:rPr lang="en-US" sz="2000" b="0" i="0" u="none" strike="noStrike" dirty="0">
                          <a:solidFill>
                            <a:schemeClr val="bg1"/>
                          </a:solidFill>
                          <a:effectLst/>
                          <a:latin typeface="+mn-lt"/>
                        </a:rPr>
                        <a:t> + </a:t>
                      </a:r>
                      <a:r>
                        <a:rPr lang="en-US" sz="2000" b="0" i="0" u="none" strike="noStrike" dirty="0" err="1">
                          <a:solidFill>
                            <a:schemeClr val="bg1"/>
                          </a:solidFill>
                          <a:effectLst/>
                          <a:latin typeface="+mn-lt"/>
                        </a:rPr>
                        <a:t>vemurafenib</a:t>
                      </a:r>
                      <a:r>
                        <a:rPr lang="en-US" sz="2000" b="0" i="0" u="none" strike="noStrike" dirty="0">
                          <a:solidFill>
                            <a:schemeClr val="bg1"/>
                          </a:solidFill>
                          <a:effectLst/>
                          <a:latin typeface="+mn-lt"/>
                        </a:rPr>
                        <a:t> (720 mg)</a:t>
                      </a:r>
                    </a:p>
                    <a:p>
                      <a:pPr marL="346075" marR="0" lvl="0" indent="-173038"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2000" b="0" i="0" u="none" strike="noStrike" dirty="0">
                          <a:solidFill>
                            <a:schemeClr val="bg1"/>
                          </a:solidFill>
                          <a:effectLst/>
                          <a:latin typeface="+mn-lt"/>
                        </a:rPr>
                        <a:t>Placebo + </a:t>
                      </a:r>
                      <a:r>
                        <a:rPr lang="en-US" sz="2000" b="0" i="0" u="none" strike="noStrike" dirty="0" err="1">
                          <a:solidFill>
                            <a:schemeClr val="bg1"/>
                          </a:solidFill>
                          <a:effectLst/>
                          <a:latin typeface="+mn-lt"/>
                        </a:rPr>
                        <a:t>cobimetinib</a:t>
                      </a:r>
                      <a:r>
                        <a:rPr lang="en-US" sz="2000" b="0" i="0" u="none" strike="noStrike" dirty="0">
                          <a:solidFill>
                            <a:schemeClr val="bg1"/>
                          </a:solidFill>
                          <a:effectLst/>
                          <a:latin typeface="+mn-lt"/>
                        </a:rPr>
                        <a:t> + </a:t>
                      </a:r>
                      <a:r>
                        <a:rPr lang="en-US" sz="2000" b="0" i="0" u="none" strike="noStrike" dirty="0" err="1">
                          <a:solidFill>
                            <a:schemeClr val="bg1"/>
                          </a:solidFill>
                          <a:effectLst/>
                          <a:latin typeface="+mn-lt"/>
                        </a:rPr>
                        <a:t>vemurafenib</a:t>
                      </a:r>
                      <a:r>
                        <a:rPr lang="en-US" sz="2000" b="0" i="0" u="none" strike="noStrike" dirty="0">
                          <a:solidFill>
                            <a:schemeClr val="bg1"/>
                          </a:solidFill>
                          <a:effectLst/>
                          <a:latin typeface="+mn-lt"/>
                        </a:rPr>
                        <a:t> (960 mg)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2847661814"/>
                  </a:ext>
                </a:extLst>
              </a:tr>
            </a:tbl>
          </a:graphicData>
        </a:graphic>
      </p:graphicFrame>
      <p:sp>
        <p:nvSpPr>
          <p:cNvPr id="5" name="TextBox 4">
            <a:extLst>
              <a:ext uri="{FF2B5EF4-FFF2-40B4-BE49-F238E27FC236}">
                <a16:creationId xmlns:a16="http://schemas.microsoft.com/office/drawing/2014/main" id="{A0DBEB95-14F7-9044-85A7-FE9BE4D770E0}"/>
              </a:ext>
            </a:extLst>
          </p:cNvPr>
          <p:cNvSpPr txBox="1">
            <a:spLocks noChangeArrowheads="1"/>
          </p:cNvSpPr>
          <p:nvPr/>
        </p:nvSpPr>
        <p:spPr bwMode="auto">
          <a:xfrm>
            <a:off x="0" y="6475887"/>
            <a:ext cx="10972800" cy="361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FFFFFF"/>
                </a:solidFill>
                <a:effectLst/>
                <a:uLnTx/>
                <a:uFillTx/>
                <a:latin typeface="Arial" charset="0"/>
                <a:ea typeface="ＭＳ Ｐゴシック" charset="0"/>
              </a:rPr>
              <a:t>www.clinicaltrials.gov</a:t>
            </a:r>
            <a:r>
              <a:rPr lang="en-US" sz="1600" dirty="0">
                <a:solidFill>
                  <a:srgbClr val="FFFFFF"/>
                </a:solidFill>
              </a:rPr>
              <a:t>.</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rPr>
              <a:t> Accessed May </a:t>
            </a:r>
            <a:r>
              <a:rPr lang="en-US" sz="1600" dirty="0">
                <a:solidFill>
                  <a:srgbClr val="FFFFFF"/>
                </a:solidFill>
              </a:rPr>
              <a:t>10</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rPr>
              <a:t>, 2019.</a:t>
            </a:r>
          </a:p>
        </p:txBody>
      </p:sp>
    </p:spTree>
    <p:extLst>
      <p:ext uri="{BB962C8B-B14F-4D97-AF65-F5344CB8AC3E}">
        <p14:creationId xmlns:p14="http://schemas.microsoft.com/office/powerpoint/2010/main" val="2856177674"/>
      </p:ext>
    </p:extLst>
  </p:cSld>
  <p:clrMapOvr>
    <a:masterClrMapping/>
  </p:clrMapOvr>
  <p:transition spd="slow" advClick="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CD9EF1-1BF2-AC48-A9FB-0EBF83FB6E02}"/>
              </a:ext>
            </a:extLst>
          </p:cNvPr>
          <p:cNvSpPr>
            <a:spLocks noGrp="1"/>
          </p:cNvSpPr>
          <p:nvPr>
            <p:ph type="title"/>
          </p:nvPr>
        </p:nvSpPr>
        <p:spPr>
          <a:xfrm>
            <a:off x="609600" y="2743200"/>
            <a:ext cx="10972800" cy="1143000"/>
          </a:xfrm>
        </p:spPr>
        <p:txBody>
          <a:bodyPr/>
          <a:lstStyle/>
          <a:p>
            <a:pPr algn="ctr"/>
            <a:r>
              <a:rPr lang="en-US" sz="2800" dirty="0">
                <a:solidFill>
                  <a:srgbClr val="DFB226"/>
                </a:solidFill>
              </a:rPr>
              <a:t>Investigation of Promising Novel Therapies</a:t>
            </a:r>
            <a:endParaRPr lang="en-US" sz="1600" dirty="0">
              <a:solidFill>
                <a:srgbClr val="FF40FF"/>
              </a:solidFill>
            </a:endParaRPr>
          </a:p>
        </p:txBody>
      </p:sp>
    </p:spTree>
    <p:extLst>
      <p:ext uri="{BB962C8B-B14F-4D97-AF65-F5344CB8AC3E}">
        <p14:creationId xmlns:p14="http://schemas.microsoft.com/office/powerpoint/2010/main" val="548051200"/>
      </p:ext>
    </p:extLst>
  </p:cSld>
  <p:clrMapOvr>
    <a:masterClrMapping/>
  </p:clrMapOvr>
  <p:transition spd="slow" advClick="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CE75E5E-A6E1-614B-A749-770FD9D95C85}"/>
              </a:ext>
            </a:extLst>
          </p:cNvPr>
          <p:cNvPicPr>
            <a:picLocks noChangeAspect="1"/>
          </p:cNvPicPr>
          <p:nvPr/>
        </p:nvPicPr>
        <p:blipFill>
          <a:blip r:embed="rId2"/>
          <a:stretch>
            <a:fillRect/>
          </a:stretch>
        </p:blipFill>
        <p:spPr>
          <a:xfrm>
            <a:off x="2316959" y="1352376"/>
            <a:ext cx="8056701" cy="514420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155F23D-635B-3F42-974E-3D34B9DA23D5}"/>
              </a:ext>
            </a:extLst>
          </p:cNvPr>
          <p:cNvSpPr>
            <a:spLocks noGrp="1"/>
          </p:cNvSpPr>
          <p:nvPr>
            <p:ph type="title"/>
          </p:nvPr>
        </p:nvSpPr>
        <p:spPr/>
        <p:txBody>
          <a:bodyPr/>
          <a:lstStyle/>
          <a:p>
            <a:r>
              <a:rPr lang="en-US" dirty="0"/>
              <a:t>Role of LAG-3 and PD-1 in T-Cell Exhaustion and Proposed Clinical Utility of </a:t>
            </a:r>
            <a:r>
              <a:rPr lang="en-US" dirty="0" err="1"/>
              <a:t>Relatlimab</a:t>
            </a:r>
            <a:r>
              <a:rPr lang="en-US" dirty="0"/>
              <a:t> and Nivolumab</a:t>
            </a:r>
          </a:p>
        </p:txBody>
      </p:sp>
      <p:sp>
        <p:nvSpPr>
          <p:cNvPr id="6" name="TextBox 5">
            <a:extLst>
              <a:ext uri="{FF2B5EF4-FFF2-40B4-BE49-F238E27FC236}">
                <a16:creationId xmlns:a16="http://schemas.microsoft.com/office/drawing/2014/main" id="{CC391CFA-13D7-D445-9693-C1674E197B28}"/>
              </a:ext>
            </a:extLst>
          </p:cNvPr>
          <p:cNvSpPr txBox="1"/>
          <p:nvPr/>
        </p:nvSpPr>
        <p:spPr>
          <a:xfrm>
            <a:off x="30866" y="6496579"/>
            <a:ext cx="4941802" cy="338554"/>
          </a:xfrm>
          <a:prstGeom prst="rect">
            <a:avLst/>
          </a:prstGeom>
          <a:noFill/>
        </p:spPr>
        <p:txBody>
          <a:bodyPr wrap="none" rtlCol="0">
            <a:spAutoFit/>
          </a:bodyPr>
          <a:lstStyle/>
          <a:p>
            <a:r>
              <a:rPr lang="en-US" sz="1600" dirty="0"/>
              <a:t>Lipson EJ et al. </a:t>
            </a:r>
            <a:r>
              <a:rPr lang="en-US" sz="1600" i="1" dirty="0"/>
              <a:t>Proc ESMO </a:t>
            </a:r>
            <a:r>
              <a:rPr lang="en-US" sz="1600" dirty="0"/>
              <a:t>2018;Abstract 1302TiP.</a:t>
            </a:r>
          </a:p>
        </p:txBody>
      </p:sp>
      <p:sp>
        <p:nvSpPr>
          <p:cNvPr id="3" name="TextBox 2">
            <a:extLst>
              <a:ext uri="{FF2B5EF4-FFF2-40B4-BE49-F238E27FC236}">
                <a16:creationId xmlns:a16="http://schemas.microsoft.com/office/drawing/2014/main" id="{3E4C6A00-F487-334C-B46E-85475CB2BF30}"/>
              </a:ext>
            </a:extLst>
          </p:cNvPr>
          <p:cNvSpPr txBox="1"/>
          <p:nvPr/>
        </p:nvSpPr>
        <p:spPr>
          <a:xfrm>
            <a:off x="2031827" y="1643896"/>
            <a:ext cx="2831224" cy="830997"/>
          </a:xfrm>
          <a:prstGeom prst="rect">
            <a:avLst/>
          </a:prstGeom>
          <a:solidFill>
            <a:srgbClr val="92D050"/>
          </a:solidFill>
        </p:spPr>
        <p:txBody>
          <a:bodyPr wrap="none" rtlCol="0">
            <a:spAutoFit/>
          </a:bodyPr>
          <a:lstStyle/>
          <a:p>
            <a:r>
              <a:rPr lang="en-US" sz="1600" b="1" dirty="0">
                <a:solidFill>
                  <a:srgbClr val="00274B"/>
                </a:solidFill>
              </a:rPr>
              <a:t>Anti-PD-(L)1 therapy naïve:</a:t>
            </a:r>
            <a:br>
              <a:rPr lang="en-US" sz="1600" dirty="0">
                <a:solidFill>
                  <a:srgbClr val="00274B"/>
                </a:solidFill>
              </a:rPr>
            </a:br>
            <a:r>
              <a:rPr lang="en-US" sz="1600" dirty="0">
                <a:solidFill>
                  <a:srgbClr val="00274B"/>
                </a:solidFill>
              </a:rPr>
              <a:t>LAG-3 may limit </a:t>
            </a:r>
            <a:br>
              <a:rPr lang="en-US" sz="1600" dirty="0">
                <a:solidFill>
                  <a:srgbClr val="00274B"/>
                </a:solidFill>
              </a:rPr>
            </a:br>
            <a:r>
              <a:rPr lang="en-US" sz="1600" dirty="0">
                <a:solidFill>
                  <a:srgbClr val="00274B"/>
                </a:solidFill>
              </a:rPr>
              <a:t>therapy response</a:t>
            </a:r>
          </a:p>
        </p:txBody>
      </p:sp>
      <p:sp>
        <p:nvSpPr>
          <p:cNvPr id="7" name="TextBox 6">
            <a:extLst>
              <a:ext uri="{FF2B5EF4-FFF2-40B4-BE49-F238E27FC236}">
                <a16:creationId xmlns:a16="http://schemas.microsoft.com/office/drawing/2014/main" id="{2B162821-3E56-414E-9AA5-AA2E7B36C30E}"/>
              </a:ext>
            </a:extLst>
          </p:cNvPr>
          <p:cNvSpPr txBox="1"/>
          <p:nvPr/>
        </p:nvSpPr>
        <p:spPr>
          <a:xfrm>
            <a:off x="2031827" y="4428406"/>
            <a:ext cx="2667000" cy="1077218"/>
          </a:xfrm>
          <a:prstGeom prst="rect">
            <a:avLst/>
          </a:prstGeom>
          <a:solidFill>
            <a:srgbClr val="92D050"/>
          </a:solidFill>
        </p:spPr>
        <p:txBody>
          <a:bodyPr wrap="square" rtlCol="0">
            <a:spAutoFit/>
          </a:bodyPr>
          <a:lstStyle/>
          <a:p>
            <a:r>
              <a:rPr lang="en-US" sz="1600" b="1" dirty="0">
                <a:solidFill>
                  <a:srgbClr val="00274B"/>
                </a:solidFill>
              </a:rPr>
              <a:t>Anti-PD-(L)1 therapy </a:t>
            </a:r>
            <a:br>
              <a:rPr lang="en-US" sz="1600" b="1" dirty="0">
                <a:solidFill>
                  <a:srgbClr val="00274B"/>
                </a:solidFill>
              </a:rPr>
            </a:br>
            <a:r>
              <a:rPr lang="en-US" sz="1600" b="1" dirty="0">
                <a:solidFill>
                  <a:srgbClr val="00274B"/>
                </a:solidFill>
              </a:rPr>
              <a:t>experienced:</a:t>
            </a:r>
            <a:br>
              <a:rPr lang="en-US" sz="1600" b="1" dirty="0">
                <a:solidFill>
                  <a:srgbClr val="00274B"/>
                </a:solidFill>
              </a:rPr>
            </a:br>
            <a:r>
              <a:rPr lang="en-US" sz="1600" dirty="0">
                <a:solidFill>
                  <a:srgbClr val="00274B"/>
                </a:solidFill>
              </a:rPr>
              <a:t>LAG-3 may contribute </a:t>
            </a:r>
            <a:br>
              <a:rPr lang="en-US" sz="1600" dirty="0">
                <a:solidFill>
                  <a:srgbClr val="00274B"/>
                </a:solidFill>
              </a:rPr>
            </a:br>
            <a:r>
              <a:rPr lang="en-US" sz="1600" dirty="0">
                <a:solidFill>
                  <a:srgbClr val="00274B"/>
                </a:solidFill>
              </a:rPr>
              <a:t>to therapy resistance</a:t>
            </a:r>
          </a:p>
        </p:txBody>
      </p:sp>
      <p:sp>
        <p:nvSpPr>
          <p:cNvPr id="8" name="TextBox 7">
            <a:extLst>
              <a:ext uri="{FF2B5EF4-FFF2-40B4-BE49-F238E27FC236}">
                <a16:creationId xmlns:a16="http://schemas.microsoft.com/office/drawing/2014/main" id="{4478E7A6-5E25-8B43-938C-72CD7E0F6071}"/>
              </a:ext>
            </a:extLst>
          </p:cNvPr>
          <p:cNvSpPr txBox="1"/>
          <p:nvPr/>
        </p:nvSpPr>
        <p:spPr>
          <a:xfrm>
            <a:off x="612494" y="5961607"/>
            <a:ext cx="2494529" cy="307777"/>
          </a:xfrm>
          <a:prstGeom prst="rect">
            <a:avLst/>
          </a:prstGeom>
          <a:noFill/>
        </p:spPr>
        <p:txBody>
          <a:bodyPr wrap="none" rtlCol="0">
            <a:spAutoFit/>
          </a:bodyPr>
          <a:lstStyle/>
          <a:p>
            <a:r>
              <a:rPr lang="en-US" sz="1400" dirty="0"/>
              <a:t>CD = cluster of differentiation</a:t>
            </a:r>
          </a:p>
        </p:txBody>
      </p:sp>
    </p:spTree>
    <p:extLst>
      <p:ext uri="{BB962C8B-B14F-4D97-AF65-F5344CB8AC3E}">
        <p14:creationId xmlns:p14="http://schemas.microsoft.com/office/powerpoint/2010/main" val="1969208951"/>
      </p:ext>
    </p:extLst>
  </p:cSld>
  <p:clrMapOvr>
    <a:masterClrMapping/>
  </p:clrMapOvr>
  <p:transition spd="slow" advClick="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3">
            <a:extLst>
              <a:ext uri="{FF2B5EF4-FFF2-40B4-BE49-F238E27FC236}">
                <a16:creationId xmlns:a16="http://schemas.microsoft.com/office/drawing/2014/main" id="{28F6FC61-A7B4-C242-BF87-C0A23678B8D3}"/>
              </a:ext>
            </a:extLst>
          </p:cNvPr>
          <p:cNvSpPr>
            <a:spLocks noChangeArrowheads="1"/>
          </p:cNvSpPr>
          <p:nvPr/>
        </p:nvSpPr>
        <p:spPr bwMode="auto">
          <a:xfrm>
            <a:off x="683303" y="1676400"/>
            <a:ext cx="6841759" cy="3733800"/>
          </a:xfrm>
          <a:prstGeom prst="rect">
            <a:avLst/>
          </a:prstGeom>
          <a:solidFill>
            <a:srgbClr val="9CCBE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itchFamily="34" charset="0"/>
              <a:ea typeface="ヒラギノ角ゴ Pro W3" charset="-128"/>
            </a:endParaRPr>
          </a:p>
        </p:txBody>
      </p:sp>
      <p:sp>
        <p:nvSpPr>
          <p:cNvPr id="2" name="Title 1">
            <a:extLst>
              <a:ext uri="{FF2B5EF4-FFF2-40B4-BE49-F238E27FC236}">
                <a16:creationId xmlns:a16="http://schemas.microsoft.com/office/drawing/2014/main" id="{DFD73044-DC7B-5145-BEF4-C660BCCD1B48}"/>
              </a:ext>
            </a:extLst>
          </p:cNvPr>
          <p:cNvSpPr>
            <a:spLocks noGrp="1"/>
          </p:cNvSpPr>
          <p:nvPr>
            <p:ph type="title"/>
          </p:nvPr>
        </p:nvSpPr>
        <p:spPr/>
        <p:txBody>
          <a:bodyPr/>
          <a:lstStyle/>
          <a:p>
            <a:r>
              <a:rPr lang="en-US" dirty="0"/>
              <a:t>Antitumor Activity in a Phase I/</a:t>
            </a:r>
            <a:r>
              <a:rPr lang="en-US" dirty="0" err="1"/>
              <a:t>IIa</a:t>
            </a:r>
            <a:r>
              <a:rPr lang="en-US" dirty="0"/>
              <a:t> Study of </a:t>
            </a:r>
            <a:r>
              <a:rPr lang="en-US" dirty="0" err="1"/>
              <a:t>Relatlimab</a:t>
            </a:r>
            <a:r>
              <a:rPr lang="en-US" dirty="0"/>
              <a:t> + Nivolumab </a:t>
            </a:r>
            <a:br>
              <a:rPr lang="en-US" dirty="0"/>
            </a:br>
            <a:r>
              <a:rPr lang="en-US" dirty="0"/>
              <a:t>in Melanoma Previously Treated with Anti-PD-1/PD-L1 Therapy </a:t>
            </a:r>
          </a:p>
        </p:txBody>
      </p:sp>
      <p:sp>
        <p:nvSpPr>
          <p:cNvPr id="4" name="TextBox 3">
            <a:extLst>
              <a:ext uri="{FF2B5EF4-FFF2-40B4-BE49-F238E27FC236}">
                <a16:creationId xmlns:a16="http://schemas.microsoft.com/office/drawing/2014/main" id="{57362175-99DE-2A48-8781-884F5791C55D}"/>
              </a:ext>
            </a:extLst>
          </p:cNvPr>
          <p:cNvSpPr txBox="1"/>
          <p:nvPr/>
        </p:nvSpPr>
        <p:spPr>
          <a:xfrm>
            <a:off x="7749130" y="2004176"/>
            <a:ext cx="4061870" cy="287771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FFFFFF"/>
                </a:solidFill>
                <a:effectLst/>
                <a:uLnTx/>
                <a:uFillTx/>
                <a:latin typeface="Arial"/>
                <a:ea typeface="ＭＳ Ｐゴシック"/>
              </a:rPr>
              <a:t>ORR was 11.5% and DCR was 49%</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FFFFFF"/>
                </a:solidFill>
                <a:effectLst/>
                <a:uLnTx/>
                <a:uFillTx/>
                <a:latin typeface="Arial"/>
                <a:ea typeface="ＭＳ Ｐゴシック"/>
              </a:rPr>
              <a:t>LAG-3 expression (≥1%) enriched for response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FFFFFF"/>
                </a:solidFill>
                <a:effectLst/>
                <a:uLnTx/>
                <a:uFillTx/>
                <a:latin typeface="Arial"/>
                <a:ea typeface="ＭＳ Ｐゴシック"/>
              </a:rPr>
              <a:t>Median duration of response was not reached (range, 0.1+ to 39+)</a:t>
            </a:r>
          </a:p>
        </p:txBody>
      </p:sp>
      <p:sp>
        <p:nvSpPr>
          <p:cNvPr id="5" name="TextBox 4">
            <a:extLst>
              <a:ext uri="{FF2B5EF4-FFF2-40B4-BE49-F238E27FC236}">
                <a16:creationId xmlns:a16="http://schemas.microsoft.com/office/drawing/2014/main" id="{E951D492-7674-F84E-94EA-38C46B7D55A8}"/>
              </a:ext>
            </a:extLst>
          </p:cNvPr>
          <p:cNvSpPr txBox="1"/>
          <p:nvPr/>
        </p:nvSpPr>
        <p:spPr>
          <a:xfrm>
            <a:off x="600074" y="5812286"/>
            <a:ext cx="1112769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30000" noProof="0" dirty="0">
                <a:ln>
                  <a:noFill/>
                </a:ln>
                <a:solidFill>
                  <a:srgbClr val="FFFFFF"/>
                </a:solidFill>
                <a:effectLst/>
                <a:uLnTx/>
                <a:uFillTx/>
                <a:latin typeface="Arial"/>
                <a:ea typeface="ＭＳ Ｐゴシック"/>
              </a:rPr>
              <a:t>a </a:t>
            </a:r>
            <a:r>
              <a:rPr kumimoji="0" lang="en-US" sz="1600" b="0" i="0" u="none" strike="noStrike" kern="1200" cap="none" spc="0" normalizeH="0" baseline="0" noProof="0" dirty="0">
                <a:ln>
                  <a:noFill/>
                </a:ln>
                <a:solidFill>
                  <a:srgbClr val="FFFFFF"/>
                </a:solidFill>
                <a:effectLst/>
                <a:uLnTx/>
                <a:uFillTx/>
                <a:latin typeface="Arial"/>
                <a:ea typeface="ＭＳ Ｐゴシック"/>
              </a:rPr>
              <a:t>Response-evaluable patients. </a:t>
            </a:r>
            <a:r>
              <a:rPr kumimoji="0" lang="en-US" sz="1600" b="0" i="0" u="none" strike="noStrike" kern="1200" cap="none" spc="0" normalizeH="0" baseline="30000" noProof="0" dirty="0">
                <a:ln>
                  <a:noFill/>
                </a:ln>
                <a:solidFill>
                  <a:srgbClr val="FFFFFF"/>
                </a:solidFill>
                <a:effectLst/>
                <a:uLnTx/>
                <a:uFillTx/>
                <a:latin typeface="Arial"/>
                <a:ea typeface="ＭＳ Ｐゴシック"/>
              </a:rPr>
              <a:t>b </a:t>
            </a:r>
            <a:r>
              <a:rPr kumimoji="0" lang="en-US" sz="1600" b="0" i="0" u="none" strike="noStrike" kern="1200" cap="none" spc="0" normalizeH="0" baseline="0" noProof="0" dirty="0">
                <a:ln>
                  <a:noFill/>
                </a:ln>
                <a:solidFill>
                  <a:srgbClr val="FFFFFF"/>
                </a:solidFill>
                <a:effectLst/>
                <a:uLnTx/>
                <a:uFillTx/>
                <a:latin typeface="Arial"/>
                <a:ea typeface="ＭＳ Ｐゴシック"/>
              </a:rPr>
              <a:t>Immune-cell LAG-3 expression evaluated by IHC. </a:t>
            </a:r>
            <a:r>
              <a:rPr kumimoji="0" lang="en-US" sz="1600" b="0" i="0" u="none" strike="noStrike" kern="1200" cap="none" spc="0" normalizeH="0" baseline="30000" noProof="0" dirty="0">
                <a:ln>
                  <a:noFill/>
                </a:ln>
                <a:solidFill>
                  <a:srgbClr val="FFFFFF"/>
                </a:solidFill>
                <a:effectLst/>
                <a:uLnTx/>
                <a:uFillTx/>
                <a:latin typeface="Arial"/>
                <a:ea typeface="ＭＳ Ｐゴシック"/>
              </a:rPr>
              <a:t>c </a:t>
            </a:r>
            <a:r>
              <a:rPr kumimoji="0" lang="en-US" sz="1600" b="0" i="0" u="none" strike="noStrike" kern="1200" cap="none" spc="0" normalizeH="0" baseline="0" noProof="0" dirty="0">
                <a:ln>
                  <a:noFill/>
                </a:ln>
                <a:solidFill>
                  <a:srgbClr val="FFFFFF"/>
                </a:solidFill>
                <a:effectLst/>
                <a:uLnTx/>
                <a:uFillTx/>
                <a:latin typeface="Arial"/>
                <a:ea typeface="ＭＳ Ｐゴシック"/>
              </a:rPr>
              <a:t>Tumor response evaluated by investigator per RECIST v1.1. </a:t>
            </a:r>
            <a:r>
              <a:rPr kumimoji="0" lang="en-US" sz="1600" b="0" i="0" u="none" strike="noStrike" kern="1200" cap="none" spc="0" normalizeH="0" baseline="30000" noProof="0" dirty="0">
                <a:ln>
                  <a:noFill/>
                </a:ln>
                <a:solidFill>
                  <a:srgbClr val="FFFFFF"/>
                </a:solidFill>
                <a:effectLst/>
                <a:uLnTx/>
                <a:uFillTx/>
                <a:latin typeface="Arial"/>
                <a:ea typeface="ＭＳ Ｐゴシック"/>
              </a:rPr>
              <a:t>d </a:t>
            </a:r>
            <a:r>
              <a:rPr kumimoji="0" lang="en-US" sz="1600" b="0" i="0" u="none" strike="noStrike" kern="1200" cap="none" spc="0" normalizeH="0" baseline="0" noProof="0" dirty="0">
                <a:ln>
                  <a:noFill/>
                </a:ln>
                <a:solidFill>
                  <a:srgbClr val="FFFFFF"/>
                </a:solidFill>
                <a:effectLst/>
                <a:uLnTx/>
                <a:uFillTx/>
                <a:latin typeface="Arial"/>
                <a:ea typeface="ＭＳ Ｐゴシック"/>
              </a:rPr>
              <a:t>One unconfirmed response. </a:t>
            </a:r>
            <a:r>
              <a:rPr kumimoji="0" lang="en-US" sz="1600" b="0" i="0" u="none" strike="noStrike" kern="1200" cap="none" spc="0" normalizeH="0" baseline="30000" noProof="0" dirty="0">
                <a:ln>
                  <a:noFill/>
                </a:ln>
                <a:solidFill>
                  <a:srgbClr val="FFFFFF"/>
                </a:solidFill>
                <a:effectLst/>
                <a:uLnTx/>
                <a:uFillTx/>
                <a:latin typeface="Arial"/>
                <a:ea typeface="ＭＳ Ｐゴシック"/>
              </a:rPr>
              <a:t>e </a:t>
            </a:r>
            <a:r>
              <a:rPr kumimoji="0" lang="en-US" sz="1600" b="0" i="0" u="none" strike="noStrike" kern="1200" cap="none" spc="0" normalizeH="0" baseline="0" noProof="0" dirty="0">
                <a:ln>
                  <a:noFill/>
                </a:ln>
                <a:solidFill>
                  <a:srgbClr val="FFFFFF"/>
                </a:solidFill>
                <a:effectLst/>
                <a:uLnTx/>
                <a:uFillTx/>
                <a:latin typeface="Arial"/>
                <a:ea typeface="ＭＳ Ｐゴシック"/>
              </a:rPr>
              <a:t>Occurred prior to first radiographic scan.</a:t>
            </a:r>
          </a:p>
        </p:txBody>
      </p:sp>
      <p:graphicFrame>
        <p:nvGraphicFramePr>
          <p:cNvPr id="7" name="Content Placeholder 3">
            <a:extLst>
              <a:ext uri="{FF2B5EF4-FFF2-40B4-BE49-F238E27FC236}">
                <a16:creationId xmlns:a16="http://schemas.microsoft.com/office/drawing/2014/main" id="{1604CA5E-958D-5C4B-A0B3-7385BF7F5031}"/>
              </a:ext>
            </a:extLst>
          </p:cNvPr>
          <p:cNvGraphicFramePr>
            <a:graphicFrameLocks/>
          </p:cNvGraphicFramePr>
          <p:nvPr>
            <p:extLst>
              <p:ext uri="{D42A27DB-BD31-4B8C-83A1-F6EECF244321}">
                <p14:modId xmlns:p14="http://schemas.microsoft.com/office/powerpoint/2010/main" val="3463096326"/>
              </p:ext>
            </p:extLst>
          </p:nvPr>
        </p:nvGraphicFramePr>
        <p:xfrm>
          <a:off x="811343" y="1775460"/>
          <a:ext cx="6585678" cy="3535680"/>
        </p:xfrm>
        <a:graphic>
          <a:graphicData uri="http://schemas.openxmlformats.org/drawingml/2006/table">
            <a:tbl>
              <a:tblPr firstRow="1" bandRow="1">
                <a:tableStyleId>{93296810-A885-4BE3-A3E7-6D5BEEA58F35}</a:tableStyleId>
              </a:tblPr>
              <a:tblGrid>
                <a:gridCol w="3212893">
                  <a:extLst>
                    <a:ext uri="{9D8B030D-6E8A-4147-A177-3AD203B41FA5}">
                      <a16:colId xmlns:a16="http://schemas.microsoft.com/office/drawing/2014/main" val="20000"/>
                    </a:ext>
                  </a:extLst>
                </a:gridCol>
                <a:gridCol w="1476404">
                  <a:extLst>
                    <a:ext uri="{9D8B030D-6E8A-4147-A177-3AD203B41FA5}">
                      <a16:colId xmlns:a16="http://schemas.microsoft.com/office/drawing/2014/main" val="4256866379"/>
                    </a:ext>
                  </a:extLst>
                </a:gridCol>
                <a:gridCol w="1896381">
                  <a:extLst>
                    <a:ext uri="{9D8B030D-6E8A-4147-A177-3AD203B41FA5}">
                      <a16:colId xmlns:a16="http://schemas.microsoft.com/office/drawing/2014/main" val="650377541"/>
                    </a:ext>
                  </a:extLst>
                </a:gridCol>
              </a:tblGrid>
              <a:tr h="588290">
                <a:tc>
                  <a:txBody>
                    <a:bodyPr/>
                    <a:lstStyle/>
                    <a:p>
                      <a:endParaRPr lang="en-GB" sz="1600" b="1" dirty="0">
                        <a:solidFill>
                          <a:schemeClr val="tx1"/>
                        </a:solidFill>
                        <a:latin typeface="+mn-lt"/>
                        <a:cs typeface="Arial" panose="020B0604020202020204" pitchFamily="34" charset="0"/>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600" noProof="0" dirty="0" err="1">
                          <a:solidFill>
                            <a:schemeClr val="tx1"/>
                          </a:solidFill>
                          <a:latin typeface="+mn-lt"/>
                        </a:rPr>
                        <a:t>All</a:t>
                      </a:r>
                      <a:r>
                        <a:rPr lang="en-US" sz="1600" baseline="30000" noProof="0" dirty="0" err="1">
                          <a:solidFill>
                            <a:schemeClr val="tx1"/>
                          </a:solidFill>
                          <a:latin typeface="+mn-lt"/>
                        </a:rPr>
                        <a:t>a</a:t>
                      </a:r>
                      <a:endParaRPr lang="en-US" sz="1600" baseline="30000" noProof="0" dirty="0">
                        <a:solidFill>
                          <a:schemeClr val="tx1"/>
                        </a:solidFill>
                        <a:latin typeface="+mn-lt"/>
                      </a:endParaRPr>
                    </a:p>
                    <a:p>
                      <a:pPr marL="0" marR="0" lvl="0" indent="0" algn="ctr" defTabSz="457189" rtl="0" eaLnBrk="1" fontAlgn="auto" latinLnBrk="0" hangingPunct="1">
                        <a:lnSpc>
                          <a:spcPct val="100000"/>
                        </a:lnSpc>
                        <a:spcBef>
                          <a:spcPts val="0"/>
                        </a:spcBef>
                        <a:spcAft>
                          <a:spcPts val="0"/>
                        </a:spcAft>
                        <a:buClrTx/>
                        <a:buSzTx/>
                        <a:buFontTx/>
                        <a:buNone/>
                        <a:tabLst/>
                        <a:defRPr/>
                      </a:pPr>
                      <a:r>
                        <a:rPr lang="en-US" sz="1600" noProof="0" dirty="0">
                          <a:solidFill>
                            <a:schemeClr val="tx1"/>
                          </a:solidFill>
                          <a:latin typeface="+mn-lt"/>
                        </a:rPr>
                        <a:t>(N = 61)</a:t>
                      </a:r>
                      <a:endParaRPr lang="en-US" sz="1600" dirty="0">
                        <a:solidFill>
                          <a:schemeClr val="tx1"/>
                        </a:solidFill>
                        <a:latin typeface="+mn-lt"/>
                      </a:endParaRP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n-lt"/>
                        </a:rPr>
                        <a:t>LAG-3 ≥ 1%</a:t>
                      </a:r>
                      <a:r>
                        <a:rPr lang="en-US" sz="1600" baseline="30000" dirty="0">
                          <a:solidFill>
                            <a:schemeClr val="tx1"/>
                          </a:solidFill>
                          <a:latin typeface="+mn-lt"/>
                        </a:rPr>
                        <a:t>b</a:t>
                      </a:r>
                    </a:p>
                    <a:p>
                      <a:pPr marL="0" marR="0" lvl="0" indent="0" algn="ctr" defTabSz="457189"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latin typeface="+mn-lt"/>
                        </a:rPr>
                        <a:t>(N = 33)</a:t>
                      </a:r>
                    </a:p>
                  </a:txBody>
                  <a:tcPr marL="121920" marR="121920" marT="60960" marB="6096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extLst>
                  <a:ext uri="{0D108BD9-81ED-4DB2-BD59-A6C34878D82A}">
                    <a16:rowId xmlns:a16="http://schemas.microsoft.com/office/drawing/2014/main" val="10000"/>
                  </a:ext>
                </a:extLst>
              </a:tr>
              <a:tr h="347626">
                <a:tc>
                  <a:txBody>
                    <a:bodyPr/>
                    <a:lstStyle/>
                    <a:p>
                      <a:r>
                        <a:rPr lang="en-GB" sz="1600" b="0" kern="1200" dirty="0">
                          <a:solidFill>
                            <a:schemeClr val="bg1">
                              <a:lumMod val="95000"/>
                            </a:schemeClr>
                          </a:solidFill>
                          <a:latin typeface="+mn-lt"/>
                          <a:ea typeface="+mn-ea"/>
                          <a:cs typeface="Arial" panose="020B0604020202020204" pitchFamily="34" charset="0"/>
                        </a:rPr>
                        <a:t>ORR</a:t>
                      </a:r>
                      <a:r>
                        <a:rPr lang="en-GB" sz="1600" b="0" kern="1200">
                          <a:solidFill>
                            <a:schemeClr val="bg1">
                              <a:lumMod val="95000"/>
                            </a:schemeClr>
                          </a:solidFill>
                          <a:latin typeface="+mn-lt"/>
                          <a:ea typeface="+mn-ea"/>
                          <a:cs typeface="Arial" panose="020B0604020202020204" pitchFamily="34" charset="0"/>
                        </a:rPr>
                        <a:t>, n (%)</a:t>
                      </a:r>
                      <a:r>
                        <a:rPr lang="en-GB" sz="1600" b="0" baseline="30000" dirty="0">
                          <a:solidFill>
                            <a:schemeClr val="bg1">
                              <a:lumMod val="95000"/>
                            </a:schemeClr>
                          </a:solidFill>
                          <a:latin typeface="+mn-lt"/>
                        </a:rPr>
                        <a:t>c</a:t>
                      </a:r>
                      <a:endParaRPr lang="en-GB" sz="1600" b="0" dirty="0">
                        <a:solidFill>
                          <a:schemeClr val="bg1">
                            <a:lumMod val="95000"/>
                          </a:schemeClr>
                        </a:solidFill>
                        <a:latin typeface="+mn-lt"/>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GB" sz="1600" dirty="0">
                          <a:solidFill>
                            <a:schemeClr val="bg1">
                              <a:lumMod val="95000"/>
                            </a:schemeClr>
                          </a:solidFill>
                          <a:latin typeface="+mn-lt"/>
                        </a:rPr>
                        <a:t>7 (11.5)</a:t>
                      </a:r>
                      <a:r>
                        <a:rPr lang="en-GB" sz="1600" baseline="30000" dirty="0">
                          <a:solidFill>
                            <a:schemeClr val="bg1">
                              <a:lumMod val="95000"/>
                            </a:schemeClr>
                          </a:solidFill>
                          <a:latin typeface="+mn-lt"/>
                        </a:rPr>
                        <a:t>d</a:t>
                      </a:r>
                      <a:endParaRPr lang="en-US" sz="1600" baseline="30000" dirty="0">
                        <a:solidFill>
                          <a:schemeClr val="bg1">
                            <a:lumMod val="95000"/>
                          </a:schemeClr>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600" dirty="0">
                          <a:solidFill>
                            <a:schemeClr val="bg1">
                              <a:lumMod val="95000"/>
                            </a:schemeClr>
                          </a:solidFill>
                          <a:latin typeface="+mn-lt"/>
                        </a:rPr>
                        <a:t>6 (18)</a:t>
                      </a:r>
                      <a:r>
                        <a:rPr lang="en-GB" sz="1600" baseline="30000" dirty="0">
                          <a:solidFill>
                            <a:schemeClr val="bg1">
                              <a:lumMod val="95000"/>
                            </a:schemeClr>
                          </a:solidFill>
                          <a:latin typeface="+mn-lt"/>
                        </a:rPr>
                        <a:t>d</a:t>
                      </a:r>
                      <a:endParaRPr lang="en-US" sz="1600" dirty="0">
                        <a:solidFill>
                          <a:schemeClr val="bg1">
                            <a:lumMod val="95000"/>
                          </a:schemeClr>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1"/>
                  </a:ext>
                </a:extLst>
              </a:tr>
              <a:tr h="347626">
                <a:tc gridSpan="3">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600" b="0" dirty="0">
                          <a:solidFill>
                            <a:schemeClr val="bg1">
                              <a:lumMod val="95000"/>
                            </a:schemeClr>
                          </a:solidFill>
                          <a:latin typeface="+mn-lt"/>
                        </a:rPr>
                        <a:t>Best overall response, n (%)</a:t>
                      </a:r>
                      <a:r>
                        <a:rPr lang="en-GB" sz="1600" b="0" baseline="30000" dirty="0">
                          <a:solidFill>
                            <a:schemeClr val="bg1">
                              <a:lumMod val="95000"/>
                            </a:schemeClr>
                          </a:solidFill>
                          <a:latin typeface="+mn-lt"/>
                        </a:rPr>
                        <a:t>c</a:t>
                      </a:r>
                      <a:endParaRPr lang="en-GB" sz="1600" b="0" kern="1200" baseline="30000" dirty="0">
                        <a:solidFill>
                          <a:schemeClr val="bg1">
                            <a:lumMod val="95000"/>
                          </a:schemeClr>
                        </a:solidFill>
                        <a:latin typeface="+mn-lt"/>
                        <a:ea typeface="+mn-ea"/>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hMerge="1">
                  <a:txBody>
                    <a:bodyPr/>
                    <a:lstStyle/>
                    <a:p>
                      <a:pPr algn="ctr"/>
                      <a:endParaRPr lang="en-US" sz="1800" dirty="0">
                        <a:solidFill>
                          <a:schemeClr val="bg1">
                            <a:lumMod val="95000"/>
                          </a:schemeClr>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hMerge="1">
                  <a:txBody>
                    <a:bodyPr/>
                    <a:lstStyle/>
                    <a:p>
                      <a:pPr algn="ctr"/>
                      <a:endParaRPr lang="en-US" sz="1800" dirty="0">
                        <a:solidFill>
                          <a:schemeClr val="bg1">
                            <a:lumMod val="95000"/>
                          </a:schemeClr>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0002"/>
                  </a:ext>
                </a:extLst>
              </a:tr>
              <a:tr h="347626">
                <a:tc>
                  <a:txBody>
                    <a:bodyPr/>
                    <a:lstStyle/>
                    <a:p>
                      <a:pPr marL="0" marR="0" lvl="0" indent="295275" algn="l" defTabSz="457189" rtl="0" eaLnBrk="1" fontAlgn="auto" latinLnBrk="0" hangingPunct="1">
                        <a:lnSpc>
                          <a:spcPct val="100000"/>
                        </a:lnSpc>
                        <a:spcBef>
                          <a:spcPts val="0"/>
                        </a:spcBef>
                        <a:spcAft>
                          <a:spcPts val="0"/>
                        </a:spcAft>
                        <a:buClrTx/>
                        <a:buSzTx/>
                        <a:buFontTx/>
                        <a:buNone/>
                        <a:tabLst/>
                        <a:defRPr/>
                      </a:pPr>
                      <a:r>
                        <a:rPr lang="en-GB" sz="1600" b="0" kern="1200" dirty="0">
                          <a:solidFill>
                            <a:schemeClr val="bg1">
                              <a:lumMod val="95000"/>
                            </a:schemeClr>
                          </a:solidFill>
                          <a:latin typeface="+mn-lt"/>
                          <a:ea typeface="+mn-ea"/>
                          <a:cs typeface="Arial" panose="020B0604020202020204" pitchFamily="34" charset="0"/>
                        </a:rPr>
                        <a:t>CR</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600" dirty="0">
                          <a:solidFill>
                            <a:schemeClr val="bg1">
                              <a:lumMod val="95000"/>
                            </a:schemeClr>
                          </a:solidFill>
                          <a:latin typeface="+mn-lt"/>
                        </a:rPr>
                        <a:t>1 (1.6)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600" dirty="0">
                          <a:solidFill>
                            <a:schemeClr val="bg1">
                              <a:lumMod val="95000"/>
                            </a:schemeClr>
                          </a:solidFill>
                          <a:latin typeface="+mn-lt"/>
                        </a:rPr>
                        <a:t>1 (3.0)</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343686019"/>
                  </a:ext>
                </a:extLst>
              </a:tr>
              <a:tr h="347626">
                <a:tc>
                  <a:txBody>
                    <a:bodyPr/>
                    <a:lstStyle/>
                    <a:p>
                      <a:pPr marL="0" marR="0" lvl="0" indent="295275" algn="l" defTabSz="457189" rtl="0" eaLnBrk="1" fontAlgn="auto" latinLnBrk="0" hangingPunct="1">
                        <a:lnSpc>
                          <a:spcPct val="100000"/>
                        </a:lnSpc>
                        <a:spcBef>
                          <a:spcPts val="0"/>
                        </a:spcBef>
                        <a:spcAft>
                          <a:spcPts val="0"/>
                        </a:spcAft>
                        <a:buClrTx/>
                        <a:buSzTx/>
                        <a:buFontTx/>
                        <a:buNone/>
                        <a:tabLst/>
                        <a:defRPr/>
                      </a:pPr>
                      <a:r>
                        <a:rPr lang="en-GB" sz="1600" b="0" kern="1200" dirty="0">
                          <a:solidFill>
                            <a:schemeClr val="bg1">
                              <a:lumMod val="95000"/>
                            </a:schemeClr>
                          </a:solidFill>
                          <a:latin typeface="+mn-lt"/>
                          <a:ea typeface="+mn-ea"/>
                          <a:cs typeface="Arial" panose="020B0604020202020204" pitchFamily="34" charset="0"/>
                        </a:rPr>
                        <a:t>PR</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600" dirty="0">
                          <a:solidFill>
                            <a:schemeClr val="bg1">
                              <a:lumMod val="95000"/>
                            </a:schemeClr>
                          </a:solidFill>
                          <a:latin typeface="+mn-lt"/>
                        </a:rPr>
                        <a:t>6 (9.8)</a:t>
                      </a:r>
                      <a:r>
                        <a:rPr lang="en-GB" sz="1600" baseline="30000" dirty="0">
                          <a:solidFill>
                            <a:schemeClr val="bg1">
                              <a:lumMod val="95000"/>
                            </a:schemeClr>
                          </a:solidFill>
                          <a:latin typeface="+mn-lt"/>
                        </a:rPr>
                        <a:t>d</a:t>
                      </a:r>
                      <a:endParaRPr lang="en-US" sz="1600" dirty="0">
                        <a:solidFill>
                          <a:schemeClr val="bg1">
                            <a:lumMod val="95000"/>
                          </a:schemeClr>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600" dirty="0">
                          <a:solidFill>
                            <a:schemeClr val="bg1">
                              <a:lumMod val="95000"/>
                            </a:schemeClr>
                          </a:solidFill>
                          <a:latin typeface="+mn-lt"/>
                        </a:rPr>
                        <a:t>5 (15)</a:t>
                      </a:r>
                      <a:r>
                        <a:rPr lang="en-GB" sz="1600" baseline="30000" dirty="0">
                          <a:solidFill>
                            <a:schemeClr val="bg1">
                              <a:lumMod val="95000"/>
                            </a:schemeClr>
                          </a:solidFill>
                          <a:latin typeface="+mn-lt"/>
                        </a:rPr>
                        <a:t>d</a:t>
                      </a:r>
                      <a:endParaRPr lang="en-US" sz="1600" dirty="0">
                        <a:solidFill>
                          <a:schemeClr val="bg1">
                            <a:lumMod val="95000"/>
                          </a:schemeClr>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78108144"/>
                  </a:ext>
                </a:extLst>
              </a:tr>
              <a:tr h="347626">
                <a:tc>
                  <a:txBody>
                    <a:bodyPr/>
                    <a:lstStyle/>
                    <a:p>
                      <a:pPr marL="0" marR="0" lvl="0" indent="295275" algn="l" defTabSz="457189" rtl="0" eaLnBrk="1" fontAlgn="auto" latinLnBrk="0" hangingPunct="1">
                        <a:lnSpc>
                          <a:spcPct val="100000"/>
                        </a:lnSpc>
                        <a:spcBef>
                          <a:spcPts val="0"/>
                        </a:spcBef>
                        <a:spcAft>
                          <a:spcPts val="0"/>
                        </a:spcAft>
                        <a:buClrTx/>
                        <a:buSzTx/>
                        <a:buFontTx/>
                        <a:buNone/>
                        <a:tabLst/>
                        <a:defRPr/>
                      </a:pPr>
                      <a:r>
                        <a:rPr lang="en-GB" sz="1600" b="0" kern="1200" dirty="0">
                          <a:solidFill>
                            <a:schemeClr val="bg1">
                              <a:lumMod val="95000"/>
                            </a:schemeClr>
                          </a:solidFill>
                          <a:latin typeface="+mn-lt"/>
                          <a:ea typeface="+mn-ea"/>
                          <a:cs typeface="Arial" panose="020B0604020202020204" pitchFamily="34" charset="0"/>
                        </a:rPr>
                        <a:t>SD</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600" dirty="0">
                          <a:solidFill>
                            <a:schemeClr val="bg1">
                              <a:lumMod val="95000"/>
                            </a:schemeClr>
                          </a:solidFill>
                          <a:latin typeface="+mn-lt"/>
                        </a:rPr>
                        <a:t>23 (38)</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600" dirty="0">
                          <a:solidFill>
                            <a:schemeClr val="bg1">
                              <a:lumMod val="95000"/>
                            </a:schemeClr>
                          </a:solidFill>
                          <a:latin typeface="+mn-lt"/>
                        </a:rPr>
                        <a:t>15 (45)</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947584425"/>
                  </a:ext>
                </a:extLst>
              </a:tr>
              <a:tr h="347626">
                <a:tc>
                  <a:txBody>
                    <a:bodyPr/>
                    <a:lstStyle/>
                    <a:p>
                      <a:pPr marL="0" marR="0" lvl="0" indent="295275" algn="l" defTabSz="457189" rtl="0" eaLnBrk="1" fontAlgn="auto" latinLnBrk="0" hangingPunct="1">
                        <a:lnSpc>
                          <a:spcPct val="100000"/>
                        </a:lnSpc>
                        <a:spcBef>
                          <a:spcPts val="0"/>
                        </a:spcBef>
                        <a:spcAft>
                          <a:spcPts val="0"/>
                        </a:spcAft>
                        <a:buClrTx/>
                        <a:buSzTx/>
                        <a:buFontTx/>
                        <a:buNone/>
                        <a:tabLst/>
                        <a:defRPr/>
                      </a:pPr>
                      <a:r>
                        <a:rPr lang="en-GB" sz="1600" b="0" kern="1200" dirty="0">
                          <a:solidFill>
                            <a:schemeClr val="bg1">
                              <a:lumMod val="95000"/>
                            </a:schemeClr>
                          </a:solidFill>
                          <a:latin typeface="+mn-lt"/>
                          <a:ea typeface="+mn-ea"/>
                          <a:cs typeface="Arial" panose="020B0604020202020204" pitchFamily="34" charset="0"/>
                        </a:rPr>
                        <a:t>PD</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600" dirty="0">
                          <a:solidFill>
                            <a:schemeClr val="bg1">
                              <a:lumMod val="95000"/>
                            </a:schemeClr>
                          </a:solidFill>
                          <a:latin typeface="+mn-lt"/>
                        </a:rPr>
                        <a:t>25 (41)</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600" dirty="0">
                          <a:solidFill>
                            <a:schemeClr val="bg1">
                              <a:lumMod val="95000"/>
                            </a:schemeClr>
                          </a:solidFill>
                          <a:latin typeface="+mn-lt"/>
                        </a:rPr>
                        <a:t>8 (24)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1410977833"/>
                  </a:ext>
                </a:extLst>
              </a:tr>
              <a:tr h="347626">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600" b="0" kern="1200" dirty="0">
                          <a:solidFill>
                            <a:schemeClr val="bg1">
                              <a:lumMod val="95000"/>
                            </a:schemeClr>
                          </a:solidFill>
                          <a:latin typeface="+mn-lt"/>
                          <a:ea typeface="+mn-ea"/>
                          <a:cs typeface="Arial" panose="020B0604020202020204" pitchFamily="34" charset="0"/>
                        </a:rPr>
                        <a:t>Clinical </a:t>
                      </a:r>
                      <a:r>
                        <a:rPr lang="en-GB" sz="1600" b="0" kern="1200" dirty="0" err="1">
                          <a:solidFill>
                            <a:schemeClr val="bg1">
                              <a:lumMod val="95000"/>
                            </a:schemeClr>
                          </a:solidFill>
                          <a:latin typeface="+mn-lt"/>
                          <a:ea typeface="+mn-ea"/>
                          <a:cs typeface="Arial" panose="020B0604020202020204" pitchFamily="34" charset="0"/>
                        </a:rPr>
                        <a:t>progression</a:t>
                      </a:r>
                      <a:r>
                        <a:rPr lang="en-GB" sz="1600" b="0" kern="1200" baseline="30000" dirty="0" err="1">
                          <a:solidFill>
                            <a:schemeClr val="bg1">
                              <a:lumMod val="95000"/>
                            </a:schemeClr>
                          </a:solidFill>
                          <a:latin typeface="+mn-lt"/>
                          <a:ea typeface="+mn-ea"/>
                          <a:cs typeface="Arial" panose="020B0604020202020204" pitchFamily="34" charset="0"/>
                        </a:rPr>
                        <a:t>e</a:t>
                      </a:r>
                      <a:endParaRPr lang="en-GB" sz="1600" b="0" kern="1200" baseline="30000" dirty="0">
                        <a:solidFill>
                          <a:schemeClr val="bg1">
                            <a:lumMod val="95000"/>
                          </a:schemeClr>
                        </a:solidFill>
                        <a:latin typeface="+mn-lt"/>
                        <a:ea typeface="+mn-ea"/>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600" dirty="0">
                          <a:solidFill>
                            <a:schemeClr val="bg1">
                              <a:lumMod val="95000"/>
                            </a:schemeClr>
                          </a:solidFill>
                          <a:latin typeface="+mn-lt"/>
                        </a:rPr>
                        <a:t>6 (9.8)</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600" dirty="0">
                          <a:solidFill>
                            <a:schemeClr val="bg1">
                              <a:lumMod val="95000"/>
                            </a:schemeClr>
                          </a:solidFill>
                          <a:latin typeface="+mn-lt"/>
                        </a:rPr>
                        <a:t>4 (12)</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453055716"/>
                  </a:ext>
                </a:extLst>
              </a:tr>
              <a:tr h="347626">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600" b="0" kern="1200" dirty="0">
                          <a:solidFill>
                            <a:schemeClr val="bg1">
                              <a:lumMod val="95000"/>
                            </a:schemeClr>
                          </a:solidFill>
                          <a:latin typeface="+mn-lt"/>
                          <a:ea typeface="+mn-ea"/>
                          <a:cs typeface="Arial" panose="020B0604020202020204" pitchFamily="34" charset="0"/>
                        </a:rPr>
                        <a:t>DCR (CR + PR + SD), n (%)</a:t>
                      </a:r>
                      <a:r>
                        <a:rPr lang="en-GB" sz="1600" b="0" kern="1200" baseline="30000" dirty="0">
                          <a:solidFill>
                            <a:schemeClr val="bg1">
                              <a:lumMod val="95000"/>
                            </a:schemeClr>
                          </a:solidFill>
                          <a:latin typeface="+mn-lt"/>
                          <a:ea typeface="+mn-ea"/>
                          <a:cs typeface="Arial" panose="020B0604020202020204" pitchFamily="34" charset="0"/>
                        </a:rPr>
                        <a:t>c</a:t>
                      </a:r>
                      <a:endParaRPr lang="en-GB" sz="1600" b="0" kern="1200" dirty="0">
                        <a:solidFill>
                          <a:schemeClr val="bg1">
                            <a:lumMod val="95000"/>
                          </a:schemeClr>
                        </a:solidFill>
                        <a:latin typeface="+mn-lt"/>
                        <a:ea typeface="+mn-ea"/>
                        <a:cs typeface="Arial" panose="020B0604020202020204" pitchFamily="34"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600" dirty="0">
                          <a:solidFill>
                            <a:schemeClr val="bg1">
                              <a:lumMod val="95000"/>
                            </a:schemeClr>
                          </a:solidFill>
                          <a:latin typeface="+mn-lt"/>
                        </a:rPr>
                        <a:t>30 (49)</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tc>
                  <a:txBody>
                    <a:bodyPr/>
                    <a:lstStyle/>
                    <a:p>
                      <a:pPr algn="ctr"/>
                      <a:r>
                        <a:rPr lang="en-US" sz="1600" dirty="0">
                          <a:solidFill>
                            <a:schemeClr val="bg1">
                              <a:lumMod val="95000"/>
                            </a:schemeClr>
                          </a:solidFill>
                          <a:latin typeface="+mn-lt"/>
                        </a:rPr>
                        <a:t>21 (64)</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A85"/>
                    </a:solidFill>
                  </a:tcPr>
                </a:tc>
                <a:extLst>
                  <a:ext uri="{0D108BD9-81ED-4DB2-BD59-A6C34878D82A}">
                    <a16:rowId xmlns:a16="http://schemas.microsoft.com/office/drawing/2014/main" val="3172439901"/>
                  </a:ext>
                </a:extLst>
              </a:tr>
            </a:tbl>
          </a:graphicData>
        </a:graphic>
      </p:graphicFrame>
      <p:sp>
        <p:nvSpPr>
          <p:cNvPr id="8" name="TextBox 7">
            <a:extLst>
              <a:ext uri="{FF2B5EF4-FFF2-40B4-BE49-F238E27FC236}">
                <a16:creationId xmlns:a16="http://schemas.microsoft.com/office/drawing/2014/main" id="{E4143BAF-3DE7-5C45-A9D4-48556812EACC}"/>
              </a:ext>
            </a:extLst>
          </p:cNvPr>
          <p:cNvSpPr txBox="1">
            <a:spLocks noChangeArrowheads="1"/>
          </p:cNvSpPr>
          <p:nvPr/>
        </p:nvSpPr>
        <p:spPr bwMode="auto">
          <a:xfrm>
            <a:off x="18327" y="6474242"/>
            <a:ext cx="10972800" cy="361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FFFFFF"/>
                </a:solidFill>
                <a:effectLst/>
                <a:uLnTx/>
                <a:uFillTx/>
                <a:latin typeface="Arial" charset="0"/>
                <a:ea typeface="ＭＳ Ｐゴシック" charset="0"/>
              </a:rPr>
              <a:t>Ascierto</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rPr>
              <a:t> PA et al. </a:t>
            </a:r>
            <a:r>
              <a:rPr kumimoji="0" lang="en-US" sz="1600" b="0" i="1" u="none" strike="noStrike" kern="1200" cap="none" spc="0" normalizeH="0" baseline="0" noProof="0" dirty="0">
                <a:ln>
                  <a:noFill/>
                </a:ln>
                <a:solidFill>
                  <a:srgbClr val="FFFFFF"/>
                </a:solidFill>
                <a:effectLst/>
                <a:uLnTx/>
                <a:uFillTx/>
                <a:latin typeface="Arial" charset="0"/>
                <a:ea typeface="ＭＳ Ｐゴシック" charset="0"/>
              </a:rPr>
              <a:t>Proc ESMO </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rPr>
              <a:t>2017;Abstract LBA18.</a:t>
            </a:r>
          </a:p>
        </p:txBody>
      </p:sp>
    </p:spTree>
    <p:extLst>
      <p:ext uri="{BB962C8B-B14F-4D97-AF65-F5344CB8AC3E}">
        <p14:creationId xmlns:p14="http://schemas.microsoft.com/office/powerpoint/2010/main" val="251524691"/>
      </p:ext>
    </p:extLst>
  </p:cSld>
  <p:clrMapOvr>
    <a:masterClrMapping/>
  </p:clrMapOvr>
  <p:transition spd="slow" advClick="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video game&#10;&#10;Description automatically generated">
            <a:extLst>
              <a:ext uri="{FF2B5EF4-FFF2-40B4-BE49-F238E27FC236}">
                <a16:creationId xmlns:a16="http://schemas.microsoft.com/office/drawing/2014/main" id="{14C0FBF9-4255-7A45-9BA7-FC7279FA8888}"/>
              </a:ext>
            </a:extLst>
          </p:cNvPr>
          <p:cNvPicPr>
            <a:picLocks noChangeAspect="1"/>
          </p:cNvPicPr>
          <p:nvPr/>
        </p:nvPicPr>
        <p:blipFill>
          <a:blip r:embed="rId2"/>
          <a:stretch>
            <a:fillRect/>
          </a:stretch>
        </p:blipFill>
        <p:spPr>
          <a:xfrm>
            <a:off x="2361462" y="1293835"/>
            <a:ext cx="8179969" cy="4114524"/>
          </a:xfrm>
          <a:prstGeom prst="rect">
            <a:avLst/>
          </a:prstGeom>
        </p:spPr>
      </p:pic>
      <p:sp>
        <p:nvSpPr>
          <p:cNvPr id="2" name="Title 1">
            <a:extLst>
              <a:ext uri="{FF2B5EF4-FFF2-40B4-BE49-F238E27FC236}">
                <a16:creationId xmlns:a16="http://schemas.microsoft.com/office/drawing/2014/main" id="{DFD73044-DC7B-5145-BEF4-C660BCCD1B48}"/>
              </a:ext>
            </a:extLst>
          </p:cNvPr>
          <p:cNvSpPr>
            <a:spLocks noGrp="1"/>
          </p:cNvSpPr>
          <p:nvPr>
            <p:ph type="title"/>
          </p:nvPr>
        </p:nvSpPr>
        <p:spPr/>
        <p:txBody>
          <a:bodyPr/>
          <a:lstStyle/>
          <a:p>
            <a:r>
              <a:rPr lang="en-US" dirty="0"/>
              <a:t>Antitumor Activity in a Phase I/</a:t>
            </a:r>
            <a:r>
              <a:rPr lang="en-US" dirty="0" err="1"/>
              <a:t>IIa</a:t>
            </a:r>
            <a:r>
              <a:rPr lang="en-US" dirty="0"/>
              <a:t> Study of </a:t>
            </a:r>
            <a:r>
              <a:rPr lang="en-US" dirty="0" err="1"/>
              <a:t>Relatlimab</a:t>
            </a:r>
            <a:r>
              <a:rPr lang="en-US" dirty="0"/>
              <a:t> + Nivolumab </a:t>
            </a:r>
            <a:br>
              <a:rPr lang="en-US" dirty="0"/>
            </a:br>
            <a:r>
              <a:rPr lang="en-US" dirty="0"/>
              <a:t>in Melanoma Previously Treated with Anti-PD-1/PD-L1 Therapy </a:t>
            </a:r>
          </a:p>
        </p:txBody>
      </p:sp>
      <p:sp>
        <p:nvSpPr>
          <p:cNvPr id="8" name="TextBox 7">
            <a:extLst>
              <a:ext uri="{FF2B5EF4-FFF2-40B4-BE49-F238E27FC236}">
                <a16:creationId xmlns:a16="http://schemas.microsoft.com/office/drawing/2014/main" id="{E4143BAF-3DE7-5C45-A9D4-48556812EACC}"/>
              </a:ext>
            </a:extLst>
          </p:cNvPr>
          <p:cNvSpPr txBox="1">
            <a:spLocks noChangeArrowheads="1"/>
          </p:cNvSpPr>
          <p:nvPr/>
        </p:nvSpPr>
        <p:spPr bwMode="auto">
          <a:xfrm>
            <a:off x="25831" y="6441019"/>
            <a:ext cx="10972800" cy="361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7196" bIns="68598"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FFFFFF"/>
                </a:solidFill>
                <a:effectLst/>
                <a:uLnTx/>
                <a:uFillTx/>
                <a:latin typeface="Arial" charset="0"/>
                <a:ea typeface="ＭＳ Ｐゴシック" charset="0"/>
              </a:rPr>
              <a:t>Ascierto</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rPr>
              <a:t> PA et al. </a:t>
            </a:r>
            <a:r>
              <a:rPr kumimoji="0" lang="en-US" sz="1600" b="0" i="1" u="none" strike="noStrike" kern="1200" cap="none" spc="0" normalizeH="0" baseline="0" noProof="0" dirty="0">
                <a:ln>
                  <a:noFill/>
                </a:ln>
                <a:solidFill>
                  <a:srgbClr val="FFFFFF"/>
                </a:solidFill>
                <a:effectLst/>
                <a:uLnTx/>
                <a:uFillTx/>
                <a:latin typeface="Arial" charset="0"/>
                <a:ea typeface="ＭＳ Ｐゴシック" charset="0"/>
              </a:rPr>
              <a:t>Proc ESMO </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rPr>
              <a:t>2017;Abstract LBA18.</a:t>
            </a:r>
          </a:p>
        </p:txBody>
      </p:sp>
      <p:sp>
        <p:nvSpPr>
          <p:cNvPr id="4" name="TextBox 3">
            <a:extLst>
              <a:ext uri="{FF2B5EF4-FFF2-40B4-BE49-F238E27FC236}">
                <a16:creationId xmlns:a16="http://schemas.microsoft.com/office/drawing/2014/main" id="{B691A02C-CC03-6341-A1C8-36CA045529E3}"/>
              </a:ext>
            </a:extLst>
          </p:cNvPr>
          <p:cNvSpPr txBox="1"/>
          <p:nvPr/>
        </p:nvSpPr>
        <p:spPr>
          <a:xfrm>
            <a:off x="483031" y="5714416"/>
            <a:ext cx="10058400" cy="738664"/>
          </a:xfrm>
          <a:prstGeom prst="rect">
            <a:avLst/>
          </a:prstGeom>
          <a:noFill/>
        </p:spPr>
        <p:txBody>
          <a:bodyPr wrap="square" rtlCol="0">
            <a:spAutoFit/>
          </a:bodyPr>
          <a:lstStyle/>
          <a:p>
            <a:r>
              <a:rPr lang="en-US" sz="1400" baseline="30000" dirty="0"/>
              <a:t>a </a:t>
            </a:r>
            <a:r>
              <a:rPr lang="en-US" sz="1400" dirty="0"/>
              <a:t>Response-evaluable patients; all progressed during prior anti-PD-(L)1 therapy. </a:t>
            </a:r>
            <a:r>
              <a:rPr lang="en-US" sz="1400" baseline="30000" dirty="0"/>
              <a:t>b </a:t>
            </a:r>
            <a:r>
              <a:rPr lang="en-US" sz="1400" dirty="0"/>
              <a:t>Censored on last visit. </a:t>
            </a:r>
            <a:r>
              <a:rPr lang="en-US" sz="1400" baseline="30000" dirty="0"/>
              <a:t>c </a:t>
            </a:r>
            <a:r>
              <a:rPr lang="en-US" sz="1400" dirty="0"/>
              <a:t>One response was unconﬁrmed. </a:t>
            </a:r>
            <a:r>
              <a:rPr lang="en-US" sz="1400" baseline="30000" dirty="0"/>
              <a:t>d </a:t>
            </a:r>
            <a:r>
              <a:rPr lang="en-US" sz="1400" dirty="0"/>
              <a:t>Evaluations are planned for every 8 weeks.    </a:t>
            </a:r>
          </a:p>
          <a:p>
            <a:r>
              <a:rPr lang="en-US" sz="1400" dirty="0"/>
              <a:t>PFS = progression-free survival</a:t>
            </a:r>
          </a:p>
        </p:txBody>
      </p:sp>
      <p:sp>
        <p:nvSpPr>
          <p:cNvPr id="7" name="TextBox 6">
            <a:extLst>
              <a:ext uri="{FF2B5EF4-FFF2-40B4-BE49-F238E27FC236}">
                <a16:creationId xmlns:a16="http://schemas.microsoft.com/office/drawing/2014/main" id="{9D644C22-0408-514F-A6F5-B647F7BCFE0C}"/>
              </a:ext>
            </a:extLst>
          </p:cNvPr>
          <p:cNvSpPr txBox="1"/>
          <p:nvPr/>
        </p:nvSpPr>
        <p:spPr>
          <a:xfrm>
            <a:off x="2971800" y="5389917"/>
            <a:ext cx="7162800" cy="338554"/>
          </a:xfrm>
          <a:prstGeom prst="rect">
            <a:avLst/>
          </a:prstGeom>
          <a:noFill/>
        </p:spPr>
        <p:txBody>
          <a:bodyPr wrap="square" rtlCol="0">
            <a:spAutoFit/>
          </a:bodyPr>
          <a:lstStyle/>
          <a:p>
            <a:pPr algn="ctr"/>
            <a:r>
              <a:rPr lang="en-US" sz="1600" b="1" dirty="0" err="1"/>
              <a:t>Weeks</a:t>
            </a:r>
            <a:r>
              <a:rPr lang="en-US" sz="1600" b="1" baseline="30000" dirty="0" err="1"/>
              <a:t>d</a:t>
            </a:r>
            <a:endParaRPr lang="en-US" sz="1600" b="1" baseline="30000" dirty="0"/>
          </a:p>
        </p:txBody>
      </p:sp>
      <p:sp>
        <p:nvSpPr>
          <p:cNvPr id="10" name="TextBox 9">
            <a:extLst>
              <a:ext uri="{FF2B5EF4-FFF2-40B4-BE49-F238E27FC236}">
                <a16:creationId xmlns:a16="http://schemas.microsoft.com/office/drawing/2014/main" id="{68179B0B-B0E4-F443-B72A-FDFC0F6DC4A1}"/>
              </a:ext>
            </a:extLst>
          </p:cNvPr>
          <p:cNvSpPr txBox="1"/>
          <p:nvPr/>
        </p:nvSpPr>
        <p:spPr>
          <a:xfrm>
            <a:off x="1066062" y="2019271"/>
            <a:ext cx="1295400" cy="584775"/>
          </a:xfrm>
          <a:prstGeom prst="rect">
            <a:avLst/>
          </a:prstGeom>
          <a:noFill/>
        </p:spPr>
        <p:txBody>
          <a:bodyPr wrap="square" rtlCol="0">
            <a:spAutoFit/>
          </a:bodyPr>
          <a:lstStyle/>
          <a:p>
            <a:pPr algn="r"/>
            <a:r>
              <a:rPr lang="en-US" sz="1600" b="1" dirty="0"/>
              <a:t>LAG-3 </a:t>
            </a:r>
            <a:br>
              <a:rPr lang="en-US" sz="1600" b="1" dirty="0"/>
            </a:br>
            <a:r>
              <a:rPr lang="en-US" sz="1600" b="1" dirty="0"/>
              <a:t>≥1%</a:t>
            </a:r>
          </a:p>
        </p:txBody>
      </p:sp>
      <p:sp>
        <p:nvSpPr>
          <p:cNvPr id="11" name="TextBox 10">
            <a:extLst>
              <a:ext uri="{FF2B5EF4-FFF2-40B4-BE49-F238E27FC236}">
                <a16:creationId xmlns:a16="http://schemas.microsoft.com/office/drawing/2014/main" id="{098049A3-8C9C-444E-9C5A-C2EE3CBB091E}"/>
              </a:ext>
            </a:extLst>
          </p:cNvPr>
          <p:cNvSpPr txBox="1"/>
          <p:nvPr/>
        </p:nvSpPr>
        <p:spPr>
          <a:xfrm>
            <a:off x="1066062" y="3598679"/>
            <a:ext cx="1295400" cy="584775"/>
          </a:xfrm>
          <a:prstGeom prst="rect">
            <a:avLst/>
          </a:prstGeom>
          <a:noFill/>
        </p:spPr>
        <p:txBody>
          <a:bodyPr wrap="square" rtlCol="0">
            <a:spAutoFit/>
          </a:bodyPr>
          <a:lstStyle/>
          <a:p>
            <a:pPr algn="r"/>
            <a:r>
              <a:rPr lang="en-US" sz="1600" b="1" dirty="0"/>
              <a:t>LAG-3 </a:t>
            </a:r>
            <a:br>
              <a:rPr lang="en-US" sz="1600" b="1" dirty="0"/>
            </a:br>
            <a:r>
              <a:rPr lang="en-US" sz="1600" b="1" dirty="0"/>
              <a:t>&lt;1%</a:t>
            </a:r>
          </a:p>
        </p:txBody>
      </p:sp>
      <p:sp>
        <p:nvSpPr>
          <p:cNvPr id="12" name="TextBox 11">
            <a:extLst>
              <a:ext uri="{FF2B5EF4-FFF2-40B4-BE49-F238E27FC236}">
                <a16:creationId xmlns:a16="http://schemas.microsoft.com/office/drawing/2014/main" id="{C3CEE6C7-B334-C848-9C02-E41E553901AA}"/>
              </a:ext>
            </a:extLst>
          </p:cNvPr>
          <p:cNvSpPr txBox="1"/>
          <p:nvPr/>
        </p:nvSpPr>
        <p:spPr>
          <a:xfrm>
            <a:off x="1066062" y="4536223"/>
            <a:ext cx="1295400" cy="584775"/>
          </a:xfrm>
          <a:prstGeom prst="rect">
            <a:avLst/>
          </a:prstGeom>
          <a:noFill/>
        </p:spPr>
        <p:txBody>
          <a:bodyPr wrap="square" rtlCol="0">
            <a:spAutoFit/>
          </a:bodyPr>
          <a:lstStyle/>
          <a:p>
            <a:pPr algn="r"/>
            <a:r>
              <a:rPr lang="en-US" sz="1600" b="1" dirty="0"/>
              <a:t>LAG-3 </a:t>
            </a:r>
            <a:br>
              <a:rPr lang="en-US" sz="1600" b="1" dirty="0"/>
            </a:br>
            <a:r>
              <a:rPr lang="en-US" sz="1600" b="1" dirty="0"/>
              <a:t>unknown</a:t>
            </a:r>
          </a:p>
        </p:txBody>
      </p:sp>
    </p:spTree>
    <p:extLst>
      <p:ext uri="{BB962C8B-B14F-4D97-AF65-F5344CB8AC3E}">
        <p14:creationId xmlns:p14="http://schemas.microsoft.com/office/powerpoint/2010/main" val="3837862450"/>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suit and tie smiling at the camera&#10;&#10;Description automatically generated">
            <a:extLst>
              <a:ext uri="{FF2B5EF4-FFF2-40B4-BE49-F238E27FC236}">
                <a16:creationId xmlns:a16="http://schemas.microsoft.com/office/drawing/2014/main" id="{19D6B9BA-1DC5-6B4E-BBE6-6F3D29C65FB5}"/>
              </a:ext>
            </a:extLst>
          </p:cNvPr>
          <p:cNvPicPr>
            <a:picLocks noChangeAspect="1"/>
          </p:cNvPicPr>
          <p:nvPr/>
        </p:nvPicPr>
        <p:blipFill>
          <a:blip r:embed="rId2"/>
          <a:stretch>
            <a:fillRect/>
          </a:stretch>
        </p:blipFill>
        <p:spPr>
          <a:xfrm>
            <a:off x="1692532" y="1986023"/>
            <a:ext cx="2278299" cy="2733959"/>
          </a:xfrm>
          <a:prstGeom prst="rect">
            <a:avLst/>
          </a:prstGeom>
          <a:effectLst>
            <a:outerShdw blurRad="50800" dist="38100" dir="2700000" algn="tl" rotWithShape="0">
              <a:prstClr val="black">
                <a:alpha val="40000"/>
              </a:prstClr>
            </a:outerShdw>
          </a:effectLst>
        </p:spPr>
      </p:pic>
      <p:sp>
        <p:nvSpPr>
          <p:cNvPr id="4" name="Subtitle 2">
            <a:extLst>
              <a:ext uri="{FF2B5EF4-FFF2-40B4-BE49-F238E27FC236}">
                <a16:creationId xmlns:a16="http://schemas.microsoft.com/office/drawing/2014/main" id="{0B982356-5AD3-7C42-A06A-714E843E4E63}"/>
              </a:ext>
            </a:extLst>
          </p:cNvPr>
          <p:cNvSpPr txBox="1">
            <a:spLocks/>
          </p:cNvSpPr>
          <p:nvPr/>
        </p:nvSpPr>
        <p:spPr>
          <a:xfrm>
            <a:off x="4191000" y="1981200"/>
            <a:ext cx="7315200" cy="2151184"/>
          </a:xfrm>
          <a:prstGeom prst="rect">
            <a:avLst/>
          </a:prstGeom>
        </p:spPr>
        <p:txBody>
          <a:bodyPr>
            <a:noAutofit/>
          </a:bodyPr>
          <a:lst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a:lstStyle>
          <a:p>
            <a:pPr marL="0" indent="0">
              <a:buNone/>
            </a:pPr>
            <a:r>
              <a:rPr lang="en-US" b="1" dirty="0"/>
              <a:t>Jason J Luke, MD</a:t>
            </a:r>
            <a:br>
              <a:rPr lang="en-US" b="1" dirty="0"/>
            </a:br>
            <a:r>
              <a:rPr lang="en-US" dirty="0"/>
              <a:t>Associate Professor and Director of the Cancer </a:t>
            </a:r>
            <a:br>
              <a:rPr lang="en-US" dirty="0"/>
            </a:br>
            <a:r>
              <a:rPr lang="en-US" dirty="0"/>
              <a:t>Immunotherapeutic Center</a:t>
            </a:r>
            <a:br>
              <a:rPr lang="en-US" dirty="0"/>
            </a:br>
            <a:r>
              <a:rPr lang="en-US" dirty="0"/>
              <a:t>University of Pittsburgh Medical Center and </a:t>
            </a:r>
            <a:br>
              <a:rPr lang="en-US" dirty="0"/>
            </a:br>
            <a:r>
              <a:rPr lang="en-US" dirty="0"/>
              <a:t>Hillman Cancer Center</a:t>
            </a:r>
            <a:br>
              <a:rPr lang="en-US" dirty="0"/>
            </a:br>
            <a:r>
              <a:rPr lang="en-US" dirty="0"/>
              <a:t>Pittsburgh, Pennsylvania</a:t>
            </a:r>
          </a:p>
        </p:txBody>
      </p:sp>
    </p:spTree>
    <p:extLst>
      <p:ext uri="{BB962C8B-B14F-4D97-AF65-F5344CB8AC3E}">
        <p14:creationId xmlns:p14="http://schemas.microsoft.com/office/powerpoint/2010/main" val="2968076067"/>
      </p:ext>
    </p:extLst>
  </p:cSld>
  <p:clrMapOvr>
    <a:masterClrMapping/>
  </p:clrMapOvr>
  <p:transition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oup 31">
            <a:extLst>
              <a:ext uri="{FF2B5EF4-FFF2-40B4-BE49-F238E27FC236}">
                <a16:creationId xmlns:a16="http://schemas.microsoft.com/office/drawing/2014/main" id="{16991F18-9F72-434A-A73C-22B217D2EF53}"/>
              </a:ext>
            </a:extLst>
          </p:cNvPr>
          <p:cNvGraphicFramePr>
            <a:graphicFrameLocks noGrp="1"/>
          </p:cNvGraphicFramePr>
          <p:nvPr>
            <p:extLst>
              <p:ext uri="{D42A27DB-BD31-4B8C-83A1-F6EECF244321}">
                <p14:modId xmlns:p14="http://schemas.microsoft.com/office/powerpoint/2010/main" val="3336462706"/>
              </p:ext>
            </p:extLst>
          </p:nvPr>
        </p:nvGraphicFramePr>
        <p:xfrm>
          <a:off x="1211223" y="2314389"/>
          <a:ext cx="4287761" cy="2656641"/>
        </p:xfrm>
        <a:graphic>
          <a:graphicData uri="http://schemas.openxmlformats.org/drawingml/2006/table">
            <a:tbl>
              <a:tblPr/>
              <a:tblGrid>
                <a:gridCol w="4287761">
                  <a:extLst>
                    <a:ext uri="{9D8B030D-6E8A-4147-A177-3AD203B41FA5}">
                      <a16:colId xmlns:a16="http://schemas.microsoft.com/office/drawing/2014/main" val="20000"/>
                    </a:ext>
                  </a:extLst>
                </a:gridCol>
              </a:tblGrid>
              <a:tr h="455857">
                <a:tc>
                  <a:txBody>
                    <a:bodyPr/>
                    <a:lstStyle/>
                    <a:p>
                      <a:pPr marL="0" marR="0" lvl="0" indent="0" algn="l" defTabSz="914400" rtl="0" eaLnBrk="1" fontAlgn="base" latinLnBrk="0" hangingPunct="1">
                        <a:lnSpc>
                          <a:spcPts val="1960"/>
                        </a:lnSpc>
                        <a:spcBef>
                          <a:spcPts val="800"/>
                        </a:spcBef>
                        <a:spcAft>
                          <a:spcPct val="0"/>
                        </a:spcAft>
                        <a:buClrTx/>
                        <a:buSzTx/>
                        <a:buFontTx/>
                        <a:buNone/>
                        <a:tabLst/>
                      </a:pPr>
                      <a:r>
                        <a:rPr kumimoji="0" lang="en-US" sz="1800" b="1"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rPr>
                        <a:t>Eligibility</a:t>
                      </a:r>
                    </a:p>
                  </a:txBody>
                  <a:tcPr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val="10000"/>
                  </a:ext>
                </a:extLst>
              </a:tr>
              <a:tr h="2200784">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Stage III (unresectable) or Stage IV melanoma</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Treatment naïve for unresectable or metastatic melanoma</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No active brain metastases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No active, known or suspected autoimmune disease</a:t>
                      </a:r>
                      <a:endParaRPr lang="en-US" dirty="0">
                        <a:solidFill>
                          <a:schemeClr val="tx1"/>
                        </a:solidFill>
                      </a:endParaRPr>
                    </a:p>
                  </a:txBody>
                  <a:tcPr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A4F"/>
                    </a:solidFill>
                  </a:tcPr>
                </a:tc>
                <a:extLst>
                  <a:ext uri="{0D108BD9-81ED-4DB2-BD59-A6C34878D82A}">
                    <a16:rowId xmlns:a16="http://schemas.microsoft.com/office/drawing/2014/main" val="10001"/>
                  </a:ext>
                </a:extLst>
              </a:tr>
            </a:tbl>
          </a:graphicData>
        </a:graphic>
      </p:graphicFrame>
      <p:sp>
        <p:nvSpPr>
          <p:cNvPr id="4" name="Title 3">
            <a:extLst>
              <a:ext uri="{FF2B5EF4-FFF2-40B4-BE49-F238E27FC236}">
                <a16:creationId xmlns:a16="http://schemas.microsoft.com/office/drawing/2014/main" id="{2EE87588-6E40-3D40-B62F-F10D41D6D177}"/>
              </a:ext>
            </a:extLst>
          </p:cNvPr>
          <p:cNvSpPr>
            <a:spLocks noGrp="1"/>
          </p:cNvSpPr>
          <p:nvPr>
            <p:ph type="title"/>
          </p:nvPr>
        </p:nvSpPr>
        <p:spPr/>
        <p:txBody>
          <a:bodyPr>
            <a:normAutofit/>
          </a:bodyPr>
          <a:lstStyle/>
          <a:p>
            <a:r>
              <a:rPr lang="en-US" sz="3200" b="1" dirty="0">
                <a:solidFill>
                  <a:srgbClr val="DFB226"/>
                </a:solidFill>
                <a:latin typeface="+mn-lt"/>
              </a:rPr>
              <a:t>Phase II/</a:t>
            </a:r>
            <a:r>
              <a:rPr lang="en-US" sz="3200" dirty="0">
                <a:latin typeface="+mn-lt"/>
              </a:rPr>
              <a:t>III Trial Schema: Relatlimab Added to Nivolumab</a:t>
            </a:r>
            <a:endParaRPr lang="en-US" sz="3200" b="1" dirty="0">
              <a:latin typeface="+mn-lt"/>
            </a:endParaRPr>
          </a:p>
        </p:txBody>
      </p:sp>
      <p:sp>
        <p:nvSpPr>
          <p:cNvPr id="5" name="TextBox 4">
            <a:extLst>
              <a:ext uri="{FF2B5EF4-FFF2-40B4-BE49-F238E27FC236}">
                <a16:creationId xmlns:a16="http://schemas.microsoft.com/office/drawing/2014/main" id="{E872F859-A4AD-A84D-A717-4224ADA4062C}"/>
              </a:ext>
            </a:extLst>
          </p:cNvPr>
          <p:cNvSpPr txBox="1"/>
          <p:nvPr/>
        </p:nvSpPr>
        <p:spPr>
          <a:xfrm>
            <a:off x="1313260" y="5361281"/>
            <a:ext cx="92067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Primary endpoint: </a:t>
            </a: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Progression-free survival</a:t>
            </a:r>
          </a:p>
        </p:txBody>
      </p:sp>
      <p:cxnSp>
        <p:nvCxnSpPr>
          <p:cNvPr id="6" name="Straight Connector 10">
            <a:extLst>
              <a:ext uri="{FF2B5EF4-FFF2-40B4-BE49-F238E27FC236}">
                <a16:creationId xmlns:a16="http://schemas.microsoft.com/office/drawing/2014/main" id="{81C4D4AB-DF10-0441-819B-14932DE9D789}"/>
              </a:ext>
            </a:extLst>
          </p:cNvPr>
          <p:cNvCxnSpPr>
            <a:cxnSpLocks noChangeShapeType="1"/>
          </p:cNvCxnSpPr>
          <p:nvPr/>
        </p:nvCxnSpPr>
        <p:spPr bwMode="auto">
          <a:xfrm>
            <a:off x="5494009" y="3645886"/>
            <a:ext cx="609600" cy="0"/>
          </a:xfrm>
          <a:prstGeom prst="line">
            <a:avLst/>
          </a:prstGeom>
          <a:noFill/>
          <a:ln w="19050" cmpd="sng">
            <a:solidFill>
              <a:schemeClr val="tx1"/>
            </a:solidFill>
            <a:round/>
            <a:headEnd/>
            <a:tailEnd/>
          </a:ln>
          <a:extLst>
            <a:ext uri="{909E8E84-426E-40DD-AFC4-6F175D3DCCD1}">
              <a14:hiddenFill xmlns:a14="http://schemas.microsoft.com/office/drawing/2010/main">
                <a:noFill/>
              </a14:hiddenFill>
            </a:ext>
          </a:extLst>
        </p:spPr>
      </p:cxnSp>
      <p:cxnSp>
        <p:nvCxnSpPr>
          <p:cNvPr id="7" name="Straight Arrow Connector 6">
            <a:extLst>
              <a:ext uri="{FF2B5EF4-FFF2-40B4-BE49-F238E27FC236}">
                <a16:creationId xmlns:a16="http://schemas.microsoft.com/office/drawing/2014/main" id="{B3E1C4F1-44CF-314D-AB66-5FA22CAB52D5}"/>
              </a:ext>
            </a:extLst>
          </p:cNvPr>
          <p:cNvCxnSpPr/>
          <p:nvPr/>
        </p:nvCxnSpPr>
        <p:spPr bwMode="auto">
          <a:xfrm rot="5400000" flipH="1" flipV="1">
            <a:off x="5471783" y="3651799"/>
            <a:ext cx="1654994" cy="1588"/>
          </a:xfrm>
          <a:prstGeom prst="straightConnector1">
            <a:avLst/>
          </a:prstGeom>
          <a:ln w="19050" cmpd="sng">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1A2A9D3-6C77-2840-B95D-895868A4DC35}"/>
              </a:ext>
            </a:extLst>
          </p:cNvPr>
          <p:cNvCxnSpPr/>
          <p:nvPr/>
        </p:nvCxnSpPr>
        <p:spPr bwMode="auto">
          <a:xfrm>
            <a:off x="6294513" y="4484522"/>
            <a:ext cx="706587" cy="0"/>
          </a:xfrm>
          <a:prstGeom prst="straightConnector1">
            <a:avLst/>
          </a:prstGeom>
          <a:ln w="19050" cmpd="sng">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A3662D7-41A2-6645-930D-7CAFB692708C}"/>
              </a:ext>
            </a:extLst>
          </p:cNvPr>
          <p:cNvCxnSpPr/>
          <p:nvPr/>
        </p:nvCxnSpPr>
        <p:spPr bwMode="auto">
          <a:xfrm>
            <a:off x="6294515" y="2828339"/>
            <a:ext cx="706583" cy="0"/>
          </a:xfrm>
          <a:prstGeom prst="straightConnector1">
            <a:avLst/>
          </a:prstGeom>
          <a:ln w="19050" cmpd="sng">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085173D7-91E2-0B4C-8D90-E670BEF6BEF8}"/>
              </a:ext>
            </a:extLst>
          </p:cNvPr>
          <p:cNvGrpSpPr>
            <a:grpSpLocks/>
          </p:cNvGrpSpPr>
          <p:nvPr/>
        </p:nvGrpSpPr>
        <p:grpSpPr bwMode="auto">
          <a:xfrm>
            <a:off x="5840432" y="3221666"/>
            <a:ext cx="914400" cy="914400"/>
            <a:chOff x="1872" y="1584"/>
            <a:chExt cx="576" cy="576"/>
          </a:xfrm>
        </p:grpSpPr>
        <p:sp>
          <p:nvSpPr>
            <p:cNvPr id="11" name="Oval 10">
              <a:extLst>
                <a:ext uri="{FF2B5EF4-FFF2-40B4-BE49-F238E27FC236}">
                  <a16:creationId xmlns:a16="http://schemas.microsoft.com/office/drawing/2014/main" id="{2342012B-F08D-2042-9087-F1AF37C77326}"/>
                </a:ext>
              </a:extLst>
            </p:cNvPr>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marL="0" marR="0" lvl="0" indent="0" algn="l" defTabSz="455613"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ED7D31"/>
                </a:solidFill>
                <a:effectLst/>
                <a:uLnTx/>
                <a:uFillTx/>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8E181A8-2CD0-0744-809F-4EA811BD11A9}"/>
                </a:ext>
              </a:extLst>
            </p:cNvPr>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a:t>
              </a:r>
            </a:p>
          </p:txBody>
        </p:sp>
      </p:grpSp>
      <p:sp>
        <p:nvSpPr>
          <p:cNvPr id="14" name="Rectangle 18">
            <a:extLst>
              <a:ext uri="{FF2B5EF4-FFF2-40B4-BE49-F238E27FC236}">
                <a16:creationId xmlns:a16="http://schemas.microsoft.com/office/drawing/2014/main" id="{ECC34F93-2DE1-8D49-816E-C849BE20BC4E}"/>
              </a:ext>
            </a:extLst>
          </p:cNvPr>
          <p:cNvSpPr>
            <a:spLocks noChangeArrowheads="1"/>
          </p:cNvSpPr>
          <p:nvPr/>
        </p:nvSpPr>
        <p:spPr bwMode="auto">
          <a:xfrm>
            <a:off x="7109048" y="2374788"/>
            <a:ext cx="3975224" cy="900615"/>
          </a:xfrm>
          <a:prstGeom prst="rect">
            <a:avLst/>
          </a:prstGeom>
          <a:solidFill>
            <a:srgbClr val="F9951E"/>
          </a:solidFill>
          <a:ln w="12700" cmpd="sng">
            <a:solidFill>
              <a:srgbClr val="FFFFFF"/>
            </a:solidFill>
            <a:round/>
            <a:headEnd/>
            <a:tailEnd/>
          </a:ln>
          <a:effectLst>
            <a:outerShdw blurRad="50800" dist="38100" dir="2700000" algn="tl" rotWithShape="0">
              <a:prstClr val="black">
                <a:alpha val="40000"/>
              </a:prstClr>
            </a:outerShdw>
          </a:effectLst>
        </p:spPr>
        <p:txBody>
          <a:bodyPr anchor="ctr"/>
          <a:lstStyle/>
          <a:p>
            <a:pPr algn="ctr"/>
            <a:r>
              <a:rPr lang="en-US" sz="2200" b="1" dirty="0" err="1">
                <a:solidFill>
                  <a:srgbClr val="00274B"/>
                </a:solidFill>
              </a:rPr>
              <a:t>Relatlimab</a:t>
            </a:r>
            <a:r>
              <a:rPr lang="en-US" sz="2200" b="1" dirty="0">
                <a:solidFill>
                  <a:srgbClr val="00274B"/>
                </a:solidFill>
              </a:rPr>
              <a:t> + nivolumab</a:t>
            </a:r>
          </a:p>
        </p:txBody>
      </p:sp>
      <p:sp>
        <p:nvSpPr>
          <p:cNvPr id="15" name="Rectangle 18">
            <a:extLst>
              <a:ext uri="{FF2B5EF4-FFF2-40B4-BE49-F238E27FC236}">
                <a16:creationId xmlns:a16="http://schemas.microsoft.com/office/drawing/2014/main" id="{CC20EC6E-7956-7D4D-B83E-BAFE4C7EF89A}"/>
              </a:ext>
            </a:extLst>
          </p:cNvPr>
          <p:cNvSpPr>
            <a:spLocks noChangeArrowheads="1"/>
          </p:cNvSpPr>
          <p:nvPr/>
        </p:nvSpPr>
        <p:spPr bwMode="auto">
          <a:xfrm>
            <a:off x="7086600" y="4022892"/>
            <a:ext cx="3994496" cy="914395"/>
          </a:xfrm>
          <a:prstGeom prst="rect">
            <a:avLst/>
          </a:prstGeom>
          <a:solidFill>
            <a:srgbClr val="99CD14"/>
          </a:solidFill>
          <a:ln w="12700" cmpd="sng">
            <a:solidFill>
              <a:srgbClr val="FFFFFF"/>
            </a:solidFill>
            <a:round/>
            <a:headEnd/>
            <a:tailEnd/>
          </a:ln>
          <a:effectLst>
            <a:outerShdw blurRad="50800" dist="38100" dir="2700000" algn="tl" rotWithShape="0">
              <a:prstClr val="black">
                <a:alpha val="40000"/>
              </a:prstClr>
            </a:outerShdw>
          </a:effectLst>
        </p:spPr>
        <p:txBody>
          <a:bodyPr anchor="ctr"/>
          <a:lstStyle/>
          <a:p>
            <a:pPr algn="ctr"/>
            <a:r>
              <a:rPr lang="en-US" sz="2200" b="1" dirty="0">
                <a:solidFill>
                  <a:srgbClr val="00274B"/>
                </a:solidFill>
              </a:rPr>
              <a:t>Nivolumab</a:t>
            </a:r>
          </a:p>
        </p:txBody>
      </p:sp>
      <p:sp>
        <p:nvSpPr>
          <p:cNvPr id="18" name="Rectangle 17">
            <a:extLst>
              <a:ext uri="{FF2B5EF4-FFF2-40B4-BE49-F238E27FC236}">
                <a16:creationId xmlns:a16="http://schemas.microsoft.com/office/drawing/2014/main" id="{98FB6FA5-9734-9442-94AF-6FBDD5207426}"/>
              </a:ext>
            </a:extLst>
          </p:cNvPr>
          <p:cNvSpPr/>
          <p:nvPr/>
        </p:nvSpPr>
        <p:spPr>
          <a:xfrm>
            <a:off x="1211223" y="1865031"/>
            <a:ext cx="345638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Target accrual: </a:t>
            </a:r>
            <a:r>
              <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700</a:t>
            </a:r>
          </a:p>
        </p:txBody>
      </p:sp>
      <p:sp>
        <p:nvSpPr>
          <p:cNvPr id="21" name="TextBox 20">
            <a:extLst>
              <a:ext uri="{FF2B5EF4-FFF2-40B4-BE49-F238E27FC236}">
                <a16:creationId xmlns:a16="http://schemas.microsoft.com/office/drawing/2014/main" id="{8E3EFB47-1AAF-A942-B2A6-C0BE7E45AD37}"/>
              </a:ext>
            </a:extLst>
          </p:cNvPr>
          <p:cNvSpPr txBox="1"/>
          <p:nvPr/>
        </p:nvSpPr>
        <p:spPr>
          <a:xfrm>
            <a:off x="152400" y="6460123"/>
            <a:ext cx="9390460" cy="338554"/>
          </a:xfrm>
          <a:prstGeom prst="rect">
            <a:avLst/>
          </a:prstGeom>
          <a:noFill/>
        </p:spPr>
        <p:txBody>
          <a:bodyPr wrap="square" rtlCol="0">
            <a:spAutoFit/>
          </a:bodyPr>
          <a:lstStyle/>
          <a:p>
            <a:pPr>
              <a:defRPr/>
            </a:pPr>
            <a:r>
              <a:rPr lang="en-US" sz="1600" dirty="0" err="1">
                <a:latin typeface="Arial" panose="020B0604020202020204" pitchFamily="34" charset="0"/>
                <a:ea typeface="+mn-ea"/>
                <a:cs typeface="Arial" panose="020B0604020202020204" pitchFamily="34" charset="0"/>
              </a:rPr>
              <a:t>www.c</a:t>
            </a:r>
            <a:r>
              <a:rPr kumimoji="0" lang="en-US" sz="16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linicaltrials</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r>
              <a:rPr lang="en-US" sz="1600" dirty="0">
                <a:latin typeface="Arial" panose="020B0604020202020204" pitchFamily="34" charset="0"/>
                <a:ea typeface="+mn-ea"/>
                <a:cs typeface="Arial" panose="020B0604020202020204" pitchFamily="34" charset="0"/>
              </a:rPr>
              <a:t>gov. Accessed</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May 9, 2019 (</a:t>
            </a:r>
            <a:r>
              <a:rPr lang="en-US" sz="1600" dirty="0"/>
              <a:t>NCT03470922</a:t>
            </a:r>
            <a:r>
              <a:rPr lang="en-US" sz="1600" dirty="0">
                <a:latin typeface="Arial" panose="020B0604020202020204" pitchFamily="34" charset="0"/>
                <a:ea typeface="+mn-ea"/>
                <a:cs typeface="Arial" panose="020B0604020202020204" pitchFamily="34" charset="0"/>
              </a:rPr>
              <a:t>).</a:t>
            </a:r>
            <a:endParaRPr lang="en-US" sz="1600" dirty="0"/>
          </a:p>
        </p:txBody>
      </p:sp>
    </p:spTree>
    <p:extLst>
      <p:ext uri="{BB962C8B-B14F-4D97-AF65-F5344CB8AC3E}">
        <p14:creationId xmlns:p14="http://schemas.microsoft.com/office/powerpoint/2010/main" val="20859309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1E51B4-FAF2-E94F-9DA1-AA34454A0575}"/>
              </a:ext>
            </a:extLst>
          </p:cNvPr>
          <p:cNvSpPr txBox="1"/>
          <p:nvPr/>
        </p:nvSpPr>
        <p:spPr>
          <a:xfrm>
            <a:off x="152400" y="6460123"/>
            <a:ext cx="9390460" cy="338554"/>
          </a:xfrm>
          <a:prstGeom prst="rect">
            <a:avLst/>
          </a:prstGeom>
          <a:noFill/>
        </p:spPr>
        <p:txBody>
          <a:bodyPr wrap="square" rtlCol="0">
            <a:spAutoFit/>
          </a:bodyPr>
          <a:lstStyle/>
          <a:p>
            <a:pPr>
              <a:defRPr/>
            </a:pPr>
            <a:r>
              <a:rPr lang="en-US" sz="1600" dirty="0" err="1">
                <a:latin typeface="Arial" panose="020B0604020202020204" pitchFamily="34" charset="0"/>
                <a:ea typeface="+mn-ea"/>
                <a:cs typeface="Arial" panose="020B0604020202020204" pitchFamily="34" charset="0"/>
              </a:rPr>
              <a:t>Parisi</a:t>
            </a:r>
            <a:r>
              <a:rPr lang="en-US" sz="1600" dirty="0">
                <a:latin typeface="Arial" panose="020B0604020202020204" pitchFamily="34" charset="0"/>
                <a:ea typeface="+mn-ea"/>
                <a:cs typeface="Arial" panose="020B0604020202020204" pitchFamily="34" charset="0"/>
              </a:rPr>
              <a:t> G et al. </a:t>
            </a:r>
            <a:r>
              <a:rPr lang="en-US" sz="1600" i="1" dirty="0">
                <a:latin typeface="Arial" panose="020B0604020202020204" pitchFamily="34" charset="0"/>
                <a:ea typeface="+mn-ea"/>
                <a:cs typeface="Arial" panose="020B0604020202020204" pitchFamily="34" charset="0"/>
              </a:rPr>
              <a:t>Proc</a:t>
            </a:r>
            <a:r>
              <a:rPr lang="en-US" sz="1600" dirty="0">
                <a:latin typeface="Arial" panose="020B0604020202020204" pitchFamily="34" charset="0"/>
                <a:ea typeface="+mn-ea"/>
                <a:cs typeface="Arial" panose="020B0604020202020204" pitchFamily="34" charset="0"/>
              </a:rPr>
              <a:t> </a:t>
            </a:r>
            <a:r>
              <a:rPr lang="en-US" sz="1600" i="1" dirty="0">
                <a:latin typeface="Arial" panose="020B0604020202020204" pitchFamily="34" charset="0"/>
                <a:ea typeface="+mn-ea"/>
                <a:cs typeface="Arial" panose="020B0604020202020204" pitchFamily="34" charset="0"/>
              </a:rPr>
              <a:t>AACR</a:t>
            </a:r>
            <a:r>
              <a:rPr lang="en-US" sz="1600" dirty="0">
                <a:latin typeface="Arial" panose="020B0604020202020204" pitchFamily="34" charset="0"/>
                <a:ea typeface="+mn-ea"/>
                <a:cs typeface="Arial" panose="020B0604020202020204" pitchFamily="34" charset="0"/>
              </a:rPr>
              <a:t> 2018;Abstract 3566.</a:t>
            </a:r>
            <a:endParaRPr lang="en-US" sz="1600" dirty="0"/>
          </a:p>
        </p:txBody>
      </p:sp>
      <p:pic>
        <p:nvPicPr>
          <p:cNvPr id="5" name="Picture 4">
            <a:extLst>
              <a:ext uri="{FF2B5EF4-FFF2-40B4-BE49-F238E27FC236}">
                <a16:creationId xmlns:a16="http://schemas.microsoft.com/office/drawing/2014/main" id="{46B49041-CEC1-0F4E-89D2-DBFE8BC024C3}"/>
              </a:ext>
            </a:extLst>
          </p:cNvPr>
          <p:cNvPicPr>
            <a:picLocks noChangeAspect="1"/>
          </p:cNvPicPr>
          <p:nvPr/>
        </p:nvPicPr>
        <p:blipFill>
          <a:blip r:embed="rId2"/>
          <a:stretch>
            <a:fillRect/>
          </a:stretch>
        </p:blipFill>
        <p:spPr>
          <a:xfrm>
            <a:off x="2209800" y="2253960"/>
            <a:ext cx="7848600" cy="4206164"/>
          </a:xfrm>
          <a:prstGeom prst="rect">
            <a:avLst/>
          </a:prstGeom>
        </p:spPr>
      </p:pic>
      <p:sp>
        <p:nvSpPr>
          <p:cNvPr id="6" name="Rectangle 5">
            <a:extLst>
              <a:ext uri="{FF2B5EF4-FFF2-40B4-BE49-F238E27FC236}">
                <a16:creationId xmlns:a16="http://schemas.microsoft.com/office/drawing/2014/main" id="{0F96863C-E85E-5441-920D-59FE8A5EFE25}"/>
              </a:ext>
            </a:extLst>
          </p:cNvPr>
          <p:cNvSpPr/>
          <p:nvPr/>
        </p:nvSpPr>
        <p:spPr>
          <a:xfrm>
            <a:off x="577770" y="1257233"/>
            <a:ext cx="108966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NKTR-214 is a CD122-biased cytokine agonist conjugated with multiple releasable chains of polyethylene glycol (PEG), designed to provide sustained signaling through the IL-2R</a:t>
            </a:r>
            <a:r>
              <a:rPr kumimoji="0" lang="en-US" sz="1800" i="0" u="none" strike="noStrike" kern="1200" cap="none" spc="0" normalizeH="0" baseline="0" noProof="0" dirty="0">
                <a:ln>
                  <a:noFill/>
                </a:ln>
                <a:effectLst/>
                <a:uLnTx/>
                <a:uFillTx/>
                <a:latin typeface="Symbol" pitchFamily="2" charset="2"/>
                <a:ea typeface="+mn-ea"/>
                <a:cs typeface="Arial" panose="020B0604020202020204" pitchFamily="34" charset="0"/>
              </a:rPr>
              <a:t>bg</a:t>
            </a:r>
            <a:r>
              <a:rPr kumimoji="0" lang="en-US"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pathway to preferentially activate and expand effector CD8+ T and NK cells over </a:t>
            </a:r>
            <a:r>
              <a:rPr kumimoji="0" lang="en-US" sz="180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Tregs</a:t>
            </a:r>
            <a:r>
              <a:rPr kumimoji="0" lang="en-US"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in the tumor </a:t>
            </a:r>
          </a:p>
        </p:txBody>
      </p:sp>
      <p:sp>
        <p:nvSpPr>
          <p:cNvPr id="10" name="Title 9">
            <a:extLst>
              <a:ext uri="{FF2B5EF4-FFF2-40B4-BE49-F238E27FC236}">
                <a16:creationId xmlns:a16="http://schemas.microsoft.com/office/drawing/2014/main" id="{8E459CB3-20BE-2946-BC83-F282029B3876}"/>
              </a:ext>
            </a:extLst>
          </p:cNvPr>
          <p:cNvSpPr>
            <a:spLocks noGrp="1"/>
          </p:cNvSpPr>
          <p:nvPr>
            <p:ph type="title"/>
          </p:nvPr>
        </p:nvSpPr>
        <p:spPr/>
        <p:txBody>
          <a:bodyPr/>
          <a:lstStyle/>
          <a:p>
            <a:r>
              <a:rPr lang="en-US" dirty="0"/>
              <a:t>Mechanism of Action of </a:t>
            </a:r>
            <a:r>
              <a:rPr lang="en-US" dirty="0" err="1"/>
              <a:t>Bempegaldesleukin</a:t>
            </a:r>
            <a:r>
              <a:rPr lang="en-US" dirty="0"/>
              <a:t> (NKTR-214) </a:t>
            </a:r>
          </a:p>
        </p:txBody>
      </p:sp>
    </p:spTree>
    <p:extLst>
      <p:ext uri="{BB962C8B-B14F-4D97-AF65-F5344CB8AC3E}">
        <p14:creationId xmlns:p14="http://schemas.microsoft.com/office/powerpoint/2010/main" val="2935065772"/>
      </p:ext>
    </p:extLst>
  </p:cSld>
  <p:clrMapOvr>
    <a:masterClrMapping/>
  </p:clrMapOvr>
  <p:transition spd="slow" advClick="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3">
            <a:extLst>
              <a:ext uri="{FF2B5EF4-FFF2-40B4-BE49-F238E27FC236}">
                <a16:creationId xmlns:a16="http://schemas.microsoft.com/office/drawing/2014/main" id="{4FEFC917-97FE-884B-96A3-55E0DBFCFE6C}"/>
              </a:ext>
            </a:extLst>
          </p:cNvPr>
          <p:cNvSpPr>
            <a:spLocks noChangeArrowheads="1"/>
          </p:cNvSpPr>
          <p:nvPr/>
        </p:nvSpPr>
        <p:spPr bwMode="auto">
          <a:xfrm>
            <a:off x="1409700" y="2984825"/>
            <a:ext cx="9677400" cy="3354526"/>
          </a:xfrm>
          <a:prstGeom prst="rect">
            <a:avLst/>
          </a:prstGeom>
          <a:solidFill>
            <a:srgbClr val="9CCB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lgn="l">
              <a:spcBef>
                <a:spcPts val="1675"/>
              </a:spcBef>
              <a:buChar char="•"/>
              <a:defRPr sz="2000">
                <a:solidFill>
                  <a:schemeClr val="tx1"/>
                </a:solidFill>
                <a:latin typeface="Arial" pitchFamily="34" charset="0"/>
                <a:ea typeface="ヒラギノ角ゴ Pro W3" charset="-128"/>
              </a:defRPr>
            </a:lvl1pPr>
            <a:lvl2pPr marL="742950" indent="-285750" algn="l">
              <a:spcBef>
                <a:spcPts val="1675"/>
              </a:spcBef>
              <a:buChar char="–"/>
              <a:defRPr sz="2000">
                <a:solidFill>
                  <a:schemeClr val="tx1"/>
                </a:solidFill>
                <a:latin typeface="Arial" pitchFamily="34" charset="0"/>
                <a:ea typeface="ヒラギノ角ゴ Pro W3" charset="-128"/>
              </a:defRPr>
            </a:lvl2pPr>
            <a:lvl3pPr marL="1143000" indent="-228600" algn="l">
              <a:spcBef>
                <a:spcPts val="1675"/>
              </a:spcBef>
              <a:buChar char="•"/>
              <a:defRPr sz="2000">
                <a:solidFill>
                  <a:schemeClr val="tx1"/>
                </a:solidFill>
                <a:latin typeface="Arial" pitchFamily="34" charset="0"/>
                <a:ea typeface="MS PGothic" pitchFamily="34" charset="-128"/>
              </a:defRPr>
            </a:lvl3pPr>
            <a:lvl4pPr marL="1600200" indent="-228600" algn="l">
              <a:spcBef>
                <a:spcPts val="1675"/>
              </a:spcBef>
              <a:buChar char="–"/>
              <a:defRPr sz="2000">
                <a:solidFill>
                  <a:schemeClr val="tx1"/>
                </a:solidFill>
                <a:latin typeface="Arial" pitchFamily="34" charset="0"/>
                <a:ea typeface="MS PGothic" pitchFamily="34" charset="-128"/>
              </a:defRPr>
            </a:lvl4pPr>
            <a:lvl5pPr marL="2057400" indent="-228600" algn="l">
              <a:spcBef>
                <a:spcPts val="1675"/>
              </a:spcBef>
              <a:buChar char="»"/>
              <a:defRPr sz="2000">
                <a:solidFill>
                  <a:schemeClr val="tx1"/>
                </a:solidFill>
                <a:latin typeface="Arial" pitchFamily="34" charset="0"/>
                <a:ea typeface="MS PGothic" pitchFamily="34" charset="-128"/>
              </a:defRPr>
            </a:lvl5pPr>
            <a:lvl6pPr marL="25146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ts val="1675"/>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itchFamily="34" charset="0"/>
              <a:ea typeface="ヒラギノ角ゴ Pro W3" charset="-128"/>
            </a:endParaRPr>
          </a:p>
        </p:txBody>
      </p:sp>
      <p:sp>
        <p:nvSpPr>
          <p:cNvPr id="2" name="Title 1">
            <a:extLst>
              <a:ext uri="{FF2B5EF4-FFF2-40B4-BE49-F238E27FC236}">
                <a16:creationId xmlns:a16="http://schemas.microsoft.com/office/drawing/2014/main" id="{6B385551-36DB-6B4A-84E3-5C9B0730FF78}"/>
              </a:ext>
            </a:extLst>
          </p:cNvPr>
          <p:cNvSpPr>
            <a:spLocks noGrp="1"/>
          </p:cNvSpPr>
          <p:nvPr>
            <p:ph type="title"/>
          </p:nvPr>
        </p:nvSpPr>
        <p:spPr/>
        <p:txBody>
          <a:bodyPr/>
          <a:lstStyle/>
          <a:p>
            <a:r>
              <a:rPr lang="en-US" dirty="0"/>
              <a:t>Safety in a First-in-Human Study of NKTR-214 in Patients with Advanced or Metastatic Solid Tumors (N = 28)</a:t>
            </a:r>
          </a:p>
        </p:txBody>
      </p:sp>
      <p:sp>
        <p:nvSpPr>
          <p:cNvPr id="3" name="TextBox 2">
            <a:extLst>
              <a:ext uri="{FF2B5EF4-FFF2-40B4-BE49-F238E27FC236}">
                <a16:creationId xmlns:a16="http://schemas.microsoft.com/office/drawing/2014/main" id="{8D570DCB-2F0D-794C-8F91-9A7DC676FC53}"/>
              </a:ext>
            </a:extLst>
          </p:cNvPr>
          <p:cNvSpPr txBox="1"/>
          <p:nvPr/>
        </p:nvSpPr>
        <p:spPr>
          <a:xfrm>
            <a:off x="76200" y="6447931"/>
            <a:ext cx="5050550" cy="338554"/>
          </a:xfrm>
          <a:prstGeom prst="rect">
            <a:avLst/>
          </a:prstGeom>
          <a:noFill/>
        </p:spPr>
        <p:txBody>
          <a:bodyPr wrap="none" rtlCol="0">
            <a:spAutoFit/>
          </a:bodyPr>
          <a:lstStyle/>
          <a:p>
            <a:r>
              <a:rPr lang="en-US" sz="1600" dirty="0" err="1"/>
              <a:t>Bentebibel</a:t>
            </a:r>
            <a:r>
              <a:rPr lang="en-US" sz="1600" dirty="0"/>
              <a:t> SE et al. </a:t>
            </a:r>
            <a:r>
              <a:rPr lang="en-US" sz="1600" i="1" dirty="0"/>
              <a:t>Cancer </a:t>
            </a:r>
            <a:r>
              <a:rPr lang="en-US" sz="1600" i="1" dirty="0" err="1"/>
              <a:t>Discov</a:t>
            </a:r>
            <a:r>
              <a:rPr lang="en-US" sz="1600" i="1" dirty="0"/>
              <a:t> </a:t>
            </a:r>
            <a:r>
              <a:rPr lang="en-US" sz="1600" dirty="0"/>
              <a:t>2019;9(6):711-21.</a:t>
            </a:r>
          </a:p>
        </p:txBody>
      </p:sp>
      <p:sp>
        <p:nvSpPr>
          <p:cNvPr id="4" name="TextBox 3">
            <a:extLst>
              <a:ext uri="{FF2B5EF4-FFF2-40B4-BE49-F238E27FC236}">
                <a16:creationId xmlns:a16="http://schemas.microsoft.com/office/drawing/2014/main" id="{C246F416-29B1-794D-91E6-F779A8213B4B}"/>
              </a:ext>
            </a:extLst>
          </p:cNvPr>
          <p:cNvSpPr txBox="1"/>
          <p:nvPr/>
        </p:nvSpPr>
        <p:spPr>
          <a:xfrm>
            <a:off x="780568" y="1387343"/>
            <a:ext cx="10786334" cy="1477328"/>
          </a:xfrm>
          <a:prstGeom prst="rect">
            <a:avLst/>
          </a:prstGeom>
          <a:noFill/>
        </p:spPr>
        <p:txBody>
          <a:bodyPr wrap="square" rtlCol="0">
            <a:spAutoFit/>
          </a:bodyPr>
          <a:lstStyle/>
          <a:p>
            <a:pPr marL="342900" indent="-342900">
              <a:buFont typeface="Arial" panose="020B0604020202020204" pitchFamily="34" charset="0"/>
              <a:buChar char="•"/>
            </a:pPr>
            <a:r>
              <a:rPr lang="en-US" sz="1800" dirty="0"/>
              <a:t>Majority of patients had a diagnosis of metastatic RCC (n = 15; 53.6%) or melanoma (n = 7; 25.0%)</a:t>
            </a:r>
          </a:p>
          <a:p>
            <a:pPr marL="342900" indent="-342900">
              <a:buFont typeface="Arial" panose="020B0604020202020204" pitchFamily="34" charset="0"/>
              <a:buChar char="•"/>
            </a:pPr>
            <a:r>
              <a:rPr lang="en-US" sz="1800" dirty="0"/>
              <a:t>All patients had received prior anticancer treatment (Median: 2 [range: </a:t>
            </a:r>
            <a:r>
              <a:rPr lang="en-US" sz="1800"/>
              <a:t>1-12]):</a:t>
            </a:r>
            <a:endParaRPr lang="en-US" sz="1800" dirty="0"/>
          </a:p>
          <a:p>
            <a:pPr marL="800100" lvl="1" indent="-342900">
              <a:buFont typeface="System Font Regular"/>
              <a:buChar char="–"/>
            </a:pPr>
            <a:r>
              <a:rPr lang="en-US" sz="1800" dirty="0"/>
              <a:t>16 (57.1%) had received targeted therapy; </a:t>
            </a:r>
          </a:p>
          <a:p>
            <a:pPr marL="800100" lvl="1" indent="-342900">
              <a:buFont typeface="System Font Regular"/>
              <a:buChar char="–"/>
            </a:pPr>
            <a:r>
              <a:rPr lang="en-US" sz="1800" dirty="0"/>
              <a:t>16 (57.1%) had received an immune checkpoint inhibitor; </a:t>
            </a:r>
          </a:p>
          <a:p>
            <a:pPr marL="800100" lvl="1" indent="-342900">
              <a:buFont typeface="System Font Regular"/>
              <a:buChar char="–"/>
            </a:pPr>
            <a:r>
              <a:rPr lang="en-US" sz="1800" dirty="0"/>
              <a:t>6 (21.4%) had received an immune checkpoint inhibitor in addition to other immunotherapy</a:t>
            </a:r>
          </a:p>
        </p:txBody>
      </p:sp>
      <p:graphicFrame>
        <p:nvGraphicFramePr>
          <p:cNvPr id="6" name="Table 5">
            <a:extLst>
              <a:ext uri="{FF2B5EF4-FFF2-40B4-BE49-F238E27FC236}">
                <a16:creationId xmlns:a16="http://schemas.microsoft.com/office/drawing/2014/main" id="{03334A9F-F1AA-4F45-9DF6-9ACBDAF09639}"/>
              </a:ext>
            </a:extLst>
          </p:cNvPr>
          <p:cNvGraphicFramePr>
            <a:graphicFrameLocks noGrp="1"/>
          </p:cNvGraphicFramePr>
          <p:nvPr>
            <p:extLst>
              <p:ext uri="{D42A27DB-BD31-4B8C-83A1-F6EECF244321}">
                <p14:modId xmlns:p14="http://schemas.microsoft.com/office/powerpoint/2010/main" val="526969505"/>
              </p:ext>
            </p:extLst>
          </p:nvPr>
        </p:nvGraphicFramePr>
        <p:xfrm>
          <a:off x="1524000" y="3077128"/>
          <a:ext cx="9448800" cy="3169920"/>
        </p:xfrm>
        <a:graphic>
          <a:graphicData uri="http://schemas.openxmlformats.org/drawingml/2006/table">
            <a:tbl>
              <a:tblPr firstRow="1" bandRow="1">
                <a:tableStyleId>{21E4AEA4-8DFA-4A89-87EB-49C32662AFE0}</a:tableStyleId>
              </a:tblPr>
              <a:tblGrid>
                <a:gridCol w="3810000">
                  <a:extLst>
                    <a:ext uri="{9D8B030D-6E8A-4147-A177-3AD203B41FA5}">
                      <a16:colId xmlns:a16="http://schemas.microsoft.com/office/drawing/2014/main" val="2438641025"/>
                    </a:ext>
                  </a:extLst>
                </a:gridCol>
                <a:gridCol w="2819400">
                  <a:extLst>
                    <a:ext uri="{9D8B030D-6E8A-4147-A177-3AD203B41FA5}">
                      <a16:colId xmlns:a16="http://schemas.microsoft.com/office/drawing/2014/main" val="1342165062"/>
                    </a:ext>
                  </a:extLst>
                </a:gridCol>
                <a:gridCol w="2819400">
                  <a:extLst>
                    <a:ext uri="{9D8B030D-6E8A-4147-A177-3AD203B41FA5}">
                      <a16:colId xmlns:a16="http://schemas.microsoft.com/office/drawing/2014/main" val="1257549945"/>
                    </a:ext>
                  </a:extLst>
                </a:gridCol>
              </a:tblGrid>
              <a:tr h="686335">
                <a:tc>
                  <a:txBody>
                    <a:bodyPr/>
                    <a:lstStyle/>
                    <a:p>
                      <a:r>
                        <a:rPr lang="en-US" sz="1600" dirty="0">
                          <a:solidFill>
                            <a:schemeClr val="tx1"/>
                          </a:solidFill>
                        </a:rPr>
                        <a:t>Treatment-emergent AE </a:t>
                      </a:r>
                      <a:br>
                        <a:rPr lang="en-US" sz="1600" dirty="0">
                          <a:solidFill>
                            <a:schemeClr val="tx1"/>
                          </a:solidFill>
                        </a:rPr>
                      </a:br>
                      <a:r>
                        <a:rPr lang="en-US" sz="1600" dirty="0">
                          <a:solidFill>
                            <a:schemeClr val="tx1"/>
                          </a:solidFill>
                        </a:rPr>
                        <a:t>with NKTR-214 0.006 mg/kg q3wk</a:t>
                      </a:r>
                      <a:br>
                        <a:rPr lang="en-US" sz="1600" dirty="0">
                          <a:solidFill>
                            <a:schemeClr val="tx1"/>
                          </a:solidFill>
                        </a:rPr>
                      </a:br>
                      <a:r>
                        <a:rPr lang="en-US" sz="1600" dirty="0">
                          <a:solidFill>
                            <a:schemeClr val="tx1"/>
                          </a:solidFill>
                        </a:rPr>
                        <a:t>(recommended Phase II dose)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algn="ctr"/>
                      <a:r>
                        <a:rPr lang="en-US" sz="1600" dirty="0">
                          <a:solidFill>
                            <a:schemeClr val="tx1"/>
                          </a:solidFill>
                        </a:rPr>
                        <a:t>Grades 1-2</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tc>
                  <a:txBody>
                    <a:bodyPr/>
                    <a:lstStyle/>
                    <a:p>
                      <a:pPr algn="ctr"/>
                      <a:r>
                        <a:rPr lang="en-US" sz="1600" dirty="0">
                          <a:solidFill>
                            <a:schemeClr val="tx1"/>
                          </a:solidFill>
                        </a:rPr>
                        <a:t>Grades 3-5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74B"/>
                    </a:solidFill>
                  </a:tcPr>
                </a:tc>
                <a:extLst>
                  <a:ext uri="{0D108BD9-81ED-4DB2-BD59-A6C34878D82A}">
                    <a16:rowId xmlns:a16="http://schemas.microsoft.com/office/drawing/2014/main" val="553988888"/>
                  </a:ext>
                </a:extLst>
              </a:tr>
              <a:tr h="279618">
                <a:tc>
                  <a:txBody>
                    <a:bodyPr/>
                    <a:lstStyle/>
                    <a:p>
                      <a:r>
                        <a:rPr lang="en-US" sz="1600" dirty="0">
                          <a:solidFill>
                            <a:schemeClr val="tx1"/>
                          </a:solidFill>
                        </a:rPr>
                        <a:t>Fatigue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600" dirty="0">
                          <a:solidFill>
                            <a:schemeClr val="tx1"/>
                          </a:solidFill>
                        </a:rPr>
                        <a:t>9 (82%)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6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extLst>
                  <a:ext uri="{0D108BD9-81ED-4DB2-BD59-A6C34878D82A}">
                    <a16:rowId xmlns:a16="http://schemas.microsoft.com/office/drawing/2014/main" val="3556261507"/>
                  </a:ext>
                </a:extLst>
              </a:tr>
              <a:tr h="279618">
                <a:tc>
                  <a:txBody>
                    <a:bodyPr/>
                    <a:lstStyle/>
                    <a:p>
                      <a:r>
                        <a:rPr lang="en-US" sz="1600" dirty="0">
                          <a:solidFill>
                            <a:schemeClr val="tx1"/>
                          </a:solidFill>
                        </a:rPr>
                        <a:t>Hypotension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600" dirty="0">
                          <a:solidFill>
                            <a:schemeClr val="tx1"/>
                          </a:solidFill>
                        </a:rPr>
                        <a:t>8 (73%)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600" dirty="0">
                          <a:solidFill>
                            <a:schemeClr val="tx1"/>
                          </a:solidFill>
                        </a:rPr>
                        <a:t>1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extLst>
                  <a:ext uri="{0D108BD9-81ED-4DB2-BD59-A6C34878D82A}">
                    <a16:rowId xmlns:a16="http://schemas.microsoft.com/office/drawing/2014/main" val="3842809811"/>
                  </a:ext>
                </a:extLst>
              </a:tr>
              <a:tr h="279618">
                <a:tc>
                  <a:txBody>
                    <a:bodyPr/>
                    <a:lstStyle/>
                    <a:p>
                      <a:r>
                        <a:rPr lang="en-US" sz="1600" dirty="0">
                          <a:solidFill>
                            <a:schemeClr val="tx1"/>
                          </a:solidFill>
                        </a:rPr>
                        <a:t>Flu-like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600" dirty="0">
                          <a:solidFill>
                            <a:schemeClr val="tx1"/>
                          </a:solidFill>
                        </a:rPr>
                        <a:t>8 (73%)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6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extLst>
                  <a:ext uri="{0D108BD9-81ED-4DB2-BD59-A6C34878D82A}">
                    <a16:rowId xmlns:a16="http://schemas.microsoft.com/office/drawing/2014/main" val="651183039"/>
                  </a:ext>
                </a:extLst>
              </a:tr>
              <a:tr h="279618">
                <a:tc>
                  <a:txBody>
                    <a:bodyPr/>
                    <a:lstStyle/>
                    <a:p>
                      <a:r>
                        <a:rPr lang="en-US" sz="1600" dirty="0">
                          <a:solidFill>
                            <a:schemeClr val="tx1"/>
                          </a:solidFill>
                        </a:rPr>
                        <a:t>Pruritis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600" dirty="0">
                          <a:solidFill>
                            <a:schemeClr val="tx1"/>
                          </a:solidFill>
                        </a:rPr>
                        <a:t>7 (64%)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6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extLst>
                  <a:ext uri="{0D108BD9-81ED-4DB2-BD59-A6C34878D82A}">
                    <a16:rowId xmlns:a16="http://schemas.microsoft.com/office/drawing/2014/main" val="1484583058"/>
                  </a:ext>
                </a:extLst>
              </a:tr>
              <a:tr h="279618">
                <a:tc>
                  <a:txBody>
                    <a:bodyPr/>
                    <a:lstStyle/>
                    <a:p>
                      <a:r>
                        <a:rPr lang="en-US" sz="1600" dirty="0">
                          <a:solidFill>
                            <a:schemeClr val="tx1"/>
                          </a:solidFill>
                        </a:rPr>
                        <a:t>Rash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600" dirty="0">
                          <a:solidFill>
                            <a:schemeClr val="tx1"/>
                          </a:solidFill>
                        </a:rPr>
                        <a:t>6 (55%)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6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extLst>
                  <a:ext uri="{0D108BD9-81ED-4DB2-BD59-A6C34878D82A}">
                    <a16:rowId xmlns:a16="http://schemas.microsoft.com/office/drawing/2014/main" val="1324293193"/>
                  </a:ext>
                </a:extLst>
              </a:tr>
              <a:tr h="279618">
                <a:tc>
                  <a:txBody>
                    <a:bodyPr/>
                    <a:lstStyle/>
                    <a:p>
                      <a:r>
                        <a:rPr lang="en-US" sz="1600" dirty="0">
                          <a:solidFill>
                            <a:schemeClr val="tx1"/>
                          </a:solidFill>
                        </a:rPr>
                        <a:t>Decreased appetite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600" dirty="0">
                          <a:solidFill>
                            <a:schemeClr val="tx1"/>
                          </a:solidFill>
                        </a:rPr>
                        <a:t>6 (55%)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6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extLst>
                  <a:ext uri="{0D108BD9-81ED-4DB2-BD59-A6C34878D82A}">
                    <a16:rowId xmlns:a16="http://schemas.microsoft.com/office/drawing/2014/main" val="307491981"/>
                  </a:ext>
                </a:extLst>
              </a:tr>
              <a:tr h="279618">
                <a:tc>
                  <a:txBody>
                    <a:bodyPr/>
                    <a:lstStyle/>
                    <a:p>
                      <a:r>
                        <a:rPr lang="en-US" sz="1600" dirty="0">
                          <a:solidFill>
                            <a:schemeClr val="tx1"/>
                          </a:solidFill>
                        </a:rPr>
                        <a:t>Cough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600" dirty="0">
                          <a:solidFill>
                            <a:schemeClr val="tx1"/>
                          </a:solidFill>
                        </a:rPr>
                        <a:t>5 (45%)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tc>
                  <a:txBody>
                    <a:bodyPr/>
                    <a:lstStyle/>
                    <a:p>
                      <a:pPr algn="ctr"/>
                      <a:r>
                        <a:rPr lang="en-US" sz="16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986"/>
                    </a:solidFill>
                  </a:tcPr>
                </a:tc>
                <a:extLst>
                  <a:ext uri="{0D108BD9-81ED-4DB2-BD59-A6C34878D82A}">
                    <a16:rowId xmlns:a16="http://schemas.microsoft.com/office/drawing/2014/main" val="2427945628"/>
                  </a:ext>
                </a:extLst>
              </a:tr>
            </a:tbl>
          </a:graphicData>
        </a:graphic>
      </p:graphicFrame>
    </p:spTree>
    <p:extLst>
      <p:ext uri="{BB962C8B-B14F-4D97-AF65-F5344CB8AC3E}">
        <p14:creationId xmlns:p14="http://schemas.microsoft.com/office/powerpoint/2010/main" val="1619273845"/>
      </p:ext>
    </p:extLst>
  </p:cSld>
  <p:clrMapOvr>
    <a:masterClrMapping/>
  </p:clrMapOvr>
  <p:transition spd="slow" advClick="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564C63-EA81-2E4F-A17D-CAE9F5A3DEBA}"/>
              </a:ext>
            </a:extLst>
          </p:cNvPr>
          <p:cNvSpPr>
            <a:spLocks noGrp="1"/>
          </p:cNvSpPr>
          <p:nvPr>
            <p:ph type="title"/>
          </p:nvPr>
        </p:nvSpPr>
        <p:spPr/>
        <p:txBody>
          <a:bodyPr/>
          <a:lstStyle/>
          <a:p>
            <a:r>
              <a:rPr lang="en-US" dirty="0"/>
              <a:t>PIVOT-02 </a:t>
            </a:r>
            <a:r>
              <a:rPr lang="en-US"/>
              <a:t>Phase </a:t>
            </a:r>
            <a:r>
              <a:rPr lang="en-US" dirty="0"/>
              <a:t>I</a:t>
            </a:r>
            <a:r>
              <a:rPr lang="en-US"/>
              <a:t>/</a:t>
            </a:r>
            <a:r>
              <a:rPr lang="en-US" dirty="0"/>
              <a:t>II Study of </a:t>
            </a:r>
            <a:r>
              <a:rPr lang="en-US" sz="2800" dirty="0" err="1">
                <a:solidFill>
                  <a:srgbClr val="DFB226"/>
                </a:solidFill>
              </a:rPr>
              <a:t>Bempegaldesleukin</a:t>
            </a:r>
            <a:r>
              <a:rPr lang="en-US" sz="2800" dirty="0">
                <a:solidFill>
                  <a:srgbClr val="DFB226"/>
                </a:solidFill>
              </a:rPr>
              <a:t> (NKTR-214) with Nivolumab (Melanoma Cohort)</a:t>
            </a:r>
            <a:endParaRPr lang="en-US" dirty="0"/>
          </a:p>
        </p:txBody>
      </p:sp>
      <p:sp>
        <p:nvSpPr>
          <p:cNvPr id="4" name="Content Placeholder 3">
            <a:extLst>
              <a:ext uri="{FF2B5EF4-FFF2-40B4-BE49-F238E27FC236}">
                <a16:creationId xmlns:a16="http://schemas.microsoft.com/office/drawing/2014/main" id="{80F5CF3C-B4B0-F643-ABD4-320E1743EC56}"/>
              </a:ext>
            </a:extLst>
          </p:cNvPr>
          <p:cNvSpPr>
            <a:spLocks noGrp="1"/>
          </p:cNvSpPr>
          <p:nvPr>
            <p:ph idx="1"/>
          </p:nvPr>
        </p:nvSpPr>
        <p:spPr>
          <a:xfrm>
            <a:off x="838200" y="1600200"/>
            <a:ext cx="9563100" cy="2743200"/>
          </a:xfrm>
        </p:spPr>
        <p:txBody>
          <a:bodyPr/>
          <a:lstStyle/>
          <a:p>
            <a:pPr marL="0" indent="0">
              <a:buNone/>
            </a:pPr>
            <a:r>
              <a:rPr lang="en-US" b="1" dirty="0">
                <a:solidFill>
                  <a:srgbClr val="DFB226"/>
                </a:solidFill>
              </a:rPr>
              <a:t>Patients with Previously Untreated Metastatic Melanoma</a:t>
            </a:r>
          </a:p>
          <a:p>
            <a:pPr marL="0" indent="0">
              <a:buNone/>
            </a:pPr>
            <a:endParaRPr lang="en-US" b="1" dirty="0">
              <a:solidFill>
                <a:srgbClr val="DFB226"/>
              </a:solidFill>
            </a:endParaRPr>
          </a:p>
          <a:p>
            <a:r>
              <a:rPr lang="en-US" dirty="0"/>
              <a:t>Investigator-assessed ORR:		19/38 (50%)</a:t>
            </a:r>
          </a:p>
          <a:p>
            <a:endParaRPr lang="en-US" dirty="0"/>
          </a:p>
          <a:p>
            <a:r>
              <a:rPr lang="en-US" dirty="0"/>
              <a:t>Median duration of response:		Not reached</a:t>
            </a:r>
          </a:p>
        </p:txBody>
      </p:sp>
      <p:sp>
        <p:nvSpPr>
          <p:cNvPr id="5" name="TextBox 4">
            <a:extLst>
              <a:ext uri="{FF2B5EF4-FFF2-40B4-BE49-F238E27FC236}">
                <a16:creationId xmlns:a16="http://schemas.microsoft.com/office/drawing/2014/main" id="{98C65943-B6AB-FE42-BF29-E076F978F1F4}"/>
              </a:ext>
            </a:extLst>
          </p:cNvPr>
          <p:cNvSpPr txBox="1"/>
          <p:nvPr/>
        </p:nvSpPr>
        <p:spPr>
          <a:xfrm>
            <a:off x="152400" y="6400800"/>
            <a:ext cx="7487563" cy="338554"/>
          </a:xfrm>
          <a:prstGeom prst="rect">
            <a:avLst/>
          </a:prstGeom>
          <a:noFill/>
        </p:spPr>
        <p:txBody>
          <a:bodyPr wrap="none" rtlCol="0">
            <a:spAutoFit/>
          </a:bodyPr>
          <a:lstStyle/>
          <a:p>
            <a:r>
              <a:rPr lang="en-US" sz="1600" dirty="0"/>
              <a:t>Diab A et al. </a:t>
            </a:r>
            <a:r>
              <a:rPr lang="en-US" sz="1600" i="1" dirty="0"/>
              <a:t>Proc Immunotherapy Bridge, Melanoma Bridge </a:t>
            </a:r>
            <a:r>
              <a:rPr lang="en-US" sz="1600" dirty="0"/>
              <a:t>2018;Abstract O15.</a:t>
            </a:r>
          </a:p>
        </p:txBody>
      </p:sp>
    </p:spTree>
    <p:extLst>
      <p:ext uri="{BB962C8B-B14F-4D97-AF65-F5344CB8AC3E}">
        <p14:creationId xmlns:p14="http://schemas.microsoft.com/office/powerpoint/2010/main" val="1387465200"/>
      </p:ext>
    </p:extLst>
  </p:cSld>
  <p:clrMapOvr>
    <a:masterClrMapping/>
  </p:clrMapOvr>
  <p:transition spd="slow" advClick="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oup 31">
            <a:extLst>
              <a:ext uri="{FF2B5EF4-FFF2-40B4-BE49-F238E27FC236}">
                <a16:creationId xmlns:a16="http://schemas.microsoft.com/office/drawing/2014/main" id="{16991F18-9F72-434A-A73C-22B217D2EF53}"/>
              </a:ext>
            </a:extLst>
          </p:cNvPr>
          <p:cNvGraphicFramePr>
            <a:graphicFrameLocks noGrp="1"/>
          </p:cNvGraphicFramePr>
          <p:nvPr>
            <p:extLst>
              <p:ext uri="{D42A27DB-BD31-4B8C-83A1-F6EECF244321}">
                <p14:modId xmlns:p14="http://schemas.microsoft.com/office/powerpoint/2010/main" val="3878245141"/>
              </p:ext>
            </p:extLst>
          </p:nvPr>
        </p:nvGraphicFramePr>
        <p:xfrm>
          <a:off x="1144933" y="2331500"/>
          <a:ext cx="4287761" cy="2683129"/>
        </p:xfrm>
        <a:graphic>
          <a:graphicData uri="http://schemas.openxmlformats.org/drawingml/2006/table">
            <a:tbl>
              <a:tblPr/>
              <a:tblGrid>
                <a:gridCol w="4287761">
                  <a:extLst>
                    <a:ext uri="{9D8B030D-6E8A-4147-A177-3AD203B41FA5}">
                      <a16:colId xmlns:a16="http://schemas.microsoft.com/office/drawing/2014/main" val="20000"/>
                    </a:ext>
                  </a:extLst>
                </a:gridCol>
              </a:tblGrid>
              <a:tr h="397129">
                <a:tc>
                  <a:txBody>
                    <a:bodyPr/>
                    <a:lstStyle/>
                    <a:p>
                      <a:pPr marL="0" marR="0" lvl="0" indent="0" algn="l" defTabSz="914400" rtl="0" eaLnBrk="1" fontAlgn="base" latinLnBrk="0" hangingPunct="1">
                        <a:lnSpc>
                          <a:spcPts val="1960"/>
                        </a:lnSpc>
                        <a:spcBef>
                          <a:spcPts val="800"/>
                        </a:spcBef>
                        <a:spcAft>
                          <a:spcPct val="0"/>
                        </a:spcAft>
                        <a:buClrTx/>
                        <a:buSzTx/>
                        <a:buFontTx/>
                        <a:buNone/>
                        <a:tabLst/>
                      </a:pPr>
                      <a:r>
                        <a:rPr kumimoji="0" lang="en-US" sz="1800" b="1"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rPr>
                        <a:t>Eligibility</a:t>
                      </a:r>
                    </a:p>
                  </a:txBody>
                  <a:tcPr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val="10000"/>
                  </a:ext>
                </a:extLst>
              </a:tr>
              <a:tr h="2286000">
                <a:tc>
                  <a:txBody>
                    <a:bodyPr/>
                    <a:lstStyle/>
                    <a:p>
                      <a:pPr marL="285750" indent="-285750">
                        <a:buFont typeface="Arial" panose="020B0604020202020204" pitchFamily="34" charset="0"/>
                        <a:buChar char="•"/>
                      </a:pPr>
                      <a:r>
                        <a:rPr lang="en-US" sz="1800" kern="1200" dirty="0">
                          <a:solidFill>
                            <a:schemeClr val="tx1"/>
                          </a:solidFill>
                          <a:effectLst/>
                          <a:latin typeface="+mn-lt"/>
                          <a:ea typeface="+mn-ea"/>
                          <a:cs typeface="+mn-cs"/>
                        </a:rPr>
                        <a:t>Stage III (unresectable) or Stage IV melanoma</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Treatment-naïve for unresectable or metastatic melanoma</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No active brain metastases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No active, known or suspected autoimmune disease</a:t>
                      </a:r>
                      <a:endParaRPr lang="en-US" dirty="0">
                        <a:solidFill>
                          <a:schemeClr val="tx1"/>
                        </a:solidFill>
                      </a:endParaRPr>
                    </a:p>
                  </a:txBody>
                  <a:tcPr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A4F"/>
                    </a:solidFill>
                  </a:tcPr>
                </a:tc>
                <a:extLst>
                  <a:ext uri="{0D108BD9-81ED-4DB2-BD59-A6C34878D82A}">
                    <a16:rowId xmlns:a16="http://schemas.microsoft.com/office/drawing/2014/main" val="10001"/>
                  </a:ext>
                </a:extLst>
              </a:tr>
            </a:tbl>
          </a:graphicData>
        </a:graphic>
      </p:graphicFrame>
      <p:sp>
        <p:nvSpPr>
          <p:cNvPr id="4" name="Title 3">
            <a:extLst>
              <a:ext uri="{FF2B5EF4-FFF2-40B4-BE49-F238E27FC236}">
                <a16:creationId xmlns:a16="http://schemas.microsoft.com/office/drawing/2014/main" id="{2EE87588-6E40-3D40-B62F-F10D41D6D177}"/>
              </a:ext>
            </a:extLst>
          </p:cNvPr>
          <p:cNvSpPr>
            <a:spLocks noGrp="1"/>
          </p:cNvSpPr>
          <p:nvPr>
            <p:ph type="title"/>
          </p:nvPr>
        </p:nvSpPr>
        <p:spPr/>
        <p:txBody>
          <a:bodyPr>
            <a:normAutofit/>
          </a:bodyPr>
          <a:lstStyle/>
          <a:p>
            <a:r>
              <a:rPr lang="en-US" sz="3200" dirty="0" err="1">
                <a:solidFill>
                  <a:srgbClr val="DFB226"/>
                </a:solidFill>
              </a:rPr>
              <a:t>Bempegaldesleukin</a:t>
            </a:r>
            <a:r>
              <a:rPr lang="en-US" sz="3200" dirty="0">
                <a:solidFill>
                  <a:srgbClr val="DFB226"/>
                </a:solidFill>
              </a:rPr>
              <a:t> (NKTR-214) </a:t>
            </a:r>
            <a:r>
              <a:rPr lang="en-US" sz="3200" b="1" dirty="0">
                <a:solidFill>
                  <a:srgbClr val="DFB226"/>
                </a:solidFill>
                <a:latin typeface="+mn-lt"/>
              </a:rPr>
              <a:t>Phase </a:t>
            </a:r>
            <a:r>
              <a:rPr lang="en-US" sz="3200" b="1" dirty="0">
                <a:latin typeface="+mn-lt"/>
              </a:rPr>
              <a:t>III Trial Schema</a:t>
            </a:r>
          </a:p>
        </p:txBody>
      </p:sp>
      <p:sp>
        <p:nvSpPr>
          <p:cNvPr id="5" name="TextBox 4">
            <a:extLst>
              <a:ext uri="{FF2B5EF4-FFF2-40B4-BE49-F238E27FC236}">
                <a16:creationId xmlns:a16="http://schemas.microsoft.com/office/drawing/2014/main" id="{E872F859-A4AD-A84D-A717-4224ADA4062C}"/>
              </a:ext>
            </a:extLst>
          </p:cNvPr>
          <p:cNvSpPr txBox="1"/>
          <p:nvPr/>
        </p:nvSpPr>
        <p:spPr>
          <a:xfrm>
            <a:off x="1251945" y="5304304"/>
            <a:ext cx="92067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Primary endpoints: </a:t>
            </a:r>
            <a:r>
              <a:rPr kumimoji="0" 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Overall response rate, PFS, OS</a:t>
            </a:r>
          </a:p>
        </p:txBody>
      </p:sp>
      <p:cxnSp>
        <p:nvCxnSpPr>
          <p:cNvPr id="6" name="Straight Connector 10">
            <a:extLst>
              <a:ext uri="{FF2B5EF4-FFF2-40B4-BE49-F238E27FC236}">
                <a16:creationId xmlns:a16="http://schemas.microsoft.com/office/drawing/2014/main" id="{81C4D4AB-DF10-0441-819B-14932DE9D789}"/>
              </a:ext>
            </a:extLst>
          </p:cNvPr>
          <p:cNvCxnSpPr>
            <a:cxnSpLocks noChangeShapeType="1"/>
          </p:cNvCxnSpPr>
          <p:nvPr/>
        </p:nvCxnSpPr>
        <p:spPr bwMode="auto">
          <a:xfrm>
            <a:off x="5432694" y="3624659"/>
            <a:ext cx="609600" cy="0"/>
          </a:xfrm>
          <a:prstGeom prst="line">
            <a:avLst/>
          </a:prstGeom>
          <a:noFill/>
          <a:ln w="19050" cmpd="sng">
            <a:solidFill>
              <a:schemeClr val="tx1"/>
            </a:solidFill>
            <a:round/>
            <a:headEnd/>
            <a:tailEnd/>
          </a:ln>
          <a:extLst>
            <a:ext uri="{909E8E84-426E-40DD-AFC4-6F175D3DCCD1}">
              <a14:hiddenFill xmlns:a14="http://schemas.microsoft.com/office/drawing/2010/main">
                <a:noFill/>
              </a14:hiddenFill>
            </a:ext>
          </a:extLst>
        </p:spPr>
      </p:cxnSp>
      <p:cxnSp>
        <p:nvCxnSpPr>
          <p:cNvPr id="7" name="Straight Arrow Connector 6">
            <a:extLst>
              <a:ext uri="{FF2B5EF4-FFF2-40B4-BE49-F238E27FC236}">
                <a16:creationId xmlns:a16="http://schemas.microsoft.com/office/drawing/2014/main" id="{B3E1C4F1-44CF-314D-AB66-5FA22CAB52D5}"/>
              </a:ext>
            </a:extLst>
          </p:cNvPr>
          <p:cNvCxnSpPr/>
          <p:nvPr/>
        </p:nvCxnSpPr>
        <p:spPr bwMode="auto">
          <a:xfrm rot="5400000" flipH="1" flipV="1">
            <a:off x="5410468" y="3630572"/>
            <a:ext cx="1654994" cy="1588"/>
          </a:xfrm>
          <a:prstGeom prst="straightConnector1">
            <a:avLst/>
          </a:prstGeom>
          <a:ln w="19050" cmpd="sng">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1A2A9D3-6C77-2840-B95D-895868A4DC35}"/>
              </a:ext>
            </a:extLst>
          </p:cNvPr>
          <p:cNvCxnSpPr/>
          <p:nvPr/>
        </p:nvCxnSpPr>
        <p:spPr bwMode="auto">
          <a:xfrm>
            <a:off x="6233198" y="4463295"/>
            <a:ext cx="706587" cy="0"/>
          </a:xfrm>
          <a:prstGeom prst="straightConnector1">
            <a:avLst/>
          </a:prstGeom>
          <a:ln w="19050" cmpd="sng">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A3662D7-41A2-6645-930D-7CAFB692708C}"/>
              </a:ext>
            </a:extLst>
          </p:cNvPr>
          <p:cNvCxnSpPr/>
          <p:nvPr/>
        </p:nvCxnSpPr>
        <p:spPr bwMode="auto">
          <a:xfrm>
            <a:off x="6233200" y="2807112"/>
            <a:ext cx="706583" cy="0"/>
          </a:xfrm>
          <a:prstGeom prst="straightConnector1">
            <a:avLst/>
          </a:prstGeom>
          <a:ln w="19050" cmpd="sng">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085173D7-91E2-0B4C-8D90-E670BEF6BEF8}"/>
              </a:ext>
            </a:extLst>
          </p:cNvPr>
          <p:cNvGrpSpPr>
            <a:grpSpLocks/>
          </p:cNvGrpSpPr>
          <p:nvPr/>
        </p:nvGrpSpPr>
        <p:grpSpPr bwMode="auto">
          <a:xfrm>
            <a:off x="5779117" y="3200439"/>
            <a:ext cx="914400" cy="914400"/>
            <a:chOff x="1872" y="1584"/>
            <a:chExt cx="576" cy="576"/>
          </a:xfrm>
        </p:grpSpPr>
        <p:sp>
          <p:nvSpPr>
            <p:cNvPr id="11" name="Oval 10">
              <a:extLst>
                <a:ext uri="{FF2B5EF4-FFF2-40B4-BE49-F238E27FC236}">
                  <a16:creationId xmlns:a16="http://schemas.microsoft.com/office/drawing/2014/main" id="{2342012B-F08D-2042-9087-F1AF37C77326}"/>
                </a:ext>
              </a:extLst>
            </p:cNvPr>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marL="0" marR="0" lvl="0" indent="0" algn="l" defTabSz="455613"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ED7D31"/>
                </a:solidFill>
                <a:effectLst/>
                <a:uLnTx/>
                <a:uFillTx/>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8E181A8-2CD0-0744-809F-4EA811BD11A9}"/>
                </a:ext>
              </a:extLst>
            </p:cNvPr>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marL="0" marR="0" lvl="0" indent="0" algn="ctr" defTabSz="455613"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a:t>
              </a:r>
            </a:p>
          </p:txBody>
        </p:sp>
      </p:grpSp>
      <p:sp>
        <p:nvSpPr>
          <p:cNvPr id="14" name="Rectangle 18">
            <a:extLst>
              <a:ext uri="{FF2B5EF4-FFF2-40B4-BE49-F238E27FC236}">
                <a16:creationId xmlns:a16="http://schemas.microsoft.com/office/drawing/2014/main" id="{ECC34F93-2DE1-8D49-816E-C849BE20BC4E}"/>
              </a:ext>
            </a:extLst>
          </p:cNvPr>
          <p:cNvSpPr>
            <a:spLocks noChangeArrowheads="1"/>
          </p:cNvSpPr>
          <p:nvPr/>
        </p:nvSpPr>
        <p:spPr bwMode="auto">
          <a:xfrm>
            <a:off x="7047733" y="2353561"/>
            <a:ext cx="3975224" cy="900615"/>
          </a:xfrm>
          <a:prstGeom prst="rect">
            <a:avLst/>
          </a:prstGeom>
          <a:solidFill>
            <a:srgbClr val="F9951E"/>
          </a:solidFill>
          <a:ln w="12700" cmpd="sng">
            <a:solidFill>
              <a:srgbClr val="FFFFFF"/>
            </a:solidFill>
            <a:round/>
            <a:headEnd/>
            <a:tailEnd/>
          </a:ln>
          <a:effectLst>
            <a:outerShdw blurRad="50800" dist="38100" dir="2700000" algn="tl" rotWithShape="0">
              <a:prstClr val="black">
                <a:alpha val="40000"/>
              </a:prstClr>
            </a:outerShdw>
          </a:effectLst>
        </p:spPr>
        <p:txBody>
          <a:bodyPr anchor="ctr"/>
          <a:lstStyle/>
          <a:p>
            <a:pPr algn="ctr"/>
            <a:r>
              <a:rPr lang="en-US" sz="2000" b="1" dirty="0" err="1">
                <a:solidFill>
                  <a:srgbClr val="00274B"/>
                </a:solidFill>
              </a:rPr>
              <a:t>Bempegaldesleukin</a:t>
            </a:r>
            <a:r>
              <a:rPr lang="en-US" sz="2000" b="1" dirty="0">
                <a:solidFill>
                  <a:srgbClr val="00274B"/>
                </a:solidFill>
              </a:rPr>
              <a:t> + nivolumab</a:t>
            </a:r>
          </a:p>
        </p:txBody>
      </p:sp>
      <p:sp>
        <p:nvSpPr>
          <p:cNvPr id="15" name="Rectangle 18">
            <a:extLst>
              <a:ext uri="{FF2B5EF4-FFF2-40B4-BE49-F238E27FC236}">
                <a16:creationId xmlns:a16="http://schemas.microsoft.com/office/drawing/2014/main" id="{CC20EC6E-7956-7D4D-B83E-BAFE4C7EF89A}"/>
              </a:ext>
            </a:extLst>
          </p:cNvPr>
          <p:cNvSpPr>
            <a:spLocks noChangeArrowheads="1"/>
          </p:cNvSpPr>
          <p:nvPr/>
        </p:nvSpPr>
        <p:spPr bwMode="auto">
          <a:xfrm>
            <a:off x="7025285" y="3921961"/>
            <a:ext cx="3994496" cy="914395"/>
          </a:xfrm>
          <a:prstGeom prst="rect">
            <a:avLst/>
          </a:prstGeom>
          <a:solidFill>
            <a:srgbClr val="99CD14"/>
          </a:solidFill>
          <a:ln w="12700" cmpd="sng">
            <a:solidFill>
              <a:srgbClr val="FFFFFF"/>
            </a:solidFill>
            <a:round/>
            <a:headEnd/>
            <a:tailEnd/>
          </a:ln>
          <a:effectLst>
            <a:outerShdw blurRad="50800" dist="38100" dir="2700000" algn="tl" rotWithShape="0">
              <a:prstClr val="black">
                <a:alpha val="40000"/>
              </a:prstClr>
            </a:outerShdw>
          </a:effectLst>
        </p:spPr>
        <p:txBody>
          <a:bodyPr anchor="ctr"/>
          <a:lstStyle/>
          <a:p>
            <a:pPr algn="ctr"/>
            <a:r>
              <a:rPr lang="en-US" sz="2000" b="1" dirty="0">
                <a:solidFill>
                  <a:srgbClr val="00274B"/>
                </a:solidFill>
              </a:rPr>
              <a:t>Nivolumab</a:t>
            </a:r>
          </a:p>
        </p:txBody>
      </p:sp>
      <p:sp>
        <p:nvSpPr>
          <p:cNvPr id="18" name="Rectangle 17">
            <a:extLst>
              <a:ext uri="{FF2B5EF4-FFF2-40B4-BE49-F238E27FC236}">
                <a16:creationId xmlns:a16="http://schemas.microsoft.com/office/drawing/2014/main" id="{98FB6FA5-9734-9442-94AF-6FBDD5207426}"/>
              </a:ext>
            </a:extLst>
          </p:cNvPr>
          <p:cNvSpPr/>
          <p:nvPr/>
        </p:nvSpPr>
        <p:spPr>
          <a:xfrm>
            <a:off x="1046190" y="1645708"/>
            <a:ext cx="345638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Target accrual: </a:t>
            </a:r>
            <a:r>
              <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764</a:t>
            </a:r>
          </a:p>
        </p:txBody>
      </p:sp>
      <p:sp>
        <p:nvSpPr>
          <p:cNvPr id="21" name="TextBox 20">
            <a:extLst>
              <a:ext uri="{FF2B5EF4-FFF2-40B4-BE49-F238E27FC236}">
                <a16:creationId xmlns:a16="http://schemas.microsoft.com/office/drawing/2014/main" id="{8E3EFB47-1AAF-A942-B2A6-C0BE7E45AD37}"/>
              </a:ext>
            </a:extLst>
          </p:cNvPr>
          <p:cNvSpPr txBox="1"/>
          <p:nvPr/>
        </p:nvSpPr>
        <p:spPr>
          <a:xfrm>
            <a:off x="152400" y="6435337"/>
            <a:ext cx="9390460" cy="338554"/>
          </a:xfrm>
          <a:prstGeom prst="rect">
            <a:avLst/>
          </a:prstGeom>
          <a:noFill/>
        </p:spPr>
        <p:txBody>
          <a:bodyPr wrap="square" rtlCol="0">
            <a:spAutoFit/>
          </a:bodyPr>
          <a:lstStyle/>
          <a:p>
            <a:pPr>
              <a:defRPr/>
            </a:pPr>
            <a:r>
              <a:rPr lang="en-US" sz="1600" dirty="0" err="1">
                <a:latin typeface="Arial" panose="020B0604020202020204" pitchFamily="34" charset="0"/>
                <a:ea typeface="+mn-ea"/>
                <a:cs typeface="Arial" panose="020B0604020202020204" pitchFamily="34" charset="0"/>
              </a:rPr>
              <a:t>www.c</a:t>
            </a:r>
            <a:r>
              <a:rPr kumimoji="0" lang="en-US" sz="1600" b="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linicaltrials</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r>
              <a:rPr lang="en-US" sz="1600" dirty="0">
                <a:latin typeface="Arial" panose="020B0604020202020204" pitchFamily="34" charset="0"/>
                <a:ea typeface="+mn-ea"/>
                <a:cs typeface="Arial" panose="020B0604020202020204" pitchFamily="34" charset="0"/>
              </a:rPr>
              <a:t>gov. Accessed</a:t>
            </a: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May 9, 2019 (</a:t>
            </a:r>
            <a:r>
              <a:rPr lang="en-US" sz="1600" dirty="0"/>
              <a:t>NCT03635983</a:t>
            </a:r>
            <a:r>
              <a:rPr lang="en-US" sz="1600" dirty="0">
                <a:latin typeface="Arial" panose="020B0604020202020204" pitchFamily="34" charset="0"/>
                <a:ea typeface="+mn-ea"/>
                <a:cs typeface="Arial" panose="020B0604020202020204" pitchFamily="34" charset="0"/>
              </a:rPr>
              <a:t>).</a:t>
            </a:r>
            <a:endParaRPr lang="en-US" sz="1600" dirty="0"/>
          </a:p>
        </p:txBody>
      </p:sp>
    </p:spTree>
    <p:extLst>
      <p:ext uri="{BB962C8B-B14F-4D97-AF65-F5344CB8AC3E}">
        <p14:creationId xmlns:p14="http://schemas.microsoft.com/office/powerpoint/2010/main" val="31154509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FF840-F347-4843-8E89-6E1F9285AD93}"/>
              </a:ext>
            </a:extLst>
          </p:cNvPr>
          <p:cNvSpPr>
            <a:spLocks noGrp="1"/>
          </p:cNvSpPr>
          <p:nvPr>
            <p:ph type="title"/>
          </p:nvPr>
        </p:nvSpPr>
        <p:spPr>
          <a:xfrm>
            <a:off x="609600" y="0"/>
            <a:ext cx="10972800" cy="1981200"/>
          </a:xfrm>
        </p:spPr>
        <p:txBody>
          <a:bodyPr/>
          <a:lstStyle/>
          <a:p>
            <a:r>
              <a:rPr lang="en-US" dirty="0"/>
              <a:t>Regulatory and reimbursement issues aside, for a younger patient (&lt;65 years old) with primary BRAF V600E-mutant melanoma for whom you are recommending adjuvant therapy, what is your usual choice of treatment?</a:t>
            </a:r>
          </a:p>
        </p:txBody>
      </p:sp>
      <p:sp>
        <p:nvSpPr>
          <p:cNvPr id="4" name="Content Placeholder 3">
            <a:extLst>
              <a:ext uri="{FF2B5EF4-FFF2-40B4-BE49-F238E27FC236}">
                <a16:creationId xmlns:a16="http://schemas.microsoft.com/office/drawing/2014/main" id="{4E5B8DEA-6899-3A43-89F8-19EB273A36B6}"/>
              </a:ext>
            </a:extLst>
          </p:cNvPr>
          <p:cNvSpPr>
            <a:spLocks noGrp="1"/>
          </p:cNvSpPr>
          <p:nvPr>
            <p:ph idx="1"/>
          </p:nvPr>
        </p:nvSpPr>
        <p:spPr>
          <a:xfrm>
            <a:off x="609600" y="1981200"/>
            <a:ext cx="10972800" cy="4343400"/>
          </a:xfrm>
        </p:spPr>
        <p:txBody>
          <a:bodyPr/>
          <a:lstStyle/>
          <a:p>
            <a:pPr marL="457200" indent="-457200">
              <a:buFont typeface="+mj-lt"/>
              <a:buAutoNum type="alphaLcPeriod"/>
            </a:pPr>
            <a:r>
              <a:rPr lang="en-US" dirty="0"/>
              <a:t>Nivolumab</a:t>
            </a:r>
          </a:p>
          <a:p>
            <a:pPr marL="457200" indent="-457200">
              <a:buFont typeface="+mj-lt"/>
              <a:buAutoNum type="alphaLcPeriod"/>
            </a:pPr>
            <a:r>
              <a:rPr lang="en-US" dirty="0"/>
              <a:t>Nivolumab/ipilimumab</a:t>
            </a:r>
          </a:p>
          <a:p>
            <a:pPr marL="457200" indent="-457200">
              <a:buFont typeface="+mj-lt"/>
              <a:buAutoNum type="alphaLcPeriod"/>
            </a:pPr>
            <a:r>
              <a:rPr lang="en-US" dirty="0"/>
              <a:t>Pembrolizumab</a:t>
            </a:r>
          </a:p>
          <a:p>
            <a:pPr marL="457200" indent="-457200">
              <a:buFont typeface="+mj-lt"/>
              <a:buAutoNum type="alphaLcPeriod"/>
            </a:pPr>
            <a:r>
              <a:rPr lang="en-US" dirty="0"/>
              <a:t>Ipilimumab</a:t>
            </a:r>
          </a:p>
          <a:p>
            <a:pPr marL="457200" indent="-457200">
              <a:buFont typeface="+mj-lt"/>
              <a:buAutoNum type="alphaLcPeriod"/>
            </a:pPr>
            <a:r>
              <a:rPr lang="en-US" dirty="0"/>
              <a:t>Dabrafenib/trametinib</a:t>
            </a:r>
          </a:p>
          <a:p>
            <a:pPr marL="457200" indent="-457200">
              <a:buFont typeface="+mj-lt"/>
              <a:buAutoNum type="alphaLcPeriod"/>
            </a:pPr>
            <a:r>
              <a:rPr lang="en-US" dirty="0"/>
              <a:t>Other</a:t>
            </a:r>
          </a:p>
        </p:txBody>
      </p:sp>
    </p:spTree>
    <p:extLst>
      <p:ext uri="{BB962C8B-B14F-4D97-AF65-F5344CB8AC3E}">
        <p14:creationId xmlns:p14="http://schemas.microsoft.com/office/powerpoint/2010/main" val="2389853745"/>
      </p:ext>
    </p:extLst>
  </p:cSld>
  <p:clrMapOvr>
    <a:masterClrMapping/>
  </p:clrMapOvr>
  <p:transition spd="slow" advClick="0"/>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FF840-F347-4843-8E89-6E1F9285AD93}"/>
              </a:ext>
            </a:extLst>
          </p:cNvPr>
          <p:cNvSpPr>
            <a:spLocks noGrp="1"/>
          </p:cNvSpPr>
          <p:nvPr>
            <p:ph type="title"/>
          </p:nvPr>
        </p:nvSpPr>
        <p:spPr>
          <a:xfrm>
            <a:off x="609600" y="0"/>
            <a:ext cx="10972800" cy="1981200"/>
          </a:xfrm>
        </p:spPr>
        <p:txBody>
          <a:bodyPr/>
          <a:lstStyle/>
          <a:p>
            <a:r>
              <a:rPr lang="en-US" dirty="0"/>
              <a:t>What is your usual first-line treatment for an asymptomatic, clinically stable younger patient with BRAF-mutant metastatic melanoma and PD-L1 expression of 0%?</a:t>
            </a:r>
          </a:p>
        </p:txBody>
      </p:sp>
      <p:sp>
        <p:nvSpPr>
          <p:cNvPr id="4" name="Content Placeholder 3">
            <a:extLst>
              <a:ext uri="{FF2B5EF4-FFF2-40B4-BE49-F238E27FC236}">
                <a16:creationId xmlns:a16="http://schemas.microsoft.com/office/drawing/2014/main" id="{4E5B8DEA-6899-3A43-89F8-19EB273A36B6}"/>
              </a:ext>
            </a:extLst>
          </p:cNvPr>
          <p:cNvSpPr>
            <a:spLocks noGrp="1"/>
          </p:cNvSpPr>
          <p:nvPr>
            <p:ph idx="1"/>
          </p:nvPr>
        </p:nvSpPr>
        <p:spPr>
          <a:xfrm>
            <a:off x="609600" y="1828800"/>
            <a:ext cx="10972800" cy="4343400"/>
          </a:xfrm>
        </p:spPr>
        <p:txBody>
          <a:bodyPr/>
          <a:lstStyle/>
          <a:p>
            <a:pPr marL="457200" indent="-457200">
              <a:buFont typeface="+mj-lt"/>
              <a:buAutoNum type="alphaLcPeriod"/>
            </a:pPr>
            <a:r>
              <a:rPr lang="en-US" dirty="0"/>
              <a:t>Nivolumab</a:t>
            </a:r>
          </a:p>
          <a:p>
            <a:pPr marL="457200" indent="-457200">
              <a:buFont typeface="+mj-lt"/>
              <a:buAutoNum type="alphaLcPeriod"/>
            </a:pPr>
            <a:r>
              <a:rPr lang="en-US" dirty="0"/>
              <a:t>Nivolumab/ipilimumab</a:t>
            </a:r>
          </a:p>
          <a:p>
            <a:pPr marL="457200" indent="-457200">
              <a:buFont typeface="+mj-lt"/>
              <a:buAutoNum type="alphaLcPeriod"/>
            </a:pPr>
            <a:r>
              <a:rPr lang="en-US" dirty="0"/>
              <a:t>Pembrolizumab</a:t>
            </a:r>
          </a:p>
          <a:p>
            <a:pPr marL="457200" indent="-457200">
              <a:buFont typeface="+mj-lt"/>
              <a:buAutoNum type="alphaLcPeriod"/>
            </a:pPr>
            <a:r>
              <a:rPr lang="en-US" dirty="0"/>
              <a:t>Vemurafenib/cobimetinib</a:t>
            </a:r>
          </a:p>
          <a:p>
            <a:pPr marL="457200" indent="-457200">
              <a:buFont typeface="+mj-lt"/>
              <a:buAutoNum type="alphaLcPeriod"/>
            </a:pPr>
            <a:r>
              <a:rPr lang="en-US" dirty="0"/>
              <a:t>Dabrafenib/trametinib</a:t>
            </a:r>
          </a:p>
          <a:p>
            <a:pPr marL="457200" indent="-457200">
              <a:buFont typeface="+mj-lt"/>
              <a:buAutoNum type="alphaLcPeriod"/>
            </a:pPr>
            <a:r>
              <a:rPr lang="en-US" dirty="0"/>
              <a:t>Encorafenib/binimetinib</a:t>
            </a:r>
          </a:p>
          <a:p>
            <a:pPr marL="457200" indent="-457200">
              <a:buFont typeface="+mj-lt"/>
              <a:buAutoNum type="alphaLcPeriod"/>
            </a:pPr>
            <a:r>
              <a:rPr lang="en-US" dirty="0"/>
              <a:t>Ipilimumab</a:t>
            </a:r>
          </a:p>
          <a:p>
            <a:pPr marL="457200" indent="-457200">
              <a:buFont typeface="+mj-lt"/>
              <a:buAutoNum type="alphaLcPeriod"/>
            </a:pPr>
            <a:r>
              <a:rPr lang="en-US" dirty="0"/>
              <a:t>Other</a:t>
            </a:r>
          </a:p>
        </p:txBody>
      </p:sp>
    </p:spTree>
    <p:extLst>
      <p:ext uri="{BB962C8B-B14F-4D97-AF65-F5344CB8AC3E}">
        <p14:creationId xmlns:p14="http://schemas.microsoft.com/office/powerpoint/2010/main" val="1665131965"/>
      </p:ext>
    </p:extLst>
  </p:cSld>
  <p:clrMapOvr>
    <a:masterClrMapping/>
  </p:clrMapOvr>
  <p:transition spd="slow" advClick="0"/>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FF840-F347-4843-8E89-6E1F9285AD93}"/>
              </a:ext>
            </a:extLst>
          </p:cNvPr>
          <p:cNvSpPr>
            <a:spLocks noGrp="1"/>
          </p:cNvSpPr>
          <p:nvPr>
            <p:ph type="title"/>
          </p:nvPr>
        </p:nvSpPr>
        <p:spPr>
          <a:xfrm>
            <a:off x="609600" y="0"/>
            <a:ext cx="10972800" cy="1981200"/>
          </a:xfrm>
        </p:spPr>
        <p:txBody>
          <a:bodyPr/>
          <a:lstStyle/>
          <a:p>
            <a:r>
              <a:rPr lang="en-US" dirty="0"/>
              <a:t>What is your usual initial treatment approach for an asymptomatic younger patient with BRAF-mutant metastatic melanoma including multiple bilateral brain metastases?</a:t>
            </a:r>
          </a:p>
        </p:txBody>
      </p:sp>
      <p:sp>
        <p:nvSpPr>
          <p:cNvPr id="4" name="Content Placeholder 3">
            <a:extLst>
              <a:ext uri="{FF2B5EF4-FFF2-40B4-BE49-F238E27FC236}">
                <a16:creationId xmlns:a16="http://schemas.microsoft.com/office/drawing/2014/main" id="{4E5B8DEA-6899-3A43-89F8-19EB273A36B6}"/>
              </a:ext>
            </a:extLst>
          </p:cNvPr>
          <p:cNvSpPr>
            <a:spLocks noGrp="1"/>
          </p:cNvSpPr>
          <p:nvPr>
            <p:ph idx="1"/>
          </p:nvPr>
        </p:nvSpPr>
        <p:spPr>
          <a:xfrm>
            <a:off x="609600" y="1828800"/>
            <a:ext cx="10972800" cy="4343400"/>
          </a:xfrm>
        </p:spPr>
        <p:txBody>
          <a:bodyPr/>
          <a:lstStyle/>
          <a:p>
            <a:pPr marL="457200" indent="-457200">
              <a:buFont typeface="+mj-lt"/>
              <a:buAutoNum type="alphaLcPeriod"/>
            </a:pPr>
            <a:r>
              <a:rPr lang="en-US" dirty="0"/>
              <a:t>Whole-brain radiation therapy</a:t>
            </a:r>
          </a:p>
          <a:p>
            <a:pPr marL="457200" indent="-457200">
              <a:buFont typeface="+mj-lt"/>
              <a:buAutoNum type="alphaLcPeriod"/>
            </a:pPr>
            <a:r>
              <a:rPr lang="en-US" dirty="0"/>
              <a:t>Nivolumab</a:t>
            </a:r>
          </a:p>
          <a:p>
            <a:pPr marL="457200" indent="-457200">
              <a:buFont typeface="+mj-lt"/>
              <a:buAutoNum type="alphaLcPeriod"/>
            </a:pPr>
            <a:r>
              <a:rPr lang="en-US" dirty="0"/>
              <a:t>Nivolumab/ipilimumab</a:t>
            </a:r>
          </a:p>
          <a:p>
            <a:pPr marL="457200" indent="-457200">
              <a:buFont typeface="+mj-lt"/>
              <a:buAutoNum type="alphaLcPeriod"/>
            </a:pPr>
            <a:r>
              <a:rPr lang="en-US" dirty="0"/>
              <a:t>Pembrolizumab</a:t>
            </a:r>
          </a:p>
          <a:p>
            <a:pPr marL="457200" indent="-457200">
              <a:buFont typeface="+mj-lt"/>
              <a:buAutoNum type="alphaLcPeriod"/>
            </a:pPr>
            <a:r>
              <a:rPr lang="en-US" dirty="0"/>
              <a:t>Vemurafenib/cobimetinib</a:t>
            </a:r>
          </a:p>
          <a:p>
            <a:pPr marL="457200" indent="-457200">
              <a:buFont typeface="+mj-lt"/>
              <a:buAutoNum type="alphaLcPeriod"/>
            </a:pPr>
            <a:r>
              <a:rPr lang="en-US" dirty="0"/>
              <a:t>Dabrafenib/trametinib</a:t>
            </a:r>
          </a:p>
          <a:p>
            <a:pPr marL="457200" indent="-457200">
              <a:buFont typeface="+mj-lt"/>
              <a:buAutoNum type="alphaLcPeriod"/>
            </a:pPr>
            <a:r>
              <a:rPr lang="en-US" dirty="0"/>
              <a:t>Encorafenib/binimetinib</a:t>
            </a:r>
          </a:p>
          <a:p>
            <a:pPr marL="457200" indent="-457200">
              <a:buFont typeface="+mj-lt"/>
              <a:buAutoNum type="alphaLcPeriod"/>
            </a:pPr>
            <a:r>
              <a:rPr lang="en-US" dirty="0"/>
              <a:t>Ipilimumab</a:t>
            </a:r>
          </a:p>
          <a:p>
            <a:pPr marL="457200" indent="-457200">
              <a:buFont typeface="+mj-lt"/>
              <a:buAutoNum type="alphaLcPeriod"/>
            </a:pPr>
            <a:r>
              <a:rPr lang="en-US" dirty="0"/>
              <a:t>Other</a:t>
            </a:r>
          </a:p>
        </p:txBody>
      </p:sp>
    </p:spTree>
    <p:extLst>
      <p:ext uri="{BB962C8B-B14F-4D97-AF65-F5344CB8AC3E}">
        <p14:creationId xmlns:p14="http://schemas.microsoft.com/office/powerpoint/2010/main" val="3912143378"/>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980C-C315-CC42-B92E-ED95CEC3CA60}"/>
              </a:ext>
            </a:extLst>
          </p:cNvPr>
          <p:cNvSpPr>
            <a:spLocks noGrp="1"/>
          </p:cNvSpPr>
          <p:nvPr>
            <p:ph type="title"/>
          </p:nvPr>
        </p:nvSpPr>
        <p:spPr/>
        <p:txBody>
          <a:bodyPr/>
          <a:lstStyle/>
          <a:p>
            <a:r>
              <a:rPr lang="en-US" dirty="0"/>
              <a:t>Disclosures for Jason J Luke, MD</a:t>
            </a:r>
          </a:p>
        </p:txBody>
      </p:sp>
      <p:graphicFrame>
        <p:nvGraphicFramePr>
          <p:cNvPr id="4" name="Table 3">
            <a:extLst>
              <a:ext uri="{FF2B5EF4-FFF2-40B4-BE49-F238E27FC236}">
                <a16:creationId xmlns:a16="http://schemas.microsoft.com/office/drawing/2014/main" id="{B0539401-1197-8147-8BBE-CAA6523C8FEC}"/>
              </a:ext>
            </a:extLst>
          </p:cNvPr>
          <p:cNvGraphicFramePr>
            <a:graphicFrameLocks noGrp="1"/>
          </p:cNvGraphicFramePr>
          <p:nvPr>
            <p:extLst/>
          </p:nvPr>
        </p:nvGraphicFramePr>
        <p:xfrm>
          <a:off x="762000" y="1524000"/>
          <a:ext cx="10744200" cy="49530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615549200"/>
                    </a:ext>
                  </a:extLst>
                </a:gridCol>
                <a:gridCol w="8458200">
                  <a:extLst>
                    <a:ext uri="{9D8B030D-6E8A-4147-A177-3AD203B41FA5}">
                      <a16:colId xmlns:a16="http://schemas.microsoft.com/office/drawing/2014/main" val="1113971871"/>
                    </a:ext>
                  </a:extLst>
                </a:gridCol>
              </a:tblGrid>
              <a:tr h="603250">
                <a:tc>
                  <a:txBody>
                    <a:bodyPr/>
                    <a:lstStyle/>
                    <a:p>
                      <a:r>
                        <a:rPr lang="en-US" sz="1600" b="1" dirty="0"/>
                        <a:t>Advisory Committee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kern="1200" dirty="0">
                          <a:solidFill>
                            <a:schemeClr val="lt1"/>
                          </a:solidFill>
                          <a:effectLst/>
                          <a:latin typeface="+mn-lt"/>
                          <a:ea typeface="+mn-ea"/>
                          <a:cs typeface="+mn-cs"/>
                        </a:rPr>
                        <a:t>7 Hills Pharma LLC, </a:t>
                      </a:r>
                      <a:r>
                        <a:rPr lang="en-US" sz="1600" b="0" kern="1200" dirty="0" err="1">
                          <a:solidFill>
                            <a:schemeClr val="lt1"/>
                          </a:solidFill>
                          <a:effectLst/>
                          <a:latin typeface="+mn-lt"/>
                          <a:ea typeface="+mn-ea"/>
                          <a:cs typeface="+mn-cs"/>
                        </a:rPr>
                        <a:t>Actym</a:t>
                      </a:r>
                      <a:r>
                        <a:rPr lang="en-US" sz="1600" b="0" kern="1200" dirty="0">
                          <a:solidFill>
                            <a:schemeClr val="lt1"/>
                          </a:solidFill>
                          <a:effectLst/>
                          <a:latin typeface="+mn-lt"/>
                          <a:ea typeface="+mn-ea"/>
                          <a:cs typeface="+mn-cs"/>
                        </a:rPr>
                        <a:t> Therapeutics, </a:t>
                      </a:r>
                      <a:r>
                        <a:rPr lang="en-US" sz="1600" b="0" kern="1200" dirty="0" err="1">
                          <a:solidFill>
                            <a:schemeClr val="lt1"/>
                          </a:solidFill>
                          <a:effectLst/>
                          <a:latin typeface="+mn-lt"/>
                          <a:ea typeface="+mn-ea"/>
                          <a:cs typeface="+mn-cs"/>
                        </a:rPr>
                        <a:t>Alphamab</a:t>
                      </a:r>
                      <a:r>
                        <a:rPr lang="en-US" sz="1600" b="0" kern="1200" dirty="0">
                          <a:solidFill>
                            <a:schemeClr val="lt1"/>
                          </a:solidFill>
                          <a:effectLst/>
                          <a:latin typeface="+mn-lt"/>
                          <a:ea typeface="+mn-ea"/>
                          <a:cs typeface="+mn-cs"/>
                        </a:rPr>
                        <a:t> Oncology, Array </a:t>
                      </a:r>
                      <a:r>
                        <a:rPr lang="en-US" sz="1600" b="0" kern="1200" dirty="0" err="1">
                          <a:solidFill>
                            <a:schemeClr val="lt1"/>
                          </a:solidFill>
                          <a:effectLst/>
                          <a:latin typeface="+mn-lt"/>
                          <a:ea typeface="+mn-ea"/>
                          <a:cs typeface="+mn-cs"/>
                        </a:rPr>
                        <a:t>BioPharma</a:t>
                      </a:r>
                      <a:r>
                        <a:rPr lang="en-US" sz="1600" b="0" kern="1200" dirty="0">
                          <a:solidFill>
                            <a:schemeClr val="lt1"/>
                          </a:solidFill>
                          <a:effectLst/>
                          <a:latin typeface="+mn-lt"/>
                          <a:ea typeface="+mn-ea"/>
                          <a:cs typeface="+mn-cs"/>
                        </a:rPr>
                        <a:t> Inc, BD, </a:t>
                      </a:r>
                      <a:r>
                        <a:rPr lang="en-US" sz="1600" b="0" kern="1200" dirty="0" err="1">
                          <a:solidFill>
                            <a:schemeClr val="lt1"/>
                          </a:solidFill>
                          <a:effectLst/>
                          <a:latin typeface="+mn-lt"/>
                          <a:ea typeface="+mn-ea"/>
                          <a:cs typeface="+mn-cs"/>
                        </a:rPr>
                        <a:t>Benevir</a:t>
                      </a:r>
                      <a:r>
                        <a:rPr lang="en-US" sz="1600" b="0" kern="1200" dirty="0">
                          <a:solidFill>
                            <a:schemeClr val="lt1"/>
                          </a:solidFill>
                          <a:effectLst/>
                          <a:latin typeface="+mn-lt"/>
                          <a:ea typeface="+mn-ea"/>
                          <a:cs typeface="+mn-cs"/>
                        </a:rPr>
                        <a:t> </a:t>
                      </a:r>
                      <a:r>
                        <a:rPr lang="en-US" sz="1600" b="0" kern="1200" dirty="0" err="1">
                          <a:solidFill>
                            <a:schemeClr val="lt1"/>
                          </a:solidFill>
                          <a:effectLst/>
                          <a:latin typeface="+mn-lt"/>
                          <a:ea typeface="+mn-ea"/>
                          <a:cs typeface="+mn-cs"/>
                        </a:rPr>
                        <a:t>Biopharm</a:t>
                      </a:r>
                      <a:r>
                        <a:rPr lang="en-US" sz="1600" b="0" kern="1200" dirty="0">
                          <a:solidFill>
                            <a:schemeClr val="lt1"/>
                          </a:solidFill>
                          <a:effectLst/>
                          <a:latin typeface="+mn-lt"/>
                          <a:ea typeface="+mn-ea"/>
                          <a:cs typeface="+mn-cs"/>
                        </a:rPr>
                        <a:t> Inc, </a:t>
                      </a:r>
                      <a:r>
                        <a:rPr lang="en-US" sz="1600" b="0" kern="1200" dirty="0" err="1">
                          <a:solidFill>
                            <a:schemeClr val="lt1"/>
                          </a:solidFill>
                          <a:effectLst/>
                          <a:latin typeface="+mn-lt"/>
                          <a:ea typeface="+mn-ea"/>
                          <a:cs typeface="+mn-cs"/>
                        </a:rPr>
                        <a:t>Mavupharma</a:t>
                      </a:r>
                      <a:r>
                        <a:rPr lang="en-US" sz="1600" b="0" kern="1200" dirty="0">
                          <a:solidFill>
                            <a:schemeClr val="lt1"/>
                          </a:solidFill>
                          <a:effectLst/>
                          <a:latin typeface="+mn-lt"/>
                          <a:ea typeface="+mn-ea"/>
                          <a:cs typeface="+mn-cs"/>
                        </a:rPr>
                        <a:t>, Tempest Therapeutics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7489503"/>
                  </a:ext>
                </a:extLst>
              </a:tr>
              <a:tr h="1873250">
                <a:tc>
                  <a:txBody>
                    <a:bodyPr/>
                    <a:lstStyle/>
                    <a:p>
                      <a:r>
                        <a:rPr lang="en-US" sz="1600" b="1" dirty="0"/>
                        <a:t>Consulting Agreements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kern="1200" dirty="0">
                          <a:solidFill>
                            <a:schemeClr val="lt1"/>
                          </a:solidFill>
                          <a:effectLst/>
                          <a:latin typeface="+mn-lt"/>
                          <a:ea typeface="+mn-ea"/>
                          <a:cs typeface="+mn-cs"/>
                        </a:rPr>
                        <a:t>AbbVie Inc, </a:t>
                      </a:r>
                      <a:r>
                        <a:rPr lang="en-US" sz="1600" b="0" kern="1200" dirty="0" err="1">
                          <a:solidFill>
                            <a:schemeClr val="lt1"/>
                          </a:solidFill>
                          <a:effectLst/>
                          <a:latin typeface="+mn-lt"/>
                          <a:ea typeface="+mn-ea"/>
                          <a:cs typeface="+mn-cs"/>
                        </a:rPr>
                        <a:t>Aduro</a:t>
                      </a:r>
                      <a:r>
                        <a:rPr lang="en-US" sz="1600" b="0" kern="1200" dirty="0">
                          <a:solidFill>
                            <a:schemeClr val="lt1"/>
                          </a:solidFill>
                          <a:effectLst/>
                          <a:latin typeface="+mn-lt"/>
                          <a:ea typeface="+mn-ea"/>
                          <a:cs typeface="+mn-cs"/>
                        </a:rPr>
                        <a:t> Biotech, Astellas Pharma Global Development Inc, AstraZeneca Pharmaceuticals LP, Bayer HealthCare Pharmaceuticals, Bristol-Myers Squibb Company, Castle Biosciences Incorporated, CheckMate Pharmaceuticals, </a:t>
                      </a:r>
                      <a:r>
                        <a:rPr lang="en-US" sz="1600" b="0" kern="1200" dirty="0" err="1">
                          <a:solidFill>
                            <a:schemeClr val="lt1"/>
                          </a:solidFill>
                          <a:effectLst/>
                          <a:latin typeface="+mn-lt"/>
                          <a:ea typeface="+mn-ea"/>
                          <a:cs typeface="+mn-cs"/>
                        </a:rPr>
                        <a:t>Compugen</a:t>
                      </a:r>
                      <a:r>
                        <a:rPr lang="en-US" sz="1600" b="0" kern="1200" dirty="0">
                          <a:solidFill>
                            <a:schemeClr val="lt1"/>
                          </a:solidFill>
                          <a:effectLst/>
                          <a:latin typeface="+mn-lt"/>
                          <a:ea typeface="+mn-ea"/>
                          <a:cs typeface="+mn-cs"/>
                        </a:rPr>
                        <a:t>, EMD Serono Inc, IDEAYA Biosciences, </a:t>
                      </a:r>
                      <a:r>
                        <a:rPr lang="en-US" sz="1600" b="0" kern="1200" dirty="0" err="1">
                          <a:solidFill>
                            <a:schemeClr val="lt1"/>
                          </a:solidFill>
                          <a:effectLst/>
                          <a:latin typeface="+mn-lt"/>
                          <a:ea typeface="+mn-ea"/>
                          <a:cs typeface="+mn-cs"/>
                        </a:rPr>
                        <a:t>Immunocore</a:t>
                      </a:r>
                      <a:r>
                        <a:rPr lang="en-US" sz="1600" b="0" kern="1200" dirty="0">
                          <a:solidFill>
                            <a:schemeClr val="lt1"/>
                          </a:solidFill>
                          <a:effectLst/>
                          <a:latin typeface="+mn-lt"/>
                          <a:ea typeface="+mn-ea"/>
                          <a:cs typeface="+mn-cs"/>
                        </a:rPr>
                        <a:t>, Incyte Corporation, Janssen Biotech Inc, Jounce Therapeutics Inc, Leap Therapeutics Inc, Merck, </a:t>
                      </a:r>
                      <a:r>
                        <a:rPr lang="en-US" sz="1600" b="0" kern="1200" dirty="0" err="1">
                          <a:solidFill>
                            <a:schemeClr val="lt1"/>
                          </a:solidFill>
                          <a:effectLst/>
                          <a:latin typeface="+mn-lt"/>
                          <a:ea typeface="+mn-ea"/>
                          <a:cs typeface="+mn-cs"/>
                        </a:rPr>
                        <a:t>Mersana</a:t>
                      </a:r>
                      <a:r>
                        <a:rPr lang="en-US" sz="1600" b="0" kern="1200" dirty="0">
                          <a:solidFill>
                            <a:schemeClr val="lt1"/>
                          </a:solidFill>
                          <a:effectLst/>
                          <a:latin typeface="+mn-lt"/>
                          <a:ea typeface="+mn-ea"/>
                          <a:cs typeface="+mn-cs"/>
                        </a:rPr>
                        <a:t> Therapeutics, </a:t>
                      </a:r>
                      <a:r>
                        <a:rPr lang="en-US" sz="1600" b="0" kern="1200" dirty="0" err="1">
                          <a:solidFill>
                            <a:schemeClr val="lt1"/>
                          </a:solidFill>
                          <a:effectLst/>
                          <a:latin typeface="+mn-lt"/>
                          <a:ea typeface="+mn-ea"/>
                          <a:cs typeface="+mn-cs"/>
                        </a:rPr>
                        <a:t>NewLink</a:t>
                      </a:r>
                      <a:r>
                        <a:rPr lang="en-US" sz="1600" b="0" kern="1200" dirty="0">
                          <a:solidFill>
                            <a:schemeClr val="lt1"/>
                          </a:solidFill>
                          <a:effectLst/>
                          <a:latin typeface="+mn-lt"/>
                          <a:ea typeface="+mn-ea"/>
                          <a:cs typeface="+mn-cs"/>
                        </a:rPr>
                        <a:t> Genetics Corporation, Novartis, </a:t>
                      </a:r>
                      <a:r>
                        <a:rPr lang="en-US" sz="1600" b="0" kern="1200" dirty="0" err="1">
                          <a:solidFill>
                            <a:schemeClr val="lt1"/>
                          </a:solidFill>
                          <a:effectLst/>
                          <a:latin typeface="+mn-lt"/>
                          <a:ea typeface="+mn-ea"/>
                          <a:cs typeface="+mn-cs"/>
                        </a:rPr>
                        <a:t>RefleXion</a:t>
                      </a:r>
                      <a:r>
                        <a:rPr lang="en-US" sz="1600" b="0" kern="1200" dirty="0">
                          <a:solidFill>
                            <a:schemeClr val="lt1"/>
                          </a:solidFill>
                          <a:effectLst/>
                          <a:latin typeface="+mn-lt"/>
                          <a:ea typeface="+mn-ea"/>
                          <a:cs typeface="+mn-cs"/>
                        </a:rPr>
                        <a:t> Medical, Spring Bank Pharmaceuticals, Tempest Therapeutics, </a:t>
                      </a:r>
                      <a:r>
                        <a:rPr lang="en-US" sz="1600" b="0" kern="1200" dirty="0" err="1">
                          <a:solidFill>
                            <a:schemeClr val="lt1"/>
                          </a:solidFill>
                          <a:effectLst/>
                          <a:latin typeface="+mn-lt"/>
                          <a:ea typeface="+mn-ea"/>
                          <a:cs typeface="+mn-cs"/>
                        </a:rPr>
                        <a:t>Vividion</a:t>
                      </a:r>
                      <a:endParaRPr lang="en-US" sz="1600" b="0" kern="1200" dirty="0">
                        <a:solidFill>
                          <a:schemeClr val="lt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5441355"/>
                  </a:ext>
                </a:extLst>
              </a:tr>
              <a:tr h="1619250">
                <a:tc>
                  <a:txBody>
                    <a:bodyPr/>
                    <a:lstStyle/>
                    <a:p>
                      <a:r>
                        <a:rPr lang="en-US" sz="1600" b="1" dirty="0"/>
                        <a:t>Contracted Research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kern="1200" dirty="0">
                          <a:solidFill>
                            <a:schemeClr val="lt1"/>
                          </a:solidFill>
                          <a:effectLst/>
                          <a:latin typeface="+mn-lt"/>
                          <a:ea typeface="+mn-ea"/>
                          <a:cs typeface="+mn-cs"/>
                        </a:rPr>
                        <a:t>AbbVie Inc, Array </a:t>
                      </a:r>
                      <a:r>
                        <a:rPr lang="en-US" sz="1600" b="0" kern="1200" dirty="0" err="1">
                          <a:solidFill>
                            <a:schemeClr val="lt1"/>
                          </a:solidFill>
                          <a:effectLst/>
                          <a:latin typeface="+mn-lt"/>
                          <a:ea typeface="+mn-ea"/>
                          <a:cs typeface="+mn-cs"/>
                        </a:rPr>
                        <a:t>BioPharma</a:t>
                      </a:r>
                      <a:r>
                        <a:rPr lang="en-US" sz="1600" b="0" kern="1200" dirty="0">
                          <a:solidFill>
                            <a:schemeClr val="lt1"/>
                          </a:solidFill>
                          <a:effectLst/>
                          <a:latin typeface="+mn-lt"/>
                          <a:ea typeface="+mn-ea"/>
                          <a:cs typeface="+mn-cs"/>
                        </a:rPr>
                        <a:t> Inc, AstraZeneca Pharmaceuticals LP, Boston Biomedical Inc, Bristol-Myers Squibb Company, </a:t>
                      </a:r>
                      <a:r>
                        <a:rPr lang="en-US" sz="1600" b="0" kern="1200" dirty="0" err="1">
                          <a:solidFill>
                            <a:schemeClr val="lt1"/>
                          </a:solidFill>
                          <a:effectLst/>
                          <a:latin typeface="+mn-lt"/>
                          <a:ea typeface="+mn-ea"/>
                          <a:cs typeface="+mn-cs"/>
                        </a:rPr>
                        <a:t>Celldex</a:t>
                      </a:r>
                      <a:r>
                        <a:rPr lang="en-US" sz="1600" b="0" kern="1200" dirty="0">
                          <a:solidFill>
                            <a:schemeClr val="lt1"/>
                          </a:solidFill>
                          <a:effectLst/>
                          <a:latin typeface="+mn-lt"/>
                          <a:ea typeface="+mn-ea"/>
                          <a:cs typeface="+mn-cs"/>
                        </a:rPr>
                        <a:t> Therapeutics, CheckMate Pharmaceuticals, </a:t>
                      </a:r>
                      <a:r>
                        <a:rPr lang="en-US" sz="1600" b="0" kern="1200" dirty="0" err="1">
                          <a:solidFill>
                            <a:schemeClr val="lt1"/>
                          </a:solidFill>
                          <a:effectLst/>
                          <a:latin typeface="+mn-lt"/>
                          <a:ea typeface="+mn-ea"/>
                          <a:cs typeface="+mn-cs"/>
                        </a:rPr>
                        <a:t>Compugen</a:t>
                      </a:r>
                      <a:r>
                        <a:rPr lang="en-US" sz="1600" b="0" kern="1200" dirty="0">
                          <a:solidFill>
                            <a:schemeClr val="lt1"/>
                          </a:solidFill>
                          <a:effectLst/>
                          <a:latin typeface="+mn-lt"/>
                          <a:ea typeface="+mn-ea"/>
                          <a:cs typeface="+mn-cs"/>
                        </a:rPr>
                        <a:t>, </a:t>
                      </a:r>
                      <a:r>
                        <a:rPr lang="en-US" sz="1600" b="0" kern="1200" dirty="0" err="1">
                          <a:solidFill>
                            <a:schemeClr val="lt1"/>
                          </a:solidFill>
                          <a:effectLst/>
                          <a:latin typeface="+mn-lt"/>
                          <a:ea typeface="+mn-ea"/>
                          <a:cs typeface="+mn-cs"/>
                        </a:rPr>
                        <a:t>Corvus</a:t>
                      </a:r>
                      <a:r>
                        <a:rPr lang="en-US" sz="1600" b="0" kern="1200" dirty="0">
                          <a:solidFill>
                            <a:schemeClr val="lt1"/>
                          </a:solidFill>
                          <a:effectLst/>
                          <a:latin typeface="+mn-lt"/>
                          <a:ea typeface="+mn-ea"/>
                          <a:cs typeface="+mn-cs"/>
                        </a:rPr>
                        <a:t> Pharmaceuticals, </a:t>
                      </a:r>
                      <a:r>
                        <a:rPr lang="en-US" sz="1600" b="0" kern="1200" dirty="0" err="1">
                          <a:solidFill>
                            <a:schemeClr val="lt1"/>
                          </a:solidFill>
                          <a:effectLst/>
                          <a:latin typeface="+mn-lt"/>
                          <a:ea typeface="+mn-ea"/>
                          <a:cs typeface="+mn-cs"/>
                        </a:rPr>
                        <a:t>Delcath</a:t>
                      </a:r>
                      <a:r>
                        <a:rPr lang="en-US" sz="1600" b="0" kern="1200" dirty="0">
                          <a:solidFill>
                            <a:schemeClr val="lt1"/>
                          </a:solidFill>
                          <a:effectLst/>
                          <a:latin typeface="+mn-lt"/>
                          <a:ea typeface="+mn-ea"/>
                          <a:cs typeface="+mn-cs"/>
                        </a:rPr>
                        <a:t> Systems Inc, EMD Serono Inc, </a:t>
                      </a:r>
                      <a:r>
                        <a:rPr lang="en-US" sz="1600" b="0" kern="1200" dirty="0" err="1">
                          <a:solidFill>
                            <a:schemeClr val="lt1"/>
                          </a:solidFill>
                          <a:effectLst/>
                          <a:latin typeface="+mn-lt"/>
                          <a:ea typeface="+mn-ea"/>
                          <a:cs typeface="+mn-cs"/>
                        </a:rPr>
                        <a:t>Evelo</a:t>
                      </a:r>
                      <a:r>
                        <a:rPr lang="en-US" sz="1600" b="0" kern="1200" dirty="0">
                          <a:solidFill>
                            <a:schemeClr val="lt1"/>
                          </a:solidFill>
                          <a:effectLst/>
                          <a:latin typeface="+mn-lt"/>
                          <a:ea typeface="+mn-ea"/>
                          <a:cs typeface="+mn-cs"/>
                        </a:rPr>
                        <a:t> Biosciences, Five Prime Therapeutics Inc, FLX Bio Inc, Genentech, </a:t>
                      </a:r>
                      <a:r>
                        <a:rPr lang="en-US" sz="1600" b="0" kern="1200" dirty="0" err="1">
                          <a:solidFill>
                            <a:schemeClr val="lt1"/>
                          </a:solidFill>
                          <a:effectLst/>
                          <a:latin typeface="+mn-lt"/>
                          <a:ea typeface="+mn-ea"/>
                          <a:cs typeface="+mn-cs"/>
                        </a:rPr>
                        <a:t>Immunocore</a:t>
                      </a:r>
                      <a:r>
                        <a:rPr lang="en-US" sz="1600" b="0" kern="1200" dirty="0">
                          <a:solidFill>
                            <a:schemeClr val="lt1"/>
                          </a:solidFill>
                          <a:effectLst/>
                          <a:latin typeface="+mn-lt"/>
                          <a:ea typeface="+mn-ea"/>
                          <a:cs typeface="+mn-cs"/>
                        </a:rPr>
                        <a:t>, Incyte Corporation, Leap Therapeutics Inc, </a:t>
                      </a:r>
                      <a:r>
                        <a:rPr lang="en-US" sz="1600" b="0" kern="1200" dirty="0" err="1">
                          <a:solidFill>
                            <a:schemeClr val="lt1"/>
                          </a:solidFill>
                          <a:effectLst/>
                          <a:latin typeface="+mn-lt"/>
                          <a:ea typeface="+mn-ea"/>
                          <a:cs typeface="+mn-cs"/>
                        </a:rPr>
                        <a:t>MacroGenics</a:t>
                      </a:r>
                      <a:r>
                        <a:rPr lang="en-US" sz="1600" b="0" kern="1200" dirty="0">
                          <a:solidFill>
                            <a:schemeClr val="lt1"/>
                          </a:solidFill>
                          <a:effectLst/>
                          <a:latin typeface="+mn-lt"/>
                          <a:ea typeface="+mn-ea"/>
                          <a:cs typeface="+mn-cs"/>
                        </a:rPr>
                        <a:t> Inc, Merck, Novartis, </a:t>
                      </a:r>
                      <a:r>
                        <a:rPr lang="en-US" sz="1600" b="0" kern="1200" dirty="0" err="1">
                          <a:solidFill>
                            <a:schemeClr val="lt1"/>
                          </a:solidFill>
                          <a:effectLst/>
                          <a:latin typeface="+mn-lt"/>
                          <a:ea typeface="+mn-ea"/>
                          <a:cs typeface="+mn-cs"/>
                        </a:rPr>
                        <a:t>Palleon</a:t>
                      </a:r>
                      <a:r>
                        <a:rPr lang="en-US" sz="1600" b="0" kern="1200" dirty="0">
                          <a:solidFill>
                            <a:schemeClr val="lt1"/>
                          </a:solidFill>
                          <a:effectLst/>
                          <a:latin typeface="+mn-lt"/>
                          <a:ea typeface="+mn-ea"/>
                          <a:cs typeface="+mn-cs"/>
                        </a:rPr>
                        <a:t> Pharmaceuticals, Pharmacyclics LLC, an AbbVie Company, </a:t>
                      </a:r>
                      <a:r>
                        <a:rPr lang="en-US" sz="1600" b="0" kern="1200" dirty="0" err="1">
                          <a:solidFill>
                            <a:schemeClr val="lt1"/>
                          </a:solidFill>
                          <a:effectLst/>
                          <a:latin typeface="+mn-lt"/>
                          <a:ea typeface="+mn-ea"/>
                          <a:cs typeface="+mn-cs"/>
                        </a:rPr>
                        <a:t>Tesaro</a:t>
                      </a:r>
                      <a:r>
                        <a:rPr lang="en-US" sz="1600" b="0" kern="1200" dirty="0">
                          <a:solidFill>
                            <a:schemeClr val="lt1"/>
                          </a:solidFill>
                          <a:effectLst/>
                          <a:latin typeface="+mn-lt"/>
                          <a:ea typeface="+mn-ea"/>
                          <a:cs typeface="+mn-cs"/>
                        </a:rPr>
                        <a:t>, </a:t>
                      </a:r>
                      <a:r>
                        <a:rPr lang="en-US" sz="1600" b="0" kern="1200" dirty="0" err="1">
                          <a:solidFill>
                            <a:schemeClr val="lt1"/>
                          </a:solidFill>
                          <a:effectLst/>
                          <a:latin typeface="+mn-lt"/>
                          <a:ea typeface="+mn-ea"/>
                          <a:cs typeface="+mn-cs"/>
                        </a:rPr>
                        <a:t>Xencor</a:t>
                      </a:r>
                      <a:endParaRPr lang="en-US" sz="1600" b="0" kern="1200" dirty="0">
                        <a:solidFill>
                          <a:schemeClr val="lt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9283322"/>
                  </a:ext>
                </a:extLst>
              </a:tr>
              <a:tr h="857250">
                <a:tc>
                  <a:txBody>
                    <a:bodyPr/>
                    <a:lstStyle/>
                    <a:p>
                      <a:r>
                        <a:rPr lang="en-US" sz="1600" b="1" dirty="0"/>
                        <a:t>Data and Safety Monitoring Board/Committee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kern="1200" dirty="0">
                          <a:solidFill>
                            <a:schemeClr val="lt1"/>
                          </a:solidFill>
                          <a:effectLst/>
                          <a:latin typeface="+mn-lt"/>
                          <a:ea typeface="+mn-ea"/>
                          <a:cs typeface="+mn-cs"/>
                        </a:rPr>
                        <a:t>TTC Oncology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8436259"/>
                  </a:ext>
                </a:extLst>
              </a:tr>
            </a:tbl>
          </a:graphicData>
        </a:graphic>
      </p:graphicFrame>
    </p:spTree>
    <p:extLst>
      <p:ext uri="{BB962C8B-B14F-4D97-AF65-F5344CB8AC3E}">
        <p14:creationId xmlns:p14="http://schemas.microsoft.com/office/powerpoint/2010/main" val="2180680393"/>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a suit and tie smiling and looking at the camera&#10;&#10;Description automatically generated">
            <a:extLst>
              <a:ext uri="{FF2B5EF4-FFF2-40B4-BE49-F238E27FC236}">
                <a16:creationId xmlns:a16="http://schemas.microsoft.com/office/drawing/2014/main" id="{71BAE464-2B4D-6C46-89C7-FF5FC8EDCBEE}"/>
              </a:ext>
            </a:extLst>
          </p:cNvPr>
          <p:cNvPicPr>
            <a:picLocks noChangeAspect="1"/>
          </p:cNvPicPr>
          <p:nvPr/>
        </p:nvPicPr>
        <p:blipFill>
          <a:blip r:embed="rId2"/>
          <a:stretch>
            <a:fillRect/>
          </a:stretch>
        </p:blipFill>
        <p:spPr>
          <a:xfrm>
            <a:off x="1692532" y="1981200"/>
            <a:ext cx="2278299" cy="2733959"/>
          </a:xfrm>
          <a:prstGeom prst="rect">
            <a:avLst/>
          </a:prstGeom>
          <a:effectLst>
            <a:outerShdw blurRad="50800" dist="38100" dir="2700000" algn="tl" rotWithShape="0">
              <a:prstClr val="black">
                <a:alpha val="40000"/>
              </a:prstClr>
            </a:outerShdw>
          </a:effectLst>
        </p:spPr>
      </p:pic>
      <p:sp>
        <p:nvSpPr>
          <p:cNvPr id="4" name="Subtitle 2">
            <a:extLst>
              <a:ext uri="{FF2B5EF4-FFF2-40B4-BE49-F238E27FC236}">
                <a16:creationId xmlns:a16="http://schemas.microsoft.com/office/drawing/2014/main" id="{0B982356-5AD3-7C42-A06A-714E843E4E63}"/>
              </a:ext>
            </a:extLst>
          </p:cNvPr>
          <p:cNvSpPr txBox="1">
            <a:spLocks/>
          </p:cNvSpPr>
          <p:nvPr/>
        </p:nvSpPr>
        <p:spPr>
          <a:xfrm>
            <a:off x="4191000" y="1981200"/>
            <a:ext cx="7315200" cy="2151184"/>
          </a:xfrm>
          <a:prstGeom prst="rect">
            <a:avLst/>
          </a:prstGeom>
        </p:spPr>
        <p:txBody>
          <a:bodyPr>
            <a:noAutofit/>
          </a:bodyPr>
          <a:lst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a:lstStyle>
          <a:p>
            <a:pPr marL="0" indent="0">
              <a:buNone/>
            </a:pPr>
            <a:r>
              <a:rPr lang="en-US" b="1" dirty="0"/>
              <a:t>Jeffrey S Weber, MD, PhD</a:t>
            </a:r>
            <a:br>
              <a:rPr lang="en-US" b="1" dirty="0"/>
            </a:br>
            <a:r>
              <a:rPr lang="en-US" dirty="0"/>
              <a:t>Deputy Director</a:t>
            </a:r>
            <a:br>
              <a:rPr lang="en-US" dirty="0"/>
            </a:br>
            <a:r>
              <a:rPr lang="en-US" dirty="0"/>
              <a:t>Laura and Isaac Perlmutter Cancer Center</a:t>
            </a:r>
            <a:br>
              <a:rPr lang="en-US" dirty="0"/>
            </a:br>
            <a:r>
              <a:rPr lang="en-US" dirty="0"/>
              <a:t>Professor of Medicine</a:t>
            </a:r>
            <a:br>
              <a:rPr lang="en-US" dirty="0"/>
            </a:br>
            <a:r>
              <a:rPr lang="en-US" dirty="0"/>
              <a:t>NYU Langone Medical Center</a:t>
            </a:r>
            <a:br>
              <a:rPr lang="en-US" dirty="0"/>
            </a:br>
            <a:r>
              <a:rPr lang="en-US" dirty="0"/>
              <a:t>New York, New York</a:t>
            </a:r>
          </a:p>
        </p:txBody>
      </p:sp>
    </p:spTree>
    <p:extLst>
      <p:ext uri="{BB962C8B-B14F-4D97-AF65-F5344CB8AC3E}">
        <p14:creationId xmlns:p14="http://schemas.microsoft.com/office/powerpoint/2010/main" val="1819127532"/>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980C-C315-CC42-B92E-ED95CEC3CA60}"/>
              </a:ext>
            </a:extLst>
          </p:cNvPr>
          <p:cNvSpPr>
            <a:spLocks noGrp="1"/>
          </p:cNvSpPr>
          <p:nvPr>
            <p:ph type="title"/>
          </p:nvPr>
        </p:nvSpPr>
        <p:spPr/>
        <p:txBody>
          <a:bodyPr/>
          <a:lstStyle/>
          <a:p>
            <a:r>
              <a:rPr lang="en-US" dirty="0"/>
              <a:t>Disclosures for Jeffrey S Weber, MD, PhD</a:t>
            </a:r>
          </a:p>
        </p:txBody>
      </p:sp>
      <p:graphicFrame>
        <p:nvGraphicFramePr>
          <p:cNvPr id="4" name="Table 3">
            <a:extLst>
              <a:ext uri="{FF2B5EF4-FFF2-40B4-BE49-F238E27FC236}">
                <a16:creationId xmlns:a16="http://schemas.microsoft.com/office/drawing/2014/main" id="{B0539401-1197-8147-8BBE-CAA6523C8FEC}"/>
              </a:ext>
            </a:extLst>
          </p:cNvPr>
          <p:cNvGraphicFramePr>
            <a:graphicFrameLocks noGrp="1"/>
          </p:cNvGraphicFramePr>
          <p:nvPr>
            <p:extLst/>
          </p:nvPr>
        </p:nvGraphicFramePr>
        <p:xfrm>
          <a:off x="762000" y="1752600"/>
          <a:ext cx="10744200" cy="4289834"/>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615549200"/>
                    </a:ext>
                  </a:extLst>
                </a:gridCol>
                <a:gridCol w="8458200">
                  <a:extLst>
                    <a:ext uri="{9D8B030D-6E8A-4147-A177-3AD203B41FA5}">
                      <a16:colId xmlns:a16="http://schemas.microsoft.com/office/drawing/2014/main" val="1113971871"/>
                    </a:ext>
                  </a:extLst>
                </a:gridCol>
              </a:tblGrid>
              <a:tr h="1981200">
                <a:tc>
                  <a:txBody>
                    <a:bodyPr/>
                    <a:lstStyle/>
                    <a:p>
                      <a:r>
                        <a:rPr lang="en-US" b="1" dirty="0"/>
                        <a:t>Consulting Agreements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lt1"/>
                          </a:solidFill>
                          <a:effectLst/>
                          <a:latin typeface="+mn-lt"/>
                          <a:ea typeface="+mn-ea"/>
                          <a:cs typeface="+mn-cs"/>
                        </a:rPr>
                        <a:t>Altor Bioscience Corp, Array </a:t>
                      </a:r>
                      <a:r>
                        <a:rPr lang="en-US" sz="1800" b="0" kern="1200" dirty="0" err="1">
                          <a:solidFill>
                            <a:schemeClr val="lt1"/>
                          </a:solidFill>
                          <a:effectLst/>
                          <a:latin typeface="+mn-lt"/>
                          <a:ea typeface="+mn-ea"/>
                          <a:cs typeface="+mn-cs"/>
                        </a:rPr>
                        <a:t>BioPharma</a:t>
                      </a:r>
                      <a:r>
                        <a:rPr lang="en-US" sz="1800" b="0" kern="1200" dirty="0">
                          <a:solidFill>
                            <a:schemeClr val="lt1"/>
                          </a:solidFill>
                          <a:effectLst/>
                          <a:latin typeface="+mn-lt"/>
                          <a:ea typeface="+mn-ea"/>
                          <a:cs typeface="+mn-cs"/>
                        </a:rPr>
                        <a:t> Inc, AstraZeneca Pharmaceuticals LP, </a:t>
                      </a:r>
                      <a:r>
                        <a:rPr lang="en-US" sz="1800" b="0" kern="1200" dirty="0" err="1">
                          <a:solidFill>
                            <a:schemeClr val="lt1"/>
                          </a:solidFill>
                          <a:effectLst/>
                          <a:latin typeface="+mn-lt"/>
                          <a:ea typeface="+mn-ea"/>
                          <a:cs typeface="+mn-cs"/>
                        </a:rPr>
                        <a:t>Biond</a:t>
                      </a:r>
                      <a:r>
                        <a:rPr lang="en-US" sz="1800" b="0" kern="1200" dirty="0">
                          <a:solidFill>
                            <a:schemeClr val="lt1"/>
                          </a:solidFill>
                          <a:effectLst/>
                          <a:latin typeface="+mn-lt"/>
                          <a:ea typeface="+mn-ea"/>
                          <a:cs typeface="+mn-cs"/>
                        </a:rPr>
                        <a:t> Biologics, Blueprint Medicines, Bristol-Myers Squibb Company, </a:t>
                      </a:r>
                      <a:r>
                        <a:rPr lang="en-US" sz="1800" b="0" kern="1200" dirty="0" err="1">
                          <a:solidFill>
                            <a:schemeClr val="lt1"/>
                          </a:solidFill>
                          <a:effectLst/>
                          <a:latin typeface="+mn-lt"/>
                          <a:ea typeface="+mn-ea"/>
                          <a:cs typeface="+mn-cs"/>
                        </a:rPr>
                        <a:t>Celldex</a:t>
                      </a:r>
                      <a:r>
                        <a:rPr lang="en-US" sz="1800" b="0" kern="1200" dirty="0">
                          <a:solidFill>
                            <a:schemeClr val="lt1"/>
                          </a:solidFill>
                          <a:effectLst/>
                          <a:latin typeface="+mn-lt"/>
                          <a:ea typeface="+mn-ea"/>
                          <a:cs typeface="+mn-cs"/>
                        </a:rPr>
                        <a:t> Therapeutics, </a:t>
                      </a:r>
                      <a:r>
                        <a:rPr lang="en-US" sz="1800" b="0" kern="1200" dirty="0" err="1">
                          <a:solidFill>
                            <a:schemeClr val="lt1"/>
                          </a:solidFill>
                          <a:effectLst/>
                          <a:latin typeface="+mn-lt"/>
                          <a:ea typeface="+mn-ea"/>
                          <a:cs typeface="+mn-cs"/>
                        </a:rPr>
                        <a:t>CytomX</a:t>
                      </a:r>
                      <a:r>
                        <a:rPr lang="en-US" sz="1800" b="0" kern="1200" dirty="0">
                          <a:solidFill>
                            <a:schemeClr val="lt1"/>
                          </a:solidFill>
                          <a:effectLst/>
                          <a:latin typeface="+mn-lt"/>
                          <a:ea typeface="+mn-ea"/>
                          <a:cs typeface="+mn-cs"/>
                        </a:rPr>
                        <a:t> Therapeutics, Genentech, GlaxoSmithKline, Incyte Corporation, Merck, Pfizer Inc, Protean LLC, </a:t>
                      </a:r>
                      <a:r>
                        <a:rPr lang="en-US" sz="1800" b="0" kern="1200" dirty="0" err="1">
                          <a:solidFill>
                            <a:schemeClr val="lt1"/>
                          </a:solidFill>
                          <a:effectLst/>
                          <a:latin typeface="+mn-lt"/>
                          <a:ea typeface="+mn-ea"/>
                          <a:cs typeface="+mn-cs"/>
                        </a:rPr>
                        <a:t>Sellas</a:t>
                      </a:r>
                      <a:r>
                        <a:rPr lang="en-US" sz="1800" b="0" kern="1200" dirty="0">
                          <a:solidFill>
                            <a:schemeClr val="lt1"/>
                          </a:solidFill>
                          <a:effectLst/>
                          <a:latin typeface="+mn-lt"/>
                          <a:ea typeface="+mn-ea"/>
                          <a:cs typeface="+mn-cs"/>
                        </a:rPr>
                        <a:t> Life Sciences, Takeda Oncology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7489503"/>
                  </a:ext>
                </a:extLst>
              </a:tr>
              <a:tr h="990222">
                <a:tc>
                  <a:txBody>
                    <a:bodyPr/>
                    <a:lstStyle/>
                    <a:p>
                      <a:r>
                        <a:rPr lang="en-US" b="1" dirty="0"/>
                        <a:t>Contracted Research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err="1">
                          <a:solidFill>
                            <a:schemeClr val="lt1"/>
                          </a:solidFill>
                          <a:effectLst/>
                          <a:latin typeface="+mn-lt"/>
                          <a:ea typeface="+mn-ea"/>
                          <a:cs typeface="+mn-cs"/>
                        </a:rPr>
                        <a:t>NextCure</a:t>
                      </a:r>
                      <a:r>
                        <a:rPr lang="en-US" sz="1800" b="0" kern="1200" dirty="0">
                          <a:solidFill>
                            <a:schemeClr val="lt1"/>
                          </a:solidFill>
                          <a:effectLst/>
                          <a:latin typeface="+mn-lt"/>
                          <a:ea typeface="+mn-ea"/>
                          <a:cs typeface="+mn-cs"/>
                        </a:rPr>
                        <a:t> Inc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5441355"/>
                  </a:ext>
                </a:extLst>
              </a:tr>
              <a:tr h="727121">
                <a:tc>
                  <a:txBody>
                    <a:bodyPr/>
                    <a:lstStyle/>
                    <a:p>
                      <a:r>
                        <a:rPr lang="en-US" b="1" dirty="0"/>
                        <a:t>Ownership Interest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lt1"/>
                          </a:solidFill>
                          <a:effectLst/>
                          <a:latin typeface="+mn-lt"/>
                          <a:ea typeface="+mn-ea"/>
                          <a:cs typeface="+mn-cs"/>
                        </a:rPr>
                        <a:t>Altor Bioscience Corp, </a:t>
                      </a:r>
                      <a:r>
                        <a:rPr lang="en-US" sz="1800" b="0" kern="1200" dirty="0" err="1">
                          <a:solidFill>
                            <a:schemeClr val="lt1"/>
                          </a:solidFill>
                          <a:effectLst/>
                          <a:latin typeface="+mn-lt"/>
                          <a:ea typeface="+mn-ea"/>
                          <a:cs typeface="+mn-cs"/>
                        </a:rPr>
                        <a:t>Biond</a:t>
                      </a:r>
                      <a:r>
                        <a:rPr lang="en-US" sz="1800" b="0" kern="1200" dirty="0">
                          <a:solidFill>
                            <a:schemeClr val="lt1"/>
                          </a:solidFill>
                          <a:effectLst/>
                          <a:latin typeface="+mn-lt"/>
                          <a:ea typeface="+mn-ea"/>
                          <a:cs typeface="+mn-cs"/>
                        </a:rPr>
                        <a:t> Biologics, </a:t>
                      </a:r>
                      <a:r>
                        <a:rPr lang="en-US" sz="1800" b="0" kern="1200" dirty="0" err="1">
                          <a:solidFill>
                            <a:schemeClr val="lt1"/>
                          </a:solidFill>
                          <a:effectLst/>
                          <a:latin typeface="+mn-lt"/>
                          <a:ea typeface="+mn-ea"/>
                          <a:cs typeface="+mn-cs"/>
                        </a:rPr>
                        <a:t>CytomX</a:t>
                      </a:r>
                      <a:r>
                        <a:rPr lang="en-US" sz="1800" b="0" kern="1200" dirty="0">
                          <a:solidFill>
                            <a:schemeClr val="lt1"/>
                          </a:solidFill>
                          <a:effectLst/>
                          <a:latin typeface="+mn-lt"/>
                          <a:ea typeface="+mn-ea"/>
                          <a:cs typeface="+mn-cs"/>
                        </a:rPr>
                        <a:t> Therapeutics, Protean LLC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9283322"/>
                  </a:ext>
                </a:extLst>
              </a:tr>
              <a:tr h="591291">
                <a:tc>
                  <a:txBody>
                    <a:bodyPr/>
                    <a:lstStyle/>
                    <a:p>
                      <a:r>
                        <a:rPr lang="en-US" b="1" dirty="0"/>
                        <a:t>Patents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err="1">
                          <a:solidFill>
                            <a:schemeClr val="lt1"/>
                          </a:solidFill>
                          <a:effectLst/>
                          <a:latin typeface="+mn-lt"/>
                          <a:ea typeface="+mn-ea"/>
                          <a:cs typeface="+mn-cs"/>
                        </a:rPr>
                        <a:t>Biodesix</a:t>
                      </a:r>
                      <a:r>
                        <a:rPr lang="en-US" sz="1800" b="0" kern="1200" dirty="0">
                          <a:solidFill>
                            <a:schemeClr val="lt1"/>
                          </a:solidFill>
                          <a:effectLst/>
                          <a:latin typeface="+mn-lt"/>
                          <a:ea typeface="+mn-ea"/>
                          <a:cs typeface="+mn-cs"/>
                        </a:rPr>
                        <a:t> Inc, Moffitt Cancer Center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8436259"/>
                  </a:ext>
                </a:extLst>
              </a:tr>
            </a:tbl>
          </a:graphicData>
        </a:graphic>
      </p:graphicFrame>
    </p:spTree>
    <p:extLst>
      <p:ext uri="{BB962C8B-B14F-4D97-AF65-F5344CB8AC3E}">
        <p14:creationId xmlns:p14="http://schemas.microsoft.com/office/powerpoint/2010/main" val="4002306097"/>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theme/theme1.xml><?xml version="1.0" encoding="utf-8"?>
<a:theme xmlns:a="http://schemas.openxmlformats.org/drawingml/2006/main" name="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15272</TotalTime>
  <Words>5362</Words>
  <Application>Microsoft Macintosh PowerPoint</Application>
  <PresentationFormat>Widescreen</PresentationFormat>
  <Paragraphs>1055</Paragraphs>
  <Slides>67</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67</vt:i4>
      </vt:variant>
    </vt:vector>
  </HeadingPairs>
  <TitlesOfParts>
    <vt:vector size="76" baseType="lpstr">
      <vt:lpstr>Arial</vt:lpstr>
      <vt:lpstr>Arial Narrow</vt:lpstr>
      <vt:lpstr>Calibri</vt:lpstr>
      <vt:lpstr>Symbol</vt:lpstr>
      <vt:lpstr>System Font Regular</vt:lpstr>
      <vt:lpstr>Times</vt:lpstr>
      <vt:lpstr>Wingdings</vt:lpstr>
      <vt:lpstr>Blank Presentation</vt:lpstr>
      <vt:lpstr>13_Blank Presentation</vt:lpstr>
      <vt:lpstr>PowerPoint Presentation</vt:lpstr>
      <vt:lpstr>PowerPoint Presentation</vt:lpstr>
      <vt:lpstr>Disclosures for Moderator Neil Love, MD</vt:lpstr>
      <vt:lpstr>PowerPoint Presentation</vt:lpstr>
      <vt:lpstr>Disclosures for Professor Georgina Long, BSc, PhD, MBBS</vt:lpstr>
      <vt:lpstr>PowerPoint Presentation</vt:lpstr>
      <vt:lpstr>Disclosures for Jason J Luke, MD</vt:lpstr>
      <vt:lpstr>PowerPoint Presentation</vt:lpstr>
      <vt:lpstr>Disclosures for Jeffrey S Weber, MD, PhD</vt:lpstr>
      <vt:lpstr>RTP ASCO Symposia</vt:lpstr>
      <vt:lpstr>The patients I saw today…</vt:lpstr>
      <vt:lpstr>The patients I saw today…</vt:lpstr>
      <vt:lpstr>Agenda</vt:lpstr>
      <vt:lpstr>Module 1 – Adjuvant Systemic Therapy of Melanoma</vt:lpstr>
      <vt:lpstr>A man in his early 50s with T3bN2aM0 melanoma and BRAF V600E tumor mutation who has a history of Crohn’s disease in remission  (Dr Weber)</vt:lpstr>
      <vt:lpstr> A man in his mid-60s with BRAF wild-type in-transit local recurrence after adjuvant nivolumab (Dr Long)  </vt:lpstr>
      <vt:lpstr>A woman in her mid-40s with Stage IIIC, BRAF wild-type melanoma (Dr Luke)</vt:lpstr>
      <vt:lpstr>FDA Approvals/Indications for Checkpoint Inhibitors and Targeted Therapy as Adjuvant Treatment for Melanoma</vt:lpstr>
      <vt:lpstr>Adjuvant Therapy with Nivolumab (NIVO) versus Ipilimumab (IPI) After Complete Resection of Stage III/IV Melanoma: Updated Results from a Phase III Trial (CheckMate 238)</vt:lpstr>
      <vt:lpstr>CheckMate 238: Recurrence-Free Survival with Adjuvant Nivolumab versus Ipilimumab in the Intention-To-Treat Population</vt:lpstr>
      <vt:lpstr>Adjuvant Therapy with Nivolumab versus Ipilimumab After Complete Resection of Stage III/IV Melanoma: Updated Results from a Phase III Trial (CheckMate 238)</vt:lpstr>
      <vt:lpstr>PowerPoint Presentation</vt:lpstr>
      <vt:lpstr>CheckMate 915 Phase III Trial Schema</vt:lpstr>
      <vt:lpstr>FDA Approves Pembrolizumab for Adjuvant Treatment of Melanoma Press Release – February 15, 2019</vt:lpstr>
      <vt:lpstr>KEYNOTE-054: Primary Endpoint (Recurrence-Free Survival) for Adjuvant Pembrolizumab versus Placebo in Resected Stage III Melanoma</vt:lpstr>
      <vt:lpstr>KEYNOTE-054: Secondary Endpoint for Adjuvant Pembrolizumab versus Placebo in Resected Stage III Melanoma</vt:lpstr>
      <vt:lpstr>KEYNOTE-716 Phase III Trial Schema</vt:lpstr>
      <vt:lpstr>COMBI-AD: Updated Relapse-Free Survival (RFS) with Adjuvant Dabrafenib/ Trametinib for Completely Resected, Stage III BRAF V600-Mutant Melanoma</vt:lpstr>
      <vt:lpstr>COMBI-AD: Updated RFS by Disease Stage (AJCC, 7th Edition)</vt:lpstr>
      <vt:lpstr>COMBI-AD: Distant Metastasis-Free Survival</vt:lpstr>
      <vt:lpstr>COMBI-AD: Estimated Cure Rate (Based on the Weibull Mixture Cure-Rate Analysis)</vt:lpstr>
      <vt:lpstr>COMBI-AD: Select Adverse Events in Completely Resected, Stage III BRAF V600-Mutant Melanoma</vt:lpstr>
      <vt:lpstr>Module 2 – BRAF/MEK Inhibitor Combinations in the Management of Metastatic Melanoma</vt:lpstr>
      <vt:lpstr>A woman in her mid-70s with newly diagnosed Stage IV melanoma and a BRAF V600K tumor mutation (Dr Long)</vt:lpstr>
      <vt:lpstr>A man in his mid-50s with Stage IV melanoma, including brain metastases and a BRAF tumor mutation (Dr Luke)</vt:lpstr>
      <vt:lpstr>FDA Approvals/Indications for BRAF/MEK Inhibitor Combinations in Metastatic Melanoma</vt:lpstr>
      <vt:lpstr>Five-Year Analysis on the Long-Term Effects of Dabrafenib plus Trametinib (D + T) in Patients with BRAF V600–Mutant Unresectable or Metastatic Melanoma </vt:lpstr>
      <vt:lpstr>FDA Approves Encorafenib and Binimetinib in Combination for Unresectable or Metastatic Melanoma with BRAF Mutations  Press Release – June 27, 2018</vt:lpstr>
      <vt:lpstr>COLUMBUS: Progression-Free Survival with Encorafenib + Binimetinib versus Vemurafenib or Encorafenib in BRAF-Mutant Melanoma </vt:lpstr>
      <vt:lpstr>COLUMBUS: Overall Survival with Encorafenib + Binimetinib versus Vemurafenib or Encorafenib in BRAF-Mutant Melanoma </vt:lpstr>
      <vt:lpstr>COLUMBUS: Adverse Events with Encorafenib/Binimetinib versus Vemurafenib or Encorafenib for BRAF-Mutant Melanoma </vt:lpstr>
      <vt:lpstr>DREAMseq Phase III Trial Schema</vt:lpstr>
      <vt:lpstr>Select Ongoing Clinical Trials Sequencing Immunotherapy and Targeted Therapy</vt:lpstr>
      <vt:lpstr>Module 3 – Immune Checkpoint Inhibitors in  the Management of Metastatic Melanoma</vt:lpstr>
      <vt:lpstr> A man in his late 30s with Stage IV, BRAF wild-type melanoma, including 2 small brain metastases (Dr Weber)   </vt:lpstr>
      <vt:lpstr>FDA Approvals/Indications for Checkpoint Inhibitors in Metastatic Melanoma</vt:lpstr>
      <vt:lpstr>CheckMate 067: Overall Survival with Combined Nivolumab and Ipilimumab in Advanced Melanoma</vt:lpstr>
      <vt:lpstr>CheckMate 067: Adverse Events with Combined Nivolumab and Ipilimumab in Advanced Melanoma</vt:lpstr>
      <vt:lpstr>Immunotherapy for CNS Metastatic Disease from Melanoma</vt:lpstr>
      <vt:lpstr>CheckMate 204: A Phase II Study of Combined Nivolumab and Ipilimumab for Melanoma Metastatic to the Brain</vt:lpstr>
      <vt:lpstr>Efficacy and Safety of the Combination of Nivolumab (NIVO) plus Ipilimumab (IPI) in Patients with Symptomatic Melanoma Brain Metastases (CheckMate 204) </vt:lpstr>
      <vt:lpstr>Phase 3 International Trial of Adjuvant Whole Brain Radiotherapy (WBRT) or Observation (Obs) Following Local Treatment of 1-3 Melanoma Brain Metastases (MBMs)</vt:lpstr>
      <vt:lpstr>KEYNOTE-022 Part 3: Phase II Randomized Study of First-Line Dabrafenib and Trametinib Plus Pembrolizumab or Placebo for BRAF-Mutant Advanced Melanoma </vt:lpstr>
      <vt:lpstr>Atezolizumab in Combination with Vemurafenib and Cobimetinib in BRAF V600-Mutant Metastatic Melanoma</vt:lpstr>
      <vt:lpstr>Select Ongoing Phase III Clinical Trials of Combination Immunotherapy and Targeted Agents in Metastatic Melanoma</vt:lpstr>
      <vt:lpstr>Investigation of Promising Novel Therapies</vt:lpstr>
      <vt:lpstr>Role of LAG-3 and PD-1 in T-Cell Exhaustion and Proposed Clinical Utility of Relatlimab and Nivolumab</vt:lpstr>
      <vt:lpstr>Antitumor Activity in a Phase I/IIa Study of Relatlimab + Nivolumab  in Melanoma Previously Treated with Anti-PD-1/PD-L1 Therapy </vt:lpstr>
      <vt:lpstr>Antitumor Activity in a Phase I/IIa Study of Relatlimab + Nivolumab  in Melanoma Previously Treated with Anti-PD-1/PD-L1 Therapy </vt:lpstr>
      <vt:lpstr>Phase II/III Trial Schema: Relatlimab Added to Nivolumab</vt:lpstr>
      <vt:lpstr>Mechanism of Action of Bempegaldesleukin (NKTR-214) </vt:lpstr>
      <vt:lpstr>Safety in a First-in-Human Study of NKTR-214 in Patients with Advanced or Metastatic Solid Tumors (N = 28)</vt:lpstr>
      <vt:lpstr>PIVOT-02 Phase I/II Study of Bempegaldesleukin (NKTR-214) with Nivolumab (Melanoma Cohort)</vt:lpstr>
      <vt:lpstr>Bempegaldesleukin (NKTR-214) Phase III Trial Schema</vt:lpstr>
      <vt:lpstr>Regulatory and reimbursement issues aside, for a younger patient (&lt;65 years old) with primary BRAF V600E-mutant melanoma for whom you are recommending adjuvant therapy, what is your usual choice of treatment?</vt:lpstr>
      <vt:lpstr>What is your usual first-line treatment for an asymptomatic, clinically stable younger patient with BRAF-mutant metastatic melanoma and PD-L1 expression of 0%?</vt:lpstr>
      <vt:lpstr>What is your usual initial treatment approach for an asymptomatic younger patient with BRAF-mutant metastatic melanoma including multiple bilateral brain metastases?</vt:lpstr>
    </vt:vector>
  </TitlesOfParts>
  <Manager/>
  <Company>Research To Practice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To Practice</dc:title>
  <dc:subject/>
  <dc:creator>Research To Practice</dc:creator>
  <cp:keywords/>
  <dc:description/>
  <cp:lastModifiedBy>Silvana Izquierdo</cp:lastModifiedBy>
  <cp:revision>1821</cp:revision>
  <cp:lastPrinted>2019-06-02T23:43:42Z</cp:lastPrinted>
  <dcterms:created xsi:type="dcterms:W3CDTF">2012-08-13T12:55:31Z</dcterms:created>
  <dcterms:modified xsi:type="dcterms:W3CDTF">2019-07-01T16:12:07Z</dcterms:modified>
  <cp:category/>
</cp:coreProperties>
</file>