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96" r:id="rId3"/>
  </p:sldMasterIdLst>
  <p:notesMasterIdLst>
    <p:notesMasterId r:id="rId27"/>
  </p:notesMasterIdLst>
  <p:sldIdLst>
    <p:sldId id="3073" r:id="rId4"/>
    <p:sldId id="256" r:id="rId5"/>
    <p:sldId id="309" r:id="rId6"/>
    <p:sldId id="2656" r:id="rId7"/>
    <p:sldId id="2657" r:id="rId8"/>
    <p:sldId id="257" r:id="rId9"/>
    <p:sldId id="283" r:id="rId10"/>
    <p:sldId id="2364" r:id="rId11"/>
    <p:sldId id="261" r:id="rId12"/>
    <p:sldId id="3071" r:id="rId13"/>
    <p:sldId id="262" r:id="rId14"/>
    <p:sldId id="1294" r:id="rId15"/>
    <p:sldId id="1295" r:id="rId16"/>
    <p:sldId id="303" r:id="rId17"/>
    <p:sldId id="264" r:id="rId18"/>
    <p:sldId id="288" r:id="rId19"/>
    <p:sldId id="291" r:id="rId20"/>
    <p:sldId id="292" r:id="rId21"/>
    <p:sldId id="306" r:id="rId22"/>
    <p:sldId id="307" r:id="rId23"/>
    <p:sldId id="308" r:id="rId24"/>
    <p:sldId id="304" r:id="rId25"/>
    <p:sldId id="2634" r:id="rId26"/>
  </p:sldIdLst>
  <p:sldSz cx="12192000" cy="6858000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FF40FF"/>
    <a:srgbClr val="E9EDF4"/>
    <a:srgbClr val="CDD5E4"/>
    <a:srgbClr val="4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74196-DC3C-FC4E-B32B-3C9A5324CED4}" v="3" dt="2019-06-05T11:00:22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5952"/>
  </p:normalViewPr>
  <p:slideViewPr>
    <p:cSldViewPr>
      <p:cViewPr varScale="1">
        <p:scale>
          <a:sx n="106" d="100"/>
          <a:sy n="106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1106A2B8-66CA-C24D-8BC7-2DCB8C209A41}"/>
    <pc:docChg chg="delSld">
      <pc:chgData name="Silvana Izquierdo" userId="46480b9d-78ec-4659-884d-35c5467fe41c" providerId="ADAL" clId="{1106A2B8-66CA-C24D-8BC7-2DCB8C209A41}" dt="2019-06-05T13:55:27.723" v="1" actId="2696"/>
      <pc:docMkLst>
        <pc:docMk/>
      </pc:docMkLst>
      <pc:sldChg chg="del">
        <pc:chgData name="Silvana Izquierdo" userId="46480b9d-78ec-4659-884d-35c5467fe41c" providerId="ADAL" clId="{1106A2B8-66CA-C24D-8BC7-2DCB8C209A41}" dt="2019-06-05T13:55:27.723" v="1" actId="2696"/>
        <pc:sldMkLst>
          <pc:docMk/>
          <pc:sldMk cId="484348069" sldId="922"/>
        </pc:sldMkLst>
      </pc:sldChg>
      <pc:sldChg chg="del">
        <pc:chgData name="Silvana Izquierdo" userId="46480b9d-78ec-4659-884d-35c5467fe41c" providerId="ADAL" clId="{1106A2B8-66CA-C24D-8BC7-2DCB8C209A41}" dt="2019-06-05T13:55:27.709" v="0" actId="2696"/>
        <pc:sldMkLst>
          <pc:docMk/>
          <pc:sldMk cId="1595572442" sldId="1172"/>
        </pc:sldMkLst>
      </pc:sldChg>
    </pc:docChg>
  </pc:docChgLst>
  <pc:docChgLst>
    <pc:chgData name="Silvana Izquierdo" userId="46480b9d-78ec-4659-884d-35c5467fe41c" providerId="ADAL" clId="{DCA74196-DC3C-FC4E-B32B-3C9A5324CED4}"/>
    <pc:docChg chg="custSel addSld delSld modSld sldOrd delMainMaster">
      <pc:chgData name="Silvana Izquierdo" userId="46480b9d-78ec-4659-884d-35c5467fe41c" providerId="ADAL" clId="{DCA74196-DC3C-FC4E-B32B-3C9A5324CED4}" dt="2019-06-05T11:05:08.267" v="26" actId="20577"/>
      <pc:docMkLst>
        <pc:docMk/>
      </pc:docMkLst>
      <pc:sldChg chg="del">
        <pc:chgData name="Silvana Izquierdo" userId="46480b9d-78ec-4659-884d-35c5467fe41c" providerId="ADAL" clId="{DCA74196-DC3C-FC4E-B32B-3C9A5324CED4}" dt="2019-06-05T11:00:16.115" v="3" actId="2696"/>
        <pc:sldMkLst>
          <pc:docMk/>
          <pc:sldMk cId="2274863343" sldId="270"/>
        </pc:sldMkLst>
      </pc:sldChg>
      <pc:sldChg chg="del">
        <pc:chgData name="Silvana Izquierdo" userId="46480b9d-78ec-4659-884d-35c5467fe41c" providerId="ADAL" clId="{DCA74196-DC3C-FC4E-B32B-3C9A5324CED4}" dt="2019-06-05T11:00:16.128" v="4" actId="2696"/>
        <pc:sldMkLst>
          <pc:docMk/>
          <pc:sldMk cId="2866553440" sldId="272"/>
        </pc:sldMkLst>
      </pc:sldChg>
      <pc:sldChg chg="del">
        <pc:chgData name="Silvana Izquierdo" userId="46480b9d-78ec-4659-884d-35c5467fe41c" providerId="ADAL" clId="{DCA74196-DC3C-FC4E-B32B-3C9A5324CED4}" dt="2019-06-05T11:00:16.140" v="5" actId="2696"/>
        <pc:sldMkLst>
          <pc:docMk/>
          <pc:sldMk cId="1347405170" sldId="273"/>
        </pc:sldMkLst>
      </pc:sldChg>
      <pc:sldChg chg="del">
        <pc:chgData name="Silvana Izquierdo" userId="46480b9d-78ec-4659-884d-35c5467fe41c" providerId="ADAL" clId="{DCA74196-DC3C-FC4E-B32B-3C9A5324CED4}" dt="2019-06-05T11:00:16.149" v="6" actId="2696"/>
        <pc:sldMkLst>
          <pc:docMk/>
          <pc:sldMk cId="3169825007" sldId="274"/>
        </pc:sldMkLst>
      </pc:sldChg>
      <pc:sldChg chg="del">
        <pc:chgData name="Silvana Izquierdo" userId="46480b9d-78ec-4659-884d-35c5467fe41c" providerId="ADAL" clId="{DCA74196-DC3C-FC4E-B32B-3C9A5324CED4}" dt="2019-06-05T11:00:16.161" v="7" actId="2696"/>
        <pc:sldMkLst>
          <pc:docMk/>
          <pc:sldMk cId="3505726354" sldId="275"/>
        </pc:sldMkLst>
      </pc:sldChg>
      <pc:sldChg chg="del">
        <pc:chgData name="Silvana Izquierdo" userId="46480b9d-78ec-4659-884d-35c5467fe41c" providerId="ADAL" clId="{DCA74196-DC3C-FC4E-B32B-3C9A5324CED4}" dt="2019-06-05T11:00:16.176" v="8" actId="2696"/>
        <pc:sldMkLst>
          <pc:docMk/>
          <pc:sldMk cId="2605699506" sldId="276"/>
        </pc:sldMkLst>
      </pc:sldChg>
      <pc:sldChg chg="modNotesTx">
        <pc:chgData name="Silvana Izquierdo" userId="46480b9d-78ec-4659-884d-35c5467fe41c" providerId="ADAL" clId="{DCA74196-DC3C-FC4E-B32B-3C9A5324CED4}" dt="2019-06-05T11:05:04.460" v="25" actId="20577"/>
        <pc:sldMkLst>
          <pc:docMk/>
          <pc:sldMk cId="3937946262" sldId="291"/>
        </pc:sldMkLst>
      </pc:sldChg>
      <pc:sldChg chg="modNotesTx">
        <pc:chgData name="Silvana Izquierdo" userId="46480b9d-78ec-4659-884d-35c5467fe41c" providerId="ADAL" clId="{DCA74196-DC3C-FC4E-B32B-3C9A5324CED4}" dt="2019-06-05T11:05:08.267" v="26" actId="20577"/>
        <pc:sldMkLst>
          <pc:docMk/>
          <pc:sldMk cId="1333682090" sldId="306"/>
        </pc:sldMkLst>
      </pc:sldChg>
      <pc:sldChg chg="ord">
        <pc:chgData name="Silvana Izquierdo" userId="46480b9d-78ec-4659-884d-35c5467fe41c" providerId="ADAL" clId="{DCA74196-DC3C-FC4E-B32B-3C9A5324CED4}" dt="2019-06-05T11:00:22.408" v="22"/>
        <pc:sldMkLst>
          <pc:docMk/>
          <pc:sldMk cId="2549593357" sldId="309"/>
        </pc:sldMkLst>
      </pc:sldChg>
      <pc:sldChg chg="modNotesTx">
        <pc:chgData name="Silvana Izquierdo" userId="46480b9d-78ec-4659-884d-35c5467fe41c" providerId="ADAL" clId="{DCA74196-DC3C-FC4E-B32B-3C9A5324CED4}" dt="2019-06-05T11:04:45.516" v="23" actId="20577"/>
        <pc:sldMkLst>
          <pc:docMk/>
          <pc:sldMk cId="4236441172" sldId="2656"/>
        </pc:sldMkLst>
      </pc:sldChg>
      <pc:sldChg chg="modNotesTx">
        <pc:chgData name="Silvana Izquierdo" userId="46480b9d-78ec-4659-884d-35c5467fe41c" providerId="ADAL" clId="{DCA74196-DC3C-FC4E-B32B-3C9A5324CED4}" dt="2019-06-05T11:04:48.876" v="24" actId="20577"/>
        <pc:sldMkLst>
          <pc:docMk/>
          <pc:sldMk cId="2265264509" sldId="2657"/>
        </pc:sldMkLst>
      </pc:sldChg>
      <pc:sldChg chg="del">
        <pc:chgData name="Silvana Izquierdo" userId="46480b9d-78ec-4659-884d-35c5467fe41c" providerId="ADAL" clId="{DCA74196-DC3C-FC4E-B32B-3C9A5324CED4}" dt="2019-06-05T11:00:18.270" v="21" actId="2696"/>
        <pc:sldMkLst>
          <pc:docMk/>
          <pc:sldMk cId="3765484023" sldId="3072"/>
        </pc:sldMkLst>
      </pc:sldChg>
      <pc:sldChg chg="addSp delSp add">
        <pc:chgData name="Silvana Izquierdo" userId="46480b9d-78ec-4659-884d-35c5467fe41c" providerId="ADAL" clId="{DCA74196-DC3C-FC4E-B32B-3C9A5324CED4}" dt="2019-06-05T11:00:12.239" v="2"/>
        <pc:sldMkLst>
          <pc:docMk/>
          <pc:sldMk cId="3609640195" sldId="3073"/>
        </pc:sldMkLst>
        <pc:spChg chg="del">
          <ac:chgData name="Silvana Izquierdo" userId="46480b9d-78ec-4659-884d-35c5467fe41c" providerId="ADAL" clId="{DCA74196-DC3C-FC4E-B32B-3C9A5324CED4}" dt="2019-06-05T11:00:11.583" v="1" actId="478"/>
          <ac:spMkLst>
            <pc:docMk/>
            <pc:sldMk cId="3609640195" sldId="3073"/>
            <ac:spMk id="2" creationId="{FD4025B0-CA01-2241-BB86-6786AA200BD7}"/>
          </ac:spMkLst>
        </pc:spChg>
        <pc:spChg chg="del">
          <ac:chgData name="Silvana Izquierdo" userId="46480b9d-78ec-4659-884d-35c5467fe41c" providerId="ADAL" clId="{DCA74196-DC3C-FC4E-B32B-3C9A5324CED4}" dt="2019-06-05T11:00:11.583" v="1" actId="478"/>
          <ac:spMkLst>
            <pc:docMk/>
            <pc:sldMk cId="3609640195" sldId="3073"/>
            <ac:spMk id="3" creationId="{E44993ED-7E1B-C044-8A10-3651E991FF25}"/>
          </ac:spMkLst>
        </pc:spChg>
        <pc:spChg chg="add">
          <ac:chgData name="Silvana Izquierdo" userId="46480b9d-78ec-4659-884d-35c5467fe41c" providerId="ADAL" clId="{DCA74196-DC3C-FC4E-B32B-3C9A5324CED4}" dt="2019-06-05T11:00:12.239" v="2"/>
          <ac:spMkLst>
            <pc:docMk/>
            <pc:sldMk cId="3609640195" sldId="3073"/>
            <ac:spMk id="4" creationId="{95144AF9-86B5-6146-9BD7-4C15DC93F6A6}"/>
          </ac:spMkLst>
        </pc:spChg>
      </pc:sldChg>
      <pc:sldMasterChg chg="del delSldLayout">
        <pc:chgData name="Silvana Izquierdo" userId="46480b9d-78ec-4659-884d-35c5467fe41c" providerId="ADAL" clId="{DCA74196-DC3C-FC4E-B32B-3C9A5324CED4}" dt="2019-06-05T11:00:16.189" v="20" actId="2696"/>
        <pc:sldMasterMkLst>
          <pc:docMk/>
          <pc:sldMasterMk cId="2079996934" sldId="2147483722"/>
        </pc:sldMasterMkLst>
        <pc:sldLayoutChg chg="del">
          <pc:chgData name="Silvana Izquierdo" userId="46480b9d-78ec-4659-884d-35c5467fe41c" providerId="ADAL" clId="{DCA74196-DC3C-FC4E-B32B-3C9A5324CED4}" dt="2019-06-05T11:00:16.178" v="9" actId="2696"/>
          <pc:sldLayoutMkLst>
            <pc:docMk/>
            <pc:sldMasterMk cId="2079996934" sldId="2147483722"/>
            <pc:sldLayoutMk cId="2395983626" sldId="2147483723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78" v="10" actId="2696"/>
          <pc:sldLayoutMkLst>
            <pc:docMk/>
            <pc:sldMasterMk cId="2079996934" sldId="2147483722"/>
            <pc:sldLayoutMk cId="956226291" sldId="2147483724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79" v="11" actId="2696"/>
          <pc:sldLayoutMkLst>
            <pc:docMk/>
            <pc:sldMasterMk cId="2079996934" sldId="2147483722"/>
            <pc:sldLayoutMk cId="3022616415" sldId="2147483725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0" v="12" actId="2696"/>
          <pc:sldLayoutMkLst>
            <pc:docMk/>
            <pc:sldMasterMk cId="2079996934" sldId="2147483722"/>
            <pc:sldLayoutMk cId="379536236" sldId="2147483726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1" v="13" actId="2696"/>
          <pc:sldLayoutMkLst>
            <pc:docMk/>
            <pc:sldMasterMk cId="2079996934" sldId="2147483722"/>
            <pc:sldLayoutMk cId="1641136141" sldId="2147483727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2" v="14" actId="2696"/>
          <pc:sldLayoutMkLst>
            <pc:docMk/>
            <pc:sldMasterMk cId="2079996934" sldId="2147483722"/>
            <pc:sldLayoutMk cId="4273993800" sldId="2147483728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3" v="15" actId="2696"/>
          <pc:sldLayoutMkLst>
            <pc:docMk/>
            <pc:sldMasterMk cId="2079996934" sldId="2147483722"/>
            <pc:sldLayoutMk cId="98860692" sldId="2147483729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4" v="16" actId="2696"/>
          <pc:sldLayoutMkLst>
            <pc:docMk/>
            <pc:sldMasterMk cId="2079996934" sldId="2147483722"/>
            <pc:sldLayoutMk cId="1288116153" sldId="2147483730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5" v="17" actId="2696"/>
          <pc:sldLayoutMkLst>
            <pc:docMk/>
            <pc:sldMasterMk cId="2079996934" sldId="2147483722"/>
            <pc:sldLayoutMk cId="571586536" sldId="2147483731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6" v="18" actId="2696"/>
          <pc:sldLayoutMkLst>
            <pc:docMk/>
            <pc:sldMasterMk cId="2079996934" sldId="2147483722"/>
            <pc:sldLayoutMk cId="2415838033" sldId="2147483732"/>
          </pc:sldLayoutMkLst>
        </pc:sldLayoutChg>
        <pc:sldLayoutChg chg="del">
          <pc:chgData name="Silvana Izquierdo" userId="46480b9d-78ec-4659-884d-35c5467fe41c" providerId="ADAL" clId="{DCA74196-DC3C-FC4E-B32B-3C9A5324CED4}" dt="2019-06-05T11:00:16.187" v="19" actId="2696"/>
          <pc:sldLayoutMkLst>
            <pc:docMk/>
            <pc:sldMasterMk cId="2079996934" sldId="2147483722"/>
            <pc:sldLayoutMk cId="635247045" sldId="214748373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Abemaciclib</a:t>
            </a:r>
          </a:p>
        </c:rich>
      </c:tx>
      <c:layout>
        <c:manualLayout>
          <c:xMode val="edge"/>
          <c:yMode val="edge"/>
          <c:x val="0.40000206431088958"/>
          <c:y val="0.1309667201728437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863899875604103"/>
          <c:y val="5.3208215731991658E-2"/>
          <c:w val="0.56903083919612785"/>
          <c:h val="0.83595124146111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Plasma</c:v>
                </c:pt>
              </c:strCache>
            </c:strRef>
          </c:tx>
          <c:spPr>
            <a:solidFill>
              <a:srgbClr val="C7E8F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40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4-A043-A643-A6E633AA8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CSF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6.5</c:v>
                </c:pt>
                <c:pt idx="1">
                  <c:v>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4-A043-A643-A6E633AA8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Tissue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120</c:v>
                </c:pt>
                <c:pt idx="1">
                  <c:v>58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34-A043-A643-A6E633AA8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3609600"/>
        <c:axId val="163611392"/>
      </c:barChart>
      <c:catAx>
        <c:axId val="1636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sq" cmpd="sng" algn="ctr">
            <a:solidFill>
              <a:sysClr val="windowText" lastClr="000000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611392"/>
        <c:crossesAt val="0.1"/>
        <c:auto val="1"/>
        <c:lblAlgn val="ctr"/>
        <c:lblOffset val="100"/>
        <c:noMultiLvlLbl val="0"/>
      </c:catAx>
      <c:valAx>
        <c:axId val="163611392"/>
        <c:scaling>
          <c:logBase val="10"/>
          <c:orientation val="minMax"/>
          <c:max val="1000"/>
          <c:min val="0.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sq">
            <a:solidFill>
              <a:sysClr val="windowText" lastClr="000000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609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114523247939095"/>
          <c:y val="0.2184946644782591"/>
          <c:w val="0.16323339171349394"/>
          <c:h val="0.2165794059607700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52798-7659-4A35-A3AA-A8FC907FFDA5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E2DB1-662A-4582-8E2F-9EAC31ABB6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8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7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6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0E98-AC92-C54A-ACBD-9B80212ADB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0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7A339-79A9-4502-941D-C602740BF8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0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E219F-FCFF-4D88-A6B9-A7AD554792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1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7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3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4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929F03-5D41-41AF-A894-2B94EB925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19248" y="6605285"/>
            <a:ext cx="1599797" cy="138499"/>
          </a:xfrm>
        </p:spPr>
        <p:txBody>
          <a:bodyPr wrap="none" lIns="0" tIns="0" rIns="0" bIns="0" anchor="b" anchorCtr="0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/>
              <a:t>Click to add 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8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9667" y="1604435"/>
            <a:ext cx="11089217" cy="45127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8D0EE8-6479-4001-8D42-625239B19F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19248" y="6605285"/>
            <a:ext cx="1599797" cy="138499"/>
          </a:xfrm>
        </p:spPr>
        <p:txBody>
          <a:bodyPr wrap="none" lIns="0" tIns="0" rIns="0" bIns="0" anchor="b" anchorCtr="0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/>
              <a:t>Click to add 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9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87D46C-B070-6247-8B63-16D31F6373B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2353" y="457200"/>
            <a:ext cx="10605248" cy="3352800"/>
          </a:xfrm>
        </p:spPr>
        <p:txBody>
          <a:bodyPr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Click to edit Master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E154F7-6548-9745-9CF5-EAD4E45BA9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2353" y="4648200"/>
            <a:ext cx="10847294" cy="1752600"/>
          </a:xfrm>
        </p:spPr>
        <p:txBody>
          <a:bodyPr/>
          <a:lstStyle>
            <a:lvl1pPr marL="0" indent="0" algn="l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668807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7798-B130-4940-94F7-34520F6BA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8930007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225645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8" indent="0">
              <a:buNone/>
              <a:defRPr sz="1800"/>
            </a:lvl2pPr>
            <a:lvl3pPr marL="914415" indent="0">
              <a:buNone/>
              <a:defRPr sz="1600"/>
            </a:lvl3pPr>
            <a:lvl4pPr marL="1371623" indent="0">
              <a:buNone/>
              <a:defRPr sz="1400"/>
            </a:lvl4pPr>
            <a:lvl5pPr marL="1828830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871307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640659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187494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4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922556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36014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67741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754402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01933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759098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4021549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2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8" indent="0">
              <a:buNone/>
              <a:defRPr/>
            </a:lvl2pPr>
            <a:lvl3pPr marL="914415" indent="0">
              <a:buNone/>
              <a:defRPr/>
            </a:lvl3pPr>
            <a:lvl4pPr marL="1371623" indent="0">
              <a:buNone/>
              <a:defRPr/>
            </a:lvl4pPr>
            <a:lvl5pPr marL="182883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8" y="649129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084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E99AA7-133A-E54F-B877-701653B6C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16263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6210780"/>
            <a:ext cx="5488517" cy="4479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8118" y="6210780"/>
            <a:ext cx="5488517" cy="447993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477119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7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20528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99025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85975361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76" y="484632"/>
            <a:ext cx="1091184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76" y="4498848"/>
            <a:ext cx="10728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430107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190828"/>
      </p:ext>
    </p:extLst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469817"/>
      </p:ext>
    </p:extLst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63975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223224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34251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681657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7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243556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295389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948107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24193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970897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77838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76477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86207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70211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81890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6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98865"/>
      </p:ext>
    </p:extLst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32636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93304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0405874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3799965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508"/>
      </p:ext>
    </p:extLst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5702022"/>
      </p:ext>
    </p:extLst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751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87D46C-B070-6247-8B63-16D31F6373B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2353" y="457200"/>
            <a:ext cx="10605248" cy="3352800"/>
          </a:xfrm>
        </p:spPr>
        <p:txBody>
          <a:bodyPr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Click to edit Master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E154F7-6548-9745-9CF5-EAD4E45BA9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2353" y="4648200"/>
            <a:ext cx="10847294" cy="1752600"/>
          </a:xfrm>
        </p:spPr>
        <p:txBody>
          <a:bodyPr/>
          <a:lstStyle>
            <a:lvl1pPr marL="0" indent="0" algn="l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07907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5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8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1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1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B944-4D2A-45FA-A6E9-32A8F23FD99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5188-EFA3-4608-A1FD-D055F93F1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F76B1-4E0D-324D-807D-6B6D35907A7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4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ransition spd="slow"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15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23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3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6" indent="-34290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62" indent="-28575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19" indent="-22860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27" indent="-22860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34" indent="-22860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42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49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57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65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96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5144AF9-86B5-6146-9BD7-4C15DC93F6A6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6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53" y="692696"/>
            <a:ext cx="10605248" cy="3352800"/>
          </a:xfrm>
        </p:spPr>
        <p:txBody>
          <a:bodyPr anchor="b"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III MONALEESA-7 trial of premenopausal patients with HR+/HER2− advanced breast cancer (ABC) treated with endocrine therapy ±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ribociclib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Overall survival (OS) results.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314716"/>
            <a:ext cx="10847294" cy="1752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Hurvitz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SA et al.</a:t>
            </a:r>
          </a:p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ASCO 2019;Abstract LBA1008.</a:t>
            </a:r>
          </a:p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Oral Abstract Session, Tuesday, June 4, 11:57 AM - 12:09 PM, Hall D1</a:t>
            </a:r>
          </a:p>
        </p:txBody>
      </p:sp>
    </p:spTree>
    <p:extLst>
      <p:ext uri="{BB962C8B-B14F-4D97-AF65-F5344CB8AC3E}">
        <p14:creationId xmlns:p14="http://schemas.microsoft.com/office/powerpoint/2010/main" val="3957787900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7015"/>
            <a:ext cx="12192000" cy="922589"/>
          </a:xfrm>
        </p:spPr>
        <p:txBody>
          <a:bodyPr>
            <a:normAutofit/>
          </a:bodyPr>
          <a:lstStyle/>
          <a:p>
            <a:r>
              <a:rPr lang="fr-FR" sz="3733" b="1" dirty="0" err="1">
                <a:solidFill>
                  <a:srgbClr val="953735"/>
                </a:solidFill>
              </a:rPr>
              <a:t>Safety</a:t>
            </a:r>
            <a:r>
              <a:rPr lang="fr-FR" sz="3733" b="1" dirty="0">
                <a:solidFill>
                  <a:srgbClr val="953735"/>
                </a:solidFill>
              </a:rPr>
              <a:t> profile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71819"/>
              </p:ext>
            </p:extLst>
          </p:nvPr>
        </p:nvGraphicFramePr>
        <p:xfrm>
          <a:off x="499798" y="1283690"/>
          <a:ext cx="10849206" cy="467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52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Palbo-letrozole</a:t>
                      </a:r>
                      <a:endParaRPr lang="fr-F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Ribo-letrozole</a:t>
                      </a:r>
                      <a:endParaRPr lang="fr-F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Abema-letrozole</a:t>
                      </a:r>
                      <a:endParaRPr lang="fr-FR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 err="1"/>
                        <a:t>Neutropenia</a:t>
                      </a:r>
                      <a:r>
                        <a:rPr lang="fr-FR" sz="2000" dirty="0"/>
                        <a:t> (grade 3/4)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62%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59%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 err="1"/>
                        <a:t>Anemia</a:t>
                      </a:r>
                      <a:r>
                        <a:rPr lang="fr-FR" sz="2000" dirty="0"/>
                        <a:t> (</a:t>
                      </a:r>
                      <a:r>
                        <a:rPr lang="fr-FR" sz="2000" dirty="0" err="1"/>
                        <a:t>any</a:t>
                      </a:r>
                      <a:r>
                        <a:rPr lang="fr-FR" sz="2000" baseline="0" dirty="0"/>
                        <a:t> grade)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28% (vs 11%)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20% (vs 5%)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28% (vs 5%)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 err="1"/>
                        <a:t>Thrombocytopenia</a:t>
                      </a:r>
                      <a:r>
                        <a:rPr lang="fr-FR" sz="2000" dirty="0"/>
                        <a:t> (grade</a:t>
                      </a:r>
                      <a:r>
                        <a:rPr lang="fr-FR" sz="2000" baseline="0" dirty="0"/>
                        <a:t> 3/4)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2% (vs 0%)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NR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/>
                        <a:t>Fatigue (</a:t>
                      </a:r>
                      <a:r>
                        <a:rPr lang="fr-FR" sz="2000" dirty="0" err="1"/>
                        <a:t>any</a:t>
                      </a:r>
                      <a:r>
                        <a:rPr lang="fr-FR" sz="2000" dirty="0"/>
                        <a:t>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39% (vs28%)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38% (vs 30%)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40% (vs 31%)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/>
                        <a:t>QT prolongation (&gt;480 msec)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NR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 err="1"/>
                        <a:t>Diarrhea</a:t>
                      </a:r>
                      <a:r>
                        <a:rPr lang="fr-FR" sz="2000" dirty="0"/>
                        <a:t> (grade 2-4)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1% (grade 3)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 err="1"/>
                        <a:t>Alopecia</a:t>
                      </a:r>
                      <a:r>
                        <a:rPr lang="fr-FR" sz="2000" dirty="0"/>
                        <a:t> (</a:t>
                      </a:r>
                      <a:r>
                        <a:rPr lang="fr-FR" sz="2000" dirty="0" err="1"/>
                        <a:t>any</a:t>
                      </a:r>
                      <a:r>
                        <a:rPr lang="fr-FR" sz="2000" dirty="0"/>
                        <a:t> grade)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15% (vs 6%)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33% (vs 15%)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26% (vs 10%)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 err="1"/>
                        <a:t>Increased</a:t>
                      </a:r>
                      <a:r>
                        <a:rPr lang="fr-FR" sz="2000" dirty="0"/>
                        <a:t> Alanine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baseline="0" dirty="0" err="1"/>
                        <a:t>Amino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baseline="0" dirty="0" err="1"/>
                        <a:t>Transferase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9% (vs 1%)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6% (vs 2%)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520">
                <a:tc>
                  <a:txBody>
                    <a:bodyPr/>
                    <a:lstStyle/>
                    <a:p>
                      <a:r>
                        <a:rPr lang="fr-FR" sz="2000" dirty="0" err="1"/>
                        <a:t>Phlebitis</a:t>
                      </a:r>
                      <a:r>
                        <a:rPr lang="fr-FR" sz="2000" dirty="0"/>
                        <a:t> (</a:t>
                      </a:r>
                      <a:r>
                        <a:rPr lang="fr-FR" sz="2000" dirty="0" err="1"/>
                        <a:t>any</a:t>
                      </a:r>
                      <a:r>
                        <a:rPr lang="fr-FR" sz="2000" dirty="0"/>
                        <a:t>)</a:t>
                      </a:r>
                      <a:endParaRPr lang="fr-FR" sz="2000" b="1" dirty="0"/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Overincidence</a:t>
                      </a:r>
                      <a:r>
                        <a:rPr lang="fr-FR" sz="2000" dirty="0"/>
                        <a:t> not </a:t>
                      </a:r>
                      <a:r>
                        <a:rPr lang="fr-FR" sz="2000" dirty="0" err="1"/>
                        <a:t>well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assessed</a:t>
                      </a:r>
                      <a:r>
                        <a:rPr lang="fr-FR" sz="2000" dirty="0"/>
                        <a:t>, but signal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352435" y="6381328"/>
            <a:ext cx="683956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dirty="0"/>
              <a:t>Finn, NEJM, 2016, </a:t>
            </a:r>
            <a:r>
              <a:rPr lang="fr-FR" sz="1867" dirty="0" err="1"/>
              <a:t>Hortobagyi</a:t>
            </a:r>
            <a:r>
              <a:rPr lang="fr-FR" sz="1867" dirty="0"/>
              <a:t>, NEJM, 2016, </a:t>
            </a:r>
            <a:r>
              <a:rPr lang="fr-FR" sz="1867" dirty="0" err="1"/>
              <a:t>Goetz</a:t>
            </a:r>
            <a:r>
              <a:rPr lang="fr-FR" sz="1867" dirty="0"/>
              <a:t>, J Clin </a:t>
            </a:r>
            <a:r>
              <a:rPr lang="fr-FR" sz="1867" dirty="0" err="1"/>
              <a:t>Oncol</a:t>
            </a:r>
            <a:r>
              <a:rPr lang="fr-FR" sz="1867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1738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92D4-F192-594B-91BB-AB5C670D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27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733" b="1" dirty="0" err="1">
                <a:solidFill>
                  <a:srgbClr val="953735"/>
                </a:solidFill>
              </a:rPr>
              <a:t>Abemaciclib</a:t>
            </a:r>
            <a:r>
              <a:rPr lang="en-US" sz="3733" b="1" dirty="0">
                <a:solidFill>
                  <a:srgbClr val="953735"/>
                </a:solidFill>
              </a:rPr>
              <a:t> for brain metastases: CNS concentration </a:t>
            </a:r>
            <a:br>
              <a:rPr lang="en-US" sz="3733" b="1" dirty="0">
                <a:solidFill>
                  <a:srgbClr val="953735"/>
                </a:solidFill>
              </a:rPr>
            </a:br>
            <a:r>
              <a:rPr lang="en-US" sz="3733" b="1" dirty="0">
                <a:solidFill>
                  <a:srgbClr val="953735"/>
                </a:solidFill>
              </a:rPr>
              <a:t>in ongoing Phase II study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87E9F2-21DC-4A45-B5CC-8D1AA853C4E6}"/>
              </a:ext>
            </a:extLst>
          </p:cNvPr>
          <p:cNvCxnSpPr/>
          <p:nvPr/>
        </p:nvCxnSpPr>
        <p:spPr>
          <a:xfrm>
            <a:off x="2318220" y="4876786"/>
            <a:ext cx="0" cy="3363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448DEC9-EDCA-C342-B3B3-0357E7FDAD3A}"/>
              </a:ext>
            </a:extLst>
          </p:cNvPr>
          <p:cNvSpPr/>
          <p:nvPr/>
        </p:nvSpPr>
        <p:spPr>
          <a:xfrm>
            <a:off x="618300" y="5080510"/>
            <a:ext cx="2695308" cy="1107732"/>
          </a:xfrm>
          <a:prstGeom prst="roundRect">
            <a:avLst>
              <a:gd name="adj" fmla="val 0"/>
            </a:avLst>
          </a:prstGeom>
          <a:solidFill>
            <a:srgbClr val="99CC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BE1955-C299-2143-8530-AC860A08BC1F}"/>
              </a:ext>
            </a:extLst>
          </p:cNvPr>
          <p:cNvSpPr txBox="1"/>
          <p:nvPr/>
        </p:nvSpPr>
        <p:spPr>
          <a:xfrm>
            <a:off x="609600" y="5149008"/>
            <a:ext cx="269530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 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HR+ breast cancer,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NSCLC or melanoma and clinically indicated for surgical resection (after receiving 5-14 days of therapy)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(~8 patients)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21BBB38-1A31-144B-8D41-C42AE7D75279}"/>
              </a:ext>
            </a:extLst>
          </p:cNvPr>
          <p:cNvCxnSpPr/>
          <p:nvPr/>
        </p:nvCxnSpPr>
        <p:spPr>
          <a:xfrm>
            <a:off x="5487712" y="1993947"/>
            <a:ext cx="0" cy="35405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D48825-40B0-3C44-86C0-B2E8533D7537}"/>
              </a:ext>
            </a:extLst>
          </p:cNvPr>
          <p:cNvCxnSpPr/>
          <p:nvPr/>
        </p:nvCxnSpPr>
        <p:spPr>
          <a:xfrm>
            <a:off x="4099772" y="1998724"/>
            <a:ext cx="0" cy="2840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FB59E7-F8F9-C94E-9302-606D55F99AD0}"/>
              </a:ext>
            </a:extLst>
          </p:cNvPr>
          <p:cNvCxnSpPr>
            <a:cxnSpLocks/>
          </p:cNvCxnSpPr>
          <p:nvPr/>
        </p:nvCxnSpPr>
        <p:spPr>
          <a:xfrm>
            <a:off x="4123464" y="2982985"/>
            <a:ext cx="0" cy="4487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11DF5E1-3594-5246-86D7-7C16594AAA2D}"/>
              </a:ext>
            </a:extLst>
          </p:cNvPr>
          <p:cNvCxnSpPr>
            <a:cxnSpLocks/>
          </p:cNvCxnSpPr>
          <p:nvPr/>
        </p:nvCxnSpPr>
        <p:spPr>
          <a:xfrm>
            <a:off x="2757092" y="2982985"/>
            <a:ext cx="0" cy="44055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8DDE98C-07C3-1D49-BB5B-2C3FD07935F3}"/>
              </a:ext>
            </a:extLst>
          </p:cNvPr>
          <p:cNvCxnSpPr/>
          <p:nvPr/>
        </p:nvCxnSpPr>
        <p:spPr>
          <a:xfrm>
            <a:off x="2761401" y="1998724"/>
            <a:ext cx="0" cy="2840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FE99ABD-DAB9-A542-AA42-13ECEA0DED94}"/>
              </a:ext>
            </a:extLst>
          </p:cNvPr>
          <p:cNvSpPr/>
          <p:nvPr/>
        </p:nvSpPr>
        <p:spPr>
          <a:xfrm>
            <a:off x="1906568" y="2231153"/>
            <a:ext cx="1446353" cy="926393"/>
          </a:xfrm>
          <a:prstGeom prst="roundRect">
            <a:avLst>
              <a:gd name="adj" fmla="val 0"/>
            </a:avLst>
          </a:prstGeom>
          <a:solidFill>
            <a:srgbClr val="002B5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92D1ED-F8DD-B64E-B4EB-C7D5789943BC}"/>
              </a:ext>
            </a:extLst>
          </p:cNvPr>
          <p:cNvSpPr txBox="1"/>
          <p:nvPr/>
        </p:nvSpPr>
        <p:spPr>
          <a:xfrm>
            <a:off x="1826781" y="2254535"/>
            <a:ext cx="15446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 B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HR+/HER2-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breast cancer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(23 to 56 patients)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D4B52D-113E-F846-BBCB-BF1051955632}"/>
              </a:ext>
            </a:extLst>
          </p:cNvPr>
          <p:cNvCxnSpPr/>
          <p:nvPr/>
        </p:nvCxnSpPr>
        <p:spPr>
          <a:xfrm>
            <a:off x="1423031" y="1982354"/>
            <a:ext cx="1" cy="34325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142D63F-3522-E84B-92D8-344365EC83D1}"/>
              </a:ext>
            </a:extLst>
          </p:cNvPr>
          <p:cNvCxnSpPr/>
          <p:nvPr/>
        </p:nvCxnSpPr>
        <p:spPr>
          <a:xfrm>
            <a:off x="1423031" y="3160930"/>
            <a:ext cx="0" cy="49285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5BFA785-E29E-644E-8D69-B9A369AEE300}"/>
              </a:ext>
            </a:extLst>
          </p:cNvPr>
          <p:cNvSpPr/>
          <p:nvPr/>
        </p:nvSpPr>
        <p:spPr>
          <a:xfrm>
            <a:off x="304801" y="2240318"/>
            <a:ext cx="1470112" cy="924644"/>
          </a:xfrm>
          <a:prstGeom prst="roundRect">
            <a:avLst>
              <a:gd name="adj" fmla="val 0"/>
            </a:avLst>
          </a:prstGeom>
          <a:solidFill>
            <a:srgbClr val="002B5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9F38CC-991B-2241-B6A5-C191E89F7B01}"/>
              </a:ext>
            </a:extLst>
          </p:cNvPr>
          <p:cNvSpPr txBox="1"/>
          <p:nvPr/>
        </p:nvSpPr>
        <p:spPr>
          <a:xfrm>
            <a:off x="304800" y="2290001"/>
            <a:ext cx="148864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 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HR+/HER2+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breast cancer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(23 to 56 patients)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7BA0B1E-F0F9-0242-B20B-C0DC98CE5F46}"/>
              </a:ext>
            </a:extLst>
          </p:cNvPr>
          <p:cNvSpPr/>
          <p:nvPr/>
        </p:nvSpPr>
        <p:spPr>
          <a:xfrm>
            <a:off x="1980204" y="1391894"/>
            <a:ext cx="2950726" cy="409022"/>
          </a:xfrm>
          <a:prstGeom prst="roundRect">
            <a:avLst>
              <a:gd name="adj" fmla="val 0"/>
            </a:avLst>
          </a:prstGeom>
          <a:solidFill>
            <a:srgbClr val="002B5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118F19-CFA7-404A-8AD0-56AC1C7C3D17}"/>
              </a:ext>
            </a:extLst>
          </p:cNvPr>
          <p:cNvSpPr/>
          <p:nvPr/>
        </p:nvSpPr>
        <p:spPr>
          <a:xfrm>
            <a:off x="5044051" y="2277141"/>
            <a:ext cx="1446353" cy="880407"/>
          </a:xfrm>
          <a:prstGeom prst="roundRect">
            <a:avLst>
              <a:gd name="adj" fmla="val 0"/>
            </a:avLst>
          </a:prstGeom>
          <a:solidFill>
            <a:srgbClr val="002B5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D5DC8BA-F9E4-324D-9E5B-DC4B3C06DEEC}"/>
              </a:ext>
            </a:extLst>
          </p:cNvPr>
          <p:cNvSpPr/>
          <p:nvPr/>
        </p:nvSpPr>
        <p:spPr>
          <a:xfrm>
            <a:off x="3484577" y="2242539"/>
            <a:ext cx="1446353" cy="880407"/>
          </a:xfrm>
          <a:prstGeom prst="roundRect">
            <a:avLst>
              <a:gd name="adj" fmla="val 0"/>
            </a:avLst>
          </a:prstGeom>
          <a:solidFill>
            <a:srgbClr val="002B5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57D0F1-AB6C-DB48-9A43-72E1451BF13A}"/>
              </a:ext>
            </a:extLst>
          </p:cNvPr>
          <p:cNvSpPr txBox="1"/>
          <p:nvPr/>
        </p:nvSpPr>
        <p:spPr>
          <a:xfrm>
            <a:off x="3463392" y="2313616"/>
            <a:ext cx="1467534" cy="646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 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NSCLC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(23 to 56 patients)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1AF48BD5-1026-3444-9A37-AE95CB18E095}"/>
              </a:ext>
            </a:extLst>
          </p:cNvPr>
          <p:cNvSpPr/>
          <p:nvPr/>
        </p:nvSpPr>
        <p:spPr>
          <a:xfrm>
            <a:off x="2364847" y="4137479"/>
            <a:ext cx="1982771" cy="568231"/>
          </a:xfrm>
          <a:prstGeom prst="roundRect">
            <a:avLst>
              <a:gd name="adj" fmla="val 0"/>
            </a:avLst>
          </a:prstGeom>
          <a:solidFill>
            <a:srgbClr val="C7E8F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B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FA0F81-BF10-3D4A-BE7D-3A7A51A3390C}"/>
              </a:ext>
            </a:extLst>
          </p:cNvPr>
          <p:cNvSpPr txBox="1"/>
          <p:nvPr/>
        </p:nvSpPr>
        <p:spPr>
          <a:xfrm>
            <a:off x="2364847" y="4286683"/>
            <a:ext cx="19827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Exploratory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259E2F-6B43-B44C-92DE-9D6C66820DCC}"/>
              </a:ext>
            </a:extLst>
          </p:cNvPr>
          <p:cNvSpPr txBox="1"/>
          <p:nvPr/>
        </p:nvSpPr>
        <p:spPr>
          <a:xfrm>
            <a:off x="2173238" y="3380684"/>
            <a:ext cx="2495213" cy="646332"/>
          </a:xfrm>
          <a:prstGeom prst="rect">
            <a:avLst/>
          </a:prstGeom>
          <a:solidFill>
            <a:srgbClr val="F8951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Primary endpoint: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Objective intracranial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response rate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A7C1B0-0FD5-3B44-8549-D676F4B4A568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3455371" y="1800916"/>
            <a:ext cx="196" cy="18621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649E56C-D9D6-EF40-960D-F911B2D4E86B}"/>
              </a:ext>
            </a:extLst>
          </p:cNvPr>
          <p:cNvCxnSpPr/>
          <p:nvPr/>
        </p:nvCxnSpPr>
        <p:spPr>
          <a:xfrm flipH="1">
            <a:off x="1423031" y="1987131"/>
            <a:ext cx="203234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7DDCEA6-0A36-B245-8DD2-4C65A3F31D33}"/>
              </a:ext>
            </a:extLst>
          </p:cNvPr>
          <p:cNvCxnSpPr/>
          <p:nvPr/>
        </p:nvCxnSpPr>
        <p:spPr>
          <a:xfrm flipH="1">
            <a:off x="3455371" y="1987131"/>
            <a:ext cx="203234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E2AE163-4C1E-654F-B9D9-47F14FBABDBB}"/>
              </a:ext>
            </a:extLst>
          </p:cNvPr>
          <p:cNvCxnSpPr/>
          <p:nvPr/>
        </p:nvCxnSpPr>
        <p:spPr>
          <a:xfrm>
            <a:off x="5487712" y="3186760"/>
            <a:ext cx="0" cy="52173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4DB0BB-4D3C-924E-8B9D-E8BAEF624B20}"/>
              </a:ext>
            </a:extLst>
          </p:cNvPr>
          <p:cNvCxnSpPr/>
          <p:nvPr/>
        </p:nvCxnSpPr>
        <p:spPr>
          <a:xfrm flipH="1">
            <a:off x="1419739" y="3642979"/>
            <a:ext cx="75349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6EC1742-61F2-C14E-9504-37CAD9339FB0}"/>
              </a:ext>
            </a:extLst>
          </p:cNvPr>
          <p:cNvCxnSpPr/>
          <p:nvPr/>
        </p:nvCxnSpPr>
        <p:spPr>
          <a:xfrm flipH="1">
            <a:off x="4694603" y="3703307"/>
            <a:ext cx="79310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AB2E27F-C3C2-B043-A4F8-65C45F0520A8}"/>
              </a:ext>
            </a:extLst>
          </p:cNvPr>
          <p:cNvCxnSpPr>
            <a:cxnSpLocks/>
          </p:cNvCxnSpPr>
          <p:nvPr/>
        </p:nvCxnSpPr>
        <p:spPr>
          <a:xfrm>
            <a:off x="3405802" y="4705708"/>
            <a:ext cx="0" cy="2042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359524C-C526-8448-AD32-226F2C890E39}"/>
              </a:ext>
            </a:extLst>
          </p:cNvPr>
          <p:cNvCxnSpPr/>
          <p:nvPr/>
        </p:nvCxnSpPr>
        <p:spPr>
          <a:xfrm flipH="1">
            <a:off x="2313524" y="4888671"/>
            <a:ext cx="1040955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A494D61-15FA-5E41-AB68-EAC1E84B8693}"/>
              </a:ext>
            </a:extLst>
          </p:cNvPr>
          <p:cNvCxnSpPr>
            <a:cxnSpLocks/>
          </p:cNvCxnSpPr>
          <p:nvPr/>
        </p:nvCxnSpPr>
        <p:spPr>
          <a:xfrm flipH="1">
            <a:off x="3352016" y="4888671"/>
            <a:ext cx="99086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D364672-3935-E848-B146-539D444CB251}"/>
              </a:ext>
            </a:extLst>
          </p:cNvPr>
          <p:cNvSpPr txBox="1"/>
          <p:nvPr/>
        </p:nvSpPr>
        <p:spPr>
          <a:xfrm>
            <a:off x="2209799" y="1463450"/>
            <a:ext cx="24952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Patients with brain metastases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08E0F5-FDDF-F542-9C35-7300622C6297}"/>
              </a:ext>
            </a:extLst>
          </p:cNvPr>
          <p:cNvSpPr txBox="1"/>
          <p:nvPr/>
        </p:nvSpPr>
        <p:spPr>
          <a:xfrm>
            <a:off x="5041400" y="2373832"/>
            <a:ext cx="1449004" cy="646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 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Melanoma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(23 to 56 patients)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64B056D-DA3C-8C46-BDFF-971659AFD5B2}"/>
              </a:ext>
            </a:extLst>
          </p:cNvPr>
          <p:cNvSpPr txBox="1"/>
          <p:nvPr/>
        </p:nvSpPr>
        <p:spPr>
          <a:xfrm>
            <a:off x="7727037" y="1161653"/>
            <a:ext cx="3855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52B1E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Plasma, CSF, and </a:t>
            </a:r>
            <a:r>
              <a:rPr kumimoji="0" lang="en-US" sz="1300" b="1" i="0" u="none" strike="noStrike" kern="1200" cap="none" spc="-1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Resected</a:t>
            </a:r>
            <a:r>
              <a:rPr kumimoji="0" lang="en-US" sz="13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Tumor Tissue 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52B1E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Concentrations of </a:t>
            </a:r>
            <a:r>
              <a:rPr kumimoji="0" lang="en-US" sz="1300" b="1" i="0" u="none" strike="noStrike" kern="1200" cap="none" spc="-1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Abemaciclib</a:t>
            </a:r>
            <a:endParaRPr kumimoji="0" lang="en-US" sz="1300" b="1" i="0" u="none" strike="noStrike" kern="1200" cap="none" spc="-1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6EB3C130-3C4D-1D4E-8F25-D13CCE424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5429"/>
              </p:ext>
            </p:extLst>
          </p:nvPr>
        </p:nvGraphicFramePr>
        <p:xfrm>
          <a:off x="7005938" y="1592938"/>
          <a:ext cx="4924415" cy="312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B35B101A-2FC3-D545-9B5F-8839FEA8EA20}"/>
              </a:ext>
            </a:extLst>
          </p:cNvPr>
          <p:cNvSpPr txBox="1"/>
          <p:nvPr/>
        </p:nvSpPr>
        <p:spPr>
          <a:xfrm>
            <a:off x="128719" y="6478664"/>
            <a:ext cx="497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Sahebjam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2016;Abstract 526.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E0A9D4-3607-4642-AF0C-2B03C25FE293}"/>
              </a:ext>
            </a:extLst>
          </p:cNvPr>
          <p:cNvSpPr txBox="1"/>
          <p:nvPr/>
        </p:nvSpPr>
        <p:spPr>
          <a:xfrm>
            <a:off x="7706773" y="4788406"/>
            <a:ext cx="397600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Measurable levels of abemaciclib were detected in brain tumor tissue.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Concentrations of abemaciclib in the plasma and tumor tissue were comparable and consistent with the CSF concentration for each of the patients.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AD35F17-6CFC-9C44-89F3-6399763D0AAA}"/>
              </a:ext>
            </a:extLst>
          </p:cNvPr>
          <p:cNvCxnSpPr/>
          <p:nvPr/>
        </p:nvCxnSpPr>
        <p:spPr>
          <a:xfrm>
            <a:off x="4335641" y="4876786"/>
            <a:ext cx="0" cy="3363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A0AA468-A1EE-9048-A304-2873A40488B9}"/>
              </a:ext>
            </a:extLst>
          </p:cNvPr>
          <p:cNvSpPr/>
          <p:nvPr/>
        </p:nvSpPr>
        <p:spPr>
          <a:xfrm>
            <a:off x="3453617" y="5080508"/>
            <a:ext cx="2794397" cy="1114101"/>
          </a:xfrm>
          <a:prstGeom prst="roundRect">
            <a:avLst>
              <a:gd name="adj" fmla="val 0"/>
            </a:avLst>
          </a:prstGeom>
          <a:solidFill>
            <a:srgbClr val="002B5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032B5C-6F78-064F-B4EE-6CAB12877708}"/>
              </a:ext>
            </a:extLst>
          </p:cNvPr>
          <p:cNvSpPr txBox="1"/>
          <p:nvPr/>
        </p:nvSpPr>
        <p:spPr>
          <a:xfrm>
            <a:off x="3453616" y="5149009"/>
            <a:ext cx="2794395" cy="10114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 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HR+ breast cancer, NSCLC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 melanoma and leptomeningeal metastases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(± parenchymal brain metastases)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(~15 patients)</a:t>
            </a:r>
          </a:p>
        </p:txBody>
      </p:sp>
    </p:spTree>
    <p:extLst>
      <p:ext uri="{BB962C8B-B14F-4D97-AF65-F5344CB8AC3E}">
        <p14:creationId xmlns:p14="http://schemas.microsoft.com/office/powerpoint/2010/main" val="21555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6EE0884-FBC9-B345-83C0-E813091CF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0" y="1913737"/>
            <a:ext cx="7153847" cy="3762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D7DED-BA58-8842-91A4-C64E28FC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05"/>
            <a:ext cx="10972800" cy="977469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953735"/>
                </a:solidFill>
              </a:rPr>
              <a:t>Abemaciclib</a:t>
            </a:r>
            <a:r>
              <a:rPr lang="en-US" sz="3800" b="1" dirty="0">
                <a:solidFill>
                  <a:srgbClr val="953735"/>
                </a:solidFill>
              </a:rPr>
              <a:t> for ER+ brain metastases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F4BC4-888A-9A4C-BB12-13FE620A1779}"/>
              </a:ext>
            </a:extLst>
          </p:cNvPr>
          <p:cNvSpPr txBox="1"/>
          <p:nvPr/>
        </p:nvSpPr>
        <p:spPr>
          <a:xfrm>
            <a:off x="1308671" y="1440698"/>
            <a:ext cx="2802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CNS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Response</a:t>
            </a:r>
            <a:r>
              <a:rPr kumimoji="0" lang="en-US" sz="1600" b="1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Summary</a:t>
            </a:r>
            <a:r>
              <a:rPr kumimoji="0" lang="en-US" sz="1600" b="1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b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74DDA-D7ED-934E-9608-3BCA67C19946}"/>
              </a:ext>
            </a:extLst>
          </p:cNvPr>
          <p:cNvSpPr txBox="1"/>
          <p:nvPr/>
        </p:nvSpPr>
        <p:spPr>
          <a:xfrm>
            <a:off x="4177677" y="5384209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Individual Patients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8EA04-002F-994B-8C6F-7F1D45A5A881}"/>
              </a:ext>
            </a:extLst>
          </p:cNvPr>
          <p:cNvSpPr txBox="1"/>
          <p:nvPr/>
        </p:nvSpPr>
        <p:spPr>
          <a:xfrm>
            <a:off x="2146607" y="3252060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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14A24-EFFE-C94A-913F-366D7FBB17B0}"/>
              </a:ext>
            </a:extLst>
          </p:cNvPr>
          <p:cNvSpPr txBox="1"/>
          <p:nvPr/>
        </p:nvSpPr>
        <p:spPr>
          <a:xfrm>
            <a:off x="1485592" y="4522435"/>
            <a:ext cx="1126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█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63F6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8951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█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63F6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CDCF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█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PR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█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PD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█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25AFA9-C628-4348-BEB4-5FE6B938D1C7}"/>
              </a:ext>
            </a:extLst>
          </p:cNvPr>
          <p:cNvSpPr txBox="1"/>
          <p:nvPr/>
        </p:nvSpPr>
        <p:spPr>
          <a:xfrm>
            <a:off x="2290031" y="4744287"/>
            <a:ext cx="2827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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Received concomitant endocrine therapy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 Tumor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 previously treated with WBRT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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Tumors previously treated with SRS</a:t>
            </a:r>
            <a:endParaRPr kumimoji="0" lang="en-US" sz="10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C3E84-6B30-E34A-9144-E49F0D8E94A5}"/>
              </a:ext>
            </a:extLst>
          </p:cNvPr>
          <p:cNvSpPr txBox="1"/>
          <p:nvPr/>
        </p:nvSpPr>
        <p:spPr>
          <a:xfrm>
            <a:off x="1804922" y="2629499"/>
            <a:ext cx="428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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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767A8-6B72-6347-AE48-7C09F1255249}"/>
              </a:ext>
            </a:extLst>
          </p:cNvPr>
          <p:cNvSpPr txBox="1"/>
          <p:nvPr/>
        </p:nvSpPr>
        <p:spPr>
          <a:xfrm>
            <a:off x="7681455" y="4636468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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1AC90-050D-CE4B-8F7B-699AB8153870}"/>
              </a:ext>
            </a:extLst>
          </p:cNvPr>
          <p:cNvSpPr txBox="1"/>
          <p:nvPr/>
        </p:nvSpPr>
        <p:spPr>
          <a:xfrm>
            <a:off x="2535120" y="3355431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F063F-D303-F549-A02A-B6FD1111654E}"/>
              </a:ext>
            </a:extLst>
          </p:cNvPr>
          <p:cNvSpPr txBox="1"/>
          <p:nvPr/>
        </p:nvSpPr>
        <p:spPr>
          <a:xfrm>
            <a:off x="3722528" y="3452115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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514713-CF17-BF49-8276-5AF441A484D7}"/>
              </a:ext>
            </a:extLst>
          </p:cNvPr>
          <p:cNvSpPr txBox="1"/>
          <p:nvPr/>
        </p:nvSpPr>
        <p:spPr>
          <a:xfrm>
            <a:off x="4111041" y="3478824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0A783-3856-9045-9DDA-40ADFE2BABDF}"/>
              </a:ext>
            </a:extLst>
          </p:cNvPr>
          <p:cNvSpPr txBox="1"/>
          <p:nvPr/>
        </p:nvSpPr>
        <p:spPr>
          <a:xfrm>
            <a:off x="4894205" y="3553110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4625E-94F4-D541-8E7F-5B6CEE7A96DC}"/>
              </a:ext>
            </a:extLst>
          </p:cNvPr>
          <p:cNvSpPr txBox="1"/>
          <p:nvPr/>
        </p:nvSpPr>
        <p:spPr>
          <a:xfrm>
            <a:off x="5321149" y="3579819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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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4A331-5B63-8D4C-A409-37D790D113B7}"/>
              </a:ext>
            </a:extLst>
          </p:cNvPr>
          <p:cNvSpPr txBox="1"/>
          <p:nvPr/>
        </p:nvSpPr>
        <p:spPr>
          <a:xfrm>
            <a:off x="5728658" y="3570878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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8C182-14AA-054D-9620-272CFCA09752}"/>
              </a:ext>
            </a:extLst>
          </p:cNvPr>
          <p:cNvSpPr txBox="1"/>
          <p:nvPr/>
        </p:nvSpPr>
        <p:spPr>
          <a:xfrm>
            <a:off x="6096258" y="4023833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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B036F3-AA97-B949-8858-8FCA40EEEB85}"/>
              </a:ext>
            </a:extLst>
          </p:cNvPr>
          <p:cNvSpPr txBox="1"/>
          <p:nvPr/>
        </p:nvSpPr>
        <p:spPr>
          <a:xfrm>
            <a:off x="6454547" y="4120761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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DEA4C-3AF1-6149-B570-FCE79D3DE34F}"/>
              </a:ext>
            </a:extLst>
          </p:cNvPr>
          <p:cNvSpPr txBox="1"/>
          <p:nvPr/>
        </p:nvSpPr>
        <p:spPr>
          <a:xfrm>
            <a:off x="6969171" y="4206295"/>
            <a:ext cx="350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AA4812-0DBD-2642-AA95-5BA0E7A0A86C}"/>
              </a:ext>
            </a:extLst>
          </p:cNvPr>
          <p:cNvSpPr txBox="1"/>
          <p:nvPr/>
        </p:nvSpPr>
        <p:spPr>
          <a:xfrm>
            <a:off x="7273971" y="4575317"/>
            <a:ext cx="5260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2" panose="05020102010507070707" pitchFamily="18" charset="2"/>
              </a:rPr>
              <a:t>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sym typeface="Wingdings 3" panose="05040102010807070707" pitchFamily="18" charset="2"/>
              </a:rPr>
              <a:t></a:t>
            </a:r>
            <a:endParaRPr kumimoji="0" lang="en-US" sz="7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8D387-6B86-9F43-A27C-697FA851E4C7}"/>
              </a:ext>
            </a:extLst>
          </p:cNvPr>
          <p:cNvSpPr txBox="1"/>
          <p:nvPr/>
        </p:nvSpPr>
        <p:spPr>
          <a:xfrm rot="16200000">
            <a:off x="-352139" y="3507884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% Change from Baseline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CD22140-F23E-314B-9148-65AF72C7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49096"/>
              </p:ext>
            </p:extLst>
          </p:nvPr>
        </p:nvGraphicFramePr>
        <p:xfrm>
          <a:off x="7415521" y="1018939"/>
          <a:ext cx="4267305" cy="2514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Efficacy</a:t>
                      </a:r>
                      <a:r>
                        <a:rPr lang="en-US" sz="1300" baseline="0" dirty="0"/>
                        <a:t> population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/>
                        <a:t>patients with response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  <a:p>
                      <a:pPr algn="ctr"/>
                      <a:r>
                        <a:rPr lang="en-US" sz="1300" dirty="0"/>
                        <a:t>N</a:t>
                      </a:r>
                      <a:r>
                        <a:rPr lang="en-US" sz="1300" baseline="0" dirty="0"/>
                        <a:t> </a:t>
                      </a:r>
                      <a:r>
                        <a:rPr lang="en-US" sz="1300" dirty="0"/>
                        <a:t>=</a:t>
                      </a:r>
                      <a:r>
                        <a:rPr lang="en-US" sz="1300" baseline="0" dirty="0"/>
                        <a:t> </a:t>
                      </a:r>
                      <a:r>
                        <a:rPr lang="en-US" sz="1300" dirty="0"/>
                        <a:t>23 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23948"/>
                  </a:ext>
                </a:extLst>
              </a:tr>
              <a:tr h="276808">
                <a:tc>
                  <a:txBody>
                    <a:bodyPr/>
                    <a:lstStyle/>
                    <a:p>
                      <a:r>
                        <a:rPr lang="en-US" sz="1300" dirty="0"/>
                        <a:t>OIRR, n (%), (95% CI)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 (8.7), (0.0, 20.2)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08">
                <a:tc>
                  <a:txBody>
                    <a:bodyPr/>
                    <a:lstStyle/>
                    <a:p>
                      <a:r>
                        <a:rPr lang="en-US" sz="1300" dirty="0"/>
                        <a:t>CR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dirty="0"/>
                        <a:t>n (%)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08">
                <a:tc>
                  <a:txBody>
                    <a:bodyPr/>
                    <a:lstStyle/>
                    <a:p>
                      <a:r>
                        <a:rPr lang="en-US" sz="1300" dirty="0"/>
                        <a:t>PR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dirty="0"/>
                        <a:t>n (%)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 (8.7)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08">
                <a:tc>
                  <a:txBody>
                    <a:bodyPr/>
                    <a:lstStyle/>
                    <a:p>
                      <a:r>
                        <a:rPr lang="en-US" sz="1300" dirty="0"/>
                        <a:t>SD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dirty="0"/>
                        <a:t>n (%)</a:t>
                      </a:r>
                      <a:endParaRPr lang="en-US" sz="13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trike="noStrike" dirty="0"/>
                        <a:t>10 </a:t>
                      </a:r>
                      <a:r>
                        <a:rPr lang="en-US" sz="1300" kern="1200" dirty="0">
                          <a:effectLst/>
                        </a:rPr>
                        <a:t>(43.5)</a:t>
                      </a:r>
                      <a:endParaRPr lang="en-US" sz="13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SD</a:t>
                      </a:r>
                      <a:r>
                        <a:rPr lang="en-US" sz="1300" baseline="30000" dirty="0" err="1"/>
                        <a:t>c</a:t>
                      </a:r>
                      <a:r>
                        <a:rPr lang="en-US" sz="1300" dirty="0"/>
                        <a:t> ≥ 6 months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dirty="0"/>
                        <a:t>n (%)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 (8.7)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491727"/>
                  </a:ext>
                </a:extLst>
              </a:tr>
              <a:tr h="2768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PD or early death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dirty="0"/>
                        <a:t>n (%)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trike="noStrike" dirty="0"/>
                        <a:t>8 (34.8)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463412"/>
                  </a:ext>
                </a:extLst>
              </a:tr>
              <a:tr h="276808">
                <a:tc>
                  <a:txBody>
                    <a:bodyPr/>
                    <a:lstStyle/>
                    <a:p>
                      <a:r>
                        <a:rPr lang="en-US" sz="1300" dirty="0"/>
                        <a:t>CBR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dirty="0"/>
                        <a:t>n (%), (95% CI)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4 (17.4), (1.9, 32.9)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B59B61A-AE97-F747-A6F0-BDDA08A42F94}"/>
              </a:ext>
            </a:extLst>
          </p:cNvPr>
          <p:cNvSpPr txBox="1"/>
          <p:nvPr/>
        </p:nvSpPr>
        <p:spPr>
          <a:xfrm>
            <a:off x="508605" y="5893076"/>
            <a:ext cx="106907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a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Response criteria per RANO-BM. </a:t>
            </a:r>
            <a:r>
              <a:rPr kumimoji="0" lang="en-US" sz="13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b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6 patients had no postbaseline tumor measurements and therefore were not included in this waterfall plot.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Patients with </a:t>
            </a:r>
            <a:r>
              <a:rPr kumimoji="0" lang="en-US" sz="13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SD ≥6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months are included in the number of patients with SD.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B9DCED-735B-B241-9478-76B758926B72}"/>
              </a:ext>
            </a:extLst>
          </p:cNvPr>
          <p:cNvSpPr txBox="1"/>
          <p:nvPr/>
        </p:nvSpPr>
        <p:spPr>
          <a:xfrm>
            <a:off x="230294" y="6445092"/>
            <a:ext cx="5027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Tolaney S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Proc 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2017;Abstract 1019.</a:t>
            </a:r>
          </a:p>
        </p:txBody>
      </p:sp>
    </p:spTree>
    <p:extLst>
      <p:ext uri="{BB962C8B-B14F-4D97-AF65-F5344CB8AC3E}">
        <p14:creationId xmlns:p14="http://schemas.microsoft.com/office/powerpoint/2010/main" val="20983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7"/>
          <p:cNvSpPr>
            <a:spLocks noChangeArrowheads="1"/>
          </p:cNvSpPr>
          <p:nvPr/>
        </p:nvSpPr>
        <p:spPr bwMode="auto">
          <a:xfrm>
            <a:off x="5488517" y="2177081"/>
            <a:ext cx="1441451" cy="6492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   CDK4</a:t>
            </a:r>
          </a:p>
        </p:txBody>
      </p:sp>
      <p:sp>
        <p:nvSpPr>
          <p:cNvPr id="5" name="Oval 65"/>
          <p:cNvSpPr>
            <a:spLocks noChangeArrowheads="1"/>
          </p:cNvSpPr>
          <p:nvPr/>
        </p:nvSpPr>
        <p:spPr bwMode="auto">
          <a:xfrm>
            <a:off x="4527551" y="2177081"/>
            <a:ext cx="1441451" cy="649288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Cyclin D1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456635" y="1263991"/>
            <a:ext cx="1479571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133" b="1" dirty="0">
                <a:latin typeface="Calibri" pitchFamily="34" charset="0"/>
                <a:ea typeface="ヒラギノ角ゴ Pro W3"/>
                <a:cs typeface="ヒラギノ角ゴ Pro W3"/>
              </a:rPr>
              <a:t>Cell signaling</a:t>
            </a: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5200651" y="1622153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3200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7562922" y="2174098"/>
            <a:ext cx="42319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133" b="1">
                <a:latin typeface="Calibri" pitchFamily="34" charset="0"/>
                <a:ea typeface="ヒラギノ角ゴ Pro W3"/>
                <a:cs typeface="ヒラギノ角ゴ Pro W3"/>
              </a:rPr>
              <a:t>p21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7562922" y="2478898"/>
            <a:ext cx="42319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133" b="1">
                <a:latin typeface="Calibri" pitchFamily="34" charset="0"/>
                <a:ea typeface="ヒラギノ角ゴ Pro W3"/>
                <a:cs typeface="ヒラギノ角ゴ Pro W3"/>
              </a:rPr>
              <a:t>p16</a:t>
            </a: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7120468" y="2321545"/>
            <a:ext cx="381000" cy="295275"/>
            <a:chOff x="3600450" y="3290888"/>
            <a:chExt cx="285752" cy="295275"/>
          </a:xfrm>
        </p:grpSpPr>
        <p:cxnSp>
          <p:nvCxnSpPr>
            <p:cNvPr id="11" name="Straight Connector 20"/>
            <p:cNvCxnSpPr/>
            <p:nvPr/>
          </p:nvCxnSpPr>
          <p:spPr>
            <a:xfrm>
              <a:off x="3600450" y="3290888"/>
              <a:ext cx="0" cy="295275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1"/>
            <p:cNvCxnSpPr/>
            <p:nvPr/>
          </p:nvCxnSpPr>
          <p:spPr>
            <a:xfrm flipH="1">
              <a:off x="3609975" y="3343275"/>
              <a:ext cx="276227" cy="9525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4"/>
            <p:cNvCxnSpPr/>
            <p:nvPr/>
          </p:nvCxnSpPr>
          <p:spPr>
            <a:xfrm flipH="1" flipV="1">
              <a:off x="3609975" y="3438525"/>
              <a:ext cx="276227" cy="9525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ne 79"/>
          <p:cNvSpPr>
            <a:spLocks noChangeShapeType="1"/>
          </p:cNvSpPr>
          <p:nvPr/>
        </p:nvSpPr>
        <p:spPr bwMode="auto">
          <a:xfrm flipH="1">
            <a:off x="5488519" y="3834431"/>
            <a:ext cx="153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3200"/>
          </a:p>
        </p:txBody>
      </p:sp>
      <p:sp>
        <p:nvSpPr>
          <p:cNvPr id="16" name="Oval 27"/>
          <p:cNvSpPr/>
          <p:nvPr/>
        </p:nvSpPr>
        <p:spPr>
          <a:xfrm>
            <a:off x="4094760" y="2756925"/>
            <a:ext cx="273049" cy="219075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rPr>
              <a:t>P</a:t>
            </a:r>
          </a:p>
        </p:txBody>
      </p:sp>
      <p:sp>
        <p:nvSpPr>
          <p:cNvPr id="17" name="AutoShape 84"/>
          <p:cNvSpPr>
            <a:spLocks noChangeArrowheads="1"/>
          </p:cNvSpPr>
          <p:nvPr/>
        </p:nvSpPr>
        <p:spPr bwMode="auto">
          <a:xfrm>
            <a:off x="7177617" y="3618531"/>
            <a:ext cx="958851" cy="8651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200" b="1">
                <a:latin typeface="Calibri" pitchFamily="34" charset="0"/>
              </a:rPr>
              <a:t>E2F</a:t>
            </a:r>
          </a:p>
        </p:txBody>
      </p:sp>
      <p:sp>
        <p:nvSpPr>
          <p:cNvPr id="18" name="Oval 27"/>
          <p:cNvSpPr/>
          <p:nvPr/>
        </p:nvSpPr>
        <p:spPr>
          <a:xfrm>
            <a:off x="5027088" y="3275633"/>
            <a:ext cx="273049" cy="219075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rPr>
              <a:t>P</a:t>
            </a:r>
          </a:p>
        </p:txBody>
      </p:sp>
      <p:sp>
        <p:nvSpPr>
          <p:cNvPr id="19" name="Oval 88"/>
          <p:cNvSpPr>
            <a:spLocks noChangeArrowheads="1"/>
          </p:cNvSpPr>
          <p:nvPr/>
        </p:nvSpPr>
        <p:spPr bwMode="auto">
          <a:xfrm>
            <a:off x="4432303" y="3401045"/>
            <a:ext cx="865716" cy="57626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>
                <a:latin typeface="Calibri" pitchFamily="34" charset="0"/>
              </a:rPr>
              <a:t>Rb</a:t>
            </a:r>
          </a:p>
        </p:txBody>
      </p:sp>
      <p:sp>
        <p:nvSpPr>
          <p:cNvPr id="20" name="AutoShape 89"/>
          <p:cNvSpPr>
            <a:spLocks noChangeArrowheads="1"/>
          </p:cNvSpPr>
          <p:nvPr/>
        </p:nvSpPr>
        <p:spPr bwMode="auto">
          <a:xfrm>
            <a:off x="4432304" y="4553569"/>
            <a:ext cx="958849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200" b="1">
                <a:latin typeface="Calibri" pitchFamily="34" charset="0"/>
              </a:rPr>
              <a:t>E2F</a:t>
            </a:r>
          </a:p>
        </p:txBody>
      </p:sp>
      <p:sp>
        <p:nvSpPr>
          <p:cNvPr id="21" name="Oval 83"/>
          <p:cNvSpPr>
            <a:spLocks noChangeArrowheads="1"/>
          </p:cNvSpPr>
          <p:nvPr/>
        </p:nvSpPr>
        <p:spPr bwMode="auto">
          <a:xfrm>
            <a:off x="7215718" y="3258169"/>
            <a:ext cx="865717" cy="57626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>
                <a:latin typeface="Calibri" pitchFamily="34" charset="0"/>
              </a:rPr>
              <a:t>Rb</a:t>
            </a:r>
          </a:p>
        </p:txBody>
      </p:sp>
      <p:sp>
        <p:nvSpPr>
          <p:cNvPr id="22" name="AutoShape 94"/>
          <p:cNvSpPr>
            <a:spLocks noChangeArrowheads="1"/>
          </p:cNvSpPr>
          <p:nvPr/>
        </p:nvSpPr>
        <p:spPr bwMode="auto">
          <a:xfrm>
            <a:off x="4017435" y="5512419"/>
            <a:ext cx="2167467" cy="4064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3200"/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4678569" y="5877544"/>
            <a:ext cx="22866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G1/S transition</a:t>
            </a:r>
          </a:p>
          <a:p>
            <a:pPr algn="ctr"/>
            <a:r>
              <a:rPr lang="fr-FR" b="1" dirty="0" err="1">
                <a:latin typeface="Calibri" pitchFamily="34" charset="0"/>
              </a:rPr>
              <a:t>cell</a:t>
            </a:r>
            <a:r>
              <a:rPr lang="fr-FR" b="1" dirty="0">
                <a:latin typeface="Calibri" pitchFamily="34" charset="0"/>
              </a:rPr>
              <a:t> </a:t>
            </a:r>
            <a:r>
              <a:rPr lang="fr-FR" b="1" dirty="0" err="1">
                <a:latin typeface="Calibri" pitchFamily="34" charset="0"/>
              </a:rPr>
              <a:t>proliferation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53796" y="6455052"/>
            <a:ext cx="5937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/>
              <a:t>Hamilton E &amp; </a:t>
            </a:r>
            <a:r>
              <a:rPr lang="en-GB" sz="1600" dirty="0" err="1"/>
              <a:t>Infante</a:t>
            </a:r>
            <a:r>
              <a:rPr lang="en-GB" sz="1600" dirty="0"/>
              <a:t> JR. </a:t>
            </a:r>
            <a:r>
              <a:rPr lang="en-GB" sz="1600" i="1" dirty="0"/>
              <a:t>Cancer Treat Rev</a:t>
            </a:r>
            <a:r>
              <a:rPr lang="en-GB" sz="1600" dirty="0"/>
              <a:t>. 2016;45:129–138.</a:t>
            </a:r>
          </a:p>
        </p:txBody>
      </p:sp>
      <p:sp>
        <p:nvSpPr>
          <p:cNvPr id="27" name="Oval 67"/>
          <p:cNvSpPr>
            <a:spLocks noChangeArrowheads="1"/>
          </p:cNvSpPr>
          <p:nvPr/>
        </p:nvSpPr>
        <p:spPr bwMode="auto">
          <a:xfrm>
            <a:off x="2063552" y="2096912"/>
            <a:ext cx="1441451" cy="64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   CDK2</a:t>
            </a:r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>
            <a:off x="1102585" y="2096912"/>
            <a:ext cx="1441451" cy="6492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 dirty="0" err="1">
                <a:solidFill>
                  <a:schemeClr val="bg1"/>
                </a:solidFill>
                <a:latin typeface="Calibri" pitchFamily="34" charset="0"/>
              </a:rPr>
              <a:t>Cyclin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 E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599723" y="2643013"/>
            <a:ext cx="864096" cy="785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587487" y="45864"/>
            <a:ext cx="10972800" cy="1143000"/>
          </a:xfrm>
        </p:spPr>
        <p:txBody>
          <a:bodyPr>
            <a:noAutofit/>
          </a:bodyPr>
          <a:lstStyle/>
          <a:p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Predictive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biomarkers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on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baseline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samples</a:t>
            </a:r>
            <a:b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validated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several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independent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studies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384032" y="2948947"/>
            <a:ext cx="0" cy="6695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193" y="1849351"/>
            <a:ext cx="3395670" cy="251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8832304" y="1196622"/>
            <a:ext cx="2628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RB1 mutations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14226" y="4340681"/>
            <a:ext cx="3511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Bertucci</a:t>
            </a:r>
            <a:r>
              <a:rPr lang="en-US" sz="1600" dirty="0"/>
              <a:t> F et al. </a:t>
            </a:r>
            <a:r>
              <a:rPr lang="en-US" sz="1600" i="1" dirty="0"/>
              <a:t>Nature</a:t>
            </a:r>
            <a:r>
              <a:rPr lang="en-US" sz="1600" dirty="0"/>
              <a:t> 2019;569:560-4.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930" y="3448500"/>
            <a:ext cx="3331412" cy="29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8" b="35893"/>
          <a:stretch/>
        </p:blipFill>
        <p:spPr bwMode="auto">
          <a:xfrm>
            <a:off x="2380391" y="3343060"/>
            <a:ext cx="1829305" cy="10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219928" y="6455052"/>
            <a:ext cx="4320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1600" dirty="0"/>
              <a:t>Turner NC et al. </a:t>
            </a:r>
            <a:r>
              <a:rPr lang="fr" sz="1600" i="1" dirty="0"/>
              <a:t>J Clin </a:t>
            </a:r>
            <a:r>
              <a:rPr lang="fr" sz="1600" i="1" dirty="0" err="1"/>
              <a:t>Oncol</a:t>
            </a:r>
            <a:r>
              <a:rPr lang="fr" sz="1600" i="1" dirty="0"/>
              <a:t> </a:t>
            </a:r>
            <a:r>
              <a:rPr lang="fr" sz="1600" dirty="0"/>
              <a:t>2019;37(14):1169-78.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18181" y="2824726"/>
            <a:ext cx="317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CCNE1 expression</a:t>
            </a:r>
          </a:p>
        </p:txBody>
      </p:sp>
    </p:spTree>
    <p:extLst>
      <p:ext uri="{BB962C8B-B14F-4D97-AF65-F5344CB8AC3E}">
        <p14:creationId xmlns:p14="http://schemas.microsoft.com/office/powerpoint/2010/main" val="23904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512" y="1772816"/>
            <a:ext cx="11521280" cy="4525963"/>
          </a:xfrm>
        </p:spPr>
        <p:txBody>
          <a:bodyPr>
            <a:normAutofit/>
          </a:bodyPr>
          <a:lstStyle/>
          <a:p>
            <a:pPr>
              <a:spcBef>
                <a:spcPts val="1368"/>
              </a:spcBef>
            </a:pPr>
            <a:r>
              <a:rPr lang="fr-FR" sz="3200" dirty="0"/>
              <a:t>CDK4/6 </a:t>
            </a:r>
            <a:r>
              <a:rPr lang="fr-FR" sz="3200" dirty="0" err="1"/>
              <a:t>inhibitors</a:t>
            </a:r>
            <a:r>
              <a:rPr lang="fr-FR" sz="3200" dirty="0"/>
              <a:t>: transformative or </a:t>
            </a:r>
            <a:r>
              <a:rPr lang="fr-FR" sz="3200" dirty="0" err="1"/>
              <a:t>incremental</a:t>
            </a:r>
            <a:r>
              <a:rPr lang="fr-FR" sz="3200" dirty="0"/>
              <a:t>? </a:t>
            </a:r>
          </a:p>
          <a:p>
            <a:pPr>
              <a:spcBef>
                <a:spcPts val="1368"/>
              </a:spcBef>
            </a:pP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PI3K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inhibitors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: how to use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them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their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potential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value? </a:t>
            </a:r>
            <a:endParaRPr lang="fr-FR" sz="3200" dirty="0"/>
          </a:p>
          <a:p>
            <a:pPr>
              <a:spcBef>
                <a:spcPts val="1368"/>
              </a:spcBef>
            </a:pPr>
            <a:r>
              <a:rPr lang="fr-FR" sz="3200" dirty="0"/>
              <a:t>New </a:t>
            </a:r>
            <a:r>
              <a:rPr lang="fr-FR" sz="3200" dirty="0" err="1"/>
              <a:t>targets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867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I3K_Molecule-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38" y="2504923"/>
            <a:ext cx="1847849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09386" y="3403448"/>
            <a:ext cx="164253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67" b="1">
                <a:solidFill>
                  <a:srgbClr val="002060"/>
                </a:solidFill>
                <a:cs typeface="Arial" pitchFamily="34" charset="0"/>
              </a:rPr>
              <a:t>Regulatory </a:t>
            </a:r>
          </a:p>
          <a:p>
            <a:r>
              <a:rPr lang="en-US" sz="1867" b="1">
                <a:solidFill>
                  <a:srgbClr val="002060"/>
                </a:solidFill>
                <a:cs typeface="Arial" pitchFamily="34" charset="0"/>
              </a:rPr>
              <a:t>subunit</a:t>
            </a:r>
          </a:p>
        </p:txBody>
      </p:sp>
      <p:cxnSp>
        <p:nvCxnSpPr>
          <p:cNvPr id="6" name="Straight Connector 12"/>
          <p:cNvCxnSpPr/>
          <p:nvPr/>
        </p:nvCxnSpPr>
        <p:spPr>
          <a:xfrm>
            <a:off x="2282055" y="2773716"/>
            <a:ext cx="1054212" cy="141161"/>
          </a:xfrm>
          <a:prstGeom prst="line">
            <a:avLst/>
          </a:prstGeom>
          <a:ln cap="rnd">
            <a:gradFill flip="none" rotWithShape="1">
              <a:gsLst>
                <a:gs pos="26000">
                  <a:schemeClr val="tx1"/>
                </a:gs>
                <a:gs pos="3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009387" y="2581123"/>
            <a:ext cx="14097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67" b="1">
                <a:solidFill>
                  <a:srgbClr val="002060"/>
                </a:solidFill>
                <a:cs typeface="Arial" pitchFamily="34" charset="0"/>
              </a:rPr>
              <a:t>Catalytic </a:t>
            </a:r>
          </a:p>
          <a:p>
            <a:r>
              <a:rPr lang="en-US" sz="1867" b="1">
                <a:solidFill>
                  <a:srgbClr val="002060"/>
                </a:solidFill>
                <a:cs typeface="Arial" pitchFamily="34" charset="0"/>
              </a:rPr>
              <a:t>subunit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276336" y="2771624"/>
            <a:ext cx="87841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133" b="1">
                <a:solidFill>
                  <a:srgbClr val="002060"/>
                </a:solidFill>
                <a:cs typeface="Arial" pitchFamily="34" charset="0"/>
              </a:rPr>
              <a:t>p110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872052" y="3530449"/>
            <a:ext cx="7704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133" b="1">
                <a:solidFill>
                  <a:srgbClr val="002060"/>
                </a:solidFill>
                <a:cs typeface="Arial" pitchFamily="34" charset="0"/>
              </a:rPr>
              <a:t>p85</a:t>
            </a:r>
          </a:p>
        </p:txBody>
      </p:sp>
      <p:cxnSp>
        <p:nvCxnSpPr>
          <p:cNvPr id="10" name="Straight Connector 16"/>
          <p:cNvCxnSpPr/>
          <p:nvPr/>
        </p:nvCxnSpPr>
        <p:spPr>
          <a:xfrm>
            <a:off x="2471811" y="3572281"/>
            <a:ext cx="474395" cy="117439"/>
          </a:xfrm>
          <a:prstGeom prst="line">
            <a:avLst/>
          </a:prstGeom>
          <a:ln cap="rnd">
            <a:gradFill flip="none" rotWithShape="1">
              <a:gsLst>
                <a:gs pos="26000">
                  <a:schemeClr val="tx1"/>
                </a:gs>
                <a:gs pos="3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719405" y="2155673"/>
            <a:ext cx="1536700" cy="420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33" b="1" dirty="0">
                <a:solidFill>
                  <a:srgbClr val="002060"/>
                </a:solidFill>
                <a:latin typeface="Arial"/>
                <a:cs typeface="Arial"/>
              </a:rPr>
              <a:t>PI3K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053154" y="1387498"/>
            <a:ext cx="6471130" cy="2481088"/>
            <a:chOff x="3039864" y="984741"/>
            <a:chExt cx="4853348" cy="2481089"/>
          </a:xfrm>
        </p:grpSpPr>
        <p:sp>
          <p:nvSpPr>
            <p:cNvPr id="13" name="TextBox 18"/>
            <p:cNvSpPr txBox="1"/>
            <p:nvPr/>
          </p:nvSpPr>
          <p:spPr>
            <a:xfrm>
              <a:off x="3974543" y="984741"/>
              <a:ext cx="3918669" cy="4205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133" b="1" dirty="0">
                  <a:solidFill>
                    <a:srgbClr val="002060"/>
                  </a:solidFill>
                  <a:latin typeface="Arial"/>
                </a:rPr>
                <a:t>Isoforms of catalytic subunit</a:t>
              </a:r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 rot="-5400000">
              <a:off x="4711502" y="506730"/>
              <a:ext cx="1287462" cy="4630738"/>
              <a:chOff x="3775148" y="2985211"/>
              <a:chExt cx="1500355" cy="2545543"/>
            </a:xfrm>
          </p:grpSpPr>
          <p:sp>
            <p:nvSpPr>
              <p:cNvPr id="27" name="Trapezoid 31"/>
              <p:cNvSpPr/>
              <p:nvPr/>
            </p:nvSpPr>
            <p:spPr>
              <a:xfrm>
                <a:off x="3773297" y="2985211"/>
                <a:ext cx="1498506" cy="606497"/>
              </a:xfrm>
              <a:prstGeom prst="trapezoid">
                <a:avLst>
                  <a:gd name="adj" fmla="val 96654"/>
                </a:avLst>
              </a:prstGeom>
              <a:gradFill flip="none" rotWithShape="1">
                <a:gsLst>
                  <a:gs pos="100000">
                    <a:srgbClr val="00607E">
                      <a:alpha val="8000"/>
                    </a:srgbClr>
                  </a:gs>
                  <a:gs pos="46000">
                    <a:srgbClr val="00607E">
                      <a:alpha val="27000"/>
                    </a:srgbClr>
                  </a:gs>
                  <a:gs pos="0">
                    <a:srgbClr val="FFFFFF">
                      <a:alpha val="27000"/>
                    </a:srgbClr>
                  </a:gs>
                </a:gsLst>
                <a:lin ang="51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5400000">
                <a:off x="3554909" y="3811916"/>
                <a:ext cx="1939077" cy="1498600"/>
              </a:xfrm>
              <a:prstGeom prst="rect">
                <a:avLst/>
              </a:prstGeom>
              <a:gradFill flip="none" rotWithShape="1">
                <a:gsLst>
                  <a:gs pos="54000">
                    <a:srgbClr val="D9F6FF">
                      <a:alpha val="37000"/>
                    </a:srgbClr>
                  </a:gs>
                  <a:gs pos="98000">
                    <a:schemeClr val="bg1"/>
                  </a:gs>
                  <a:gs pos="0">
                    <a:srgbClr val="00607E">
                      <a:alpha val="27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4325739" y="2453005"/>
              <a:ext cx="638175" cy="682625"/>
              <a:chOff x="2755045" y="3093531"/>
              <a:chExt cx="637777" cy="684000"/>
            </a:xfrm>
          </p:grpSpPr>
          <p:pic>
            <p:nvPicPr>
              <p:cNvPr id="25" name="Picture 20" descr="PI3K_Molecule-Big-Alpha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5045" y="3093531"/>
                <a:ext cx="637777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1"/>
              <p:cNvSpPr txBox="1">
                <a:spLocks noChangeArrowheads="1"/>
              </p:cNvSpPr>
              <p:nvPr/>
            </p:nvSpPr>
            <p:spPr bwMode="auto">
              <a:xfrm>
                <a:off x="2872447" y="3165114"/>
                <a:ext cx="379176" cy="503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l-GR" sz="2667" b="1">
                    <a:solidFill>
                      <a:srgbClr val="292934"/>
                    </a:solidFill>
                  </a:rPr>
                  <a:t>α</a:t>
                </a:r>
                <a:endParaRPr lang="en-US" sz="2667" b="1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5102027" y="2453005"/>
              <a:ext cx="639762" cy="682625"/>
              <a:chOff x="2753502" y="3850896"/>
              <a:chExt cx="639322" cy="684000"/>
            </a:xfrm>
          </p:grpSpPr>
          <p:pic>
            <p:nvPicPr>
              <p:cNvPr id="23" name="Picture 22" descr="PI3K_Molecule-Big-Beta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3502" y="3850896"/>
                <a:ext cx="639322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2780470" y="3932022"/>
                <a:ext cx="585385" cy="50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l-GR" sz="2667" b="1">
                    <a:solidFill>
                      <a:srgbClr val="292934"/>
                    </a:solidFill>
                  </a:rPr>
                  <a:t>β</a:t>
                </a:r>
                <a:endParaRPr lang="en-US" sz="2667" b="1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6684764" y="2453005"/>
              <a:ext cx="641350" cy="682625"/>
              <a:chOff x="7841505" y="3711608"/>
              <a:chExt cx="641250" cy="68400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505" y="3711608"/>
                <a:ext cx="64125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30"/>
              <p:cNvSpPr txBox="1">
                <a:spLocks noChangeArrowheads="1"/>
              </p:cNvSpPr>
              <p:nvPr/>
            </p:nvSpPr>
            <p:spPr bwMode="auto">
              <a:xfrm>
                <a:off x="7873250" y="3778417"/>
                <a:ext cx="563475" cy="503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l-GR" sz="2667" b="1">
                    <a:solidFill>
                      <a:srgbClr val="292934"/>
                    </a:solidFill>
                  </a:rPr>
                  <a:t>γ</a:t>
                </a:r>
                <a:endParaRPr lang="en-US" sz="2667" b="1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5900539" y="2453005"/>
              <a:ext cx="641350" cy="682625"/>
              <a:chOff x="7794852" y="4583576"/>
              <a:chExt cx="641250" cy="68400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4852" y="4583576"/>
                <a:ext cx="64125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28"/>
              <p:cNvSpPr txBox="1">
                <a:spLocks noChangeArrowheads="1"/>
              </p:cNvSpPr>
              <p:nvPr/>
            </p:nvSpPr>
            <p:spPr bwMode="auto">
              <a:xfrm>
                <a:off x="7828185" y="4675836"/>
                <a:ext cx="577760" cy="503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l-GR" sz="2667" b="1">
                    <a:solidFill>
                      <a:srgbClr val="292934"/>
                    </a:solidFill>
                  </a:rPr>
                  <a:t>δ</a:t>
                </a:r>
                <a:endParaRPr lang="en-US" sz="2667" b="1">
                  <a:solidFill>
                    <a:srgbClr val="292934"/>
                  </a:solidFill>
                </a:endParaRPr>
              </a:p>
            </p:txBody>
          </p:sp>
        </p:grpSp>
      </p:grpSp>
      <p:grpSp>
        <p:nvGrpSpPr>
          <p:cNvPr id="29" name="Groupe 28"/>
          <p:cNvGrpSpPr/>
          <p:nvPr/>
        </p:nvGrpSpPr>
        <p:grpSpPr>
          <a:xfrm>
            <a:off x="5135895" y="1840054"/>
            <a:ext cx="4698499" cy="1919693"/>
            <a:chOff x="3851920" y="1437299"/>
            <a:chExt cx="3523874" cy="1919693"/>
          </a:xfrm>
        </p:grpSpPr>
        <p:sp>
          <p:nvSpPr>
            <p:cNvPr id="30" name="Ellipse 29"/>
            <p:cNvSpPr/>
            <p:nvPr/>
          </p:nvSpPr>
          <p:spPr>
            <a:xfrm>
              <a:off x="3851920" y="2163192"/>
              <a:ext cx="1317538" cy="11938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725789" y="1437299"/>
              <a:ext cx="26500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b="1" dirty="0">
                  <a:solidFill>
                    <a:schemeClr val="accent2">
                      <a:lumMod val="75000"/>
                    </a:schemeClr>
                  </a:solidFill>
                </a:rPr>
                <a:t>30-40% </a:t>
              </a:r>
              <a:r>
                <a:rPr lang="fr-FR" sz="2200" b="1" dirty="0" err="1">
                  <a:solidFill>
                    <a:schemeClr val="accent2">
                      <a:lumMod val="75000"/>
                    </a:schemeClr>
                  </a:solidFill>
                </a:rPr>
                <a:t>activating</a:t>
              </a:r>
              <a:r>
                <a:rPr lang="fr-FR" sz="2200" b="1" dirty="0">
                  <a:solidFill>
                    <a:schemeClr val="accent2">
                      <a:lumMod val="75000"/>
                    </a:schemeClr>
                  </a:solidFill>
                </a:rPr>
                <a:t> mutations</a:t>
              </a:r>
            </a:p>
            <a:p>
              <a:r>
                <a:rPr lang="fr-FR" sz="2200" b="1" dirty="0">
                  <a:solidFill>
                    <a:schemeClr val="accent2">
                      <a:lumMod val="75000"/>
                    </a:schemeClr>
                  </a:solidFill>
                </a:rPr>
                <a:t>of PIK3CA in HR+/HER2 </a:t>
              </a:r>
              <a:r>
                <a:rPr lang="fr-FR" sz="2200" b="1" dirty="0" err="1">
                  <a:solidFill>
                    <a:schemeClr val="accent2">
                      <a:lumMod val="75000"/>
                    </a:schemeClr>
                  </a:solidFill>
                </a:rPr>
                <a:t>mBC</a:t>
              </a:r>
              <a:endParaRPr lang="fr-FR" sz="2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0" y="128406"/>
            <a:ext cx="12192000" cy="996337"/>
          </a:xfrm>
        </p:spPr>
        <p:txBody>
          <a:bodyPr>
            <a:normAutofit/>
          </a:bodyPr>
          <a:lstStyle/>
          <a:p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PI3 kinase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pathway</a:t>
            </a:r>
            <a:endParaRPr lang="fr-FR" sz="373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1830654" y="4533123"/>
            <a:ext cx="3468737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1775522" y="5037179"/>
            <a:ext cx="34687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2651919" y="5469227"/>
            <a:ext cx="2136773" cy="93610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PTEN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11629" y="4503506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>
                <a:solidFill>
                  <a:schemeClr val="accent4">
                    <a:lumMod val="75000"/>
                  </a:schemeClr>
                </a:solidFill>
              </a:rPr>
              <a:t>PIP2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423928" y="4539533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>
                <a:solidFill>
                  <a:srgbClr val="00B050"/>
                </a:solidFill>
              </a:rPr>
              <a:t>PIP3</a:t>
            </a:r>
          </a:p>
        </p:txBody>
      </p:sp>
      <p:sp>
        <p:nvSpPr>
          <p:cNvPr id="41" name="Ellipse 40"/>
          <p:cNvSpPr/>
          <p:nvPr/>
        </p:nvSpPr>
        <p:spPr>
          <a:xfrm>
            <a:off x="7684319" y="4342753"/>
            <a:ext cx="141922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AKT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6618552" y="4750737"/>
            <a:ext cx="781051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9316244" y="4738797"/>
            <a:ext cx="781051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082951" y="4342753"/>
            <a:ext cx="18253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b="1" dirty="0" err="1"/>
              <a:t>Cell</a:t>
            </a:r>
            <a:r>
              <a:rPr lang="fr-FR" sz="2600" b="1" dirty="0"/>
              <a:t> cycle</a:t>
            </a:r>
          </a:p>
          <a:p>
            <a:pPr algn="ctr"/>
            <a:r>
              <a:rPr lang="fr-FR" sz="2600" b="1" dirty="0" err="1"/>
              <a:t>metabolism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40142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733" b="1" dirty="0">
                <a:solidFill>
                  <a:schemeClr val="accent2">
                    <a:lumMod val="75000"/>
                  </a:schemeClr>
                </a:solidFill>
              </a:rPr>
              <a:t>SOLAR-1: A Phase III randomized, controlled trial (NCT02437318)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CDF8FD-5920-4621-96AE-5AA5126EB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2133" y="6478612"/>
            <a:ext cx="6502999" cy="166199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*</a:t>
            </a:r>
            <a:r>
              <a:rPr lang="en-US" sz="1200" dirty="0" err="1"/>
              <a:t>Fulvestrant</a:t>
            </a:r>
            <a:r>
              <a:rPr lang="en-US" sz="1200" dirty="0"/>
              <a:t> given on Day 1 and Day 15 of the first 28-day cycle, then Day 1 of subsequent 28 day cycles.</a:t>
            </a:r>
            <a:endParaRPr lang="en-US" altLang="en-US" sz="1200" dirty="0"/>
          </a:p>
        </p:txBody>
      </p:sp>
      <p:sp>
        <p:nvSpPr>
          <p:cNvPr id="43" name="Rounded Rectangle 6"/>
          <p:cNvSpPr/>
          <p:nvPr/>
        </p:nvSpPr>
        <p:spPr bwMode="auto">
          <a:xfrm rot="16200000">
            <a:off x="-417980" y="2316573"/>
            <a:ext cx="4007291" cy="2783385"/>
          </a:xfrm>
          <a:prstGeom prst="roundRect">
            <a:avLst>
              <a:gd name="adj" fmla="val 653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36000" rIns="72000" bIns="36000" anchor="ctr"/>
          <a:lstStyle/>
          <a:p>
            <a:pPr defTabSz="1219140">
              <a:defRPr/>
            </a:pPr>
            <a:r>
              <a:rPr lang="en-US" sz="1867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Men or postmenopausal women, with HR+, </a:t>
            </a:r>
            <a:br>
              <a:rPr lang="en-US" sz="1867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867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HER2– ABC</a:t>
            </a:r>
          </a:p>
          <a:p>
            <a:pPr marL="171442" indent="-171442" defTabSz="121914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Recurrence/progression </a:t>
            </a:r>
            <a:b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on/after prior AI</a:t>
            </a:r>
          </a:p>
          <a:p>
            <a:pPr marL="171442" indent="-171442" defTabSz="121914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Identified </a:t>
            </a:r>
            <a:r>
              <a:rPr lang="en-US" sz="1733" i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PIK3CA</a:t>
            </a:r>
            <a: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status (in archival or fresh tumor tissue)</a:t>
            </a:r>
          </a:p>
          <a:p>
            <a:pPr marL="171442" indent="-171442" defTabSz="121914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Measurable disease or ≥1 predominantly lytic </a:t>
            </a:r>
            <a:b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733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bone lesion</a:t>
            </a:r>
          </a:p>
          <a:p>
            <a:pPr marL="171442" indent="-171442" defTabSz="121914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ECOG performance status ≤1</a:t>
            </a:r>
          </a:p>
          <a:p>
            <a:pPr algn="ctr" defTabSz="1219140">
              <a:spcBef>
                <a:spcPts val="300"/>
              </a:spcBef>
              <a:defRPr/>
            </a:pPr>
            <a:r>
              <a:rPr lang="en-US" sz="1733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(N=572)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AB30-D33B-40B9-B6C8-BA019A1E7EBB}"/>
              </a:ext>
            </a:extLst>
          </p:cNvPr>
          <p:cNvSpPr/>
          <p:nvPr/>
        </p:nvSpPr>
        <p:spPr>
          <a:xfrm>
            <a:off x="3749320" y="3233072"/>
            <a:ext cx="278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1:1, stratified by presence of liver/lung metastases and prior CDK4/6 inhibitor treatment</a:t>
            </a:r>
            <a:endParaRPr lang="en-US" sz="1600" i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85A12A-B2F3-4B1E-B617-AD0B25ADA194}"/>
              </a:ext>
            </a:extLst>
          </p:cNvPr>
          <p:cNvSpPr/>
          <p:nvPr/>
        </p:nvSpPr>
        <p:spPr>
          <a:xfrm>
            <a:off x="8750804" y="1704618"/>
            <a:ext cx="3118973" cy="4007292"/>
          </a:xfrm>
          <a:prstGeom prst="roundRect">
            <a:avLst>
              <a:gd name="adj" fmla="val 42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defTabSz="1219140">
              <a:spcAft>
                <a:spcPts val="300"/>
              </a:spcAft>
              <a:buClr>
                <a:srgbClr val="F2ACBB"/>
              </a:buClr>
            </a:pPr>
            <a:r>
              <a:rPr lang="en-US" sz="1867" b="1" kern="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Primary endpoint</a:t>
            </a:r>
            <a:endParaRPr lang="en-US" sz="1867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796" lvl="1" indent="-177796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PFS in </a:t>
            </a:r>
            <a:r>
              <a:rPr lang="en-US" sz="1733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PIK3CA</a:t>
            </a: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-mutant cohort </a:t>
            </a:r>
            <a:b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(locally assessed)</a:t>
            </a:r>
            <a:endParaRPr lang="en-US" sz="1733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Secondary endpoints include:</a:t>
            </a:r>
          </a:p>
          <a:p>
            <a:pPr marL="177796" lvl="1" indent="-177796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OS (</a:t>
            </a:r>
            <a:r>
              <a:rPr lang="en-US" sz="1733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PIK3CA</a:t>
            </a: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-mutant cohort)</a:t>
            </a:r>
          </a:p>
          <a:p>
            <a:pPr marL="177796" lvl="1" indent="-177796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PFS (</a:t>
            </a:r>
            <a:r>
              <a:rPr lang="en-US" sz="1733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PIK3CA</a:t>
            </a: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-non-mutant cohort)</a:t>
            </a:r>
          </a:p>
          <a:p>
            <a:pPr marL="177796" lvl="1" indent="-177796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PFS (</a:t>
            </a:r>
            <a:r>
              <a:rPr lang="en-US" sz="1733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PIK3CA</a:t>
            </a: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mutation in </a:t>
            </a:r>
            <a:r>
              <a:rPr lang="en-US" sz="1733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ctDNA</a:t>
            </a: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177796" lvl="1" indent="-177796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OS (</a:t>
            </a:r>
            <a:r>
              <a:rPr lang="en-US" sz="1733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PIK3CA</a:t>
            </a: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-non-mutant cohort)</a:t>
            </a:r>
          </a:p>
          <a:p>
            <a:pPr marL="177796" lvl="1" indent="-177796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ORR/CBR</a:t>
            </a:r>
          </a:p>
          <a:p>
            <a:pPr marL="177796" lvl="1" indent="-177796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Safety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21137DF-3F17-40A7-8503-14FF23BE6A04}"/>
              </a:ext>
            </a:extLst>
          </p:cNvPr>
          <p:cNvGrpSpPr/>
          <p:nvPr/>
        </p:nvGrpSpPr>
        <p:grpSpPr>
          <a:xfrm>
            <a:off x="2977359" y="1520480"/>
            <a:ext cx="5602747" cy="2187785"/>
            <a:chOff x="2977358" y="1520475"/>
            <a:chExt cx="5602743" cy="2187785"/>
          </a:xfrm>
        </p:grpSpPr>
        <p:grpSp>
          <p:nvGrpSpPr>
            <p:cNvPr id="44" name="Group 43"/>
            <p:cNvGrpSpPr/>
            <p:nvPr/>
          </p:nvGrpSpPr>
          <p:grpSpPr>
            <a:xfrm rot="16200000">
              <a:off x="6562236" y="1282336"/>
              <a:ext cx="1779726" cy="2256004"/>
              <a:chOff x="-737615" y="4564860"/>
              <a:chExt cx="4140541" cy="633978"/>
            </a:xfrm>
          </p:grpSpPr>
          <p:sp>
            <p:nvSpPr>
              <p:cNvPr id="47" name="Rounded Rectangle 43"/>
              <p:cNvSpPr/>
              <p:nvPr/>
            </p:nvSpPr>
            <p:spPr bwMode="auto">
              <a:xfrm>
                <a:off x="1392827" y="4564860"/>
                <a:ext cx="2010099" cy="63397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vert" lIns="0" rIns="0" anchor="ctr"/>
              <a:lstStyle/>
              <a:p>
                <a:pPr algn="ctr" defTabSz="1219140">
                  <a:defRPr/>
                </a:pP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ALP </a:t>
                </a:r>
                <a: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300 mg QD PO </a:t>
                </a:r>
                <a:b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+ FUL </a:t>
                </a:r>
                <a: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500 mg IM*</a:t>
                </a:r>
              </a:p>
              <a:p>
                <a:pPr algn="ctr" defTabSz="1219140">
                  <a:defRPr/>
                </a:pP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n=169</a:t>
                </a:r>
              </a:p>
            </p:txBody>
          </p:sp>
          <p:sp>
            <p:nvSpPr>
              <p:cNvPr id="48" name="Rounded Rectangle 45"/>
              <p:cNvSpPr/>
              <p:nvPr/>
            </p:nvSpPr>
            <p:spPr bwMode="auto">
              <a:xfrm>
                <a:off x="-737615" y="4564861"/>
                <a:ext cx="2010099" cy="63397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vert" lIns="0" rIns="0" anchor="ctr"/>
              <a:lstStyle/>
              <a:p>
                <a:pPr algn="ctr" defTabSz="1219140">
                  <a:defRPr/>
                </a:pP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PBO </a:t>
                </a:r>
                <a:b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+ FUL </a:t>
                </a:r>
                <a: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500 mg IM*</a:t>
                </a:r>
                <a:b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n=172</a:t>
                </a:r>
                <a:endParaRPr lang="en-US" sz="1867" b="1" kern="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64201F-E73F-40E1-A103-BEAEB09E15CF}"/>
                </a:ext>
              </a:extLst>
            </p:cNvPr>
            <p:cNvCxnSpPr>
              <a:stCxn id="38" idx="2"/>
            </p:cNvCxnSpPr>
            <p:nvPr/>
          </p:nvCxnSpPr>
          <p:spPr>
            <a:xfrm flipV="1">
              <a:off x="5534223" y="2451605"/>
              <a:ext cx="396000" cy="0"/>
            </a:xfrm>
            <a:prstGeom prst="line">
              <a:avLst/>
            </a:prstGeom>
            <a:ln w="28575" cap="sq">
              <a:solidFill>
                <a:schemeClr val="accent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A6EFBD-7855-4626-B283-B99234D58243}"/>
                </a:ext>
              </a:extLst>
            </p:cNvPr>
            <p:cNvCxnSpPr/>
            <p:nvPr/>
          </p:nvCxnSpPr>
          <p:spPr>
            <a:xfrm flipV="1">
              <a:off x="4789780" y="2451605"/>
              <a:ext cx="396000" cy="0"/>
            </a:xfrm>
            <a:prstGeom prst="line">
              <a:avLst/>
            </a:prstGeom>
            <a:ln w="28575" cap="sq">
              <a:solidFill>
                <a:schemeClr val="accent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23"/>
            <p:cNvSpPr/>
            <p:nvPr/>
          </p:nvSpPr>
          <p:spPr bwMode="auto">
            <a:xfrm rot="16200000">
              <a:off x="5183991" y="2281867"/>
              <a:ext cx="352021" cy="348442"/>
            </a:xfrm>
            <a:prstGeom prst="roundRect">
              <a:avLst>
                <a:gd name="adj" fmla="val 24549"/>
              </a:avLst>
            </a:prstGeom>
            <a:solidFill>
              <a:schemeClr val="tx1"/>
            </a:solidFill>
            <a:ln w="1905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algn="ctr" defTabSz="1219140"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43F8D8A2-60C6-4ADA-9DC0-CDC569120F30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rot="10800000" flipV="1">
              <a:off x="2977358" y="2456088"/>
              <a:ext cx="671248" cy="125217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5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37C42E-5613-4F83-AC56-D729CADBBDDA}"/>
              </a:ext>
            </a:extLst>
          </p:cNvPr>
          <p:cNvGrpSpPr/>
          <p:nvPr/>
        </p:nvGrpSpPr>
        <p:grpSpPr>
          <a:xfrm>
            <a:off x="2977364" y="3708265"/>
            <a:ext cx="5555153" cy="1979963"/>
            <a:chOff x="2977361" y="3708262"/>
            <a:chExt cx="5555152" cy="1979962"/>
          </a:xfrm>
        </p:grpSpPr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5D93205A-FFAB-4B4C-8CFF-26EAE8373B42}"/>
                </a:ext>
              </a:extLst>
            </p:cNvPr>
            <p:cNvCxnSpPr/>
            <p:nvPr/>
          </p:nvCxnSpPr>
          <p:spPr>
            <a:xfrm rot="10800000" flipH="1" flipV="1">
              <a:off x="6324062" y="4380524"/>
              <a:ext cx="30" cy="915725"/>
            </a:xfrm>
            <a:prstGeom prst="bentConnector3">
              <a:avLst>
                <a:gd name="adj1" fmla="val -1283883333"/>
              </a:avLst>
            </a:prstGeom>
            <a:ln w="28575">
              <a:solidFill>
                <a:schemeClr val="accent5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A3CFC0-DF7D-4EBF-9BCB-BCDC870B8D5C}"/>
                </a:ext>
              </a:extLst>
            </p:cNvPr>
            <p:cNvCxnSpPr/>
            <p:nvPr/>
          </p:nvCxnSpPr>
          <p:spPr>
            <a:xfrm flipV="1">
              <a:off x="5534223" y="4838386"/>
              <a:ext cx="396000" cy="0"/>
            </a:xfrm>
            <a:prstGeom prst="line">
              <a:avLst/>
            </a:prstGeom>
            <a:ln w="28575" cap="sq">
              <a:solidFill>
                <a:schemeClr val="accent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90C8E6-3A62-4A92-809B-3B73A217D956}"/>
                </a:ext>
              </a:extLst>
            </p:cNvPr>
            <p:cNvCxnSpPr/>
            <p:nvPr/>
          </p:nvCxnSpPr>
          <p:spPr>
            <a:xfrm flipV="1">
              <a:off x="4789780" y="4838386"/>
              <a:ext cx="396000" cy="0"/>
            </a:xfrm>
            <a:prstGeom prst="line">
              <a:avLst/>
            </a:prstGeom>
            <a:ln w="28575" cap="sq">
              <a:solidFill>
                <a:schemeClr val="accent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11"/>
            <p:cNvSpPr/>
            <p:nvPr/>
          </p:nvSpPr>
          <p:spPr bwMode="auto">
            <a:xfrm rot="16200000">
              <a:off x="3886506" y="4186483"/>
              <a:ext cx="828000" cy="1303806"/>
            </a:xfrm>
            <a:prstGeom prst="roundRect">
              <a:avLst/>
            </a:prstGeom>
            <a:solidFill>
              <a:srgbClr val="F4C7C6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 defTabSz="1219140">
                <a:defRPr/>
              </a:pPr>
              <a:r>
                <a:rPr lang="en-US" sz="1733" i="1" kern="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PIK3CA-</a:t>
              </a:r>
              <a:r>
                <a:rPr lang="en-US" sz="1733" kern="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non-mutant cohort</a:t>
              </a:r>
              <a:br>
                <a:rPr lang="en-US" sz="1733" kern="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en-US" sz="1733" kern="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(n=231)</a:t>
              </a:r>
              <a:endParaRPr lang="en-US" sz="1733" i="1" kern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 rot="16200000">
              <a:off x="6537746" y="3693456"/>
              <a:ext cx="1771674" cy="2217861"/>
              <a:chOff x="-3025880" y="4550478"/>
              <a:chExt cx="4121809" cy="623257"/>
            </a:xfrm>
          </p:grpSpPr>
          <p:sp>
            <p:nvSpPr>
              <p:cNvPr id="50" name="Rounded Rectangle 30"/>
              <p:cNvSpPr/>
              <p:nvPr/>
            </p:nvSpPr>
            <p:spPr bwMode="auto">
              <a:xfrm>
                <a:off x="-914171" y="4550478"/>
                <a:ext cx="2010100" cy="62060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vert" lIns="0" rIns="0" anchor="ctr"/>
              <a:lstStyle/>
              <a:p>
                <a:pPr algn="ctr" defTabSz="1219140">
                  <a:defRPr/>
                </a:pP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ALP </a:t>
                </a:r>
                <a: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300 mg QD PO </a:t>
                </a:r>
                <a:b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+ FUL </a:t>
                </a:r>
                <a: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500 mg IM*</a:t>
                </a:r>
              </a:p>
              <a:p>
                <a:pPr algn="ctr" defTabSz="1219140">
                  <a:defRPr/>
                </a:pP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n=115</a:t>
                </a:r>
              </a:p>
            </p:txBody>
          </p:sp>
          <p:sp>
            <p:nvSpPr>
              <p:cNvPr id="51" name="Rounded Rectangle 57"/>
              <p:cNvSpPr/>
              <p:nvPr/>
            </p:nvSpPr>
            <p:spPr bwMode="auto">
              <a:xfrm>
                <a:off x="-3025880" y="4553130"/>
                <a:ext cx="2010100" cy="62060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vert" lIns="0" rIns="0" anchor="ctr"/>
              <a:lstStyle/>
              <a:p>
                <a:pPr algn="ctr" defTabSz="1219140">
                  <a:defRPr/>
                </a:pP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PBO</a:t>
                </a:r>
                <a:b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+ FUL </a:t>
                </a:r>
                <a:r>
                  <a:rPr lang="en-US" sz="1867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500 mg IM*</a:t>
                </a:r>
              </a:p>
              <a:p>
                <a:pPr algn="ctr" defTabSz="1219140">
                  <a:defRPr/>
                </a:pPr>
                <a:r>
                  <a:rPr lang="en-US" sz="1867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n=116</a:t>
                </a:r>
              </a:p>
            </p:txBody>
          </p:sp>
        </p:grp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8E436E61-F80E-44E4-8FAD-89503D786E36}"/>
                </a:ext>
              </a:extLst>
            </p:cNvPr>
            <p:cNvSpPr/>
            <p:nvPr/>
          </p:nvSpPr>
          <p:spPr bwMode="auto">
            <a:xfrm rot="16200000">
              <a:off x="5183991" y="4664165"/>
              <a:ext cx="352021" cy="348442"/>
            </a:xfrm>
            <a:prstGeom prst="roundRect">
              <a:avLst>
                <a:gd name="adj" fmla="val 24549"/>
              </a:avLst>
            </a:prstGeom>
            <a:solidFill>
              <a:schemeClr val="tx1"/>
            </a:solidFill>
            <a:ln w="1905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algn="ctr" defTabSz="1219140"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99AEFB02-5722-40DB-A4C2-92537F02D911}"/>
                </a:ext>
              </a:extLst>
            </p:cNvPr>
            <p:cNvCxnSpPr>
              <a:cxnSpLocks/>
              <a:stCxn id="37" idx="0"/>
              <a:endCxn id="43" idx="2"/>
            </p:cNvCxnSpPr>
            <p:nvPr/>
          </p:nvCxnSpPr>
          <p:spPr>
            <a:xfrm rot="10800000">
              <a:off x="2977361" y="3708262"/>
              <a:ext cx="671244" cy="113012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5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FEF9A623-05BA-4340-9D5D-4202C95B1F77}"/>
              </a:ext>
            </a:extLst>
          </p:cNvPr>
          <p:cNvCxnSpPr/>
          <p:nvPr/>
        </p:nvCxnSpPr>
        <p:spPr>
          <a:xfrm rot="10800000" flipH="1" flipV="1">
            <a:off x="6338769" y="2006064"/>
            <a:ext cx="31" cy="915725"/>
          </a:xfrm>
          <a:prstGeom prst="bentConnector3">
            <a:avLst>
              <a:gd name="adj1" fmla="val -1283883333"/>
            </a:avLst>
          </a:prstGeom>
          <a:ln w="28575">
            <a:solidFill>
              <a:schemeClr val="accent5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DD8BA5B9-50CB-457E-BCD3-B8AB9883A844}"/>
              </a:ext>
            </a:extLst>
          </p:cNvPr>
          <p:cNvSpPr/>
          <p:nvPr/>
        </p:nvSpPr>
        <p:spPr bwMode="auto">
          <a:xfrm rot="16200000">
            <a:off x="3536282" y="1816941"/>
            <a:ext cx="1528455" cy="1303807"/>
          </a:xfrm>
          <a:prstGeom prst="roundRect">
            <a:avLst/>
          </a:prstGeom>
          <a:solidFill>
            <a:srgbClr val="F4C7C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ctr" defTabSz="1219140">
              <a:defRPr/>
            </a:pPr>
            <a:r>
              <a:rPr lang="en-US" sz="1733" i="1" kern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PIK3CA-</a:t>
            </a:r>
            <a:r>
              <a:rPr lang="en-US" sz="1733" kern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mutant cohort</a:t>
            </a:r>
            <a:br>
              <a:rPr lang="en-US" sz="1733" kern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733" kern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1733" b="1" kern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PCR, exon 7,9,20</a:t>
            </a:r>
            <a:r>
              <a:rPr lang="en-US" sz="1733" kern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(n=341)</a:t>
            </a:r>
            <a:endParaRPr lang="en-US" sz="1733" i="1" kern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0832-F377-409E-9DEC-735A1554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4" y="380723"/>
            <a:ext cx="11087745" cy="5520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accent2">
                    <a:lumMod val="75000"/>
                  </a:schemeClr>
                </a:solidFill>
              </a:rPr>
              <a:t>Impact of alpha-specific PI3K inhibitors</a:t>
            </a:r>
            <a:br>
              <a:rPr lang="en-US" sz="3733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733" b="1" dirty="0">
                <a:solidFill>
                  <a:schemeClr val="accent2">
                    <a:lumMod val="75000"/>
                  </a:schemeClr>
                </a:solidFill>
              </a:rPr>
              <a:t>(SOLAR-1 trial)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33D753-F2F3-4D4C-A17D-F85406FD0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77203"/>
              </p:ext>
            </p:extLst>
          </p:nvPr>
        </p:nvGraphicFramePr>
        <p:xfrm>
          <a:off x="7632173" y="2178088"/>
          <a:ext cx="4320481" cy="20574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74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500" dirty="0">
                          <a:latin typeface="+mn-lt"/>
                          <a:cs typeface="Arial" panose="020B0604020202020204" pitchFamily="34" charset="0"/>
                        </a:rPr>
                        <a:t>Data cut-off: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500" dirty="0">
                          <a:latin typeface="+mn-lt"/>
                          <a:cs typeface="Arial" panose="020B0604020202020204" pitchFamily="34" charset="0"/>
                        </a:rPr>
                        <a:t>Jun 12, 2018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Alpelisib + fulvestrant</a:t>
                      </a:r>
                      <a:b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(N=169)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 + fulvestrant</a:t>
                      </a:r>
                      <a:br>
                        <a:rPr kumimoji="0" lang="pt-BR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pt-BR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(N=172)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Number of PFS events,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 (60.9)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129 (75.0)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Median PFS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11.0 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(7.5–14.5)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5.7 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(3.7–7.4)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 (95% CI)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0.65 (0.50–0.85)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0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p-value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0.00065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F5F9C9C-3ACA-47DD-ADF7-CAC162A12C58}"/>
              </a:ext>
            </a:extLst>
          </p:cNvPr>
          <p:cNvSpPr/>
          <p:nvPr/>
        </p:nvSpPr>
        <p:spPr>
          <a:xfrm>
            <a:off x="5517223" y="2160583"/>
            <a:ext cx="1859623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3200" dirty="0"/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7CFC2B22-C98C-498B-98C5-9CE3ED2D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30649"/>
            <a:ext cx="7587880" cy="44715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07568" y="6400089"/>
            <a:ext cx="9840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Andre F et al. </a:t>
            </a:r>
            <a:r>
              <a:rPr lang="en-US" sz="2000" i="1" dirty="0"/>
              <a:t>N </a:t>
            </a:r>
            <a:r>
              <a:rPr lang="en-US" sz="2000" i="1" dirty="0" err="1"/>
              <a:t>Engl</a:t>
            </a:r>
            <a:r>
              <a:rPr lang="en-US" sz="2000" i="1" dirty="0"/>
              <a:t> J Med</a:t>
            </a:r>
            <a:r>
              <a:rPr lang="en-US" sz="2000" dirty="0"/>
              <a:t> 2019;380(20):1929-40; </a:t>
            </a:r>
            <a:r>
              <a:rPr lang="en-US" sz="2000" dirty="0" err="1"/>
              <a:t>Juric</a:t>
            </a:r>
            <a:r>
              <a:rPr lang="en-US" sz="2000" dirty="0"/>
              <a:t> D et al. SABCS 2018;Abstract GS3-08.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07439" y="4679460"/>
            <a:ext cx="3875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No </a:t>
            </a:r>
            <a:r>
              <a:rPr lang="fr-FR" sz="2000" dirty="0" err="1"/>
              <a:t>effect</a:t>
            </a:r>
            <a:r>
              <a:rPr lang="fr-FR" sz="2000" dirty="0"/>
              <a:t> on PIK3CA-WT</a:t>
            </a:r>
          </a:p>
          <a:p>
            <a:pPr algn="ctr"/>
            <a:r>
              <a:rPr lang="fr-FR" sz="2000" dirty="0" err="1"/>
              <a:t>Preliminary</a:t>
            </a:r>
            <a:r>
              <a:rPr lang="fr-FR" sz="2000" dirty="0"/>
              <a:t> OS: HR:</a:t>
            </a:r>
            <a:r>
              <a:rPr lang="en-US" sz="2000" dirty="0">
                <a:ea typeface="Calibri"/>
                <a:cs typeface="Times New Roman"/>
              </a:rPr>
              <a:t>0.73 (0.48-1.10)</a:t>
            </a:r>
          </a:p>
        </p:txBody>
      </p:sp>
    </p:spTree>
    <p:extLst>
      <p:ext uri="{BB962C8B-B14F-4D97-AF65-F5344CB8AC3E}">
        <p14:creationId xmlns:p14="http://schemas.microsoft.com/office/powerpoint/2010/main" val="13509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AFED-BD9D-4F1C-8304-BF0F7BB7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9441"/>
          </a:xfrm>
        </p:spPr>
        <p:txBody>
          <a:bodyPr>
            <a:normAutofit/>
          </a:bodyPr>
          <a:lstStyle/>
          <a:p>
            <a:r>
              <a:rPr lang="en-US" sz="3733" b="1" dirty="0">
                <a:solidFill>
                  <a:schemeClr val="accent2">
                    <a:lumMod val="75000"/>
                  </a:schemeClr>
                </a:solidFill>
              </a:rPr>
              <a:t>Adverse events in the total population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B311556-155E-4549-902F-4BF5B29F2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563957"/>
              </p:ext>
            </p:extLst>
          </p:nvPr>
        </p:nvGraphicFramePr>
        <p:xfrm>
          <a:off x="527382" y="818827"/>
          <a:ext cx="11009319" cy="3641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0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04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7938" algn="l" defTabSz="457200" rtl="0" eaLnBrk="1" latinLnBrk="0" hangingPunct="1">
                        <a:lnSpc>
                          <a:spcPct val="90000"/>
                        </a:lnSpc>
                        <a:tabLst/>
                      </a:pPr>
                      <a:r>
                        <a:rPr lang="en-GB" sz="1500" kern="12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AEs </a:t>
                      </a:r>
                      <a:r>
                        <a:rPr lang="en-US" sz="1500" kern="12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≥20% in either arm, %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Alpelisib + fulvestrant </a:t>
                      </a:r>
                      <a:b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N=284</a:t>
                      </a:r>
                    </a:p>
                  </a:txBody>
                  <a:tcPr marL="684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Placebo + fulvestrant </a:t>
                      </a:r>
                      <a:b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N=287</a:t>
                      </a:r>
                    </a:p>
                  </a:txBody>
                  <a:tcPr marL="684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2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Grade 3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Grade 4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Grade 3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Grade 4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Any adverse event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282 (99.3)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183 (64.4)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 (11.6)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264 (92.0)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87 (30.3)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 (5.2)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3175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Hyperglycemia</a:t>
                      </a:r>
                    </a:p>
                  </a:txBody>
                  <a:tcPr marL="90000" marR="67500" marT="13500" marB="135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181 (63.7)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93 (32.7)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 (3.9)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28 (9.8)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3175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164 (57.7)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 (6.7)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45 (15.7)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3175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127 (44.7)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 (2.5)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64 (22.3)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Decreased appetite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101 (35.6)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(0.7)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30 (10.5)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407915"/>
                  </a:ext>
                </a:extLst>
              </a:tr>
              <a:tr h="250520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Rash</a:t>
                      </a:r>
                      <a:r>
                        <a:rPr lang="en-US" sz="1500" b="0" kern="1200" baseline="30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0000" marR="67500" marT="13500" marB="135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101 (35.6)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 (9.9)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17 (5.9)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891941"/>
                  </a:ext>
                </a:extLst>
              </a:tr>
              <a:tr h="250520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77 (27.1)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(0.7)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 (9.8)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943207"/>
                  </a:ext>
                </a:extLst>
              </a:tr>
              <a:tr h="250520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Decreased weight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76 (26.8)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 (3.9)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 (2.1)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126317"/>
                  </a:ext>
                </a:extLst>
              </a:tr>
              <a:tr h="250520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Stomatitis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70 (24.6)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 (2.5)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 (6.3)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264537"/>
                  </a:ext>
                </a:extLst>
              </a:tr>
              <a:tr h="250520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69 (24.3)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 (3.5)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49 (17.1)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3 (1.0)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448859"/>
                  </a:ext>
                </a:extLst>
              </a:tr>
              <a:tr h="250520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Asthenia</a:t>
                      </a:r>
                    </a:p>
                  </a:txBody>
                  <a:tcPr marL="900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58 (20.4)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 (1.8)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37 (12.9)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7500" marR="67500" marT="13500" marB="1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316460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894770" y="4691850"/>
            <a:ext cx="4687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Andre F et al. </a:t>
            </a:r>
            <a:r>
              <a:rPr lang="en-US" sz="1600" i="1" dirty="0"/>
              <a:t>ESMO Congress </a:t>
            </a:r>
            <a:r>
              <a:rPr lang="en-US" sz="1600" dirty="0"/>
              <a:t>2018;Abstract LBA3_PR.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7381" y="4581129"/>
            <a:ext cx="5171544" cy="210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i="1" dirty="0"/>
              <a:t>Management </a:t>
            </a:r>
            <a:r>
              <a:rPr lang="fr-FR" sz="1867" b="1" i="1" dirty="0" err="1"/>
              <a:t>Hyperglycemia</a:t>
            </a:r>
            <a:r>
              <a:rPr lang="fr-FR" sz="1867" b="1" i="1" dirty="0"/>
              <a:t>: </a:t>
            </a:r>
          </a:p>
          <a:p>
            <a:r>
              <a:rPr lang="fr-FR" sz="1867" dirty="0" err="1"/>
              <a:t>Early</a:t>
            </a:r>
            <a:r>
              <a:rPr lang="fr-FR" sz="1867" dirty="0"/>
              <a:t> </a:t>
            </a:r>
            <a:r>
              <a:rPr lang="fr-FR" sz="1867" dirty="0" err="1"/>
              <a:t>detection</a:t>
            </a:r>
            <a:r>
              <a:rPr lang="fr-FR" sz="1867" dirty="0"/>
              <a:t>: </a:t>
            </a:r>
            <a:r>
              <a:rPr lang="fr-FR" sz="1867" dirty="0" err="1"/>
              <a:t>day</a:t>
            </a:r>
            <a:r>
              <a:rPr lang="fr-FR" sz="1867" dirty="0"/>
              <a:t> 8 </a:t>
            </a:r>
            <a:r>
              <a:rPr lang="fr-FR" sz="1867" dirty="0" err="1"/>
              <a:t>visit</a:t>
            </a:r>
            <a:r>
              <a:rPr lang="fr-FR" sz="1867" dirty="0"/>
              <a:t>, </a:t>
            </a:r>
          </a:p>
          <a:p>
            <a:r>
              <a:rPr lang="fr-FR" sz="1867" dirty="0" err="1"/>
              <a:t>metformin</a:t>
            </a:r>
            <a:r>
              <a:rPr lang="fr-FR" sz="1867" dirty="0"/>
              <a:t> if </a:t>
            </a:r>
            <a:r>
              <a:rPr lang="fr-FR" sz="1867" dirty="0" err="1"/>
              <a:t>glycemia</a:t>
            </a:r>
            <a:r>
              <a:rPr lang="fr-FR" sz="1867" dirty="0"/>
              <a:t> (or Hb1c) </a:t>
            </a:r>
            <a:r>
              <a:rPr lang="fr-FR" sz="1867" dirty="0" err="1"/>
              <a:t>above</a:t>
            </a:r>
            <a:r>
              <a:rPr lang="fr-FR" sz="1867" dirty="0"/>
              <a:t> normal </a:t>
            </a:r>
            <a:r>
              <a:rPr lang="fr-FR" sz="1867" dirty="0" err="1"/>
              <a:t>level</a:t>
            </a:r>
            <a:endParaRPr lang="fr-FR" sz="1867" dirty="0"/>
          </a:p>
          <a:p>
            <a:r>
              <a:rPr lang="fr-FR" sz="1867" dirty="0" err="1"/>
              <a:t>Exclude</a:t>
            </a:r>
            <a:r>
              <a:rPr lang="fr-FR" sz="1867" dirty="0"/>
              <a:t> </a:t>
            </a:r>
            <a:r>
              <a:rPr lang="fr-FR" sz="1867" dirty="0" err="1"/>
              <a:t>diabetic</a:t>
            </a:r>
            <a:r>
              <a:rPr lang="fr-FR" sz="1867" dirty="0"/>
              <a:t> patients</a:t>
            </a:r>
          </a:p>
          <a:p>
            <a:endParaRPr lang="fr-FR" sz="1867" dirty="0"/>
          </a:p>
          <a:p>
            <a:r>
              <a:rPr lang="fr-FR" sz="1867" b="1" i="1" dirty="0"/>
              <a:t>Management Rash:</a:t>
            </a:r>
          </a:p>
          <a:p>
            <a:r>
              <a:rPr lang="fr-FR" sz="1867" dirty="0" err="1"/>
              <a:t>Topical</a:t>
            </a:r>
            <a:r>
              <a:rPr lang="fr-FR" sz="1867" dirty="0"/>
              <a:t> </a:t>
            </a:r>
            <a:r>
              <a:rPr lang="fr-FR" sz="1867" dirty="0" err="1"/>
              <a:t>steroids</a:t>
            </a:r>
            <a:r>
              <a:rPr lang="fr-FR" sz="1867" dirty="0"/>
              <a:t>, </a:t>
            </a:r>
            <a:r>
              <a:rPr lang="fr-FR" sz="1867" dirty="0" err="1"/>
              <a:t>antihistamine</a:t>
            </a:r>
            <a:r>
              <a:rPr lang="fr-FR" sz="1867" dirty="0"/>
              <a:t> (</a:t>
            </a:r>
            <a:r>
              <a:rPr lang="fr-FR" sz="1867" dirty="0" err="1"/>
              <a:t>prophylaxis</a:t>
            </a:r>
            <a:r>
              <a:rPr lang="fr-FR" sz="1867" dirty="0"/>
              <a:t> ++)</a:t>
            </a:r>
          </a:p>
        </p:txBody>
      </p:sp>
    </p:spTree>
    <p:extLst>
      <p:ext uri="{BB962C8B-B14F-4D97-AF65-F5344CB8AC3E}">
        <p14:creationId xmlns:p14="http://schemas.microsoft.com/office/powerpoint/2010/main" val="13336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7435" y="1892830"/>
            <a:ext cx="10363200" cy="1470025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chemeClr val="accent2">
                    <a:lumMod val="75000"/>
                  </a:schemeClr>
                </a:solidFill>
              </a:rPr>
              <a:t>Selection and Sequence of Therapy for </a:t>
            </a:r>
            <a:br>
              <a:rPr lang="en-US" sz="4267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</a:rPr>
              <a:t>ER-Positive, HER2-Negative Metastatic BC (</a:t>
            </a:r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</a:rPr>
              <a:t>mBC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</a:rPr>
              <a:t>); Novel Agents and Strategies Under Evaluation in ER-Positive Disease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75520" y="4365104"/>
            <a:ext cx="8534400" cy="17526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Fabrice ANDRE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Gustave Roussy</a:t>
            </a:r>
          </a:p>
        </p:txBody>
      </p:sp>
    </p:spTree>
    <p:extLst>
      <p:ext uri="{BB962C8B-B14F-4D97-AF65-F5344CB8AC3E}">
        <p14:creationId xmlns:p14="http://schemas.microsoft.com/office/powerpoint/2010/main" val="16077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16832"/>
            <a:ext cx="11247040" cy="4209332"/>
          </a:xfrm>
        </p:spPr>
        <p:txBody>
          <a:bodyPr>
            <a:normAutofit/>
          </a:bodyPr>
          <a:lstStyle/>
          <a:p>
            <a:pPr>
              <a:spcBef>
                <a:spcPts val="1368"/>
              </a:spcBef>
            </a:pPr>
            <a:r>
              <a:rPr lang="fr-FR" sz="3200" dirty="0"/>
              <a:t>CDK4/6 </a:t>
            </a:r>
            <a:r>
              <a:rPr lang="fr-FR" sz="3200" dirty="0" err="1"/>
              <a:t>inhibitors</a:t>
            </a:r>
            <a:r>
              <a:rPr lang="fr-FR" sz="3200" dirty="0"/>
              <a:t>: transformative or </a:t>
            </a:r>
            <a:r>
              <a:rPr lang="fr-FR" sz="3200" dirty="0" err="1"/>
              <a:t>incremental</a:t>
            </a:r>
            <a:r>
              <a:rPr lang="fr-FR" sz="3200" dirty="0"/>
              <a:t>? </a:t>
            </a:r>
          </a:p>
          <a:p>
            <a:pPr>
              <a:spcBef>
                <a:spcPts val="1368"/>
              </a:spcBef>
            </a:pPr>
            <a:r>
              <a:rPr lang="fr-FR" sz="3200" dirty="0"/>
              <a:t>PI3K </a:t>
            </a:r>
            <a:r>
              <a:rPr lang="fr-FR" sz="3200" dirty="0" err="1"/>
              <a:t>inhibitors</a:t>
            </a:r>
            <a:r>
              <a:rPr lang="fr-FR" sz="3200" dirty="0"/>
              <a:t>: how to use </a:t>
            </a:r>
            <a:r>
              <a:rPr lang="fr-FR" sz="3200" dirty="0" err="1"/>
              <a:t>them</a:t>
            </a:r>
            <a:r>
              <a:rPr lang="fr-FR" sz="3200" dirty="0"/>
              <a:t>? </a:t>
            </a:r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their</a:t>
            </a:r>
            <a:r>
              <a:rPr lang="fr-FR" sz="3200" dirty="0"/>
              <a:t> </a:t>
            </a:r>
            <a:r>
              <a:rPr lang="fr-FR" sz="3200" dirty="0" err="1"/>
              <a:t>potential</a:t>
            </a:r>
            <a:r>
              <a:rPr lang="fr-FR" sz="3200" dirty="0"/>
              <a:t> value? </a:t>
            </a:r>
          </a:p>
          <a:p>
            <a:pPr>
              <a:spcBef>
                <a:spcPts val="1368"/>
              </a:spcBef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New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targets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400110"/>
          </a:xfrm>
        </p:spPr>
        <p:txBody>
          <a:bodyPr>
            <a:normAutofit fontScale="90000"/>
          </a:bodyPr>
          <a:lstStyle/>
          <a:p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List of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actionable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alterations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fr-FR" sz="3733" b="1" dirty="0" err="1">
                <a:solidFill>
                  <a:schemeClr val="accent2">
                    <a:lumMod val="75000"/>
                  </a:schemeClr>
                </a:solidFill>
              </a:rPr>
              <a:t>breast</a:t>
            </a:r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 cancer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68693"/>
            <a:ext cx="7451763" cy="58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42498" y="6437389"/>
            <a:ext cx="5201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dirty="0"/>
              <a:t>Condorelli R et al. </a:t>
            </a:r>
            <a:r>
              <a:rPr lang="it" sz="2000" i="1" dirty="0"/>
              <a:t>Ann Oncol</a:t>
            </a:r>
            <a:r>
              <a:rPr lang="it" sz="2000" dirty="0"/>
              <a:t> 2019;30(3):365-73.</a:t>
            </a:r>
          </a:p>
        </p:txBody>
      </p:sp>
    </p:spTree>
    <p:extLst>
      <p:ext uri="{BB962C8B-B14F-4D97-AF65-F5344CB8AC3E}">
        <p14:creationId xmlns:p14="http://schemas.microsoft.com/office/powerpoint/2010/main" val="7366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175792" y="44889"/>
            <a:ext cx="9840416" cy="1524000"/>
          </a:xfrm>
        </p:spPr>
        <p:txBody>
          <a:bodyPr>
            <a:normAutofit/>
          </a:bodyPr>
          <a:lstStyle/>
          <a:p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genomic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alterations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acquired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after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resistance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to ET and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could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</a:rPr>
              <a:t>target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FB58D2-0BCF-D24B-9472-7C76C1A5113D}"/>
              </a:ext>
            </a:extLst>
          </p:cNvPr>
          <p:cNvGrpSpPr/>
          <p:nvPr/>
        </p:nvGrpSpPr>
        <p:grpSpPr>
          <a:xfrm>
            <a:off x="1631504" y="1617335"/>
            <a:ext cx="7398965" cy="4659328"/>
            <a:chOff x="2159563" y="1596124"/>
            <a:chExt cx="6912768" cy="4353157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563" y="1596124"/>
              <a:ext cx="6912768" cy="435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4379679" y="2001744"/>
              <a:ext cx="1817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MethylTransferase</a:t>
              </a:r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</a:rPr>
                <a:t>:</a:t>
              </a:r>
            </a:p>
            <a:p>
              <a:pPr algn="ctr"/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epigenetics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669292" y="3495703"/>
              <a:ext cx="1420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</a:rPr>
                <a:t>CDK4 </a:t>
              </a:r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pathway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032382" y="4701543"/>
              <a:ext cx="1345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</a:rPr>
                <a:t>PI3K </a:t>
              </a:r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pathway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003453" y="3326426"/>
              <a:ext cx="1113047" cy="31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</a:rPr>
                <a:t>ER </a:t>
              </a:r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pathway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752184" y="6381328"/>
            <a:ext cx="4341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Bertucci</a:t>
            </a:r>
            <a:r>
              <a:rPr lang="en-US" sz="2000" dirty="0"/>
              <a:t> F et al. </a:t>
            </a:r>
            <a:r>
              <a:rPr lang="en-US" sz="2000" i="1" dirty="0"/>
              <a:t>Nature</a:t>
            </a:r>
            <a:r>
              <a:rPr lang="en-US" sz="2000" dirty="0"/>
              <a:t> 2019;569:560-4.</a:t>
            </a:r>
          </a:p>
        </p:txBody>
      </p:sp>
    </p:spTree>
    <p:extLst>
      <p:ext uri="{BB962C8B-B14F-4D97-AF65-F5344CB8AC3E}">
        <p14:creationId xmlns:p14="http://schemas.microsoft.com/office/powerpoint/2010/main" val="3090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Randomized Phase II Trial of </a:t>
            </a:r>
            <a:r>
              <a:rPr lang="en-US" dirty="0" err="1"/>
              <a:t>Venetoclax</a:t>
            </a:r>
            <a:r>
              <a:rPr lang="en-US" dirty="0"/>
              <a:t> + </a:t>
            </a:r>
            <a:r>
              <a:rPr lang="en-US" dirty="0" err="1"/>
              <a:t>Fulvestrant</a:t>
            </a:r>
            <a:r>
              <a:rPr lang="en-US" dirty="0"/>
              <a:t> versus </a:t>
            </a:r>
            <a:r>
              <a:rPr lang="en-US" dirty="0" err="1"/>
              <a:t>Fulvestrant</a:t>
            </a:r>
            <a:r>
              <a:rPr lang="en-US" dirty="0"/>
              <a:t> in Estrogen Receptor+, HER2– Locally Advanced or Metastatic Breast Cancer Following Recurrence or Progression During or After a CDK4/6 Inhibitor: VERONICA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267200"/>
            <a:ext cx="10847294" cy="1752600"/>
          </a:xfrm>
        </p:spPr>
        <p:txBody>
          <a:bodyPr/>
          <a:lstStyle/>
          <a:p>
            <a:pPr algn="l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Lindeman GJ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/>
              <a:t>ASCO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2019;Abstract TPS1108</a:t>
            </a:r>
          </a:p>
          <a:p>
            <a:r>
              <a:rPr lang="en-US" sz="2400" dirty="0">
                <a:solidFill>
                  <a:srgbClr val="EEC44B"/>
                </a:solidFill>
              </a:rPr>
              <a:t>Breast Cancer – Metastatic</a:t>
            </a:r>
          </a:p>
          <a:p>
            <a:r>
              <a:rPr lang="en-US" sz="2400" dirty="0">
                <a:solidFill>
                  <a:srgbClr val="EEC44B"/>
                </a:solidFill>
              </a:rPr>
              <a:t>Sunday, June 2nd, 2019</a:t>
            </a:r>
          </a:p>
          <a:p>
            <a:pPr algn="l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92407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B4A7-685B-764B-B7BB-B6D6BDB0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82BD51-E3F8-2041-AD62-6B5901F76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58353"/>
              </p:ext>
            </p:extLst>
          </p:nvPr>
        </p:nvGraphicFramePr>
        <p:xfrm>
          <a:off x="1523492" y="2276872"/>
          <a:ext cx="914501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727">
                  <a:extLst>
                    <a:ext uri="{9D8B030D-6E8A-4147-A177-3AD203B41FA5}">
                      <a16:colId xmlns:a16="http://schemas.microsoft.com/office/drawing/2014/main" val="1631396465"/>
                    </a:ext>
                  </a:extLst>
                </a:gridCol>
                <a:gridCol w="6198289">
                  <a:extLst>
                    <a:ext uri="{9D8B030D-6E8A-4147-A177-3AD203B41FA5}">
                      <a16:colId xmlns:a16="http://schemas.microsoft.com/office/drawing/2014/main" val="158332509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Contracted Research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AstraZeneca Pharmaceuticals LP, Lilly, Novartis, Pfizer Inc, Roche Laboratories Inc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77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x-non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postmenopausal</a:t>
            </a:r>
            <a:r>
              <a:rPr lang="en-US" altLang="x-none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woman in her mid-50s with strongly ER/PR-positive, HER2-negative metastatic breast cancer (Dr </a:t>
            </a:r>
            <a:r>
              <a:rPr lang="en-US" dirty="0"/>
              <a:t>André)</a:t>
            </a: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606285" y="1753751"/>
            <a:ext cx="10861127" cy="49033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7 years ago: 2.5-cm, Grade 1 ER-positive (100%), PR-positive (80%), HER2-negative IDC with 6 positive nodes and low Ki-67 (8%)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Conservative surgery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adjuvant chemotherapy, radiation therapy and 5 years of adjuvant letrozole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Metastases from adenocarcinoma of the breast to cervical lymph node, iliac bone and L1 spine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ER-positive (80%), PR-positive (70%), HER2 IHC1+, Ki-67 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6441172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mid-70s with de novo ER/PR-positive, HER2-negative metastatic breast cancer to the liver (Dr </a:t>
            </a:r>
            <a:r>
              <a:rPr lang="en-US" dirty="0"/>
              <a:t>André)</a:t>
            </a: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96346" y="1483092"/>
            <a:ext cx="10861127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5-cm ER-positive (60%), PR-positive (40%), HER2-negative (IHC1+) IDC, with a Ki-67 of 30%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Scan: Massive involvement of the liver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ALT 2-fold increase, bilirubin normal, PS = 1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Palbociclib and letrozole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</a:rPr>
              <a:t>Progressive disease after 20 months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5264509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0" y="77755"/>
            <a:ext cx="10972800" cy="1143000"/>
          </a:xfrm>
        </p:spPr>
        <p:txBody>
          <a:bodyPr/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7408" y="1628800"/>
            <a:ext cx="10972800" cy="4525963"/>
          </a:xfrm>
        </p:spPr>
        <p:txBody>
          <a:bodyPr>
            <a:normAutofit/>
          </a:bodyPr>
          <a:lstStyle/>
          <a:p>
            <a:pPr>
              <a:spcBef>
                <a:spcPts val="1824"/>
              </a:spcBef>
            </a:pPr>
            <a:r>
              <a:rPr lang="fr-FR" sz="3800" dirty="0"/>
              <a:t>CDK4/6 </a:t>
            </a:r>
            <a:r>
              <a:rPr lang="fr-FR" sz="3800" dirty="0" err="1"/>
              <a:t>inhibitors</a:t>
            </a:r>
            <a:r>
              <a:rPr lang="fr-FR" sz="3800" dirty="0"/>
              <a:t>: transformative or </a:t>
            </a:r>
            <a:r>
              <a:rPr lang="fr-FR" sz="3800" dirty="0" err="1"/>
              <a:t>incremental</a:t>
            </a:r>
            <a:r>
              <a:rPr lang="fr-FR" sz="3800" dirty="0"/>
              <a:t>? </a:t>
            </a:r>
          </a:p>
          <a:p>
            <a:pPr>
              <a:spcBef>
                <a:spcPts val="1824"/>
              </a:spcBef>
            </a:pPr>
            <a:r>
              <a:rPr lang="fr-FR" sz="3800" dirty="0"/>
              <a:t>PI3K </a:t>
            </a:r>
            <a:r>
              <a:rPr lang="fr-FR" sz="3800" dirty="0" err="1"/>
              <a:t>inhibitors</a:t>
            </a:r>
            <a:r>
              <a:rPr lang="fr-FR" sz="3800" dirty="0"/>
              <a:t>: how to use </a:t>
            </a:r>
            <a:r>
              <a:rPr lang="fr-FR" sz="3800" dirty="0" err="1"/>
              <a:t>them</a:t>
            </a:r>
            <a:r>
              <a:rPr lang="fr-FR" sz="3800" dirty="0"/>
              <a:t>? </a:t>
            </a:r>
            <a:r>
              <a:rPr lang="fr-FR" sz="3800" dirty="0" err="1"/>
              <a:t>What</a:t>
            </a:r>
            <a:r>
              <a:rPr lang="fr-FR" sz="3800" dirty="0"/>
              <a:t> </a:t>
            </a:r>
            <a:r>
              <a:rPr lang="fr-FR" sz="3800" dirty="0" err="1"/>
              <a:t>is</a:t>
            </a:r>
            <a:r>
              <a:rPr lang="fr-FR" sz="3800" dirty="0"/>
              <a:t> </a:t>
            </a:r>
            <a:r>
              <a:rPr lang="fr-FR" sz="3800" dirty="0" err="1"/>
              <a:t>their</a:t>
            </a:r>
            <a:r>
              <a:rPr lang="fr-FR" sz="3800" dirty="0"/>
              <a:t> </a:t>
            </a:r>
            <a:r>
              <a:rPr lang="fr-FR" sz="3800" dirty="0" err="1"/>
              <a:t>potential</a:t>
            </a:r>
            <a:r>
              <a:rPr lang="fr-FR" sz="3800" dirty="0"/>
              <a:t> value? </a:t>
            </a:r>
          </a:p>
          <a:p>
            <a:pPr>
              <a:spcBef>
                <a:spcPts val="1824"/>
              </a:spcBef>
            </a:pPr>
            <a:r>
              <a:rPr lang="fr-FR" sz="3800" dirty="0"/>
              <a:t>New </a:t>
            </a:r>
            <a:r>
              <a:rPr lang="fr-FR" sz="3800" dirty="0" err="1"/>
              <a:t>targets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4004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7"/>
          <p:cNvSpPr>
            <a:spLocks noChangeArrowheads="1"/>
          </p:cNvSpPr>
          <p:nvPr/>
        </p:nvSpPr>
        <p:spPr bwMode="auto">
          <a:xfrm>
            <a:off x="5656295" y="1749835"/>
            <a:ext cx="1441451" cy="6492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   CDK4</a:t>
            </a:r>
          </a:p>
        </p:txBody>
      </p:sp>
      <p:sp>
        <p:nvSpPr>
          <p:cNvPr id="5" name="Oval 65"/>
          <p:cNvSpPr>
            <a:spLocks noChangeArrowheads="1"/>
          </p:cNvSpPr>
          <p:nvPr/>
        </p:nvSpPr>
        <p:spPr bwMode="auto">
          <a:xfrm>
            <a:off x="4695328" y="1749835"/>
            <a:ext cx="1441451" cy="649288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200" b="1" dirty="0" err="1">
                <a:solidFill>
                  <a:schemeClr val="bg1"/>
                </a:solidFill>
                <a:latin typeface="Calibri" pitchFamily="34" charset="0"/>
              </a:rPr>
              <a:t>Cyclin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 D1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624412" y="836745"/>
            <a:ext cx="1479571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133" b="1" dirty="0">
                <a:latin typeface="Calibri" pitchFamily="34" charset="0"/>
                <a:ea typeface="ヒラギノ角ゴ Pro W3"/>
                <a:cs typeface="ヒラギノ角ゴ Pro W3"/>
              </a:rPr>
              <a:t>Cell signaling</a:t>
            </a: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5368428" y="119490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3200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7730700" y="1746851"/>
            <a:ext cx="42319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133" b="1">
                <a:latin typeface="Calibri" pitchFamily="34" charset="0"/>
                <a:ea typeface="ヒラギノ角ゴ Pro W3"/>
                <a:cs typeface="ヒラギノ角ゴ Pro W3"/>
              </a:rPr>
              <a:t>p21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7730700" y="2051651"/>
            <a:ext cx="42319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133" b="1">
                <a:latin typeface="Calibri" pitchFamily="34" charset="0"/>
                <a:ea typeface="ヒラギノ角ゴ Pro W3"/>
                <a:cs typeface="ヒラギノ角ゴ Pro W3"/>
              </a:rPr>
              <a:t>p16</a:t>
            </a: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7288245" y="1894297"/>
            <a:ext cx="381000" cy="295275"/>
            <a:chOff x="3600450" y="3290888"/>
            <a:chExt cx="285752" cy="295275"/>
          </a:xfrm>
        </p:grpSpPr>
        <p:cxnSp>
          <p:nvCxnSpPr>
            <p:cNvPr id="11" name="Straight Connector 20"/>
            <p:cNvCxnSpPr/>
            <p:nvPr/>
          </p:nvCxnSpPr>
          <p:spPr>
            <a:xfrm>
              <a:off x="3600450" y="3290888"/>
              <a:ext cx="0" cy="295275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1"/>
            <p:cNvCxnSpPr/>
            <p:nvPr/>
          </p:nvCxnSpPr>
          <p:spPr>
            <a:xfrm flipH="1">
              <a:off x="3609975" y="3343275"/>
              <a:ext cx="276227" cy="9525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4"/>
            <p:cNvCxnSpPr/>
            <p:nvPr/>
          </p:nvCxnSpPr>
          <p:spPr>
            <a:xfrm flipH="1" flipV="1">
              <a:off x="3609975" y="3438525"/>
              <a:ext cx="276227" cy="9525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78"/>
          <p:cNvSpPr>
            <a:spLocks noChangeShapeType="1"/>
          </p:cNvSpPr>
          <p:nvPr/>
        </p:nvSpPr>
        <p:spPr bwMode="auto">
          <a:xfrm>
            <a:off x="6519895" y="261502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3200"/>
          </a:p>
        </p:txBody>
      </p:sp>
      <p:sp>
        <p:nvSpPr>
          <p:cNvPr id="15" name="Line 79"/>
          <p:cNvSpPr>
            <a:spLocks noChangeShapeType="1"/>
          </p:cNvSpPr>
          <p:nvPr/>
        </p:nvSpPr>
        <p:spPr bwMode="auto">
          <a:xfrm flipH="1">
            <a:off x="5656297" y="3407184"/>
            <a:ext cx="153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3200"/>
          </a:p>
        </p:txBody>
      </p:sp>
      <p:sp>
        <p:nvSpPr>
          <p:cNvPr id="16" name="Oval 27"/>
          <p:cNvSpPr/>
          <p:nvPr/>
        </p:nvSpPr>
        <p:spPr>
          <a:xfrm>
            <a:off x="6634198" y="2775361"/>
            <a:ext cx="273049" cy="219075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rPr>
              <a:t>P</a:t>
            </a:r>
          </a:p>
        </p:txBody>
      </p:sp>
      <p:sp>
        <p:nvSpPr>
          <p:cNvPr id="17" name="AutoShape 84"/>
          <p:cNvSpPr>
            <a:spLocks noChangeArrowheads="1"/>
          </p:cNvSpPr>
          <p:nvPr/>
        </p:nvSpPr>
        <p:spPr bwMode="auto">
          <a:xfrm>
            <a:off x="7345395" y="3191285"/>
            <a:ext cx="958851" cy="8651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200" b="1">
                <a:latin typeface="Calibri" pitchFamily="34" charset="0"/>
              </a:rPr>
              <a:t>E2F</a:t>
            </a:r>
          </a:p>
        </p:txBody>
      </p:sp>
      <p:sp>
        <p:nvSpPr>
          <p:cNvPr id="18" name="Oval 27"/>
          <p:cNvSpPr/>
          <p:nvPr/>
        </p:nvSpPr>
        <p:spPr>
          <a:xfrm>
            <a:off x="5194865" y="2848387"/>
            <a:ext cx="273049" cy="219075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rPr>
              <a:t>P</a:t>
            </a:r>
          </a:p>
        </p:txBody>
      </p:sp>
      <p:sp>
        <p:nvSpPr>
          <p:cNvPr id="19" name="Oval 88"/>
          <p:cNvSpPr>
            <a:spLocks noChangeArrowheads="1"/>
          </p:cNvSpPr>
          <p:nvPr/>
        </p:nvSpPr>
        <p:spPr bwMode="auto">
          <a:xfrm>
            <a:off x="4600079" y="2973798"/>
            <a:ext cx="865716" cy="57626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>
                <a:latin typeface="Calibri" pitchFamily="34" charset="0"/>
              </a:rPr>
              <a:t>Rb</a:t>
            </a:r>
          </a:p>
        </p:txBody>
      </p:sp>
      <p:sp>
        <p:nvSpPr>
          <p:cNvPr id="20" name="AutoShape 89"/>
          <p:cNvSpPr>
            <a:spLocks noChangeArrowheads="1"/>
          </p:cNvSpPr>
          <p:nvPr/>
        </p:nvSpPr>
        <p:spPr bwMode="auto">
          <a:xfrm>
            <a:off x="4600081" y="4126323"/>
            <a:ext cx="958849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200" b="1">
                <a:latin typeface="Calibri" pitchFamily="34" charset="0"/>
              </a:rPr>
              <a:t>E2F</a:t>
            </a:r>
          </a:p>
        </p:txBody>
      </p:sp>
      <p:sp>
        <p:nvSpPr>
          <p:cNvPr id="21" name="Oval 83"/>
          <p:cNvSpPr>
            <a:spLocks noChangeArrowheads="1"/>
          </p:cNvSpPr>
          <p:nvPr/>
        </p:nvSpPr>
        <p:spPr bwMode="auto">
          <a:xfrm>
            <a:off x="7383495" y="2830922"/>
            <a:ext cx="865717" cy="57626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200" b="1" dirty="0">
                <a:latin typeface="Calibri" pitchFamily="34" charset="0"/>
              </a:rPr>
              <a:t>Rb</a:t>
            </a:r>
          </a:p>
        </p:txBody>
      </p:sp>
      <p:sp>
        <p:nvSpPr>
          <p:cNvPr id="22" name="AutoShape 94"/>
          <p:cNvSpPr>
            <a:spLocks noChangeArrowheads="1"/>
          </p:cNvSpPr>
          <p:nvPr/>
        </p:nvSpPr>
        <p:spPr bwMode="auto">
          <a:xfrm>
            <a:off x="4185212" y="5085172"/>
            <a:ext cx="2167467" cy="4064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3200"/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4756514" y="5450297"/>
            <a:ext cx="246631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600" b="1" dirty="0">
                <a:latin typeface="Calibri" pitchFamily="34" charset="0"/>
              </a:rPr>
              <a:t>G1/S transition</a:t>
            </a:r>
          </a:p>
          <a:p>
            <a:pPr algn="ctr"/>
            <a:r>
              <a:rPr lang="fr-FR" sz="2600" b="1" dirty="0" err="1">
                <a:latin typeface="Calibri" pitchFamily="34" charset="0"/>
              </a:rPr>
              <a:t>cell</a:t>
            </a:r>
            <a:r>
              <a:rPr lang="fr-FR" sz="2600" b="1" dirty="0">
                <a:latin typeface="Calibri" pitchFamily="34" charset="0"/>
              </a:rPr>
              <a:t> </a:t>
            </a:r>
            <a:r>
              <a:rPr lang="fr-FR" sz="2600" b="1" dirty="0" err="1">
                <a:latin typeface="Calibri" pitchFamily="34" charset="0"/>
              </a:rPr>
              <a:t>proliferation</a:t>
            </a:r>
            <a:endParaRPr lang="fr-FR" sz="2600" b="1" dirty="0">
              <a:latin typeface="Calibri" pitchFamily="34" charset="0"/>
            </a:endParaRPr>
          </a:p>
        </p:txBody>
      </p:sp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499797" y="-90264"/>
            <a:ext cx="10972800" cy="1143000"/>
          </a:xfrm>
        </p:spPr>
        <p:txBody>
          <a:bodyPr>
            <a:normAutofit/>
          </a:bodyPr>
          <a:lstStyle/>
          <a:p>
            <a:r>
              <a:rPr lang="it-IT" sz="4267" b="1" dirty="0">
                <a:solidFill>
                  <a:srgbClr val="800000"/>
                </a:solidFill>
                <a:latin typeface="Calibri" pitchFamily="34" charset="0"/>
              </a:rPr>
              <a:t>CDK4 pathway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84136" y="6452010"/>
            <a:ext cx="5937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/>
              <a:t>Hamilton E &amp; </a:t>
            </a:r>
            <a:r>
              <a:rPr lang="en-GB" sz="1600" dirty="0" err="1"/>
              <a:t>Infante</a:t>
            </a:r>
            <a:r>
              <a:rPr lang="en-GB" sz="1600" dirty="0"/>
              <a:t> JR. </a:t>
            </a:r>
            <a:r>
              <a:rPr lang="en-GB" sz="1600" i="1" dirty="0"/>
              <a:t>Cancer Treat Rev</a:t>
            </a:r>
            <a:r>
              <a:rPr lang="en-GB" sz="1600" dirty="0"/>
              <a:t>. 2016;45:129–138.</a:t>
            </a:r>
          </a:p>
        </p:txBody>
      </p:sp>
      <p:sp>
        <p:nvSpPr>
          <p:cNvPr id="25" name="Ellipse 24"/>
          <p:cNvSpPr/>
          <p:nvPr/>
        </p:nvSpPr>
        <p:spPr>
          <a:xfrm>
            <a:off x="2063552" y="1729196"/>
            <a:ext cx="1056117" cy="720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ER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311691" y="2051619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350268" y="1373287"/>
            <a:ext cx="1074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Regulates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expression</a:t>
            </a:r>
          </a:p>
        </p:txBody>
      </p:sp>
    </p:spTree>
    <p:extLst>
      <p:ext uri="{BB962C8B-B14F-4D97-AF65-F5344CB8AC3E}">
        <p14:creationId xmlns:p14="http://schemas.microsoft.com/office/powerpoint/2010/main" val="119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6">
            <a:extLst>
              <a:ext uri="{FF2B5EF4-FFF2-40B4-BE49-F238E27FC236}">
                <a16:creationId xmlns:a16="http://schemas.microsoft.com/office/drawing/2014/main" id="{D4DBDC57-F5BD-C049-83AE-3E8C54322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302828"/>
              </p:ext>
            </p:extLst>
          </p:nvPr>
        </p:nvGraphicFramePr>
        <p:xfrm>
          <a:off x="951795" y="1628800"/>
          <a:ext cx="10288409" cy="4104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3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3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Line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Trial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Schema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PFS HR compared to endocrine alone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First line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PALOMA-1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Letrozole ± palbociclib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0.49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PALOMA-2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Letrozole ± palbociclib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0.58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MONALEESA-2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Letrozole ± ribociclib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0.56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MONALEESA-7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NSAI/tamoxifen ± </a:t>
                      </a:r>
                      <a:r>
                        <a:rPr lang="en-US" sz="1800" dirty="0" err="1">
                          <a:effectLst/>
                        </a:rPr>
                        <a:t>ribociclib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0.55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03864"/>
                  </a:ext>
                </a:extLst>
              </a:tr>
              <a:tr h="402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MONARCH 3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Letrozole or anastrozole, ± abemaciclib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0.54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 line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PALOMA-3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Fulvestrant ± palbociclib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0.46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MONARCH 2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Fulvestrant ± abemaciclib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0.55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MONALEESA-3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Fulvestrant</a:t>
                      </a:r>
                      <a:r>
                        <a:rPr lang="en-US" sz="1800" dirty="0">
                          <a:effectLst/>
                        </a:rPr>
                        <a:t> ± </a:t>
                      </a:r>
                      <a:r>
                        <a:rPr lang="en-US" sz="1800" dirty="0" err="1">
                          <a:effectLst/>
                        </a:rPr>
                        <a:t>ribociclib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0.57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0755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5A5020F-8D9C-A745-B96E-45F9F0879B7E}"/>
              </a:ext>
            </a:extLst>
          </p:cNvPr>
          <p:cNvSpPr txBox="1">
            <a:spLocks/>
          </p:cNvSpPr>
          <p:nvPr/>
        </p:nvSpPr>
        <p:spPr>
          <a:xfrm>
            <a:off x="609600" y="197768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3733" dirty="0">
                <a:solidFill>
                  <a:srgbClr val="C0504D">
                    <a:lumMod val="75000"/>
                  </a:srgbClr>
                </a:solidFill>
              </a:rPr>
              <a:t>Impact of CDK4/6 </a:t>
            </a:r>
            <a:r>
              <a:rPr lang="fr-FR" sz="3733" dirty="0" err="1">
                <a:solidFill>
                  <a:srgbClr val="C0504D">
                    <a:lumMod val="75000"/>
                  </a:srgbClr>
                </a:solidFill>
              </a:rPr>
              <a:t>inhibitors</a:t>
            </a:r>
            <a:r>
              <a:rPr lang="fr-FR" sz="3733" dirty="0">
                <a:solidFill>
                  <a:srgbClr val="C0504D">
                    <a:lumMod val="75000"/>
                  </a:srgbClr>
                </a:solidFill>
              </a:rPr>
              <a:t> </a:t>
            </a:r>
            <a:br>
              <a:rPr lang="fr-FR" sz="3733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fr-FR" sz="3733" dirty="0">
                <a:solidFill>
                  <a:srgbClr val="C0504D">
                    <a:lumMod val="75000"/>
                  </a:srgbClr>
                </a:solidFill>
              </a:rPr>
              <a:t>(</a:t>
            </a:r>
            <a:r>
              <a:rPr lang="fr-FR" sz="3733" dirty="0" err="1">
                <a:solidFill>
                  <a:srgbClr val="C0504D">
                    <a:lumMod val="75000"/>
                  </a:srgbClr>
                </a:solidFill>
              </a:rPr>
              <a:t>abemaciclib</a:t>
            </a:r>
            <a:r>
              <a:rPr lang="fr-FR" sz="3733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fr-FR" sz="3733" dirty="0" err="1">
                <a:solidFill>
                  <a:srgbClr val="C0504D">
                    <a:lumMod val="75000"/>
                  </a:srgbClr>
                </a:solidFill>
              </a:rPr>
              <a:t>palbociclib</a:t>
            </a:r>
            <a:r>
              <a:rPr lang="fr-FR" sz="3733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fr-FR" sz="3733" dirty="0" err="1">
                <a:solidFill>
                  <a:srgbClr val="C0504D">
                    <a:lumMod val="75000"/>
                  </a:srgbClr>
                </a:solidFill>
              </a:rPr>
              <a:t>ribociclib</a:t>
            </a:r>
            <a:r>
              <a:rPr lang="fr-FR" sz="3733" dirty="0">
                <a:solidFill>
                  <a:srgbClr val="C0504D">
                    <a:lumMod val="75000"/>
                  </a:srgbClr>
                </a:solidFill>
              </a:rPr>
              <a:t>) on PFS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1" y="25121"/>
            <a:ext cx="10972800" cy="1143000"/>
          </a:xfrm>
        </p:spPr>
        <p:txBody>
          <a:bodyPr>
            <a:normAutofit/>
          </a:bodyPr>
          <a:lstStyle/>
          <a:p>
            <a:r>
              <a:rPr lang="fr-FR" sz="3733" b="1" dirty="0">
                <a:solidFill>
                  <a:schemeClr val="accent2">
                    <a:lumMod val="75000"/>
                  </a:schemeClr>
                </a:solidFill>
              </a:rPr>
              <a:t>Impact on 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E21996-75C0-3A4F-BC7F-1A62065BFB15}"/>
              </a:ext>
            </a:extLst>
          </p:cNvPr>
          <p:cNvGrpSpPr/>
          <p:nvPr/>
        </p:nvGrpSpPr>
        <p:grpSpPr>
          <a:xfrm>
            <a:off x="1919536" y="1052736"/>
            <a:ext cx="7858691" cy="5112568"/>
            <a:chOff x="2371720" y="1124744"/>
            <a:chExt cx="7379052" cy="48005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2" r="35001"/>
            <a:stretch/>
          </p:blipFill>
          <p:spPr bwMode="auto">
            <a:xfrm>
              <a:off x="2535319" y="1124744"/>
              <a:ext cx="7215453" cy="480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à coins arrondis 2"/>
            <p:cNvSpPr/>
            <p:nvPr/>
          </p:nvSpPr>
          <p:spPr>
            <a:xfrm>
              <a:off x="2371720" y="1124744"/>
              <a:ext cx="384043" cy="3840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6384032" y="6397419"/>
            <a:ext cx="5644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Turner NC et al. </a:t>
            </a:r>
            <a:r>
              <a:rPr lang="en-US" sz="2000" i="1" dirty="0"/>
              <a:t>N </a:t>
            </a:r>
            <a:r>
              <a:rPr lang="en-US" sz="2000" i="1" dirty="0" err="1"/>
              <a:t>Engl</a:t>
            </a:r>
            <a:r>
              <a:rPr lang="en-US" sz="2000" i="1" dirty="0"/>
              <a:t> J Med</a:t>
            </a:r>
            <a:r>
              <a:rPr lang="en-US" sz="2000" dirty="0"/>
              <a:t> 2018;379(20):1926-36.</a:t>
            </a:r>
          </a:p>
        </p:txBody>
      </p:sp>
    </p:spTree>
    <p:extLst>
      <p:ext uri="{BB962C8B-B14F-4D97-AF65-F5344CB8AC3E}">
        <p14:creationId xmlns:p14="http://schemas.microsoft.com/office/powerpoint/2010/main" val="636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2116AB"/>
    </a:accent2>
    <a:accent3>
      <a:srgbClr val="FFFFFF"/>
    </a:accent3>
    <a:accent4>
      <a:srgbClr val="000000"/>
    </a:accent4>
    <a:accent5>
      <a:srgbClr val="AAAAAA"/>
    </a:accent5>
    <a:accent6>
      <a:srgbClr val="1D139B"/>
    </a:accent6>
    <a:hlink>
      <a:srgbClr val="FFFFCC"/>
    </a:hlink>
    <a:folHlink>
      <a:srgbClr val="FFCC00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1588</Words>
  <Application>Microsoft Macintosh PowerPoint</Application>
  <PresentationFormat>Widescreen</PresentationFormat>
  <Paragraphs>408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Wingdings</vt:lpstr>
      <vt:lpstr>Thème Office</vt:lpstr>
      <vt:lpstr>Blank Presentation</vt:lpstr>
      <vt:lpstr>1_Blank Presentation</vt:lpstr>
      <vt:lpstr>PowerPoint Presentation</vt:lpstr>
      <vt:lpstr>Selection and Sequence of Therapy for  ER-Positive, HER2-Negative Metastatic BC (mBC); Novel Agents and Strategies Under Evaluation in ER-Positive Disease</vt:lpstr>
      <vt:lpstr>Disclosures</vt:lpstr>
      <vt:lpstr>A postmenopausal woman in her mid-50s with strongly ER/PR-positive, HER2-negative metastatic breast cancer (Dr André)</vt:lpstr>
      <vt:lpstr>A woman in her mid-70s with de novo ER/PR-positive, HER2-negative metastatic breast cancer to the liver (Dr André)</vt:lpstr>
      <vt:lpstr>Outline</vt:lpstr>
      <vt:lpstr>CDK4 pathway</vt:lpstr>
      <vt:lpstr>PowerPoint Presentation</vt:lpstr>
      <vt:lpstr>Impact on OS</vt:lpstr>
      <vt:lpstr>Phase III MONALEESA-7 trial of premenopausal patients with HR+/HER2− advanced breast cancer (ABC) treated with endocrine therapy ± ribociclib: Overall survival (OS) results.</vt:lpstr>
      <vt:lpstr>Safety profile</vt:lpstr>
      <vt:lpstr>Abemaciclib for brain metastases: CNS concentration  in ongoing Phase II study</vt:lpstr>
      <vt:lpstr>Abemaciclib for ER+ brain metastases</vt:lpstr>
      <vt:lpstr>Predictive biomarkers on baseline samples (validated in several independent studies)</vt:lpstr>
      <vt:lpstr>Outline</vt:lpstr>
      <vt:lpstr>PI3 kinase pathway</vt:lpstr>
      <vt:lpstr>SOLAR-1: A Phase III randomized, controlled trial (NCT02437318)</vt:lpstr>
      <vt:lpstr>Impact of alpha-specific PI3K inhibitors (SOLAR-1 trial)</vt:lpstr>
      <vt:lpstr>Adverse events in the total population</vt:lpstr>
      <vt:lpstr>Outline</vt:lpstr>
      <vt:lpstr>List of actionable alterations in breast cancer</vt:lpstr>
      <vt:lpstr>Which genomic alterations are acquired after resistance to ET and could be a target? </vt:lpstr>
      <vt:lpstr>Randomized Phase II Trial of Venetoclax + Fulvestrant versus Fulvestrant in Estrogen Receptor+, HER2– Locally Advanced or Metastatic Breast Cancer Following Recurrence or Progression During or After a CDK4/6 Inhibitor: VERONICA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Silvana Izquierdo</cp:lastModifiedBy>
  <cp:revision>37</cp:revision>
  <cp:lastPrinted>2019-06-03T22:43:14Z</cp:lastPrinted>
  <dcterms:created xsi:type="dcterms:W3CDTF">2019-05-30T10:32:41Z</dcterms:created>
  <dcterms:modified xsi:type="dcterms:W3CDTF">2019-06-05T13:55:31Z</dcterms:modified>
  <cp:category/>
</cp:coreProperties>
</file>