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79" r:id="rId4"/>
    <p:sldMasterId id="2147483694" r:id="rId5"/>
    <p:sldMasterId id="2147483700" r:id="rId6"/>
  </p:sldMasterIdLst>
  <p:notesMasterIdLst>
    <p:notesMasterId r:id="rId27"/>
  </p:notesMasterIdLst>
  <p:sldIdLst>
    <p:sldId id="2676" r:id="rId7"/>
    <p:sldId id="263" r:id="rId8"/>
    <p:sldId id="2364" r:id="rId9"/>
    <p:sldId id="2662" r:id="rId10"/>
    <p:sldId id="2675" r:id="rId11"/>
    <p:sldId id="2361" r:id="rId12"/>
    <p:sldId id="294" r:id="rId13"/>
    <p:sldId id="401" r:id="rId14"/>
    <p:sldId id="301" r:id="rId15"/>
    <p:sldId id="2358" r:id="rId16"/>
    <p:sldId id="2362" r:id="rId17"/>
    <p:sldId id="2363" r:id="rId18"/>
    <p:sldId id="2360" r:id="rId19"/>
    <p:sldId id="278" r:id="rId20"/>
    <p:sldId id="2365" r:id="rId21"/>
    <p:sldId id="300" r:id="rId22"/>
    <p:sldId id="298" r:id="rId23"/>
    <p:sldId id="295" r:id="rId24"/>
    <p:sldId id="296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/>
    <p:restoredTop sz="95952"/>
  </p:normalViewPr>
  <p:slideViewPr>
    <p:cSldViewPr snapToGrid="0" snapToObjects="1">
      <p:cViewPr varScale="1">
        <p:scale>
          <a:sx n="106" d="100"/>
          <a:sy n="106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a Izquierdo" userId="46480b9d-78ec-4659-884d-35c5467fe41c" providerId="ADAL" clId="{0002D3ED-AAFF-264F-B78E-925EF03AF7E5}"/>
    <pc:docChg chg="delSld">
      <pc:chgData name="Silvana Izquierdo" userId="46480b9d-78ec-4659-884d-35c5467fe41c" providerId="ADAL" clId="{0002D3ED-AAFF-264F-B78E-925EF03AF7E5}" dt="2019-06-24T19:13:25.646" v="0" actId="2696"/>
      <pc:docMkLst>
        <pc:docMk/>
      </pc:docMkLst>
      <pc:sldChg chg="del">
        <pc:chgData name="Silvana Izquierdo" userId="46480b9d-78ec-4659-884d-35c5467fe41c" providerId="ADAL" clId="{0002D3ED-AAFF-264F-B78E-925EF03AF7E5}" dt="2019-06-24T19:13:25.646" v="0" actId="2696"/>
        <pc:sldMkLst>
          <pc:docMk/>
          <pc:sldMk cId="2588603188" sldId="299"/>
        </pc:sldMkLst>
      </pc:sldChg>
    </pc:docChg>
  </pc:docChgLst>
  <pc:docChgLst>
    <pc:chgData name="Silvana Izquierdo" userId="46480b9d-78ec-4659-884d-35c5467fe41c" providerId="ADAL" clId="{23DD5666-0034-2148-833D-0C0CE2894CC6}"/>
    <pc:docChg chg="addSld delSld modSld sldOrd delMainMaster">
      <pc:chgData name="Silvana Izquierdo" userId="46480b9d-78ec-4659-884d-35c5467fe41c" providerId="ADAL" clId="{23DD5666-0034-2148-833D-0C0CE2894CC6}" dt="2019-06-05T11:08:27.480" v="20" actId="20577"/>
      <pc:docMkLst>
        <pc:docMk/>
      </pc:docMkLst>
      <pc:sldChg chg="modNotesTx">
        <pc:chgData name="Silvana Izquierdo" userId="46480b9d-78ec-4659-884d-35c5467fe41c" providerId="ADAL" clId="{23DD5666-0034-2148-833D-0C0CE2894CC6}" dt="2019-06-05T11:08:12.939" v="18" actId="20577"/>
        <pc:sldMkLst>
          <pc:docMk/>
          <pc:sldMk cId="3827414971" sldId="294"/>
        </pc:sldMkLst>
      </pc:sldChg>
      <pc:sldChg chg="modNotesTx">
        <pc:chgData name="Silvana Izquierdo" userId="46480b9d-78ec-4659-884d-35c5467fe41c" providerId="ADAL" clId="{23DD5666-0034-2148-833D-0C0CE2894CC6}" dt="2019-06-05T11:08:16.831" v="19" actId="20577"/>
        <pc:sldMkLst>
          <pc:docMk/>
          <pc:sldMk cId="793735954" sldId="401"/>
        </pc:sldMkLst>
      </pc:sldChg>
      <pc:sldChg chg="ord">
        <pc:chgData name="Silvana Izquierdo" userId="46480b9d-78ec-4659-884d-35c5467fe41c" providerId="ADAL" clId="{23DD5666-0034-2148-833D-0C0CE2894CC6}" dt="2019-06-05T11:07:59.009" v="17"/>
        <pc:sldMkLst>
          <pc:docMk/>
          <pc:sldMk cId="3393334667" sldId="2364"/>
        </pc:sldMkLst>
      </pc:sldChg>
      <pc:sldChg chg="addSp add">
        <pc:chgData name="Silvana Izquierdo" userId="46480b9d-78ec-4659-884d-35c5467fe41c" providerId="ADAL" clId="{23DD5666-0034-2148-833D-0C0CE2894CC6}" dt="2019-06-05T11:07:47.958" v="1"/>
        <pc:sldMkLst>
          <pc:docMk/>
          <pc:sldMk cId="78843768" sldId="2676"/>
        </pc:sldMkLst>
        <pc:spChg chg="add">
          <ac:chgData name="Silvana Izquierdo" userId="46480b9d-78ec-4659-884d-35c5467fe41c" providerId="ADAL" clId="{23DD5666-0034-2148-833D-0C0CE2894CC6}" dt="2019-06-05T11:07:47.958" v="1"/>
          <ac:spMkLst>
            <pc:docMk/>
            <pc:sldMk cId="78843768" sldId="2676"/>
            <ac:spMk id="2" creationId="{47E4615B-77D7-614A-B0A4-D65A80AD4D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stlfs05\shared\Departments\Medical%20Writing\MW_Public\005%20SABCS%20Poster\Graphs%20data\005%20SABCS%20graphs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28947096194583"/>
                </c:manualLayout>
              </c:layout>
              <c:tx>
                <c:rich>
                  <a:bodyPr/>
                  <a:lstStyle/>
                  <a:p>
                    <a:fld id="{8A5ED24D-262C-264F-8EA2-891F86DA46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0E26-4F60-A9BD-C312BBF9A210}"/>
                </c:ext>
              </c:extLst>
            </c:dLbl>
            <c:dLbl>
              <c:idx val="1"/>
              <c:layout>
                <c:manualLayout>
                  <c:x val="-1.63880694854146E-3"/>
                  <c:y val="-0.10909924577572"/>
                </c:manualLayout>
              </c:layout>
              <c:tx>
                <c:rich>
                  <a:bodyPr/>
                  <a:lstStyle/>
                  <a:p>
                    <a:fld id="{ABF84D6C-F080-3849-AA20-7A6BADDD49F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E26-4F60-A9BD-C312BBF9A2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26-4F60-A9BD-C312BBF9A2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26-4F60-A9BD-C312BBF9A210}"/>
                </c:ext>
              </c:extLst>
            </c:dLbl>
            <c:dLbl>
              <c:idx val="4"/>
              <c:layout>
                <c:manualLayout>
                  <c:x val="-3.0044446980578202E-17"/>
                  <c:y val="2.89820441873101E-2"/>
                </c:manualLayout>
              </c:layout>
              <c:tx>
                <c:rich>
                  <a:bodyPr/>
                  <a:lstStyle/>
                  <a:p>
                    <a:fld id="{F5B41571-57C7-6A49-A227-58C97D4E0D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0E26-4F60-A9BD-C312BBF9A210}"/>
                </c:ext>
              </c:extLst>
            </c:dLbl>
            <c:dLbl>
              <c:idx val="5"/>
              <c:layout>
                <c:manualLayout>
                  <c:x val="-6.0088893961156502E-17"/>
                  <c:y val="-4.4919819985219302E-2"/>
                </c:manualLayout>
              </c:layout>
              <c:tx>
                <c:rich>
                  <a:bodyPr/>
                  <a:lstStyle/>
                  <a:p>
                    <a:fld id="{FAFAD6B8-EDAA-764C-8210-5EF33E884A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E26-4F60-A9BD-C312BBF9A21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26-4F60-A9BD-C312BBF9A210}"/>
                </c:ext>
              </c:extLst>
            </c:dLbl>
            <c:dLbl>
              <c:idx val="7"/>
              <c:layout>
                <c:manualLayout>
                  <c:x val="0"/>
                  <c:y val="-9.6782454802925799E-2"/>
                </c:manualLayout>
              </c:layout>
              <c:tx>
                <c:rich>
                  <a:bodyPr/>
                  <a:lstStyle/>
                  <a:p>
                    <a:fld id="{90B3CEB9-B6BD-584C-A145-A71AA43545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E26-4F60-A9BD-C312BBF9A21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E26-4F60-A9BD-C312BBF9A210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26-4F60-A9BD-C312BBF9A210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E26-4F60-A9BD-C312BBF9A210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26-4F60-A9BD-C312BBF9A210}"/>
                </c:ext>
              </c:extLst>
            </c:dLbl>
            <c:dLbl>
              <c:idx val="12"/>
              <c:layout>
                <c:manualLayout>
                  <c:x val="0"/>
                  <c:y val="-0.165275502742814"/>
                </c:manualLayout>
              </c:layout>
              <c:tx>
                <c:rich>
                  <a:bodyPr/>
                  <a:lstStyle/>
                  <a:p>
                    <a:fld id="{574E3F48-510B-AD48-A760-5290518408E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0E26-4F60-A9BD-C312BBF9A210}"/>
                </c:ext>
              </c:extLst>
            </c:dLbl>
            <c:dLbl>
              <c:idx val="13"/>
              <c:layout>
                <c:manualLayout>
                  <c:x val="0"/>
                  <c:y val="-0.17537885319079599"/>
                </c:manualLayout>
              </c:layout>
              <c:tx>
                <c:rich>
                  <a:bodyPr/>
                  <a:lstStyle/>
                  <a:p>
                    <a:fld id="{D2747A87-5A32-2E4F-9732-E4E7587A59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E26-4F60-A9BD-C312BBF9A210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61216ECC-90E5-634D-B9F2-C37B426104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9B9-4949-A60A-7FD740D4006B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8E7E3EB6-0B99-FB47-9BA1-AF7B2CEAAF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9B9-4949-A60A-7FD740D4006B}"/>
                </c:ext>
              </c:extLst>
            </c:dLbl>
            <c:dLbl>
              <c:idx val="16"/>
              <c:layout>
                <c:manualLayout>
                  <c:x val="-1.6388136611442501E-3"/>
                  <c:y val="-0.203320074269913"/>
                </c:manualLayout>
              </c:layout>
              <c:tx>
                <c:rich>
                  <a:bodyPr/>
                  <a:lstStyle/>
                  <a:p>
                    <a:fld id="{E69E0286-7931-B04B-B055-BE9E2BEF3D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0E26-4F60-A9BD-C312BBF9A210}"/>
                </c:ext>
              </c:extLst>
            </c:dLbl>
            <c:dLbl>
              <c:idx val="17"/>
              <c:layout>
                <c:manualLayout>
                  <c:x val="0"/>
                  <c:y val="-0.23525038954984601"/>
                </c:manualLayout>
              </c:layout>
              <c:tx>
                <c:rich>
                  <a:bodyPr/>
                  <a:lstStyle/>
                  <a:p>
                    <a:fld id="{DF8984CF-7FC1-4B48-97AC-A6A7D945862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0E26-4F60-A9BD-C312BBF9A210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E26-4F60-A9BD-C312BBF9A210}"/>
                </c:ext>
              </c:extLst>
            </c:dLbl>
            <c:dLbl>
              <c:idx val="19"/>
              <c:layout>
                <c:manualLayout>
                  <c:x val="-1.6388136611443799E-3"/>
                  <c:y val="-0.27375016763415499"/>
                </c:manualLayout>
              </c:layout>
              <c:tx>
                <c:rich>
                  <a:bodyPr/>
                  <a:lstStyle/>
                  <a:p>
                    <a:fld id="{4D5BB922-959C-B04A-A6D5-3EE37EE3FF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0E26-4F60-A9BD-C312BBF9A210}"/>
                </c:ext>
              </c:extLst>
            </c:dLbl>
            <c:dLbl>
              <c:idx val="20"/>
              <c:layout>
                <c:manualLayout>
                  <c:x val="5.0999592003262697E-3"/>
                  <c:y val="-0.34624894629959602"/>
                </c:manualLayout>
              </c:layout>
              <c:tx>
                <c:rich>
                  <a:bodyPr/>
                  <a:lstStyle/>
                  <a:p>
                    <a:fld id="{6E2EE370-3BD9-414A-A02D-CC77A9D4CE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0E26-4F60-A9BD-C312BBF9A210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E26-4F60-A9BD-C312BBF9A210}"/>
                </c:ext>
              </c:extLst>
            </c:dLbl>
            <c:dLbl>
              <c:idx val="22"/>
              <c:layout>
                <c:manualLayout>
                  <c:x val="1.6999864001086701E-3"/>
                  <c:y val="-0.34738606465250199"/>
                </c:manualLayout>
              </c:layout>
              <c:tx>
                <c:rich>
                  <a:bodyPr/>
                  <a:lstStyle/>
                  <a:p>
                    <a:fld id="{BFE306A7-2DC6-654C-8BBC-005A26A3F4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0E26-4F60-A9BD-C312BBF9A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'Max Change C+T by CNS'!$A$2:$A$24</c:f>
              <c:strCache>
                <c:ptCount val="23"/>
                <c:pt idx="0">
                  <c:v>028</c:v>
                </c:pt>
                <c:pt idx="1">
                  <c:v>051</c:v>
                </c:pt>
                <c:pt idx="2">
                  <c:v>022</c:v>
                </c:pt>
                <c:pt idx="3">
                  <c:v>070</c:v>
                </c:pt>
                <c:pt idx="4">
                  <c:v>059</c:v>
                </c:pt>
                <c:pt idx="5">
                  <c:v>053</c:v>
                </c:pt>
                <c:pt idx="6">
                  <c:v>076</c:v>
                </c:pt>
                <c:pt idx="7">
                  <c:v>052</c:v>
                </c:pt>
                <c:pt idx="8">
                  <c:v>071</c:v>
                </c:pt>
                <c:pt idx="9">
                  <c:v>034</c:v>
                </c:pt>
                <c:pt idx="10">
                  <c:v>041</c:v>
                </c:pt>
                <c:pt idx="11">
                  <c:v>023</c:v>
                </c:pt>
                <c:pt idx="12">
                  <c:v>073</c:v>
                </c:pt>
                <c:pt idx="13">
                  <c:v>031</c:v>
                </c:pt>
                <c:pt idx="14">
                  <c:v>050</c:v>
                </c:pt>
                <c:pt idx="15">
                  <c:v>027</c:v>
                </c:pt>
                <c:pt idx="16">
                  <c:v>061</c:v>
                </c:pt>
                <c:pt idx="17">
                  <c:v>055</c:v>
                </c:pt>
                <c:pt idx="18">
                  <c:v>048</c:v>
                </c:pt>
                <c:pt idx="19">
                  <c:v>069</c:v>
                </c:pt>
                <c:pt idx="20">
                  <c:v>046</c:v>
                </c:pt>
                <c:pt idx="21">
                  <c:v>021</c:v>
                </c:pt>
                <c:pt idx="22">
                  <c:v>032</c:v>
                </c:pt>
              </c:strCache>
            </c:strRef>
          </c:cat>
          <c:val>
            <c:numRef>
              <c:f>'Max Change C+T by CNS'!$B$2:$B$24</c:f>
              <c:numCache>
                <c:formatCode>0.0%</c:formatCode>
                <c:ptCount val="23"/>
                <c:pt idx="0">
                  <c:v>0.36249999999999999</c:v>
                </c:pt>
                <c:pt idx="1">
                  <c:v>0.29230769230769199</c:v>
                </c:pt>
                <c:pt idx="4">
                  <c:v>-4.2999999999999997E-2</c:v>
                </c:pt>
                <c:pt idx="5">
                  <c:v>-9.7000000000000003E-2</c:v>
                </c:pt>
                <c:pt idx="7">
                  <c:v>-0.26086956521739102</c:v>
                </c:pt>
                <c:pt idx="12">
                  <c:v>-0.46875</c:v>
                </c:pt>
                <c:pt idx="13">
                  <c:v>-0.48571428571428599</c:v>
                </c:pt>
                <c:pt idx="14">
                  <c:v>-0.54800000000000004</c:v>
                </c:pt>
                <c:pt idx="15">
                  <c:v>-0.5625</c:v>
                </c:pt>
                <c:pt idx="16">
                  <c:v>-0.57399999999999995</c:v>
                </c:pt>
                <c:pt idx="17">
                  <c:v>-0.64285714285714302</c:v>
                </c:pt>
                <c:pt idx="19">
                  <c:v>-0.78800000000000003</c:v>
                </c:pt>
                <c:pt idx="20">
                  <c:v>-1</c:v>
                </c:pt>
                <c:pt idx="22">
                  <c:v>-1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'Max Change C+T by CNS'!$D$2:$D$24</c15:f>
                <c15:dlblRangeCache>
                  <c:ptCount val="23"/>
                  <c:pt idx="0">
                    <c:v>P</c:v>
                  </c:pt>
                  <c:pt idx="1">
                    <c:v>P</c:v>
                  </c:pt>
                  <c:pt idx="3">
                    <c:v>P</c:v>
                  </c:pt>
                  <c:pt idx="4">
                    <c:v>P</c:v>
                  </c:pt>
                  <c:pt idx="5">
                    <c:v>P</c:v>
                  </c:pt>
                  <c:pt idx="6">
                    <c:v>P</c:v>
                  </c:pt>
                  <c:pt idx="7">
                    <c:v>P</c:v>
                  </c:pt>
                  <c:pt idx="8">
                    <c:v>P</c:v>
                  </c:pt>
                  <c:pt idx="9">
                    <c:v>P</c:v>
                  </c:pt>
                  <c:pt idx="10">
                    <c:v>P</c:v>
                  </c:pt>
                  <c:pt idx="11">
                    <c:v>P</c:v>
                  </c:pt>
                  <c:pt idx="12">
                    <c:v>P</c:v>
                  </c:pt>
                  <c:pt idx="13">
                    <c:v>P</c:v>
                  </c:pt>
                  <c:pt idx="16">
                    <c:v>P</c:v>
                  </c:pt>
                  <c:pt idx="17">
                    <c:v>P</c:v>
                  </c:pt>
                  <c:pt idx="19">
                    <c:v>P</c:v>
                  </c:pt>
                  <c:pt idx="20">
                    <c:v>P</c:v>
                  </c:pt>
                  <c:pt idx="22">
                    <c:v>P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7-0E26-4F60-A9BD-C312BBF9A21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E26-4F60-A9BD-C312BBF9A2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E26-4F60-A9BD-C312BBF9A2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9E9986-F0EF-504F-B0B2-2524302685C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0E26-4F60-A9BD-C312BBF9A210}"/>
                </c:ext>
              </c:extLst>
            </c:dLbl>
            <c:dLbl>
              <c:idx val="3"/>
              <c:layout>
                <c:manualLayout>
                  <c:x val="-3.0044446980578202E-17"/>
                  <c:y val="2.5280166408362201E-2"/>
                </c:manualLayout>
              </c:layout>
              <c:tx>
                <c:rich>
                  <a:bodyPr/>
                  <a:lstStyle/>
                  <a:p>
                    <a:fld id="{DE4C5595-9A32-1448-906F-FA86A0818E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0E26-4F60-A9BD-C312BBF9A2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E26-4F60-A9BD-C312BBF9A21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0E26-4F60-A9BD-C312BBF9A210}"/>
                </c:ext>
              </c:extLst>
            </c:dLbl>
            <c:dLbl>
              <c:idx val="6"/>
              <c:layout>
                <c:manualLayout>
                  <c:x val="0"/>
                  <c:y val="-5.6161703896374898E-2"/>
                </c:manualLayout>
              </c:layout>
              <c:tx>
                <c:rich>
                  <a:bodyPr/>
                  <a:lstStyle/>
                  <a:p>
                    <a:fld id="{87C6C05F-3364-794F-A17F-461AC988E1C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0E26-4F60-A9BD-C312BBF9A21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E26-4F60-A9BD-C312BBF9A210}"/>
                </c:ext>
              </c:extLst>
            </c:dLbl>
            <c:dLbl>
              <c:idx val="8"/>
              <c:layout>
                <c:manualLayout>
                  <c:x val="-6.0088893961156502E-17"/>
                  <c:y val="-0.103468238798236"/>
                </c:manualLayout>
              </c:layout>
              <c:tx>
                <c:rich>
                  <a:bodyPr/>
                  <a:lstStyle/>
                  <a:p>
                    <a:fld id="{5CA0D6DD-FAEA-424B-A65D-7E359D8DD8E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0E26-4F60-A9BD-C312BBF9A210}"/>
                </c:ext>
              </c:extLst>
            </c:dLbl>
            <c:dLbl>
              <c:idx val="9"/>
              <c:layout>
                <c:manualLayout>
                  <c:x val="0"/>
                  <c:y val="-0.104432430618915"/>
                </c:manualLayout>
              </c:layout>
              <c:tx>
                <c:rich>
                  <a:bodyPr/>
                  <a:lstStyle/>
                  <a:p>
                    <a:fld id="{35B2A6AB-8DA9-EF43-BD24-2C6ABC967B3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0E26-4F60-A9BD-C312BBF9A210}"/>
                </c:ext>
              </c:extLst>
            </c:dLbl>
            <c:dLbl>
              <c:idx val="10"/>
              <c:layout>
                <c:manualLayout>
                  <c:x val="-6.0088893961156502E-17"/>
                  <c:y val="-0.10800085366296901"/>
                </c:manualLayout>
              </c:layout>
              <c:tx>
                <c:rich>
                  <a:bodyPr/>
                  <a:lstStyle/>
                  <a:p>
                    <a:fld id="{3A4CF3BE-B090-7540-AA14-B4F039083F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0E26-4F60-A9BD-C312BBF9A210}"/>
                </c:ext>
              </c:extLst>
            </c:dLbl>
            <c:dLbl>
              <c:idx val="11"/>
              <c:layout>
                <c:manualLayout>
                  <c:x val="6.0088893961156502E-17"/>
                  <c:y val="-0.122255906909731"/>
                </c:manualLayout>
              </c:layout>
              <c:tx>
                <c:rich>
                  <a:bodyPr/>
                  <a:lstStyle/>
                  <a:p>
                    <a:fld id="{7B91D67E-97C1-9C43-AAA9-426622CE2A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0E26-4F60-A9BD-C312BBF9A210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E26-4F60-A9BD-C312BBF9A210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E26-4F60-A9BD-C312BBF9A210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E26-4F60-A9BD-C312BBF9A210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E26-4F60-A9BD-C312BBF9A210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E26-4F60-A9BD-C312BBF9A210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E26-4F60-A9BD-C312BBF9A210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2A8906AD-DC4D-864E-90FA-95FFAF18C2E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9B9-4949-A60A-7FD740D4006B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E26-4F60-A9BD-C312BBF9A210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E26-4F60-A9BD-C312BBF9A210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DB9BC452-A7A1-5046-A2F2-C31BDEBDB97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9B9-4949-A60A-7FD740D4006B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E26-4F60-A9BD-C312BBF9A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'Max Change C+T by CNS'!$C$2:$C$24</c:f>
              <c:numCache>
                <c:formatCode>General</c:formatCode>
                <c:ptCount val="23"/>
                <c:pt idx="2" formatCode="0.0%">
                  <c:v>0.24242424242424199</c:v>
                </c:pt>
                <c:pt idx="3" formatCode="0.0%">
                  <c:v>-3.2258064516128997E-2</c:v>
                </c:pt>
                <c:pt idx="6" formatCode="0.0%">
                  <c:v>-0.14000000000000001</c:v>
                </c:pt>
                <c:pt idx="8" formatCode="0.0%">
                  <c:v>-0.28947368421052599</c:v>
                </c:pt>
                <c:pt idx="9" formatCode="0.0%">
                  <c:v>-0.3</c:v>
                </c:pt>
                <c:pt idx="10" formatCode="0.0%">
                  <c:v>-0.30379746835443</c:v>
                </c:pt>
                <c:pt idx="11" formatCode="0.0%">
                  <c:v>-0.34883720930232598</c:v>
                </c:pt>
                <c:pt idx="18" formatCode="0.0%">
                  <c:v>-0.71699999999999997</c:v>
                </c:pt>
                <c:pt idx="21" formatCode="0.0%">
                  <c:v>-1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'Max Change C+T by CNS'!$D$2:$D$24</c15:f>
                <c15:dlblRangeCache>
                  <c:ptCount val="23"/>
                  <c:pt idx="0">
                    <c:v>P</c:v>
                  </c:pt>
                  <c:pt idx="1">
                    <c:v>P</c:v>
                  </c:pt>
                  <c:pt idx="3">
                    <c:v>P</c:v>
                  </c:pt>
                  <c:pt idx="4">
                    <c:v>P</c:v>
                  </c:pt>
                  <c:pt idx="5">
                    <c:v>P</c:v>
                  </c:pt>
                  <c:pt idx="6">
                    <c:v>P</c:v>
                  </c:pt>
                  <c:pt idx="7">
                    <c:v>P</c:v>
                  </c:pt>
                  <c:pt idx="8">
                    <c:v>P</c:v>
                  </c:pt>
                  <c:pt idx="9">
                    <c:v>P</c:v>
                  </c:pt>
                  <c:pt idx="10">
                    <c:v>P</c:v>
                  </c:pt>
                  <c:pt idx="11">
                    <c:v>P</c:v>
                  </c:pt>
                  <c:pt idx="12">
                    <c:v>P</c:v>
                  </c:pt>
                  <c:pt idx="13">
                    <c:v>P</c:v>
                  </c:pt>
                  <c:pt idx="16">
                    <c:v>P</c:v>
                  </c:pt>
                  <c:pt idx="17">
                    <c:v>P</c:v>
                  </c:pt>
                  <c:pt idx="19">
                    <c:v>P</c:v>
                  </c:pt>
                  <c:pt idx="20">
                    <c:v>P</c:v>
                  </c:pt>
                  <c:pt idx="22">
                    <c:v>P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F-0E26-4F60-A9BD-C312BBF9A2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455120816"/>
        <c:axId val="-455118768"/>
      </c:barChart>
      <c:catAx>
        <c:axId val="-455120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55118768"/>
        <c:crosses val="autoZero"/>
        <c:auto val="1"/>
        <c:lblAlgn val="ctr"/>
        <c:lblOffset val="100"/>
        <c:noMultiLvlLbl val="0"/>
      </c:catAx>
      <c:valAx>
        <c:axId val="-455118768"/>
        <c:scaling>
          <c:orientation val="minMax"/>
          <c:max val="0.4"/>
          <c:min val="-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Maximum Change in Sum of  Diameters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5512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C6550-9F78-5346-B345-B8AAF87AE6A7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97046-BD88-1944-9F1E-9A3C3EC3E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1321D-0C17-CA4A-B440-A286BBA5C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7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728D7-6543-7441-AE3D-5000AFE52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13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Gujja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Cut 02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2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Gujja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Cut 02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50E98-AC92-C54A-ACBD-9B80212AD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38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079BB-B82C-4B7D-9743-4C933F6607B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04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8B6A8-1FED-44A6-AD3B-32F669C58EBB}" type="slidenum">
              <a:rPr lang="zh-TW" altLang="en-US" smtClean="0"/>
              <a:pPr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26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C9AA6-6DC7-44F9-996A-541B4EC20237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 - 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400900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4973B-8634-461A-B726-9283503D47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4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B6E5E-6256-2741-87F9-D051C30C3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290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408B4-2120-9D47-8F06-3E0B2317E1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64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F007D-91EE-9444-9E39-0E79E7970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89F0DB-DC36-8541-B2DF-2CA143FB7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BBAF7-C7F7-1047-BE6F-2A9A9C7A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BF31C-7A6C-354B-905B-A1B4EAD6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EE726-4999-8245-B803-621DAA41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E1BE-390B-1C4E-AC58-AFEC2503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8E829-1022-5D40-A035-A9AE474E3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077F6-521D-2542-BF16-2740D79F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D63E-A1CF-C843-B817-4AA017DA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EFE71-3DF9-BC46-A81A-42B74377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C67A3-74EA-F64D-852E-D1073CDFA2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55496-AC77-AA46-9A84-6A4C7B6F5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D34B-4E97-9244-9208-AF6A6A0D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47F6E-6544-1B49-859D-FC8A8967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39C-FBCB-494A-88ED-A03D2B11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62456"/>
            <a:ext cx="11734800" cy="4752594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 marL="1543050" indent="-339725">
              <a:defRPr sz="1600"/>
            </a:lvl4pPr>
            <a:lvl5pPr marL="1946275" indent="-285750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0" y="6407426"/>
            <a:ext cx="7794544" cy="450574"/>
          </a:xfrm>
        </p:spPr>
        <p:txBody>
          <a:bodyPr anchor="b">
            <a:noAutofit/>
          </a:bodyPr>
          <a:lstStyle>
            <a:lvl1pPr marL="119063" indent="-119063"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05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orient="horz" pos="22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461177"/>
            <a:ext cx="12192000" cy="41532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349660"/>
            <a:ext cx="12192000" cy="2371564"/>
            <a:chOff x="0" y="1582"/>
            <a:chExt cx="5760" cy="1422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auto">
            <a:xfrm>
              <a:off x="0" y="2134"/>
              <a:ext cx="5760" cy="249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4F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124" tIns="41061" rIns="82124" bIns="41061" anchor="ctr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 userDrawn="1"/>
          </p:nvSpPr>
          <p:spPr bwMode="auto">
            <a:xfrm rot="5400000">
              <a:off x="-399" y="2293"/>
              <a:ext cx="142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82124" tIns="41061" rIns="82124" bIns="41061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8" name="Line 6"/>
          <p:cNvSpPr>
            <a:spLocks noChangeShapeType="1"/>
          </p:cNvSpPr>
          <p:nvPr/>
        </p:nvSpPr>
        <p:spPr bwMode="auto">
          <a:xfrm rot="5400000">
            <a:off x="608013" y="4668838"/>
            <a:ext cx="1047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0" y="4461177"/>
            <a:ext cx="12192000" cy="41532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 rot="5400000">
            <a:off x="608013" y="4668838"/>
            <a:ext cx="1047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" name="Group 16"/>
          <p:cNvGrpSpPr>
            <a:grpSpLocks/>
          </p:cNvGrpSpPr>
          <p:nvPr userDrawn="1"/>
        </p:nvGrpSpPr>
        <p:grpSpPr bwMode="auto">
          <a:xfrm>
            <a:off x="594784" y="936625"/>
            <a:ext cx="4233333" cy="590550"/>
            <a:chOff x="-2608" y="1161"/>
            <a:chExt cx="10722" cy="1998"/>
          </a:xfrm>
        </p:grpSpPr>
        <p:sp>
          <p:nvSpPr>
            <p:cNvPr id="12" name="Freeform 17"/>
            <p:cNvSpPr>
              <a:spLocks/>
            </p:cNvSpPr>
            <p:nvPr userDrawn="1"/>
          </p:nvSpPr>
          <p:spPr bwMode="auto">
            <a:xfrm>
              <a:off x="-185" y="1166"/>
              <a:ext cx="627" cy="1020"/>
            </a:xfrm>
            <a:custGeom>
              <a:avLst/>
              <a:gdLst>
                <a:gd name="T0" fmla="*/ 0 w 266"/>
                <a:gd name="T1" fmla="*/ 73815 h 432"/>
                <a:gd name="T2" fmla="*/ 0 w 266"/>
                <a:gd name="T3" fmla="*/ 54891 h 432"/>
                <a:gd name="T4" fmla="*/ 2044 w 266"/>
                <a:gd name="T5" fmla="*/ 54891 h 432"/>
                <a:gd name="T6" fmla="*/ 22475 w 266"/>
                <a:gd name="T7" fmla="*/ 72290 h 432"/>
                <a:gd name="T8" fmla="*/ 40694 w 266"/>
                <a:gd name="T9" fmla="*/ 55481 h 432"/>
                <a:gd name="T10" fmla="*/ 22631 w 266"/>
                <a:gd name="T11" fmla="*/ 41622 h 432"/>
                <a:gd name="T12" fmla="*/ 0 w 266"/>
                <a:gd name="T13" fmla="*/ 19951 h 432"/>
                <a:gd name="T14" fmla="*/ 20969 w 266"/>
                <a:gd name="T15" fmla="*/ 0 h 432"/>
                <a:gd name="T16" fmla="*/ 35164 w 266"/>
                <a:gd name="T17" fmla="*/ 4198 h 432"/>
                <a:gd name="T18" fmla="*/ 36031 w 266"/>
                <a:gd name="T19" fmla="*/ 3674 h 432"/>
                <a:gd name="T20" fmla="*/ 38058 w 266"/>
                <a:gd name="T21" fmla="*/ 1393 h 432"/>
                <a:gd name="T22" fmla="*/ 40310 w 266"/>
                <a:gd name="T23" fmla="*/ 1393 h 432"/>
                <a:gd name="T24" fmla="*/ 40310 w 266"/>
                <a:gd name="T25" fmla="*/ 17833 h 432"/>
                <a:gd name="T26" fmla="*/ 38438 w 266"/>
                <a:gd name="T27" fmla="*/ 17833 h 432"/>
                <a:gd name="T28" fmla="*/ 19725 w 266"/>
                <a:gd name="T29" fmla="*/ 2420 h 432"/>
                <a:gd name="T30" fmla="*/ 5162 w 266"/>
                <a:gd name="T31" fmla="*/ 15047 h 432"/>
                <a:gd name="T32" fmla="*/ 18857 w 266"/>
                <a:gd name="T33" fmla="*/ 27221 h 432"/>
                <a:gd name="T34" fmla="*/ 38438 w 266"/>
                <a:gd name="T35" fmla="*/ 34498 h 432"/>
                <a:gd name="T36" fmla="*/ 45627 w 266"/>
                <a:gd name="T37" fmla="*/ 50414 h 432"/>
                <a:gd name="T38" fmla="*/ 21452 w 266"/>
                <a:gd name="T39" fmla="*/ 74843 h 432"/>
                <a:gd name="T40" fmla="*/ 6051 w 266"/>
                <a:gd name="T41" fmla="*/ 69870 h 432"/>
                <a:gd name="T42" fmla="*/ 4941 w 266"/>
                <a:gd name="T43" fmla="*/ 70510 h 432"/>
                <a:gd name="T44" fmla="*/ 1883 w 266"/>
                <a:gd name="T45" fmla="*/ 73815 h 432"/>
                <a:gd name="T46" fmla="*/ 0 w 266"/>
                <a:gd name="T47" fmla="*/ 73815 h 4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6" h="432">
                  <a:moveTo>
                    <a:pt x="0" y="426"/>
                  </a:moveTo>
                  <a:cubicBezTo>
                    <a:pt x="0" y="317"/>
                    <a:pt x="0" y="317"/>
                    <a:pt x="0" y="317"/>
                  </a:cubicBezTo>
                  <a:cubicBezTo>
                    <a:pt x="12" y="317"/>
                    <a:pt x="12" y="317"/>
                    <a:pt x="12" y="317"/>
                  </a:cubicBezTo>
                  <a:cubicBezTo>
                    <a:pt x="32" y="380"/>
                    <a:pt x="78" y="417"/>
                    <a:pt x="131" y="417"/>
                  </a:cubicBezTo>
                  <a:cubicBezTo>
                    <a:pt x="191" y="417"/>
                    <a:pt x="237" y="374"/>
                    <a:pt x="237" y="320"/>
                  </a:cubicBezTo>
                  <a:cubicBezTo>
                    <a:pt x="237" y="269"/>
                    <a:pt x="201" y="261"/>
                    <a:pt x="132" y="240"/>
                  </a:cubicBezTo>
                  <a:cubicBezTo>
                    <a:pt x="47" y="213"/>
                    <a:pt x="0" y="189"/>
                    <a:pt x="0" y="115"/>
                  </a:cubicBezTo>
                  <a:cubicBezTo>
                    <a:pt x="0" y="48"/>
                    <a:pt x="48" y="0"/>
                    <a:pt x="122" y="0"/>
                  </a:cubicBezTo>
                  <a:cubicBezTo>
                    <a:pt x="175" y="0"/>
                    <a:pt x="199" y="24"/>
                    <a:pt x="205" y="24"/>
                  </a:cubicBezTo>
                  <a:cubicBezTo>
                    <a:pt x="206" y="24"/>
                    <a:pt x="208" y="24"/>
                    <a:pt x="210" y="21"/>
                  </a:cubicBezTo>
                  <a:cubicBezTo>
                    <a:pt x="222" y="8"/>
                    <a:pt x="222" y="8"/>
                    <a:pt x="222" y="8"/>
                  </a:cubicBezTo>
                  <a:cubicBezTo>
                    <a:pt x="235" y="8"/>
                    <a:pt x="235" y="8"/>
                    <a:pt x="235" y="8"/>
                  </a:cubicBezTo>
                  <a:cubicBezTo>
                    <a:pt x="235" y="103"/>
                    <a:pt x="235" y="103"/>
                    <a:pt x="235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04" y="43"/>
                    <a:pt x="168" y="14"/>
                    <a:pt x="115" y="14"/>
                  </a:cubicBezTo>
                  <a:cubicBezTo>
                    <a:pt x="67" y="14"/>
                    <a:pt x="30" y="46"/>
                    <a:pt x="30" y="87"/>
                  </a:cubicBezTo>
                  <a:cubicBezTo>
                    <a:pt x="30" y="123"/>
                    <a:pt x="56" y="142"/>
                    <a:pt x="110" y="157"/>
                  </a:cubicBezTo>
                  <a:cubicBezTo>
                    <a:pt x="159" y="170"/>
                    <a:pt x="198" y="178"/>
                    <a:pt x="224" y="199"/>
                  </a:cubicBezTo>
                  <a:cubicBezTo>
                    <a:pt x="251" y="220"/>
                    <a:pt x="266" y="251"/>
                    <a:pt x="266" y="291"/>
                  </a:cubicBezTo>
                  <a:cubicBezTo>
                    <a:pt x="266" y="376"/>
                    <a:pt x="212" y="432"/>
                    <a:pt x="125" y="432"/>
                  </a:cubicBezTo>
                  <a:cubicBezTo>
                    <a:pt x="65" y="432"/>
                    <a:pt x="40" y="403"/>
                    <a:pt x="35" y="403"/>
                  </a:cubicBezTo>
                  <a:cubicBezTo>
                    <a:pt x="33" y="403"/>
                    <a:pt x="31" y="405"/>
                    <a:pt x="29" y="407"/>
                  </a:cubicBezTo>
                  <a:cubicBezTo>
                    <a:pt x="11" y="426"/>
                    <a:pt x="11" y="426"/>
                    <a:pt x="11" y="426"/>
                  </a:cubicBezTo>
                  <a:cubicBezTo>
                    <a:pt x="0" y="426"/>
                    <a:pt x="0" y="426"/>
                    <a:pt x="0" y="42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8"/>
            <p:cNvSpPr>
              <a:spLocks/>
            </p:cNvSpPr>
            <p:nvPr userDrawn="1"/>
          </p:nvSpPr>
          <p:spPr bwMode="auto">
            <a:xfrm>
              <a:off x="716" y="1188"/>
              <a:ext cx="777" cy="978"/>
            </a:xfrm>
            <a:custGeom>
              <a:avLst/>
              <a:gdLst>
                <a:gd name="T0" fmla="*/ 13838 w 330"/>
                <a:gd name="T1" fmla="*/ 68526 h 415"/>
                <a:gd name="T2" fmla="*/ 22870 w 330"/>
                <a:gd name="T3" fmla="*/ 68526 h 415"/>
                <a:gd name="T4" fmla="*/ 22870 w 330"/>
                <a:gd name="T5" fmla="*/ 2776 h 415"/>
                <a:gd name="T6" fmla="*/ 19244 w 330"/>
                <a:gd name="T7" fmla="*/ 2526 h 415"/>
                <a:gd name="T8" fmla="*/ 2402 w 330"/>
                <a:gd name="T9" fmla="*/ 20731 h 415"/>
                <a:gd name="T10" fmla="*/ 0 w 330"/>
                <a:gd name="T11" fmla="*/ 20731 h 415"/>
                <a:gd name="T12" fmla="*/ 1020 w 330"/>
                <a:gd name="T13" fmla="*/ 0 h 415"/>
                <a:gd name="T14" fmla="*/ 55567 w 330"/>
                <a:gd name="T15" fmla="*/ 0 h 415"/>
                <a:gd name="T16" fmla="*/ 56210 w 330"/>
                <a:gd name="T17" fmla="*/ 20354 h 415"/>
                <a:gd name="T18" fmla="*/ 53686 w 330"/>
                <a:gd name="T19" fmla="*/ 20354 h 415"/>
                <a:gd name="T20" fmla="*/ 36328 w 330"/>
                <a:gd name="T21" fmla="*/ 2526 h 415"/>
                <a:gd name="T22" fmla="*/ 33352 w 330"/>
                <a:gd name="T23" fmla="*/ 2776 h 415"/>
                <a:gd name="T24" fmla="*/ 33352 w 330"/>
                <a:gd name="T25" fmla="*/ 68526 h 415"/>
                <a:gd name="T26" fmla="*/ 42266 w 330"/>
                <a:gd name="T27" fmla="*/ 68526 h 415"/>
                <a:gd name="T28" fmla="*/ 42266 w 330"/>
                <a:gd name="T29" fmla="*/ 71092 h 415"/>
                <a:gd name="T30" fmla="*/ 13838 w 330"/>
                <a:gd name="T31" fmla="*/ 71092 h 415"/>
                <a:gd name="T32" fmla="*/ 13838 w 330"/>
                <a:gd name="T33" fmla="*/ 68526 h 4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0" h="415">
                  <a:moveTo>
                    <a:pt x="81" y="400"/>
                  </a:moveTo>
                  <a:cubicBezTo>
                    <a:pt x="134" y="400"/>
                    <a:pt x="134" y="400"/>
                    <a:pt x="134" y="400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26" y="15"/>
                    <a:pt x="120" y="15"/>
                    <a:pt x="113" y="15"/>
                  </a:cubicBezTo>
                  <a:cubicBezTo>
                    <a:pt x="52" y="15"/>
                    <a:pt x="30" y="43"/>
                    <a:pt x="14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30" y="119"/>
                    <a:pt x="330" y="119"/>
                    <a:pt x="330" y="119"/>
                  </a:cubicBezTo>
                  <a:cubicBezTo>
                    <a:pt x="315" y="119"/>
                    <a:pt x="315" y="119"/>
                    <a:pt x="315" y="119"/>
                  </a:cubicBezTo>
                  <a:cubicBezTo>
                    <a:pt x="306" y="44"/>
                    <a:pt x="278" y="15"/>
                    <a:pt x="213" y="15"/>
                  </a:cubicBezTo>
                  <a:cubicBezTo>
                    <a:pt x="208" y="15"/>
                    <a:pt x="202" y="15"/>
                    <a:pt x="196" y="16"/>
                  </a:cubicBezTo>
                  <a:cubicBezTo>
                    <a:pt x="196" y="400"/>
                    <a:pt x="196" y="400"/>
                    <a:pt x="196" y="400"/>
                  </a:cubicBezTo>
                  <a:cubicBezTo>
                    <a:pt x="248" y="400"/>
                    <a:pt x="248" y="400"/>
                    <a:pt x="248" y="400"/>
                  </a:cubicBezTo>
                  <a:cubicBezTo>
                    <a:pt x="248" y="415"/>
                    <a:pt x="248" y="415"/>
                    <a:pt x="248" y="415"/>
                  </a:cubicBezTo>
                  <a:cubicBezTo>
                    <a:pt x="81" y="415"/>
                    <a:pt x="81" y="415"/>
                    <a:pt x="81" y="415"/>
                  </a:cubicBezTo>
                  <a:cubicBezTo>
                    <a:pt x="81" y="400"/>
                    <a:pt x="81" y="400"/>
                    <a:pt x="81" y="4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9"/>
            <p:cNvSpPr>
              <a:spLocks noEditPoints="1"/>
            </p:cNvSpPr>
            <p:nvPr userDrawn="1"/>
          </p:nvSpPr>
          <p:spPr bwMode="auto">
            <a:xfrm>
              <a:off x="1622" y="1161"/>
              <a:ext cx="901" cy="1004"/>
            </a:xfrm>
            <a:custGeom>
              <a:avLst/>
              <a:gdLst>
                <a:gd name="T0" fmla="*/ 0 w 903"/>
                <a:gd name="T1" fmla="*/ 994 h 1006"/>
                <a:gd name="T2" fmla="*/ 282 w 903"/>
                <a:gd name="T3" fmla="*/ 994 h 1006"/>
                <a:gd name="T4" fmla="*/ 282 w 903"/>
                <a:gd name="T5" fmla="*/ 958 h 1006"/>
                <a:gd name="T6" fmla="*/ 163 w 903"/>
                <a:gd name="T7" fmla="*/ 958 h 1006"/>
                <a:gd name="T8" fmla="*/ 264 w 903"/>
                <a:gd name="T9" fmla="*/ 648 h 1006"/>
                <a:gd name="T10" fmla="*/ 547 w 903"/>
                <a:gd name="T11" fmla="*/ 648 h 1006"/>
                <a:gd name="T12" fmla="*/ 644 w 903"/>
                <a:gd name="T13" fmla="*/ 958 h 1006"/>
                <a:gd name="T14" fmla="*/ 523 w 903"/>
                <a:gd name="T15" fmla="*/ 958 h 1006"/>
                <a:gd name="T16" fmla="*/ 523 w 903"/>
                <a:gd name="T17" fmla="*/ 994 h 1006"/>
                <a:gd name="T18" fmla="*/ 891 w 903"/>
                <a:gd name="T19" fmla="*/ 994 h 1006"/>
                <a:gd name="T20" fmla="*/ 891 w 903"/>
                <a:gd name="T21" fmla="*/ 958 h 1006"/>
                <a:gd name="T22" fmla="*/ 789 w 903"/>
                <a:gd name="T23" fmla="*/ 958 h 1006"/>
                <a:gd name="T24" fmla="*/ 481 w 903"/>
                <a:gd name="T25" fmla="*/ 0 h 1006"/>
                <a:gd name="T26" fmla="*/ 445 w 903"/>
                <a:gd name="T27" fmla="*/ 0 h 1006"/>
                <a:gd name="T28" fmla="*/ 116 w 903"/>
                <a:gd name="T29" fmla="*/ 958 h 1006"/>
                <a:gd name="T30" fmla="*/ 0 w 903"/>
                <a:gd name="T31" fmla="*/ 958 h 1006"/>
                <a:gd name="T32" fmla="*/ 0 w 903"/>
                <a:gd name="T33" fmla="*/ 994 h 1006"/>
                <a:gd name="T34" fmla="*/ 275 w 903"/>
                <a:gd name="T35" fmla="*/ 605 h 1006"/>
                <a:gd name="T36" fmla="*/ 408 w 903"/>
                <a:gd name="T37" fmla="*/ 217 h 1006"/>
                <a:gd name="T38" fmla="*/ 533 w 903"/>
                <a:gd name="T39" fmla="*/ 605 h 1006"/>
                <a:gd name="T40" fmla="*/ 275 w 903"/>
                <a:gd name="T41" fmla="*/ 605 h 10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3" h="1006">
                  <a:moveTo>
                    <a:pt x="0" y="1006"/>
                  </a:moveTo>
                  <a:lnTo>
                    <a:pt x="288" y="1006"/>
                  </a:lnTo>
                  <a:lnTo>
                    <a:pt x="288" y="970"/>
                  </a:lnTo>
                  <a:lnTo>
                    <a:pt x="163" y="970"/>
                  </a:lnTo>
                  <a:lnTo>
                    <a:pt x="270" y="654"/>
                  </a:lnTo>
                  <a:lnTo>
                    <a:pt x="553" y="654"/>
                  </a:lnTo>
                  <a:lnTo>
                    <a:pt x="650" y="970"/>
                  </a:lnTo>
                  <a:lnTo>
                    <a:pt x="529" y="970"/>
                  </a:lnTo>
                  <a:lnTo>
                    <a:pt x="529" y="1006"/>
                  </a:lnTo>
                  <a:lnTo>
                    <a:pt x="903" y="1006"/>
                  </a:lnTo>
                  <a:lnTo>
                    <a:pt x="903" y="970"/>
                  </a:lnTo>
                  <a:lnTo>
                    <a:pt x="801" y="970"/>
                  </a:lnTo>
                  <a:lnTo>
                    <a:pt x="487" y="0"/>
                  </a:lnTo>
                  <a:lnTo>
                    <a:pt x="451" y="0"/>
                  </a:lnTo>
                  <a:lnTo>
                    <a:pt x="116" y="970"/>
                  </a:lnTo>
                  <a:lnTo>
                    <a:pt x="0" y="970"/>
                  </a:lnTo>
                  <a:lnTo>
                    <a:pt x="0" y="1006"/>
                  </a:lnTo>
                  <a:close/>
                  <a:moveTo>
                    <a:pt x="281" y="611"/>
                  </a:moveTo>
                  <a:lnTo>
                    <a:pt x="414" y="217"/>
                  </a:lnTo>
                  <a:lnTo>
                    <a:pt x="539" y="611"/>
                  </a:lnTo>
                  <a:lnTo>
                    <a:pt x="281" y="611"/>
                  </a:lnTo>
                  <a:close/>
                </a:path>
              </a:pathLst>
            </a:cu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20"/>
            <p:cNvSpPr>
              <a:spLocks noEditPoints="1"/>
            </p:cNvSpPr>
            <p:nvPr userDrawn="1"/>
          </p:nvSpPr>
          <p:spPr bwMode="auto">
            <a:xfrm>
              <a:off x="1622" y="1161"/>
              <a:ext cx="901" cy="1004"/>
            </a:xfrm>
            <a:custGeom>
              <a:avLst/>
              <a:gdLst>
                <a:gd name="T0" fmla="*/ 0 w 903"/>
                <a:gd name="T1" fmla="*/ 994 h 1006"/>
                <a:gd name="T2" fmla="*/ 282 w 903"/>
                <a:gd name="T3" fmla="*/ 994 h 1006"/>
                <a:gd name="T4" fmla="*/ 282 w 903"/>
                <a:gd name="T5" fmla="*/ 958 h 1006"/>
                <a:gd name="T6" fmla="*/ 163 w 903"/>
                <a:gd name="T7" fmla="*/ 958 h 1006"/>
                <a:gd name="T8" fmla="*/ 264 w 903"/>
                <a:gd name="T9" fmla="*/ 648 h 1006"/>
                <a:gd name="T10" fmla="*/ 547 w 903"/>
                <a:gd name="T11" fmla="*/ 648 h 1006"/>
                <a:gd name="T12" fmla="*/ 644 w 903"/>
                <a:gd name="T13" fmla="*/ 958 h 1006"/>
                <a:gd name="T14" fmla="*/ 523 w 903"/>
                <a:gd name="T15" fmla="*/ 958 h 1006"/>
                <a:gd name="T16" fmla="*/ 523 w 903"/>
                <a:gd name="T17" fmla="*/ 994 h 1006"/>
                <a:gd name="T18" fmla="*/ 891 w 903"/>
                <a:gd name="T19" fmla="*/ 994 h 1006"/>
                <a:gd name="T20" fmla="*/ 891 w 903"/>
                <a:gd name="T21" fmla="*/ 958 h 1006"/>
                <a:gd name="T22" fmla="*/ 789 w 903"/>
                <a:gd name="T23" fmla="*/ 958 h 1006"/>
                <a:gd name="T24" fmla="*/ 481 w 903"/>
                <a:gd name="T25" fmla="*/ 0 h 1006"/>
                <a:gd name="T26" fmla="*/ 445 w 903"/>
                <a:gd name="T27" fmla="*/ 0 h 1006"/>
                <a:gd name="T28" fmla="*/ 116 w 903"/>
                <a:gd name="T29" fmla="*/ 958 h 1006"/>
                <a:gd name="T30" fmla="*/ 0 w 903"/>
                <a:gd name="T31" fmla="*/ 958 h 1006"/>
                <a:gd name="T32" fmla="*/ 0 w 903"/>
                <a:gd name="T33" fmla="*/ 994 h 1006"/>
                <a:gd name="T34" fmla="*/ 275 w 903"/>
                <a:gd name="T35" fmla="*/ 605 h 1006"/>
                <a:gd name="T36" fmla="*/ 408 w 903"/>
                <a:gd name="T37" fmla="*/ 217 h 1006"/>
                <a:gd name="T38" fmla="*/ 533 w 903"/>
                <a:gd name="T39" fmla="*/ 605 h 1006"/>
                <a:gd name="T40" fmla="*/ 275 w 903"/>
                <a:gd name="T41" fmla="*/ 605 h 10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3" h="1006">
                  <a:moveTo>
                    <a:pt x="0" y="1006"/>
                  </a:moveTo>
                  <a:lnTo>
                    <a:pt x="288" y="1006"/>
                  </a:lnTo>
                  <a:lnTo>
                    <a:pt x="288" y="970"/>
                  </a:lnTo>
                  <a:lnTo>
                    <a:pt x="163" y="970"/>
                  </a:lnTo>
                  <a:lnTo>
                    <a:pt x="270" y="654"/>
                  </a:lnTo>
                  <a:lnTo>
                    <a:pt x="553" y="654"/>
                  </a:lnTo>
                  <a:lnTo>
                    <a:pt x="650" y="970"/>
                  </a:lnTo>
                  <a:lnTo>
                    <a:pt x="529" y="970"/>
                  </a:lnTo>
                  <a:lnTo>
                    <a:pt x="529" y="1006"/>
                  </a:lnTo>
                  <a:lnTo>
                    <a:pt x="903" y="1006"/>
                  </a:lnTo>
                  <a:lnTo>
                    <a:pt x="903" y="970"/>
                  </a:lnTo>
                  <a:lnTo>
                    <a:pt x="801" y="970"/>
                  </a:lnTo>
                  <a:lnTo>
                    <a:pt x="487" y="0"/>
                  </a:lnTo>
                  <a:lnTo>
                    <a:pt x="451" y="0"/>
                  </a:lnTo>
                  <a:lnTo>
                    <a:pt x="116" y="970"/>
                  </a:lnTo>
                  <a:lnTo>
                    <a:pt x="0" y="970"/>
                  </a:lnTo>
                  <a:lnTo>
                    <a:pt x="0" y="1006"/>
                  </a:lnTo>
                  <a:moveTo>
                    <a:pt x="281" y="611"/>
                  </a:moveTo>
                  <a:lnTo>
                    <a:pt x="414" y="217"/>
                  </a:lnTo>
                  <a:lnTo>
                    <a:pt x="539" y="611"/>
                  </a:lnTo>
                  <a:lnTo>
                    <a:pt x="281" y="6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21"/>
            <p:cNvSpPr>
              <a:spLocks/>
            </p:cNvSpPr>
            <p:nvPr userDrawn="1"/>
          </p:nvSpPr>
          <p:spPr bwMode="auto">
            <a:xfrm>
              <a:off x="2774" y="1188"/>
              <a:ext cx="863" cy="1004"/>
            </a:xfrm>
            <a:custGeom>
              <a:avLst/>
              <a:gdLst>
                <a:gd name="T0" fmla="*/ 0 w 865"/>
                <a:gd name="T1" fmla="*/ 950 h 1003"/>
                <a:gd name="T2" fmla="*/ 111 w 865"/>
                <a:gd name="T3" fmla="*/ 950 h 1003"/>
                <a:gd name="T4" fmla="*/ 111 w 865"/>
                <a:gd name="T5" fmla="*/ 37 h 1003"/>
                <a:gd name="T6" fmla="*/ 3 w 865"/>
                <a:gd name="T7" fmla="*/ 37 h 1003"/>
                <a:gd name="T8" fmla="*/ 3 w 865"/>
                <a:gd name="T9" fmla="*/ 0 h 1003"/>
                <a:gd name="T10" fmla="*/ 280 w 865"/>
                <a:gd name="T11" fmla="*/ 0 h 1003"/>
                <a:gd name="T12" fmla="*/ 692 w 865"/>
                <a:gd name="T13" fmla="*/ 707 h 1003"/>
                <a:gd name="T14" fmla="*/ 692 w 865"/>
                <a:gd name="T15" fmla="*/ 37 h 1003"/>
                <a:gd name="T16" fmla="*/ 587 w 865"/>
                <a:gd name="T17" fmla="*/ 37 h 1003"/>
                <a:gd name="T18" fmla="*/ 587 w 865"/>
                <a:gd name="T19" fmla="*/ 0 h 1003"/>
                <a:gd name="T20" fmla="*/ 853 w 865"/>
                <a:gd name="T21" fmla="*/ 0 h 1003"/>
                <a:gd name="T22" fmla="*/ 853 w 865"/>
                <a:gd name="T23" fmla="*/ 37 h 1003"/>
                <a:gd name="T24" fmla="*/ 740 w 865"/>
                <a:gd name="T25" fmla="*/ 37 h 1003"/>
                <a:gd name="T26" fmla="*/ 740 w 865"/>
                <a:gd name="T27" fmla="*/ 1009 h 1003"/>
                <a:gd name="T28" fmla="*/ 702 w 865"/>
                <a:gd name="T29" fmla="*/ 1009 h 1003"/>
                <a:gd name="T30" fmla="*/ 156 w 865"/>
                <a:gd name="T31" fmla="*/ 56 h 1003"/>
                <a:gd name="T32" fmla="*/ 156 w 865"/>
                <a:gd name="T33" fmla="*/ 950 h 1003"/>
                <a:gd name="T34" fmla="*/ 261 w 865"/>
                <a:gd name="T35" fmla="*/ 950 h 1003"/>
                <a:gd name="T36" fmla="*/ 261 w 865"/>
                <a:gd name="T37" fmla="*/ 986 h 1003"/>
                <a:gd name="T38" fmla="*/ 0 w 865"/>
                <a:gd name="T39" fmla="*/ 986 h 1003"/>
                <a:gd name="T40" fmla="*/ 0 w 865"/>
                <a:gd name="T41" fmla="*/ 950 h 10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5" h="1003">
                  <a:moveTo>
                    <a:pt x="0" y="944"/>
                  </a:moveTo>
                  <a:lnTo>
                    <a:pt x="111" y="944"/>
                  </a:lnTo>
                  <a:lnTo>
                    <a:pt x="111" y="37"/>
                  </a:lnTo>
                  <a:lnTo>
                    <a:pt x="3" y="37"/>
                  </a:lnTo>
                  <a:lnTo>
                    <a:pt x="3" y="0"/>
                  </a:lnTo>
                  <a:lnTo>
                    <a:pt x="286" y="0"/>
                  </a:lnTo>
                  <a:lnTo>
                    <a:pt x="704" y="701"/>
                  </a:lnTo>
                  <a:lnTo>
                    <a:pt x="704" y="37"/>
                  </a:lnTo>
                  <a:lnTo>
                    <a:pt x="593" y="37"/>
                  </a:lnTo>
                  <a:lnTo>
                    <a:pt x="593" y="0"/>
                  </a:lnTo>
                  <a:lnTo>
                    <a:pt x="865" y="0"/>
                  </a:lnTo>
                  <a:lnTo>
                    <a:pt x="865" y="37"/>
                  </a:lnTo>
                  <a:lnTo>
                    <a:pt x="752" y="37"/>
                  </a:lnTo>
                  <a:lnTo>
                    <a:pt x="752" y="1003"/>
                  </a:lnTo>
                  <a:lnTo>
                    <a:pt x="714" y="1003"/>
                  </a:lnTo>
                  <a:lnTo>
                    <a:pt x="156" y="56"/>
                  </a:lnTo>
                  <a:lnTo>
                    <a:pt x="156" y="944"/>
                  </a:lnTo>
                  <a:lnTo>
                    <a:pt x="267" y="944"/>
                  </a:lnTo>
                  <a:lnTo>
                    <a:pt x="267" y="980"/>
                  </a:lnTo>
                  <a:lnTo>
                    <a:pt x="0" y="980"/>
                  </a:lnTo>
                  <a:lnTo>
                    <a:pt x="0" y="944"/>
                  </a:lnTo>
                  <a:close/>
                </a:path>
              </a:pathLst>
            </a:cu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22"/>
            <p:cNvSpPr>
              <a:spLocks/>
            </p:cNvSpPr>
            <p:nvPr userDrawn="1"/>
          </p:nvSpPr>
          <p:spPr bwMode="auto">
            <a:xfrm>
              <a:off x="2774" y="1188"/>
              <a:ext cx="863" cy="1004"/>
            </a:xfrm>
            <a:custGeom>
              <a:avLst/>
              <a:gdLst>
                <a:gd name="T0" fmla="*/ 0 w 865"/>
                <a:gd name="T1" fmla="*/ 950 h 1003"/>
                <a:gd name="T2" fmla="*/ 111 w 865"/>
                <a:gd name="T3" fmla="*/ 950 h 1003"/>
                <a:gd name="T4" fmla="*/ 111 w 865"/>
                <a:gd name="T5" fmla="*/ 37 h 1003"/>
                <a:gd name="T6" fmla="*/ 3 w 865"/>
                <a:gd name="T7" fmla="*/ 37 h 1003"/>
                <a:gd name="T8" fmla="*/ 3 w 865"/>
                <a:gd name="T9" fmla="*/ 0 h 1003"/>
                <a:gd name="T10" fmla="*/ 280 w 865"/>
                <a:gd name="T11" fmla="*/ 0 h 1003"/>
                <a:gd name="T12" fmla="*/ 692 w 865"/>
                <a:gd name="T13" fmla="*/ 707 h 1003"/>
                <a:gd name="T14" fmla="*/ 692 w 865"/>
                <a:gd name="T15" fmla="*/ 37 h 1003"/>
                <a:gd name="T16" fmla="*/ 587 w 865"/>
                <a:gd name="T17" fmla="*/ 37 h 1003"/>
                <a:gd name="T18" fmla="*/ 587 w 865"/>
                <a:gd name="T19" fmla="*/ 0 h 1003"/>
                <a:gd name="T20" fmla="*/ 853 w 865"/>
                <a:gd name="T21" fmla="*/ 0 h 1003"/>
                <a:gd name="T22" fmla="*/ 853 w 865"/>
                <a:gd name="T23" fmla="*/ 37 h 1003"/>
                <a:gd name="T24" fmla="*/ 740 w 865"/>
                <a:gd name="T25" fmla="*/ 37 h 1003"/>
                <a:gd name="T26" fmla="*/ 740 w 865"/>
                <a:gd name="T27" fmla="*/ 1009 h 1003"/>
                <a:gd name="T28" fmla="*/ 702 w 865"/>
                <a:gd name="T29" fmla="*/ 1009 h 1003"/>
                <a:gd name="T30" fmla="*/ 156 w 865"/>
                <a:gd name="T31" fmla="*/ 56 h 1003"/>
                <a:gd name="T32" fmla="*/ 156 w 865"/>
                <a:gd name="T33" fmla="*/ 950 h 1003"/>
                <a:gd name="T34" fmla="*/ 261 w 865"/>
                <a:gd name="T35" fmla="*/ 950 h 1003"/>
                <a:gd name="T36" fmla="*/ 261 w 865"/>
                <a:gd name="T37" fmla="*/ 986 h 1003"/>
                <a:gd name="T38" fmla="*/ 0 w 865"/>
                <a:gd name="T39" fmla="*/ 986 h 1003"/>
                <a:gd name="T40" fmla="*/ 0 w 865"/>
                <a:gd name="T41" fmla="*/ 950 h 10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5" h="1003">
                  <a:moveTo>
                    <a:pt x="0" y="944"/>
                  </a:moveTo>
                  <a:lnTo>
                    <a:pt x="111" y="944"/>
                  </a:lnTo>
                  <a:lnTo>
                    <a:pt x="111" y="37"/>
                  </a:lnTo>
                  <a:lnTo>
                    <a:pt x="3" y="37"/>
                  </a:lnTo>
                  <a:lnTo>
                    <a:pt x="3" y="0"/>
                  </a:lnTo>
                  <a:lnTo>
                    <a:pt x="286" y="0"/>
                  </a:lnTo>
                  <a:lnTo>
                    <a:pt x="704" y="701"/>
                  </a:lnTo>
                  <a:lnTo>
                    <a:pt x="704" y="37"/>
                  </a:lnTo>
                  <a:lnTo>
                    <a:pt x="593" y="37"/>
                  </a:lnTo>
                  <a:lnTo>
                    <a:pt x="593" y="0"/>
                  </a:lnTo>
                  <a:lnTo>
                    <a:pt x="865" y="0"/>
                  </a:lnTo>
                  <a:lnTo>
                    <a:pt x="865" y="37"/>
                  </a:lnTo>
                  <a:lnTo>
                    <a:pt x="752" y="37"/>
                  </a:lnTo>
                  <a:lnTo>
                    <a:pt x="752" y="1003"/>
                  </a:lnTo>
                  <a:lnTo>
                    <a:pt x="714" y="1003"/>
                  </a:lnTo>
                  <a:lnTo>
                    <a:pt x="156" y="56"/>
                  </a:lnTo>
                  <a:lnTo>
                    <a:pt x="156" y="944"/>
                  </a:lnTo>
                  <a:lnTo>
                    <a:pt x="267" y="944"/>
                  </a:lnTo>
                  <a:lnTo>
                    <a:pt x="267" y="980"/>
                  </a:lnTo>
                  <a:lnTo>
                    <a:pt x="0" y="980"/>
                  </a:lnTo>
                  <a:lnTo>
                    <a:pt x="0" y="94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23"/>
            <p:cNvSpPr>
              <a:spLocks/>
            </p:cNvSpPr>
            <p:nvPr userDrawn="1"/>
          </p:nvSpPr>
          <p:spPr bwMode="auto">
            <a:xfrm>
              <a:off x="3938" y="1188"/>
              <a:ext cx="734" cy="978"/>
            </a:xfrm>
            <a:custGeom>
              <a:avLst/>
              <a:gdLst>
                <a:gd name="T0" fmla="*/ 0 w 309"/>
                <a:gd name="T1" fmla="*/ 68526 h 415"/>
                <a:gd name="T2" fmla="*/ 8468 w 309"/>
                <a:gd name="T3" fmla="*/ 68526 h 415"/>
                <a:gd name="T4" fmla="*/ 8468 w 309"/>
                <a:gd name="T5" fmla="*/ 2776 h 415"/>
                <a:gd name="T6" fmla="*/ 0 w 309"/>
                <a:gd name="T7" fmla="*/ 2776 h 415"/>
                <a:gd name="T8" fmla="*/ 0 w 309"/>
                <a:gd name="T9" fmla="*/ 0 h 415"/>
                <a:gd name="T10" fmla="*/ 55527 w 309"/>
                <a:gd name="T11" fmla="*/ 0 h 415"/>
                <a:gd name="T12" fmla="*/ 55527 w 309"/>
                <a:gd name="T13" fmla="*/ 19032 h 415"/>
                <a:gd name="T14" fmla="*/ 53169 w 309"/>
                <a:gd name="T15" fmla="*/ 19032 h 415"/>
                <a:gd name="T16" fmla="*/ 33816 w 309"/>
                <a:gd name="T17" fmla="*/ 2776 h 415"/>
                <a:gd name="T18" fmla="*/ 19744 w 309"/>
                <a:gd name="T19" fmla="*/ 2776 h 415"/>
                <a:gd name="T20" fmla="*/ 19744 w 309"/>
                <a:gd name="T21" fmla="*/ 33438 h 415"/>
                <a:gd name="T22" fmla="*/ 20882 w 309"/>
                <a:gd name="T23" fmla="*/ 33438 h 415"/>
                <a:gd name="T24" fmla="*/ 35249 w 309"/>
                <a:gd name="T25" fmla="*/ 22082 h 415"/>
                <a:gd name="T26" fmla="*/ 37501 w 309"/>
                <a:gd name="T27" fmla="*/ 22082 h 415"/>
                <a:gd name="T28" fmla="*/ 37501 w 309"/>
                <a:gd name="T29" fmla="*/ 48634 h 415"/>
                <a:gd name="T30" fmla="*/ 35249 w 309"/>
                <a:gd name="T31" fmla="*/ 48634 h 415"/>
                <a:gd name="T32" fmla="*/ 22101 w 309"/>
                <a:gd name="T33" fmla="*/ 36120 h 415"/>
                <a:gd name="T34" fmla="*/ 19744 w 309"/>
                <a:gd name="T35" fmla="*/ 36332 h 415"/>
                <a:gd name="T36" fmla="*/ 19744 w 309"/>
                <a:gd name="T37" fmla="*/ 68526 h 415"/>
                <a:gd name="T38" fmla="*/ 28750 w 309"/>
                <a:gd name="T39" fmla="*/ 68526 h 415"/>
                <a:gd name="T40" fmla="*/ 28750 w 309"/>
                <a:gd name="T41" fmla="*/ 71092 h 415"/>
                <a:gd name="T42" fmla="*/ 0 w 309"/>
                <a:gd name="T43" fmla="*/ 71092 h 415"/>
                <a:gd name="T44" fmla="*/ 0 w 309"/>
                <a:gd name="T45" fmla="*/ 68526 h 41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09" h="415">
                  <a:moveTo>
                    <a:pt x="0" y="400"/>
                  </a:moveTo>
                  <a:cubicBezTo>
                    <a:pt x="47" y="400"/>
                    <a:pt x="47" y="400"/>
                    <a:pt x="47" y="40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09" y="111"/>
                    <a:pt x="309" y="111"/>
                    <a:pt x="30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0" y="35"/>
                    <a:pt x="260" y="16"/>
                    <a:pt x="188" y="16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0" y="195"/>
                    <a:pt x="110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70" y="195"/>
                    <a:pt x="192" y="177"/>
                    <a:pt x="196" y="129"/>
                  </a:cubicBezTo>
                  <a:cubicBezTo>
                    <a:pt x="209" y="129"/>
                    <a:pt x="209" y="129"/>
                    <a:pt x="209" y="129"/>
                  </a:cubicBezTo>
                  <a:cubicBezTo>
                    <a:pt x="209" y="284"/>
                    <a:pt x="209" y="284"/>
                    <a:pt x="209" y="284"/>
                  </a:cubicBezTo>
                  <a:cubicBezTo>
                    <a:pt x="196" y="284"/>
                    <a:pt x="196" y="284"/>
                    <a:pt x="196" y="284"/>
                  </a:cubicBezTo>
                  <a:cubicBezTo>
                    <a:pt x="191" y="233"/>
                    <a:pt x="170" y="211"/>
                    <a:pt x="123" y="211"/>
                  </a:cubicBezTo>
                  <a:cubicBezTo>
                    <a:pt x="119" y="211"/>
                    <a:pt x="115" y="212"/>
                    <a:pt x="110" y="212"/>
                  </a:cubicBezTo>
                  <a:cubicBezTo>
                    <a:pt x="110" y="400"/>
                    <a:pt x="110" y="400"/>
                    <a:pt x="110" y="400"/>
                  </a:cubicBezTo>
                  <a:cubicBezTo>
                    <a:pt x="160" y="400"/>
                    <a:pt x="160" y="400"/>
                    <a:pt x="160" y="400"/>
                  </a:cubicBezTo>
                  <a:cubicBezTo>
                    <a:pt x="160" y="415"/>
                    <a:pt x="160" y="415"/>
                    <a:pt x="160" y="415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00"/>
                    <a:pt x="0" y="400"/>
                    <a:pt x="0" y="4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24"/>
            <p:cNvSpPr>
              <a:spLocks noEditPoints="1"/>
            </p:cNvSpPr>
            <p:nvPr userDrawn="1"/>
          </p:nvSpPr>
          <p:spPr bwMode="auto">
            <a:xfrm>
              <a:off x="4940" y="1172"/>
              <a:ext cx="852" cy="1020"/>
            </a:xfrm>
            <a:custGeom>
              <a:avLst/>
              <a:gdLst>
                <a:gd name="T0" fmla="*/ 31775 w 360"/>
                <a:gd name="T1" fmla="*/ 74843 h 432"/>
                <a:gd name="T2" fmla="*/ 54123 w 360"/>
                <a:gd name="T3" fmla="*/ 64272 h 432"/>
                <a:gd name="T4" fmla="*/ 63242 w 360"/>
                <a:gd name="T5" fmla="*/ 37424 h 432"/>
                <a:gd name="T6" fmla="*/ 53619 w 360"/>
                <a:gd name="T7" fmla="*/ 10415 h 432"/>
                <a:gd name="T8" fmla="*/ 31775 w 360"/>
                <a:gd name="T9" fmla="*/ 0 h 432"/>
                <a:gd name="T10" fmla="*/ 8631 w 360"/>
                <a:gd name="T11" fmla="*/ 11595 h 432"/>
                <a:gd name="T12" fmla="*/ 0 w 360"/>
                <a:gd name="T13" fmla="*/ 36923 h 432"/>
                <a:gd name="T14" fmla="*/ 8631 w 360"/>
                <a:gd name="T15" fmla="*/ 63615 h 432"/>
                <a:gd name="T16" fmla="*/ 31775 w 360"/>
                <a:gd name="T17" fmla="*/ 74843 h 432"/>
                <a:gd name="T18" fmla="*/ 31775 w 360"/>
                <a:gd name="T19" fmla="*/ 2420 h 432"/>
                <a:gd name="T20" fmla="*/ 50796 w 360"/>
                <a:gd name="T21" fmla="*/ 41622 h 432"/>
                <a:gd name="T22" fmla="*/ 31775 w 360"/>
                <a:gd name="T23" fmla="*/ 72290 h 432"/>
                <a:gd name="T24" fmla="*/ 12607 w 360"/>
                <a:gd name="T25" fmla="*/ 41896 h 432"/>
                <a:gd name="T26" fmla="*/ 31775 w 360"/>
                <a:gd name="T27" fmla="*/ 2420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0" h="432">
                  <a:moveTo>
                    <a:pt x="181" y="432"/>
                  </a:moveTo>
                  <a:cubicBezTo>
                    <a:pt x="234" y="432"/>
                    <a:pt x="274" y="413"/>
                    <a:pt x="308" y="371"/>
                  </a:cubicBezTo>
                  <a:cubicBezTo>
                    <a:pt x="341" y="331"/>
                    <a:pt x="360" y="276"/>
                    <a:pt x="360" y="216"/>
                  </a:cubicBezTo>
                  <a:cubicBezTo>
                    <a:pt x="360" y="155"/>
                    <a:pt x="340" y="101"/>
                    <a:pt x="305" y="60"/>
                  </a:cubicBezTo>
                  <a:cubicBezTo>
                    <a:pt x="270" y="19"/>
                    <a:pt x="230" y="0"/>
                    <a:pt x="181" y="0"/>
                  </a:cubicBezTo>
                  <a:cubicBezTo>
                    <a:pt x="128" y="0"/>
                    <a:pt x="86" y="22"/>
                    <a:pt x="49" y="67"/>
                  </a:cubicBezTo>
                  <a:cubicBezTo>
                    <a:pt x="18" y="106"/>
                    <a:pt x="0" y="155"/>
                    <a:pt x="0" y="213"/>
                  </a:cubicBezTo>
                  <a:cubicBezTo>
                    <a:pt x="0" y="273"/>
                    <a:pt x="19" y="328"/>
                    <a:pt x="49" y="367"/>
                  </a:cubicBezTo>
                  <a:cubicBezTo>
                    <a:pt x="84" y="412"/>
                    <a:pt x="124" y="432"/>
                    <a:pt x="181" y="432"/>
                  </a:cubicBezTo>
                  <a:moveTo>
                    <a:pt x="181" y="14"/>
                  </a:moveTo>
                  <a:cubicBezTo>
                    <a:pt x="269" y="14"/>
                    <a:pt x="289" y="85"/>
                    <a:pt x="289" y="240"/>
                  </a:cubicBezTo>
                  <a:cubicBezTo>
                    <a:pt x="289" y="358"/>
                    <a:pt x="254" y="417"/>
                    <a:pt x="181" y="417"/>
                  </a:cubicBezTo>
                  <a:cubicBezTo>
                    <a:pt x="107" y="417"/>
                    <a:pt x="72" y="359"/>
                    <a:pt x="72" y="242"/>
                  </a:cubicBezTo>
                  <a:cubicBezTo>
                    <a:pt x="72" y="87"/>
                    <a:pt x="93" y="14"/>
                    <a:pt x="181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25"/>
            <p:cNvSpPr>
              <a:spLocks noEditPoints="1"/>
            </p:cNvSpPr>
            <p:nvPr userDrawn="1"/>
          </p:nvSpPr>
          <p:spPr bwMode="auto">
            <a:xfrm>
              <a:off x="6093" y="1188"/>
              <a:ext cx="890" cy="1004"/>
            </a:xfrm>
            <a:custGeom>
              <a:avLst/>
              <a:gdLst>
                <a:gd name="T0" fmla="*/ 0 w 377"/>
                <a:gd name="T1" fmla="*/ 68560 h 426"/>
                <a:gd name="T2" fmla="*/ 0 w 377"/>
                <a:gd name="T3" fmla="*/ 71110 h 426"/>
                <a:gd name="T4" fmla="*/ 27486 w 377"/>
                <a:gd name="T5" fmla="*/ 71110 h 426"/>
                <a:gd name="T6" fmla="*/ 27486 w 377"/>
                <a:gd name="T7" fmla="*/ 68560 h 426"/>
                <a:gd name="T8" fmla="*/ 19221 w 377"/>
                <a:gd name="T9" fmla="*/ 68560 h 426"/>
                <a:gd name="T10" fmla="*/ 19221 w 377"/>
                <a:gd name="T11" fmla="*/ 33971 h 426"/>
                <a:gd name="T12" fmla="*/ 25593 w 377"/>
                <a:gd name="T13" fmla="*/ 33971 h 426"/>
                <a:gd name="T14" fmla="*/ 37774 w 377"/>
                <a:gd name="T15" fmla="*/ 38748 h 426"/>
                <a:gd name="T16" fmla="*/ 41219 w 377"/>
                <a:gd name="T17" fmla="*/ 51030 h 426"/>
                <a:gd name="T18" fmla="*/ 55218 w 377"/>
                <a:gd name="T19" fmla="*/ 72997 h 426"/>
                <a:gd name="T20" fmla="*/ 65256 w 377"/>
                <a:gd name="T21" fmla="*/ 70742 h 426"/>
                <a:gd name="T22" fmla="*/ 65256 w 377"/>
                <a:gd name="T23" fmla="*/ 68060 h 426"/>
                <a:gd name="T24" fmla="*/ 59694 w 377"/>
                <a:gd name="T25" fmla="*/ 69448 h 426"/>
                <a:gd name="T26" fmla="*/ 54193 w 377"/>
                <a:gd name="T27" fmla="*/ 65809 h 426"/>
                <a:gd name="T28" fmla="*/ 52637 w 377"/>
                <a:gd name="T29" fmla="*/ 48868 h 426"/>
                <a:gd name="T30" fmla="*/ 34101 w 377"/>
                <a:gd name="T31" fmla="*/ 33450 h 426"/>
                <a:gd name="T32" fmla="*/ 34101 w 377"/>
                <a:gd name="T33" fmla="*/ 32583 h 426"/>
                <a:gd name="T34" fmla="*/ 55943 w 377"/>
                <a:gd name="T35" fmla="*/ 15765 h 426"/>
                <a:gd name="T36" fmla="*/ 31025 w 377"/>
                <a:gd name="T37" fmla="*/ 0 h 426"/>
                <a:gd name="T38" fmla="*/ 524 w 377"/>
                <a:gd name="T39" fmla="*/ 0 h 426"/>
                <a:gd name="T40" fmla="*/ 524 w 377"/>
                <a:gd name="T41" fmla="*/ 2776 h 426"/>
                <a:gd name="T42" fmla="*/ 8671 w 377"/>
                <a:gd name="T43" fmla="*/ 2776 h 426"/>
                <a:gd name="T44" fmla="*/ 8671 w 377"/>
                <a:gd name="T45" fmla="*/ 68560 h 426"/>
                <a:gd name="T46" fmla="*/ 0 w 377"/>
                <a:gd name="T47" fmla="*/ 68560 h 426"/>
                <a:gd name="T48" fmla="*/ 19221 w 377"/>
                <a:gd name="T49" fmla="*/ 31195 h 426"/>
                <a:gd name="T50" fmla="*/ 19221 w 377"/>
                <a:gd name="T51" fmla="*/ 2776 h 426"/>
                <a:gd name="T52" fmla="*/ 28600 w 377"/>
                <a:gd name="T53" fmla="*/ 2776 h 426"/>
                <a:gd name="T54" fmla="*/ 44139 w 377"/>
                <a:gd name="T55" fmla="*/ 16441 h 426"/>
                <a:gd name="T56" fmla="*/ 25593 w 377"/>
                <a:gd name="T57" fmla="*/ 31195 h 426"/>
                <a:gd name="T58" fmla="*/ 19221 w 377"/>
                <a:gd name="T59" fmla="*/ 31195 h 42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7" h="426">
                  <a:moveTo>
                    <a:pt x="0" y="400"/>
                  </a:moveTo>
                  <a:cubicBezTo>
                    <a:pt x="0" y="415"/>
                    <a:pt x="0" y="415"/>
                    <a:pt x="0" y="415"/>
                  </a:cubicBezTo>
                  <a:cubicBezTo>
                    <a:pt x="159" y="415"/>
                    <a:pt x="159" y="415"/>
                    <a:pt x="159" y="415"/>
                  </a:cubicBezTo>
                  <a:cubicBezTo>
                    <a:pt x="159" y="400"/>
                    <a:pt x="159" y="400"/>
                    <a:pt x="159" y="400"/>
                  </a:cubicBezTo>
                  <a:cubicBezTo>
                    <a:pt x="111" y="400"/>
                    <a:pt x="111" y="400"/>
                    <a:pt x="111" y="400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76" y="198"/>
                    <a:pt x="201" y="208"/>
                    <a:pt x="218" y="226"/>
                  </a:cubicBezTo>
                  <a:cubicBezTo>
                    <a:pt x="237" y="247"/>
                    <a:pt x="237" y="269"/>
                    <a:pt x="238" y="298"/>
                  </a:cubicBezTo>
                  <a:cubicBezTo>
                    <a:pt x="242" y="383"/>
                    <a:pt x="264" y="426"/>
                    <a:pt x="319" y="426"/>
                  </a:cubicBezTo>
                  <a:cubicBezTo>
                    <a:pt x="337" y="426"/>
                    <a:pt x="356" y="422"/>
                    <a:pt x="377" y="413"/>
                  </a:cubicBezTo>
                  <a:cubicBezTo>
                    <a:pt x="377" y="397"/>
                    <a:pt x="377" y="397"/>
                    <a:pt x="377" y="397"/>
                  </a:cubicBezTo>
                  <a:cubicBezTo>
                    <a:pt x="366" y="402"/>
                    <a:pt x="355" y="405"/>
                    <a:pt x="345" y="405"/>
                  </a:cubicBezTo>
                  <a:cubicBezTo>
                    <a:pt x="328" y="405"/>
                    <a:pt x="319" y="399"/>
                    <a:pt x="313" y="384"/>
                  </a:cubicBezTo>
                  <a:cubicBezTo>
                    <a:pt x="304" y="361"/>
                    <a:pt x="311" y="325"/>
                    <a:pt x="304" y="285"/>
                  </a:cubicBezTo>
                  <a:cubicBezTo>
                    <a:pt x="297" y="240"/>
                    <a:pt x="259" y="206"/>
                    <a:pt x="197" y="195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278" y="187"/>
                    <a:pt x="323" y="147"/>
                    <a:pt x="323" y="92"/>
                  </a:cubicBezTo>
                  <a:cubicBezTo>
                    <a:pt x="323" y="35"/>
                    <a:pt x="273" y="0"/>
                    <a:pt x="17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400"/>
                    <a:pt x="50" y="400"/>
                    <a:pt x="50" y="400"/>
                  </a:cubicBezTo>
                  <a:cubicBezTo>
                    <a:pt x="0" y="400"/>
                    <a:pt x="0" y="400"/>
                    <a:pt x="0" y="400"/>
                  </a:cubicBezTo>
                  <a:moveTo>
                    <a:pt x="111" y="182"/>
                  </a:moveTo>
                  <a:cubicBezTo>
                    <a:pt x="111" y="16"/>
                    <a:pt x="111" y="16"/>
                    <a:pt x="111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229" y="16"/>
                    <a:pt x="255" y="29"/>
                    <a:pt x="255" y="96"/>
                  </a:cubicBezTo>
                  <a:cubicBezTo>
                    <a:pt x="255" y="168"/>
                    <a:pt x="223" y="182"/>
                    <a:pt x="148" y="182"/>
                  </a:cubicBezTo>
                  <a:lnTo>
                    <a:pt x="111" y="1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26"/>
            <p:cNvSpPr>
              <a:spLocks noEditPoints="1"/>
            </p:cNvSpPr>
            <p:nvPr userDrawn="1"/>
          </p:nvSpPr>
          <p:spPr bwMode="auto">
            <a:xfrm>
              <a:off x="7262" y="1188"/>
              <a:ext cx="852" cy="978"/>
            </a:xfrm>
            <a:custGeom>
              <a:avLst/>
              <a:gdLst>
                <a:gd name="T0" fmla="*/ 8245 w 360"/>
                <a:gd name="T1" fmla="*/ 68526 h 415"/>
                <a:gd name="T2" fmla="*/ 0 w 360"/>
                <a:gd name="T3" fmla="*/ 68526 h 415"/>
                <a:gd name="T4" fmla="*/ 0 w 360"/>
                <a:gd name="T5" fmla="*/ 71092 h 415"/>
                <a:gd name="T6" fmla="*/ 27770 w 360"/>
                <a:gd name="T7" fmla="*/ 71092 h 415"/>
                <a:gd name="T8" fmla="*/ 49381 w 360"/>
                <a:gd name="T9" fmla="*/ 65411 h 415"/>
                <a:gd name="T10" fmla="*/ 63242 w 360"/>
                <a:gd name="T11" fmla="*/ 34732 h 415"/>
                <a:gd name="T12" fmla="*/ 26722 w 360"/>
                <a:gd name="T13" fmla="*/ 0 h 415"/>
                <a:gd name="T14" fmla="*/ 0 w 360"/>
                <a:gd name="T15" fmla="*/ 0 h 415"/>
                <a:gd name="T16" fmla="*/ 0 w 360"/>
                <a:gd name="T17" fmla="*/ 2776 h 415"/>
                <a:gd name="T18" fmla="*/ 8245 w 360"/>
                <a:gd name="T19" fmla="*/ 2776 h 415"/>
                <a:gd name="T20" fmla="*/ 8245 w 360"/>
                <a:gd name="T21" fmla="*/ 68526 h 415"/>
                <a:gd name="T22" fmla="*/ 19303 w 360"/>
                <a:gd name="T23" fmla="*/ 2776 h 415"/>
                <a:gd name="T24" fmla="*/ 26197 w 360"/>
                <a:gd name="T25" fmla="*/ 2776 h 415"/>
                <a:gd name="T26" fmla="*/ 44832 w 360"/>
                <a:gd name="T27" fmla="*/ 8208 h 415"/>
                <a:gd name="T28" fmla="*/ 50943 w 360"/>
                <a:gd name="T29" fmla="*/ 35260 h 415"/>
                <a:gd name="T30" fmla="*/ 43958 w 360"/>
                <a:gd name="T31" fmla="*/ 63883 h 415"/>
                <a:gd name="T32" fmla="*/ 27266 w 360"/>
                <a:gd name="T33" fmla="*/ 68526 h 415"/>
                <a:gd name="T34" fmla="*/ 19303 w 360"/>
                <a:gd name="T35" fmla="*/ 68526 h 415"/>
                <a:gd name="T36" fmla="*/ 19303 w 360"/>
                <a:gd name="T37" fmla="*/ 2776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60" h="415">
                  <a:moveTo>
                    <a:pt x="47" y="400"/>
                  </a:moveTo>
                  <a:cubicBezTo>
                    <a:pt x="0" y="400"/>
                    <a:pt x="0" y="400"/>
                    <a:pt x="0" y="40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158" y="415"/>
                    <a:pt x="158" y="415"/>
                    <a:pt x="158" y="415"/>
                  </a:cubicBezTo>
                  <a:cubicBezTo>
                    <a:pt x="211" y="415"/>
                    <a:pt x="250" y="406"/>
                    <a:pt x="281" y="382"/>
                  </a:cubicBezTo>
                  <a:cubicBezTo>
                    <a:pt x="333" y="341"/>
                    <a:pt x="360" y="281"/>
                    <a:pt x="360" y="203"/>
                  </a:cubicBezTo>
                  <a:cubicBezTo>
                    <a:pt x="360" y="75"/>
                    <a:pt x="286" y="0"/>
                    <a:pt x="15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400"/>
                    <a:pt x="47" y="400"/>
                    <a:pt x="47" y="400"/>
                  </a:cubicBezTo>
                  <a:moveTo>
                    <a:pt x="110" y="16"/>
                  </a:moveTo>
                  <a:cubicBezTo>
                    <a:pt x="149" y="16"/>
                    <a:pt x="149" y="16"/>
                    <a:pt x="149" y="16"/>
                  </a:cubicBezTo>
                  <a:cubicBezTo>
                    <a:pt x="197" y="16"/>
                    <a:pt x="231" y="24"/>
                    <a:pt x="255" y="48"/>
                  </a:cubicBezTo>
                  <a:cubicBezTo>
                    <a:pt x="287" y="80"/>
                    <a:pt x="290" y="130"/>
                    <a:pt x="290" y="206"/>
                  </a:cubicBezTo>
                  <a:cubicBezTo>
                    <a:pt x="290" y="288"/>
                    <a:pt x="289" y="339"/>
                    <a:pt x="250" y="373"/>
                  </a:cubicBezTo>
                  <a:cubicBezTo>
                    <a:pt x="230" y="390"/>
                    <a:pt x="198" y="400"/>
                    <a:pt x="155" y="400"/>
                  </a:cubicBezTo>
                  <a:cubicBezTo>
                    <a:pt x="110" y="400"/>
                    <a:pt x="110" y="400"/>
                    <a:pt x="110" y="400"/>
                  </a:cubicBezTo>
                  <a:lnTo>
                    <a:pt x="110" y="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7"/>
            <p:cNvSpPr>
              <a:spLocks/>
            </p:cNvSpPr>
            <p:nvPr userDrawn="1"/>
          </p:nvSpPr>
          <p:spPr bwMode="auto">
            <a:xfrm>
              <a:off x="-2608" y="1188"/>
              <a:ext cx="2198" cy="1971"/>
            </a:xfrm>
            <a:custGeom>
              <a:avLst/>
              <a:gdLst>
                <a:gd name="T0" fmla="*/ 80521 w 931"/>
                <a:gd name="T1" fmla="*/ 144450 h 835"/>
                <a:gd name="T2" fmla="*/ 136420 w 931"/>
                <a:gd name="T3" fmla="*/ 0 h 835"/>
                <a:gd name="T4" fmla="*/ 24792 w 931"/>
                <a:gd name="T5" fmla="*/ 0 h 835"/>
                <a:gd name="T6" fmla="*/ 80521 w 931"/>
                <a:gd name="T7" fmla="*/ 144450 h 8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1" h="835">
                  <a:moveTo>
                    <a:pt x="465" y="835"/>
                  </a:moveTo>
                  <a:cubicBezTo>
                    <a:pt x="931" y="581"/>
                    <a:pt x="820" y="75"/>
                    <a:pt x="788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11" y="75"/>
                    <a:pt x="0" y="581"/>
                    <a:pt x="465" y="8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8"/>
            <p:cNvSpPr>
              <a:spLocks/>
            </p:cNvSpPr>
            <p:nvPr userDrawn="1"/>
          </p:nvSpPr>
          <p:spPr bwMode="auto">
            <a:xfrm>
              <a:off x="-1214" y="1413"/>
              <a:ext cx="198" cy="1278"/>
            </a:xfrm>
            <a:custGeom>
              <a:avLst/>
              <a:gdLst>
                <a:gd name="T0" fmla="*/ 5683 w 84"/>
                <a:gd name="T1" fmla="*/ 93493 h 540"/>
                <a:gd name="T2" fmla="*/ 0 w 84"/>
                <a:gd name="T3" fmla="*/ 35488 h 540"/>
                <a:gd name="T4" fmla="*/ 1388 w 84"/>
                <a:gd name="T5" fmla="*/ 32319 h 540"/>
                <a:gd name="T6" fmla="*/ 3434 w 84"/>
                <a:gd name="T7" fmla="*/ 33697 h 540"/>
                <a:gd name="T8" fmla="*/ 3434 w 84"/>
                <a:gd name="T9" fmla="*/ 0 h 540"/>
                <a:gd name="T10" fmla="*/ 9445 w 84"/>
                <a:gd name="T11" fmla="*/ 3697 h 540"/>
                <a:gd name="T12" fmla="*/ 9445 w 84"/>
                <a:gd name="T13" fmla="*/ 11414 h 540"/>
                <a:gd name="T14" fmla="*/ 13518 w 84"/>
                <a:gd name="T15" fmla="*/ 7209 h 540"/>
                <a:gd name="T16" fmla="*/ 14419 w 84"/>
                <a:gd name="T17" fmla="*/ 12988 h 540"/>
                <a:gd name="T18" fmla="*/ 8434 w 84"/>
                <a:gd name="T19" fmla="*/ 93493 h 540"/>
                <a:gd name="T20" fmla="*/ 5683 w 84"/>
                <a:gd name="T21" fmla="*/ 93493 h 5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4" h="540">
                  <a:moveTo>
                    <a:pt x="33" y="532"/>
                  </a:moveTo>
                  <a:cubicBezTo>
                    <a:pt x="31" y="231"/>
                    <a:pt x="14" y="211"/>
                    <a:pt x="0" y="202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20" y="192"/>
                    <a:pt x="20" y="192"/>
                    <a:pt x="20" y="19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8" y="59"/>
                    <a:pt x="68" y="43"/>
                    <a:pt x="79" y="41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52" y="101"/>
                    <a:pt x="46" y="146"/>
                    <a:pt x="49" y="532"/>
                  </a:cubicBezTo>
                  <a:cubicBezTo>
                    <a:pt x="47" y="540"/>
                    <a:pt x="36" y="540"/>
                    <a:pt x="33" y="532"/>
                  </a:cubicBezTo>
                  <a:close/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9"/>
            <p:cNvSpPr>
              <a:spLocks/>
            </p:cNvSpPr>
            <p:nvPr userDrawn="1"/>
          </p:nvSpPr>
          <p:spPr bwMode="auto">
            <a:xfrm>
              <a:off x="-2040" y="2198"/>
              <a:ext cx="418" cy="494"/>
            </a:xfrm>
            <a:custGeom>
              <a:avLst/>
              <a:gdLst>
                <a:gd name="T0" fmla="*/ 319 w 418"/>
                <a:gd name="T1" fmla="*/ 173 h 496"/>
                <a:gd name="T2" fmla="*/ 418 w 418"/>
                <a:gd name="T3" fmla="*/ 173 h 496"/>
                <a:gd name="T4" fmla="*/ 418 w 418"/>
                <a:gd name="T5" fmla="*/ 484 h 496"/>
                <a:gd name="T6" fmla="*/ 99 w 418"/>
                <a:gd name="T7" fmla="*/ 484 h 496"/>
                <a:gd name="T8" fmla="*/ 99 w 418"/>
                <a:gd name="T9" fmla="*/ 310 h 496"/>
                <a:gd name="T10" fmla="*/ 0 w 418"/>
                <a:gd name="T11" fmla="*/ 310 h 496"/>
                <a:gd name="T12" fmla="*/ 0 w 418"/>
                <a:gd name="T13" fmla="*/ 0 h 496"/>
                <a:gd name="T14" fmla="*/ 319 w 418"/>
                <a:gd name="T15" fmla="*/ 0 h 496"/>
                <a:gd name="T16" fmla="*/ 319 w 418"/>
                <a:gd name="T17" fmla="*/ 173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8" h="496">
                  <a:moveTo>
                    <a:pt x="319" y="179"/>
                  </a:moveTo>
                  <a:lnTo>
                    <a:pt x="418" y="179"/>
                  </a:lnTo>
                  <a:lnTo>
                    <a:pt x="418" y="496"/>
                  </a:lnTo>
                  <a:lnTo>
                    <a:pt x="99" y="496"/>
                  </a:lnTo>
                  <a:lnTo>
                    <a:pt x="99" y="316"/>
                  </a:lnTo>
                  <a:lnTo>
                    <a:pt x="0" y="316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1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30"/>
            <p:cNvSpPr>
              <a:spLocks/>
            </p:cNvSpPr>
            <p:nvPr userDrawn="1"/>
          </p:nvSpPr>
          <p:spPr bwMode="auto">
            <a:xfrm>
              <a:off x="-2040" y="2198"/>
              <a:ext cx="418" cy="494"/>
            </a:xfrm>
            <a:custGeom>
              <a:avLst/>
              <a:gdLst>
                <a:gd name="T0" fmla="*/ 319 w 418"/>
                <a:gd name="T1" fmla="*/ 173 h 496"/>
                <a:gd name="T2" fmla="*/ 418 w 418"/>
                <a:gd name="T3" fmla="*/ 173 h 496"/>
                <a:gd name="T4" fmla="*/ 418 w 418"/>
                <a:gd name="T5" fmla="*/ 484 h 496"/>
                <a:gd name="T6" fmla="*/ 99 w 418"/>
                <a:gd name="T7" fmla="*/ 484 h 496"/>
                <a:gd name="T8" fmla="*/ 99 w 418"/>
                <a:gd name="T9" fmla="*/ 310 h 496"/>
                <a:gd name="T10" fmla="*/ 0 w 418"/>
                <a:gd name="T11" fmla="*/ 310 h 496"/>
                <a:gd name="T12" fmla="*/ 0 w 418"/>
                <a:gd name="T13" fmla="*/ 0 h 496"/>
                <a:gd name="T14" fmla="*/ 319 w 418"/>
                <a:gd name="T15" fmla="*/ 0 h 496"/>
                <a:gd name="T16" fmla="*/ 319 w 418"/>
                <a:gd name="T17" fmla="*/ 173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8" h="496">
                  <a:moveTo>
                    <a:pt x="319" y="179"/>
                  </a:moveTo>
                  <a:lnTo>
                    <a:pt x="418" y="179"/>
                  </a:lnTo>
                  <a:lnTo>
                    <a:pt x="418" y="496"/>
                  </a:lnTo>
                  <a:lnTo>
                    <a:pt x="99" y="496"/>
                  </a:lnTo>
                  <a:lnTo>
                    <a:pt x="99" y="316"/>
                  </a:lnTo>
                  <a:lnTo>
                    <a:pt x="0" y="316"/>
                  </a:lnTo>
                  <a:lnTo>
                    <a:pt x="0" y="0"/>
                  </a:lnTo>
                  <a:lnTo>
                    <a:pt x="319" y="0"/>
                  </a:lnTo>
                  <a:lnTo>
                    <a:pt x="319" y="1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31"/>
            <p:cNvSpPr>
              <a:spLocks/>
            </p:cNvSpPr>
            <p:nvPr userDrawn="1"/>
          </p:nvSpPr>
          <p:spPr bwMode="auto">
            <a:xfrm>
              <a:off x="-2243" y="1252"/>
              <a:ext cx="617" cy="736"/>
            </a:xfrm>
            <a:custGeom>
              <a:avLst/>
              <a:gdLst>
                <a:gd name="T0" fmla="*/ 23951 w 260"/>
                <a:gd name="T1" fmla="*/ 8468 h 311"/>
                <a:gd name="T2" fmla="*/ 23951 w 260"/>
                <a:gd name="T3" fmla="*/ 10922 h 311"/>
                <a:gd name="T4" fmla="*/ 29267 w 260"/>
                <a:gd name="T5" fmla="*/ 10697 h 311"/>
                <a:gd name="T6" fmla="*/ 23951 w 260"/>
                <a:gd name="T7" fmla="*/ 19668 h 311"/>
                <a:gd name="T8" fmla="*/ 23951 w 260"/>
                <a:gd name="T9" fmla="*/ 22336 h 311"/>
                <a:gd name="T10" fmla="*/ 30924 w 260"/>
                <a:gd name="T11" fmla="*/ 21619 h 311"/>
                <a:gd name="T12" fmla="*/ 23951 w 260"/>
                <a:gd name="T13" fmla="*/ 30737 h 311"/>
                <a:gd name="T14" fmla="*/ 23951 w 260"/>
                <a:gd name="T15" fmla="*/ 34433 h 311"/>
                <a:gd name="T16" fmla="*/ 32352 w 260"/>
                <a:gd name="T17" fmla="*/ 32275 h 311"/>
                <a:gd name="T18" fmla="*/ 23951 w 260"/>
                <a:gd name="T19" fmla="*/ 41775 h 311"/>
                <a:gd name="T20" fmla="*/ 23951 w 260"/>
                <a:gd name="T21" fmla="*/ 44479 h 311"/>
                <a:gd name="T22" fmla="*/ 25219 w 260"/>
                <a:gd name="T23" fmla="*/ 48115 h 311"/>
                <a:gd name="T24" fmla="*/ 26794 w 260"/>
                <a:gd name="T25" fmla="*/ 47807 h 311"/>
                <a:gd name="T26" fmla="*/ 31991 w 260"/>
                <a:gd name="T27" fmla="*/ 40078 h 311"/>
                <a:gd name="T28" fmla="*/ 34628 w 260"/>
                <a:gd name="T29" fmla="*/ 43566 h 311"/>
                <a:gd name="T30" fmla="*/ 36564 w 260"/>
                <a:gd name="T31" fmla="*/ 41775 h 311"/>
                <a:gd name="T32" fmla="*/ 39291 w 260"/>
                <a:gd name="T33" fmla="*/ 31996 h 311"/>
                <a:gd name="T34" fmla="*/ 42523 w 260"/>
                <a:gd name="T35" fmla="*/ 34062 h 311"/>
                <a:gd name="T36" fmla="*/ 45160 w 260"/>
                <a:gd name="T37" fmla="*/ 30959 h 311"/>
                <a:gd name="T38" fmla="*/ 43729 w 260"/>
                <a:gd name="T39" fmla="*/ 34975 h 311"/>
                <a:gd name="T40" fmla="*/ 45755 w 260"/>
                <a:gd name="T41" fmla="*/ 40376 h 311"/>
                <a:gd name="T42" fmla="*/ 37326 w 260"/>
                <a:gd name="T43" fmla="*/ 43197 h 311"/>
                <a:gd name="T44" fmla="*/ 35136 w 260"/>
                <a:gd name="T45" fmla="*/ 45130 h 311"/>
                <a:gd name="T46" fmla="*/ 36284 w 260"/>
                <a:gd name="T47" fmla="*/ 50630 h 311"/>
                <a:gd name="T48" fmla="*/ 27184 w 260"/>
                <a:gd name="T49" fmla="*/ 49492 h 311"/>
                <a:gd name="T50" fmla="*/ 25363 w 260"/>
                <a:gd name="T51" fmla="*/ 49873 h 311"/>
                <a:gd name="T52" fmla="*/ 23951 w 260"/>
                <a:gd name="T53" fmla="*/ 54646 h 311"/>
                <a:gd name="T54" fmla="*/ 21220 w 260"/>
                <a:gd name="T55" fmla="*/ 50249 h 311"/>
                <a:gd name="T56" fmla="*/ 16614 w 260"/>
                <a:gd name="T57" fmla="*/ 51823 h 311"/>
                <a:gd name="T58" fmla="*/ 15356 w 260"/>
                <a:gd name="T59" fmla="*/ 48339 h 311"/>
                <a:gd name="T60" fmla="*/ 13256 w 260"/>
                <a:gd name="T61" fmla="*/ 47050 h 311"/>
                <a:gd name="T62" fmla="*/ 4438 w 260"/>
                <a:gd name="T63" fmla="*/ 45885 h 311"/>
                <a:gd name="T64" fmla="*/ 6094 w 260"/>
                <a:gd name="T65" fmla="*/ 40376 h 311"/>
                <a:gd name="T66" fmla="*/ 4274 w 260"/>
                <a:gd name="T67" fmla="*/ 38303 h 311"/>
                <a:gd name="T68" fmla="*/ 1267 w 260"/>
                <a:gd name="T69" fmla="*/ 35098 h 311"/>
                <a:gd name="T70" fmla="*/ 3552 w 260"/>
                <a:gd name="T71" fmla="*/ 33189 h 311"/>
                <a:gd name="T72" fmla="*/ 5332 w 260"/>
                <a:gd name="T73" fmla="*/ 37545 h 311"/>
                <a:gd name="T74" fmla="*/ 7001 w 260"/>
                <a:gd name="T75" fmla="*/ 39204 h 311"/>
                <a:gd name="T76" fmla="*/ 10024 w 260"/>
                <a:gd name="T77" fmla="*/ 36381 h 311"/>
                <a:gd name="T78" fmla="*/ 13764 w 260"/>
                <a:gd name="T79" fmla="*/ 45516 h 311"/>
                <a:gd name="T80" fmla="*/ 16118 w 260"/>
                <a:gd name="T81" fmla="*/ 46777 h 311"/>
                <a:gd name="T82" fmla="*/ 18083 w 260"/>
                <a:gd name="T83" fmla="*/ 44098 h 311"/>
                <a:gd name="T84" fmla="*/ 21434 w 260"/>
                <a:gd name="T85" fmla="*/ 48115 h 311"/>
                <a:gd name="T86" fmla="*/ 16263 w 260"/>
                <a:gd name="T87" fmla="*/ 39872 h 311"/>
                <a:gd name="T88" fmla="*/ 21220 w 260"/>
                <a:gd name="T89" fmla="*/ 39872 h 311"/>
                <a:gd name="T90" fmla="*/ 21220 w 260"/>
                <a:gd name="T91" fmla="*/ 36225 h 311"/>
                <a:gd name="T92" fmla="*/ 14298 w 260"/>
                <a:gd name="T93" fmla="*/ 27757 h 311"/>
                <a:gd name="T94" fmla="*/ 21220 w 260"/>
                <a:gd name="T95" fmla="*/ 28642 h 311"/>
                <a:gd name="T96" fmla="*/ 21220 w 260"/>
                <a:gd name="T97" fmla="*/ 24783 h 311"/>
                <a:gd name="T98" fmla="*/ 14298 w 260"/>
                <a:gd name="T99" fmla="*/ 16343 h 311"/>
                <a:gd name="T100" fmla="*/ 21220 w 260"/>
                <a:gd name="T101" fmla="*/ 16848 h 311"/>
                <a:gd name="T102" fmla="*/ 21220 w 260"/>
                <a:gd name="T103" fmla="*/ 13745 h 311"/>
                <a:gd name="T104" fmla="*/ 17160 w 260"/>
                <a:gd name="T105" fmla="*/ 6681 h 311"/>
                <a:gd name="T106" fmla="*/ 21220 w 260"/>
                <a:gd name="T107" fmla="*/ 6681 h 311"/>
                <a:gd name="T108" fmla="*/ 22639 w 260"/>
                <a:gd name="T109" fmla="*/ 0 h 311"/>
                <a:gd name="T110" fmla="*/ 23951 w 260"/>
                <a:gd name="T111" fmla="*/ 6681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60" h="311">
                  <a:moveTo>
                    <a:pt x="134" y="38"/>
                  </a:moveTo>
                  <a:cubicBezTo>
                    <a:pt x="134" y="48"/>
                    <a:pt x="134" y="48"/>
                    <a:pt x="134" y="48"/>
                  </a:cubicBezTo>
                  <a:cubicBezTo>
                    <a:pt x="141" y="43"/>
                    <a:pt x="150" y="38"/>
                    <a:pt x="158" y="37"/>
                  </a:cubicBezTo>
                  <a:cubicBezTo>
                    <a:pt x="154" y="56"/>
                    <a:pt x="144" y="61"/>
                    <a:pt x="134" y="62"/>
                  </a:cubicBezTo>
                  <a:cubicBezTo>
                    <a:pt x="134" y="79"/>
                    <a:pt x="134" y="79"/>
                    <a:pt x="134" y="79"/>
                  </a:cubicBezTo>
                  <a:cubicBezTo>
                    <a:pt x="142" y="72"/>
                    <a:pt x="155" y="63"/>
                    <a:pt x="164" y="61"/>
                  </a:cubicBezTo>
                  <a:cubicBezTo>
                    <a:pt x="159" y="85"/>
                    <a:pt x="147" y="94"/>
                    <a:pt x="134" y="96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45" y="105"/>
                    <a:pt x="161" y="93"/>
                    <a:pt x="173" y="91"/>
                  </a:cubicBezTo>
                  <a:cubicBezTo>
                    <a:pt x="166" y="116"/>
                    <a:pt x="151" y="126"/>
                    <a:pt x="134" y="127"/>
                  </a:cubicBezTo>
                  <a:cubicBezTo>
                    <a:pt x="134" y="142"/>
                    <a:pt x="134" y="142"/>
                    <a:pt x="134" y="142"/>
                  </a:cubicBezTo>
                  <a:cubicBezTo>
                    <a:pt x="145" y="135"/>
                    <a:pt x="161" y="125"/>
                    <a:pt x="173" y="123"/>
                  </a:cubicBezTo>
                  <a:cubicBezTo>
                    <a:pt x="166" y="146"/>
                    <a:pt x="150" y="161"/>
                    <a:pt x="134" y="163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45" y="169"/>
                    <a:pt x="161" y="158"/>
                    <a:pt x="173" y="156"/>
                  </a:cubicBezTo>
                  <a:cubicBezTo>
                    <a:pt x="167" y="181"/>
                    <a:pt x="151" y="195"/>
                    <a:pt x="134" y="196"/>
                  </a:cubicBezTo>
                  <a:cubicBezTo>
                    <a:pt x="134" y="206"/>
                    <a:pt x="134" y="206"/>
                    <a:pt x="134" y="206"/>
                  </a:cubicBezTo>
                  <a:cubicBezTo>
                    <a:pt x="147" y="199"/>
                    <a:pt x="167" y="186"/>
                    <a:pt x="181" y="184"/>
                  </a:cubicBezTo>
                  <a:cubicBezTo>
                    <a:pt x="173" y="211"/>
                    <a:pt x="154" y="225"/>
                    <a:pt x="134" y="227"/>
                  </a:cubicBezTo>
                  <a:cubicBezTo>
                    <a:pt x="134" y="238"/>
                    <a:pt x="134" y="238"/>
                    <a:pt x="134" y="238"/>
                  </a:cubicBezTo>
                  <a:cubicBezTo>
                    <a:pt x="141" y="233"/>
                    <a:pt x="155" y="227"/>
                    <a:pt x="163" y="226"/>
                  </a:cubicBezTo>
                  <a:cubicBezTo>
                    <a:pt x="159" y="244"/>
                    <a:pt x="144" y="250"/>
                    <a:pt x="134" y="253"/>
                  </a:cubicBezTo>
                  <a:cubicBezTo>
                    <a:pt x="134" y="274"/>
                    <a:pt x="134" y="274"/>
                    <a:pt x="134" y="274"/>
                  </a:cubicBezTo>
                  <a:cubicBezTo>
                    <a:pt x="136" y="274"/>
                    <a:pt x="139" y="274"/>
                    <a:pt x="141" y="274"/>
                  </a:cubicBezTo>
                  <a:cubicBezTo>
                    <a:pt x="140" y="266"/>
                    <a:pt x="145" y="258"/>
                    <a:pt x="154" y="252"/>
                  </a:cubicBezTo>
                  <a:cubicBezTo>
                    <a:pt x="155" y="258"/>
                    <a:pt x="152" y="266"/>
                    <a:pt x="150" y="272"/>
                  </a:cubicBezTo>
                  <a:cubicBezTo>
                    <a:pt x="155" y="271"/>
                    <a:pt x="160" y="269"/>
                    <a:pt x="165" y="267"/>
                  </a:cubicBezTo>
                  <a:cubicBezTo>
                    <a:pt x="162" y="256"/>
                    <a:pt x="166" y="241"/>
                    <a:pt x="179" y="228"/>
                  </a:cubicBezTo>
                  <a:cubicBezTo>
                    <a:pt x="181" y="237"/>
                    <a:pt x="179" y="251"/>
                    <a:pt x="178" y="260"/>
                  </a:cubicBezTo>
                  <a:cubicBezTo>
                    <a:pt x="183" y="256"/>
                    <a:pt x="189" y="253"/>
                    <a:pt x="194" y="248"/>
                  </a:cubicBezTo>
                  <a:cubicBezTo>
                    <a:pt x="188" y="238"/>
                    <a:pt x="189" y="222"/>
                    <a:pt x="201" y="205"/>
                  </a:cubicBezTo>
                  <a:cubicBezTo>
                    <a:pt x="204" y="213"/>
                    <a:pt x="205" y="229"/>
                    <a:pt x="205" y="238"/>
                  </a:cubicBezTo>
                  <a:cubicBezTo>
                    <a:pt x="209" y="233"/>
                    <a:pt x="215" y="227"/>
                    <a:pt x="219" y="221"/>
                  </a:cubicBezTo>
                  <a:cubicBezTo>
                    <a:pt x="211" y="211"/>
                    <a:pt x="211" y="201"/>
                    <a:pt x="220" y="182"/>
                  </a:cubicBezTo>
                  <a:cubicBezTo>
                    <a:pt x="224" y="190"/>
                    <a:pt x="227" y="202"/>
                    <a:pt x="227" y="211"/>
                  </a:cubicBezTo>
                  <a:cubicBezTo>
                    <a:pt x="231" y="205"/>
                    <a:pt x="234" y="201"/>
                    <a:pt x="238" y="194"/>
                  </a:cubicBezTo>
                  <a:cubicBezTo>
                    <a:pt x="236" y="189"/>
                    <a:pt x="237" y="185"/>
                    <a:pt x="239" y="182"/>
                  </a:cubicBezTo>
                  <a:cubicBezTo>
                    <a:pt x="243" y="177"/>
                    <a:pt x="249" y="173"/>
                    <a:pt x="253" y="176"/>
                  </a:cubicBezTo>
                  <a:cubicBezTo>
                    <a:pt x="260" y="179"/>
                    <a:pt x="257" y="187"/>
                    <a:pt x="254" y="192"/>
                  </a:cubicBezTo>
                  <a:cubicBezTo>
                    <a:pt x="253" y="196"/>
                    <a:pt x="250" y="199"/>
                    <a:pt x="245" y="199"/>
                  </a:cubicBezTo>
                  <a:cubicBezTo>
                    <a:pt x="241" y="205"/>
                    <a:pt x="236" y="212"/>
                    <a:pt x="232" y="217"/>
                  </a:cubicBezTo>
                  <a:cubicBezTo>
                    <a:pt x="242" y="220"/>
                    <a:pt x="249" y="223"/>
                    <a:pt x="256" y="230"/>
                  </a:cubicBezTo>
                  <a:cubicBezTo>
                    <a:pt x="241" y="236"/>
                    <a:pt x="232" y="234"/>
                    <a:pt x="225" y="228"/>
                  </a:cubicBezTo>
                  <a:cubicBezTo>
                    <a:pt x="220" y="234"/>
                    <a:pt x="213" y="241"/>
                    <a:pt x="209" y="246"/>
                  </a:cubicBezTo>
                  <a:cubicBezTo>
                    <a:pt x="218" y="249"/>
                    <a:pt x="224" y="252"/>
                    <a:pt x="232" y="260"/>
                  </a:cubicBezTo>
                  <a:cubicBezTo>
                    <a:pt x="216" y="267"/>
                    <a:pt x="205" y="265"/>
                    <a:pt x="197" y="257"/>
                  </a:cubicBezTo>
                  <a:cubicBezTo>
                    <a:pt x="192" y="262"/>
                    <a:pt x="187" y="267"/>
                    <a:pt x="181" y="270"/>
                  </a:cubicBezTo>
                  <a:cubicBezTo>
                    <a:pt x="190" y="275"/>
                    <a:pt x="197" y="280"/>
                    <a:pt x="203" y="288"/>
                  </a:cubicBezTo>
                  <a:cubicBezTo>
                    <a:pt x="185" y="292"/>
                    <a:pt x="173" y="287"/>
                    <a:pt x="167" y="277"/>
                  </a:cubicBezTo>
                  <a:cubicBezTo>
                    <a:pt x="162" y="279"/>
                    <a:pt x="157" y="281"/>
                    <a:pt x="152" y="282"/>
                  </a:cubicBezTo>
                  <a:cubicBezTo>
                    <a:pt x="157" y="286"/>
                    <a:pt x="160" y="289"/>
                    <a:pt x="163" y="295"/>
                  </a:cubicBezTo>
                  <a:cubicBezTo>
                    <a:pt x="150" y="295"/>
                    <a:pt x="143" y="292"/>
                    <a:pt x="142" y="284"/>
                  </a:cubicBezTo>
                  <a:cubicBezTo>
                    <a:pt x="139" y="285"/>
                    <a:pt x="137" y="286"/>
                    <a:pt x="134" y="286"/>
                  </a:cubicBezTo>
                  <a:cubicBezTo>
                    <a:pt x="134" y="311"/>
                    <a:pt x="134" y="311"/>
                    <a:pt x="134" y="311"/>
                  </a:cubicBezTo>
                  <a:cubicBezTo>
                    <a:pt x="119" y="304"/>
                    <a:pt x="119" y="304"/>
                    <a:pt x="119" y="304"/>
                  </a:cubicBezTo>
                  <a:cubicBezTo>
                    <a:pt x="119" y="286"/>
                    <a:pt x="119" y="286"/>
                    <a:pt x="119" y="286"/>
                  </a:cubicBezTo>
                  <a:cubicBezTo>
                    <a:pt x="117" y="286"/>
                    <a:pt x="114" y="285"/>
                    <a:pt x="112" y="284"/>
                  </a:cubicBezTo>
                  <a:cubicBezTo>
                    <a:pt x="110" y="292"/>
                    <a:pt x="104" y="294"/>
                    <a:pt x="93" y="295"/>
                  </a:cubicBezTo>
                  <a:cubicBezTo>
                    <a:pt x="95" y="289"/>
                    <a:pt x="97" y="285"/>
                    <a:pt x="103" y="281"/>
                  </a:cubicBezTo>
                  <a:cubicBezTo>
                    <a:pt x="97" y="280"/>
                    <a:pt x="92" y="277"/>
                    <a:pt x="86" y="275"/>
                  </a:cubicBezTo>
                  <a:cubicBezTo>
                    <a:pt x="82" y="286"/>
                    <a:pt x="71" y="291"/>
                    <a:pt x="52" y="286"/>
                  </a:cubicBezTo>
                  <a:cubicBezTo>
                    <a:pt x="58" y="279"/>
                    <a:pt x="65" y="272"/>
                    <a:pt x="74" y="268"/>
                  </a:cubicBezTo>
                  <a:cubicBezTo>
                    <a:pt x="69" y="265"/>
                    <a:pt x="65" y="262"/>
                    <a:pt x="60" y="257"/>
                  </a:cubicBezTo>
                  <a:cubicBezTo>
                    <a:pt x="53" y="265"/>
                    <a:pt x="41" y="268"/>
                    <a:pt x="25" y="261"/>
                  </a:cubicBezTo>
                  <a:cubicBezTo>
                    <a:pt x="31" y="254"/>
                    <a:pt x="38" y="249"/>
                    <a:pt x="48" y="247"/>
                  </a:cubicBezTo>
                  <a:cubicBezTo>
                    <a:pt x="43" y="242"/>
                    <a:pt x="38" y="236"/>
                    <a:pt x="34" y="230"/>
                  </a:cubicBezTo>
                  <a:cubicBezTo>
                    <a:pt x="26" y="236"/>
                    <a:pt x="15" y="238"/>
                    <a:pt x="0" y="232"/>
                  </a:cubicBezTo>
                  <a:cubicBezTo>
                    <a:pt x="7" y="225"/>
                    <a:pt x="15" y="218"/>
                    <a:pt x="24" y="218"/>
                  </a:cubicBezTo>
                  <a:cubicBezTo>
                    <a:pt x="21" y="214"/>
                    <a:pt x="19" y="209"/>
                    <a:pt x="16" y="204"/>
                  </a:cubicBezTo>
                  <a:cubicBezTo>
                    <a:pt x="13" y="204"/>
                    <a:pt x="10" y="204"/>
                    <a:pt x="7" y="200"/>
                  </a:cubicBezTo>
                  <a:cubicBezTo>
                    <a:pt x="3" y="196"/>
                    <a:pt x="0" y="186"/>
                    <a:pt x="6" y="183"/>
                  </a:cubicBezTo>
                  <a:cubicBezTo>
                    <a:pt x="9" y="180"/>
                    <a:pt x="18" y="184"/>
                    <a:pt x="20" y="189"/>
                  </a:cubicBezTo>
                  <a:cubicBezTo>
                    <a:pt x="23" y="194"/>
                    <a:pt x="22" y="197"/>
                    <a:pt x="21" y="200"/>
                  </a:cubicBezTo>
                  <a:cubicBezTo>
                    <a:pt x="24" y="205"/>
                    <a:pt x="27" y="209"/>
                    <a:pt x="30" y="214"/>
                  </a:cubicBezTo>
                  <a:cubicBezTo>
                    <a:pt x="28" y="200"/>
                    <a:pt x="32" y="189"/>
                    <a:pt x="36" y="181"/>
                  </a:cubicBezTo>
                  <a:cubicBezTo>
                    <a:pt x="48" y="198"/>
                    <a:pt x="45" y="212"/>
                    <a:pt x="39" y="223"/>
                  </a:cubicBezTo>
                  <a:cubicBezTo>
                    <a:pt x="44" y="229"/>
                    <a:pt x="48" y="233"/>
                    <a:pt x="53" y="238"/>
                  </a:cubicBezTo>
                  <a:cubicBezTo>
                    <a:pt x="51" y="229"/>
                    <a:pt x="53" y="215"/>
                    <a:pt x="56" y="207"/>
                  </a:cubicBezTo>
                  <a:cubicBezTo>
                    <a:pt x="67" y="222"/>
                    <a:pt x="69" y="238"/>
                    <a:pt x="64" y="248"/>
                  </a:cubicBezTo>
                  <a:cubicBezTo>
                    <a:pt x="68" y="252"/>
                    <a:pt x="73" y="256"/>
                    <a:pt x="77" y="259"/>
                  </a:cubicBezTo>
                  <a:cubicBezTo>
                    <a:pt x="75" y="250"/>
                    <a:pt x="74" y="236"/>
                    <a:pt x="76" y="227"/>
                  </a:cubicBezTo>
                  <a:cubicBezTo>
                    <a:pt x="89" y="240"/>
                    <a:pt x="93" y="255"/>
                    <a:pt x="90" y="266"/>
                  </a:cubicBezTo>
                  <a:cubicBezTo>
                    <a:pt x="95" y="268"/>
                    <a:pt x="100" y="270"/>
                    <a:pt x="106" y="271"/>
                  </a:cubicBezTo>
                  <a:cubicBezTo>
                    <a:pt x="103" y="266"/>
                    <a:pt x="101" y="257"/>
                    <a:pt x="101" y="251"/>
                  </a:cubicBezTo>
                  <a:cubicBezTo>
                    <a:pt x="111" y="258"/>
                    <a:pt x="113" y="265"/>
                    <a:pt x="113" y="272"/>
                  </a:cubicBezTo>
                  <a:cubicBezTo>
                    <a:pt x="114" y="272"/>
                    <a:pt x="118" y="274"/>
                    <a:pt x="120" y="274"/>
                  </a:cubicBezTo>
                  <a:cubicBezTo>
                    <a:pt x="119" y="253"/>
                    <a:pt x="119" y="253"/>
                    <a:pt x="119" y="253"/>
                  </a:cubicBezTo>
                  <a:cubicBezTo>
                    <a:pt x="110" y="250"/>
                    <a:pt x="96" y="245"/>
                    <a:pt x="91" y="227"/>
                  </a:cubicBezTo>
                  <a:cubicBezTo>
                    <a:pt x="100" y="229"/>
                    <a:pt x="111" y="231"/>
                    <a:pt x="119" y="238"/>
                  </a:cubicBezTo>
                  <a:cubicBezTo>
                    <a:pt x="119" y="227"/>
                    <a:pt x="119" y="227"/>
                    <a:pt x="119" y="227"/>
                  </a:cubicBezTo>
                  <a:cubicBezTo>
                    <a:pt x="100" y="225"/>
                    <a:pt x="81" y="212"/>
                    <a:pt x="72" y="185"/>
                  </a:cubicBezTo>
                  <a:cubicBezTo>
                    <a:pt x="88" y="188"/>
                    <a:pt x="104" y="196"/>
                    <a:pt x="119" y="206"/>
                  </a:cubicBezTo>
                  <a:cubicBezTo>
                    <a:pt x="119" y="196"/>
                    <a:pt x="119" y="196"/>
                    <a:pt x="119" y="196"/>
                  </a:cubicBezTo>
                  <a:cubicBezTo>
                    <a:pt x="103" y="195"/>
                    <a:pt x="87" y="179"/>
                    <a:pt x="80" y="158"/>
                  </a:cubicBezTo>
                  <a:cubicBezTo>
                    <a:pt x="94" y="160"/>
                    <a:pt x="107" y="166"/>
                    <a:pt x="119" y="175"/>
                  </a:cubicBezTo>
                  <a:cubicBezTo>
                    <a:pt x="119" y="163"/>
                    <a:pt x="119" y="163"/>
                    <a:pt x="119" y="163"/>
                  </a:cubicBezTo>
                  <a:cubicBezTo>
                    <a:pt x="104" y="161"/>
                    <a:pt x="88" y="148"/>
                    <a:pt x="80" y="124"/>
                  </a:cubicBezTo>
                  <a:cubicBezTo>
                    <a:pt x="94" y="126"/>
                    <a:pt x="107" y="132"/>
                    <a:pt x="119" y="141"/>
                  </a:cubicBezTo>
                  <a:cubicBezTo>
                    <a:pt x="119" y="127"/>
                    <a:pt x="119" y="127"/>
                    <a:pt x="119" y="127"/>
                  </a:cubicBezTo>
                  <a:cubicBezTo>
                    <a:pt x="103" y="126"/>
                    <a:pt x="88" y="117"/>
                    <a:pt x="80" y="93"/>
                  </a:cubicBezTo>
                  <a:cubicBezTo>
                    <a:pt x="94" y="95"/>
                    <a:pt x="107" y="102"/>
                    <a:pt x="119" y="111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07" y="94"/>
                    <a:pt x="95" y="87"/>
                    <a:pt x="88" y="62"/>
                  </a:cubicBezTo>
                  <a:cubicBezTo>
                    <a:pt x="99" y="65"/>
                    <a:pt x="109" y="69"/>
                    <a:pt x="119" y="78"/>
                  </a:cubicBezTo>
                  <a:cubicBezTo>
                    <a:pt x="119" y="62"/>
                    <a:pt x="119" y="62"/>
                    <a:pt x="119" y="62"/>
                  </a:cubicBezTo>
                  <a:cubicBezTo>
                    <a:pt x="110" y="61"/>
                    <a:pt x="101" y="57"/>
                    <a:pt x="96" y="38"/>
                  </a:cubicBezTo>
                  <a:cubicBezTo>
                    <a:pt x="102" y="39"/>
                    <a:pt x="110" y="40"/>
                    <a:pt x="119" y="48"/>
                  </a:cubicBezTo>
                  <a:cubicBezTo>
                    <a:pt x="119" y="38"/>
                    <a:pt x="119" y="38"/>
                    <a:pt x="119" y="38"/>
                  </a:cubicBezTo>
                  <a:cubicBezTo>
                    <a:pt x="112" y="27"/>
                    <a:pt x="113" y="22"/>
                    <a:pt x="114" y="14"/>
                  </a:cubicBezTo>
                  <a:cubicBezTo>
                    <a:pt x="115" y="6"/>
                    <a:pt x="118" y="0"/>
                    <a:pt x="127" y="0"/>
                  </a:cubicBezTo>
                  <a:cubicBezTo>
                    <a:pt x="135" y="0"/>
                    <a:pt x="138" y="6"/>
                    <a:pt x="139" y="14"/>
                  </a:cubicBezTo>
                  <a:cubicBezTo>
                    <a:pt x="140" y="22"/>
                    <a:pt x="141" y="27"/>
                    <a:pt x="134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32"/>
            <p:cNvSpPr>
              <a:spLocks/>
            </p:cNvSpPr>
            <p:nvPr userDrawn="1"/>
          </p:nvSpPr>
          <p:spPr bwMode="auto">
            <a:xfrm>
              <a:off x="-1434" y="1408"/>
              <a:ext cx="563" cy="763"/>
            </a:xfrm>
            <a:custGeom>
              <a:avLst/>
              <a:gdLst>
                <a:gd name="T0" fmla="*/ 23806 w 240"/>
                <a:gd name="T1" fmla="*/ 51778 h 323"/>
                <a:gd name="T2" fmla="*/ 15684 w 240"/>
                <a:gd name="T3" fmla="*/ 26785 h 323"/>
                <a:gd name="T4" fmla="*/ 7654 w 240"/>
                <a:gd name="T5" fmla="*/ 17873 h 323"/>
                <a:gd name="T6" fmla="*/ 4183 w 240"/>
                <a:gd name="T7" fmla="*/ 11495 h 323"/>
                <a:gd name="T8" fmla="*/ 11654 w 240"/>
                <a:gd name="T9" fmla="*/ 1781 h 323"/>
                <a:gd name="T10" fmla="*/ 16470 w 240"/>
                <a:gd name="T11" fmla="*/ 2265 h 323"/>
                <a:gd name="T12" fmla="*/ 13505 w 240"/>
                <a:gd name="T13" fmla="*/ 7132 h 323"/>
                <a:gd name="T14" fmla="*/ 11023 w 240"/>
                <a:gd name="T15" fmla="*/ 4325 h 323"/>
                <a:gd name="T16" fmla="*/ 15992 w 240"/>
                <a:gd name="T17" fmla="*/ 21551 h 323"/>
                <a:gd name="T18" fmla="*/ 23806 w 240"/>
                <a:gd name="T19" fmla="*/ 56115 h 323"/>
                <a:gd name="T20" fmla="*/ 23806 w 240"/>
                <a:gd name="T21" fmla="*/ 51778 h 3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323">
                  <a:moveTo>
                    <a:pt x="143" y="298"/>
                  </a:moveTo>
                  <a:cubicBezTo>
                    <a:pt x="235" y="259"/>
                    <a:pt x="147" y="209"/>
                    <a:pt x="94" y="154"/>
                  </a:cubicBezTo>
                  <a:cubicBezTo>
                    <a:pt x="85" y="145"/>
                    <a:pt x="50" y="108"/>
                    <a:pt x="46" y="103"/>
                  </a:cubicBezTo>
                  <a:cubicBezTo>
                    <a:pt x="39" y="93"/>
                    <a:pt x="30" y="79"/>
                    <a:pt x="25" y="66"/>
                  </a:cubicBezTo>
                  <a:cubicBezTo>
                    <a:pt x="15" y="37"/>
                    <a:pt x="24" y="0"/>
                    <a:pt x="70" y="10"/>
                  </a:cubicBezTo>
                  <a:cubicBezTo>
                    <a:pt x="81" y="15"/>
                    <a:pt x="85" y="3"/>
                    <a:pt x="99" y="13"/>
                  </a:cubicBezTo>
                  <a:cubicBezTo>
                    <a:pt x="110" y="22"/>
                    <a:pt x="152" y="64"/>
                    <a:pt x="81" y="41"/>
                  </a:cubicBezTo>
                  <a:cubicBezTo>
                    <a:pt x="66" y="36"/>
                    <a:pt x="74" y="27"/>
                    <a:pt x="66" y="25"/>
                  </a:cubicBezTo>
                  <a:cubicBezTo>
                    <a:pt x="53" y="22"/>
                    <a:pt x="0" y="36"/>
                    <a:pt x="96" y="124"/>
                  </a:cubicBezTo>
                  <a:cubicBezTo>
                    <a:pt x="232" y="246"/>
                    <a:pt x="240" y="274"/>
                    <a:pt x="143" y="323"/>
                  </a:cubicBezTo>
                  <a:lnTo>
                    <a:pt x="143" y="2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33"/>
            <p:cNvSpPr>
              <a:spLocks/>
            </p:cNvSpPr>
            <p:nvPr userDrawn="1"/>
          </p:nvSpPr>
          <p:spPr bwMode="auto">
            <a:xfrm>
              <a:off x="-1434" y="1408"/>
              <a:ext cx="563" cy="763"/>
            </a:xfrm>
            <a:custGeom>
              <a:avLst/>
              <a:gdLst>
                <a:gd name="T0" fmla="*/ 23806 w 240"/>
                <a:gd name="T1" fmla="*/ 51778 h 323"/>
                <a:gd name="T2" fmla="*/ 15684 w 240"/>
                <a:gd name="T3" fmla="*/ 26785 h 323"/>
                <a:gd name="T4" fmla="*/ 7654 w 240"/>
                <a:gd name="T5" fmla="*/ 17873 h 323"/>
                <a:gd name="T6" fmla="*/ 4183 w 240"/>
                <a:gd name="T7" fmla="*/ 11495 h 323"/>
                <a:gd name="T8" fmla="*/ 11654 w 240"/>
                <a:gd name="T9" fmla="*/ 1781 h 323"/>
                <a:gd name="T10" fmla="*/ 16470 w 240"/>
                <a:gd name="T11" fmla="*/ 2265 h 323"/>
                <a:gd name="T12" fmla="*/ 13505 w 240"/>
                <a:gd name="T13" fmla="*/ 7132 h 323"/>
                <a:gd name="T14" fmla="*/ 11023 w 240"/>
                <a:gd name="T15" fmla="*/ 4325 h 323"/>
                <a:gd name="T16" fmla="*/ 15992 w 240"/>
                <a:gd name="T17" fmla="*/ 21551 h 323"/>
                <a:gd name="T18" fmla="*/ 23806 w 240"/>
                <a:gd name="T19" fmla="*/ 56115 h 323"/>
                <a:gd name="T20" fmla="*/ 23806 w 240"/>
                <a:gd name="T21" fmla="*/ 51778 h 3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323">
                  <a:moveTo>
                    <a:pt x="143" y="298"/>
                  </a:moveTo>
                  <a:cubicBezTo>
                    <a:pt x="235" y="259"/>
                    <a:pt x="147" y="209"/>
                    <a:pt x="94" y="154"/>
                  </a:cubicBezTo>
                  <a:cubicBezTo>
                    <a:pt x="85" y="145"/>
                    <a:pt x="50" y="108"/>
                    <a:pt x="46" y="103"/>
                  </a:cubicBezTo>
                  <a:cubicBezTo>
                    <a:pt x="39" y="93"/>
                    <a:pt x="30" y="79"/>
                    <a:pt x="25" y="66"/>
                  </a:cubicBezTo>
                  <a:cubicBezTo>
                    <a:pt x="15" y="37"/>
                    <a:pt x="24" y="0"/>
                    <a:pt x="70" y="10"/>
                  </a:cubicBezTo>
                  <a:cubicBezTo>
                    <a:pt x="81" y="15"/>
                    <a:pt x="85" y="3"/>
                    <a:pt x="99" y="13"/>
                  </a:cubicBezTo>
                  <a:cubicBezTo>
                    <a:pt x="110" y="22"/>
                    <a:pt x="152" y="64"/>
                    <a:pt x="81" y="41"/>
                  </a:cubicBezTo>
                  <a:cubicBezTo>
                    <a:pt x="66" y="36"/>
                    <a:pt x="74" y="27"/>
                    <a:pt x="66" y="25"/>
                  </a:cubicBezTo>
                  <a:cubicBezTo>
                    <a:pt x="53" y="22"/>
                    <a:pt x="0" y="36"/>
                    <a:pt x="96" y="124"/>
                  </a:cubicBezTo>
                  <a:cubicBezTo>
                    <a:pt x="232" y="246"/>
                    <a:pt x="240" y="274"/>
                    <a:pt x="143" y="323"/>
                  </a:cubicBezTo>
                  <a:lnTo>
                    <a:pt x="143" y="298"/>
                  </a:lnTo>
                  <a:close/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34"/>
            <p:cNvSpPr>
              <a:spLocks/>
            </p:cNvSpPr>
            <p:nvPr userDrawn="1"/>
          </p:nvSpPr>
          <p:spPr bwMode="auto">
            <a:xfrm>
              <a:off x="-1236" y="2509"/>
              <a:ext cx="172" cy="145"/>
            </a:xfrm>
            <a:custGeom>
              <a:avLst/>
              <a:gdLst>
                <a:gd name="T0" fmla="*/ 10580 w 72"/>
                <a:gd name="T1" fmla="*/ 9377 h 63"/>
                <a:gd name="T2" fmla="*/ 10033 w 72"/>
                <a:gd name="T3" fmla="*/ 4767 h 63"/>
                <a:gd name="T4" fmla="*/ 7618 w 72"/>
                <a:gd name="T5" fmla="*/ 2633 h 63"/>
                <a:gd name="T6" fmla="*/ 7618 w 72"/>
                <a:gd name="T7" fmla="*/ 0 h 63"/>
                <a:gd name="T8" fmla="*/ 6311 w 72"/>
                <a:gd name="T9" fmla="*/ 5807 h 63"/>
                <a:gd name="T10" fmla="*/ 10580 w 72"/>
                <a:gd name="T11" fmla="*/ 8339 h 63"/>
                <a:gd name="T12" fmla="*/ 10580 w 72"/>
                <a:gd name="T13" fmla="*/ 9377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63">
                  <a:moveTo>
                    <a:pt x="57" y="63"/>
                  </a:moveTo>
                  <a:cubicBezTo>
                    <a:pt x="72" y="58"/>
                    <a:pt x="69" y="38"/>
                    <a:pt x="54" y="32"/>
                  </a:cubicBezTo>
                  <a:cubicBezTo>
                    <a:pt x="54" y="32"/>
                    <a:pt x="41" y="27"/>
                    <a:pt x="41" y="1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7" y="1"/>
                    <a:pt x="0" y="17"/>
                    <a:pt x="34" y="39"/>
                  </a:cubicBezTo>
                  <a:cubicBezTo>
                    <a:pt x="44" y="45"/>
                    <a:pt x="58" y="40"/>
                    <a:pt x="57" y="56"/>
                  </a:cubicBezTo>
                  <a:lnTo>
                    <a:pt x="57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 userDrawn="1"/>
          </p:nvSpPr>
          <p:spPr bwMode="auto">
            <a:xfrm>
              <a:off x="-1236" y="2509"/>
              <a:ext cx="172" cy="145"/>
            </a:xfrm>
            <a:custGeom>
              <a:avLst/>
              <a:gdLst>
                <a:gd name="T0" fmla="*/ 10580 w 72"/>
                <a:gd name="T1" fmla="*/ 9377 h 63"/>
                <a:gd name="T2" fmla="*/ 10033 w 72"/>
                <a:gd name="T3" fmla="*/ 4767 h 63"/>
                <a:gd name="T4" fmla="*/ 7618 w 72"/>
                <a:gd name="T5" fmla="*/ 2633 h 63"/>
                <a:gd name="T6" fmla="*/ 7618 w 72"/>
                <a:gd name="T7" fmla="*/ 0 h 63"/>
                <a:gd name="T8" fmla="*/ 6311 w 72"/>
                <a:gd name="T9" fmla="*/ 5807 h 63"/>
                <a:gd name="T10" fmla="*/ 10580 w 72"/>
                <a:gd name="T11" fmla="*/ 8339 h 63"/>
                <a:gd name="T12" fmla="*/ 10580 w 72"/>
                <a:gd name="T13" fmla="*/ 9377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" h="63">
                  <a:moveTo>
                    <a:pt x="57" y="63"/>
                  </a:moveTo>
                  <a:cubicBezTo>
                    <a:pt x="72" y="58"/>
                    <a:pt x="69" y="38"/>
                    <a:pt x="54" y="32"/>
                  </a:cubicBezTo>
                  <a:cubicBezTo>
                    <a:pt x="54" y="32"/>
                    <a:pt x="41" y="27"/>
                    <a:pt x="41" y="18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7" y="1"/>
                    <a:pt x="0" y="17"/>
                    <a:pt x="34" y="39"/>
                  </a:cubicBezTo>
                  <a:cubicBezTo>
                    <a:pt x="44" y="45"/>
                    <a:pt x="58" y="40"/>
                    <a:pt x="57" y="56"/>
                  </a:cubicBezTo>
                  <a:lnTo>
                    <a:pt x="57" y="63"/>
                  </a:lnTo>
                  <a:close/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36"/>
            <p:cNvSpPr>
              <a:spLocks/>
            </p:cNvSpPr>
            <p:nvPr userDrawn="1"/>
          </p:nvSpPr>
          <p:spPr bwMode="auto">
            <a:xfrm>
              <a:off x="-1364" y="2133"/>
              <a:ext cx="440" cy="403"/>
            </a:xfrm>
            <a:custGeom>
              <a:avLst/>
              <a:gdLst>
                <a:gd name="T0" fmla="*/ 19474 w 186"/>
                <a:gd name="T1" fmla="*/ 30161 h 170"/>
                <a:gd name="T2" fmla="*/ 20891 w 186"/>
                <a:gd name="T3" fmla="*/ 17585 h 170"/>
                <a:gd name="T4" fmla="*/ 15781 w 186"/>
                <a:gd name="T5" fmla="*/ 4265 h 170"/>
                <a:gd name="T6" fmla="*/ 15618 w 186"/>
                <a:gd name="T7" fmla="*/ 0 h 170"/>
                <a:gd name="T8" fmla="*/ 12311 w 186"/>
                <a:gd name="T9" fmla="*/ 17746 h 170"/>
                <a:gd name="T10" fmla="*/ 19474 w 186"/>
                <a:gd name="T11" fmla="*/ 27468 h 170"/>
                <a:gd name="T12" fmla="*/ 19474 w 186"/>
                <a:gd name="T13" fmla="*/ 30161 h 1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6" h="170">
                  <a:moveTo>
                    <a:pt x="111" y="170"/>
                  </a:moveTo>
                  <a:cubicBezTo>
                    <a:pt x="150" y="164"/>
                    <a:pt x="186" y="126"/>
                    <a:pt x="119" y="99"/>
                  </a:cubicBezTo>
                  <a:cubicBezTo>
                    <a:pt x="50" y="71"/>
                    <a:pt x="38" y="61"/>
                    <a:pt x="90" y="24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53" y="11"/>
                    <a:pt x="0" y="72"/>
                    <a:pt x="70" y="100"/>
                  </a:cubicBezTo>
                  <a:cubicBezTo>
                    <a:pt x="118" y="118"/>
                    <a:pt x="170" y="138"/>
                    <a:pt x="111" y="155"/>
                  </a:cubicBezTo>
                  <a:lnTo>
                    <a:pt x="111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7"/>
            <p:cNvSpPr>
              <a:spLocks/>
            </p:cNvSpPr>
            <p:nvPr userDrawn="1"/>
          </p:nvSpPr>
          <p:spPr bwMode="auto">
            <a:xfrm>
              <a:off x="-1364" y="2133"/>
              <a:ext cx="440" cy="403"/>
            </a:xfrm>
            <a:custGeom>
              <a:avLst/>
              <a:gdLst>
                <a:gd name="T0" fmla="*/ 19474 w 186"/>
                <a:gd name="T1" fmla="*/ 30161 h 170"/>
                <a:gd name="T2" fmla="*/ 20891 w 186"/>
                <a:gd name="T3" fmla="*/ 17585 h 170"/>
                <a:gd name="T4" fmla="*/ 15781 w 186"/>
                <a:gd name="T5" fmla="*/ 4265 h 170"/>
                <a:gd name="T6" fmla="*/ 15618 w 186"/>
                <a:gd name="T7" fmla="*/ 0 h 170"/>
                <a:gd name="T8" fmla="*/ 12311 w 186"/>
                <a:gd name="T9" fmla="*/ 17746 h 170"/>
                <a:gd name="T10" fmla="*/ 19474 w 186"/>
                <a:gd name="T11" fmla="*/ 27468 h 170"/>
                <a:gd name="T12" fmla="*/ 19474 w 186"/>
                <a:gd name="T13" fmla="*/ 30161 h 1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6" h="170">
                  <a:moveTo>
                    <a:pt x="111" y="170"/>
                  </a:moveTo>
                  <a:cubicBezTo>
                    <a:pt x="150" y="164"/>
                    <a:pt x="186" y="126"/>
                    <a:pt x="119" y="99"/>
                  </a:cubicBezTo>
                  <a:cubicBezTo>
                    <a:pt x="50" y="71"/>
                    <a:pt x="38" y="61"/>
                    <a:pt x="90" y="24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53" y="11"/>
                    <a:pt x="0" y="72"/>
                    <a:pt x="70" y="100"/>
                  </a:cubicBezTo>
                  <a:cubicBezTo>
                    <a:pt x="118" y="118"/>
                    <a:pt x="170" y="138"/>
                    <a:pt x="111" y="155"/>
                  </a:cubicBezTo>
                  <a:lnTo>
                    <a:pt x="111" y="170"/>
                  </a:lnTo>
                  <a:close/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8"/>
            <p:cNvSpPr>
              <a:spLocks/>
            </p:cNvSpPr>
            <p:nvPr userDrawn="1"/>
          </p:nvSpPr>
          <p:spPr bwMode="auto">
            <a:xfrm>
              <a:off x="-1182" y="2643"/>
              <a:ext cx="48" cy="38"/>
            </a:xfrm>
            <a:custGeom>
              <a:avLst/>
              <a:gdLst>
                <a:gd name="T0" fmla="*/ 3814 w 20"/>
                <a:gd name="T1" fmla="*/ 1810 h 16"/>
                <a:gd name="T2" fmla="*/ 3814 w 20"/>
                <a:gd name="T3" fmla="*/ 0 h 16"/>
                <a:gd name="T4" fmla="*/ 1135 w 20"/>
                <a:gd name="T5" fmla="*/ 1810 h 16"/>
                <a:gd name="T6" fmla="*/ 2062 w 20"/>
                <a:gd name="T7" fmla="*/ 2199 h 16"/>
                <a:gd name="T8" fmla="*/ 3814 w 20"/>
                <a:gd name="T9" fmla="*/ 181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20" y="1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4"/>
                    <a:pt x="10" y="5"/>
                    <a:pt x="6" y="10"/>
                  </a:cubicBezTo>
                  <a:cubicBezTo>
                    <a:pt x="0" y="16"/>
                    <a:pt x="4" y="15"/>
                    <a:pt x="11" y="12"/>
                  </a:cubicBezTo>
                  <a:cubicBezTo>
                    <a:pt x="18" y="10"/>
                    <a:pt x="20" y="10"/>
                    <a:pt x="2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9"/>
            <p:cNvSpPr>
              <a:spLocks/>
            </p:cNvSpPr>
            <p:nvPr userDrawn="1"/>
          </p:nvSpPr>
          <p:spPr bwMode="auto">
            <a:xfrm>
              <a:off x="-1182" y="2643"/>
              <a:ext cx="48" cy="38"/>
            </a:xfrm>
            <a:custGeom>
              <a:avLst/>
              <a:gdLst>
                <a:gd name="T0" fmla="*/ 3814 w 20"/>
                <a:gd name="T1" fmla="*/ 1810 h 16"/>
                <a:gd name="T2" fmla="*/ 3814 w 20"/>
                <a:gd name="T3" fmla="*/ 0 h 16"/>
                <a:gd name="T4" fmla="*/ 1135 w 20"/>
                <a:gd name="T5" fmla="*/ 1810 h 16"/>
                <a:gd name="T6" fmla="*/ 2062 w 20"/>
                <a:gd name="T7" fmla="*/ 2199 h 16"/>
                <a:gd name="T8" fmla="*/ 3814 w 20"/>
                <a:gd name="T9" fmla="*/ 181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20" y="1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4"/>
                    <a:pt x="10" y="5"/>
                    <a:pt x="6" y="10"/>
                  </a:cubicBezTo>
                  <a:cubicBezTo>
                    <a:pt x="0" y="16"/>
                    <a:pt x="4" y="15"/>
                    <a:pt x="11" y="12"/>
                  </a:cubicBezTo>
                  <a:cubicBezTo>
                    <a:pt x="18" y="10"/>
                    <a:pt x="20" y="10"/>
                    <a:pt x="20" y="10"/>
                  </a:cubicBezTo>
                  <a:close/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40"/>
            <p:cNvSpPr>
              <a:spLocks/>
            </p:cNvSpPr>
            <p:nvPr userDrawn="1"/>
          </p:nvSpPr>
          <p:spPr bwMode="auto">
            <a:xfrm>
              <a:off x="-1155" y="1510"/>
              <a:ext cx="64" cy="48"/>
            </a:xfrm>
            <a:custGeom>
              <a:avLst/>
              <a:gdLst>
                <a:gd name="T0" fmla="*/ 81 w 61"/>
                <a:gd name="T1" fmla="*/ 16 h 50"/>
                <a:gd name="T2" fmla="*/ 30 w 61"/>
                <a:gd name="T3" fmla="*/ 12 h 50"/>
                <a:gd name="T4" fmla="*/ 2 w 61"/>
                <a:gd name="T5" fmla="*/ 0 h 50"/>
                <a:gd name="T6" fmla="*/ 0 w 61"/>
                <a:gd name="T7" fmla="*/ 5 h 50"/>
                <a:gd name="T8" fmla="*/ 27 w 61"/>
                <a:gd name="T9" fmla="*/ 12 h 50"/>
                <a:gd name="T10" fmla="*/ 57 w 61"/>
                <a:gd name="T11" fmla="*/ 38 h 50"/>
                <a:gd name="T12" fmla="*/ 52 w 61"/>
                <a:gd name="T13" fmla="*/ 20 h 50"/>
                <a:gd name="T14" fmla="*/ 81 w 61"/>
                <a:gd name="T15" fmla="*/ 16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50">
                  <a:moveTo>
                    <a:pt x="61" y="22"/>
                  </a:moveTo>
                  <a:lnTo>
                    <a:pt x="24" y="12"/>
                  </a:lnTo>
                  <a:lnTo>
                    <a:pt x="2" y="0"/>
                  </a:lnTo>
                  <a:lnTo>
                    <a:pt x="0" y="5"/>
                  </a:lnTo>
                  <a:lnTo>
                    <a:pt x="21" y="17"/>
                  </a:lnTo>
                  <a:lnTo>
                    <a:pt x="43" y="50"/>
                  </a:lnTo>
                  <a:lnTo>
                    <a:pt x="40" y="26"/>
                  </a:lnTo>
                  <a:lnTo>
                    <a:pt x="61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41"/>
            <p:cNvSpPr>
              <a:spLocks/>
            </p:cNvSpPr>
            <p:nvPr userDrawn="1"/>
          </p:nvSpPr>
          <p:spPr bwMode="auto">
            <a:xfrm>
              <a:off x="-1155" y="1510"/>
              <a:ext cx="64" cy="48"/>
            </a:xfrm>
            <a:custGeom>
              <a:avLst/>
              <a:gdLst>
                <a:gd name="T0" fmla="*/ 81 w 61"/>
                <a:gd name="T1" fmla="*/ 16 h 50"/>
                <a:gd name="T2" fmla="*/ 30 w 61"/>
                <a:gd name="T3" fmla="*/ 12 h 50"/>
                <a:gd name="T4" fmla="*/ 2 w 61"/>
                <a:gd name="T5" fmla="*/ 0 h 50"/>
                <a:gd name="T6" fmla="*/ 0 w 61"/>
                <a:gd name="T7" fmla="*/ 5 h 50"/>
                <a:gd name="T8" fmla="*/ 27 w 61"/>
                <a:gd name="T9" fmla="*/ 12 h 50"/>
                <a:gd name="T10" fmla="*/ 57 w 61"/>
                <a:gd name="T11" fmla="*/ 38 h 50"/>
                <a:gd name="T12" fmla="*/ 52 w 61"/>
                <a:gd name="T13" fmla="*/ 20 h 50"/>
                <a:gd name="T14" fmla="*/ 81 w 61"/>
                <a:gd name="T15" fmla="*/ 16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50">
                  <a:moveTo>
                    <a:pt x="61" y="22"/>
                  </a:moveTo>
                  <a:lnTo>
                    <a:pt x="24" y="12"/>
                  </a:lnTo>
                  <a:lnTo>
                    <a:pt x="2" y="0"/>
                  </a:lnTo>
                  <a:lnTo>
                    <a:pt x="0" y="5"/>
                  </a:lnTo>
                  <a:lnTo>
                    <a:pt x="21" y="17"/>
                  </a:lnTo>
                  <a:lnTo>
                    <a:pt x="43" y="50"/>
                  </a:lnTo>
                  <a:lnTo>
                    <a:pt x="40" y="26"/>
                  </a:lnTo>
                  <a:lnTo>
                    <a:pt x="61" y="22"/>
                  </a:lnTo>
                  <a:close/>
                </a:path>
              </a:pathLst>
            </a:custGeom>
            <a:noFill/>
            <a:ln w="47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42"/>
            <p:cNvSpPr>
              <a:spLocks/>
            </p:cNvSpPr>
            <p:nvPr userDrawn="1"/>
          </p:nvSpPr>
          <p:spPr bwMode="auto">
            <a:xfrm>
              <a:off x="-1252" y="1478"/>
              <a:ext cx="16" cy="11"/>
            </a:xfrm>
            <a:custGeom>
              <a:avLst/>
              <a:gdLst>
                <a:gd name="T0" fmla="*/ 297 w 7"/>
                <a:gd name="T1" fmla="*/ 565 h 5"/>
                <a:gd name="T2" fmla="*/ 873 w 7"/>
                <a:gd name="T3" fmla="*/ 469 h 5"/>
                <a:gd name="T4" fmla="*/ 574 w 7"/>
                <a:gd name="T5" fmla="*/ 97 h 5"/>
                <a:gd name="T6" fmla="*/ 130 w 7"/>
                <a:gd name="T7" fmla="*/ 97 h 5"/>
                <a:gd name="T8" fmla="*/ 297 w 7"/>
                <a:gd name="T9" fmla="*/ 56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4" y="5"/>
                    <a:pt x="6" y="5"/>
                    <a:pt x="6" y="4"/>
                  </a:cubicBezTo>
                  <a:cubicBezTo>
                    <a:pt x="7" y="3"/>
                    <a:pt x="6" y="2"/>
                    <a:pt x="4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4"/>
                    <a:pt x="2" y="5"/>
                  </a:cubicBezTo>
                  <a:close/>
                </a:path>
              </a:pathLst>
            </a:cu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43"/>
            <p:cNvSpPr>
              <a:spLocks/>
            </p:cNvSpPr>
            <p:nvPr userDrawn="1"/>
          </p:nvSpPr>
          <p:spPr bwMode="auto">
            <a:xfrm>
              <a:off x="-1252" y="1478"/>
              <a:ext cx="16" cy="11"/>
            </a:xfrm>
            <a:custGeom>
              <a:avLst/>
              <a:gdLst>
                <a:gd name="T0" fmla="*/ 297 w 7"/>
                <a:gd name="T1" fmla="*/ 565 h 5"/>
                <a:gd name="T2" fmla="*/ 873 w 7"/>
                <a:gd name="T3" fmla="*/ 469 h 5"/>
                <a:gd name="T4" fmla="*/ 574 w 7"/>
                <a:gd name="T5" fmla="*/ 97 h 5"/>
                <a:gd name="T6" fmla="*/ 130 w 7"/>
                <a:gd name="T7" fmla="*/ 97 h 5"/>
                <a:gd name="T8" fmla="*/ 297 w 7"/>
                <a:gd name="T9" fmla="*/ 56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4" y="5"/>
                    <a:pt x="6" y="5"/>
                    <a:pt x="6" y="4"/>
                  </a:cubicBezTo>
                  <a:cubicBezTo>
                    <a:pt x="7" y="3"/>
                    <a:pt x="6" y="2"/>
                    <a:pt x="4" y="1"/>
                  </a:cubicBez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1" y="4"/>
                    <a:pt x="2" y="5"/>
                  </a:cubicBezTo>
                  <a:close/>
                </a:path>
              </a:pathLst>
            </a:custGeom>
            <a:noFill/>
            <a:ln w="4763" cap="flat">
              <a:solidFill>
                <a:srgbClr val="B3083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44"/>
            <p:cNvSpPr>
              <a:spLocks/>
            </p:cNvSpPr>
            <p:nvPr userDrawn="1"/>
          </p:nvSpPr>
          <p:spPr bwMode="auto">
            <a:xfrm>
              <a:off x="-1230" y="1440"/>
              <a:ext cx="16" cy="16"/>
            </a:xfrm>
            <a:custGeom>
              <a:avLst/>
              <a:gdLst>
                <a:gd name="T0" fmla="*/ 397 w 6"/>
                <a:gd name="T1" fmla="*/ 1763 h 6"/>
                <a:gd name="T2" fmla="*/ 1763 w 6"/>
                <a:gd name="T3" fmla="*/ 1763 h 6"/>
                <a:gd name="T4" fmla="*/ 1459 w 6"/>
                <a:gd name="T5" fmla="*/ 661 h 6"/>
                <a:gd name="T6" fmla="*/ 0 w 6"/>
                <a:gd name="T7" fmla="*/ 397 h 6"/>
                <a:gd name="T8" fmla="*/ 397 w 6"/>
                <a:gd name="T9" fmla="*/ 176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2" y="6"/>
                    <a:pt x="4" y="6"/>
                    <a:pt x="5" y="5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2"/>
                    <a:pt x="0" y="4"/>
                    <a:pt x="1" y="5"/>
                  </a:cubicBezTo>
                  <a:close/>
                </a:path>
              </a:pathLst>
            </a:cu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45"/>
            <p:cNvSpPr>
              <a:spLocks/>
            </p:cNvSpPr>
            <p:nvPr userDrawn="1"/>
          </p:nvSpPr>
          <p:spPr bwMode="auto">
            <a:xfrm>
              <a:off x="-1230" y="1440"/>
              <a:ext cx="16" cy="16"/>
            </a:xfrm>
            <a:custGeom>
              <a:avLst/>
              <a:gdLst>
                <a:gd name="T0" fmla="*/ 397 w 6"/>
                <a:gd name="T1" fmla="*/ 1763 h 6"/>
                <a:gd name="T2" fmla="*/ 1763 w 6"/>
                <a:gd name="T3" fmla="*/ 1763 h 6"/>
                <a:gd name="T4" fmla="*/ 1459 w 6"/>
                <a:gd name="T5" fmla="*/ 661 h 6"/>
                <a:gd name="T6" fmla="*/ 0 w 6"/>
                <a:gd name="T7" fmla="*/ 397 h 6"/>
                <a:gd name="T8" fmla="*/ 397 w 6"/>
                <a:gd name="T9" fmla="*/ 1763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1" y="5"/>
                  </a:moveTo>
                  <a:cubicBezTo>
                    <a:pt x="2" y="6"/>
                    <a:pt x="4" y="6"/>
                    <a:pt x="5" y="5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2"/>
                    <a:pt x="0" y="4"/>
                    <a:pt x="1" y="5"/>
                  </a:cubicBezTo>
                  <a:close/>
                </a:path>
              </a:pathLst>
            </a:custGeom>
            <a:noFill/>
            <a:ln w="4763" cap="flat">
              <a:solidFill>
                <a:srgbClr val="B3083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Rectangle 46"/>
            <p:cNvSpPr>
              <a:spLocks noChangeArrowheads="1"/>
            </p:cNvSpPr>
            <p:nvPr userDrawn="1"/>
          </p:nvSpPr>
          <p:spPr bwMode="auto">
            <a:xfrm>
              <a:off x="-1890" y="2514"/>
              <a:ext cx="48" cy="134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Rectangle 47"/>
            <p:cNvSpPr>
              <a:spLocks noChangeArrowheads="1"/>
            </p:cNvSpPr>
            <p:nvPr userDrawn="1"/>
          </p:nvSpPr>
          <p:spPr bwMode="auto">
            <a:xfrm>
              <a:off x="-1991" y="2343"/>
              <a:ext cx="54" cy="129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Rectangle 48"/>
            <p:cNvSpPr>
              <a:spLocks noChangeArrowheads="1"/>
            </p:cNvSpPr>
            <p:nvPr userDrawn="1"/>
          </p:nvSpPr>
          <p:spPr bwMode="auto">
            <a:xfrm>
              <a:off x="-1815" y="2241"/>
              <a:ext cx="54" cy="129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ectangle 49"/>
            <p:cNvSpPr>
              <a:spLocks noChangeArrowheads="1"/>
            </p:cNvSpPr>
            <p:nvPr userDrawn="1"/>
          </p:nvSpPr>
          <p:spPr bwMode="auto">
            <a:xfrm>
              <a:off x="-1718" y="2423"/>
              <a:ext cx="48" cy="129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Rectangle 50"/>
            <p:cNvSpPr>
              <a:spLocks noChangeArrowheads="1"/>
            </p:cNvSpPr>
            <p:nvPr userDrawn="1"/>
          </p:nvSpPr>
          <p:spPr bwMode="auto">
            <a:xfrm>
              <a:off x="-1804" y="2595"/>
              <a:ext cx="134" cy="48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Rectangle 51"/>
            <p:cNvSpPr>
              <a:spLocks noChangeArrowheads="1"/>
            </p:cNvSpPr>
            <p:nvPr userDrawn="1"/>
          </p:nvSpPr>
          <p:spPr bwMode="auto">
            <a:xfrm>
              <a:off x="-1895" y="2423"/>
              <a:ext cx="134" cy="48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Rectangle 52"/>
            <p:cNvSpPr>
              <a:spLocks noChangeArrowheads="1"/>
            </p:cNvSpPr>
            <p:nvPr userDrawn="1"/>
          </p:nvSpPr>
          <p:spPr bwMode="auto">
            <a:xfrm>
              <a:off x="-1991" y="2241"/>
              <a:ext cx="134" cy="48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Rectangle 53"/>
            <p:cNvSpPr>
              <a:spLocks noChangeArrowheads="1"/>
            </p:cNvSpPr>
            <p:nvPr userDrawn="1"/>
          </p:nvSpPr>
          <p:spPr bwMode="auto">
            <a:xfrm>
              <a:off x="-1900" y="2337"/>
              <a:ext cx="43" cy="38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Rectangle 54"/>
            <p:cNvSpPr>
              <a:spLocks noChangeArrowheads="1"/>
            </p:cNvSpPr>
            <p:nvPr userDrawn="1"/>
          </p:nvSpPr>
          <p:spPr bwMode="auto">
            <a:xfrm>
              <a:off x="-1798" y="2514"/>
              <a:ext cx="38" cy="43"/>
            </a:xfrm>
            <a:prstGeom prst="rect">
              <a:avLst/>
            </a:prstGeom>
            <a:solidFill>
              <a:srgbClr val="B30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0" name="Freeform 62"/>
            <p:cNvSpPr>
              <a:spLocks/>
            </p:cNvSpPr>
            <p:nvPr userDrawn="1"/>
          </p:nvSpPr>
          <p:spPr bwMode="auto">
            <a:xfrm>
              <a:off x="2630" y="2477"/>
              <a:ext cx="295" cy="467"/>
            </a:xfrm>
            <a:custGeom>
              <a:avLst/>
              <a:gdLst>
                <a:gd name="T0" fmla="*/ 0 w 291"/>
                <a:gd name="T1" fmla="*/ 0 h 463"/>
                <a:gd name="T2" fmla="*/ 0 w 291"/>
                <a:gd name="T3" fmla="*/ 487 h 463"/>
                <a:gd name="T4" fmla="*/ 315 w 291"/>
                <a:gd name="T5" fmla="*/ 487 h 463"/>
                <a:gd name="T6" fmla="*/ 315 w 291"/>
                <a:gd name="T7" fmla="*/ 444 h 463"/>
                <a:gd name="T8" fmla="*/ 58 w 291"/>
                <a:gd name="T9" fmla="*/ 444 h 463"/>
                <a:gd name="T10" fmla="*/ 58 w 291"/>
                <a:gd name="T11" fmla="*/ 255 h 463"/>
                <a:gd name="T12" fmla="*/ 231 w 291"/>
                <a:gd name="T13" fmla="*/ 255 h 463"/>
                <a:gd name="T14" fmla="*/ 231 w 291"/>
                <a:gd name="T15" fmla="*/ 210 h 463"/>
                <a:gd name="T16" fmla="*/ 58 w 291"/>
                <a:gd name="T17" fmla="*/ 210 h 463"/>
                <a:gd name="T18" fmla="*/ 58 w 291"/>
                <a:gd name="T19" fmla="*/ 44 h 463"/>
                <a:gd name="T20" fmla="*/ 301 w 291"/>
                <a:gd name="T21" fmla="*/ 44 h 463"/>
                <a:gd name="T22" fmla="*/ 301 w 291"/>
                <a:gd name="T23" fmla="*/ 0 h 463"/>
                <a:gd name="T24" fmla="*/ 0 w 291"/>
                <a:gd name="T25" fmla="*/ 0 h 4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1" h="463">
                  <a:moveTo>
                    <a:pt x="0" y="0"/>
                  </a:moveTo>
                  <a:lnTo>
                    <a:pt x="0" y="463"/>
                  </a:lnTo>
                  <a:lnTo>
                    <a:pt x="291" y="463"/>
                  </a:lnTo>
                  <a:lnTo>
                    <a:pt x="291" y="420"/>
                  </a:lnTo>
                  <a:lnTo>
                    <a:pt x="52" y="420"/>
                  </a:lnTo>
                  <a:lnTo>
                    <a:pt x="52" y="243"/>
                  </a:lnTo>
                  <a:lnTo>
                    <a:pt x="213" y="243"/>
                  </a:lnTo>
                  <a:lnTo>
                    <a:pt x="213" y="198"/>
                  </a:lnTo>
                  <a:lnTo>
                    <a:pt x="52" y="198"/>
                  </a:lnTo>
                  <a:lnTo>
                    <a:pt x="52" y="44"/>
                  </a:lnTo>
                  <a:lnTo>
                    <a:pt x="277" y="44"/>
                  </a:lnTo>
                  <a:lnTo>
                    <a:pt x="27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2C2C2C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" name="TextBox 50"/>
          <p:cNvSpPr txBox="1"/>
          <p:nvPr userDrawn="1"/>
        </p:nvSpPr>
        <p:spPr>
          <a:xfrm>
            <a:off x="1155700" y="1241426"/>
            <a:ext cx="4091517" cy="341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spc="550" dirty="0">
                <a:solidFill>
                  <a:srgbClr val="2C2C2C">
                    <a:lumMod val="90000"/>
                    <a:lumOff val="10000"/>
                  </a:srgbClr>
                </a:solidFill>
                <a:latin typeface="Arial Narrow" pitchFamily="34" charset="0"/>
                <a:ea typeface="ＭＳ Ｐゴシック" pitchFamily="-108" charset="-128"/>
                <a:cs typeface="ＭＳ Ｐゴシック" charset="0"/>
              </a:rPr>
              <a:t>CANCER</a:t>
            </a:r>
            <a:r>
              <a:rPr lang="en-US" spc="550" dirty="0">
                <a:solidFill>
                  <a:srgbClr val="2C2C2C">
                    <a:lumMod val="90000"/>
                    <a:lumOff val="10000"/>
                  </a:srgbClr>
                </a:solidFill>
                <a:latin typeface="Arial Narrow" pitchFamily="34" charset="0"/>
                <a:ea typeface="ＭＳ Ｐゴシック" pitchFamily="-108" charset="-128"/>
                <a:cs typeface="ＭＳ Ｐゴシック" charset="0"/>
              </a:rPr>
              <a:t> </a:t>
            </a:r>
            <a:r>
              <a:rPr lang="en-US" sz="1400" spc="550" dirty="0">
                <a:solidFill>
                  <a:srgbClr val="2C2C2C">
                    <a:lumMod val="90000"/>
                    <a:lumOff val="10000"/>
                  </a:srgbClr>
                </a:solidFill>
                <a:latin typeface="Arial Narrow" pitchFamily="34" charset="0"/>
                <a:ea typeface="ＭＳ Ｐゴシック" pitchFamily="-108" charset="-128"/>
                <a:cs typeface="ＭＳ Ｐゴシック" charset="0"/>
              </a:rPr>
              <a:t>INSTITUTE</a:t>
            </a: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ctrTitle"/>
          </p:nvPr>
        </p:nvSpPr>
        <p:spPr bwMode="white">
          <a:xfrm>
            <a:off x="867834" y="2613026"/>
            <a:ext cx="5024967" cy="830263"/>
          </a:xfrm>
          <a:ln/>
        </p:spPr>
        <p:txBody>
          <a:bodyPr/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7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867833" y="3719513"/>
            <a:ext cx="9254067" cy="419100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6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8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0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4185" y="1520826"/>
            <a:ext cx="5192183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9567" y="1520826"/>
            <a:ext cx="5192184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8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5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15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DD762-5B23-BA45-908C-9D81F4A6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B100-B810-F645-BAB0-BEB8A3A5F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48F13-25D4-9648-AEDB-6A85007C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BD716-9C88-5C4B-A2AB-87B089E5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EC55D-81CB-244E-A079-4B2A0992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57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3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3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1234" y="304800"/>
            <a:ext cx="2713567" cy="4787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4185" y="304800"/>
            <a:ext cx="7943849" cy="4787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5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821" y="6665562"/>
            <a:ext cx="1154162" cy="1384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569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9" y="6279123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33F8-5349-A341-AD3E-715ECB0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72535-A1A0-0443-B4DB-39B80CDF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96C01-452D-464B-8F2B-C72669E9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5692-8837-3544-8052-D00169FB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3CB0F-9A1E-E749-8BD3-52DD2A16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0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5397-23C0-6A46-A782-BD0FD430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D80F3-1A62-C448-ACC2-A62DE48B5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054DE-FBE2-C149-8227-ACDB9F46B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0ABA9-F0B7-DE42-8A57-47FBE081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65C09-7564-2740-93A2-7CDA5D88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76843-9D16-0843-98A6-63933329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282272"/>
            <a:ext cx="10972800" cy="364914"/>
          </a:xfrm>
        </p:spPr>
        <p:txBody>
          <a:bodyPr bIns="0" anchor="b"/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GB" dirty="0"/>
              <a:t>Insert references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6072722"/>
            <a:ext cx="10972800" cy="209550"/>
          </a:xfrm>
        </p:spPr>
        <p:txBody>
          <a:bodyPr anchor="b"/>
          <a:lstStyle>
            <a:lvl1pPr marL="0" indent="0">
              <a:buFontTx/>
              <a:buNone/>
              <a:defRPr sz="1000" baseline="0"/>
            </a:lvl1pPr>
          </a:lstStyle>
          <a:p>
            <a:pPr lvl="0"/>
            <a:r>
              <a:rPr lang="en-GB" dirty="0"/>
              <a:t>Insert  footnote</a:t>
            </a:r>
          </a:p>
        </p:txBody>
      </p:sp>
    </p:spTree>
    <p:extLst>
      <p:ext uri="{BB962C8B-B14F-4D97-AF65-F5344CB8AC3E}">
        <p14:creationId xmlns:p14="http://schemas.microsoft.com/office/powerpoint/2010/main" val="30895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615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3518" y="6279121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BAD49-1F68-914B-9DFB-5D552C1A2B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8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D7798-B130-4940-94F7-34520F6BA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0538216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092400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657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6506-13EA-1644-B5F3-EE73006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352EF-547E-0A4B-9E84-1F1955BA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E550D-0BB6-8848-AAC2-44DCB90EC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4B403-B439-294A-A765-1024A8325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3EED0-9845-B94B-AD80-18701A49D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1EF377-EF24-3542-9297-9B7BF046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4D733-77E8-6143-BA5C-F07D24504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F17E3B-4239-5548-80C7-915DD317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594364"/>
      </p:ext>
    </p:extLst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7463240"/>
      </p:ext>
    </p:extLst>
  </p:cSld>
  <p:clrMapOvr>
    <a:masterClrMapping/>
  </p:clrMapOvr>
  <p:transition spd="slow"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2566304"/>
      </p:ext>
    </p:extLst>
  </p:cSld>
  <p:clrMapOvr>
    <a:masterClrMapping/>
  </p:clrMapOvr>
  <p:transition spd="slow"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94153"/>
      </p:ext>
    </p:extLst>
  </p:cSld>
  <p:clrMapOvr>
    <a:masterClrMapping/>
  </p:clrMapOvr>
  <p:transition spd="slow"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576633"/>
      </p:ext>
    </p:extLst>
  </p:cSld>
  <p:clrMapOvr>
    <a:masterClrMapping/>
  </p:clrMapOvr>
  <p:transition spd="slow"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319039"/>
      </p:ext>
    </p:extLst>
  </p:cSld>
  <p:clrMapOvr>
    <a:masterClrMapping/>
  </p:clrMapOvr>
  <p:transition spd="slow"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6116957"/>
      </p:ext>
    </p:extLst>
  </p:cSld>
  <p:clrMapOvr>
    <a:masterClrMapping/>
  </p:clrMapOvr>
  <p:transition spd="slow" advClick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643231"/>
      </p:ext>
    </p:extLst>
  </p:cSld>
  <p:clrMapOvr>
    <a:masterClrMapping/>
  </p:clrMapOvr>
  <p:transition spd="slow" advClick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1023327"/>
      </p:ext>
    </p:extLst>
  </p:cSld>
  <p:clrMapOvr>
    <a:masterClrMapping/>
  </p:clrMapOvr>
  <p:transition spd="slow"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43302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7B5B-AEA1-CF4A-899E-238C7A47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A8228-6765-2048-AA3C-E7ABBD3D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B4120-22E1-7F4E-8939-3A1D344C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45FFA-BF97-1A4D-A719-1BBDDE28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2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15195"/>
      </p:ext>
    </p:extLst>
  </p:cSld>
  <p:clrMapOvr>
    <a:masterClrMapping/>
  </p:clrMapOvr>
  <p:transition spd="slow" advClick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436523"/>
      </p:ext>
    </p:extLst>
  </p:cSld>
  <p:clrMapOvr>
    <a:masterClrMapping/>
  </p:clrMapOvr>
  <p:transition spd="slow" advClick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019299"/>
      </p:ext>
    </p:extLst>
  </p:cSld>
  <p:clrMapOvr>
    <a:masterClrMapping/>
  </p:clrMapOvr>
  <p:transition spd="slow" advClick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8495"/>
      </p:ext>
    </p:extLst>
  </p:cSld>
  <p:clrMapOvr>
    <a:masterClrMapping/>
  </p:clrMapOvr>
  <p:transition spd="slow" advClick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898190271"/>
      </p:ext>
    </p:extLst>
  </p:cSld>
  <p:clrMapOvr>
    <a:masterClrMapping/>
  </p:clrMapOvr>
  <p:transition spd="slow" advClick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iR15-Papers-back_v2fr-CR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76" y="484632"/>
            <a:ext cx="10911840" cy="4005072"/>
          </a:xfrm>
        </p:spPr>
        <p:txBody>
          <a:bodyPr lIns="365760" rIns="274320" bIns="228600" anchor="b"/>
          <a:lstStyle>
            <a:lvl1pPr algn="l">
              <a:defRPr sz="32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6176" y="4498848"/>
            <a:ext cx="10728960" cy="1874520"/>
          </a:xfrm>
        </p:spPr>
        <p:txBody>
          <a:bodyPr lIns="365760" tIns="182880"/>
          <a:lstStyle>
            <a:lvl1pPr marL="0" indent="0" algn="l">
              <a:buFontTx/>
              <a:buNone/>
              <a:defRPr sz="2800">
                <a:solidFill>
                  <a:srgbClr val="004383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2186561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365A0-494C-3D46-8D30-0831CAF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A4D7A-07DE-7046-B9D2-B009689F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9858-0871-C240-A63C-2E7D1B31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1539-F70B-DA46-B440-DAC42561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14BB-C711-914C-ABB3-71A92BB2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31752-1085-0D41-A520-6C9542A19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4C817-7AAB-DC49-BD6A-703E4E6F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63502-EBC6-444F-A282-06B26907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E055B-153F-104E-AAFD-B942BD3D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C53F-64A2-DD43-A031-C15BAAB6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88A968-4099-474D-8B2C-41F9DAF13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D4456-C313-6247-A7FB-EC42FE114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8D2E2-FC06-6641-A7BC-E88325AC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32351-FA7A-A946-BC61-68F42CFE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428CE-E304-984A-8B57-BF88C0395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67B37-9C6E-364A-9C84-90955A0B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E1A58-739A-9047-8F40-3A7CEF929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394BB-1804-C744-A416-20D7104BD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7F8EE-C333-2C45-9E6F-888F9E16C40E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56DB7-60DB-F042-BBF8-0EA890052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43EF-BC6D-FC43-BC9D-550599B96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49086-1D9E-DF49-9AA2-C32AF196D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4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394002"/>
            <a:ext cx="12192000" cy="4153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4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0" y="1048052"/>
            <a:ext cx="12192000" cy="41532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08" name="Line 4"/>
          <p:cNvSpPr>
            <a:spLocks noChangeShapeType="1"/>
          </p:cNvSpPr>
          <p:nvPr/>
        </p:nvSpPr>
        <p:spPr bwMode="auto">
          <a:xfrm rot="5400000">
            <a:off x="6350" y="654050"/>
            <a:ext cx="13081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 rot="5400000">
            <a:off x="608013" y="1255713"/>
            <a:ext cx="1047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74184" y="304800"/>
            <a:ext cx="10860616" cy="83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27751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4185" y="1520826"/>
            <a:ext cx="10587567" cy="3571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black">
          <a:xfrm>
            <a:off x="11598432" y="6645616"/>
            <a:ext cx="290886" cy="2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fontAlgn="base" hangingPunct="0">
              <a:spcBef>
                <a:spcPct val="0"/>
              </a:spcBef>
              <a:spcAft>
                <a:spcPct val="0"/>
              </a:spcAft>
            </a:pPr>
            <a:fld id="{58300540-28B3-194E-BDF7-CA62E1130BE7}" type="slidenum">
              <a:rPr lang="en-US" sz="800">
                <a:solidFill>
                  <a:srgbClr val="C6C6C6"/>
                </a:solidFill>
                <a:ea typeface="ＭＳ Ｐゴシック" charset="0"/>
                <a:cs typeface="ＭＳ Ｐゴシック" charset="0"/>
              </a:rPr>
              <a:pPr algn="r" defTabSz="81438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>
              <a:solidFill>
                <a:srgbClr val="C6C6C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black">
          <a:xfrm>
            <a:off x="213784" y="6647204"/>
            <a:ext cx="1308794" cy="2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defTabSz="8143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C6C6C6"/>
                </a:solidFill>
                <a:ea typeface="ＭＳ Ｐゴシック" charset="0"/>
                <a:cs typeface="ＭＳ Ｐゴシック" charset="0"/>
              </a:rPr>
              <a:t>Stanford Cancer Institute</a:t>
            </a:r>
          </a:p>
        </p:txBody>
      </p:sp>
      <p:sp>
        <p:nvSpPr>
          <p:cNvPr id="277514" name="Line 10"/>
          <p:cNvSpPr>
            <a:spLocks noChangeShapeType="1"/>
          </p:cNvSpPr>
          <p:nvPr/>
        </p:nvSpPr>
        <p:spPr bwMode="black">
          <a:xfrm>
            <a:off x="0" y="6629400"/>
            <a:ext cx="12192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5" name="Rectangle 11"/>
          <p:cNvSpPr>
            <a:spLocks noChangeArrowheads="1"/>
          </p:cNvSpPr>
          <p:nvPr/>
        </p:nvSpPr>
        <p:spPr bwMode="auto">
          <a:xfrm>
            <a:off x="0" y="394002"/>
            <a:ext cx="12192000" cy="4153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4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0" y="1048052"/>
            <a:ext cx="12192000" cy="41532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7" name="Line 13"/>
          <p:cNvSpPr>
            <a:spLocks noChangeShapeType="1"/>
          </p:cNvSpPr>
          <p:nvPr/>
        </p:nvSpPr>
        <p:spPr bwMode="auto">
          <a:xfrm rot="5400000">
            <a:off x="6350" y="654050"/>
            <a:ext cx="13081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8" name="Line 14"/>
          <p:cNvSpPr>
            <a:spLocks noChangeShapeType="1"/>
          </p:cNvSpPr>
          <p:nvPr/>
        </p:nvSpPr>
        <p:spPr bwMode="auto">
          <a:xfrm rot="5400000">
            <a:off x="608013" y="1255713"/>
            <a:ext cx="1047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19" name="Rectangle 15"/>
          <p:cNvSpPr>
            <a:spLocks noChangeArrowheads="1"/>
          </p:cNvSpPr>
          <p:nvPr/>
        </p:nvSpPr>
        <p:spPr bwMode="black">
          <a:xfrm>
            <a:off x="11598432" y="6645616"/>
            <a:ext cx="290886" cy="2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fontAlgn="base" hangingPunct="0">
              <a:spcBef>
                <a:spcPct val="0"/>
              </a:spcBef>
              <a:spcAft>
                <a:spcPct val="0"/>
              </a:spcAft>
            </a:pPr>
            <a:fld id="{2EBD4D42-CF77-CA43-AB2D-47E042861C9F}" type="slidenum">
              <a:rPr lang="en-US" sz="800">
                <a:solidFill>
                  <a:srgbClr val="C6C6C6"/>
                </a:solidFill>
                <a:ea typeface="ＭＳ Ｐゴシック" charset="0"/>
                <a:cs typeface="ＭＳ Ｐゴシック" charset="0"/>
              </a:rPr>
              <a:pPr algn="r" defTabSz="81438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>
              <a:solidFill>
                <a:srgbClr val="C6C6C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0" name="Line 17"/>
          <p:cNvSpPr>
            <a:spLocks noChangeShapeType="1"/>
          </p:cNvSpPr>
          <p:nvPr/>
        </p:nvSpPr>
        <p:spPr bwMode="black">
          <a:xfrm>
            <a:off x="0" y="6629400"/>
            <a:ext cx="12192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1" name="Rectangle 18"/>
          <p:cNvSpPr>
            <a:spLocks noChangeArrowheads="1"/>
          </p:cNvSpPr>
          <p:nvPr/>
        </p:nvSpPr>
        <p:spPr bwMode="auto">
          <a:xfrm>
            <a:off x="0" y="394002"/>
            <a:ext cx="12192000" cy="4153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4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2" name="Rectangle 19"/>
          <p:cNvSpPr>
            <a:spLocks noChangeArrowheads="1"/>
          </p:cNvSpPr>
          <p:nvPr/>
        </p:nvSpPr>
        <p:spPr bwMode="auto">
          <a:xfrm>
            <a:off x="0" y="1048052"/>
            <a:ext cx="12192000" cy="41532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124" tIns="41061" rIns="82124" bIns="41061" anchor="ctr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3" name="Line 20"/>
          <p:cNvSpPr>
            <a:spLocks noChangeShapeType="1"/>
          </p:cNvSpPr>
          <p:nvPr/>
        </p:nvSpPr>
        <p:spPr bwMode="auto">
          <a:xfrm rot="5400000">
            <a:off x="6350" y="654050"/>
            <a:ext cx="13081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4" name="Line 21"/>
          <p:cNvSpPr>
            <a:spLocks noChangeShapeType="1"/>
          </p:cNvSpPr>
          <p:nvPr/>
        </p:nvSpPr>
        <p:spPr bwMode="auto">
          <a:xfrm rot="5400000">
            <a:off x="608013" y="1255713"/>
            <a:ext cx="1047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5" name="Rectangle 22"/>
          <p:cNvSpPr>
            <a:spLocks noChangeArrowheads="1"/>
          </p:cNvSpPr>
          <p:nvPr/>
        </p:nvSpPr>
        <p:spPr bwMode="black">
          <a:xfrm>
            <a:off x="11598432" y="6645616"/>
            <a:ext cx="290886" cy="2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24" tIns="41061" rIns="82124" bIns="41061" anchor="b">
            <a:spAutoFit/>
          </a:bodyPr>
          <a:lstStyle/>
          <a:p>
            <a:pPr algn="r" defTabSz="814388" eaLnBrk="0" fontAlgn="base" hangingPunct="0">
              <a:spcBef>
                <a:spcPct val="0"/>
              </a:spcBef>
              <a:spcAft>
                <a:spcPct val="0"/>
              </a:spcAft>
            </a:pPr>
            <a:fld id="{5A62DDD2-4FDF-B14F-B74F-965DEB03E9D3}" type="slidenum">
              <a:rPr lang="en-US" sz="800">
                <a:solidFill>
                  <a:srgbClr val="C6C6C6"/>
                </a:solidFill>
                <a:ea typeface="ＭＳ Ｐゴシック" charset="0"/>
                <a:cs typeface="ＭＳ Ｐゴシック" charset="0"/>
              </a:rPr>
              <a:pPr algn="r" defTabSz="81438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>
              <a:solidFill>
                <a:srgbClr val="C6C6C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7526" name="Line 24"/>
          <p:cNvSpPr>
            <a:spLocks noChangeShapeType="1"/>
          </p:cNvSpPr>
          <p:nvPr/>
        </p:nvSpPr>
        <p:spPr bwMode="black">
          <a:xfrm>
            <a:off x="0" y="6629400"/>
            <a:ext cx="12192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124" tIns="41061" rIns="82124" bIns="41061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2C2C2C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1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accent1"/>
        </a:buClr>
        <a:buSzPct val="100000"/>
        <a:buFont typeface="Wingdings" charset="0"/>
        <a:buChar char="§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3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SC_1007 AM18 FacultySpeakerSlides_V5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7" y="65151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5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204D-9CF6-1549-BDB0-8CE7C5460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B4DFC-0ED2-D845-AC70-2B2B2399DA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60BA92-AD4B-4BE1-8CFE-37CE51AC19F7}"/>
              </a:ext>
            </a:extLst>
          </p:cNvPr>
          <p:cNvSpPr txBox="1"/>
          <p:nvPr userDrawn="1"/>
        </p:nvSpPr>
        <p:spPr>
          <a:xfrm rot="20033042">
            <a:off x="1372003" y="1211581"/>
            <a:ext cx="96249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b="1" dirty="0">
                <a:solidFill>
                  <a:schemeClr val="bg1">
                    <a:lumMod val="95000"/>
                  </a:schemeClr>
                </a:solidFill>
              </a:rPr>
              <a:t>DRAFT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61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429875" y="6515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193DF-B76F-450E-AFCA-B402CEEBEC12}"/>
              </a:ext>
            </a:extLst>
          </p:cNvPr>
          <p:cNvSpPr txBox="1"/>
          <p:nvPr userDrawn="1"/>
        </p:nvSpPr>
        <p:spPr>
          <a:xfrm>
            <a:off x="5724008" y="6485401"/>
            <a:ext cx="26178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chemeClr val="bg1"/>
                </a:solidFill>
                <a:latin typeface="Calibri"/>
                <a:cs typeface="Calibri"/>
              </a:rPr>
              <a:t> Hope S. </a:t>
            </a:r>
            <a:r>
              <a:rPr lang="en-US" sz="800" baseline="0" dirty="0" err="1">
                <a:solidFill>
                  <a:schemeClr val="bg1"/>
                </a:solidFill>
                <a:latin typeface="Calibri"/>
                <a:cs typeface="Calibri"/>
              </a:rPr>
              <a:t>Rugo</a:t>
            </a:r>
            <a:r>
              <a:rPr lang="en-US" sz="800" baseline="0" dirty="0">
                <a:solidFill>
                  <a:schemeClr val="bg1"/>
                </a:solidFill>
                <a:latin typeface="Calibri"/>
                <a:cs typeface="Calibri"/>
              </a:rPr>
              <a:t>, MD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5F0FE-CBC8-40D7-86BE-11E752BFF6D5}"/>
              </a:ext>
            </a:extLst>
          </p:cNvPr>
          <p:cNvSpPr txBox="1"/>
          <p:nvPr userDrawn="1"/>
        </p:nvSpPr>
        <p:spPr>
          <a:xfrm>
            <a:off x="838200" y="6342743"/>
            <a:ext cx="8131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chemeClr val="bg1"/>
                </a:solidFill>
                <a:latin typeface="Calibri"/>
                <a:cs typeface="Calibri"/>
              </a:rPr>
              <a:t>Abstract #1000</a:t>
            </a:r>
          </a:p>
        </p:txBody>
      </p:sp>
    </p:spTree>
    <p:extLst>
      <p:ext uri="{BB962C8B-B14F-4D97-AF65-F5344CB8AC3E}">
        <p14:creationId xmlns:p14="http://schemas.microsoft.com/office/powerpoint/2010/main" val="81373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rgbClr val="113468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F76B1-4E0D-324D-807D-6B6D35907A7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14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ransition spd="slow" advClick="0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bg1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bg1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E4615B-77D7-614A-B0A4-D65A80AD4D17}"/>
              </a:ext>
            </a:extLst>
          </p:cNvPr>
          <p:cNvSpPr txBox="1">
            <a:spLocks/>
          </p:cNvSpPr>
          <p:nvPr/>
        </p:nvSpPr>
        <p:spPr bwMode="auto">
          <a:xfrm>
            <a:off x="914400" y="2544640"/>
            <a:ext cx="1024568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Please note, these are the actual video-recorded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proceedings from the live CME event and may include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use of trade names and other raw, unedited content.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57147" y="572406"/>
            <a:ext cx="10515600" cy="1325563"/>
          </a:xfrm>
        </p:spPr>
        <p:txBody>
          <a:bodyPr/>
          <a:lstStyle/>
          <a:p>
            <a:r>
              <a:rPr lang="en-US" sz="3600" dirty="0"/>
              <a:t>NALA Trial (ASCO 2019)</a:t>
            </a:r>
            <a:br>
              <a:rPr lang="en-US" sz="3600" dirty="0"/>
            </a:br>
            <a:r>
              <a:rPr lang="en-US" sz="2400" dirty="0"/>
              <a:t>Global Phase III Registration Study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6774" y="1800363"/>
            <a:ext cx="8801100" cy="45169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1900" b="1" dirty="0"/>
              <a:t>≥ 3rd-line therapy for patients with HER2+ metastatic breast cancer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1900" b="1" dirty="0"/>
              <a:t>Prior T-DM1, pertuzumab acceptable; prior lapatinib, capecitabine not permitted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1900" b="1" dirty="0"/>
              <a:t>Patients with asymptomatic CNS metastatic disease are eligible to enroll*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b="1" dirty="0"/>
              <a:t>*TBCRC 022 – 49% CNS ORR (N+C), N=37; 29% G3 diarrhea</a:t>
            </a:r>
            <a:r>
              <a:rPr lang="en-US" sz="1900" b="1" baseline="30000" dirty="0"/>
              <a:t>1</a:t>
            </a:r>
            <a:endParaRPr lang="en-US" sz="1900" dirty="0"/>
          </a:p>
          <a:p>
            <a:pPr marL="0" indent="0">
              <a:spcAft>
                <a:spcPts val="300"/>
              </a:spcAft>
              <a:buNone/>
            </a:pPr>
            <a:br>
              <a:rPr lang="en-US" sz="1600" b="1" dirty="0"/>
            </a:br>
            <a:br>
              <a:rPr lang="en-US" sz="1600" b="1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0" indent="0">
              <a:buNone/>
            </a:pPr>
            <a:endParaRPr lang="en-US" sz="500" b="1" dirty="0"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endParaRPr lang="en-US" sz="1600" b="1" dirty="0"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endParaRPr lang="en-US" sz="1600" b="1" dirty="0">
              <a:cs typeface="Arial"/>
            </a:endParaRPr>
          </a:p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en-US" sz="1900" b="1" dirty="0">
                <a:cs typeface="Arial"/>
              </a:rPr>
              <a:t>STUDY OBJECTIVES:</a:t>
            </a:r>
          </a:p>
          <a:p>
            <a:pPr marL="0" indent="0">
              <a:spcAft>
                <a:spcPts val="300"/>
              </a:spcAft>
              <a:buNone/>
              <a:tabLst>
                <a:tab pos="2286000" algn="l"/>
              </a:tabLst>
            </a:pPr>
            <a:r>
              <a:rPr lang="en-US" sz="1900" b="1" dirty="0">
                <a:cs typeface="Arial"/>
              </a:rPr>
              <a:t>Co-primary endpoints: </a:t>
            </a:r>
            <a:r>
              <a:rPr lang="en-US" sz="1600" dirty="0">
                <a:cs typeface="Arial"/>
              </a:rPr>
              <a:t>PFS (central) and OS</a:t>
            </a:r>
          </a:p>
          <a:p>
            <a:pPr marL="0" indent="0">
              <a:spcAft>
                <a:spcPts val="300"/>
              </a:spcAft>
              <a:buNone/>
              <a:tabLst>
                <a:tab pos="2286000" algn="l"/>
              </a:tabLst>
            </a:pPr>
            <a:r>
              <a:rPr lang="en-US" sz="1600" b="1" dirty="0">
                <a:cs typeface="Arial"/>
              </a:rPr>
              <a:t>Secondary endpoints: </a:t>
            </a:r>
            <a:r>
              <a:rPr lang="en-US" sz="1600" dirty="0">
                <a:cs typeface="Arial"/>
              </a:rPr>
              <a:t>PFS (local), ORR, DoR, CBR, time to intervention for CNS</a:t>
            </a:r>
            <a:br>
              <a:rPr lang="en-US" sz="1600" dirty="0">
                <a:cs typeface="Arial"/>
              </a:rPr>
            </a:br>
            <a:r>
              <a:rPr lang="en-US" sz="1600" dirty="0">
                <a:cs typeface="Arial"/>
              </a:rPr>
              <a:t>                                         metastases, safety, health outcomes</a:t>
            </a:r>
            <a:endParaRPr lang="en-CA" sz="1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1050" dirty="0"/>
              <a:t>Freedman RA, et al. JCO (2019) 37:13, 1081-89</a:t>
            </a:r>
          </a:p>
          <a:p>
            <a:r>
              <a:rPr lang="en-US" sz="1050" dirty="0"/>
              <a:t>CBR is defined as Complete Response (CR) or Partial Response (PR) or Stable Disease (SD) for ≥ 24 weeks</a:t>
            </a:r>
          </a:p>
          <a:p>
            <a:r>
              <a:rPr lang="en-US" sz="1050" dirty="0"/>
              <a:t>Loperamide prophylaxis required in neratinib arm</a:t>
            </a:r>
          </a:p>
          <a:p>
            <a:pPr marL="0" indent="0">
              <a:buNone/>
            </a:pPr>
            <a:r>
              <a:rPr lang="en-US" sz="1050" dirty="0"/>
              <a:t>CBR=clinical benefit rate; CNS=central nervous system; </a:t>
            </a:r>
            <a:r>
              <a:rPr lang="en-US" sz="1050" dirty="0" err="1"/>
              <a:t>mBC</a:t>
            </a:r>
            <a:r>
              <a:rPr lang="en-US" sz="1050" dirty="0"/>
              <a:t>=metastatic breast cancer; PD=progressive disease.</a:t>
            </a:r>
          </a:p>
          <a:p>
            <a:pPr marL="0" indent="0">
              <a:buNone/>
            </a:pPr>
            <a:r>
              <a:rPr lang="en-US" sz="1050" b="1" dirty="0" err="1"/>
              <a:t>ClinicalTrials.gov</a:t>
            </a:r>
            <a:r>
              <a:rPr lang="en-US" sz="1050" b="1" dirty="0"/>
              <a:t> Identifier: NCT01808573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441069" y="3578531"/>
            <a:ext cx="1945749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Metastatic</a:t>
            </a:r>
          </a:p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+mn-lt"/>
                <a:cs typeface="Arial"/>
              </a:rPr>
              <a:t>Breast Cancer</a:t>
            </a:r>
            <a:r>
              <a:rPr lang="en-US" sz="1400" i="1" dirty="0">
                <a:solidFill>
                  <a:schemeClr val="bg1"/>
                </a:solidFill>
                <a:latin typeface="+mn-lt"/>
                <a:cs typeface="Arial"/>
              </a:rPr>
              <a:t>:</a:t>
            </a:r>
          </a:p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+mn-lt"/>
                <a:cs typeface="Arial"/>
              </a:rPr>
              <a:t>Received ≥ 2 prior lines of HER2-directed therapy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12548" y="4473567"/>
            <a:ext cx="19742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400" b="0" dirty="0">
                <a:latin typeface="+mn-lt"/>
                <a:cs typeface="Arial"/>
              </a:rPr>
              <a:t>Randomize </a:t>
            </a:r>
          </a:p>
          <a:p>
            <a:pPr algn="ctr" eaLnBrk="1" hangingPunct="1"/>
            <a:r>
              <a:rPr lang="en-US" sz="1400" dirty="0">
                <a:latin typeface="+mn-lt"/>
                <a:cs typeface="Arial"/>
              </a:rPr>
              <a:t>n=300 each arm</a:t>
            </a:r>
          </a:p>
        </p:txBody>
      </p:sp>
      <p:sp>
        <p:nvSpPr>
          <p:cNvPr id="18447" name="TextBox 26"/>
          <p:cNvSpPr txBox="1">
            <a:spLocks noChangeArrowheads="1"/>
          </p:cNvSpPr>
          <p:nvPr/>
        </p:nvSpPr>
        <p:spPr bwMode="auto">
          <a:xfrm>
            <a:off x="3006332" y="3880441"/>
            <a:ext cx="5064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/>
              </a:rPr>
              <a:t>1:1</a:t>
            </a:r>
          </a:p>
        </p:txBody>
      </p:sp>
      <p:sp>
        <p:nvSpPr>
          <p:cNvPr id="24" name="Octagon 23"/>
          <p:cNvSpPr/>
          <p:nvPr/>
        </p:nvSpPr>
        <p:spPr bwMode="auto">
          <a:xfrm>
            <a:off x="6405340" y="3204862"/>
            <a:ext cx="548640" cy="548640"/>
          </a:xfrm>
          <a:prstGeom prst="octagon">
            <a:avLst/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PD</a:t>
            </a:r>
          </a:p>
        </p:txBody>
      </p:sp>
      <p:sp>
        <p:nvSpPr>
          <p:cNvPr id="25" name="Octagon 24"/>
          <p:cNvSpPr/>
          <p:nvPr/>
        </p:nvSpPr>
        <p:spPr bwMode="auto">
          <a:xfrm>
            <a:off x="6396923" y="4378108"/>
            <a:ext cx="548640" cy="548640"/>
          </a:xfrm>
          <a:prstGeom prst="octagon">
            <a:avLst/>
          </a:prstGeom>
          <a:solidFill>
            <a:schemeClr val="tx1">
              <a:lumMod val="65000"/>
              <a:lumOff val="35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PD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3629512" y="2889238"/>
            <a:ext cx="2651760" cy="1168556"/>
          </a:xfrm>
          <a:prstGeom prst="rightArrow">
            <a:avLst/>
          </a:prstGeom>
          <a:solidFill>
            <a:schemeClr val="accent3">
              <a:lumMod val="25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  <a:cs typeface="Arial" charset="0"/>
              </a:rPr>
              <a:t>Neratinib 240 mg + capecitabine 1500 mg/m</a:t>
            </a:r>
            <a:r>
              <a:rPr lang="en-US" sz="1400" b="1" baseline="30000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sz="1400" b="1" dirty="0"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sp>
        <p:nvSpPr>
          <p:cNvPr id="22" name="Right Arrow 21"/>
          <p:cNvSpPr/>
          <p:nvPr/>
        </p:nvSpPr>
        <p:spPr bwMode="auto">
          <a:xfrm>
            <a:off x="3629512" y="4036001"/>
            <a:ext cx="2651760" cy="116855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cs typeface="Arial" charset="0"/>
              </a:rPr>
              <a:t>Lapatinib 1250 mg + capecitabine 2000 mg/m</a:t>
            </a:r>
            <a:r>
              <a:rPr lang="en-US" sz="1400" b="1" baseline="30000" dirty="0">
                <a:solidFill>
                  <a:schemeClr val="tx1"/>
                </a:solidFill>
                <a:cs typeface="Arial" charset="0"/>
              </a:rPr>
              <a:t>2</a:t>
            </a:r>
            <a:r>
              <a:rPr lang="en-US" sz="1400" b="1" dirty="0">
                <a:solidFill>
                  <a:schemeClr val="tx1"/>
                </a:solidFill>
                <a:cs typeface="Arial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429350" y="3764765"/>
            <a:ext cx="548640" cy="548640"/>
          </a:xfrm>
          <a:prstGeom prst="ellipse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98322" y="3764765"/>
            <a:ext cx="1229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Follow-up </a:t>
            </a:r>
          </a:p>
          <a:p>
            <a:pPr algn="ctr"/>
            <a:r>
              <a:rPr lang="en-US" sz="1600" dirty="0"/>
              <a:t>(Survival)</a:t>
            </a:r>
          </a:p>
        </p:txBody>
      </p:sp>
      <p:sp>
        <p:nvSpPr>
          <p:cNvPr id="29" name="Right Bracket 28"/>
          <p:cNvSpPr/>
          <p:nvPr/>
        </p:nvSpPr>
        <p:spPr bwMode="auto">
          <a:xfrm>
            <a:off x="7038896" y="3061792"/>
            <a:ext cx="182880" cy="2011680"/>
          </a:xfrm>
          <a:prstGeom prst="rightBracke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Arial" charset="0"/>
              <a:cs typeface="Arial" charset="0"/>
            </a:endParaRPr>
          </a:p>
        </p:txBody>
      </p:sp>
      <p:cxnSp>
        <p:nvCxnSpPr>
          <p:cNvPr id="30" name="Straight Arrow Connector 15"/>
          <p:cNvCxnSpPr>
            <a:cxnSpLocks noChangeShapeType="1"/>
          </p:cNvCxnSpPr>
          <p:nvPr/>
        </p:nvCxnSpPr>
        <p:spPr bwMode="auto">
          <a:xfrm>
            <a:off x="7215780" y="4067632"/>
            <a:ext cx="36576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3A3FE60-C957-425E-B6D1-9656B40A6D1D}"/>
              </a:ext>
            </a:extLst>
          </p:cNvPr>
          <p:cNvSpPr/>
          <p:nvPr/>
        </p:nvSpPr>
        <p:spPr>
          <a:xfrm>
            <a:off x="326774" y="186683"/>
            <a:ext cx="114804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buClr>
                <a:srgbClr val="1F497D">
                  <a:lumMod val="60000"/>
                  <a:lumOff val="40000"/>
                </a:srgbClr>
              </a:buClr>
            </a:pPr>
            <a:r>
              <a:rPr lang="en-US" sz="3000" dirty="0">
                <a:solidFill>
                  <a:srgbClr val="941100"/>
                </a:solidFill>
              </a:rPr>
              <a:t>Capecitabine + Neratinib or Lapatinib as 3L+ in Patients With HER2+ mBC</a:t>
            </a:r>
            <a:endParaRPr lang="en-US" sz="3000" dirty="0">
              <a:solidFill>
                <a:srgbClr val="941100"/>
              </a:solidFill>
              <a:ea typeface="ＭＳ Ｐゴシック" charset="0"/>
              <a:cs typeface="Calibri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77AB3D6-004F-429D-8AE3-60A80DC04EFE}"/>
              </a:ext>
            </a:extLst>
          </p:cNvPr>
          <p:cNvSpPr/>
          <p:nvPr/>
        </p:nvSpPr>
        <p:spPr>
          <a:xfrm>
            <a:off x="2711302" y="3459452"/>
            <a:ext cx="902970" cy="305313"/>
          </a:xfrm>
          <a:custGeom>
            <a:avLst/>
            <a:gdLst>
              <a:gd name="connsiteX0" fmla="*/ 924560 w 924560"/>
              <a:gd name="connsiteY0" fmla="*/ 0 h 406400"/>
              <a:gd name="connsiteX1" fmla="*/ 0 w 924560"/>
              <a:gd name="connsiteY1" fmla="*/ 0 h 406400"/>
              <a:gd name="connsiteX2" fmla="*/ 0 w 92456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560" h="406400">
                <a:moveTo>
                  <a:pt x="924560" y="0"/>
                </a:moveTo>
                <a:lnTo>
                  <a:pt x="0" y="0"/>
                </a:lnTo>
                <a:lnTo>
                  <a:pt x="0" y="406400"/>
                </a:lnTo>
              </a:path>
            </a:pathLst>
          </a:custGeom>
          <a:noFill/>
          <a:ln w="28575" algn="ctr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8FAFCE-A1DF-4B37-AB8E-0205893C6485}"/>
              </a:ext>
            </a:extLst>
          </p:cNvPr>
          <p:cNvSpPr/>
          <p:nvPr/>
        </p:nvSpPr>
        <p:spPr>
          <a:xfrm flipV="1">
            <a:off x="2711302" y="4306561"/>
            <a:ext cx="902970" cy="305313"/>
          </a:xfrm>
          <a:custGeom>
            <a:avLst/>
            <a:gdLst>
              <a:gd name="connsiteX0" fmla="*/ 924560 w 924560"/>
              <a:gd name="connsiteY0" fmla="*/ 0 h 406400"/>
              <a:gd name="connsiteX1" fmla="*/ 0 w 924560"/>
              <a:gd name="connsiteY1" fmla="*/ 0 h 406400"/>
              <a:gd name="connsiteX2" fmla="*/ 0 w 92456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560" h="406400">
                <a:moveTo>
                  <a:pt x="924560" y="0"/>
                </a:moveTo>
                <a:lnTo>
                  <a:pt x="0" y="0"/>
                </a:lnTo>
                <a:lnTo>
                  <a:pt x="0" y="406400"/>
                </a:lnTo>
              </a:path>
            </a:pathLst>
          </a:custGeom>
          <a:noFill/>
          <a:ln w="28575" algn="ctr">
            <a:solidFill>
              <a:schemeClr val="tx1"/>
            </a:solidFill>
            <a:round/>
            <a:headEnd type="triangl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3074C-88CD-5841-A8D5-B9CC29D281A1}"/>
              </a:ext>
            </a:extLst>
          </p:cNvPr>
          <p:cNvSpPr txBox="1"/>
          <p:nvPr/>
        </p:nvSpPr>
        <p:spPr>
          <a:xfrm>
            <a:off x="8727449" y="851660"/>
            <a:ext cx="3266728" cy="582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Time to intervention for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symptomatic CNS disease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longer in the N+C arm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PFS HR = 0.76;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95% CI 0.63–0.93; p = 0.006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(12m PFS 28.8% vs 14.8%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for N+C vs L+C, respectively)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OS HR = NOT significant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(0.88; 95% CI 0.72–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1.07; p = 0.2086)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ORR in patients with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measurable disease 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32.8% vs 26.7% (N+C vs L+C);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p = 0.1201</a:t>
            </a:r>
          </a:p>
          <a:p>
            <a:pPr>
              <a:lnSpc>
                <a:spcPct val="90000"/>
              </a:lnSpc>
            </a:pPr>
            <a:endParaRPr lang="en-US" b="1" dirty="0"/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“Tolerability was similar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  between the two arms” - ??</a:t>
            </a:r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endParaRPr lang="en-US" b="1" dirty="0"/>
          </a:p>
          <a:p>
            <a:pPr marL="285750" indent="-285750">
              <a:lnSpc>
                <a:spcPct val="90000"/>
              </a:lnSpc>
              <a:buFont typeface="Wingdings" pitchFamily="2" charset="2"/>
              <a:buChar char="Ø"/>
            </a:pPr>
            <a:r>
              <a:rPr lang="en-US" b="1" dirty="0"/>
              <a:t>Grade 3 diarrhea increased</a:t>
            </a:r>
          </a:p>
          <a:p>
            <a:pPr>
              <a:lnSpc>
                <a:spcPct val="90000"/>
              </a:lnSpc>
            </a:pPr>
            <a:r>
              <a:rPr lang="en-US" b="1" dirty="0"/>
              <a:t>      with N+C (24.4% vs 12.5%)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E44F8-D568-6F46-8A6E-FDC555B1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400" dirty="0">
                <a:solidFill>
                  <a:srgbClr val="941100"/>
                </a:solidFill>
              </a:rPr>
              <a:t>Neratinib Efficacy in HER2-</a:t>
            </a:r>
            <a:r>
              <a:rPr lang="en-US" sz="3400" i="1" dirty="0">
                <a:solidFill>
                  <a:srgbClr val="941100"/>
                </a:solidFill>
              </a:rPr>
              <a:t>Mutant</a:t>
            </a:r>
            <a:r>
              <a:rPr lang="en-US" sz="3400" dirty="0">
                <a:solidFill>
                  <a:srgbClr val="941100"/>
                </a:solidFill>
              </a:rPr>
              <a:t> Nonamplified</a:t>
            </a:r>
            <a:br>
              <a:rPr lang="en-US" sz="3400" dirty="0">
                <a:solidFill>
                  <a:srgbClr val="941100"/>
                </a:solidFill>
              </a:rPr>
            </a:br>
            <a:r>
              <a:rPr lang="en-US" sz="3400" dirty="0">
                <a:solidFill>
                  <a:srgbClr val="941100"/>
                </a:solidFill>
              </a:rPr>
              <a:t>Metastatic Breast Cancer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74349-304D-F84A-A6CA-BD22EA548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979" y="1349117"/>
            <a:ext cx="8035435" cy="486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3D087-C638-9547-BCE8-3D6CA4C0A33C}"/>
              </a:ext>
            </a:extLst>
          </p:cNvPr>
          <p:cNvSpPr txBox="1"/>
          <p:nvPr/>
        </p:nvSpPr>
        <p:spPr>
          <a:xfrm>
            <a:off x="7286328" y="6149634"/>
            <a:ext cx="202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 by RECIST v1.1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565CD-0F22-4F43-A714-38974070E5E3}"/>
              </a:ext>
            </a:extLst>
          </p:cNvPr>
          <p:cNvSpPr txBox="1"/>
          <p:nvPr/>
        </p:nvSpPr>
        <p:spPr>
          <a:xfrm>
            <a:off x="8929622" y="6550223"/>
            <a:ext cx="259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Baselga_St-Gallen-2017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71AFF-3E8F-1348-B81E-69B151255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590"/>
            <a:ext cx="4226703" cy="3395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0F25B7-5F96-314E-95BD-FF1DB3A0A987}"/>
              </a:ext>
            </a:extLst>
          </p:cNvPr>
          <p:cNvSpPr txBox="1"/>
          <p:nvPr/>
        </p:nvSpPr>
        <p:spPr>
          <a:xfrm>
            <a:off x="100556" y="4876098"/>
            <a:ext cx="40255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HER2 mutation frequency: 5/309 (1.6%),</a:t>
            </a:r>
          </a:p>
          <a:p>
            <a:r>
              <a:rPr lang="en-US" dirty="0"/>
              <a:t>4/51 (7.8%) in invasive lobular (P=0.026).</a:t>
            </a:r>
          </a:p>
          <a:p>
            <a:r>
              <a:rPr lang="en-US" dirty="0"/>
              <a:t>At progression, emergence of several</a:t>
            </a:r>
          </a:p>
          <a:p>
            <a:r>
              <a:rPr lang="en-US" dirty="0"/>
              <a:t>other HER2 mutations, including T798I</a:t>
            </a:r>
          </a:p>
          <a:p>
            <a:r>
              <a:rPr lang="en-US" dirty="0"/>
              <a:t>(analogous to EGFR T790M “gatekeeper”</a:t>
            </a:r>
          </a:p>
          <a:p>
            <a:r>
              <a:rPr lang="en-US" dirty="0"/>
              <a:t>resistance mutation). </a:t>
            </a:r>
            <a:r>
              <a:rPr lang="en-US" b="1" dirty="0"/>
              <a:t>CBR = 31%.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199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62D4-84A9-3A4C-98A2-8C098803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178416"/>
            <a:ext cx="12400151" cy="1325563"/>
          </a:xfrm>
        </p:spPr>
        <p:txBody>
          <a:bodyPr>
            <a:noAutofit/>
          </a:bodyPr>
          <a:lstStyle/>
          <a:p>
            <a:r>
              <a:rPr lang="en-US" sz="3100" dirty="0" err="1">
                <a:solidFill>
                  <a:srgbClr val="941100"/>
                </a:solidFill>
                <a:latin typeface="+mn-lt"/>
              </a:rPr>
              <a:t>Pyrotinib</a:t>
            </a:r>
            <a:r>
              <a:rPr lang="en-US" sz="3100" dirty="0">
                <a:solidFill>
                  <a:srgbClr val="941100"/>
                </a:solidFill>
                <a:latin typeface="+mn-lt"/>
              </a:rPr>
              <a:t> (an irreversible pan-</a:t>
            </a:r>
            <a:r>
              <a:rPr lang="en-US" sz="3100" dirty="0" err="1">
                <a:solidFill>
                  <a:srgbClr val="941100"/>
                </a:solidFill>
                <a:latin typeface="+mn-lt"/>
              </a:rPr>
              <a:t>ErbB</a:t>
            </a:r>
            <a:r>
              <a:rPr lang="en-US" sz="3100" dirty="0">
                <a:solidFill>
                  <a:srgbClr val="941100"/>
                </a:solidFill>
                <a:latin typeface="+mn-lt"/>
              </a:rPr>
              <a:t> receptor tyrosine kinase inhibitor) combined with capecitabine in HER2+ metastatic breast cancer previously treated with trastuzumab and </a:t>
            </a:r>
            <a:r>
              <a:rPr lang="en-US" sz="3100" dirty="0" err="1">
                <a:solidFill>
                  <a:srgbClr val="941100"/>
                </a:solidFill>
                <a:latin typeface="+mn-lt"/>
              </a:rPr>
              <a:t>taxanes</a:t>
            </a:r>
            <a:r>
              <a:rPr lang="en-US" sz="3100" dirty="0">
                <a:solidFill>
                  <a:srgbClr val="941100"/>
                </a:solidFill>
                <a:latin typeface="+mn-lt"/>
              </a:rPr>
              <a:t>: A randomized phase III study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70B3E-B59C-F34F-9923-F3F35D78F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27" y="1698000"/>
            <a:ext cx="8273945" cy="462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0D3935-3510-5C45-B2A9-5AFB7203E837}"/>
              </a:ext>
            </a:extLst>
          </p:cNvPr>
          <p:cNvSpPr/>
          <p:nvPr/>
        </p:nvSpPr>
        <p:spPr>
          <a:xfrm>
            <a:off x="7172484" y="6234920"/>
            <a:ext cx="5227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Jiang Z, et al. Journal of Clinical Oncology 37, no. 15_suppl</a:t>
            </a:r>
          </a:p>
          <a:p>
            <a:r>
              <a:rPr lang="en-US" sz="1600" dirty="0"/>
              <a:t>(May 20 2019) 1001-1001. NCT02973737.</a:t>
            </a:r>
          </a:p>
        </p:txBody>
      </p:sp>
    </p:spTree>
    <p:extLst>
      <p:ext uri="{BB962C8B-B14F-4D97-AF65-F5344CB8AC3E}">
        <p14:creationId xmlns:p14="http://schemas.microsoft.com/office/powerpoint/2010/main" val="223419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0" y="1621010"/>
            <a:ext cx="2995901" cy="18512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2403" y="3469617"/>
            <a:ext cx="3000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PET results demonstrate that</a:t>
            </a:r>
          </a:p>
          <a:p>
            <a:r>
              <a:rPr lang="en-US" baseline="30000" dirty="0"/>
              <a:t>89</a:t>
            </a:r>
            <a:r>
              <a:rPr lang="en-US" dirty="0"/>
              <a:t>Zr-trastuzumab </a:t>
            </a:r>
            <a:r>
              <a:rPr lang="en-US" i="1" dirty="0"/>
              <a:t>does</a:t>
            </a:r>
            <a:r>
              <a:rPr lang="en-US" dirty="0"/>
              <a:t> gain</a:t>
            </a:r>
          </a:p>
          <a:p>
            <a:r>
              <a:rPr lang="en-US" dirty="0"/>
              <a:t>access to the CNS in patients</a:t>
            </a:r>
          </a:p>
          <a:p>
            <a:r>
              <a:rPr lang="en-US" dirty="0"/>
              <a:t>with HER2+ brain metastases.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23" y="308163"/>
            <a:ext cx="1004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41100"/>
                </a:solidFill>
              </a:rPr>
              <a:t>HER2 </a:t>
            </a:r>
            <a:r>
              <a:rPr lang="en-US" sz="3200" dirty="0" err="1">
                <a:solidFill>
                  <a:srgbClr val="941100"/>
                </a:solidFill>
              </a:rPr>
              <a:t>MAb</a:t>
            </a:r>
            <a:r>
              <a:rPr lang="en-US" sz="3200" dirty="0">
                <a:solidFill>
                  <a:srgbClr val="941100"/>
                </a:solidFill>
              </a:rPr>
              <a:t>/ADC BBB Penetration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6244D-89AE-6D48-AA27-B0794975D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409" y="1621010"/>
            <a:ext cx="5144274" cy="4073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1515E-24F9-4741-A634-BC8D0816D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855" y="1551836"/>
            <a:ext cx="3962400" cy="3289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A53EF5-33C5-914A-8821-DA8E7DAA16BF}"/>
              </a:ext>
            </a:extLst>
          </p:cNvPr>
          <p:cNvSpPr txBox="1"/>
          <p:nvPr/>
        </p:nvSpPr>
        <p:spPr>
          <a:xfrm>
            <a:off x="9322130" y="1817242"/>
            <a:ext cx="2579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ORR = 30.2% (N = 53)</a:t>
            </a:r>
          </a:p>
          <a:p>
            <a:r>
              <a:rPr lang="en-US" b="1" dirty="0"/>
              <a:t>Extracranial ORR = 35.1%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1A2D6C-0B1C-B842-9A0E-D042B694E19D}"/>
              </a:ext>
            </a:extLst>
          </p:cNvPr>
          <p:cNvSpPr txBox="1"/>
          <p:nvPr/>
        </p:nvSpPr>
        <p:spPr>
          <a:xfrm>
            <a:off x="8956797" y="1254904"/>
            <a:ext cx="279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T-DM1 in HER2+ brain </a:t>
            </a:r>
            <a:r>
              <a:rPr lang="en-US" b="1" dirty="0" err="1"/>
              <a:t>mets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96271C-7D13-944E-81F1-8AD27277B01B}"/>
              </a:ext>
            </a:extLst>
          </p:cNvPr>
          <p:cNvSpPr txBox="1"/>
          <p:nvPr/>
        </p:nvSpPr>
        <p:spPr>
          <a:xfrm>
            <a:off x="8607650" y="4669946"/>
            <a:ext cx="3698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Fabi</a:t>
            </a:r>
            <a:r>
              <a:rPr lang="en-US" sz="1400" dirty="0"/>
              <a:t> A, et al. </a:t>
            </a:r>
            <a:r>
              <a:rPr lang="en-US" sz="1400" dirty="0" err="1"/>
              <a:t>Oncotarget</a:t>
            </a:r>
            <a:r>
              <a:rPr lang="en-US" sz="1400" dirty="0"/>
              <a:t>. 2017;8(38):64481-89.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D315F-8FDD-F245-98E3-E532008F7ADE}"/>
              </a:ext>
            </a:extLst>
          </p:cNvPr>
          <p:cNvSpPr txBox="1"/>
          <p:nvPr/>
        </p:nvSpPr>
        <p:spPr>
          <a:xfrm>
            <a:off x="4918791" y="1622904"/>
            <a:ext cx="18590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1C487D"/>
                </a:solidFill>
              </a:rPr>
              <a:t>ZEPHIR Trial</a:t>
            </a:r>
          </a:p>
          <a:p>
            <a:pPr algn="ctr"/>
            <a:r>
              <a:rPr lang="en-US" sz="2200" b="1" dirty="0">
                <a:solidFill>
                  <a:srgbClr val="1C487D"/>
                </a:solidFill>
              </a:rPr>
              <a:t>Patient 216</a:t>
            </a:r>
          </a:p>
        </p:txBody>
      </p:sp>
    </p:spTree>
    <p:extLst>
      <p:ext uri="{BB962C8B-B14F-4D97-AF65-F5344CB8AC3E}">
        <p14:creationId xmlns:p14="http://schemas.microsoft.com/office/powerpoint/2010/main" val="40321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67C4-0B1F-EF43-876A-83B0830D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571" y="222553"/>
            <a:ext cx="8145462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941100"/>
                </a:solidFill>
              </a:rPr>
              <a:t>Trastuzumab </a:t>
            </a:r>
            <a:r>
              <a:rPr lang="en-US" sz="3600" dirty="0" err="1">
                <a:solidFill>
                  <a:srgbClr val="941100"/>
                </a:solidFill>
              </a:rPr>
              <a:t>deruxtecan</a:t>
            </a:r>
            <a:r>
              <a:rPr lang="en-US" sz="3600" dirty="0">
                <a:solidFill>
                  <a:srgbClr val="941100"/>
                </a:solidFill>
              </a:rPr>
              <a:t> (DS-8201a)</a:t>
            </a:r>
            <a:br>
              <a:rPr lang="en-US" sz="2000" dirty="0"/>
            </a:br>
            <a:r>
              <a:rPr lang="en-US" sz="2000" dirty="0"/>
              <a:t>Poster # P6-17-02 – San Antonio Breast Cancer Symposium</a:t>
            </a:r>
            <a:r>
              <a:rPr lang="en-US" sz="2000" baseline="30000" dirty="0"/>
              <a:t>®</a:t>
            </a:r>
            <a:r>
              <a:rPr lang="en-US" sz="2000" dirty="0"/>
              <a:t> – December 4–8,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3611C-D35B-2C46-87D2-85B3D3FB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473" y="1148453"/>
            <a:ext cx="3217775" cy="28696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E51F05-7DF9-6546-BF5E-89A7ACE9B989}"/>
              </a:ext>
            </a:extLst>
          </p:cNvPr>
          <p:cNvGrpSpPr/>
          <p:nvPr/>
        </p:nvGrpSpPr>
        <p:grpSpPr>
          <a:xfrm>
            <a:off x="581577" y="1487309"/>
            <a:ext cx="3667859" cy="2352424"/>
            <a:chOff x="78951" y="1650864"/>
            <a:chExt cx="4720896" cy="3165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6E47D2-00DC-0E42-B982-1B10AA44D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1" y="1650864"/>
              <a:ext cx="4720896" cy="31657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F6FB1C-F03D-B64C-9581-92C0A7485A72}"/>
                </a:ext>
              </a:extLst>
            </p:cNvPr>
            <p:cNvSpPr txBox="1"/>
            <p:nvPr/>
          </p:nvSpPr>
          <p:spPr>
            <a:xfrm>
              <a:off x="590175" y="4225628"/>
              <a:ext cx="972935" cy="414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 = 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BA5C6D-E8AC-954A-991D-D4ED18CE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77" y="4085058"/>
            <a:ext cx="3136999" cy="2337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62D79-A8F1-144F-B85D-AD90603D6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157" y="4068352"/>
            <a:ext cx="2784631" cy="23705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D49327-72B8-8040-85C7-D241F4FC85A1}"/>
              </a:ext>
            </a:extLst>
          </p:cNvPr>
          <p:cNvSpPr/>
          <p:nvPr/>
        </p:nvSpPr>
        <p:spPr>
          <a:xfrm>
            <a:off x="9040812" y="1425779"/>
            <a:ext cx="2943922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ILD risk significantly associated with dose,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p &lt; 0.001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(Cox proportional hazards)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ILD monitoring and management plan implemented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B956C0-8710-E34E-96D1-DC49B7CD4BF7}"/>
              </a:ext>
            </a:extLst>
          </p:cNvPr>
          <p:cNvSpPr txBox="1"/>
          <p:nvPr/>
        </p:nvSpPr>
        <p:spPr>
          <a:xfrm>
            <a:off x="0" y="6581001"/>
            <a:ext cx="5385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 # P6-17-02 – San Antonio Breast Cancer Symposium® – December 4–8,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AD791-D778-6A45-9113-7783FD288228}"/>
              </a:ext>
            </a:extLst>
          </p:cNvPr>
          <p:cNvSpPr txBox="1"/>
          <p:nvPr/>
        </p:nvSpPr>
        <p:spPr>
          <a:xfrm>
            <a:off x="5542982" y="1275437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HER2+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2AB292-142E-7B48-9791-CA94CC403756}"/>
              </a:ext>
            </a:extLst>
          </p:cNvPr>
          <p:cNvSpPr txBox="1"/>
          <p:nvPr/>
        </p:nvSpPr>
        <p:spPr>
          <a:xfrm>
            <a:off x="1315783" y="4599272"/>
            <a:ext cx="1875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black"/>
                </a:solidFill>
              </a:rPr>
              <a:t>HER2-“low”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4B6D8-BAA6-0A44-AF1F-4A3527DB097A}"/>
              </a:ext>
            </a:extLst>
          </p:cNvPr>
          <p:cNvSpPr txBox="1"/>
          <p:nvPr/>
        </p:nvSpPr>
        <p:spPr>
          <a:xfrm>
            <a:off x="6928661" y="4514967"/>
            <a:ext cx="50157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*Modi S, et al. A phase III, multicenter, randomized,</a:t>
            </a:r>
          </a:p>
          <a:p>
            <a:r>
              <a:rPr lang="en-US" dirty="0"/>
              <a:t>open label trial of trastuzumab </a:t>
            </a:r>
            <a:r>
              <a:rPr lang="en-US" dirty="0" err="1"/>
              <a:t>deruxtecan</a:t>
            </a:r>
            <a:endParaRPr lang="en-US" dirty="0"/>
          </a:p>
          <a:p>
            <a:r>
              <a:rPr lang="en-US" dirty="0"/>
              <a:t>(DS-8201a) versus investigator’s choice in HER2-low</a:t>
            </a:r>
          </a:p>
          <a:p>
            <a:r>
              <a:rPr lang="en-US" dirty="0"/>
              <a:t>breast cancer: J </a:t>
            </a:r>
            <a:r>
              <a:rPr lang="en-US" dirty="0" err="1"/>
              <a:t>Clin</a:t>
            </a:r>
            <a:r>
              <a:rPr lang="en-US" dirty="0"/>
              <a:t> Oncol 37, 2019</a:t>
            </a:r>
          </a:p>
          <a:p>
            <a:r>
              <a:rPr lang="en-US" dirty="0"/>
              <a:t>(</a:t>
            </a:r>
            <a:r>
              <a:rPr lang="en-US" dirty="0" err="1"/>
              <a:t>suppl</a:t>
            </a:r>
            <a:r>
              <a:rPr lang="en-US" dirty="0"/>
              <a:t>; </a:t>
            </a:r>
            <a:r>
              <a:rPr lang="en-US" dirty="0" err="1"/>
              <a:t>abstr</a:t>
            </a:r>
            <a:r>
              <a:rPr lang="en-US" dirty="0"/>
              <a:t> TPS1102)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E4D7B-02E2-7743-B5DA-D53174C0B4B0}"/>
              </a:ext>
            </a:extLst>
          </p:cNvPr>
          <p:cNvSpPr txBox="1"/>
          <p:nvPr/>
        </p:nvSpPr>
        <p:spPr>
          <a:xfrm>
            <a:off x="6096000" y="6560341"/>
            <a:ext cx="597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Poster Session (Board #182a): Sunday June 2, 8:00 AM to 11:00 AM, ASCO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9AF63-701B-0F4F-97E6-AC7BA7453652}"/>
              </a:ext>
            </a:extLst>
          </p:cNvPr>
          <p:cNvSpPr txBox="1"/>
          <p:nvPr/>
        </p:nvSpPr>
        <p:spPr>
          <a:xfrm>
            <a:off x="581577" y="3732300"/>
            <a:ext cx="2279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 = Drug to antibody ratio</a:t>
            </a:r>
          </a:p>
        </p:txBody>
      </p:sp>
    </p:spTree>
    <p:extLst>
      <p:ext uri="{BB962C8B-B14F-4D97-AF65-F5344CB8AC3E}">
        <p14:creationId xmlns:p14="http://schemas.microsoft.com/office/powerpoint/2010/main" val="1267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B57D-27FD-FB4A-AE2A-7979B9A2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941100"/>
                </a:solidFill>
              </a:rPr>
              <a:t>Phase II DESTINY-Breast01 Trial Meets Its Primary Endpoint</a:t>
            </a:r>
            <a:br>
              <a:rPr lang="en-US" sz="3200" dirty="0">
                <a:solidFill>
                  <a:srgbClr val="941100"/>
                </a:solidFill>
              </a:rPr>
            </a:br>
            <a:r>
              <a:rPr lang="en-US" sz="2200" dirty="0">
                <a:solidFill>
                  <a:srgbClr val="941100"/>
                </a:solidFill>
              </a:rPr>
              <a:t>Press Release – May 8,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1D1AC-EAF4-2D40-B519-F04F8CC3E6E7}"/>
              </a:ext>
            </a:extLst>
          </p:cNvPr>
          <p:cNvSpPr txBox="1"/>
          <p:nvPr/>
        </p:nvSpPr>
        <p:spPr>
          <a:xfrm>
            <a:off x="636999" y="1982912"/>
            <a:ext cx="101816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Positive top-line results were announced for the Phase II DESTINY-Breast01 trial of trastuzumab </a:t>
            </a:r>
            <a:r>
              <a:rPr lang="en-US" sz="2000" dirty="0" err="1"/>
              <a:t>deruxtecan</a:t>
            </a:r>
            <a:r>
              <a:rPr lang="en-US" sz="2000" dirty="0"/>
              <a:t> (DS-8201). The HER2-targeting antibody drug conjugate (ADC) was evaluated in patients with HER2-positive, unresectable and/or metastatic breast cancer previously treated with trastuzumab emtansine.</a:t>
            </a:r>
          </a:p>
          <a:p>
            <a:endParaRPr lang="en-US" sz="2000" dirty="0"/>
          </a:p>
          <a:p>
            <a:r>
              <a:rPr lang="en-US" sz="2000" dirty="0"/>
              <a:t>“The response rate in DESTINY-Breast01, as assessed by an independent review committee, confirms in a heavily-pretreated, global patient population the unprecedented clinical activity in the recently-published Phase I trial. The safety and tolerability profile of trastuzumab </a:t>
            </a:r>
            <a:r>
              <a:rPr lang="en-US" sz="2000" dirty="0" err="1"/>
              <a:t>deruxtecan</a:t>
            </a:r>
            <a:r>
              <a:rPr lang="en-US" sz="2000" dirty="0"/>
              <a:t> was also consistent with previous experience. These results are expected to support planned global regulatory submissions, including a Biologics License Application with the US Food and Drug Administration (FDA) anticipated in the second half of 2019.”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D181-B22B-5D44-AA4C-322B1634D738}"/>
              </a:ext>
            </a:extLst>
          </p:cNvPr>
          <p:cNvSpPr txBox="1"/>
          <p:nvPr/>
        </p:nvSpPr>
        <p:spPr>
          <a:xfrm>
            <a:off x="565079" y="6231265"/>
            <a:ext cx="10253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www.astrazeneca.com</a:t>
            </a:r>
            <a:r>
              <a:rPr lang="en-US" sz="1400" dirty="0"/>
              <a:t>/media-</a:t>
            </a:r>
            <a:r>
              <a:rPr lang="en-US" sz="1400" dirty="0" err="1"/>
              <a:t>centre</a:t>
            </a:r>
            <a:r>
              <a:rPr lang="en-US" sz="1400" dirty="0"/>
              <a:t>/press-releases/2019/trastuzumab-deruxtecan-demonstrated-clinically-meaningful-response-in-patients-with-refractory-her2-positive-metastatic-breast-cancer-a-population-with-high-unmet-need-08052019.html</a:t>
            </a:r>
          </a:p>
        </p:txBody>
      </p:sp>
    </p:spTree>
    <p:extLst>
      <p:ext uri="{BB962C8B-B14F-4D97-AF65-F5344CB8AC3E}">
        <p14:creationId xmlns:p14="http://schemas.microsoft.com/office/powerpoint/2010/main" val="16374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639" y="-341879"/>
            <a:ext cx="10379355" cy="1407373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rial" charset="0"/>
                <a:ea typeface="Arial" charset="0"/>
                <a:cs typeface="Arial" charset="0"/>
              </a:rPr>
              <a:t>Antibody-drug conjugates (ADC</a:t>
            </a:r>
            <a:r>
              <a:rPr lang="en-US" altLang="zh-CN" sz="2800" b="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b="0" dirty="0">
                <a:latin typeface="Arial" charset="0"/>
                <a:ea typeface="Arial" charset="0"/>
                <a:cs typeface="Arial" charset="0"/>
              </a:rPr>
              <a:t>) in HER2-low MBC patients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1280404" y="841729"/>
          <a:ext cx="9527504" cy="48644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63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704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DS-8201a</a:t>
                      </a:r>
                    </a:p>
                    <a:p>
                      <a:r>
                        <a:rPr lang="en-US" altLang="zh-CN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Abstract #:2501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SYD985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4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Abstract #:1014</a:t>
                      </a:r>
                      <a:r>
                        <a:rPr lang="en-US" altLang="zh-CN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8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Trial phase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Phase 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Phase I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8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Antibody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Trastuzumab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Trastuzumab</a:t>
                      </a:r>
                      <a:endParaRPr lang="en-US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87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Payload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Deruxtecan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(Topoisomerase I inhibitor)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Duocarmycin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(alkylating agents)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20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Population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Heavily pretreated MBC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Heavily pretreated MBC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067">
                <a:tc>
                  <a:txBody>
                    <a:bodyPr/>
                    <a:lstStyle/>
                    <a:p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HER2 low definition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IHC 1+/2+/ISH-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IHC 1+/2+/ISH-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688">
                <a:tc rowSpan="2">
                  <a:txBody>
                    <a:bodyPr/>
                    <a:lstStyle/>
                    <a:p>
                      <a:r>
                        <a:rPr lang="en-US" altLang="zh-CN" sz="1800" dirty="0"/>
                        <a:t>ORRs (95%CI)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10/26, 38.5% (20.2, 59.4)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HR+ (N=32):</a:t>
                      </a:r>
                      <a:r>
                        <a:rPr lang="en-US" altLang="zh-CN" sz="1800" baseline="0" dirty="0"/>
                        <a:t> 27%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14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HR- (N=17):</a:t>
                      </a:r>
                      <a:r>
                        <a:rPr lang="en-US" altLang="zh-CN" sz="1800" baseline="0" dirty="0"/>
                        <a:t> 40%</a:t>
                      </a:r>
                      <a:endParaRPr lang="zh-CN" altLang="en-US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86" y="1046695"/>
            <a:ext cx="1563413" cy="61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703" y="1046739"/>
            <a:ext cx="1563413" cy="610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0468" y="6391113"/>
            <a:ext cx="827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7A9DD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 Pegram</a:t>
            </a:r>
          </a:p>
        </p:txBody>
      </p:sp>
    </p:spTree>
    <p:extLst>
      <p:ext uri="{BB962C8B-B14F-4D97-AF65-F5344CB8AC3E}">
        <p14:creationId xmlns:p14="http://schemas.microsoft.com/office/powerpoint/2010/main" val="25894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17220-F3DA-1B4E-B2F3-27FD9109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039" y="229402"/>
            <a:ext cx="8643675" cy="8382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Fc Receptors Modulate Antitumor Activity of Trastuzumab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C465B-5F73-D740-B24C-F95CEB35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355" y="3902677"/>
            <a:ext cx="2821745" cy="22393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3147DE-8151-1C46-8BCB-165449F6608C}"/>
              </a:ext>
            </a:extLst>
          </p:cNvPr>
          <p:cNvSpPr/>
          <p:nvPr/>
        </p:nvSpPr>
        <p:spPr>
          <a:xfrm>
            <a:off x="3458225" y="3450503"/>
            <a:ext cx="3309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trastuzumab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Fc-domain/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FcgRIIIa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Complex is  a Potent Mediator of ADCC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96B08-2032-1E47-B5DC-71C798C84112}"/>
              </a:ext>
            </a:extLst>
          </p:cNvPr>
          <p:cNvSpPr txBox="1"/>
          <p:nvPr/>
        </p:nvSpPr>
        <p:spPr>
          <a:xfrm>
            <a:off x="3908581" y="6173364"/>
            <a:ext cx="28640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Pegram, et al., Proc Am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Cancer 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38: 602, 1997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4044).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0CE84-EEC2-5840-B40B-C8C706E27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536" y="3417845"/>
            <a:ext cx="5216256" cy="2691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D8C2F1-1090-724C-AC4C-8A6472C9B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805" y="6173364"/>
            <a:ext cx="328808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Adapted from </a:t>
            </a:r>
            <a:r>
              <a:rPr kumimoji="0" lang="en-US" alt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Clynes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 </a:t>
            </a: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Med</a:t>
            </a: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2000;6:443-446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6D174-2E7D-EE41-BD2A-9AEA0A6D3C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19" y="1189307"/>
            <a:ext cx="4428775" cy="1714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201D0-7222-B748-BCEC-3571445928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221" y="1409772"/>
            <a:ext cx="1683312" cy="1285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98EBF-8E91-8746-9EDA-BEB99541EDD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095" y="1404002"/>
            <a:ext cx="1457325" cy="1443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BC067-D147-7B48-99C4-4419551F90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81" y="1429136"/>
            <a:ext cx="1614488" cy="1385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96AE1-D8D7-D14C-ABED-89DCB1BED133}"/>
              </a:ext>
            </a:extLst>
          </p:cNvPr>
          <p:cNvSpPr txBox="1"/>
          <p:nvPr/>
        </p:nvSpPr>
        <p:spPr>
          <a:xfrm>
            <a:off x="5479222" y="2487252"/>
            <a:ext cx="4138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B7BF73-0329-0140-B7BD-1503BAA5D957}"/>
              </a:ext>
            </a:extLst>
          </p:cNvPr>
          <p:cNvSpPr txBox="1"/>
          <p:nvPr/>
        </p:nvSpPr>
        <p:spPr>
          <a:xfrm>
            <a:off x="7624448" y="2655295"/>
            <a:ext cx="43152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Leny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69226-6A2F-9449-A822-3BEAAA3754B5}"/>
              </a:ext>
            </a:extLst>
          </p:cNvPr>
          <p:cNvSpPr txBox="1"/>
          <p:nvPr/>
        </p:nvSpPr>
        <p:spPr>
          <a:xfrm>
            <a:off x="8970794" y="2612342"/>
            <a:ext cx="4603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362" y="3214637"/>
            <a:ext cx="2854370" cy="35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0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73562" y="271933"/>
            <a:ext cx="8844875" cy="628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Improved Outcomes in Patients with High binding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FcR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Alleles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940" y="1372923"/>
            <a:ext cx="2629799" cy="1907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767" y="3717940"/>
            <a:ext cx="2917493" cy="206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969" y="3617848"/>
            <a:ext cx="2701306" cy="2084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6151" y="5744034"/>
            <a:ext cx="2919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Gavin PG, et al. JAMA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2017; 3(3): 335-341.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985095" y="2072715"/>
            <a:ext cx="14061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CHER-LOB trial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Neoadjuvant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07290" y="2882234"/>
            <a:ext cx="2012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C+T                         C+L                      C+T+L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85983" y="1134752"/>
            <a:ext cx="21178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FcγRIIIa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V allele carriers 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5704221" y="4447405"/>
            <a:ext cx="175901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Parma Data, MBC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347860" y="4218720"/>
            <a:ext cx="11240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NSABP B31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Adjuvant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8A15FF-78B9-6343-8E1E-0DFD27B5608E}"/>
              </a:ext>
            </a:extLst>
          </p:cNvPr>
          <p:cNvSpPr/>
          <p:nvPr/>
        </p:nvSpPr>
        <p:spPr bwMode="auto">
          <a:xfrm>
            <a:off x="6013042" y="6471092"/>
            <a:ext cx="165917" cy="4153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CF08A-EF9A-A544-A246-8AFBE6A03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545" y="6316148"/>
            <a:ext cx="5184760" cy="527264"/>
          </a:xfrm>
          <a:prstGeom prst="rect">
            <a:avLst/>
          </a:prstGeom>
        </p:spPr>
      </p:pic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71E7F3F9-4F56-944F-ABB1-95E5020C98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723493"/>
              </p:ext>
            </p:extLst>
          </p:nvPr>
        </p:nvGraphicFramePr>
        <p:xfrm>
          <a:off x="2728369" y="1045166"/>
          <a:ext cx="2718931" cy="249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hoto Editor Photo" r:id="rId8" imgW="3117850" imgH="2857500" progId="MSPhotoEd.3">
                  <p:embed/>
                </p:oleObj>
              </mc:Choice>
              <mc:Fallback>
                <p:oleObj name="Photo Editor Photo" r:id="rId8" imgW="3117850" imgH="2857500" progId="MSPhotoEd.3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71E7F3F9-4F56-944F-ABB1-95E5020C98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369" y="1045166"/>
                        <a:ext cx="2718931" cy="2492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0B52E3-7B64-C347-BC90-982E2CFDD07E}"/>
              </a:ext>
            </a:extLst>
          </p:cNvPr>
          <p:cNvSpPr txBox="1"/>
          <p:nvPr/>
        </p:nvSpPr>
        <p:spPr>
          <a:xfrm>
            <a:off x="6822993" y="3151093"/>
            <a:ext cx="29017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Musolino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 The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Pharmacogenomics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Journal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16, 472–477 (2016).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D75D3-22AE-9D48-80BC-FADB9A0E6A60}"/>
              </a:ext>
            </a:extLst>
          </p:cNvPr>
          <p:cNvSpPr/>
          <p:nvPr/>
        </p:nvSpPr>
        <p:spPr>
          <a:xfrm>
            <a:off x="6688172" y="5721465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Musolino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et al.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26:1789-1796, 2008.</a:t>
            </a:r>
          </a:p>
        </p:txBody>
      </p:sp>
    </p:spTree>
    <p:extLst>
      <p:ext uri="{BB962C8B-B14F-4D97-AF65-F5344CB8AC3E}">
        <p14:creationId xmlns:p14="http://schemas.microsoft.com/office/powerpoint/2010/main" val="22969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596" y="102038"/>
            <a:ext cx="10786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Margetuximab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Plus Chemotherapy vs Trastuzumab Plus Chemotherapy in the Treatment of HER2+ Metastatic Breast Cancer (SOPHIA)*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141" y="1281676"/>
            <a:ext cx="5201489" cy="2912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84308" y="6554605"/>
            <a:ext cx="34306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Identifier: NCT02492711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5563" y="4265625"/>
            <a:ext cx="60034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Rugo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Mark D. Pegram, William John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Gradishar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al.,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ASCO 2016 Abstract 164475 </a:t>
            </a:r>
          </a:p>
        </p:txBody>
      </p:sp>
      <p:pic>
        <p:nvPicPr>
          <p:cNvPr id="8" name="Picture 7" descr="Cover">
            <a:extLst>
              <a:ext uri="{FF2B5EF4-FFF2-40B4-BE49-F238E27FC236}">
                <a16:creationId xmlns:a16="http://schemas.microsoft.com/office/drawing/2014/main" id="{8E105B54-A0CD-7D45-9360-4C7894AF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96" y="1633210"/>
            <a:ext cx="4457700" cy="24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637EE1-71D4-0C49-825F-8D2ABF4D6261}"/>
              </a:ext>
            </a:extLst>
          </p:cNvPr>
          <p:cNvSpPr txBox="1"/>
          <p:nvPr/>
        </p:nvSpPr>
        <p:spPr>
          <a:xfrm>
            <a:off x="677931" y="4099497"/>
            <a:ext cx="5117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Bang, et al. Annals of Oncology, Volume 28, Issue 4, 1 April 2017, Pages 855–861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5FEF6-E9C7-9E41-BDBF-EC45621A304E}"/>
              </a:ext>
            </a:extLst>
          </p:cNvPr>
          <p:cNvSpPr txBox="1"/>
          <p:nvPr/>
        </p:nvSpPr>
        <p:spPr>
          <a:xfrm>
            <a:off x="825225" y="956030"/>
            <a:ext cx="5147916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indent="-173736">
              <a:spcBef>
                <a:spcPts val="1000"/>
              </a:spcBef>
              <a:buSzPts val="1800"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Five amino acid substitutions in IgG1 Fc domain</a:t>
            </a:r>
            <a:endParaRPr lang="en-US" b="1" dirty="0"/>
          </a:p>
          <a:p>
            <a:pPr marL="459486" indent="-285750">
              <a:spcBef>
                <a:spcPts val="500"/>
              </a:spcBef>
              <a:buFont typeface=".AppleSystemUIFont" charset="-120"/>
              <a:buChar char="-"/>
            </a:pP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Enhanced binding to low affinity variants of activating Fc</a:t>
            </a: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  <a:sym typeface="Symbol" charset="2"/>
              </a:rPr>
              <a:t></a:t>
            </a: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 receptor: CD16A</a:t>
            </a:r>
            <a:endParaRPr lang="en-US" sz="1400" b="1" dirty="0"/>
          </a:p>
          <a:p>
            <a:pPr marL="459486" indent="-285750">
              <a:spcBef>
                <a:spcPts val="500"/>
              </a:spcBef>
              <a:buFont typeface=".AppleSystemUIFont" charset="-120"/>
              <a:buChar char="-"/>
            </a:pP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Diminished binding to inhibitory Fc</a:t>
            </a: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  <a:sym typeface="Symbol" charset="2"/>
              </a:rPr>
              <a:t></a:t>
            </a:r>
            <a:r>
              <a:rPr lang="en-US" sz="1400" b="1" dirty="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 receptor: CD32B</a:t>
            </a:r>
            <a:endParaRPr lang="en-US" sz="1400" b="1" dirty="0"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53E619-DD89-F242-9CE2-2ED20EBDFA81}"/>
              </a:ext>
            </a:extLst>
          </p:cNvPr>
          <p:cNvSpPr/>
          <p:nvPr/>
        </p:nvSpPr>
        <p:spPr>
          <a:xfrm>
            <a:off x="464698" y="4581656"/>
            <a:ext cx="1126260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ROCKVILLE, MD, Feb. 06, 2019 (GLOBE NEWSWIRE) –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in the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margetuximab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arm experienced a 24% risk reduction in PFS compared to patients in the trastuzumab arm (HR=0.76, p=0.033).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 pre-specified analysis, amongst the ~85% CD16A (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FcγRIIIa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158F allele carriers, which has been previously associated with diminished clinical response to trastuzumab, patients in the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margetuximab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arm experienced a 32% risk reduction in PFS compared to patients in the trastuzumab arm (HR=0.68, p=0.005).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48E2D-7F62-AB4E-8637-5F1FD83FD0E5}"/>
              </a:ext>
            </a:extLst>
          </p:cNvPr>
          <p:cNvSpPr txBox="1"/>
          <p:nvPr/>
        </p:nvSpPr>
        <p:spPr>
          <a:xfrm>
            <a:off x="0" y="6508438"/>
            <a:ext cx="8280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*Hope </a:t>
            </a:r>
            <a:r>
              <a:rPr lang="en-US" dirty="0" err="1"/>
              <a:t>Rugo</a:t>
            </a:r>
            <a:r>
              <a:rPr lang="en-US" dirty="0"/>
              <a:t>: Oral Abstract Session, Tue, 9:45 AM-12:45 PM, ASCO 2019 abstract #1000</a:t>
            </a:r>
          </a:p>
        </p:txBody>
      </p:sp>
    </p:spTree>
    <p:extLst>
      <p:ext uri="{BB962C8B-B14F-4D97-AF65-F5344CB8AC3E}">
        <p14:creationId xmlns:p14="http://schemas.microsoft.com/office/powerpoint/2010/main" val="29324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0886" y="2086703"/>
            <a:ext cx="12279086" cy="22415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124" tIns="41061" rIns="82124" bIns="41061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81438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9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8342" y="4822184"/>
            <a:ext cx="6940550" cy="4191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Mark Pegram, M.D.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7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Susy Yuan-Huey Hung Professor of Medical Oncology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7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Associate Director for Clinical Research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7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Director, Stanford Breast Oncology Program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7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Associate Dean for Clinical Research Quality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7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Stanford Comprehensive Cancer Institute</a:t>
            </a:r>
          </a:p>
        </p:txBody>
      </p:sp>
      <p:pic>
        <p:nvPicPr>
          <p:cNvPr id="4229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29" y="101776"/>
            <a:ext cx="5533843" cy="15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9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52" y="2096751"/>
            <a:ext cx="3345672" cy="223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29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" y="4304291"/>
            <a:ext cx="1914807" cy="255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14" y="436737"/>
            <a:ext cx="4550491" cy="1251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402" y="2289105"/>
            <a:ext cx="60580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srgbClr val="FFFFFF"/>
                </a:solidFill>
              </a:rPr>
              <a:t>Protocol and Off-Protocol</a:t>
            </a:r>
          </a:p>
          <a:p>
            <a:pPr lvl="0"/>
            <a:r>
              <a:rPr lang="en-US" sz="3600" dirty="0">
                <a:solidFill>
                  <a:srgbClr val="FFFFFF"/>
                </a:solidFill>
              </a:rPr>
              <a:t>Decision-Making for Patients</a:t>
            </a:r>
          </a:p>
          <a:p>
            <a:pPr lvl="0"/>
            <a:r>
              <a:rPr lang="en-US" sz="3600" dirty="0">
                <a:solidFill>
                  <a:srgbClr val="FFFFFF"/>
                </a:solidFill>
              </a:rPr>
              <a:t>with HER2-Positive </a:t>
            </a:r>
            <a:r>
              <a:rPr lang="en-US" sz="3600" dirty="0" err="1">
                <a:solidFill>
                  <a:srgbClr val="FFFFFF"/>
                </a:solidFill>
              </a:rPr>
              <a:t>mBC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7284" y="393052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57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752" y="4328253"/>
            <a:ext cx="3369111" cy="25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64228A-249D-3344-BE88-BE65BB2F7EBC}"/>
              </a:ext>
            </a:extLst>
          </p:cNvPr>
          <p:cNvSpPr/>
          <p:nvPr/>
        </p:nvSpPr>
        <p:spPr>
          <a:xfrm>
            <a:off x="0" y="0"/>
            <a:ext cx="12192000" cy="68828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6013" y="6080126"/>
            <a:ext cx="22749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/>
              </a:rPr>
              <a:t>James H. Clark Center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/>
              </a:rPr>
              <a:t>Stanford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40550" y="5959475"/>
            <a:ext cx="302134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/>
              </a:rPr>
              <a:t>Stanford Bio-X Program: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/>
              </a:rPr>
              <a:t>Biology, Medicine, Chemistry,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Arial"/>
              </a:rPr>
              <a:t>Physics and Engineering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CEFA6-CC60-6144-A847-7EF407C2D564}"/>
              </a:ext>
            </a:extLst>
          </p:cNvPr>
          <p:cNvSpPr/>
          <p:nvPr/>
        </p:nvSpPr>
        <p:spPr>
          <a:xfrm>
            <a:off x="1829038" y="920629"/>
            <a:ext cx="883896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Small molecule, orally bioavailable HER2 TKI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Tucatinib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(ONT-380) is highly active and achieves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CNS penetration – Pivotal trial (cape/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tras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+/-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tucatinib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/placebo) is ongoing. Neratinib has activity in the CNS but is saddled by GI toxicity</a:t>
            </a:r>
            <a:endParaRPr lang="en-US" sz="2400" b="1" dirty="0">
              <a:solidFill>
                <a:prstClr val="whit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ADC Trastuzumab </a:t>
            </a:r>
            <a:r>
              <a:rPr lang="en-US" sz="2400" dirty="0" err="1">
                <a:solidFill>
                  <a:schemeClr val="bg1"/>
                </a:solidFill>
              </a:rPr>
              <a:t>deruxtecan</a:t>
            </a:r>
            <a:r>
              <a:rPr lang="en-US" sz="2400" dirty="0">
                <a:solidFill>
                  <a:schemeClr val="bg1"/>
                </a:solidFill>
              </a:rPr>
              <a:t> (DS-8201a)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 unique linker/payload</a:t>
            </a:r>
            <a:endParaRPr lang="en-US" sz="2400" dirty="0"/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– active even in HER2 “low” -- Phase II/III</a:t>
            </a:r>
          </a:p>
          <a:p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-- caution interstitial pneumonitis</a:t>
            </a:r>
          </a:p>
          <a:p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Fc-engineered anti-HER2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MAb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with enhanced immune effector function (ADCC) --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Margetuximab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positive phase III trial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margetux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tras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with salvage chemo)</a:t>
            </a:r>
            <a:endParaRPr lang="en-US" sz="2400" dirty="0"/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124284" y="276003"/>
            <a:ext cx="1816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468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5BDEE2-3779-474B-BE92-F4BF45D9D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54DF49-83F5-7843-9A3F-105CC933D6F7}"/>
              </a:ext>
            </a:extLst>
          </p:cNvPr>
          <p:cNvGraphicFramePr>
            <a:graphicFrameLocks noGrp="1"/>
          </p:cNvGraphicFramePr>
          <p:nvPr/>
        </p:nvGraphicFramePr>
        <p:xfrm>
          <a:off x="1861312" y="2813494"/>
          <a:ext cx="8128000" cy="1170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7952">
                  <a:extLst>
                    <a:ext uri="{9D8B030D-6E8A-4147-A177-3AD203B41FA5}">
                      <a16:colId xmlns:a16="http://schemas.microsoft.com/office/drawing/2014/main" val="654917939"/>
                    </a:ext>
                  </a:extLst>
                </a:gridCol>
                <a:gridCol w="5210048">
                  <a:extLst>
                    <a:ext uri="{9D8B030D-6E8A-4147-A177-3AD203B41FA5}">
                      <a16:colId xmlns:a16="http://schemas.microsoft.com/office/drawing/2014/main" val="3314929619"/>
                    </a:ext>
                  </a:extLst>
                </a:gridCol>
              </a:tblGrid>
              <a:tr h="117009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Advisory Committee and 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Genentech, Pfizer Inc, Puma Biotechnology Inc, Roche Laboratories Inc, Samsung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Bioepis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983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334667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10861127" cy="1143000"/>
          </a:xfrm>
        </p:spPr>
        <p:txBody>
          <a:bodyPr/>
          <a:lstStyle/>
          <a:p>
            <a:r>
              <a:rPr lang="en-US" dirty="0"/>
              <a:t>A woman in her mid-60s with widespread ER-negative, HER2-positive metastatic breast cancer, including disease progression in the brain (Dr Pegram)</a:t>
            </a:r>
            <a:endParaRPr lang="en-US" altLang="x-none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F97A9-D18E-8B40-A070-ED8D84DAE794}"/>
              </a:ext>
            </a:extLst>
          </p:cNvPr>
          <p:cNvSpPr txBox="1">
            <a:spLocks/>
          </p:cNvSpPr>
          <p:nvPr/>
        </p:nvSpPr>
        <p:spPr bwMode="auto">
          <a:xfrm>
            <a:off x="609599" y="1521767"/>
            <a:ext cx="11242127" cy="510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15 to 20 months after completion of (neo)adjuvant chemotherapy/trastuzumab: Bilateral hydronephrosis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Workup: Multiple bone metastases in the skull, right acetabulum, right iliac crest 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Pertuzumab, trastuzumab and docetaxel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After 6 cycles: Bone metastases improvement, bilateral hydronephrosis resolves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Progressive disease after 6 months  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T-DM1 x 6 cycles until disease progression in the liver and lungs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HER2CLIMB (tucatinib in combination with capecitabine/trastuzumab)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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PR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After 6 more months: Headache, right limb ataxia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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2 brain mets by brain MRI 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Stereotactic RT with good response, extracranial disease remains under control</a:t>
            </a:r>
          </a:p>
        </p:txBody>
      </p:sp>
    </p:spTree>
    <p:extLst>
      <p:ext uri="{BB962C8B-B14F-4D97-AF65-F5344CB8AC3E}">
        <p14:creationId xmlns:p14="http://schemas.microsoft.com/office/powerpoint/2010/main" val="2842490099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10861127" cy="1143000"/>
          </a:xfrm>
        </p:spPr>
        <p:txBody>
          <a:bodyPr/>
          <a:lstStyle/>
          <a:p>
            <a:r>
              <a:rPr lang="en-US" dirty="0"/>
              <a:t>A woman in her late 50s with HER2-positive hepatic metastases from breast cancer (Dr Pegram)</a:t>
            </a:r>
            <a:endParaRPr lang="en-US" altLang="x-none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FF97A9-D18E-8B40-A070-ED8D84DAE794}"/>
              </a:ext>
            </a:extLst>
          </p:cNvPr>
          <p:cNvSpPr txBox="1">
            <a:spLocks/>
          </p:cNvSpPr>
          <p:nvPr/>
        </p:nvSpPr>
        <p:spPr bwMode="auto">
          <a:xfrm>
            <a:off x="568873" y="1676400"/>
            <a:ext cx="10861127" cy="480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6" indent="-342906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19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5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27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5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34" indent="-22860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42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49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57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65" indent="-2286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5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12/2015: Left-sided, ER-positive, PR-negative, HER2-positive IDC 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Early 2016: TCHP x 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 lumpectomy/SLNB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Pathologic stage: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ypT1cN1(mic)M0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Completes 1 year adjuvant trastuzumab</a:t>
            </a:r>
          </a:p>
          <a:p>
            <a:pPr marL="742962" marR="0" lvl="1" indent="-28575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Adjuvant anastrozole  exemestane  tamoxifen (intolerable arthralgias)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10/2018: Chest wall lesions and biopsy-confirmed HER2-positive hepatic metastases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</a:rPr>
              <a:t>Brain MRI: Negative</a:t>
            </a:r>
          </a:p>
          <a:p>
            <a:pPr marL="342906" marR="0" lvl="0" indent="-342906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4286935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BDDA-7C2E-524C-A2CD-081EA7E7E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31360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941100"/>
                </a:solidFill>
              </a:rPr>
              <a:t>PRESENTATION OUTLINE: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549D1-3432-2B48-882B-0B4C7F175E03}"/>
              </a:ext>
            </a:extLst>
          </p:cNvPr>
          <p:cNvSpPr txBox="1"/>
          <p:nvPr/>
        </p:nvSpPr>
        <p:spPr>
          <a:xfrm>
            <a:off x="799563" y="1532586"/>
            <a:ext cx="941398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HER2-specific and pan-HER TKI update, including CNS activity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HER2-directed ADCs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Fc-engineered HER2 </a:t>
            </a:r>
            <a:r>
              <a:rPr lang="en-US" sz="2800" dirty="0" err="1"/>
              <a:t>MAb</a:t>
            </a:r>
            <a:r>
              <a:rPr lang="en-US" sz="2800" dirty="0"/>
              <a:t> </a:t>
            </a:r>
            <a:r>
              <a:rPr lang="en-US" sz="2800" dirty="0" err="1"/>
              <a:t>margetuximab</a:t>
            </a:r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22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964" y="193907"/>
            <a:ext cx="6957198" cy="697665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941100"/>
                </a:solidFill>
              </a:rPr>
              <a:t>Tucatinib</a:t>
            </a:r>
            <a:r>
              <a:rPr lang="en-US" sz="3200" dirty="0">
                <a:solidFill>
                  <a:srgbClr val="941100"/>
                </a:solidFill>
              </a:rPr>
              <a:t> (ONT-380) -- 005 Triplet </a:t>
            </a:r>
            <a:br>
              <a:rPr lang="en-US" sz="3200" dirty="0">
                <a:solidFill>
                  <a:srgbClr val="941100"/>
                </a:solidFill>
              </a:rPr>
            </a:br>
            <a:r>
              <a:rPr lang="en-US" sz="3200" dirty="0">
                <a:solidFill>
                  <a:srgbClr val="941100"/>
                </a:solidFill>
              </a:rPr>
              <a:t>Cohort </a:t>
            </a:r>
            <a:r>
              <a:rPr lang="en-US" sz="2800" dirty="0">
                <a:solidFill>
                  <a:srgbClr val="941100"/>
                </a:solidFill>
              </a:rPr>
              <a:t>Response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FD6CC2B-7D0C-4E44-B41C-86108D43E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988450"/>
              </p:ext>
            </p:extLst>
          </p:nvPr>
        </p:nvGraphicFramePr>
        <p:xfrm>
          <a:off x="4456135" y="1229167"/>
          <a:ext cx="7470648" cy="501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137403" y="4959506"/>
            <a:ext cx="2109688" cy="897178"/>
            <a:chOff x="2026334" y="4954982"/>
            <a:chExt cx="2109688" cy="897178"/>
          </a:xfrm>
        </p:grpSpPr>
        <p:sp>
          <p:nvSpPr>
            <p:cNvPr id="8" name="Rectangle 7"/>
            <p:cNvSpPr/>
            <p:nvPr/>
          </p:nvSpPr>
          <p:spPr>
            <a:xfrm>
              <a:off x="2026334" y="4954982"/>
              <a:ext cx="2109688" cy="8971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217924" y="5113021"/>
              <a:ext cx="108656" cy="117137"/>
            </a:xfrm>
            <a:prstGeom prst="rect">
              <a:avLst/>
            </a:prstGeom>
            <a:solidFill>
              <a:srgbClr val="0D7F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322053" y="5070885"/>
              <a:ext cx="14302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Without brain mets (n = 14)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17924" y="5380126"/>
              <a:ext cx="108656" cy="117137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6"/>
            <p:cNvSpPr txBox="1"/>
            <p:nvPr/>
          </p:nvSpPr>
          <p:spPr>
            <a:xfrm>
              <a:off x="2322053" y="5329007"/>
              <a:ext cx="12282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brain mets (n = 9)</a:t>
              </a:r>
            </a:p>
          </p:txBody>
        </p:sp>
        <p:sp>
          <p:nvSpPr>
            <p:cNvPr id="13" name="TextBox 6"/>
            <p:cNvSpPr txBox="1"/>
            <p:nvPr/>
          </p:nvSpPr>
          <p:spPr>
            <a:xfrm>
              <a:off x="2123933" y="5578419"/>
              <a:ext cx="201208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Prior pertuzumab treatment (n = 18)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5489" y="2047230"/>
            <a:ext cx="68656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70249" y="3729619"/>
            <a:ext cx="686562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36853" y="6180602"/>
            <a:ext cx="781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Bars represent change in measurable lesions but some patients also have nonmeasurable lesions. In addition, 4 patients in the Triplet cohort had nonmeasurable lesions only and are therefore not able to be represented on the waterfall.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9883" y="1773727"/>
            <a:ext cx="375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prstClr val="black"/>
                </a:solidFill>
              </a:rPr>
              <a:t>tucatinib</a:t>
            </a:r>
            <a:r>
              <a:rPr lang="en-US" sz="1400" b="1" dirty="0">
                <a:solidFill>
                  <a:prstClr val="black"/>
                </a:solidFill>
              </a:rPr>
              <a:t> + </a:t>
            </a:r>
            <a:r>
              <a:rPr lang="en-US" sz="1400" b="1" dirty="0" err="1">
                <a:solidFill>
                  <a:prstClr val="black"/>
                </a:solidFill>
              </a:rPr>
              <a:t>capecitabine</a:t>
            </a:r>
            <a:r>
              <a:rPr lang="en-US" sz="1400" b="1" dirty="0">
                <a:solidFill>
                  <a:prstClr val="black"/>
                </a:solidFill>
              </a:rPr>
              <a:t> + </a:t>
            </a:r>
            <a:r>
              <a:rPr lang="en-US" sz="1400" b="1" dirty="0" err="1">
                <a:solidFill>
                  <a:prstClr val="black"/>
                </a:solidFill>
              </a:rPr>
              <a:t>trastuzumab</a:t>
            </a:r>
            <a:r>
              <a:rPr lang="en-US" sz="1400" b="1" dirty="0">
                <a:solidFill>
                  <a:prstClr val="black"/>
                </a:solidFill>
              </a:rPr>
              <a:t> (n = 23)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8387" y="3611043"/>
            <a:ext cx="4171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prstClr val="black"/>
                </a:solidFill>
              </a:rPr>
              <a:t>-30%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1060" y="2113001"/>
            <a:ext cx="4209332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5D87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ORR: </a:t>
            </a:r>
            <a:r>
              <a: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14/23 (61%)</a:t>
            </a:r>
          </a:p>
          <a:p>
            <a:r>
              <a:rPr lang="en-US" sz="1100" b="1">
                <a:solidFill>
                  <a:srgbClr val="5D87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Duration of Response: </a:t>
            </a:r>
            <a:r>
              <a:rPr lang="en-US" sz="11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months (95% CI: 2.8-19.3)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07228" y="6416992"/>
            <a:ext cx="79121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4D5557"/>
                </a:solidFill>
              </a:rPr>
              <a:t>			</a:t>
            </a:r>
          </a:p>
          <a:p>
            <a:endParaRPr lang="en-US" sz="1050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851" y="144851"/>
            <a:ext cx="2363390" cy="17079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51309" y="6595707"/>
            <a:ext cx="3531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</a:rPr>
              <a:t>Hamilton E, et al., SABCS 2016, Abstract P4-21-01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75A06-BED8-1443-A864-B58BC284F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1" y="1690373"/>
            <a:ext cx="3790814" cy="3600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2AEBD-9151-B349-909F-A70C81E0944E}"/>
              </a:ext>
            </a:extLst>
          </p:cNvPr>
          <p:cNvSpPr txBox="1"/>
          <p:nvPr/>
        </p:nvSpPr>
        <p:spPr>
          <a:xfrm>
            <a:off x="1116" y="6608513"/>
            <a:ext cx="5170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Murthy R, et al. Lancet Oncology, VOLUME 19, ISSUE 7, P880-888, JULY 01, 2018</a:t>
            </a:r>
          </a:p>
        </p:txBody>
      </p:sp>
    </p:spTree>
    <p:extLst>
      <p:ext uri="{BB962C8B-B14F-4D97-AF65-F5344CB8AC3E}">
        <p14:creationId xmlns:p14="http://schemas.microsoft.com/office/powerpoint/2010/main" val="38274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6382" y="294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941100"/>
                </a:solidFill>
              </a:rPr>
              <a:t>ONT-380-005 –Triplet Study: Severity of Most Common AEs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93" y="6010579"/>
            <a:ext cx="60998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Note: Two Grade 4 AEs were reported for cerebral edema and breast implant infection and no Grade 5 events were reported</a:t>
            </a:r>
          </a:p>
        </p:txBody>
      </p:sp>
      <p:graphicFrame>
        <p:nvGraphicFramePr>
          <p:cNvPr id="8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110760"/>
              </p:ext>
            </p:extLst>
          </p:nvPr>
        </p:nvGraphicFramePr>
        <p:xfrm>
          <a:off x="124564" y="1409558"/>
          <a:ext cx="7886511" cy="460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892">
                  <a:extLst>
                    <a:ext uri="{9D8B030D-6E8A-4147-A177-3AD203B41FA5}">
                      <a16:colId xmlns:a16="http://schemas.microsoft.com/office/drawing/2014/main" val="674237325"/>
                    </a:ext>
                  </a:extLst>
                </a:gridCol>
              </a:tblGrid>
              <a:tr h="4557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Tucatinib + Capecitabine + Trastuzumab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(n = 27)</a:t>
                      </a:r>
                      <a:endParaRPr lang="en-US" sz="1400" b="1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/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baseline="0" dirty="0">
                        <a:solidFill>
                          <a:srgbClr val="5D87A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 sz="1400" dirty="0"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 Narrow" panose="020B0606020202030204" pitchFamily="34" charset="0"/>
                        </a:rPr>
                        <a:t>Grade</a:t>
                      </a:r>
                      <a:r>
                        <a:rPr lang="en-US" sz="1400" b="1" baseline="0" dirty="0">
                          <a:latin typeface="Arial Narrow" panose="020B0606020202030204" pitchFamily="34" charset="0"/>
                        </a:rPr>
                        <a:t> 1</a:t>
                      </a:r>
                      <a:endParaRPr lang="en-US" sz="1400" b="1" dirty="0"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 Narrow" panose="020B0606020202030204" pitchFamily="34" charset="0"/>
                        </a:rPr>
                        <a:t>Grade 2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 Narrow" panose="020B0606020202030204" pitchFamily="34" charset="0"/>
                        </a:rPr>
                        <a:t>Grade 3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129500" marR="1295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AEs (≥20%)</a:t>
                      </a: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Diarrhea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 (52%)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 (15%)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21 (78%)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Nausea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 (41%)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 (22%)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 (63%)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Palmar-Plantar </a:t>
                      </a:r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Erythrodysaesthesia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Syndrome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 (48%)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 (67%)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Vomiting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 (33%)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 (41%)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8298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Fatigue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 (19%)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 (41%)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Decreased Appetite</a:t>
                      </a: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 (15%)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 (22%)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Upper Respiratory</a:t>
                      </a:r>
                      <a:r>
                        <a:rPr lang="en-US" sz="1200" b="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Tract Infection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 (11%)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 (22%)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918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Hypokalaemia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 (15%)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 (22%)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1152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LFT</a:t>
                      </a:r>
                      <a:r>
                        <a:rPr lang="en-US" sz="1600" b="1" i="1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Abnormalities</a:t>
                      </a:r>
                      <a:endParaRPr lang="en-US" sz="1600" b="1" i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rgbClr val="4D55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9500" marR="12950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0850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Increased AST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 (56%)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 (22%)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 (85%)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03161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Increased ALT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 (56%)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 (70%)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769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Increased Bilirubin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05701" marR="105701" anchor="ctr">
                    <a:solidFill>
                      <a:srgbClr val="0D7F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 (30%)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 (15%)</a:t>
                      </a:r>
                    </a:p>
                  </a:txBody>
                  <a:tcPr marL="105701" marR="1057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rgbClr val="FFFF00"/>
                          </a:solidFill>
                          <a:latin typeface="Arial Narrow" panose="020B0606020202030204" pitchFamily="34" charset="0"/>
                        </a:rPr>
                        <a:t>2 (7%)</a:t>
                      </a:r>
                    </a:p>
                  </a:txBody>
                  <a:tcPr marL="105701" marR="105701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 (52%)</a:t>
                      </a:r>
                    </a:p>
                  </a:txBody>
                  <a:tcPr marL="105701" marR="105701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2376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6A84622-2533-874C-9B8D-7ABC664D6B9C}"/>
              </a:ext>
            </a:extLst>
          </p:cNvPr>
          <p:cNvSpPr/>
          <p:nvPr/>
        </p:nvSpPr>
        <p:spPr>
          <a:xfrm>
            <a:off x="8024930" y="1326427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0000"/>
                </a:solidFill>
                <a:latin typeface="Arial Narrow" panose="020B0604020202020204" pitchFamily="34" charset="0"/>
              </a:rPr>
              <a:t>Tucatinib</a:t>
            </a: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has an acceptable safety profile at the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RP2D (300 mg PO BID)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Most (~70%) treatment-emergent adverse events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were Grade 1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No instance of CHF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3 patients (11%) had transient Grade 3 LFT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elevations -- continued therapy after dose reduction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5D87A1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3 patients (11%) had Grade 3 diarrhea seen only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in capecitabine-containing cohorts -- consistent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with single agent capecitabine treatment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No deaths 2º to treatment-emergent adverse events</a:t>
            </a:r>
          </a:p>
          <a:p>
            <a:pPr>
              <a:buClr>
                <a:srgbClr val="92D050"/>
              </a:buClr>
              <a:buSzPts val="1800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1 DLT (cerebral edema) in triplet cohort</a:t>
            </a: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Safety profile consistent with previous </a:t>
            </a:r>
            <a:r>
              <a:rPr lang="en-US" sz="1500" b="1" dirty="0" err="1">
                <a:solidFill>
                  <a:srgbClr val="000000"/>
                </a:solidFill>
                <a:latin typeface="Arial Narrow" panose="020B0604020202020204" pitchFamily="34" charset="0"/>
              </a:rPr>
              <a:t>tucatinib</a:t>
            </a:r>
            <a:endParaRPr lang="en-US" sz="1500" b="1" dirty="0">
              <a:solidFill>
                <a:srgbClr val="000000"/>
              </a:solidFill>
              <a:latin typeface="Arial Narrow" panose="020B0604020202020204" pitchFamily="34" charset="0"/>
            </a:endParaRP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 studies, and known side effects of</a:t>
            </a:r>
          </a:p>
          <a:p>
            <a:pPr>
              <a:buClr>
                <a:srgbClr val="92D050"/>
              </a:buClr>
              <a:buSzPts val="1800"/>
            </a:pPr>
            <a:r>
              <a:rPr lang="en-US" sz="1500" b="1" dirty="0">
                <a:solidFill>
                  <a:srgbClr val="000000"/>
                </a:solidFill>
                <a:latin typeface="Arial Narrow" panose="020B0604020202020204" pitchFamily="34" charset="0"/>
              </a:rPr>
              <a:t>    capecitabine and trastuzumab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75911-E1F9-034A-82C4-7D5F99F94CE0}"/>
              </a:ext>
            </a:extLst>
          </p:cNvPr>
          <p:cNvSpPr txBox="1"/>
          <p:nvPr/>
        </p:nvSpPr>
        <p:spPr>
          <a:xfrm>
            <a:off x="8751309" y="6595707"/>
            <a:ext cx="3531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prstClr val="black"/>
                </a:solidFill>
              </a:rPr>
              <a:t>Hamilton E, et al., SABCS 2016, Abstract P4-21-01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CAD9B-562A-E046-886B-C360BC6E80B5}"/>
              </a:ext>
            </a:extLst>
          </p:cNvPr>
          <p:cNvSpPr txBox="1"/>
          <p:nvPr/>
        </p:nvSpPr>
        <p:spPr>
          <a:xfrm>
            <a:off x="1116" y="6608513"/>
            <a:ext cx="5170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Murthy R, et al. Lancet Oncology, VOLUME 19, ISSUE 7, P880-888, JULY 01, 2018</a:t>
            </a:r>
          </a:p>
        </p:txBody>
      </p:sp>
    </p:spTree>
    <p:extLst>
      <p:ext uri="{BB962C8B-B14F-4D97-AF65-F5344CB8AC3E}">
        <p14:creationId xmlns:p14="http://schemas.microsoft.com/office/powerpoint/2010/main" val="7937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907" y="86197"/>
            <a:ext cx="901218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41100"/>
                </a:solidFill>
              </a:rPr>
              <a:t>Current HER2CLIMB Pivotal Phase II Trial Design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6490" y="1394947"/>
            <a:ext cx="2533039" cy="191761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 Population</a:t>
            </a:r>
          </a:p>
          <a:p>
            <a:pPr marL="115885" marR="0" lvl="0" indent="-115885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Metastatic HER2+ breast cancer with progression after pertuzumab, trastuzumab, and T-DM1</a:t>
            </a:r>
          </a:p>
          <a:p>
            <a:pPr marL="115885" marR="0" lvl="0" indent="-115885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 with and without brain metastases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0536" y="1394948"/>
            <a:ext cx="1806064" cy="857671"/>
          </a:xfrm>
          <a:prstGeom prst="rect">
            <a:avLst/>
          </a:prstGeom>
          <a:solidFill>
            <a:srgbClr val="4D5557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capecitabine + trastuzumab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tucatinib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8597" y="1458767"/>
            <a:ext cx="10473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7F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2:1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7F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n=480*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D7FB5"/>
                </a:solidFill>
                <a:latin typeface="Arial"/>
              </a:rPr>
              <a:t>*Actual enrollment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7F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612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D7F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CT.gov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7F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30536" y="2465852"/>
            <a:ext cx="1806064" cy="846711"/>
          </a:xfrm>
          <a:prstGeom prst="rect">
            <a:avLst/>
          </a:prstGeom>
          <a:solidFill>
            <a:srgbClr val="4D5557"/>
          </a:solidFill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capecitabine + trastuzumab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placebo</a:t>
            </a:r>
          </a:p>
        </p:txBody>
      </p:sp>
      <p:cxnSp>
        <p:nvCxnSpPr>
          <p:cNvPr id="8" name="Elbow Connector 4"/>
          <p:cNvCxnSpPr>
            <a:stCxn id="4" idx="3"/>
          </p:cNvCxnSpPr>
          <p:nvPr/>
        </p:nvCxnSpPr>
        <p:spPr>
          <a:xfrm flipV="1">
            <a:off x="4389527" y="1823784"/>
            <a:ext cx="1650571" cy="529972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6"/>
          <p:cNvCxnSpPr>
            <a:stCxn id="4" idx="3"/>
          </p:cNvCxnSpPr>
          <p:nvPr/>
        </p:nvCxnSpPr>
        <p:spPr>
          <a:xfrm>
            <a:off x="4389527" y="2353754"/>
            <a:ext cx="1650571" cy="53545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17473" y="1380829"/>
            <a:ext cx="1712655" cy="1917613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endpoint:</a:t>
            </a:r>
          </a:p>
          <a:p>
            <a:pPr marL="112711" marR="0" lvl="0" indent="-11271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in all pts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 endpoints:</a:t>
            </a:r>
          </a:p>
          <a:p>
            <a:pPr marL="112711" marR="0" lvl="0" indent="-11271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 in pts w/ brain metastases</a:t>
            </a:r>
          </a:p>
          <a:p>
            <a:pPr marL="112711" marR="0" lvl="0" indent="-11271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 in all pts</a:t>
            </a:r>
          </a:p>
        </p:txBody>
      </p:sp>
      <p:cxnSp>
        <p:nvCxnSpPr>
          <p:cNvPr id="11" name="Straight Connector 10"/>
          <p:cNvCxnSpPr>
            <a:stCxn id="5" idx="3"/>
          </p:cNvCxnSpPr>
          <p:nvPr/>
        </p:nvCxnSpPr>
        <p:spPr>
          <a:xfrm>
            <a:off x="7936600" y="1523739"/>
            <a:ext cx="18087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26556" y="2578691"/>
            <a:ext cx="18087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20359" y="3793301"/>
            <a:ext cx="11420353" cy="2560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DC3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Stratified for brain metastases, ECOG status and region of world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DC3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Hierarchical testing of endpoints; each endpoint must be positive to enable testing of subsequent endpoint (PFS → PFS in subset of patients with brain metastases → OS)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DC3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Goal of ≥50% improvement in PFS</a:t>
            </a:r>
          </a:p>
          <a:p>
            <a:pPr marL="742932" marR="0" lvl="1" indent="-285744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3A204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Control arm PFS estimate = 4.5 months (historical PFS:TH3RESA control=3.3 months)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DC3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Multi-center, multi-national</a:t>
            </a:r>
          </a:p>
          <a:p>
            <a:pPr>
              <a:buClr>
                <a:srgbClr val="7DC34F"/>
              </a:buClr>
              <a:buFont typeface="Wingdings" panose="05000000000000000000" pitchFamily="2" charset="2"/>
              <a:buChar char="§"/>
              <a:defRPr/>
            </a:pPr>
            <a:r>
              <a:rPr lang="en-US" sz="2133" dirty="0">
                <a:solidFill>
                  <a:prstClr val="black"/>
                </a:solidFill>
                <a:latin typeface="Arial"/>
              </a:rPr>
              <a:t>Estimated primary completion date September 2020 (</a:t>
            </a:r>
            <a:r>
              <a:rPr lang="en-US" sz="2133" dirty="0" err="1">
                <a:solidFill>
                  <a:prstClr val="black"/>
                </a:solidFill>
                <a:latin typeface="Arial"/>
              </a:rPr>
              <a:t>clinicaltrials.gov</a:t>
            </a:r>
            <a:r>
              <a:rPr lang="en-US" sz="2133" dirty="0">
                <a:solidFill>
                  <a:prstClr val="black"/>
                </a:solidFill>
                <a:latin typeface="Arial"/>
              </a:rPr>
              <a:t>)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DC34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D1C6B-A9CC-8C4D-BD54-577BAA374ACF}"/>
              </a:ext>
            </a:extLst>
          </p:cNvPr>
          <p:cNvSpPr txBox="1"/>
          <p:nvPr/>
        </p:nvSpPr>
        <p:spPr>
          <a:xfrm>
            <a:off x="10506923" y="647914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00"/>
                </a:solidFill>
                <a:latin typeface="Source Sans Pro"/>
              </a:rPr>
              <a:t>NCT02614794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4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nford Cancer Institute template">
  <a:themeElements>
    <a:clrScheme name="1_Stanford Cancer Center Template 6">
      <a:dk1>
        <a:srgbClr val="2C2C2C"/>
      </a:dk1>
      <a:lt1>
        <a:srgbClr val="FFFFFF"/>
      </a:lt1>
      <a:dk2>
        <a:srgbClr val="FFFFFF"/>
      </a:dk2>
      <a:lt2>
        <a:srgbClr val="C6C6C6"/>
      </a:lt2>
      <a:accent1>
        <a:srgbClr val="990000"/>
      </a:accent1>
      <a:accent2>
        <a:srgbClr val="9E9E9E"/>
      </a:accent2>
      <a:accent3>
        <a:srgbClr val="FFFFFF"/>
      </a:accent3>
      <a:accent4>
        <a:srgbClr val="242424"/>
      </a:accent4>
      <a:accent5>
        <a:srgbClr val="CAAAAA"/>
      </a:accent5>
      <a:accent6>
        <a:srgbClr val="8F8F8F"/>
      </a:accent6>
      <a:hlink>
        <a:srgbClr val="1C4B70"/>
      </a:hlink>
      <a:folHlink>
        <a:srgbClr val="90917A"/>
      </a:folHlink>
    </a:clrScheme>
    <a:fontScheme name="1_Stanford Cancer Center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ford Cancer Center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ford Cancer Center Template 2">
        <a:dk1>
          <a:srgbClr val="2C2C2C"/>
        </a:dk1>
        <a:lt1>
          <a:srgbClr val="FFFFFF"/>
        </a:lt1>
        <a:dk2>
          <a:srgbClr val="FFFFFF"/>
        </a:dk2>
        <a:lt2>
          <a:srgbClr val="C6C6C6"/>
        </a:lt2>
        <a:accent1>
          <a:srgbClr val="990000"/>
        </a:accent1>
        <a:accent2>
          <a:srgbClr val="E4E5D8"/>
        </a:accent2>
        <a:accent3>
          <a:srgbClr val="FFFFFF"/>
        </a:accent3>
        <a:accent4>
          <a:srgbClr val="242424"/>
        </a:accent4>
        <a:accent5>
          <a:srgbClr val="CAAAAA"/>
        </a:accent5>
        <a:accent6>
          <a:srgbClr val="CFCFC4"/>
        </a:accent6>
        <a:hlink>
          <a:srgbClr val="1C4B70"/>
        </a:hlink>
        <a:folHlink>
          <a:srgbClr val="B58B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ford Cancer Center Template 3">
        <a:dk1>
          <a:srgbClr val="2C2C2C"/>
        </a:dk1>
        <a:lt1>
          <a:srgbClr val="FFFFFF"/>
        </a:lt1>
        <a:dk2>
          <a:srgbClr val="FFFFFF"/>
        </a:dk2>
        <a:lt2>
          <a:srgbClr val="C6C6C6"/>
        </a:lt2>
        <a:accent1>
          <a:srgbClr val="990000"/>
        </a:accent1>
        <a:accent2>
          <a:srgbClr val="E4E5D8"/>
        </a:accent2>
        <a:accent3>
          <a:srgbClr val="FFFFFF"/>
        </a:accent3>
        <a:accent4>
          <a:srgbClr val="242424"/>
        </a:accent4>
        <a:accent5>
          <a:srgbClr val="CAAAAA"/>
        </a:accent5>
        <a:accent6>
          <a:srgbClr val="CFCFC4"/>
        </a:accent6>
        <a:hlink>
          <a:srgbClr val="1C4B70"/>
        </a:hlink>
        <a:folHlink>
          <a:srgbClr val="60615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ford Cancer Center Template 4">
        <a:dk1>
          <a:srgbClr val="2C2C2C"/>
        </a:dk1>
        <a:lt1>
          <a:srgbClr val="FFFFFF"/>
        </a:lt1>
        <a:dk2>
          <a:srgbClr val="FFFFFF"/>
        </a:dk2>
        <a:lt2>
          <a:srgbClr val="C6C6C6"/>
        </a:lt2>
        <a:accent1>
          <a:srgbClr val="990000"/>
        </a:accent1>
        <a:accent2>
          <a:srgbClr val="E4E5D8"/>
        </a:accent2>
        <a:accent3>
          <a:srgbClr val="FFFFFF"/>
        </a:accent3>
        <a:accent4>
          <a:srgbClr val="242424"/>
        </a:accent4>
        <a:accent5>
          <a:srgbClr val="CAAAAA"/>
        </a:accent5>
        <a:accent6>
          <a:srgbClr val="CFCFC4"/>
        </a:accent6>
        <a:hlink>
          <a:srgbClr val="1C4B70"/>
        </a:hlink>
        <a:folHlink>
          <a:srgbClr val="8B84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ford Cancer Center Template 5">
        <a:dk1>
          <a:srgbClr val="2C2C2C"/>
        </a:dk1>
        <a:lt1>
          <a:srgbClr val="FFFFFF"/>
        </a:lt1>
        <a:dk2>
          <a:srgbClr val="FFFFFF"/>
        </a:dk2>
        <a:lt2>
          <a:srgbClr val="C6C6C6"/>
        </a:lt2>
        <a:accent1>
          <a:srgbClr val="990000"/>
        </a:accent1>
        <a:accent2>
          <a:srgbClr val="E4E5D8"/>
        </a:accent2>
        <a:accent3>
          <a:srgbClr val="FFFFFF"/>
        </a:accent3>
        <a:accent4>
          <a:srgbClr val="242424"/>
        </a:accent4>
        <a:accent5>
          <a:srgbClr val="CAAAAA"/>
        </a:accent5>
        <a:accent6>
          <a:srgbClr val="CFCFC4"/>
        </a:accent6>
        <a:hlink>
          <a:srgbClr val="1C4B70"/>
        </a:hlink>
        <a:folHlink>
          <a:srgbClr val="9091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ford Cancer Center Template 6">
        <a:dk1>
          <a:srgbClr val="2C2C2C"/>
        </a:dk1>
        <a:lt1>
          <a:srgbClr val="FFFFFF"/>
        </a:lt1>
        <a:dk2>
          <a:srgbClr val="FFFFFF"/>
        </a:dk2>
        <a:lt2>
          <a:srgbClr val="C6C6C6"/>
        </a:lt2>
        <a:accent1>
          <a:srgbClr val="990000"/>
        </a:accent1>
        <a:accent2>
          <a:srgbClr val="9E9E9E"/>
        </a:accent2>
        <a:accent3>
          <a:srgbClr val="FFFFFF"/>
        </a:accent3>
        <a:accent4>
          <a:srgbClr val="242424"/>
        </a:accent4>
        <a:accent5>
          <a:srgbClr val="CAAAAA"/>
        </a:accent5>
        <a:accent6>
          <a:srgbClr val="8F8F8F"/>
        </a:accent6>
        <a:hlink>
          <a:srgbClr val="1C4B70"/>
        </a:hlink>
        <a:folHlink>
          <a:srgbClr val="9091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Annual Meeting 18">
      <a:dk1>
        <a:srgbClr val="113468"/>
      </a:dk1>
      <a:lt1>
        <a:sysClr val="window" lastClr="FFFFFF"/>
      </a:lt1>
      <a:dk2>
        <a:srgbClr val="0076A9"/>
      </a:dk2>
      <a:lt2>
        <a:srgbClr val="E7E6E6"/>
      </a:lt2>
      <a:accent1>
        <a:srgbClr val="008764"/>
      </a:accent1>
      <a:accent2>
        <a:srgbClr val="0076A9"/>
      </a:accent2>
      <a:accent3>
        <a:srgbClr val="00457C"/>
      </a:accent3>
      <a:accent4>
        <a:srgbClr val="39B0FF"/>
      </a:accent4>
      <a:accent5>
        <a:srgbClr val="096F76"/>
      </a:accent5>
      <a:accent6>
        <a:srgbClr val="F2CE47"/>
      </a:accent6>
      <a:hlink>
        <a:srgbClr val="F2CE47"/>
      </a:hlink>
      <a:folHlink>
        <a:srgbClr val="39B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2229</Words>
  <Application>Microsoft Macintosh PowerPoint</Application>
  <PresentationFormat>Widescreen</PresentationFormat>
  <Paragraphs>372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.AppleSystemUIFont</vt:lpstr>
      <vt:lpstr>Arial</vt:lpstr>
      <vt:lpstr>Arial Narrow</vt:lpstr>
      <vt:lpstr>Calibri</vt:lpstr>
      <vt:lpstr>Calibri Light</vt:lpstr>
      <vt:lpstr>Open Sans</vt:lpstr>
      <vt:lpstr>Source Sans Pro</vt:lpstr>
      <vt:lpstr>Times</vt:lpstr>
      <vt:lpstr>Trebuchet MS</vt:lpstr>
      <vt:lpstr>Wingdings</vt:lpstr>
      <vt:lpstr>Office Theme</vt:lpstr>
      <vt:lpstr>1_Stanford Cancer Institute template</vt:lpstr>
      <vt:lpstr>1_Custom Design</vt:lpstr>
      <vt:lpstr>1_Office Theme</vt:lpstr>
      <vt:lpstr>Custom Design</vt:lpstr>
      <vt:lpstr>Blank Presentation</vt:lpstr>
      <vt:lpstr>Photo Editor Photo</vt:lpstr>
      <vt:lpstr>PowerPoint Presentation</vt:lpstr>
      <vt:lpstr>PowerPoint Presentation</vt:lpstr>
      <vt:lpstr>Disclosures</vt:lpstr>
      <vt:lpstr>A woman in her mid-60s with widespread ER-negative, HER2-positive metastatic breast cancer, including disease progression in the brain (Dr Pegram)</vt:lpstr>
      <vt:lpstr>A woman in her late 50s with HER2-positive hepatic metastases from breast cancer (Dr Pegram)</vt:lpstr>
      <vt:lpstr>PRESENTATION OUTLINE:</vt:lpstr>
      <vt:lpstr>Tucatinib (ONT-380) -- 005 Triplet  Cohort Response</vt:lpstr>
      <vt:lpstr>ONT-380-005 –Triplet Study: Severity of Most Common AEs</vt:lpstr>
      <vt:lpstr>Current HER2CLIMB Pivotal Phase II Trial Design</vt:lpstr>
      <vt:lpstr>NALA Trial (ASCO 2019) Global Phase III Registration Study Design</vt:lpstr>
      <vt:lpstr>Neratinib Efficacy in HER2-Mutant Nonamplified Metastatic Breast Cancer</vt:lpstr>
      <vt:lpstr>Pyrotinib (an irreversible pan-ErbB receptor tyrosine kinase inhibitor) combined with capecitabine in HER2+ metastatic breast cancer previously treated with trastuzumab and taxanes: A randomized phase III study </vt:lpstr>
      <vt:lpstr>PowerPoint Presentation</vt:lpstr>
      <vt:lpstr>Trastuzumab deruxtecan (DS-8201a) Poster # P6-17-02 – San Antonio Breast Cancer Symposium® – December 4–8, 2018.</vt:lpstr>
      <vt:lpstr>Phase II DESTINY-Breast01 Trial Meets Its Primary Endpoint Press Release – May 8, 2019</vt:lpstr>
      <vt:lpstr>Antibody-drug conjugates (ADCs) in HER2-low MBC patients</vt:lpstr>
      <vt:lpstr>Fc Receptors Modulate Antitumor Activity of Trastuzumab</vt:lpstr>
      <vt:lpstr>PowerPoint Presentation</vt:lpstr>
      <vt:lpstr>PowerPoint Presentation</vt:lpstr>
      <vt:lpstr>PowerPoint Presentation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125</cp:revision>
  <cp:lastPrinted>2019-06-03T22:53:13Z</cp:lastPrinted>
  <dcterms:created xsi:type="dcterms:W3CDTF">2019-05-30T18:41:40Z</dcterms:created>
  <dcterms:modified xsi:type="dcterms:W3CDTF">2019-06-24T19:13:28Z</dcterms:modified>
  <cp:category/>
</cp:coreProperties>
</file>