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085" r:id="rId2"/>
  </p:sldMasterIdLst>
  <p:notesMasterIdLst>
    <p:notesMasterId r:id="rId30"/>
  </p:notesMasterIdLst>
  <p:handoutMasterIdLst>
    <p:handoutMasterId r:id="rId31"/>
  </p:handoutMasterIdLst>
  <p:sldIdLst>
    <p:sldId id="2653" r:id="rId3"/>
    <p:sldId id="256" r:id="rId4"/>
    <p:sldId id="2413" r:id="rId5"/>
    <p:sldId id="2650" r:id="rId6"/>
    <p:sldId id="2652" r:id="rId7"/>
    <p:sldId id="637" r:id="rId8"/>
    <p:sldId id="289" r:id="rId9"/>
    <p:sldId id="2405" r:id="rId10"/>
    <p:sldId id="2414" r:id="rId11"/>
    <p:sldId id="664" r:id="rId12"/>
    <p:sldId id="295" r:id="rId13"/>
    <p:sldId id="325" r:id="rId14"/>
    <p:sldId id="339" r:id="rId15"/>
    <p:sldId id="2404" r:id="rId16"/>
    <p:sldId id="2406" r:id="rId17"/>
    <p:sldId id="2407" r:id="rId18"/>
    <p:sldId id="2409" r:id="rId19"/>
    <p:sldId id="2410" r:id="rId20"/>
    <p:sldId id="2411" r:id="rId21"/>
    <p:sldId id="2412" r:id="rId22"/>
    <p:sldId id="1302" r:id="rId23"/>
    <p:sldId id="300" r:id="rId24"/>
    <p:sldId id="1304" r:id="rId25"/>
    <p:sldId id="2403" r:id="rId26"/>
    <p:sldId id="2402" r:id="rId27"/>
    <p:sldId id="889" r:id="rId28"/>
    <p:sldId id="13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tners Information Systems" initials="PHS I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D5119-4D3C-9646-8CD7-7DF0F18E9B34}" v="3" dt="2019-06-05T11:06: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8" autoAdjust="0"/>
    <p:restoredTop sz="95952" autoAdjust="0"/>
  </p:normalViewPr>
  <p:slideViewPr>
    <p:cSldViewPr>
      <p:cViewPr>
        <p:scale>
          <a:sx n="100" d="100"/>
          <a:sy n="100" d="100"/>
        </p:scale>
        <p:origin x="944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3B8D5119-4D3C-9646-8CD7-7DF0F18E9B34}"/>
    <pc:docChg chg="addSld delSld modSld sldOrd delMainMaster">
      <pc:chgData name="Silvana Izquierdo" userId="46480b9d-78ec-4659-884d-35c5467fe41c" providerId="ADAL" clId="{3B8D5119-4D3C-9646-8CD7-7DF0F18E9B34}" dt="2019-06-05T11:06:53.218" v="25" actId="20577"/>
      <pc:docMkLst>
        <pc:docMk/>
      </pc:docMkLst>
      <pc:sldChg chg="del">
        <pc:chgData name="Silvana Izquierdo" userId="46480b9d-78ec-4659-884d-35c5467fe41c" providerId="ADAL" clId="{3B8D5119-4D3C-9646-8CD7-7DF0F18E9B34}" dt="2019-06-05T11:06:08.684" v="2" actId="2696"/>
        <pc:sldMkLst>
          <pc:docMk/>
          <pc:sldMk cId="2644199377" sldId="277"/>
        </pc:sldMkLst>
      </pc:sldChg>
      <pc:sldChg chg="del">
        <pc:chgData name="Silvana Izquierdo" userId="46480b9d-78ec-4659-884d-35c5467fe41c" providerId="ADAL" clId="{3B8D5119-4D3C-9646-8CD7-7DF0F18E9B34}" dt="2019-06-05T11:06:08.698" v="3" actId="2696"/>
        <pc:sldMkLst>
          <pc:docMk/>
          <pc:sldMk cId="2258511353" sldId="279"/>
        </pc:sldMkLst>
      </pc:sldChg>
      <pc:sldChg chg="del">
        <pc:chgData name="Silvana Izquierdo" userId="46480b9d-78ec-4659-884d-35c5467fe41c" providerId="ADAL" clId="{3B8D5119-4D3C-9646-8CD7-7DF0F18E9B34}" dt="2019-06-05T11:06:08.710" v="4" actId="2696"/>
        <pc:sldMkLst>
          <pc:docMk/>
          <pc:sldMk cId="1333612577" sldId="280"/>
        </pc:sldMkLst>
      </pc:sldChg>
      <pc:sldChg chg="del">
        <pc:chgData name="Silvana Izquierdo" userId="46480b9d-78ec-4659-884d-35c5467fe41c" providerId="ADAL" clId="{3B8D5119-4D3C-9646-8CD7-7DF0F18E9B34}" dt="2019-06-05T11:06:08.728" v="5" actId="2696"/>
        <pc:sldMkLst>
          <pc:docMk/>
          <pc:sldMk cId="664570162" sldId="281"/>
        </pc:sldMkLst>
      </pc:sldChg>
      <pc:sldChg chg="del">
        <pc:chgData name="Silvana Izquierdo" userId="46480b9d-78ec-4659-884d-35c5467fe41c" providerId="ADAL" clId="{3B8D5119-4D3C-9646-8CD7-7DF0F18E9B34}" dt="2019-06-05T11:06:10.737" v="6" actId="2696"/>
        <pc:sldMkLst>
          <pc:docMk/>
          <pc:sldMk cId="1051913258" sldId="282"/>
        </pc:sldMkLst>
      </pc:sldChg>
      <pc:sldChg chg="modNotesTx">
        <pc:chgData name="Silvana Izquierdo" userId="46480b9d-78ec-4659-884d-35c5467fe41c" providerId="ADAL" clId="{3B8D5119-4D3C-9646-8CD7-7DF0F18E9B34}" dt="2019-06-05T11:06:53.218" v="25" actId="20577"/>
        <pc:sldMkLst>
          <pc:docMk/>
          <pc:sldMk cId="2559754863" sldId="300"/>
        </pc:sldMkLst>
      </pc:sldChg>
      <pc:sldChg chg="modNotesTx">
        <pc:chgData name="Silvana Izquierdo" userId="46480b9d-78ec-4659-884d-35c5467fe41c" providerId="ADAL" clId="{3B8D5119-4D3C-9646-8CD7-7DF0F18E9B34}" dt="2019-06-05T11:06:39.801" v="23" actId="20577"/>
        <pc:sldMkLst>
          <pc:docMk/>
          <pc:sldMk cId="1035096700" sldId="664"/>
        </pc:sldMkLst>
      </pc:sldChg>
      <pc:sldChg chg="modNotesTx">
        <pc:chgData name="Silvana Izquierdo" userId="46480b9d-78ec-4659-884d-35c5467fe41c" providerId="ADAL" clId="{3B8D5119-4D3C-9646-8CD7-7DF0F18E9B34}" dt="2019-06-05T11:06:46.738" v="24" actId="20577"/>
        <pc:sldMkLst>
          <pc:docMk/>
          <pc:sldMk cId="3835844473" sldId="2410"/>
        </pc:sldMkLst>
      </pc:sldChg>
      <pc:sldChg chg="ord">
        <pc:chgData name="Silvana Izquierdo" userId="46480b9d-78ec-4659-884d-35c5467fe41c" providerId="ADAL" clId="{3B8D5119-4D3C-9646-8CD7-7DF0F18E9B34}" dt="2019-06-05T11:06:18" v="20"/>
        <pc:sldMkLst>
          <pc:docMk/>
          <pc:sldMk cId="1378587654" sldId="2413"/>
        </pc:sldMkLst>
      </pc:sldChg>
      <pc:sldChg chg="del">
        <pc:chgData name="Silvana Izquierdo" userId="46480b9d-78ec-4659-884d-35c5467fe41c" providerId="ADAL" clId="{3B8D5119-4D3C-9646-8CD7-7DF0F18E9B34}" dt="2019-06-05T11:06:12.592" v="19" actId="2696"/>
        <pc:sldMkLst>
          <pc:docMk/>
          <pc:sldMk cId="4047490479" sldId="2415"/>
        </pc:sldMkLst>
      </pc:sldChg>
      <pc:sldChg chg="modNotesTx">
        <pc:chgData name="Silvana Izquierdo" userId="46480b9d-78ec-4659-884d-35c5467fe41c" providerId="ADAL" clId="{3B8D5119-4D3C-9646-8CD7-7DF0F18E9B34}" dt="2019-06-05T11:06:34.152" v="22" actId="20577"/>
        <pc:sldMkLst>
          <pc:docMk/>
          <pc:sldMk cId="1491576212" sldId="2650"/>
        </pc:sldMkLst>
      </pc:sldChg>
      <pc:sldChg chg="modNotesTx">
        <pc:chgData name="Silvana Izquierdo" userId="46480b9d-78ec-4659-884d-35c5467fe41c" providerId="ADAL" clId="{3B8D5119-4D3C-9646-8CD7-7DF0F18E9B34}" dt="2019-06-05T11:06:30.775" v="21" actId="20577"/>
        <pc:sldMkLst>
          <pc:docMk/>
          <pc:sldMk cId="1395097580" sldId="2652"/>
        </pc:sldMkLst>
      </pc:sldChg>
      <pc:sldChg chg="addSp add">
        <pc:chgData name="Silvana Izquierdo" userId="46480b9d-78ec-4659-884d-35c5467fe41c" providerId="ADAL" clId="{3B8D5119-4D3C-9646-8CD7-7DF0F18E9B34}" dt="2019-06-05T11:06:04.693" v="1"/>
        <pc:sldMkLst>
          <pc:docMk/>
          <pc:sldMk cId="4257847102" sldId="2653"/>
        </pc:sldMkLst>
        <pc:spChg chg="add">
          <ac:chgData name="Silvana Izquierdo" userId="46480b9d-78ec-4659-884d-35c5467fe41c" providerId="ADAL" clId="{3B8D5119-4D3C-9646-8CD7-7DF0F18E9B34}" dt="2019-06-05T11:06:04.693" v="1"/>
          <ac:spMkLst>
            <pc:docMk/>
            <pc:sldMk cId="4257847102" sldId="2653"/>
            <ac:spMk id="2" creationId="{44695B43-5904-0844-8B04-4737DF0F4AA1}"/>
          </ac:spMkLst>
        </pc:spChg>
      </pc:sldChg>
      <pc:sldMasterChg chg="del delSldLayout">
        <pc:chgData name="Silvana Izquierdo" userId="46480b9d-78ec-4659-884d-35c5467fe41c" providerId="ADAL" clId="{3B8D5119-4D3C-9646-8CD7-7DF0F18E9B34}" dt="2019-06-05T11:06:10.750" v="18" actId="2696"/>
        <pc:sldMasterMkLst>
          <pc:docMk/>
          <pc:sldMasterMk cId="2921890063" sldId="2147484105"/>
        </pc:sldMasterMkLst>
        <pc:sldLayoutChg chg="del">
          <pc:chgData name="Silvana Izquierdo" userId="46480b9d-78ec-4659-884d-35c5467fe41c" providerId="ADAL" clId="{3B8D5119-4D3C-9646-8CD7-7DF0F18E9B34}" dt="2019-06-05T11:06:10.739" v="7" actId="2696"/>
          <pc:sldLayoutMkLst>
            <pc:docMk/>
            <pc:sldMasterMk cId="2921890063" sldId="2147484105"/>
            <pc:sldLayoutMk cId="3899272107" sldId="2147484106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0" v="8" actId="2696"/>
          <pc:sldLayoutMkLst>
            <pc:docMk/>
            <pc:sldMasterMk cId="2921890063" sldId="2147484105"/>
            <pc:sldLayoutMk cId="1634424416" sldId="2147484107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1" v="9" actId="2696"/>
          <pc:sldLayoutMkLst>
            <pc:docMk/>
            <pc:sldMasterMk cId="2921890063" sldId="2147484105"/>
            <pc:sldLayoutMk cId="450868515" sldId="2147484108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2" v="10" actId="2696"/>
          <pc:sldLayoutMkLst>
            <pc:docMk/>
            <pc:sldMasterMk cId="2921890063" sldId="2147484105"/>
            <pc:sldLayoutMk cId="1662131994" sldId="2147484109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3" v="11" actId="2696"/>
          <pc:sldLayoutMkLst>
            <pc:docMk/>
            <pc:sldMasterMk cId="2921890063" sldId="2147484105"/>
            <pc:sldLayoutMk cId="342689132" sldId="2147484110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3" v="12" actId="2696"/>
          <pc:sldLayoutMkLst>
            <pc:docMk/>
            <pc:sldMasterMk cId="2921890063" sldId="2147484105"/>
            <pc:sldLayoutMk cId="3356047600" sldId="2147484111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4" v="13" actId="2696"/>
          <pc:sldLayoutMkLst>
            <pc:docMk/>
            <pc:sldMasterMk cId="2921890063" sldId="2147484105"/>
            <pc:sldLayoutMk cId="1979918806" sldId="2147484112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5" v="14" actId="2696"/>
          <pc:sldLayoutMkLst>
            <pc:docMk/>
            <pc:sldMasterMk cId="2921890063" sldId="2147484105"/>
            <pc:sldLayoutMk cId="1770125963" sldId="2147484113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6" v="15" actId="2696"/>
          <pc:sldLayoutMkLst>
            <pc:docMk/>
            <pc:sldMasterMk cId="2921890063" sldId="2147484105"/>
            <pc:sldLayoutMk cId="3522041731" sldId="2147484114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7" v="16" actId="2696"/>
          <pc:sldLayoutMkLst>
            <pc:docMk/>
            <pc:sldMasterMk cId="2921890063" sldId="2147484105"/>
            <pc:sldLayoutMk cId="431225879" sldId="2147484115"/>
          </pc:sldLayoutMkLst>
        </pc:sldLayoutChg>
        <pc:sldLayoutChg chg="del">
          <pc:chgData name="Silvana Izquierdo" userId="46480b9d-78ec-4659-884d-35c5467fe41c" providerId="ADAL" clId="{3B8D5119-4D3C-9646-8CD7-7DF0F18E9B34}" dt="2019-06-05T11:06:10.748" v="17" actId="2696"/>
          <pc:sldLayoutMkLst>
            <pc:docMk/>
            <pc:sldMasterMk cId="2921890063" sldId="2147484105"/>
            <pc:sldLayoutMk cId="1456712983" sldId="21474841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D06-4068-41C3-B757-5C7F9CF6E888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A0F20-E4BC-4EC1-B06D-A78C184A1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120B-C6CF-4818-AECE-C100EA0BE585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77A3A-16F7-46F9-9F97-2CD08B17C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1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8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ヒラギノ角ゴ Pro W3" pitchFamily="127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1pPr>
            <a:lvl2pPr marL="731731" indent="-281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2pPr>
            <a:lvl3pPr marL="1125741" indent="-2251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3pPr>
            <a:lvl4pPr marL="1576037" indent="-2251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4pPr>
            <a:lvl5pPr marL="2026333" indent="-2251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5pPr>
            <a:lvl6pPr marL="2476630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6pPr>
            <a:lvl7pPr marL="2926926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7pPr>
            <a:lvl8pPr marL="3377222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8pPr>
            <a:lvl9pPr marL="3827518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654398-6276-46E3-BD61-50B200A284E5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6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ヒラギノ角ゴ Pro W3" pitchFamily="127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1pPr>
            <a:lvl2pPr marL="731731" indent="-281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2pPr>
            <a:lvl3pPr marL="1125741" indent="-2251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3pPr>
            <a:lvl4pPr marL="1576037" indent="-2251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4pPr>
            <a:lvl5pPr marL="2026333" indent="-2251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5pPr>
            <a:lvl6pPr marL="2476630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6pPr>
            <a:lvl7pPr marL="2926926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7pPr>
            <a:lvl8pPr marL="3377222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8pPr>
            <a:lvl9pPr marL="3827518" indent="-22514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D80478-EBB2-464C-BB69-A92049FAEEE6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9FACD18-0A33-8E44-84F3-6C13DAB65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1175DC1-4990-AD4C-856C-018F16966D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0161F-2D37-CC47-957E-AE1394994A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0DF39E66-0F63-F240-9CDD-70D85B3CA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fld id="{FF08F6F6-6689-8F43-AA8E-A3A1273F6EA4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1510" name="Notes Placeholder 2">
            <a:extLst>
              <a:ext uri="{FF2B5EF4-FFF2-40B4-BE49-F238E27FC236}">
                <a16:creationId xmlns:a16="http://schemas.microsoft.com/office/drawing/2014/main" id="{232283B9-E339-924C-8574-8ABA0816E461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ヒラギノ角ゴ Pro W3" panose="020B0300000000000000" pitchFamily="34" charset="-128"/>
            </a:endParaRP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7CE93D76-5A29-CB49-B2B4-5EE2A6CE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1666875"/>
            <a:ext cx="10429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8" tIns="44969" rIns="89938" bIns="44969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</a:rPr>
              <a:t>Pembro KN-355 study pdf</a:t>
            </a:r>
          </a:p>
          <a:p>
            <a:pPr eaLnBrk="1" hangingPunct="1"/>
            <a:r>
              <a:rPr lang="en-US" altLang="en-US" sz="1100">
                <a:solidFill>
                  <a:srgbClr val="FF0000"/>
                </a:solidFill>
              </a:rPr>
              <a:t>P1, A</a:t>
            </a:r>
          </a:p>
        </p:txBody>
      </p:sp>
      <p:sp>
        <p:nvSpPr>
          <p:cNvPr id="21512" name="TextBox 8">
            <a:extLst>
              <a:ext uri="{FF2B5EF4-FFF2-40B4-BE49-F238E27FC236}">
                <a16:creationId xmlns:a16="http://schemas.microsoft.com/office/drawing/2014/main" id="{F0D7C6A9-E83D-2E43-B26A-04F40B30A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1216025"/>
            <a:ext cx="10414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8" tIns="44969" rIns="89938" bIns="44969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</a:rPr>
              <a:t>Pembro KN-355 study pdf</a:t>
            </a:r>
          </a:p>
          <a:p>
            <a:pPr eaLnBrk="1" hangingPunct="1"/>
            <a:r>
              <a:rPr lang="en-US" altLang="en-US" sz="1100">
                <a:solidFill>
                  <a:srgbClr val="FF0000"/>
                </a:solidFill>
              </a:rPr>
              <a:t>P3, B</a:t>
            </a:r>
          </a:p>
        </p:txBody>
      </p:sp>
      <p:sp>
        <p:nvSpPr>
          <p:cNvPr id="21513" name="TextBox 9">
            <a:extLst>
              <a:ext uri="{FF2B5EF4-FFF2-40B4-BE49-F238E27FC236}">
                <a16:creationId xmlns:a16="http://schemas.microsoft.com/office/drawing/2014/main" id="{F8D4F99D-A220-B549-9C72-4113B163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070100"/>
            <a:ext cx="10429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8" tIns="44969" rIns="89938" bIns="44969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</a:rPr>
              <a:t>Pembro KN-355 study pdf</a:t>
            </a:r>
          </a:p>
          <a:p>
            <a:pPr eaLnBrk="1" hangingPunct="1"/>
            <a:r>
              <a:rPr lang="en-US" altLang="en-US" sz="1100">
                <a:solidFill>
                  <a:srgbClr val="FF0000"/>
                </a:solidFill>
              </a:rPr>
              <a:t>P4, C</a:t>
            </a:r>
          </a:p>
        </p:txBody>
      </p:sp>
    </p:spTree>
    <p:extLst>
      <p:ext uri="{BB962C8B-B14F-4D97-AF65-F5344CB8AC3E}">
        <p14:creationId xmlns:p14="http://schemas.microsoft.com/office/powerpoint/2010/main" val="112644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BA5ACB7F-E037-FB43-9819-9DABBABC6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B0083112-D970-C24A-8808-83FBE330D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12B5ACFE-E253-5645-80DF-7E6142C09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CC936A43-7C2C-A844-90EF-9B0DB622F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17C2DD53-39B1-6443-8740-17026B1E8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437DBB-CEA2-9C4F-9A59-1EC936136AAC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13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5575" y="1521594"/>
            <a:ext cx="11275439" cy="4604996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5575" y="351927"/>
            <a:ext cx="11290604" cy="758932"/>
          </a:xfrm>
        </p:spPr>
        <p:txBody>
          <a:bodyPr anchor="b">
            <a:noAutofit/>
          </a:bodyPr>
          <a:lstStyle>
            <a:lvl1pPr>
              <a:defRPr sz="2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9715500" y="6451601"/>
            <a:ext cx="2279651" cy="365125"/>
          </a:xfrm>
        </p:spPr>
        <p:txBody>
          <a:bodyPr rIns="0" anchor="b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Schmid P, et al. IMpassion130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ESMO 2018 (LBA1_PR)</a:t>
            </a:r>
            <a:r>
              <a:rPr lang="pt-BR">
                <a:solidFill>
                  <a:prstClr val="black"/>
                </a:solidFill>
              </a:rPr>
              <a:t> http://bit.ly/2DMhayg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196851" y="6451601"/>
            <a:ext cx="9736667" cy="365125"/>
          </a:xfrm>
        </p:spPr>
        <p:txBody>
          <a:bodyPr rIns="0" anchor="b"/>
          <a:lstStyle>
            <a:lvl1pPr algn="l">
              <a:defRPr sz="800" strike="noStrike" kern="0" spc="-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4728" y="6671008"/>
            <a:ext cx="1253548" cy="110800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52149" y="6671008"/>
            <a:ext cx="1253548" cy="110800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604" y="1550996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1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81" y="188924"/>
            <a:ext cx="11523135" cy="647799"/>
          </a:xfrm>
          <a:prstGeom prst="rect">
            <a:avLst/>
          </a:prstGeom>
        </p:spPr>
        <p:txBody>
          <a:bodyPr lIns="68573" tIns="34289" rIns="68573" bIns="34289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68573" tIns="34289" rIns="68573" bIns="34289"/>
          <a:lstStyle>
            <a:lvl1pPr>
              <a:buClr>
                <a:schemeClr val="accent5"/>
              </a:buClr>
              <a:buFont typeface="Wingdings" pitchFamily="2" charset="2"/>
              <a:buChar char="Ø"/>
              <a:defRPr sz="2000">
                <a:solidFill>
                  <a:schemeClr val="accent4"/>
                </a:solidFill>
              </a:defRPr>
            </a:lvl1pPr>
            <a:lvl2pPr>
              <a:buClr>
                <a:schemeClr val="accent5"/>
              </a:buClr>
              <a:buFont typeface="Wingdings" pitchFamily="2" charset="2"/>
              <a:buChar char="§"/>
              <a:defRPr sz="2000">
                <a:solidFill>
                  <a:schemeClr val="accent4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4433" y="784800"/>
            <a:ext cx="11222400" cy="511200"/>
          </a:xfrm>
          <a:prstGeom prst="rect">
            <a:avLst/>
          </a:prstGeom>
        </p:spPr>
        <p:txBody>
          <a:bodyPr lIns="68573" tIns="34289" rIns="68573" bIns="34289"/>
          <a:lstStyle>
            <a:lvl1pPr marL="0" indent="0">
              <a:buNone/>
              <a:defRPr sz="2000" b="1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5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7798-B130-4940-94F7-34520F6BA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36193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156416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8" indent="0">
              <a:buNone/>
              <a:defRPr sz="1800"/>
            </a:lvl2pPr>
            <a:lvl3pPr marL="914415" indent="0">
              <a:buNone/>
              <a:defRPr sz="1600"/>
            </a:lvl3pPr>
            <a:lvl4pPr marL="1371623" indent="0">
              <a:buNone/>
              <a:defRPr sz="1400"/>
            </a:lvl4pPr>
            <a:lvl5pPr marL="1828830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63683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190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8901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669665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118162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936284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760170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891328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574979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49880804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2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8" indent="0">
              <a:buNone/>
              <a:defRPr/>
            </a:lvl2pPr>
            <a:lvl3pPr marL="914415" indent="0">
              <a:buNone/>
              <a:defRPr/>
            </a:lvl3pPr>
            <a:lvl4pPr marL="1371623" indent="0">
              <a:buNone/>
              <a:defRPr/>
            </a:lvl4pPr>
            <a:lvl5pPr marL="182883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8" y="649129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66638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E99AA7-133A-E54F-B877-701653B6C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57711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6210780"/>
            <a:ext cx="5488517" cy="4479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8118" y="6210780"/>
            <a:ext cx="5488517" cy="447993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851659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07728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888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34011751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76" y="484632"/>
            <a:ext cx="1091184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76" y="4498848"/>
            <a:ext cx="10728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6969881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45D6-08CE-4E42-8E10-D2409B523F20}" type="datetimeFigureOut">
              <a:rPr lang="en-US" smtClean="0"/>
              <a:pPr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20F4F-E6EE-4703-A9C1-0289BC55A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2" r:id="rId13"/>
    <p:sldLayoutId id="214748408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F76B1-4E0D-324D-807D-6B6D35907A7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0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  <p:sldLayoutId id="2147484103" r:id="rId18"/>
    <p:sldLayoutId id="2147484104" r:id="rId19"/>
  </p:sldLayoutIdLst>
  <p:transition spd="slow"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15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23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3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6" indent="-34290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62" indent="-28575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19" indent="-22860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27" indent="-22860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34" indent="-22860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42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49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57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65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695B43-5904-0844-8B04-4737DF0F4AA1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8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 err="1">
                <a:solidFill>
                  <a:srgbClr val="002060"/>
                </a:solidFill>
              </a:rPr>
              <a:t>Atezolizumab</a:t>
            </a:r>
            <a:r>
              <a:rPr lang="en-US" altLang="en-US" b="1" dirty="0">
                <a:solidFill>
                  <a:srgbClr val="002060"/>
                </a:solidFill>
              </a:rPr>
              <a:t> + nab-Paclitaxel</a:t>
            </a:r>
          </a:p>
        </p:txBody>
      </p:sp>
      <p:sp>
        <p:nvSpPr>
          <p:cNvPr id="74758" name="Rectangle 3"/>
          <p:cNvSpPr>
            <a:spLocks noChangeArrowheads="1"/>
          </p:cNvSpPr>
          <p:nvPr/>
        </p:nvSpPr>
        <p:spPr bwMode="auto">
          <a:xfrm>
            <a:off x="2006482" y="2021294"/>
            <a:ext cx="8915400" cy="4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b="1" dirty="0">
                <a:solidFill>
                  <a:srgbClr val="FF0000"/>
                </a:solidFill>
              </a:rPr>
              <a:t>Combination of checkpoint inhibitors and chemotherapy may be synergistic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altLang="en-US" sz="2400" dirty="0"/>
          </a:p>
        </p:txBody>
      </p:sp>
      <p:pic>
        <p:nvPicPr>
          <p:cNvPr id="7475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47175"/>
            <a:ext cx="4648200" cy="403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491873"/>
            <a:ext cx="5872980" cy="397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9286" y="0"/>
            <a:ext cx="3335610" cy="2394797"/>
          </a:xfrm>
          <a:prstGeom prst="rect">
            <a:avLst/>
          </a:prstGeom>
        </p:spPr>
      </p:pic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5867400" y="6567486"/>
            <a:ext cx="6172200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2570" tIns="47506" rIns="52570" bIns="47506">
            <a:spAutoFit/>
          </a:bodyPr>
          <a:lstStyle/>
          <a:p>
            <a:pPr algn="r" defTabSz="912813">
              <a:lnSpc>
                <a:spcPct val="90000"/>
              </a:lnSpc>
            </a:pPr>
            <a:r>
              <a:rPr lang="en-US" altLang="en-US" sz="1400" dirty="0"/>
              <a:t>Adams S, et al. </a:t>
            </a:r>
            <a:r>
              <a:rPr lang="en-US" altLang="en-US" sz="1400" i="1" dirty="0"/>
              <a:t>SABCS</a:t>
            </a:r>
            <a:r>
              <a:rPr lang="en-US" altLang="en-US" sz="1400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0350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19200" y="5546724"/>
            <a:ext cx="8456612" cy="958850"/>
          </a:xfrm>
        </p:spPr>
        <p:txBody>
          <a:bodyPr/>
          <a:lstStyle/>
          <a:p>
            <a:pPr marL="228600" indent="-228600"/>
            <a:r>
              <a:rPr lang="en-GB" altLang="en-US" sz="2000" dirty="0"/>
              <a:t>Co-primary endpoints were PFS and OS in the ITT and PD-L1+ </a:t>
            </a:r>
            <a:r>
              <a:rPr lang="en-GB" altLang="en-US" sz="2000" dirty="0" err="1"/>
              <a:t>populations</a:t>
            </a:r>
            <a:r>
              <a:rPr lang="en-GB" altLang="en-US" sz="2000" baseline="30000" dirty="0" err="1"/>
              <a:t>d</a:t>
            </a:r>
            <a:endParaRPr lang="en-GB" altLang="en-US" sz="2000" baseline="30000" dirty="0"/>
          </a:p>
          <a:p>
            <a:pPr marL="460375" lvl="1" indent="-228600"/>
            <a:r>
              <a:rPr lang="en-GB" altLang="en-US" sz="1800" dirty="0"/>
              <a:t>Key secondary efficacy endpoints (ORR and DOR) and safety were also evaluated </a:t>
            </a:r>
          </a:p>
        </p:txBody>
      </p:sp>
      <p:sp>
        <p:nvSpPr>
          <p:cNvPr id="54275" name="Title 2"/>
          <p:cNvSpPr>
            <a:spLocks noGrp="1"/>
          </p:cNvSpPr>
          <p:nvPr>
            <p:ph type="title"/>
          </p:nvPr>
        </p:nvSpPr>
        <p:spPr>
          <a:xfrm>
            <a:off x="1881189" y="352426"/>
            <a:ext cx="8467725" cy="758825"/>
          </a:xfrm>
        </p:spPr>
        <p:txBody>
          <a:bodyPr/>
          <a:lstStyle/>
          <a:p>
            <a:r>
              <a:rPr lang="en-US" altLang="en-US" sz="4400" b="1" dirty="0">
                <a:solidFill>
                  <a:srgbClr val="002060"/>
                </a:solidFill>
              </a:rPr>
              <a:t>IMpassion130 study design</a:t>
            </a:r>
            <a:endParaRPr lang="en-US" altLang="en-US" sz="4400" b="1" baseline="30000" dirty="0">
              <a:solidFill>
                <a:srgbClr val="002060"/>
              </a:solidFill>
            </a:endParaRPr>
          </a:p>
        </p:txBody>
      </p:sp>
      <p:grpSp>
        <p:nvGrpSpPr>
          <p:cNvPr id="54276" name="Group 25"/>
          <p:cNvGrpSpPr>
            <a:grpSpLocks/>
          </p:cNvGrpSpPr>
          <p:nvPr/>
        </p:nvGrpSpPr>
        <p:grpSpPr bwMode="auto">
          <a:xfrm>
            <a:off x="949790" y="1500187"/>
            <a:ext cx="9996918" cy="3657600"/>
            <a:chOff x="-1000086" y="1241158"/>
            <a:chExt cx="9996083" cy="2743200"/>
          </a:xfrm>
        </p:grpSpPr>
        <p:grpSp>
          <p:nvGrpSpPr>
            <p:cNvPr id="54277" name="Group 62"/>
            <p:cNvGrpSpPr>
              <a:grpSpLocks/>
            </p:cNvGrpSpPr>
            <p:nvPr/>
          </p:nvGrpSpPr>
          <p:grpSpPr bwMode="auto">
            <a:xfrm>
              <a:off x="-1000086" y="1241158"/>
              <a:ext cx="9996083" cy="2743200"/>
              <a:chOff x="-805192" y="1241158"/>
              <a:chExt cx="9996083" cy="2743200"/>
            </a:xfrm>
          </p:grpSpPr>
          <p:sp>
            <p:nvSpPr>
              <p:cNvPr id="11" name="Rounded Rectangle 6"/>
              <p:cNvSpPr>
                <a:spLocks noChangeArrowheads="1"/>
              </p:cNvSpPr>
              <p:nvPr/>
            </p:nvSpPr>
            <p:spPr bwMode="auto">
              <a:xfrm>
                <a:off x="-805192" y="1343552"/>
                <a:ext cx="5289109" cy="2640806"/>
              </a:xfrm>
              <a:prstGeom prst="roundRect">
                <a:avLst>
                  <a:gd name="adj" fmla="val 1144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TW" sz="1500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Key IMpassion130 eligibility </a:t>
                </a:r>
                <a:r>
                  <a:rPr lang="en-US" altLang="zh-TW" sz="1500" b="1" u="sng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criteria</a:t>
                </a:r>
                <a:r>
                  <a:rPr lang="en-US" altLang="zh-TW" sz="1500" b="1" u="sng" baseline="30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a</a:t>
                </a:r>
                <a:r>
                  <a:rPr lang="en-US" altLang="zh-TW" sz="1500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:</a:t>
                </a:r>
              </a:p>
              <a:p>
                <a:pPr marL="171450" indent="-171450" defTabSz="4572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Metastatic or inoperable locally advanced TNBC</a:t>
                </a:r>
              </a:p>
              <a:p>
                <a:pPr marL="400050" lvl="1" indent="-171450" defTabSz="4572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‒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Histologically </a:t>
                </a:r>
                <a:r>
                  <a:rPr lang="en-US" altLang="zh-TW" sz="15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documented</a:t>
                </a:r>
                <a:r>
                  <a:rPr lang="en-US" altLang="zh-TW" sz="1500" baseline="30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b</a:t>
                </a:r>
                <a:endParaRPr lang="en-US" altLang="zh-TW" sz="1500" baseline="300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  <a:p>
                <a:pPr marL="171450" indent="-171450" defTabSz="4572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No prior therapy for advanced TNBC</a:t>
                </a:r>
              </a:p>
              <a:p>
                <a:pPr marL="400050" lvl="1" indent="-171450" defTabSz="457200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‒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Prior chemo in the curative setting, including </a:t>
                </a:r>
                <a:r>
                  <a:rPr lang="en-US" altLang="zh-TW" sz="15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taxanes</a:t>
                </a: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, allowed if TFI ≥ 12 </a:t>
                </a:r>
                <a:r>
                  <a:rPr lang="en-US" altLang="zh-TW" sz="15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mo</a:t>
                </a:r>
                <a:endParaRPr lang="en-US" altLang="zh-TW" sz="15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  <a:p>
                <a:pPr marL="171450" indent="-171450" defTabSz="4572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ECOG PS 0-1</a:t>
                </a:r>
              </a:p>
              <a:p>
                <a:pPr algn="ctr" defTabSz="457200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altLang="zh-TW" sz="1500" b="1" u="sng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Stratification factors:</a:t>
                </a:r>
              </a:p>
              <a:p>
                <a:pPr marL="171450" indent="-171450" defTabSz="4572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Prior </a:t>
                </a:r>
                <a:r>
                  <a:rPr lang="en-US" altLang="zh-TW" sz="15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taxane</a:t>
                </a: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use (yes vs no)</a:t>
                </a:r>
              </a:p>
              <a:p>
                <a:pPr marL="171450" indent="-171450" defTabSz="4572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Liver metastases (yes vs no)</a:t>
                </a:r>
              </a:p>
              <a:p>
                <a:pPr marL="171450" indent="-171450" defTabSz="457200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PD-L1 status on IC (positive [≥ 1%] vs negative [&lt;</a:t>
                </a:r>
                <a:r>
                  <a:rPr lang="en-US" altLang="zh-TW" sz="150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zh-TW" sz="15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1%])</a:t>
                </a:r>
                <a:r>
                  <a:rPr lang="en-US" altLang="zh-TW" sz="15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c</a:t>
                </a:r>
                <a:endParaRPr lang="en-US" altLang="zh-TW" sz="15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54282" name="Group 61"/>
              <p:cNvGrpSpPr>
                <a:grpSpLocks/>
              </p:cNvGrpSpPr>
              <p:nvPr/>
            </p:nvGrpSpPr>
            <p:grpSpPr bwMode="auto">
              <a:xfrm>
                <a:off x="5024545" y="1241158"/>
                <a:ext cx="3171262" cy="2743200"/>
                <a:chOff x="5243620" y="1241158"/>
                <a:chExt cx="3171262" cy="2743200"/>
              </a:xfrm>
            </p:grpSpPr>
            <p:sp>
              <p:nvSpPr>
                <p:cNvPr id="12" name="Rounded Rectangle 9"/>
                <p:cNvSpPr>
                  <a:spLocks noChangeArrowheads="1"/>
                </p:cNvSpPr>
                <p:nvPr/>
              </p:nvSpPr>
              <p:spPr bwMode="auto">
                <a:xfrm>
                  <a:off x="5459009" y="1241158"/>
                  <a:ext cx="2835038" cy="109775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04CA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45720" rIns="45720" anchor="ctr"/>
                <a:lstStyle/>
                <a:p>
                  <a:pPr algn="ctr" defTabSz="457200">
                    <a:spcBef>
                      <a:spcPts val="300"/>
                    </a:spcBef>
                    <a:spcAft>
                      <a:spcPts val="300"/>
                    </a:spcAft>
                    <a:defRPr/>
                  </a:pPr>
                  <a:r>
                    <a:rPr lang="en-US" sz="1400" b="1" u="sng" dirty="0" err="1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  <a:sym typeface="Arial"/>
                    </a:rPr>
                    <a:t>Atezo</a:t>
                  </a:r>
                  <a:r>
                    <a:rPr lang="en-US" sz="1400" b="1" u="sng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  <a:sym typeface="Arial"/>
                    </a:rPr>
                    <a:t> + nab-P arm:</a:t>
                  </a:r>
                </a:p>
                <a:p>
                  <a:pPr defTabSz="457200">
                    <a:defRPr/>
                  </a:pPr>
                  <a:r>
                    <a:rPr lang="en-US" sz="1200" kern="0" dirty="0" err="1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Atezolizumab</a:t>
                  </a:r>
                  <a:r>
                    <a:rPr lang="en-US" sz="1200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 </a:t>
                  </a:r>
                  <a:r>
                    <a:rPr lang="en-US" sz="1100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840 mg IV </a:t>
                  </a:r>
                </a:p>
                <a:p>
                  <a:pPr marL="400050" lvl="1" indent="-171450" defTabSz="457200">
                    <a:spcBef>
                      <a:spcPts val="30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‒"/>
                    <a:defRPr/>
                  </a:pPr>
                  <a:r>
                    <a:rPr lang="en-US" sz="10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  <a:sym typeface="Arial"/>
                    </a:rPr>
                    <a:t>On days 1 and 15 of 28-day cycle</a:t>
                  </a:r>
                </a:p>
                <a:p>
                  <a:pPr defTabSz="457200">
                    <a:defRPr/>
                  </a:pPr>
                  <a:r>
                    <a:rPr lang="en-US" sz="12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+ </a:t>
                  </a:r>
                  <a:r>
                    <a:rPr lang="en-US" sz="1200" i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nab</a:t>
                  </a:r>
                  <a:r>
                    <a:rPr lang="en-US" sz="1200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-paclitaxel </a:t>
                  </a:r>
                  <a:r>
                    <a:rPr lang="en-US" altLang="zh-TW" sz="1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100 mg/m</a:t>
                  </a:r>
                  <a:r>
                    <a:rPr lang="en-US" altLang="zh-TW" sz="1100" baseline="300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2</a:t>
                  </a:r>
                  <a:r>
                    <a:rPr lang="en-US" altLang="zh-TW" sz="11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 IV</a:t>
                  </a:r>
                </a:p>
                <a:p>
                  <a:pPr marL="400050" lvl="1" indent="-171450" defTabSz="457200">
                    <a:spcBef>
                      <a:spcPts val="30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‒"/>
                    <a:defRPr/>
                  </a:pPr>
                  <a:r>
                    <a:rPr lang="en-US" altLang="zh-TW" sz="10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On days 1, 8 and 15 of 28-day cycle</a:t>
                  </a:r>
                </a:p>
              </p:txBody>
            </p:sp>
            <p:sp>
              <p:nvSpPr>
                <p:cNvPr id="28" name="Rounded Rectangle 9"/>
                <p:cNvSpPr>
                  <a:spLocks noChangeArrowheads="1"/>
                </p:cNvSpPr>
                <p:nvPr/>
              </p:nvSpPr>
              <p:spPr bwMode="auto">
                <a:xfrm>
                  <a:off x="5459009" y="2886602"/>
                  <a:ext cx="2835038" cy="109775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45720" rIns="45720" anchor="ctr"/>
                <a:lstStyle/>
                <a:p>
                  <a:pPr algn="ctr" defTabSz="457200">
                    <a:spcBef>
                      <a:spcPts val="300"/>
                    </a:spcBef>
                    <a:spcAft>
                      <a:spcPts val="300"/>
                    </a:spcAft>
                    <a:defRPr/>
                  </a:pPr>
                  <a:r>
                    <a:rPr lang="en-US" sz="1400" b="1" u="sng" dirty="0" err="1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  <a:sym typeface="Arial"/>
                    </a:rPr>
                    <a:t>Plac</a:t>
                  </a:r>
                  <a:r>
                    <a:rPr lang="en-US" sz="1400" b="1" u="sng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  <a:sym typeface="Arial"/>
                    </a:rPr>
                    <a:t> + nab-P arm:</a:t>
                  </a:r>
                </a:p>
                <a:p>
                  <a:pPr defTabSz="457200">
                    <a:defRPr/>
                  </a:pPr>
                  <a:r>
                    <a:rPr lang="en-US" sz="1200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Placebo IV </a:t>
                  </a:r>
                </a:p>
                <a:p>
                  <a:pPr marL="400050" lvl="1" indent="-171450" defTabSz="457200">
                    <a:spcBef>
                      <a:spcPts val="30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‒"/>
                    <a:defRPr/>
                  </a:pPr>
                  <a:r>
                    <a:rPr lang="en-US" sz="10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  <a:sym typeface="Arial"/>
                    </a:rPr>
                    <a:t>On days 1 and 15 of 28-day cycle</a:t>
                  </a:r>
                </a:p>
                <a:p>
                  <a:pPr defTabSz="457200">
                    <a:defRPr/>
                  </a:pPr>
                  <a:r>
                    <a:rPr lang="en-US" sz="12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+ </a:t>
                  </a:r>
                  <a:r>
                    <a:rPr lang="en-US" sz="1200" i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nab</a:t>
                  </a:r>
                  <a:r>
                    <a:rPr lang="en-US" sz="1200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Arial"/>
                      <a:cs typeface="Arial" panose="020B0604020202020204" pitchFamily="34" charset="0"/>
                      <a:sym typeface="Arial"/>
                    </a:rPr>
                    <a:t>-paclitaxel 1</a:t>
                  </a:r>
                  <a:r>
                    <a:rPr lang="en-US" altLang="zh-TW" sz="12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00 mg/m</a:t>
                  </a:r>
                  <a:r>
                    <a:rPr lang="en-US" altLang="zh-TW" sz="1200" baseline="300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2</a:t>
                  </a:r>
                  <a:r>
                    <a:rPr lang="en-US" altLang="zh-TW" sz="12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 IV</a:t>
                  </a:r>
                </a:p>
                <a:p>
                  <a:pPr marL="400050" lvl="1" indent="-171450" defTabSz="457200">
                    <a:spcBef>
                      <a:spcPts val="30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‒"/>
                    <a:defRPr/>
                  </a:pPr>
                  <a:r>
                    <a:rPr lang="en-US" altLang="zh-TW" sz="100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On days 1, 8 and 15 of 28-day cycle</a:t>
                  </a:r>
                </a:p>
              </p:txBody>
            </p:sp>
            <p:sp>
              <p:nvSpPr>
                <p:cNvPr id="54288" name="Rectangle 42"/>
                <p:cNvSpPr>
                  <a:spLocks noChangeArrowheads="1"/>
                </p:cNvSpPr>
                <p:nvPr/>
              </p:nvSpPr>
              <p:spPr bwMode="auto">
                <a:xfrm>
                  <a:off x="5243620" y="2481953"/>
                  <a:ext cx="3171262" cy="196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defTabSz="457200" eaLnBrk="1" hangingPunct="1">
                    <a:spcBef>
                      <a:spcPct val="0"/>
                    </a:spcBef>
                    <a:buNone/>
                  </a:pPr>
                  <a:r>
                    <a:rPr lang="en-US" altLang="en-US" sz="1100" i="1">
                      <a:solidFill>
                        <a:prstClr val="black"/>
                      </a:solidFill>
                      <a:latin typeface="Arial" pitchFamily="34" charset="0"/>
                      <a:ea typeface="ヒラギノ角ゴ Pro W3" pitchFamily="127" charset="-128"/>
                      <a:cs typeface="Arial" pitchFamily="34" charset="0"/>
                    </a:rPr>
                    <a:t>Double blind; no crossover permitted</a:t>
                  </a:r>
                </a:p>
              </p:txBody>
            </p:sp>
          </p:grpSp>
          <p:sp>
            <p:nvSpPr>
              <p:cNvPr id="57" name="Rounded Rectangle 9"/>
              <p:cNvSpPr>
                <a:spLocks noChangeArrowheads="1"/>
              </p:cNvSpPr>
              <p:nvPr/>
            </p:nvSpPr>
            <p:spPr bwMode="auto">
              <a:xfrm>
                <a:off x="8094021" y="2360346"/>
                <a:ext cx="1096870" cy="50482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 algn="ctr" defTabSz="457200"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RECIST v1.1 PD or toxicity</a:t>
                </a:r>
                <a:endParaRPr lang="en-US" altLang="zh-TW" sz="1200" i="1" baseline="300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Straight Arrow Connector 53"/>
              <p:cNvCxnSpPr>
                <a:cxnSpLocks/>
                <a:stCxn id="12" idx="3"/>
                <a:endCxn id="57" idx="0"/>
              </p:cNvCxnSpPr>
              <p:nvPr/>
            </p:nvCxnSpPr>
            <p:spPr>
              <a:xfrm>
                <a:off x="8074972" y="1790036"/>
                <a:ext cx="566690" cy="5703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cxnSpLocks/>
                <a:stCxn id="28" idx="3"/>
                <a:endCxn id="57" idx="2"/>
              </p:cNvCxnSpPr>
              <p:nvPr/>
            </p:nvCxnSpPr>
            <p:spPr>
              <a:xfrm flipV="1">
                <a:off x="8074972" y="2865171"/>
                <a:ext cx="566690" cy="5703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or: Elbow 9"/>
            <p:cNvCxnSpPr>
              <a:cxnSpLocks/>
              <a:stCxn id="11" idx="3"/>
              <a:endCxn id="12" idx="1"/>
            </p:cNvCxnSpPr>
            <p:nvPr/>
          </p:nvCxnSpPr>
          <p:spPr>
            <a:xfrm flipV="1">
              <a:off x="4289023" y="1790037"/>
              <a:ext cx="756017" cy="87391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/>
            <p:cNvCxnSpPr>
              <a:cxnSpLocks/>
              <a:stCxn id="11" idx="3"/>
              <a:endCxn id="28" idx="1"/>
            </p:cNvCxnSpPr>
            <p:nvPr/>
          </p:nvCxnSpPr>
          <p:spPr>
            <a:xfrm>
              <a:off x="4289023" y="2663955"/>
              <a:ext cx="756017" cy="7715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345644" y="2381867"/>
              <a:ext cx="650820" cy="457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457200"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pPr algn="ctr" defTabSz="457200">
                <a:defRPr/>
              </a:pPr>
              <a:r>
                <a:rPr lang="en-US" sz="16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</a:t>
              </a:r>
              <a:endParaRPr lang="en-US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9829800" y="6519446"/>
            <a:ext cx="2233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 err="1">
                <a:latin typeface="+mn-lt"/>
                <a:cs typeface="Arial"/>
              </a:rPr>
              <a:t>Schmid</a:t>
            </a:r>
            <a:r>
              <a:rPr lang="en-US" sz="1600" dirty="0">
                <a:latin typeface="+mn-lt"/>
                <a:cs typeface="Arial"/>
              </a:rPr>
              <a:t> et al, NEJM 2018</a:t>
            </a:r>
          </a:p>
        </p:txBody>
      </p:sp>
    </p:spTree>
    <p:extLst>
      <p:ext uri="{BB962C8B-B14F-4D97-AF65-F5344CB8AC3E}">
        <p14:creationId xmlns:p14="http://schemas.microsoft.com/office/powerpoint/2010/main" val="26372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66" y="277814"/>
            <a:ext cx="9037334" cy="788987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</a:rPr>
              <a:t>IMpassion130 PFS/OS in ITT/PD-L1</a:t>
            </a:r>
            <a:r>
              <a:rPr lang="en-US" sz="3600" dirty="0">
                <a:latin typeface="+mn-lt"/>
              </a:rPr>
              <a:t>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43" y="1295400"/>
            <a:ext cx="10710914" cy="48768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958183" y="6505211"/>
            <a:ext cx="22338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 err="1">
                <a:latin typeface="+mn-lt"/>
                <a:cs typeface="Arial"/>
              </a:rPr>
              <a:t>Schmid</a:t>
            </a:r>
            <a:r>
              <a:rPr lang="en-US" sz="1600" dirty="0">
                <a:latin typeface="+mn-lt"/>
                <a:cs typeface="Arial"/>
              </a:rPr>
              <a:t> et al, NEJM 2018</a:t>
            </a:r>
          </a:p>
        </p:txBody>
      </p:sp>
    </p:spTree>
    <p:extLst>
      <p:ext uri="{BB962C8B-B14F-4D97-AF65-F5344CB8AC3E}">
        <p14:creationId xmlns:p14="http://schemas.microsoft.com/office/powerpoint/2010/main" val="26269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81412-DF6B-43D8-B73C-E2091CE90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6638" y="2061485"/>
            <a:ext cx="4499162" cy="3453747"/>
          </a:xfrm>
        </p:spPr>
        <p:txBody>
          <a:bodyPr/>
          <a:lstStyle/>
          <a:p>
            <a:pPr marL="285750" indent="-285750"/>
            <a:r>
              <a:rPr lang="en-US" sz="1600" b="1" dirty="0"/>
              <a:t>1 grade 5 AESI per arm </a:t>
            </a:r>
            <a:br>
              <a:rPr lang="en-US" sz="1600" b="1" dirty="0"/>
            </a:br>
            <a:r>
              <a:rPr lang="en-US" sz="1600" b="1" dirty="0"/>
              <a:t>(both treatment related):</a:t>
            </a:r>
          </a:p>
          <a:p>
            <a:pPr lvl="1"/>
            <a:r>
              <a:rPr lang="en-US" sz="1600" b="1" dirty="0" err="1"/>
              <a:t>Atezo</a:t>
            </a:r>
            <a:r>
              <a:rPr lang="en-US" sz="1600" b="1" dirty="0"/>
              <a:t> + nab-P: autoimmune hepatitis</a:t>
            </a:r>
          </a:p>
          <a:p>
            <a:pPr lvl="1"/>
            <a:r>
              <a:rPr lang="en-US" sz="1600" b="1" dirty="0" err="1"/>
              <a:t>Plac</a:t>
            </a:r>
            <a:r>
              <a:rPr lang="en-US" sz="1600" b="1" dirty="0"/>
              <a:t> + nab-P: hepatic failure </a:t>
            </a:r>
          </a:p>
          <a:p>
            <a:pPr marL="285750" indent="-285750">
              <a:spcBef>
                <a:spcPts val="600"/>
              </a:spcBef>
            </a:pPr>
            <a:r>
              <a:rPr lang="en-US" sz="1600" b="1" dirty="0"/>
              <a:t>All hypothyroidism AESIs were grade 1-2; none led to discontinuation</a:t>
            </a:r>
          </a:p>
          <a:p>
            <a:pPr lvl="1"/>
            <a:r>
              <a:rPr lang="en-US" sz="1600" b="1" dirty="0" err="1"/>
              <a:t>Atezo</a:t>
            </a:r>
            <a:r>
              <a:rPr lang="en-US" sz="1600" b="1" dirty="0"/>
              <a:t> + nab-P: 17% </a:t>
            </a:r>
          </a:p>
          <a:p>
            <a:pPr lvl="1"/>
            <a:r>
              <a:rPr lang="en-US" sz="1600" b="1" dirty="0" err="1"/>
              <a:t>Plac</a:t>
            </a:r>
            <a:r>
              <a:rPr lang="en-US" sz="1600" b="1" dirty="0"/>
              <a:t> + nab-P: 4% </a:t>
            </a:r>
          </a:p>
          <a:p>
            <a:pPr marL="228600" indent="-228600">
              <a:spcBef>
                <a:spcPts val="600"/>
              </a:spcBef>
            </a:pPr>
            <a:r>
              <a:rPr lang="en-US" sz="1600" b="1" dirty="0"/>
              <a:t>Pneumonitis was infrequent  with only 1 grade 3-4 event in the </a:t>
            </a:r>
            <a:r>
              <a:rPr lang="en-US" sz="1600" b="1" dirty="0" err="1"/>
              <a:t>Atezo</a:t>
            </a:r>
            <a:r>
              <a:rPr lang="en-US" sz="1600" b="1" dirty="0"/>
              <a:t> + nab-P arm</a:t>
            </a:r>
          </a:p>
          <a:p>
            <a:pPr lvl="1"/>
            <a:r>
              <a:rPr lang="en-US" sz="1600" b="1" dirty="0" err="1"/>
              <a:t>Atezo</a:t>
            </a:r>
            <a:r>
              <a:rPr lang="en-US" sz="1600" b="1" dirty="0"/>
              <a:t> + nab-P: 3%</a:t>
            </a:r>
          </a:p>
          <a:p>
            <a:pPr lvl="1"/>
            <a:r>
              <a:rPr lang="en-US" sz="1600" b="1" dirty="0" err="1"/>
              <a:t>Plac</a:t>
            </a:r>
            <a:r>
              <a:rPr lang="en-US" sz="1600" b="1" dirty="0"/>
              <a:t> + nab-P: &lt;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1%</a:t>
            </a:r>
          </a:p>
          <a:p>
            <a:pPr marL="228600" indent="-217488">
              <a:spcBef>
                <a:spcPts val="600"/>
              </a:spcBef>
            </a:pPr>
            <a:r>
              <a:rPr lang="en-US" sz="1600" b="1" dirty="0"/>
              <a:t>Hepatitis</a:t>
            </a:r>
            <a:r>
              <a:rPr lang="en-US" sz="1600" b="1" baseline="-25000" dirty="0"/>
              <a:t> </a:t>
            </a:r>
            <a:r>
              <a:rPr lang="en-US" sz="1600" b="1" dirty="0"/>
              <a:t>rates</a:t>
            </a:r>
            <a:r>
              <a:rPr lang="en-US" sz="1600" b="1" baseline="-25000" dirty="0"/>
              <a:t> </a:t>
            </a:r>
            <a:r>
              <a:rPr lang="en-US" sz="1600" b="1" dirty="0"/>
              <a:t>were balanced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EC292-5DF2-4F84-A04B-3449B65F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1927"/>
            <a:ext cx="11963400" cy="758932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IMpassion130: AESIs suggestive of potential immune-related etiology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5991-0CA8-4866-A4BD-E4278D1F6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6637" y="6465859"/>
            <a:ext cx="2279163" cy="366183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Schmid P, et al. IMpassion130. </a:t>
            </a:r>
            <a:br>
              <a:rPr lang="en-US" dirty="0"/>
            </a:br>
            <a:r>
              <a:rPr lang="en-US" dirty="0"/>
              <a:t>ESMO 2018 (abstract 2056).</a:t>
            </a:r>
            <a:endParaRPr lang="en-US" sz="8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3492A2-50D0-4050-9C90-A6D39039F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44104"/>
              </p:ext>
            </p:extLst>
          </p:nvPr>
        </p:nvGraphicFramePr>
        <p:xfrm>
          <a:off x="304800" y="1789388"/>
          <a:ext cx="7239001" cy="445901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76669">
                  <a:extLst>
                    <a:ext uri="{9D8B030D-6E8A-4147-A177-3AD203B41FA5}">
                      <a16:colId xmlns:a16="http://schemas.microsoft.com/office/drawing/2014/main" val="1543481559"/>
                    </a:ext>
                  </a:extLst>
                </a:gridCol>
                <a:gridCol w="1165583">
                  <a:extLst>
                    <a:ext uri="{9D8B030D-6E8A-4147-A177-3AD203B41FA5}">
                      <a16:colId xmlns:a16="http://schemas.microsoft.com/office/drawing/2014/main" val="2625262354"/>
                    </a:ext>
                  </a:extLst>
                </a:gridCol>
                <a:gridCol w="1165583">
                  <a:extLst>
                    <a:ext uri="{9D8B030D-6E8A-4147-A177-3AD203B41FA5}">
                      <a16:colId xmlns:a16="http://schemas.microsoft.com/office/drawing/2014/main" val="2339017076"/>
                    </a:ext>
                  </a:extLst>
                </a:gridCol>
                <a:gridCol w="1165583">
                  <a:extLst>
                    <a:ext uri="{9D8B030D-6E8A-4147-A177-3AD203B41FA5}">
                      <a16:colId xmlns:a16="http://schemas.microsoft.com/office/drawing/2014/main" val="388632218"/>
                    </a:ext>
                  </a:extLst>
                </a:gridCol>
                <a:gridCol w="1165583">
                  <a:extLst>
                    <a:ext uri="{9D8B030D-6E8A-4147-A177-3AD203B41FA5}">
                      <a16:colId xmlns:a16="http://schemas.microsoft.com/office/drawing/2014/main" val="103812253"/>
                    </a:ext>
                  </a:extLst>
                </a:gridCol>
              </a:tblGrid>
              <a:tr h="4459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AESI, n (%)</a:t>
                      </a:r>
                      <a:r>
                        <a:rPr lang="en-US" sz="1400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1" kern="12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 anchor="b"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nab-P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452)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C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nab-P </a:t>
                      </a:r>
                      <a:b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438)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06680"/>
                  </a:ext>
                </a:extLst>
              </a:tr>
              <a:tr h="222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C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3-4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4C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3-4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51426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 (57%)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(8%)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(42%)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(4%)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7083081"/>
                  </a:ext>
                </a:extLst>
              </a:tr>
              <a:tr h="222951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AESIs</a:t>
                      </a:r>
                      <a:endParaRPr lang="en-US" sz="1400" b="1" baseline="300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18288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18288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18288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18288" marR="0" marT="0" marB="0"/>
                </a:tc>
                <a:extLst>
                  <a:ext uri="{0D108BD9-81ED-4DB2-BD59-A6C34878D82A}">
                    <a16:rowId xmlns:a16="http://schemas.microsoft.com/office/drawing/2014/main" val="1835446217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Hepatitis (all)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(15%)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(5%)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(14%)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63384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15811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Hepatitis (diagnosis)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6506430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228600" marR="0" indent="-714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Hepatitis (lab abnormalities)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(14%)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(4%)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(13%)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6100711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Hypothyroidism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(17%)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(4%)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6275972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Hyperthyroidism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(4%)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1782240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Pneumonitis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1087719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Meningoencephalitis</a:t>
                      </a:r>
                      <a:r>
                        <a:rPr lang="en-US" sz="1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1724138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Colitis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8468183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Adrenal insufficiency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2175944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Pancreatitis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036987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Diabetes mellitus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271389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Nephritis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7085764"/>
                  </a:ext>
                </a:extLst>
              </a:tr>
              <a:tr h="22295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AESIs</a:t>
                      </a:r>
                      <a:r>
                        <a:rPr lang="en-US" sz="1400" baseline="30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18288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18288" marR="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18288" marR="0" marT="0" marB="0"/>
                </a:tc>
                <a:extLst>
                  <a:ext uri="{0D108BD9-81ED-4DB2-BD59-A6C34878D82A}">
                    <a16:rowId xmlns:a16="http://schemas.microsoft.com/office/drawing/2014/main" val="3407175951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Rash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(34%)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(26%)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 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815583"/>
                  </a:ext>
                </a:extLst>
              </a:tr>
              <a:tr h="2229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Infusion-related reactions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18288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??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5646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4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6DD4-95FF-124D-AF9E-08E84F3A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15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First FDA Approval of Immunotherapy in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59EA-299E-D744-AF3E-DBC9A0F51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3/8/2019: FDA granted accelerated approval of </a:t>
            </a:r>
            <a:r>
              <a:rPr lang="en-US" dirty="0" err="1"/>
              <a:t>atezolizumab</a:t>
            </a:r>
            <a:r>
              <a:rPr lang="en-US" dirty="0"/>
              <a:t> with nab-paclitaxel in patients with unresectable locally advanced or metastatic TNBC whose tumors express PDL1 as determined by an FDA-approved test.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SP-142 assays approved as a companion diagnostic</a:t>
            </a:r>
          </a:p>
        </p:txBody>
      </p:sp>
    </p:spTree>
    <p:extLst>
      <p:ext uri="{BB962C8B-B14F-4D97-AF65-F5344CB8AC3E}">
        <p14:creationId xmlns:p14="http://schemas.microsoft.com/office/powerpoint/2010/main" val="34418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7DB-6532-C74D-A762-B8D3CC83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Questions that arise post IMpassion130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2DB14-25B5-0E44-AC1E-07203910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Do these results apply to other chemotherapy combinations and in other lines of treatment?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Would these same results have been seen with another antibody test for PD-L1?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Would this benefit have been seen in patients who recur within 12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of adjuvant therapy?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Will longer follow-up have consistent benefit in survival?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51BA11E1-C26A-5148-8661-FE3B1CD4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5349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TONIC Trial</a:t>
            </a:r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8DD74EAA-5AE1-DD45-ABD9-99F32E11F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" y="1828800"/>
            <a:ext cx="6755598" cy="41225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id="{59E03FCA-3F18-574F-9D49-6EECD419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/>
          <a:stretch>
            <a:fillRect/>
          </a:stretch>
        </p:blipFill>
        <p:spPr bwMode="auto">
          <a:xfrm>
            <a:off x="6972060" y="2116853"/>
            <a:ext cx="5129974" cy="35219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Box 5">
            <a:extLst>
              <a:ext uri="{FF2B5EF4-FFF2-40B4-BE49-F238E27FC236}">
                <a16:creationId xmlns:a16="http://schemas.microsoft.com/office/drawing/2014/main" id="{2F36CA37-C449-4E4A-97A4-BE8F9AFF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330" y="6556389"/>
            <a:ext cx="1652306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tx1"/>
                </a:solidFill>
              </a:rPr>
              <a:t>Kok</a:t>
            </a:r>
            <a:r>
              <a:rPr lang="en-US" altLang="en-US" sz="1400" dirty="0">
                <a:solidFill>
                  <a:schemeClr val="tx1"/>
                </a:solidFill>
              </a:rPr>
              <a:t> et al, ASCO 2018</a:t>
            </a:r>
          </a:p>
        </p:txBody>
      </p:sp>
    </p:spTree>
    <p:extLst>
      <p:ext uri="{BB962C8B-B14F-4D97-AF65-F5344CB8AC3E}">
        <p14:creationId xmlns:p14="http://schemas.microsoft.com/office/powerpoint/2010/main" val="41771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0143E-73E9-4188-8252-4AFFE89B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" b="6075"/>
          <a:stretch/>
        </p:blipFill>
        <p:spPr>
          <a:xfrm>
            <a:off x="1371600" y="1076428"/>
            <a:ext cx="9243083" cy="548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AE11E0-6DA3-4251-919A-282B8F50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488"/>
            <a:ext cx="12115800" cy="9001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ENHANCE-1: </a:t>
            </a:r>
            <a:r>
              <a:rPr lang="en-US" b="1" dirty="0" err="1">
                <a:solidFill>
                  <a:srgbClr val="002060"/>
                </a:solidFill>
              </a:rPr>
              <a:t>Eribulin</a:t>
            </a:r>
            <a:r>
              <a:rPr lang="en-US" b="1" dirty="0">
                <a:solidFill>
                  <a:srgbClr val="002060"/>
                </a:solidFill>
              </a:rPr>
              <a:t> + Pembrolizumab Efficacy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62CE0-29FC-4F89-A2C1-D9C2366C868A}"/>
              </a:ext>
            </a:extLst>
          </p:cNvPr>
          <p:cNvSpPr/>
          <p:nvPr/>
        </p:nvSpPr>
        <p:spPr>
          <a:xfrm>
            <a:off x="6515100" y="1905000"/>
            <a:ext cx="2438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094A3-90F5-411C-85E1-650C2BC2E01A}"/>
              </a:ext>
            </a:extLst>
          </p:cNvPr>
          <p:cNvSpPr/>
          <p:nvPr/>
        </p:nvSpPr>
        <p:spPr>
          <a:xfrm>
            <a:off x="6324600" y="5638800"/>
            <a:ext cx="26289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14743" y="6599254"/>
            <a:ext cx="2283119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Tolaney SM et al, SABCS 2017</a:t>
            </a:r>
          </a:p>
        </p:txBody>
      </p:sp>
    </p:spTree>
    <p:extLst>
      <p:ext uri="{BB962C8B-B14F-4D97-AF65-F5344CB8AC3E}">
        <p14:creationId xmlns:p14="http://schemas.microsoft.com/office/powerpoint/2010/main" val="9298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3E3464A-6134-C046-B071-F0A5632F1FFF}"/>
              </a:ext>
            </a:extLst>
          </p:cNvPr>
          <p:cNvSpPr/>
          <p:nvPr/>
        </p:nvSpPr>
        <p:spPr>
          <a:xfrm>
            <a:off x="604845" y="1373320"/>
            <a:ext cx="3413024" cy="4529546"/>
          </a:xfrm>
          <a:prstGeom prst="roundRect">
            <a:avLst>
              <a:gd name="adj" fmla="val 801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size:  828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or newly obtained tumor biopsy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determination of TNBC and PD-L1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untreated locally recurrent inoperable or metastatic TNBC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surgery or adjuvant treatment, whichever occurred last, ≥6 months prior to first disease recurrence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 PS 0-1</a:t>
            </a:r>
            <a:endParaRPr lang="en-US" sz="14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systemic steroids &gt;physiologic dose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active autoimmune disease that required systemic treatment in past 2 years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active central nervous system metastases</a:t>
            </a:r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CC1A36B2-FA5A-9D42-95CF-4FBA8B4ECAE8}"/>
              </a:ext>
            </a:extLst>
          </p:cNvPr>
          <p:cNvSpPr/>
          <p:nvPr/>
        </p:nvSpPr>
        <p:spPr>
          <a:xfrm flipH="1">
            <a:off x="8763001" y="2495551"/>
            <a:ext cx="150813" cy="2276475"/>
          </a:xfrm>
          <a:prstGeom prst="leftBracke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ft Bracket 44">
            <a:extLst>
              <a:ext uri="{FF2B5EF4-FFF2-40B4-BE49-F238E27FC236}">
                <a16:creationId xmlns:a16="http://schemas.microsoft.com/office/drawing/2014/main" id="{685A28D8-53F4-F646-A502-4D3589F151F4}"/>
              </a:ext>
            </a:extLst>
          </p:cNvPr>
          <p:cNvSpPr/>
          <p:nvPr/>
        </p:nvSpPr>
        <p:spPr>
          <a:xfrm>
            <a:off x="4271964" y="2994025"/>
            <a:ext cx="274637" cy="1252538"/>
          </a:xfrm>
          <a:prstGeom prst="leftBracke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TextBox 54">
            <a:extLst>
              <a:ext uri="{FF2B5EF4-FFF2-40B4-BE49-F238E27FC236}">
                <a16:creationId xmlns:a16="http://schemas.microsoft.com/office/drawing/2014/main" id="{D9B6AF0B-1884-F544-A7CE-6A58FDBC2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087813"/>
            <a:ext cx="15128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900" baseline="3000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Treatment may be continued until confirmation of PD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43F27D5-5452-2D4F-ACF7-A9DE4CB56B58}"/>
              </a:ext>
            </a:extLst>
          </p:cNvPr>
          <p:cNvSpPr/>
          <p:nvPr/>
        </p:nvSpPr>
        <p:spPr>
          <a:xfrm>
            <a:off x="7801380" y="3167786"/>
            <a:ext cx="985770" cy="89073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Protocol-Specified Follow-Up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112B2BA-151A-1A4C-928F-C59BB54C0B80}"/>
              </a:ext>
            </a:extLst>
          </p:cNvPr>
          <p:cNvSpPr/>
          <p:nvPr/>
        </p:nvSpPr>
        <p:spPr>
          <a:xfrm>
            <a:off x="6083479" y="3187063"/>
            <a:ext cx="1510372" cy="8851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Disease</a:t>
            </a:r>
            <a:r>
              <a:rPr lang="en-US" alt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Cessation of Study Therapy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31A25E-8ABA-484C-A902-F8091D5D0CD8}"/>
              </a:ext>
            </a:extLst>
          </p:cNvPr>
          <p:cNvCxnSpPr/>
          <p:nvPr/>
        </p:nvCxnSpPr>
        <p:spPr>
          <a:xfrm>
            <a:off x="4035426" y="3629025"/>
            <a:ext cx="206375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25400" dist="38100" dir="2700000" sx="10000" sy="1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D2D933B-D1E0-CF42-94CF-0EE7C4938F44}"/>
              </a:ext>
            </a:extLst>
          </p:cNvPr>
          <p:cNvCxnSpPr/>
          <p:nvPr/>
        </p:nvCxnSpPr>
        <p:spPr>
          <a:xfrm>
            <a:off x="8913814" y="3582988"/>
            <a:ext cx="206375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25400" dist="38100" dir="2700000" sx="10000" sy="1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294771F-044B-A645-8725-B4ACE43B866B}"/>
              </a:ext>
            </a:extLst>
          </p:cNvPr>
          <p:cNvCxnSpPr/>
          <p:nvPr/>
        </p:nvCxnSpPr>
        <p:spPr>
          <a:xfrm>
            <a:off x="7596189" y="3621088"/>
            <a:ext cx="204787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  <a:effectLst>
            <a:outerShdw blurRad="25400" dist="38100" dir="2700000" sx="10000" sy="1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7" name="Straight Connector 55">
            <a:extLst>
              <a:ext uri="{FF2B5EF4-FFF2-40B4-BE49-F238E27FC236}">
                <a16:creationId xmlns:a16="http://schemas.microsoft.com/office/drawing/2014/main" id="{35C8DF63-B33A-4D49-85BB-1E5EB47AAD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86814" y="3584575"/>
            <a:ext cx="115887" cy="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3C6C21A-40AB-DD47-A958-275CFD29AE52}"/>
              </a:ext>
            </a:extLst>
          </p:cNvPr>
          <p:cNvCxnSpPr/>
          <p:nvPr/>
        </p:nvCxnSpPr>
        <p:spPr>
          <a:xfrm>
            <a:off x="5816600" y="3048000"/>
            <a:ext cx="274638" cy="10953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5B1F5AD-68CC-3649-A6DF-A9B5B27F7C8B}"/>
              </a:ext>
            </a:extLst>
          </p:cNvPr>
          <p:cNvCxnSpPr/>
          <p:nvPr/>
        </p:nvCxnSpPr>
        <p:spPr>
          <a:xfrm flipV="1">
            <a:off x="5807076" y="4049713"/>
            <a:ext cx="271463" cy="17145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25600C0-13EB-4B4B-9D2B-7879562BE323}"/>
              </a:ext>
            </a:extLst>
          </p:cNvPr>
          <p:cNvSpPr/>
          <p:nvPr/>
        </p:nvSpPr>
        <p:spPr>
          <a:xfrm>
            <a:off x="9145664" y="1112210"/>
            <a:ext cx="2321183" cy="489794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20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2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objectives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in all and PD-L1-positive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in all and PD-L1-positive</a:t>
            </a:r>
          </a:p>
          <a:p>
            <a:pPr>
              <a:spcAft>
                <a:spcPts val="2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objectives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ORR, DCR, DOR in all and PD-L1-positive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>
              <a:spcBef>
                <a:spcPts val="600"/>
              </a:spcBef>
              <a:buSzPct val="70000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objectives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irORR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irPFS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irDCR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irDOR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ePROs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Correlative studies</a:t>
            </a:r>
          </a:p>
          <a:p>
            <a:pPr marL="171450" indent="-171450">
              <a:buSzPct val="70000"/>
              <a:buFont typeface="Wingdings" panose="05000000000000000000" pitchFamily="2" charset="2"/>
              <a:buChar char="Ø"/>
              <a:defRPr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SzPct val="70000"/>
              <a:defRPr/>
            </a:pP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3" name="TextBox 61">
            <a:extLst>
              <a:ext uri="{FF2B5EF4-FFF2-40B4-BE49-F238E27FC236}">
                <a16:creationId xmlns:a16="http://schemas.microsoft.com/office/drawing/2014/main" id="{CED93C1E-37E5-3B40-8ED1-F1526234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4" y="4657725"/>
            <a:ext cx="1944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*Paclitaxel, nab-paclitaxel or</a:t>
            </a:r>
          </a:p>
          <a:p>
            <a:pPr algn="ctr">
              <a:spcAft>
                <a:spcPts val="600"/>
              </a:spcAft>
            </a:pP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gemcitabine/carboplatin</a:t>
            </a:r>
          </a:p>
          <a:p>
            <a:pPr algn="ctr" eaLnBrk="1" hangingPunct="1"/>
            <a:r>
              <a:rPr lang="en-US" altLang="en-US" sz="900" baseline="3000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altLang="en-US" sz="900">
                <a:latin typeface="Arial" panose="020B0604020202020204" pitchFamily="34" charset="0"/>
                <a:cs typeface="Arial" panose="020B0604020202020204" pitchFamily="34" charset="0"/>
              </a:rPr>
              <a:t>Normal saline</a:t>
            </a:r>
          </a:p>
        </p:txBody>
      </p:sp>
      <p:sp>
        <p:nvSpPr>
          <p:cNvPr id="63" name="Oval 4">
            <a:extLst>
              <a:ext uri="{FF2B5EF4-FFF2-40B4-BE49-F238E27FC236}">
                <a16:creationId xmlns:a16="http://schemas.microsoft.com/office/drawing/2014/main" id="{4E75043E-1ADC-FA4B-9D8A-8DB03D3407C3}"/>
              </a:ext>
            </a:extLst>
          </p:cNvPr>
          <p:cNvSpPr/>
          <p:nvPr/>
        </p:nvSpPr>
        <p:spPr>
          <a:xfrm>
            <a:off x="4162426" y="3443288"/>
            <a:ext cx="333470" cy="38576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505" name="TextBox 5">
            <a:extLst>
              <a:ext uri="{FF2B5EF4-FFF2-40B4-BE49-F238E27FC236}">
                <a16:creationId xmlns:a16="http://schemas.microsoft.com/office/drawing/2014/main" id="{90F449AD-8DD8-F647-B700-1D2CBDE35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1" y="3502026"/>
            <a:ext cx="56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</a:t>
            </a:r>
          </a:p>
        </p:txBody>
      </p:sp>
      <p:sp>
        <p:nvSpPr>
          <p:cNvPr id="20506" name="Rectangle 6">
            <a:extLst>
              <a:ext uri="{FF2B5EF4-FFF2-40B4-BE49-F238E27FC236}">
                <a16:creationId xmlns:a16="http://schemas.microsoft.com/office/drawing/2014/main" id="{C29757FB-E789-E84E-BBD7-15299A34E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49" y="5322546"/>
            <a:ext cx="4654547" cy="12001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Stratification factors</a:t>
            </a: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Chemotherapy treatment on study (</a:t>
            </a:r>
            <a:r>
              <a:rPr lang="en-US" alt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taxane</a:t>
            </a: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gemcitabine/carboplatin)</a:t>
            </a:r>
          </a:p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PD-L1 tumor status (positive vs negative)</a:t>
            </a:r>
          </a:p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Prior treatment with same class chemotherapy in the (neo)adjuvant setting (yes vs no)</a:t>
            </a:r>
            <a:endParaRPr lang="nl-BE" alt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F918315-C16C-224C-BB49-24B445988586}"/>
              </a:ext>
            </a:extLst>
          </p:cNvPr>
          <p:cNvCxnSpPr/>
          <p:nvPr/>
        </p:nvCxnSpPr>
        <p:spPr>
          <a:xfrm flipV="1">
            <a:off x="4108450" y="3681414"/>
            <a:ext cx="0" cy="2378075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FBA5965-4661-5047-AE69-8517286A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KN355 Study Schema – Phase III Study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9F28655-F357-2949-A029-2D42560029F5}"/>
              </a:ext>
            </a:extLst>
          </p:cNvPr>
          <p:cNvSpPr/>
          <p:nvPr/>
        </p:nvSpPr>
        <p:spPr>
          <a:xfrm>
            <a:off x="4431320" y="2588898"/>
            <a:ext cx="1481802" cy="8229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Pembrolizumab + </a:t>
            </a:r>
          </a:p>
          <a:p>
            <a:pPr algn="ctr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Chemotherapy*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4DCD453-DD0F-D44C-B344-E00623D56919}"/>
              </a:ext>
            </a:extLst>
          </p:cNvPr>
          <p:cNvSpPr/>
          <p:nvPr/>
        </p:nvSpPr>
        <p:spPr>
          <a:xfrm>
            <a:off x="4432787" y="3835702"/>
            <a:ext cx="1480075" cy="8229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Placebo** </a:t>
            </a:r>
          </a:p>
          <a:p>
            <a:pPr algn="ctr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algn="ctr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</a:p>
        </p:txBody>
      </p:sp>
    </p:spTree>
    <p:extLst>
      <p:ext uri="{BB962C8B-B14F-4D97-AF65-F5344CB8AC3E}">
        <p14:creationId xmlns:p14="http://schemas.microsoft.com/office/powerpoint/2010/main" val="38358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7DB-6532-C74D-A762-B8D3CC83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Questions that arise post IMpassion130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2DB14-25B5-0E44-AC1E-07203910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 these results apply to other chemotherapy combinations and in other lines of treatment?</a:t>
            </a:r>
          </a:p>
          <a:p>
            <a:pPr>
              <a:spcAft>
                <a:spcPts val="1200"/>
              </a:spcAft>
            </a:pPr>
            <a:r>
              <a:rPr lang="en-US" dirty="0"/>
              <a:t>Would these same results have been seen with another antibody test for PD-L1?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Would this benefit have been seen in patients who recur within 12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of adjuvant therapy?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Will longer follow-up have consistent benefit in survival?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6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Immunotherapy as a Rational Therapeutic Strategy in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Breast Cancer</a:t>
            </a: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dirty="0">
                <a:solidFill>
                  <a:srgbClr val="002060"/>
                </a:solidFill>
              </a:rPr>
            </a:b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3EA05-E7D1-2044-AD30-AD68F50BA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876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Sara M. </a:t>
            </a:r>
            <a:r>
              <a:rPr lang="en-US" sz="2800" dirty="0" err="1">
                <a:solidFill>
                  <a:srgbClr val="002060"/>
                </a:solidFill>
              </a:rPr>
              <a:t>Tolaney</a:t>
            </a:r>
            <a:r>
              <a:rPr lang="en-US" sz="2800" dirty="0">
                <a:solidFill>
                  <a:srgbClr val="002060"/>
                </a:solidFill>
              </a:rPr>
              <a:t>, MD, MPH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Dana-Farber Cancer Institute</a:t>
            </a:r>
          </a:p>
        </p:txBody>
      </p:sp>
      <p:pic>
        <p:nvPicPr>
          <p:cNvPr id="6" name="Picture 5" descr="Top ba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121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2">
            <a:extLst>
              <a:ext uri="{FF2B5EF4-FFF2-40B4-BE49-F238E27FC236}">
                <a16:creationId xmlns:a16="http://schemas.microsoft.com/office/drawing/2014/main" id="{306F4CB9-07F5-4C40-9CB8-62B4717C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882" y="5281470"/>
            <a:ext cx="2069477" cy="24929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z="900" dirty="0"/>
              <a:t>PD-L1 measured by SP142 PD-L1 IHC assay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900" dirty="0"/>
              <a:t>H&amp;E, Haematoxylin and Eosin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042DFB-89DC-BB45-B73D-A78D8A5A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1"/>
            <a:ext cx="11277600" cy="820290"/>
          </a:xfrm>
        </p:spPr>
        <p:txBody>
          <a:bodyPr rtlCol="0">
            <a:normAutofit fontScale="40000" lnSpcReduction="20000"/>
          </a:bodyPr>
          <a:lstStyle/>
          <a:p>
            <a:pPr marL="0" indent="0" algn="ctr" defTabSz="685732">
              <a:buNone/>
              <a:defRPr/>
            </a:pPr>
            <a:r>
              <a:rPr lang="en-GB" sz="5000" b="1" dirty="0"/>
              <a:t>~40% of patients had PD-L1-positive tumours (majority of samples were  from the primary breast </a:t>
            </a:r>
            <a:r>
              <a:rPr lang="en-GB" sz="5000" b="1" dirty="0" err="1"/>
              <a:t>tumor</a:t>
            </a:r>
            <a:r>
              <a:rPr lang="en-GB" sz="5000" b="1" dirty="0"/>
              <a:t>)</a:t>
            </a:r>
            <a:endParaRPr lang="en-GB" sz="5000" b="1" baseline="30000" dirty="0"/>
          </a:p>
          <a:p>
            <a:pPr marL="0" indent="0" algn="ctr" defTabSz="685732">
              <a:buNone/>
              <a:defRPr/>
            </a:pPr>
            <a:r>
              <a:rPr lang="en-GB" sz="5000" b="1" dirty="0"/>
              <a:t>Defined as &gt;1% PD-L1 on tumour-infiltrating immune cells</a:t>
            </a:r>
          </a:p>
          <a:p>
            <a:pPr marL="171434" indent="-171434" defTabSz="685732">
              <a:defRPr/>
            </a:pPr>
            <a:endParaRPr lang="en-GB" sz="18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9433AB-A8C3-1545-87CA-2A504BCD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6" y="219078"/>
            <a:ext cx="8721725" cy="938213"/>
          </a:xfrm>
        </p:spPr>
        <p:txBody>
          <a:bodyPr rtlCol="0">
            <a:normAutofit/>
          </a:bodyPr>
          <a:lstStyle/>
          <a:p>
            <a:pPr defTabSz="685732">
              <a:defRPr/>
            </a:pPr>
            <a:r>
              <a:rPr lang="en-US" altLang="en-US" b="1" dirty="0">
                <a:solidFill>
                  <a:srgbClr val="002060"/>
                </a:solidFill>
                <a:ea typeface="+mj-ea"/>
                <a:cs typeface="+mj-cs"/>
              </a:rPr>
              <a:t>IMpassion130: PD-L1 Status</a:t>
            </a:r>
            <a:endParaRPr lang="en-US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50181" name="TextBox 12">
            <a:extLst>
              <a:ext uri="{FF2B5EF4-FFF2-40B4-BE49-F238E27FC236}">
                <a16:creationId xmlns:a16="http://schemas.microsoft.com/office/drawing/2014/main" id="{034B279D-1305-D047-8EA5-59EB85E2D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6595" y="6477178"/>
            <a:ext cx="20621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9" rIns="68574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dirty="0" err="1">
                <a:solidFill>
                  <a:schemeClr val="tx1"/>
                </a:solidFill>
              </a:rPr>
              <a:t>Emens</a:t>
            </a:r>
            <a:r>
              <a:rPr lang="en-US" altLang="en-US" sz="1500" dirty="0">
                <a:solidFill>
                  <a:schemeClr val="tx1"/>
                </a:solidFill>
              </a:rPr>
              <a:t> et al, SABCS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54CBE5-3A69-0B43-B5AC-11762F2FA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93802"/>
              </p:ext>
            </p:extLst>
          </p:nvPr>
        </p:nvGraphicFramePr>
        <p:xfrm>
          <a:off x="457200" y="2894581"/>
          <a:ext cx="5562600" cy="218598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018412589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1446576611"/>
                    </a:ext>
                  </a:extLst>
                </a:gridCol>
              </a:tblGrid>
              <a:tr h="4878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IHC (SP142) Assay </a:t>
                      </a: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37675"/>
                  </a:ext>
                </a:extLst>
              </a:tr>
              <a:tr h="24393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on IC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PD-L1 on TC</a:t>
                      </a:r>
                      <a:endParaRPr lang="en-US" sz="1600" b="1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35411"/>
                  </a:ext>
                </a:extLst>
              </a:tr>
              <a:tr h="14541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9706" marR="1970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576760"/>
                  </a:ext>
                </a:extLst>
              </a:tr>
            </a:tbl>
          </a:graphicData>
        </a:graphic>
      </p:graphicFrame>
      <p:pic>
        <p:nvPicPr>
          <p:cNvPr id="50195" name="Picture 11">
            <a:extLst>
              <a:ext uri="{FF2B5EF4-FFF2-40B4-BE49-F238E27FC236}">
                <a16:creationId xmlns:a16="http://schemas.microsoft.com/office/drawing/2014/main" id="{E71CDE16-28A8-E544-B670-78AEA1FB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3629592"/>
            <a:ext cx="26781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12">
            <a:extLst>
              <a:ext uri="{FF2B5EF4-FFF2-40B4-BE49-F238E27FC236}">
                <a16:creationId xmlns:a16="http://schemas.microsoft.com/office/drawing/2014/main" id="{9673100C-E266-9248-98ED-60E5DBC7C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628004"/>
            <a:ext cx="26797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39"/>
          <p:cNvSpPr>
            <a:spLocks noChangeArrowheads="1"/>
          </p:cNvSpPr>
          <p:nvPr/>
        </p:nvSpPr>
        <p:spPr bwMode="auto">
          <a:xfrm>
            <a:off x="7666037" y="2744611"/>
            <a:ext cx="1757363" cy="1757363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850"/>
              </a:lnSpc>
              <a:spcBef>
                <a:spcPct val="0"/>
              </a:spcBef>
              <a:spcAft>
                <a:spcPts val="1125"/>
              </a:spcAft>
              <a:buNone/>
            </a:pPr>
            <a:endParaRPr lang="en-US" altLang="en-US" sz="11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 flipH="1">
            <a:off x="6858000" y="2973209"/>
            <a:ext cx="898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9900"/>
                </a:solidFill>
              </a:rPr>
              <a:t>PD-L1 IC+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9900"/>
                </a:solidFill>
              </a:rPr>
              <a:t>41%</a:t>
            </a:r>
          </a:p>
        </p:txBody>
      </p:sp>
      <p:sp>
        <p:nvSpPr>
          <p:cNvPr id="13" name="Oval 43"/>
          <p:cNvSpPr>
            <a:spLocks noChangeArrowheads="1"/>
          </p:cNvSpPr>
          <p:nvPr/>
        </p:nvSpPr>
        <p:spPr bwMode="auto">
          <a:xfrm>
            <a:off x="8797923" y="3214511"/>
            <a:ext cx="819150" cy="817563"/>
          </a:xfrm>
          <a:prstGeom prst="ellipse">
            <a:avLst/>
          </a:prstGeom>
          <a:solidFill>
            <a:srgbClr val="3953A4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4" tIns="34289" rIns="68574" bIns="34289" anchor="ctr"/>
          <a:lstStyle>
            <a:lvl1pPr defTabSz="684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4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850"/>
              </a:lnSpc>
              <a:spcBef>
                <a:spcPct val="0"/>
              </a:spcBef>
              <a:spcAft>
                <a:spcPts val="1125"/>
              </a:spcAft>
              <a:buNone/>
            </a:pPr>
            <a:endParaRPr lang="en-US" altLang="en-US" sz="12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TextBox 45"/>
          <p:cNvSpPr txBox="1">
            <a:spLocks/>
          </p:cNvSpPr>
          <p:nvPr/>
        </p:nvSpPr>
        <p:spPr bwMode="auto">
          <a:xfrm flipH="1">
            <a:off x="9437687" y="2970034"/>
            <a:ext cx="1077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09FCC"/>
                </a:solidFill>
              </a:rPr>
              <a:t>PD-L1 TC+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909FCC"/>
                </a:solidFill>
              </a:rPr>
              <a:t>9%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202610" y="3500261"/>
            <a:ext cx="590534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9" rIns="68574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34% 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8913812" y="3500261"/>
            <a:ext cx="473515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9" rIns="68574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7%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9326562" y="3500261"/>
            <a:ext cx="4794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9" rIns="68574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2%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7064594" y="4518025"/>
            <a:ext cx="41719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9050" tIns="69050" rIns="69050" bIns="69050"/>
          <a:lstStyle>
            <a:lvl1pPr marL="233363" indent="-233363" algn="l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517525" indent="-227013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Symbol" panose="05050102010706020507" pitchFamily="18" charset="2"/>
              <a:buChar char="-"/>
              <a:defRPr sz="1600" b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741363" indent="-163513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087438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16049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0621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262A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5193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262A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29765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262A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4337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7262A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ts val="450"/>
              </a:spcBef>
              <a:buNone/>
              <a:defRPr/>
            </a:pPr>
            <a:r>
              <a:rPr lang="en-US" sz="1500" b="1" kern="0" dirty="0"/>
              <a:t>The majority of patients with expression </a:t>
            </a:r>
            <a:br>
              <a:rPr lang="en-US" sz="1500" b="1" kern="0" dirty="0"/>
            </a:br>
            <a:r>
              <a:rPr lang="en-US" sz="1500" b="1" kern="0" dirty="0"/>
              <a:t>of PD-L1 on TC are included within the </a:t>
            </a:r>
            <a:br>
              <a:rPr lang="en-US" sz="1500" b="1" kern="0" dirty="0"/>
            </a:br>
            <a:r>
              <a:rPr lang="en-US" sz="1500" b="1" kern="0" dirty="0"/>
              <a:t>PD-L1 IC+ population</a:t>
            </a:r>
          </a:p>
        </p:txBody>
      </p:sp>
    </p:spTree>
    <p:extLst>
      <p:ext uri="{BB962C8B-B14F-4D97-AF65-F5344CB8AC3E}">
        <p14:creationId xmlns:p14="http://schemas.microsoft.com/office/powerpoint/2010/main" val="4408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>
            <a:extLst>
              <a:ext uri="{FF2B5EF4-FFF2-40B4-BE49-F238E27FC236}">
                <a16:creationId xmlns:a16="http://schemas.microsoft.com/office/drawing/2014/main" id="{C48CF628-ABB5-2D45-8484-FFB7FAEBFE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09712" y="65506"/>
            <a:ext cx="9172575" cy="6778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</a:rPr>
              <a:t>PD-L1 IHC Staining</a:t>
            </a:r>
          </a:p>
        </p:txBody>
      </p:sp>
      <p:sp>
        <p:nvSpPr>
          <p:cNvPr id="137224" name="Text Box 78">
            <a:extLst>
              <a:ext uri="{FF2B5EF4-FFF2-40B4-BE49-F238E27FC236}">
                <a16:creationId xmlns:a16="http://schemas.microsoft.com/office/drawing/2014/main" id="{4CC3822E-F032-4F4A-874F-6B8794F2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321183"/>
            <a:ext cx="4629150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428" tIns="35630" rIns="39428" bIns="3563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400" dirty="0"/>
              <a:t>Hirsch FR, et al. J </a:t>
            </a:r>
            <a:r>
              <a:rPr lang="en-US" altLang="en-US" sz="1400" dirty="0" err="1"/>
              <a:t>Thorac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Oncol</a:t>
            </a:r>
            <a:r>
              <a:rPr lang="en-US" altLang="en-US" sz="1400" dirty="0"/>
              <a:t> 2017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400" dirty="0"/>
              <a:t>Scott M et al, ESMO Breast 2019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1" y="3014928"/>
            <a:ext cx="8719103" cy="379550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5D0B7D5-E12A-7E44-932E-78D7F467FF1A}"/>
              </a:ext>
            </a:extLst>
          </p:cNvPr>
          <p:cNvGrpSpPr/>
          <p:nvPr/>
        </p:nvGrpSpPr>
        <p:grpSpPr>
          <a:xfrm>
            <a:off x="914400" y="797479"/>
            <a:ext cx="10673979" cy="1945721"/>
            <a:chOff x="914400" y="797479"/>
            <a:chExt cx="10673979" cy="19457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C834D03-77CD-7F44-B1CC-44974DABD250}"/>
                </a:ext>
              </a:extLst>
            </p:cNvPr>
            <p:cNvGrpSpPr/>
            <p:nvPr/>
          </p:nvGrpSpPr>
          <p:grpSpPr>
            <a:xfrm>
              <a:off x="914400" y="797479"/>
              <a:ext cx="10673979" cy="1945721"/>
              <a:chOff x="914400" y="797479"/>
              <a:chExt cx="10673979" cy="194572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D5456B2-2A4C-4E4F-8DDF-AE20DA0B6F5E}"/>
                  </a:ext>
                </a:extLst>
              </p:cNvPr>
              <p:cNvGrpSpPr/>
              <p:nvPr/>
            </p:nvGrpSpPr>
            <p:grpSpPr>
              <a:xfrm>
                <a:off x="914400" y="797479"/>
                <a:ext cx="10673979" cy="1945721"/>
                <a:chOff x="1219200" y="1231553"/>
                <a:chExt cx="9144000" cy="1666827"/>
              </a:xfrm>
            </p:grpSpPr>
            <p:pic>
              <p:nvPicPr>
                <p:cNvPr id="137221" name="Picture 1">
                  <a:extLst>
                    <a:ext uri="{FF2B5EF4-FFF2-40B4-BE49-F238E27FC236}">
                      <a16:creationId xmlns:a16="http://schemas.microsoft.com/office/drawing/2014/main" id="{C14C92B7-767D-234C-BF6A-E94C1DCF9E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063"/>
                <a:stretch/>
              </p:blipFill>
              <p:spPr bwMode="auto">
                <a:xfrm>
                  <a:off x="1219200" y="1231553"/>
                  <a:ext cx="9144000" cy="1666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8D606F1-4EB0-E640-BAB7-1EF5CE7D94DE}"/>
                    </a:ext>
                  </a:extLst>
                </p:cNvPr>
                <p:cNvSpPr/>
                <p:nvPr/>
              </p:nvSpPr>
              <p:spPr>
                <a:xfrm>
                  <a:off x="1255207" y="1905000"/>
                  <a:ext cx="8763000" cy="3810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B16569-AABF-064E-98F8-3FE2A01B51E0}"/>
                  </a:ext>
                </a:extLst>
              </p:cNvPr>
              <p:cNvSpPr/>
              <p:nvPr/>
            </p:nvSpPr>
            <p:spPr>
              <a:xfrm>
                <a:off x="3886200" y="1219200"/>
                <a:ext cx="660952" cy="19612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F582ED-B2CA-A94F-A290-42D9AD1A7E6A}"/>
                  </a:ext>
                </a:extLst>
              </p:cNvPr>
              <p:cNvSpPr/>
              <p:nvPr/>
            </p:nvSpPr>
            <p:spPr>
              <a:xfrm>
                <a:off x="5888620" y="1219200"/>
                <a:ext cx="660952" cy="19612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48E91BF-2B6C-FB47-88D9-BB104E1A6387}"/>
                  </a:ext>
                </a:extLst>
              </p:cNvPr>
              <p:cNvSpPr/>
              <p:nvPr/>
            </p:nvSpPr>
            <p:spPr>
              <a:xfrm>
                <a:off x="7930782" y="1219200"/>
                <a:ext cx="871960" cy="19612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89A7DD-4CE0-9542-95D6-9C9692A8C489}"/>
                  </a:ext>
                </a:extLst>
              </p:cNvPr>
              <p:cNvSpPr/>
              <p:nvPr/>
            </p:nvSpPr>
            <p:spPr>
              <a:xfrm>
                <a:off x="10171252" y="1219200"/>
                <a:ext cx="871960" cy="19612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BB8042-781E-254B-A67A-19A55B764132}"/>
                </a:ext>
              </a:extLst>
            </p:cNvPr>
            <p:cNvCxnSpPr/>
            <p:nvPr/>
          </p:nvCxnSpPr>
          <p:spPr>
            <a:xfrm>
              <a:off x="956432" y="2743200"/>
              <a:ext cx="104735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04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>
            <a:extLst>
              <a:ext uri="{FF2B5EF4-FFF2-40B4-BE49-F238E27FC236}">
                <a16:creationId xmlns:a16="http://schemas.microsoft.com/office/drawing/2014/main" id="{F41F4B4D-9F29-064B-A1E1-FDCFCA98EE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68010" y="281253"/>
            <a:ext cx="8608377" cy="75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</a:rPr>
              <a:t>Immunologic Differences Between Primary and Metastatic Tumor Samples</a:t>
            </a:r>
          </a:p>
        </p:txBody>
      </p:sp>
      <p:pic>
        <p:nvPicPr>
          <p:cNvPr id="44035" name="Picture 7" descr="Cover">
            <a:extLst>
              <a:ext uri="{FF2B5EF4-FFF2-40B4-BE49-F238E27FC236}">
                <a16:creationId xmlns:a16="http://schemas.microsoft.com/office/drawing/2014/main" id="{75D1DEB8-A91B-6F46-9411-B3B8900A3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8160574" cy="405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7">
            <a:extLst>
              <a:ext uri="{FF2B5EF4-FFF2-40B4-BE49-F238E27FC236}">
                <a16:creationId xmlns:a16="http://schemas.microsoft.com/office/drawing/2014/main" id="{85A031C6-0DA6-C242-BB14-70AE82E6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623" y="5675714"/>
            <a:ext cx="228600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Arial" panose="020B0604020202020204" pitchFamily="34" charset="0"/>
              </a:rPr>
              <a:t>Percent TIL counts in full sections and TMAs. </a:t>
            </a:r>
            <a:endParaRPr lang="en-US" altLang="en-US" sz="1400" b="1" dirty="0"/>
          </a:p>
        </p:txBody>
      </p:sp>
      <p:sp>
        <p:nvSpPr>
          <p:cNvPr id="44037" name="Rectangle 8">
            <a:extLst>
              <a:ext uri="{FF2B5EF4-FFF2-40B4-BE49-F238E27FC236}">
                <a16:creationId xmlns:a16="http://schemas.microsoft.com/office/drawing/2014/main" id="{8AA6F111-6FD5-FE45-B879-A6079631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56" y="5655076"/>
            <a:ext cx="2147887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Arial" panose="020B0604020202020204" pitchFamily="34" charset="0"/>
              </a:rPr>
              <a:t>PD-L1 + rates (≥1% stromal or tumor cells)</a:t>
            </a:r>
            <a:endParaRPr lang="en-US" altLang="en-US" sz="1400" b="1" dirty="0"/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27358384-2726-644E-8E4D-E11F8AAD2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74" y="5655078"/>
            <a:ext cx="2388882" cy="73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Arial" panose="020B0604020202020204" pitchFamily="34" charset="0"/>
              </a:rPr>
              <a:t>Change in PD-L1 status between the primary and metastatic cohorts.</a:t>
            </a:r>
            <a:endParaRPr lang="en-US" altLang="en-US" sz="1400" b="1" dirty="0"/>
          </a:p>
        </p:txBody>
      </p:sp>
      <p:sp>
        <p:nvSpPr>
          <p:cNvPr id="44039" name="TextBox 10">
            <a:extLst>
              <a:ext uri="{FF2B5EF4-FFF2-40B4-BE49-F238E27FC236}">
                <a16:creationId xmlns:a16="http://schemas.microsoft.com/office/drawing/2014/main" id="{D6FB0083-1C55-FC45-87F5-E1002327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550" y="6563810"/>
            <a:ext cx="262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 err="1"/>
              <a:t>Szekely</a:t>
            </a:r>
            <a:r>
              <a:rPr lang="en-US" altLang="en-US" sz="1200" dirty="0"/>
              <a:t>, et al (</a:t>
            </a:r>
            <a:r>
              <a:rPr lang="is-IS" altLang="en-US" sz="1200" dirty="0"/>
              <a:t>Pusztai), Ann Oncol 2018 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597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7DB-6532-C74D-A762-B8D3CC83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Questions that arise post IMpassion130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2DB14-25B5-0E44-AC1E-07203910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 these results apply to other chemotherapy combinations and in other lines of treatment?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Would these same results have been seen with another antibody test for PD-L1?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Would this benefit have been seen in patients who recur within 12 </a:t>
            </a:r>
            <a:r>
              <a:rPr lang="en-US" dirty="0" err="1">
                <a:solidFill>
                  <a:srgbClr val="002060"/>
                </a:solidFill>
              </a:rPr>
              <a:t>mo</a:t>
            </a:r>
            <a:r>
              <a:rPr lang="en-US" dirty="0">
                <a:solidFill>
                  <a:srgbClr val="002060"/>
                </a:solidFill>
              </a:rPr>
              <a:t> of adjuvant therapy?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Will longer follow-up have consistent benefit in survival?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7DB-6532-C74D-A762-B8D3CC83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Questions that arise post IMpassion130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2DB14-25B5-0E44-AC1E-07203910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11430000" cy="46482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 these results apply to other chemotherapy combinations and in other lines of treatment?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Would these same results have been seen with another antibody test for PD-L1?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Would this benefit have been seen in patients who recur within 12 </a:t>
            </a:r>
            <a:r>
              <a:rPr lang="en-US" dirty="0" err="1">
                <a:solidFill>
                  <a:srgbClr val="002060"/>
                </a:solidFill>
              </a:rPr>
              <a:t>mo</a:t>
            </a:r>
            <a:r>
              <a:rPr lang="en-US" dirty="0">
                <a:solidFill>
                  <a:srgbClr val="002060"/>
                </a:solidFill>
              </a:rPr>
              <a:t> of adjuvant therapy?</a:t>
            </a:r>
          </a:p>
          <a:p>
            <a:pPr lvl="1"/>
            <a:r>
              <a:rPr lang="en-US" dirty="0"/>
              <a:t>KN355: allowed pts within 6 </a:t>
            </a:r>
            <a:r>
              <a:rPr lang="en-US" dirty="0" err="1"/>
              <a:t>mo</a:t>
            </a:r>
            <a:r>
              <a:rPr lang="en-US" dirty="0"/>
              <a:t> adjuvant therapy</a:t>
            </a:r>
          </a:p>
          <a:p>
            <a:pPr lvl="1"/>
            <a:r>
              <a:rPr lang="en-US" dirty="0"/>
              <a:t>IMpassion132: pts with recurrence within 12 </a:t>
            </a:r>
            <a:r>
              <a:rPr lang="en-US" dirty="0" err="1"/>
              <a:t>mo</a:t>
            </a:r>
            <a:r>
              <a:rPr lang="en-US" dirty="0"/>
              <a:t> of adjuvant therapy</a:t>
            </a:r>
          </a:p>
        </p:txBody>
      </p:sp>
    </p:spTree>
    <p:extLst>
      <p:ext uri="{BB962C8B-B14F-4D97-AF65-F5344CB8AC3E}">
        <p14:creationId xmlns:p14="http://schemas.microsoft.com/office/powerpoint/2010/main" val="35243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7DB-6532-C74D-A762-B8D3CC83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Questions that arise post IMpassion130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2DB14-25B5-0E44-AC1E-07203910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114300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 these results apply to other chemotherapy combinations?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Would these same results have been seen with another antibody test for PD-L1?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Would this benefit have been seen in patients who recur within 12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mo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of adjuvant therapy?</a:t>
            </a:r>
          </a:p>
          <a:p>
            <a:pPr>
              <a:spcAft>
                <a:spcPts val="1200"/>
              </a:spcAft>
            </a:pPr>
            <a:r>
              <a:rPr lang="en-US" dirty="0"/>
              <a:t>Will longer follow-up have consistent benefit in survival?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Awaiting further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5CFB117-5DCA-EA4E-8113-D610002A72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ea typeface="ヒラギノ角ゴ Pro W3" panose="020B0300000000000000" pitchFamily="34" charset="-128"/>
              </a:rPr>
              <a:t>Select ongoing phase III trials of immune checkpoint inhibitors in metastatic TNBC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DFFC47-C59D-4AD7-9BFE-C0B75AAD2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143867"/>
              </p:ext>
            </p:extLst>
          </p:nvPr>
        </p:nvGraphicFramePr>
        <p:xfrm>
          <a:off x="1524000" y="1676400"/>
          <a:ext cx="9144001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4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91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Name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Phase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Arms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Clinicaltrials.gov</a:t>
                      </a:r>
                    </a:p>
                  </a:txBody>
                  <a:tcPr marT="45691" marB="456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4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IMpassion130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III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nab-paclitaxel</a:t>
                      </a:r>
                      <a:r>
                        <a:rPr lang="en-US" sz="1900" baseline="0" dirty="0"/>
                        <a:t>  </a:t>
                      </a:r>
                    </a:p>
                    <a:p>
                      <a:pPr algn="l"/>
                      <a:r>
                        <a:rPr lang="en-US" sz="1900" baseline="0" dirty="0"/>
                        <a:t>nab-paclitaxel + </a:t>
                      </a:r>
                      <a:r>
                        <a:rPr lang="en-US" sz="1900" baseline="0" dirty="0" err="1"/>
                        <a:t>atezolizumab</a:t>
                      </a:r>
                      <a:endParaRPr lang="en-US" sz="1900" dirty="0"/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NCT02425891</a:t>
                      </a:r>
                    </a:p>
                  </a:txBody>
                  <a:tcPr marT="45691" marB="456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741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IMpassion131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III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paclitaxel</a:t>
                      </a:r>
                    </a:p>
                    <a:p>
                      <a:pPr algn="l"/>
                      <a:r>
                        <a:rPr lang="en-US" sz="1900" dirty="0"/>
                        <a:t>paclitaxel + </a:t>
                      </a:r>
                      <a:r>
                        <a:rPr lang="en-US" sz="1900" dirty="0" err="1"/>
                        <a:t>atezolizumab</a:t>
                      </a:r>
                      <a:endParaRPr lang="en-US" sz="1900" dirty="0"/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NCT03125902</a:t>
                      </a:r>
                    </a:p>
                  </a:txBody>
                  <a:tcPr marT="45691" marB="4569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6468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IMpassion132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III</a:t>
                      </a:r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/>
                        <a:t>Carboplatin/gemcitabine or capecitabine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Carboplatin/gemcitabine or capecitabine + </a:t>
                      </a:r>
                      <a:r>
                        <a:rPr lang="en-US" sz="1900" dirty="0" err="1"/>
                        <a:t>atezolizumab</a:t>
                      </a:r>
                      <a:endParaRPr lang="en-US" sz="1900" dirty="0"/>
                    </a:p>
                  </a:txBody>
                  <a:tcPr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NCT03371017</a:t>
                      </a:r>
                      <a:endParaRPr lang="en-US" sz="1900" dirty="0"/>
                    </a:p>
                  </a:txBody>
                  <a:tcPr marT="45691" marB="45691" anchor="ctr"/>
                </a:tc>
                <a:extLst>
                  <a:ext uri="{0D108BD9-81ED-4DB2-BD59-A6C34878D82A}">
                    <a16:rowId xmlns:a16="http://schemas.microsoft.com/office/drawing/2014/main" val="422653566"/>
                  </a:ext>
                </a:extLst>
              </a:tr>
              <a:tr h="807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KEYNOTE-355</a:t>
                      </a:r>
                    </a:p>
                  </a:txBody>
                  <a:tcPr marT="45691" marB="4569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III</a:t>
                      </a:r>
                    </a:p>
                  </a:txBody>
                  <a:tcPr marT="45691" marB="4569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chemotherapy (nab, </a:t>
                      </a:r>
                      <a:r>
                        <a:rPr lang="en-US" sz="1900" dirty="0" err="1"/>
                        <a:t>pac</a:t>
                      </a:r>
                      <a:r>
                        <a:rPr lang="en-US" sz="1900" dirty="0"/>
                        <a:t>, c/g)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chemotherapy</a:t>
                      </a:r>
                      <a:r>
                        <a:rPr lang="en-US" sz="1900" baseline="0" dirty="0"/>
                        <a:t> + </a:t>
                      </a:r>
                      <a:r>
                        <a:rPr lang="en-US" sz="1900" baseline="0" dirty="0" err="1"/>
                        <a:t>pembrolizumab</a:t>
                      </a:r>
                      <a:endParaRPr lang="en-US" sz="1900" dirty="0"/>
                    </a:p>
                  </a:txBody>
                  <a:tcPr marT="45691" marB="4569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NCT01042379</a:t>
                      </a:r>
                    </a:p>
                  </a:txBody>
                  <a:tcPr marT="45691" marB="4569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6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5452-7F93-E34D-9B6D-F801D346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39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6197-07AF-624F-83BB-FE09C7F7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1353800" cy="51657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Checkpoint inhibitors as monotherapy have very limited activity</a:t>
            </a:r>
          </a:p>
          <a:p>
            <a:pPr lvl="1">
              <a:spcAft>
                <a:spcPts val="1200"/>
              </a:spcAft>
            </a:pPr>
            <a:r>
              <a:rPr lang="en-US" sz="2000" b="1" dirty="0"/>
              <a:t>Responders with prolonged survival</a:t>
            </a:r>
          </a:p>
          <a:p>
            <a:pPr lvl="1">
              <a:spcAft>
                <a:spcPts val="1200"/>
              </a:spcAft>
            </a:pPr>
            <a:r>
              <a:rPr lang="en-US" sz="2000" b="1" dirty="0"/>
              <a:t>Activity more robust in 1L setting</a:t>
            </a:r>
          </a:p>
          <a:p>
            <a:pPr>
              <a:spcAft>
                <a:spcPts val="1200"/>
              </a:spcAft>
            </a:pPr>
            <a:r>
              <a:rPr lang="en-US" sz="2400" b="1" dirty="0" err="1"/>
              <a:t>Atezolizumab</a:t>
            </a:r>
            <a:r>
              <a:rPr lang="en-US" sz="2400" b="1" dirty="0"/>
              <a:t> + Nab-paclitaxel is now standard first line therapy for patients with metastatic PD-L1+ TNBC</a:t>
            </a:r>
          </a:p>
          <a:p>
            <a:pPr lvl="1">
              <a:spcAft>
                <a:spcPts val="1200"/>
              </a:spcAft>
            </a:pPr>
            <a:r>
              <a:rPr lang="en-US" sz="2000" b="1" dirty="0"/>
              <a:t>Further work needed to understand optimal methods for PD-L1 testing, and best chemotherapy combinations 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Studies ongoing exploring other combination strategies </a:t>
            </a:r>
          </a:p>
          <a:p>
            <a:pPr lvl="1">
              <a:spcAft>
                <a:spcPts val="1200"/>
              </a:spcAft>
            </a:pPr>
            <a:r>
              <a:rPr lang="en-US" sz="2000" b="1" dirty="0"/>
              <a:t>Work ongoing to see if there will be a role for immunotherapy in other subtypes, and in the early disease setting</a:t>
            </a:r>
          </a:p>
        </p:txBody>
      </p:sp>
    </p:spTree>
    <p:extLst>
      <p:ext uri="{BB962C8B-B14F-4D97-AF65-F5344CB8AC3E}">
        <p14:creationId xmlns:p14="http://schemas.microsoft.com/office/powerpoint/2010/main" val="20548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D925-0250-E240-88DB-72C45EFD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Disclosures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CD270D-F236-C942-BCAE-16B3CFEC8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9138"/>
              </p:ext>
            </p:extLst>
          </p:nvPr>
        </p:nvGraphicFramePr>
        <p:xfrm>
          <a:off x="1371599" y="1828800"/>
          <a:ext cx="944880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388">
                  <a:extLst>
                    <a:ext uri="{9D8B030D-6E8A-4147-A177-3AD203B41FA5}">
                      <a16:colId xmlns:a16="http://schemas.microsoft.com/office/drawing/2014/main" val="868473105"/>
                    </a:ext>
                  </a:extLst>
                </a:gridCol>
                <a:gridCol w="6348413">
                  <a:extLst>
                    <a:ext uri="{9D8B030D-6E8A-4147-A177-3AD203B41FA5}">
                      <a16:colId xmlns:a16="http://schemas.microsoft.com/office/drawing/2014/main" val="171297659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AstraZeneca Pharmaceuticals LP,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Celldex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Therapeutics, Eisai Inc, Genentech,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Immunomedics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Inc, Lilly, Merck,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NanoString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Technologies,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Nektar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, Novartis, Pfizer Inc, Puma Biotechnology Inc, Roche Laboratories Inc, Sanofi Genzyme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75336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AstraZeneca Pharmaceuticals LP, Eisai Inc, Lilly, Merck,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NanoString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Technologies,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Nektar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, Novartis, Pfizer Inc,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Tesaro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75176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AstraZeneca Pharmaceuticals LP, Bristol-Myers Squibb Company,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Cyclacel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Pharmaceuticals Inc, Eisai Inc,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Exelixis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Inc, Genentech, Lilly, Merck,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NanoString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Technologies, </a:t>
                      </a:r>
                      <a:r>
                        <a:rPr lang="en-US" b="0" dirty="0" err="1">
                          <a:solidFill>
                            <a:srgbClr val="000000"/>
                          </a:solidFill>
                        </a:rPr>
                        <a:t>Nektar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, Novartis, Pfizer Inc, Roche Laboratories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5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A woman in her early 60s with BRCA wild-type metastatic TNBC </a:t>
            </a:r>
            <a:b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(Dr </a:t>
            </a:r>
            <a:r>
              <a:rPr lang="en-US" dirty="0"/>
              <a:t>Tolaney) </a:t>
            </a:r>
            <a:br>
              <a:rPr lang="en-US" dirty="0"/>
            </a:b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79782" y="1371599"/>
            <a:ext cx="10861127" cy="5357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2013: TNBC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Neoadjuvant dd-ACT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eft mastectomy and axillary dissection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Prior to radiation therapy, recurrent TNBC in the mastectomy incision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PET: No distant disease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Concurrent cisplatin and radiation therapy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New skin lesions 3 months later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Eribulin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progressed with new R axillary LN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4/2015: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Nab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paclitaxel and atezolizumab on a Phase I clinical trial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Resolution of erythema, improvement in axillary LN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Remains on therapy now 4 years later, NED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Mild asymptomatic pneumonitis on scans</a:t>
            </a:r>
          </a:p>
        </p:txBody>
      </p:sp>
    </p:spTree>
    <p:extLst>
      <p:ext uri="{BB962C8B-B14F-4D97-AF65-F5344CB8AC3E}">
        <p14:creationId xmlns:p14="http://schemas.microsoft.com/office/powerpoint/2010/main" val="1491576212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dirty="0"/>
              <a:t>A woman in her mid-60s with BRCA wild-type, metastatic TNBC </a:t>
            </a:r>
            <a:br>
              <a:rPr lang="en-US" dirty="0"/>
            </a:br>
            <a:r>
              <a:rPr lang="en-US" dirty="0"/>
              <a:t>(Dr Tolaney) </a:t>
            </a:r>
            <a:endParaRPr lang="en-US" altLang="x-none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371600"/>
            <a:ext cx="10861127" cy="533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2006: TNBC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adjuvant dd-ACT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2010: Recurred with multiple sites of adenopathy 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Capecitabine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vinorelbine  paclitaxel 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eribulin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cisplatin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sym typeface="Wingdings" pitchFamily="2" charset="2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Clinical trial: 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eliparib and dinaciclib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Clinical trial: Pembrolizumab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After 2 weeks: Confusion, polyuria, polydipsia, nausea; blood glucose of 1010 and an anion gap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diabetes, requiring insulin pump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Hypothyroidism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3/2016: Restaging scans — CR on pembrolizumab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Patient decided to hold therapy, remained off all treatment for 8 months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Recurrent disease</a:t>
            </a:r>
          </a:p>
        </p:txBody>
      </p:sp>
    </p:spTree>
    <p:extLst>
      <p:ext uri="{BB962C8B-B14F-4D97-AF65-F5344CB8AC3E}">
        <p14:creationId xmlns:p14="http://schemas.microsoft.com/office/powerpoint/2010/main" val="1395097580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6975-5DC4-4B31-9338-D6E87D28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Immunotherapy in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E77F-4ECA-4B99-8A82-F95A74A8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work to date has focused on use of checkpoint inhibitors in TNBC</a:t>
            </a:r>
          </a:p>
          <a:p>
            <a:pPr lvl="1"/>
            <a:r>
              <a:rPr lang="en-US" dirty="0"/>
              <a:t>Relatively higher mutational load</a:t>
            </a:r>
          </a:p>
          <a:p>
            <a:pPr lvl="1"/>
            <a:r>
              <a:rPr lang="en-US" dirty="0"/>
              <a:t>More immune cells in tumor and area surrounding the tumor</a:t>
            </a:r>
          </a:p>
          <a:p>
            <a:pPr lvl="1"/>
            <a:r>
              <a:rPr lang="en-US" dirty="0"/>
              <a:t>Higher rate of PD-L1 positivity</a:t>
            </a:r>
          </a:p>
          <a:p>
            <a:pPr marL="5715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>
            <a:spLocks noGrp="1"/>
          </p:cNvSpPr>
          <p:nvPr>
            <p:ph type="title"/>
          </p:nvPr>
        </p:nvSpPr>
        <p:spPr>
          <a:xfrm>
            <a:off x="1571045" y="379382"/>
            <a:ext cx="8915391" cy="576263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Monotherapy Activity for Metastatic TNBC: Line of Therapy Matters</a:t>
            </a:r>
            <a:endParaRPr lang="en-GB" sz="3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720852" y="2787185"/>
            <a:ext cx="490538" cy="222250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543053" y="3063411"/>
            <a:ext cx="792163" cy="1946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65390" y="4574711"/>
            <a:ext cx="792162" cy="434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2657477" y="4338172"/>
            <a:ext cx="484188" cy="185738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6.8%</a:t>
            </a:r>
          </a:p>
        </p:txBody>
      </p:sp>
      <p:sp>
        <p:nvSpPr>
          <p:cNvPr id="82" name="Title 2"/>
          <p:cNvSpPr txBox="1">
            <a:spLocks/>
          </p:cNvSpPr>
          <p:nvPr/>
        </p:nvSpPr>
        <p:spPr>
          <a:xfrm>
            <a:off x="2582866" y="5033498"/>
            <a:ext cx="573087" cy="373063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2L+</a:t>
            </a:r>
          </a:p>
        </p:txBody>
      </p:sp>
      <p:sp>
        <p:nvSpPr>
          <p:cNvPr id="83" name="Title 2"/>
          <p:cNvSpPr txBox="1">
            <a:spLocks/>
          </p:cNvSpPr>
          <p:nvPr/>
        </p:nvSpPr>
        <p:spPr>
          <a:xfrm>
            <a:off x="1592265" y="5044610"/>
            <a:ext cx="571500" cy="37465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71603" y="5009685"/>
            <a:ext cx="4321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71602" y="2614147"/>
            <a:ext cx="0" cy="2395538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2"/>
          <p:cNvSpPr txBox="1">
            <a:spLocks/>
          </p:cNvSpPr>
          <p:nvPr/>
        </p:nvSpPr>
        <p:spPr>
          <a:xfrm rot="16200000">
            <a:off x="-269872" y="3622210"/>
            <a:ext cx="2238375" cy="349250"/>
          </a:xfrm>
          <a:prstGeom prst="rect">
            <a:avLst/>
          </a:prstGeom>
          <a:noFill/>
        </p:spPr>
        <p:txBody>
          <a:bodyPr lIns="0" rIns="2700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Objective Response Rate (%)</a:t>
            </a:r>
          </a:p>
        </p:txBody>
      </p:sp>
      <p:sp>
        <p:nvSpPr>
          <p:cNvPr id="86" name="Title 2"/>
          <p:cNvSpPr txBox="1">
            <a:spLocks/>
          </p:cNvSpPr>
          <p:nvPr/>
        </p:nvSpPr>
        <p:spPr>
          <a:xfrm>
            <a:off x="906466" y="4177836"/>
            <a:ext cx="395287" cy="168275"/>
          </a:xfrm>
          <a:prstGeom prst="rect">
            <a:avLst/>
          </a:prstGeom>
        </p:spPr>
        <p:txBody>
          <a:bodyPr lIns="0" rIns="27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1301752" y="4261972"/>
            <a:ext cx="69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1301752" y="3522197"/>
            <a:ext cx="69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301752" y="2747497"/>
            <a:ext cx="698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2"/>
          <p:cNvSpPr txBox="1">
            <a:spLocks/>
          </p:cNvSpPr>
          <p:nvPr/>
        </p:nvSpPr>
        <p:spPr>
          <a:xfrm>
            <a:off x="906466" y="3419011"/>
            <a:ext cx="395287" cy="166687"/>
          </a:xfrm>
          <a:prstGeom prst="rect">
            <a:avLst/>
          </a:prstGeom>
        </p:spPr>
        <p:txBody>
          <a:bodyPr lIns="0" rIns="27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92" name="Title 2"/>
          <p:cNvSpPr txBox="1">
            <a:spLocks/>
          </p:cNvSpPr>
          <p:nvPr/>
        </p:nvSpPr>
        <p:spPr>
          <a:xfrm>
            <a:off x="906466" y="2642722"/>
            <a:ext cx="395287" cy="166688"/>
          </a:xfrm>
          <a:prstGeom prst="rect">
            <a:avLst/>
          </a:prstGeom>
        </p:spPr>
        <p:txBody>
          <a:bodyPr lIns="0" rIns="27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93" name="Title 2"/>
          <p:cNvSpPr txBox="1">
            <a:spLocks/>
          </p:cNvSpPr>
          <p:nvPr/>
        </p:nvSpPr>
        <p:spPr>
          <a:xfrm>
            <a:off x="954091" y="4893798"/>
            <a:ext cx="395287" cy="168275"/>
          </a:xfrm>
          <a:prstGeom prst="rect">
            <a:avLst/>
          </a:prstGeom>
        </p:spPr>
        <p:txBody>
          <a:bodyPr lIns="0" rIns="27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3795715" y="2888786"/>
            <a:ext cx="468312" cy="185737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679828" y="3145961"/>
            <a:ext cx="792163" cy="18637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611690" y="4604872"/>
            <a:ext cx="792162" cy="3698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itle 2"/>
          <p:cNvSpPr txBox="1">
            <a:spLocks/>
          </p:cNvSpPr>
          <p:nvPr/>
        </p:nvSpPr>
        <p:spPr>
          <a:xfrm>
            <a:off x="4787903" y="4361986"/>
            <a:ext cx="468313" cy="185737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4.7%</a:t>
            </a:r>
          </a:p>
        </p:txBody>
      </p:sp>
      <p:sp>
        <p:nvSpPr>
          <p:cNvPr id="57" name="Title 2"/>
          <p:cNvSpPr txBox="1">
            <a:spLocks/>
          </p:cNvSpPr>
          <p:nvPr/>
        </p:nvSpPr>
        <p:spPr>
          <a:xfrm>
            <a:off x="4741865" y="5049372"/>
            <a:ext cx="571500" cy="37465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2L+</a:t>
            </a:r>
          </a:p>
        </p:txBody>
      </p:sp>
      <p:sp>
        <p:nvSpPr>
          <p:cNvPr id="60" name="Title 2"/>
          <p:cNvSpPr txBox="1">
            <a:spLocks/>
          </p:cNvSpPr>
          <p:nvPr/>
        </p:nvSpPr>
        <p:spPr>
          <a:xfrm>
            <a:off x="3640140" y="5049372"/>
            <a:ext cx="571500" cy="374650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1L</a:t>
            </a:r>
          </a:p>
        </p:txBody>
      </p:sp>
      <p:sp>
        <p:nvSpPr>
          <p:cNvPr id="29722" name="Rectangle 62"/>
          <p:cNvSpPr>
            <a:spLocks noChangeArrowheads="1"/>
          </p:cNvSpPr>
          <p:nvPr/>
        </p:nvSpPr>
        <p:spPr bwMode="auto">
          <a:xfrm>
            <a:off x="3868740" y="2133136"/>
            <a:ext cx="1712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de-DE" altLang="en-US" sz="1600" b="1">
                <a:latin typeface="Arial" pitchFamily="34" charset="0"/>
                <a:cs typeface="Arial" pitchFamily="34" charset="0"/>
              </a:rPr>
              <a:t>Pembrolizumab</a:t>
            </a:r>
          </a:p>
          <a:p>
            <a:pPr algn="ctr" eaLnBrk="1" hangingPunct="1"/>
            <a:r>
              <a:rPr lang="de-DE" altLang="en-US" sz="1400" b="1">
                <a:latin typeface="Arial" pitchFamily="34" charset="0"/>
                <a:cs typeface="Arial" pitchFamily="34" charset="0"/>
              </a:rPr>
              <a:t>(n =222)</a:t>
            </a:r>
            <a:endParaRPr lang="en-GB" alt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543053" y="4093697"/>
            <a:ext cx="792163" cy="8905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471740" y="4916023"/>
            <a:ext cx="792162" cy="809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679828" y="4679485"/>
            <a:ext cx="792163" cy="32385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605340" y="4949361"/>
            <a:ext cx="792162" cy="5397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27" name="Rectangle 70"/>
          <p:cNvSpPr>
            <a:spLocks noChangeArrowheads="1"/>
          </p:cNvSpPr>
          <p:nvPr/>
        </p:nvSpPr>
        <p:spPr bwMode="auto">
          <a:xfrm>
            <a:off x="1627191" y="2131547"/>
            <a:ext cx="1506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de-DE" altLang="en-US" sz="1600" b="1">
                <a:latin typeface="Arial" pitchFamily="34" charset="0"/>
                <a:cs typeface="Arial" pitchFamily="34" charset="0"/>
              </a:rPr>
              <a:t>Atezolizumab</a:t>
            </a:r>
          </a:p>
          <a:p>
            <a:pPr algn="ctr" eaLnBrk="1" hangingPunct="1"/>
            <a:r>
              <a:rPr lang="de-DE" altLang="en-US" sz="1400" b="1">
                <a:latin typeface="Arial" pitchFamily="34" charset="0"/>
                <a:cs typeface="Arial" pitchFamily="34" charset="0"/>
              </a:rPr>
              <a:t>(n = 115)</a:t>
            </a:r>
            <a:endParaRPr lang="en-GB" alt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28" name="Group 2"/>
          <p:cNvGrpSpPr>
            <a:grpSpLocks/>
          </p:cNvGrpSpPr>
          <p:nvPr/>
        </p:nvGrpSpPr>
        <p:grpSpPr bwMode="auto">
          <a:xfrm>
            <a:off x="5330825" y="3203905"/>
            <a:ext cx="509587" cy="430213"/>
            <a:chOff x="4298714" y="1736634"/>
            <a:chExt cx="509469" cy="431641"/>
          </a:xfrm>
        </p:grpSpPr>
        <p:sp>
          <p:nvSpPr>
            <p:cNvPr id="29736" name="Rectangle 46"/>
            <p:cNvSpPr>
              <a:spLocks noChangeArrowheads="1"/>
            </p:cNvSpPr>
            <p:nvPr/>
          </p:nvSpPr>
          <p:spPr bwMode="auto">
            <a:xfrm>
              <a:off x="4402303" y="1736634"/>
              <a:ext cx="405880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de-DE" altLang="en-US" sz="1200" b="1">
                  <a:latin typeface="Arial" pitchFamily="34" charset="0"/>
                  <a:cs typeface="Arial" pitchFamily="34" charset="0"/>
                </a:rPr>
                <a:t>CR</a:t>
              </a:r>
              <a:endParaRPr lang="en-GB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300301" y="1805124"/>
              <a:ext cx="107925" cy="10830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298714" y="1948473"/>
              <a:ext cx="107925" cy="1083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39" name="Rectangle 72"/>
            <p:cNvSpPr>
              <a:spLocks noChangeArrowheads="1"/>
            </p:cNvSpPr>
            <p:nvPr/>
          </p:nvSpPr>
          <p:spPr bwMode="auto">
            <a:xfrm>
              <a:off x="4399586" y="1891275"/>
              <a:ext cx="397865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de-DE" altLang="en-US" sz="1200" b="1">
                  <a:latin typeface="Arial" pitchFamily="34" charset="0"/>
                  <a:cs typeface="Arial" pitchFamily="34" charset="0"/>
                </a:rPr>
                <a:t>PR</a:t>
              </a:r>
              <a:endParaRPr lang="en-GB" alt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729" name="Group 1"/>
          <p:cNvGrpSpPr>
            <a:grpSpLocks/>
          </p:cNvGrpSpPr>
          <p:nvPr/>
        </p:nvGrpSpPr>
        <p:grpSpPr bwMode="auto">
          <a:xfrm>
            <a:off x="5337175" y="3538867"/>
            <a:ext cx="503237" cy="431800"/>
            <a:chOff x="6332093" y="1729911"/>
            <a:chExt cx="502646" cy="431641"/>
          </a:xfrm>
        </p:grpSpPr>
        <p:sp>
          <p:nvSpPr>
            <p:cNvPr id="29732" name="Rectangle 73"/>
            <p:cNvSpPr>
              <a:spLocks noChangeArrowheads="1"/>
            </p:cNvSpPr>
            <p:nvPr/>
          </p:nvSpPr>
          <p:spPr bwMode="auto">
            <a:xfrm>
              <a:off x="6428858" y="1729911"/>
              <a:ext cx="405881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de-DE" altLang="en-US" sz="1200" b="1">
                  <a:latin typeface="Arial" pitchFamily="34" charset="0"/>
                  <a:cs typeface="Arial" pitchFamily="34" charset="0"/>
                </a:rPr>
                <a:t>CR</a:t>
              </a:r>
              <a:endParaRPr lang="en-GB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40021" y="1798148"/>
              <a:ext cx="107823" cy="10791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332093" y="1940970"/>
              <a:ext cx="107823" cy="10791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35" name="Rectangle 76"/>
            <p:cNvSpPr>
              <a:spLocks noChangeArrowheads="1"/>
            </p:cNvSpPr>
            <p:nvPr/>
          </p:nvSpPr>
          <p:spPr bwMode="auto">
            <a:xfrm>
              <a:off x="6432966" y="1884552"/>
              <a:ext cx="39786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/>
              <a:r>
                <a:rPr lang="de-DE" altLang="en-US" sz="1200" b="1">
                  <a:latin typeface="Arial" pitchFamily="34" charset="0"/>
                  <a:cs typeface="Arial" pitchFamily="34" charset="0"/>
                </a:rPr>
                <a:t>PR</a:t>
              </a:r>
              <a:endParaRPr lang="en-GB" alt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30" name="Rectangle 84"/>
          <p:cNvSpPr>
            <a:spLocks noChangeArrowheads="1"/>
          </p:cNvSpPr>
          <p:nvPr/>
        </p:nvSpPr>
        <p:spPr bwMode="auto">
          <a:xfrm>
            <a:off x="3371853" y="5349410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de-DE" altLang="en-US" sz="1200" b="1">
                <a:latin typeface="Arial" pitchFamily="34" charset="0"/>
                <a:cs typeface="Arial" pitchFamily="34" charset="0"/>
              </a:rPr>
              <a:t>Keynote-086, Cohort B</a:t>
            </a:r>
            <a:endParaRPr lang="en-GB" alt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86"/>
          <p:cNvSpPr>
            <a:spLocks noChangeArrowheads="1"/>
          </p:cNvSpPr>
          <p:nvPr/>
        </p:nvSpPr>
        <p:spPr bwMode="auto">
          <a:xfrm>
            <a:off x="4468815" y="5350998"/>
            <a:ext cx="122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9pPr>
          </a:lstStyle>
          <a:p>
            <a:pPr algn="ctr" eaLnBrk="1" hangingPunct="1"/>
            <a:r>
              <a:rPr lang="de-DE" altLang="en-US" sz="1200" b="1">
                <a:latin typeface="Arial" pitchFamily="34" charset="0"/>
                <a:cs typeface="Arial" pitchFamily="34" charset="0"/>
              </a:rPr>
              <a:t>Keynote-086, Cohort A</a:t>
            </a:r>
            <a:endParaRPr lang="en-GB" alt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0" y="6211669"/>
            <a:ext cx="2858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Emens et al, JAMA </a:t>
            </a:r>
            <a:r>
              <a:rPr lang="en-US" dirty="0" err="1"/>
              <a:t>Onc</a:t>
            </a:r>
            <a:r>
              <a:rPr lang="en-US" dirty="0"/>
              <a:t> 2018</a:t>
            </a:r>
          </a:p>
          <a:p>
            <a:r>
              <a:rPr lang="en-US" dirty="0"/>
              <a:t>Adams et al, Ann </a:t>
            </a:r>
            <a:r>
              <a:rPr lang="en-US" dirty="0" err="1"/>
              <a:t>Onc</a:t>
            </a:r>
            <a:r>
              <a:rPr lang="en-US" dirty="0"/>
              <a:t> 2018 </a:t>
            </a: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0" y="2015941"/>
            <a:ext cx="4887967" cy="32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894752" y="5220029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N=96</a:t>
            </a:r>
          </a:p>
          <a:p>
            <a:pPr algn="ctr"/>
            <a:r>
              <a:rPr lang="en-US" sz="1400" b="1" dirty="0"/>
              <a:t>Median OS: 9.3 </a:t>
            </a:r>
            <a:r>
              <a:rPr lang="en-US" sz="1400" b="1" dirty="0" err="1"/>
              <a:t>mo</a:t>
            </a:r>
            <a:endParaRPr lang="en-US" sz="1400" b="1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7350823" y="1544402"/>
            <a:ext cx="411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7" charset="-128"/>
              </a:defRPr>
            </a:lvl9pPr>
          </a:lstStyle>
          <a:p>
            <a:pPr marL="0" indent="0" algn="ctr" defTabSz="457200" eaLnBrk="1" hangingPunct="1"/>
            <a:r>
              <a:rPr lang="en-US" altLang="en-US" sz="2000" b="1" u="sng" dirty="0" err="1">
                <a:solidFill>
                  <a:prstClr val="black"/>
                </a:solidFill>
              </a:rPr>
              <a:t>Atezolizumab</a:t>
            </a:r>
            <a:endParaRPr lang="en-US" altLang="en-US" sz="2000" b="1" u="sng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E878-732C-7C46-8609-DBFAC67E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Checkpoint Inhibitor Monotherapy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BA5C9-E08E-2C4E-92CB-5B1B15235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110490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Limited activity in metastatic TNBC as monotherapy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Higher ORR in 1L (~20%) compared to &gt;2L (5%)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PD-L1+ and High TILs maybe associated with better long term outcomes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Achieving response associated with improved OS</a:t>
            </a:r>
          </a:p>
        </p:txBody>
      </p:sp>
    </p:spTree>
    <p:extLst>
      <p:ext uri="{BB962C8B-B14F-4D97-AF65-F5344CB8AC3E}">
        <p14:creationId xmlns:p14="http://schemas.microsoft.com/office/powerpoint/2010/main" val="29463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0821-EAC5-8E44-8A56-A85E53C9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11164"/>
            <a:ext cx="10744200" cy="1143000"/>
          </a:xfrm>
        </p:spPr>
        <p:txBody>
          <a:bodyPr>
            <a:noAutofit/>
          </a:bodyPr>
          <a:lstStyle/>
          <a:p>
            <a:r>
              <a:rPr lang="en-US" sz="3400" b="1" dirty="0"/>
              <a:t>Update on KEYNOTE-119: Pembrolizumab Monotherapy for Patients with Pretreated Metastatic TNBC</a:t>
            </a:r>
            <a:br>
              <a:rPr lang="en-US" sz="3600" b="1" dirty="0"/>
            </a:br>
            <a:r>
              <a:rPr lang="en-US" sz="2600" b="1" dirty="0"/>
              <a:t>Press Release – May 20, 2019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ABA3-E056-5244-B3A5-B020A26AA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107442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Phase III KEYNOTE-119 trial evaluating pembrolizumab as monotherapy for the second- or third-line treatment of metastatic TNBC did not meet its primary endpoint of superior overall survival compared to chemotherapy (capecitabine, </a:t>
            </a:r>
            <a:r>
              <a:rPr lang="en-US" dirty="0" err="1"/>
              <a:t>eribulin</a:t>
            </a:r>
            <a:r>
              <a:rPr lang="en-US" dirty="0"/>
              <a:t>, gemcitabine or vinorelbine).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EFA97-F1B2-074C-A3FB-E6753A5657ED}"/>
              </a:ext>
            </a:extLst>
          </p:cNvPr>
          <p:cNvSpPr txBox="1"/>
          <p:nvPr/>
        </p:nvSpPr>
        <p:spPr>
          <a:xfrm>
            <a:off x="228600" y="586740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investors.merck.com</a:t>
            </a:r>
            <a:r>
              <a:rPr lang="en-US" dirty="0"/>
              <a:t>/news/press-release-details/2019/Merck-Provides-Update-on-Phase-3-KEYNOTE-119-Study-of-KEYTRUDA-pembrolizumab-Monotherapy-in-Previously-Treated-Patients-with-Metastatic-Triple-Negative-Breast-Cancer/</a:t>
            </a:r>
            <a:r>
              <a:rPr lang="en-US" dirty="0" err="1"/>
              <a:t>default.aspx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27369</TotalTime>
  <Words>1933</Words>
  <Application>Microsoft Macintosh PowerPoint</Application>
  <PresentationFormat>Widescreen</PresentationFormat>
  <Paragraphs>347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Office Theme</vt:lpstr>
      <vt:lpstr>Blank Presentation</vt:lpstr>
      <vt:lpstr>PowerPoint Presentation</vt:lpstr>
      <vt:lpstr>Immunotherapy as a Rational Therapeutic Strategy in Breast Cancer  </vt:lpstr>
      <vt:lpstr>Disclosures</vt:lpstr>
      <vt:lpstr> A woman in her early 60s with BRCA wild-type metastatic TNBC  (Dr Tolaney)  </vt:lpstr>
      <vt:lpstr>A woman in her mid-60s with BRCA wild-type, metastatic TNBC  (Dr Tolaney) </vt:lpstr>
      <vt:lpstr>Immunotherapy in Breast Cancer</vt:lpstr>
      <vt:lpstr>Monotherapy Activity for Metastatic TNBC: Line of Therapy Matters</vt:lpstr>
      <vt:lpstr>Checkpoint Inhibitor Monotherapy</vt:lpstr>
      <vt:lpstr>Update on KEYNOTE-119: Pembrolizumab Monotherapy for Patients with Pretreated Metastatic TNBC Press Release – May 20, 2019</vt:lpstr>
      <vt:lpstr>Atezolizumab + nab-Paclitaxel</vt:lpstr>
      <vt:lpstr>IMpassion130 study design</vt:lpstr>
      <vt:lpstr>IMpassion130 PFS/OS in ITT/PD-L1+</vt:lpstr>
      <vt:lpstr>IMpassion130: AESIs suggestive of potential immune-related etiology</vt:lpstr>
      <vt:lpstr>First FDA Approval of Immunotherapy in Breast Cancer</vt:lpstr>
      <vt:lpstr>Questions that arise post IMpassion130</vt:lpstr>
      <vt:lpstr>TONIC Trial</vt:lpstr>
      <vt:lpstr>ENHANCE-1: Eribulin + Pembrolizumab Efficacy</vt:lpstr>
      <vt:lpstr>KN355 Study Schema – Phase III Study </vt:lpstr>
      <vt:lpstr>Questions that arise post IMpassion130</vt:lpstr>
      <vt:lpstr>IMpassion130: PD-L1 Status</vt:lpstr>
      <vt:lpstr>PD-L1 IHC Staining</vt:lpstr>
      <vt:lpstr>Immunologic Differences Between Primary and Metastatic Tumor Samples</vt:lpstr>
      <vt:lpstr>Questions that arise post IMpassion130</vt:lpstr>
      <vt:lpstr>Questions that arise post IMpassion130</vt:lpstr>
      <vt:lpstr>Questions that arise post IMpassion130</vt:lpstr>
      <vt:lpstr>Select ongoing phase III trials of immune checkpoint inhibitors in metastatic TNBC</vt:lpstr>
      <vt:lpstr>Summary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Silvana Izquierdo</cp:lastModifiedBy>
  <cp:revision>845</cp:revision>
  <cp:lastPrinted>2019-06-03T22:51:54Z</cp:lastPrinted>
  <dcterms:created xsi:type="dcterms:W3CDTF">2013-10-04T15:16:12Z</dcterms:created>
  <dcterms:modified xsi:type="dcterms:W3CDTF">2019-06-05T11:07:15Z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