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9" r:id="rId5"/>
    <p:sldMasterId id="2147483693" r:id="rId6"/>
    <p:sldMasterId id="2147483707" r:id="rId7"/>
    <p:sldMasterId id="2147483733" r:id="rId8"/>
    <p:sldMasterId id="2147483747" r:id="rId9"/>
    <p:sldMasterId id="2147483779" r:id="rId10"/>
    <p:sldMasterId id="2147483797" r:id="rId11"/>
    <p:sldMasterId id="2147483817" r:id="rId12"/>
  </p:sldMasterIdLst>
  <p:notesMasterIdLst>
    <p:notesMasterId r:id="rId38"/>
  </p:notesMasterIdLst>
  <p:sldIdLst>
    <p:sldId id="2656" r:id="rId13"/>
    <p:sldId id="256" r:id="rId14"/>
    <p:sldId id="694" r:id="rId15"/>
    <p:sldId id="2654" r:id="rId16"/>
    <p:sldId id="2655" r:id="rId17"/>
    <p:sldId id="2653" r:id="rId18"/>
    <p:sldId id="651" r:id="rId19"/>
    <p:sldId id="659" r:id="rId20"/>
    <p:sldId id="660" r:id="rId21"/>
    <p:sldId id="662" r:id="rId22"/>
    <p:sldId id="663" r:id="rId23"/>
    <p:sldId id="670" r:id="rId24"/>
    <p:sldId id="664" r:id="rId25"/>
    <p:sldId id="671" r:id="rId26"/>
    <p:sldId id="695" r:id="rId27"/>
    <p:sldId id="696" r:id="rId28"/>
    <p:sldId id="690" r:id="rId29"/>
    <p:sldId id="668" r:id="rId30"/>
    <p:sldId id="669" r:id="rId31"/>
    <p:sldId id="691" r:id="rId32"/>
    <p:sldId id="692" r:id="rId33"/>
    <p:sldId id="682" r:id="rId34"/>
    <p:sldId id="693" r:id="rId35"/>
    <p:sldId id="684" r:id="rId36"/>
    <p:sldId id="681" r:id="rId37"/>
  </p:sldIdLst>
  <p:sldSz cx="12192000" cy="6858000"/>
  <p:notesSz cx="6858000" cy="9144000"/>
  <p:defaultTextStyle>
    <a:defPPr>
      <a:defRPr lang="en-US"/>
    </a:defPPr>
    <a:lvl1pPr algn="l" defTabSz="6094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609475" algn="l" defTabSz="6094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1218960" algn="l" defTabSz="6094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828437" algn="l" defTabSz="6094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2437918" algn="l" defTabSz="6094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3047392" algn="l" defTabSz="609475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3656867" algn="l" defTabSz="609475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4266347" algn="l" defTabSz="609475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4875825" algn="l" defTabSz="609475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98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388D30-8506-7A4E-B8E5-B00526363D89}" v="4" dt="2019-06-05T11:10:15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2" autoAdjust="0"/>
    <p:restoredTop sz="95952" autoAdjust="0"/>
  </p:normalViewPr>
  <p:slideViewPr>
    <p:cSldViewPr snapToGrid="0" snapToObjects="1" showGuides="1">
      <p:cViewPr>
        <p:scale>
          <a:sx n="100" d="100"/>
          <a:sy n="100" d="100"/>
        </p:scale>
        <p:origin x="1064" y="408"/>
      </p:cViewPr>
      <p:guideLst>
        <p:guide orient="horz" pos="2880"/>
        <p:guide pos="384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presProps" Target="pres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ana Izquierdo" userId="46480b9d-78ec-4659-884d-35c5467fe41c" providerId="ADAL" clId="{98388D30-8506-7A4E-B8E5-B00526363D89}"/>
    <pc:docChg chg="addSld delSld modSld sldOrd">
      <pc:chgData name="Silvana Izquierdo" userId="46480b9d-78ec-4659-884d-35c5467fe41c" providerId="ADAL" clId="{98388D30-8506-7A4E-B8E5-B00526363D89}" dt="2019-06-05T11:11:28.542" v="25" actId="20577"/>
      <pc:docMkLst>
        <pc:docMk/>
      </pc:docMkLst>
      <pc:sldChg chg="del">
        <pc:chgData name="Silvana Izquierdo" userId="46480b9d-78ec-4659-884d-35c5467fe41c" providerId="ADAL" clId="{98388D30-8506-7A4E-B8E5-B00526363D89}" dt="2019-06-05T11:09:51.477" v="2" actId="2696"/>
        <pc:sldMkLst>
          <pc:docMk/>
          <pc:sldMk cId="1453462915" sldId="285"/>
        </pc:sldMkLst>
      </pc:sldChg>
      <pc:sldChg chg="del">
        <pc:chgData name="Silvana Izquierdo" userId="46480b9d-78ec-4659-884d-35c5467fe41c" providerId="ADAL" clId="{98388D30-8506-7A4E-B8E5-B00526363D89}" dt="2019-06-05T11:09:51.490" v="3" actId="2696"/>
        <pc:sldMkLst>
          <pc:docMk/>
          <pc:sldMk cId="785925978" sldId="286"/>
        </pc:sldMkLst>
      </pc:sldChg>
      <pc:sldChg chg="del">
        <pc:chgData name="Silvana Izquierdo" userId="46480b9d-78ec-4659-884d-35c5467fe41c" providerId="ADAL" clId="{98388D30-8506-7A4E-B8E5-B00526363D89}" dt="2019-06-05T11:09:51.502" v="4" actId="2696"/>
        <pc:sldMkLst>
          <pc:docMk/>
          <pc:sldMk cId="2670008850" sldId="287"/>
        </pc:sldMkLst>
      </pc:sldChg>
      <pc:sldChg chg="del">
        <pc:chgData name="Silvana Izquierdo" userId="46480b9d-78ec-4659-884d-35c5467fe41c" providerId="ADAL" clId="{98388D30-8506-7A4E-B8E5-B00526363D89}" dt="2019-06-05T11:09:51.509" v="5" actId="2696"/>
        <pc:sldMkLst>
          <pc:docMk/>
          <pc:sldMk cId="3669435780" sldId="288"/>
        </pc:sldMkLst>
      </pc:sldChg>
      <pc:sldChg chg="del">
        <pc:chgData name="Silvana Izquierdo" userId="46480b9d-78ec-4659-884d-35c5467fe41c" providerId="ADAL" clId="{98388D30-8506-7A4E-B8E5-B00526363D89}" dt="2019-06-05T11:09:51.525" v="6" actId="2696"/>
        <pc:sldMkLst>
          <pc:docMk/>
          <pc:sldMk cId="141486745" sldId="289"/>
        </pc:sldMkLst>
      </pc:sldChg>
      <pc:sldChg chg="del">
        <pc:chgData name="Silvana Izquierdo" userId="46480b9d-78ec-4659-884d-35c5467fe41c" providerId="ADAL" clId="{98388D30-8506-7A4E-B8E5-B00526363D89}" dt="2019-06-05T11:09:55.049" v="8" actId="2696"/>
        <pc:sldMkLst>
          <pc:docMk/>
          <pc:sldMk cId="3362684480" sldId="290"/>
        </pc:sldMkLst>
      </pc:sldChg>
      <pc:sldChg chg="del">
        <pc:chgData name="Silvana Izquierdo" userId="46480b9d-78ec-4659-884d-35c5467fe41c" providerId="ADAL" clId="{98388D30-8506-7A4E-B8E5-B00526363D89}" dt="2019-06-05T11:09:55.034" v="7" actId="2696"/>
        <pc:sldMkLst>
          <pc:docMk/>
          <pc:sldMk cId="1907080796" sldId="291"/>
        </pc:sldMkLst>
      </pc:sldChg>
      <pc:sldChg chg="modNotesTx">
        <pc:chgData name="Silvana Izquierdo" userId="46480b9d-78ec-4659-884d-35c5467fe41c" providerId="ADAL" clId="{98388D30-8506-7A4E-B8E5-B00526363D89}" dt="2019-06-05T11:10:50.271" v="14" actId="20577"/>
        <pc:sldMkLst>
          <pc:docMk/>
          <pc:sldMk cId="2586813650" sldId="659"/>
        </pc:sldMkLst>
      </pc:sldChg>
      <pc:sldChg chg="modNotesTx">
        <pc:chgData name="Silvana Izquierdo" userId="46480b9d-78ec-4659-884d-35c5467fe41c" providerId="ADAL" clId="{98388D30-8506-7A4E-B8E5-B00526363D89}" dt="2019-06-05T11:10:53.688" v="15" actId="20577"/>
        <pc:sldMkLst>
          <pc:docMk/>
          <pc:sldMk cId="279675705" sldId="660"/>
        </pc:sldMkLst>
      </pc:sldChg>
      <pc:sldChg chg="modNotesTx">
        <pc:chgData name="Silvana Izquierdo" userId="46480b9d-78ec-4659-884d-35c5467fe41c" providerId="ADAL" clId="{98388D30-8506-7A4E-B8E5-B00526363D89}" dt="2019-06-05T11:10:56.757" v="16" actId="20577"/>
        <pc:sldMkLst>
          <pc:docMk/>
          <pc:sldMk cId="2782821542" sldId="662"/>
        </pc:sldMkLst>
      </pc:sldChg>
      <pc:sldChg chg="modNotesTx">
        <pc:chgData name="Silvana Izquierdo" userId="46480b9d-78ec-4659-884d-35c5467fe41c" providerId="ADAL" clId="{98388D30-8506-7A4E-B8E5-B00526363D89}" dt="2019-06-05T11:11:04.420" v="18" actId="20577"/>
        <pc:sldMkLst>
          <pc:docMk/>
          <pc:sldMk cId="3844401517" sldId="664"/>
        </pc:sldMkLst>
      </pc:sldChg>
      <pc:sldChg chg="modNotesTx">
        <pc:chgData name="Silvana Izquierdo" userId="46480b9d-78ec-4659-884d-35c5467fe41c" providerId="ADAL" clId="{98388D30-8506-7A4E-B8E5-B00526363D89}" dt="2019-06-05T11:11:15.004" v="21" actId="20577"/>
        <pc:sldMkLst>
          <pc:docMk/>
          <pc:sldMk cId="3349750538" sldId="668"/>
        </pc:sldMkLst>
      </pc:sldChg>
      <pc:sldChg chg="modNotesTx">
        <pc:chgData name="Silvana Izquierdo" userId="46480b9d-78ec-4659-884d-35c5467fe41c" providerId="ADAL" clId="{98388D30-8506-7A4E-B8E5-B00526363D89}" dt="2019-06-05T11:11:01.958" v="17" actId="20577"/>
        <pc:sldMkLst>
          <pc:docMk/>
          <pc:sldMk cId="923402420" sldId="670"/>
        </pc:sldMkLst>
      </pc:sldChg>
      <pc:sldChg chg="modNotesTx">
        <pc:chgData name="Silvana Izquierdo" userId="46480b9d-78ec-4659-884d-35c5467fe41c" providerId="ADAL" clId="{98388D30-8506-7A4E-B8E5-B00526363D89}" dt="2019-06-05T11:11:07.198" v="19" actId="20577"/>
        <pc:sldMkLst>
          <pc:docMk/>
          <pc:sldMk cId="2922991576" sldId="671"/>
        </pc:sldMkLst>
      </pc:sldChg>
      <pc:sldChg chg="modNotesTx">
        <pc:chgData name="Silvana Izquierdo" userId="46480b9d-78ec-4659-884d-35c5467fe41c" providerId="ADAL" clId="{98388D30-8506-7A4E-B8E5-B00526363D89}" dt="2019-06-05T11:11:28.542" v="25" actId="20577"/>
        <pc:sldMkLst>
          <pc:docMk/>
          <pc:sldMk cId="1655876883" sldId="681"/>
        </pc:sldMkLst>
      </pc:sldChg>
      <pc:sldChg chg="modNotesTx">
        <pc:chgData name="Silvana Izquierdo" userId="46480b9d-78ec-4659-884d-35c5467fe41c" providerId="ADAL" clId="{98388D30-8506-7A4E-B8E5-B00526363D89}" dt="2019-06-05T11:11:22.253" v="23" actId="20577"/>
        <pc:sldMkLst>
          <pc:docMk/>
          <pc:sldMk cId="3536086807" sldId="682"/>
        </pc:sldMkLst>
      </pc:sldChg>
      <pc:sldChg chg="modNotesTx">
        <pc:chgData name="Silvana Izquierdo" userId="46480b9d-78ec-4659-884d-35c5467fe41c" providerId="ADAL" clId="{98388D30-8506-7A4E-B8E5-B00526363D89}" dt="2019-06-05T11:11:12.350" v="20" actId="20577"/>
        <pc:sldMkLst>
          <pc:docMk/>
          <pc:sldMk cId="1306112137" sldId="690"/>
        </pc:sldMkLst>
      </pc:sldChg>
      <pc:sldChg chg="modNotesTx">
        <pc:chgData name="Silvana Izquierdo" userId="46480b9d-78ec-4659-884d-35c5467fe41c" providerId="ADAL" clId="{98388D30-8506-7A4E-B8E5-B00526363D89}" dt="2019-06-05T11:11:19.006" v="22" actId="20577"/>
        <pc:sldMkLst>
          <pc:docMk/>
          <pc:sldMk cId="883453959" sldId="691"/>
        </pc:sldMkLst>
      </pc:sldChg>
      <pc:sldChg chg="modNotesTx">
        <pc:chgData name="Silvana Izquierdo" userId="46480b9d-78ec-4659-884d-35c5467fe41c" providerId="ADAL" clId="{98388D30-8506-7A4E-B8E5-B00526363D89}" dt="2019-06-05T11:11:25.451" v="24" actId="20577"/>
        <pc:sldMkLst>
          <pc:docMk/>
          <pc:sldMk cId="0" sldId="693"/>
        </pc:sldMkLst>
      </pc:sldChg>
      <pc:sldChg chg="ord">
        <pc:chgData name="Silvana Izquierdo" userId="46480b9d-78ec-4659-884d-35c5467fe41c" providerId="ADAL" clId="{98388D30-8506-7A4E-B8E5-B00526363D89}" dt="2019-06-05T11:10:15.039" v="10"/>
        <pc:sldMkLst>
          <pc:docMk/>
          <pc:sldMk cId="2272399690" sldId="694"/>
        </pc:sldMkLst>
      </pc:sldChg>
      <pc:sldChg chg="del">
        <pc:chgData name="Silvana Izquierdo" userId="46480b9d-78ec-4659-884d-35c5467fe41c" providerId="ADAL" clId="{98388D30-8506-7A4E-B8E5-B00526363D89}" dt="2019-06-05T11:09:58.084" v="9" actId="2696"/>
        <pc:sldMkLst>
          <pc:docMk/>
          <pc:sldMk cId="3354860283" sldId="697"/>
        </pc:sldMkLst>
      </pc:sldChg>
      <pc:sldChg chg="modNotesTx">
        <pc:chgData name="Silvana Izquierdo" userId="46480b9d-78ec-4659-884d-35c5467fe41c" providerId="ADAL" clId="{98388D30-8506-7A4E-B8E5-B00526363D89}" dt="2019-06-05T11:10:46.206" v="13" actId="20577"/>
        <pc:sldMkLst>
          <pc:docMk/>
          <pc:sldMk cId="1491406118" sldId="2653"/>
        </pc:sldMkLst>
      </pc:sldChg>
      <pc:sldChg chg="modNotesTx">
        <pc:chgData name="Silvana Izquierdo" userId="46480b9d-78ec-4659-884d-35c5467fe41c" providerId="ADAL" clId="{98388D30-8506-7A4E-B8E5-B00526363D89}" dt="2019-06-05T11:10:41.399" v="11" actId="20577"/>
        <pc:sldMkLst>
          <pc:docMk/>
          <pc:sldMk cId="728595680" sldId="2654"/>
        </pc:sldMkLst>
      </pc:sldChg>
      <pc:sldChg chg="modNotesTx">
        <pc:chgData name="Silvana Izquierdo" userId="46480b9d-78ec-4659-884d-35c5467fe41c" providerId="ADAL" clId="{98388D30-8506-7A4E-B8E5-B00526363D89}" dt="2019-06-05T11:10:43.670" v="12" actId="20577"/>
        <pc:sldMkLst>
          <pc:docMk/>
          <pc:sldMk cId="1248208272" sldId="2655"/>
        </pc:sldMkLst>
      </pc:sldChg>
      <pc:sldChg chg="addSp add">
        <pc:chgData name="Silvana Izquierdo" userId="46480b9d-78ec-4659-884d-35c5467fe41c" providerId="ADAL" clId="{98388D30-8506-7A4E-B8E5-B00526363D89}" dt="2019-06-05T11:09:41.230" v="1"/>
        <pc:sldMkLst>
          <pc:docMk/>
          <pc:sldMk cId="3132569806" sldId="2656"/>
        </pc:sldMkLst>
        <pc:spChg chg="add">
          <ac:chgData name="Silvana Izquierdo" userId="46480b9d-78ec-4659-884d-35c5467fe41c" providerId="ADAL" clId="{98388D30-8506-7A4E-B8E5-B00526363D89}" dt="2019-06-05T11:09:41.230" v="1"/>
          <ac:spMkLst>
            <pc:docMk/>
            <pc:sldMk cId="3132569806" sldId="2656"/>
            <ac:spMk id="2" creationId="{86B921D8-6BDD-5A4F-AAE6-EF078FE56B9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777782173617397E-2"/>
          <c:y val="5.83333333333333E-2"/>
          <c:w val="0.78697080060188596"/>
          <c:h val="0.8916666666666670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37"/>
          <c:cat>
            <c:strRef>
              <c:f>Sheet1!$A$2:$A$4</c:f>
              <c:strCache>
                <c:ptCount val="3"/>
                <c:pt idx="0">
                  <c:v>ER+</c:v>
                </c:pt>
                <c:pt idx="1">
                  <c:v>HER2+</c:v>
                </c:pt>
                <c:pt idx="2">
                  <c:v>TNBC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0.75</c:v>
                </c:pt>
                <c:pt idx="1">
                  <c:v>0.2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3-EC4E-BF7F-3FD1F6402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3587467191600995"/>
          <c:y val="0.719943651574803"/>
          <c:w val="0.14880697324277201"/>
          <c:h val="0.278862696850394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6529B-C8F4-2C4D-BDE6-D3A3DC96A674}" type="datetimeFigureOut">
              <a:rPr lang="en-US" smtClean="0"/>
              <a:t>6/5/19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C638F-0DA9-5D42-85CA-B1E7D8F6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9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75" algn="l" defTabSz="1218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60" algn="l" defTabSz="1218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37" algn="l" defTabSz="1218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18" algn="l" defTabSz="1218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392" algn="l" defTabSz="1218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867" algn="l" defTabSz="1218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347" algn="l" defTabSz="1218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825" algn="l" defTabSz="1218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C638F-0DA9-5D42-85CA-B1E7D8F670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25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88A3-FBBE-5B4F-9B61-26C8B8BD775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7781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C638F-0DA9-5D42-85CA-B1E7D8F670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5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C638F-0DA9-5D42-85CA-B1E7D8F670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04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76CDB-7CBA-ED46-AC34-41925A24C0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26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C638F-0DA9-5D42-85CA-B1E7D8F670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13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76CDB-7CBA-ED46-AC34-41925A24C0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07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C638F-0DA9-5D42-85CA-B1E7D8F670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2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C638F-0DA9-5D42-85CA-B1E7D8F670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69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C638F-0DA9-5D42-85CA-B1E7D8F670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62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C638F-0DA9-5D42-85CA-B1E7D8F6706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9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80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11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55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>
              <a:ea typeface="ＭＳ Ｐゴシック" pitchFamily="80" charset="-128"/>
              <a:cs typeface="ＭＳ Ｐゴシック" pitchFamily="8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751AE-7ABC-314D-AFAD-47B860ED6FF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552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3C5D9-6B88-154F-8808-FC17F489EB4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1030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C638F-0DA9-5D42-85CA-B1E7D8F670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83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2664" y="3249988"/>
            <a:ext cx="7941311" cy="3500390"/>
          </a:xfrm>
        </p:spPr>
        <p:txBody>
          <a:bodyPr/>
          <a:lstStyle/>
          <a:p>
            <a:pPr>
              <a:spcBef>
                <a:spcPts val="304"/>
              </a:spcBef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EFEF5-B9A2-40C9-B49D-70BC3CC636FD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722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4279B-9BFE-4FC3-A946-C45036C9DAB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763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MSKCC_logo_hor_pos_rgb_1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317" y="735013"/>
            <a:ext cx="413808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4719" y="0"/>
            <a:ext cx="205316" cy="1690688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1" tIns="60951" rIns="121901" bIns="6095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4719" y="1690689"/>
            <a:ext cx="205316" cy="1804987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1" tIns="60951" rIns="121901" bIns="6095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719" y="3495676"/>
            <a:ext cx="205316" cy="2549525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1" tIns="60951" rIns="121901" bIns="6095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5905" y="2194906"/>
            <a:ext cx="9266239" cy="1470025"/>
          </a:xfrm>
        </p:spPr>
        <p:txBody>
          <a:bodyPr>
            <a:normAutofit/>
          </a:bodyPr>
          <a:lstStyle>
            <a:lvl1pPr algn="l">
              <a:defRPr sz="5333" b="1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280" y="4292600"/>
            <a:ext cx="10245853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000000"/>
                </a:solidFill>
                <a:latin typeface="Corbel"/>
                <a:cs typeface="Corbel"/>
              </a:defRPr>
            </a:lvl1pPr>
            <a:lvl2pPr marL="609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SKCC_logo_hor_s_rev_rgb_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02167"/>
            <a:ext cx="2877749" cy="66476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55493" y="5929157"/>
            <a:ext cx="11836507" cy="9288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 defTabSz="60936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orbel"/>
              </a:rPr>
              <a:t> </a:t>
            </a:r>
          </a:p>
        </p:txBody>
      </p:sp>
      <p:pic>
        <p:nvPicPr>
          <p:cNvPr id="4" name="Picture 3" descr="MSKCC_super_pos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82" y="940577"/>
            <a:ext cx="10707372" cy="886127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26153" y="2617788"/>
            <a:ext cx="10309115" cy="208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867">
                <a:solidFill>
                  <a:srgbClr val="2986E2"/>
                </a:solidFill>
              </a:defRPr>
            </a:lvl1pPr>
            <a:lvl2pPr marL="609363" indent="0">
              <a:buFontTx/>
              <a:buNone/>
              <a:defRPr/>
            </a:lvl2pPr>
            <a:lvl3pPr marL="1218750" indent="0">
              <a:buFontTx/>
              <a:buNone/>
              <a:defRPr/>
            </a:lvl3pPr>
            <a:lvl4pPr marL="1828120" indent="0">
              <a:buFontTx/>
              <a:buNone/>
              <a:defRPr/>
            </a:lvl4pPr>
            <a:lvl5pPr marL="2437498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4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6" y="115890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3" y="6289942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8" indent="0">
              <a:buNone/>
              <a:defRPr/>
            </a:lvl2pPr>
            <a:lvl3pPr marL="914415" indent="0">
              <a:buNone/>
              <a:defRPr/>
            </a:lvl3pPr>
            <a:lvl4pPr marL="1371623" indent="0">
              <a:buNone/>
              <a:defRPr/>
            </a:lvl4pPr>
            <a:lvl5pPr marL="182883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8" y="649129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56673"/>
      </p:ext>
    </p:extLst>
  </p:cSld>
  <p:clrMapOvr>
    <a:masterClrMapping/>
  </p:clrMapOvr>
  <p:transition spd="slow" advClick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9" y="6631088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3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2E99AA7-133A-E54F-B877-701653B6C8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152599"/>
      </p:ext>
    </p:extLst>
  </p:cSld>
  <p:clrMapOvr>
    <a:masterClrMapping/>
  </p:clrMapOvr>
  <p:transition spd="slow" advClick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6210780"/>
            <a:ext cx="5488517" cy="447993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200"/>
            </a:lvl1pPr>
            <a:lvl2pPr marL="376244" indent="0">
              <a:buNone/>
              <a:defRPr/>
            </a:lvl2pPr>
            <a:lvl3pPr marL="722324" indent="0">
              <a:buNone/>
              <a:defRPr/>
            </a:lvl3pPr>
            <a:lvl4pPr marL="995380" indent="0">
              <a:buNone/>
              <a:defRPr/>
            </a:lvl4pPr>
            <a:lvl5pPr marL="1395435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8118" y="6210780"/>
            <a:ext cx="5488517" cy="447993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200"/>
            </a:lvl1pPr>
            <a:lvl2pPr marL="376244" indent="0">
              <a:buNone/>
              <a:defRPr/>
            </a:lvl2pPr>
            <a:lvl3pPr marL="722324" indent="0">
              <a:buNone/>
              <a:defRPr/>
            </a:lvl3pPr>
            <a:lvl4pPr marL="995380" indent="0">
              <a:buNone/>
              <a:defRPr/>
            </a:lvl4pPr>
            <a:lvl5pPr marL="1395435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626225"/>
      </p:ext>
    </p:extLst>
  </p:cSld>
  <p:clrMapOvr>
    <a:masterClrMapping/>
  </p:clrMapOvr>
  <p:transition spd="slow" advClick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501972"/>
      </p:ext>
    </p:extLst>
  </p:cSld>
  <p:clrMapOvr>
    <a:masterClrMapping/>
  </p:clrMapOvr>
  <p:transition spd="slow" advClick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65609"/>
      </p:ext>
    </p:extLst>
  </p:cSld>
  <p:clrMapOvr>
    <a:masterClrMapping/>
  </p:clrMapOvr>
  <p:transition spd="slow" advClick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26824400"/>
      </p:ext>
    </p:extLst>
  </p:cSld>
  <p:clrMapOvr>
    <a:masterClrMapping/>
  </p:clrMapOvr>
  <p:transition spd="slow" advClick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iR15-Papers-back_v2fr-CR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6176" y="484632"/>
            <a:ext cx="10911840" cy="4005072"/>
          </a:xfrm>
        </p:spPr>
        <p:txBody>
          <a:bodyPr lIns="365760" rIns="274320" bIns="228600" anchor="b"/>
          <a:lstStyle>
            <a:lvl1pPr algn="l">
              <a:defRPr sz="32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6176" y="4498848"/>
            <a:ext cx="10728960" cy="1874520"/>
          </a:xfrm>
        </p:spPr>
        <p:txBody>
          <a:bodyPr lIns="365760" tIns="182880"/>
          <a:lstStyle>
            <a:lvl1pPr marL="0" indent="0" algn="l">
              <a:buFontTx/>
              <a:buNone/>
              <a:defRPr sz="2800">
                <a:solidFill>
                  <a:srgbClr val="004383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5047685"/>
      </p:ext>
    </p:extLst>
  </p:cSld>
  <p:clrMapOvr>
    <a:masterClrMapping/>
  </p:clrMapOvr>
  <p:transition spd="slow" advClick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132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915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9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1932" y="6356352"/>
            <a:ext cx="3860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00084" y="6356352"/>
            <a:ext cx="2844800" cy="365125"/>
          </a:xfr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962" y="89097"/>
            <a:ext cx="11394276" cy="6852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6/5/19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32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6/5/19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078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6/5/19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931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6/5/19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545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6/5/19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932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6/5/19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29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407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2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50849"/>
            <a:ext cx="7315200" cy="4135096"/>
          </a:xfrm>
        </p:spPr>
        <p:txBody>
          <a:bodyPr/>
          <a:lstStyle>
            <a:lvl1pPr marL="0" indent="0">
              <a:buNone/>
              <a:defRPr sz="4267"/>
            </a:lvl1pPr>
            <a:lvl2pPr marL="609363" indent="0">
              <a:buNone/>
              <a:defRPr sz="3733"/>
            </a:lvl2pPr>
            <a:lvl3pPr marL="1218750" indent="0">
              <a:buNone/>
              <a:defRPr sz="3200"/>
            </a:lvl3pPr>
            <a:lvl4pPr marL="1828120" indent="0">
              <a:buNone/>
              <a:defRPr sz="2667"/>
            </a:lvl4pPr>
            <a:lvl5pPr marL="2437498" indent="0">
              <a:buNone/>
              <a:defRPr sz="2667"/>
            </a:lvl5pPr>
            <a:lvl6pPr marL="3046860" indent="0">
              <a:buNone/>
              <a:defRPr sz="2667"/>
            </a:lvl6pPr>
            <a:lvl7pPr marL="3656223" indent="0">
              <a:buNone/>
              <a:defRPr sz="2667"/>
            </a:lvl7pPr>
            <a:lvl8pPr marL="4265600" indent="0">
              <a:buNone/>
              <a:defRPr sz="2667"/>
            </a:lvl8pPr>
            <a:lvl9pPr marL="4874971" indent="0">
              <a:buNone/>
              <a:defRPr sz="2667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7"/>
            <a:ext cx="7315200" cy="804863"/>
          </a:xfrm>
        </p:spPr>
        <p:txBody>
          <a:bodyPr/>
          <a:lstStyle>
            <a:lvl1pPr marL="0" indent="0">
              <a:buNone/>
              <a:defRPr sz="1867" b="0"/>
            </a:lvl1pPr>
            <a:lvl2pPr marL="609363" indent="0">
              <a:buNone/>
              <a:defRPr sz="1600"/>
            </a:lvl2pPr>
            <a:lvl3pPr marL="1218750" indent="0">
              <a:buNone/>
              <a:defRPr sz="1333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52313" y="6356352"/>
            <a:ext cx="3280447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00084" y="6356352"/>
            <a:ext cx="2844800" cy="365125"/>
          </a:xfr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71962" y="89097"/>
            <a:ext cx="11394276" cy="685235"/>
          </a:xfrm>
          <a:prstGeom prst="rect">
            <a:avLst/>
          </a:prstGeom>
        </p:spPr>
        <p:txBody>
          <a:bodyPr vert="horz" lIns="121883" tIns="60941" rIns="121883" bIns="60941" rtlCol="0" anchor="t" anchorCtr="0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267"/>
              <a:t>Click to edit Master title style</a:t>
            </a:r>
            <a:endParaRPr lang="en-US" sz="4267" dirty="0"/>
          </a:p>
        </p:txBody>
      </p:sp>
    </p:spTree>
    <p:extLst>
      <p:ext uri="{BB962C8B-B14F-4D97-AF65-F5344CB8AC3E}">
        <p14:creationId xmlns:p14="http://schemas.microsoft.com/office/powerpoint/2010/main" val="378966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5599" y="1521595"/>
            <a:ext cx="11275439" cy="4604996"/>
          </a:xfrm>
        </p:spPr>
        <p:txBody>
          <a:bodyPr>
            <a:noAutofit/>
          </a:bodyPr>
          <a:lstStyle>
            <a:lvl1pPr>
              <a:spcBef>
                <a:spcPts val="1600"/>
              </a:spcBef>
              <a:defRPr/>
            </a:lvl1pPr>
            <a:lvl2pPr>
              <a:spcBef>
                <a:spcPts val="40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5583" y="351927"/>
            <a:ext cx="11290604" cy="758932"/>
          </a:xfrm>
        </p:spPr>
        <p:txBody>
          <a:bodyPr anchor="b">
            <a:noAutofit/>
          </a:bodyPr>
          <a:lstStyle>
            <a:lvl1pPr>
              <a:defRPr sz="3733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3F20E334-D571-4C05-BE93-927E95CE7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715501" y="6450879"/>
            <a:ext cx="2279163" cy="366183"/>
          </a:xfrm>
          <a:prstGeom prst="rect">
            <a:avLst/>
          </a:prstGeom>
        </p:spPr>
        <p:txBody>
          <a:bodyPr vert="horz" lIns="91412" tIns="45706" rIns="0" bIns="45706" rtlCol="0" anchor="b"/>
          <a:lstStyle>
            <a:lvl1pPr algn="r">
              <a:defRPr sz="10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Schmid P, et al. IMpassion130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ESMO 2018 (LBA1_PR)</a:t>
            </a:r>
            <a:r>
              <a:rPr lang="pt-BR" dirty="0">
                <a:solidFill>
                  <a:prstClr val="black"/>
                </a:solidFill>
              </a:rPr>
              <a:t> http://bit.ly/2DMhayg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6B2DE10-5D57-457B-B684-EDF464C58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7347" y="6450879"/>
            <a:ext cx="9735556" cy="366183"/>
          </a:xfrm>
          <a:prstGeom prst="rect">
            <a:avLst/>
          </a:prstGeom>
        </p:spPr>
        <p:txBody>
          <a:bodyPr vert="horz" lIns="91412" tIns="45706" rIns="0" bIns="45706" rtlCol="0" anchor="b"/>
          <a:lstStyle>
            <a:lvl1pPr algn="l">
              <a:defRPr sz="1067" strike="noStrike" kern="0" spc="-27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09363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7846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08326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4755" y="4"/>
            <a:ext cx="205316" cy="1690688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8" tIns="60944" rIns="121888" bIns="60944" anchor="ctr"/>
          <a:lstStyle/>
          <a:p>
            <a:pPr algn="ctr" defTabSz="6093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755" y="1690697"/>
            <a:ext cx="205316" cy="1804987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8" tIns="60944" rIns="121888" bIns="60944" anchor="ctr"/>
          <a:lstStyle/>
          <a:p>
            <a:pPr algn="ctr" defTabSz="6093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5" y="3495684"/>
            <a:ext cx="205316" cy="2549525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8" tIns="60944" rIns="121888" bIns="60944" anchor="ctr"/>
          <a:lstStyle/>
          <a:p>
            <a:pPr algn="ctr" defTabSz="6093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5900" y="2194934"/>
            <a:ext cx="9266237" cy="1470025"/>
          </a:xfrm>
        </p:spPr>
        <p:txBody>
          <a:bodyPr>
            <a:normAutofit/>
          </a:bodyPr>
          <a:lstStyle>
            <a:lvl1pPr algn="l">
              <a:defRPr sz="5333" b="1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280" y="4292600"/>
            <a:ext cx="10245853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000000"/>
                </a:solidFill>
                <a:latin typeface="Corbel"/>
                <a:cs typeface="Corbel"/>
              </a:defRPr>
            </a:lvl1pPr>
            <a:lvl2pPr marL="60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14927" y="6186558"/>
            <a:ext cx="2048656" cy="6195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609395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66117" y="5998866"/>
            <a:ext cx="11825883" cy="859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60939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 descr="MSKCC_super_pos_rg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82" y="940586"/>
            <a:ext cx="10707372" cy="8861273"/>
          </a:xfrm>
          <a:prstGeom prst="rect">
            <a:avLst/>
          </a:prstGeom>
        </p:spPr>
      </p:pic>
      <p:pic>
        <p:nvPicPr>
          <p:cNvPr id="11" name="Picture 10" descr="MSKCC_logo_hor_pos_rgb_15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81" y="303595"/>
            <a:ext cx="3577339" cy="8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4755" y="8"/>
            <a:ext cx="205316" cy="971551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8" tIns="60944" rIns="121888" bIns="60944" anchor="ctr"/>
          <a:lstStyle/>
          <a:p>
            <a:pPr algn="ctr" defTabSz="6093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755" y="971583"/>
            <a:ext cx="205316" cy="40163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8" tIns="60944" rIns="121888" bIns="60944" anchor="ctr"/>
          <a:lstStyle/>
          <a:p>
            <a:pPr algn="ctr" defTabSz="6093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755" y="1373192"/>
            <a:ext cx="205316" cy="703263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8" tIns="60944" rIns="121888" bIns="60944" anchor="ctr"/>
          <a:lstStyle/>
          <a:p>
            <a:pPr algn="ctr" defTabSz="6093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853" y="297694"/>
            <a:ext cx="10239827" cy="7826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853" y="1202969"/>
            <a:ext cx="1023982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233" y="6356360"/>
            <a:ext cx="2844800" cy="365125"/>
          </a:xfrm>
          <a:prstGeom prst="rect">
            <a:avLst/>
          </a:prstGeom>
        </p:spPr>
        <p:txBody>
          <a:bodyPr lIns="91416" tIns="45708" rIns="91416" bIns="4570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609395">
              <a:defRPr/>
            </a:pPr>
            <a:fld id="{FDB103F7-F532-7E41-A643-14513E3B0DC9}" type="datetimeFigureOut">
              <a:rPr lang="en-US" smtClean="0">
                <a:solidFill>
                  <a:prstClr val="black"/>
                </a:solidFill>
              </a:rPr>
              <a:pPr defTabSz="609395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4287" y="6356360"/>
            <a:ext cx="3860800" cy="365125"/>
          </a:xfrm>
          <a:prstGeom prst="rect">
            <a:avLst/>
          </a:prstGeom>
        </p:spPr>
        <p:txBody>
          <a:bodyPr lIns="91416" tIns="45708" rIns="91416" bIns="45708"/>
          <a:lstStyle>
            <a:lvl1pPr>
              <a:defRPr/>
            </a:lvl1pPr>
          </a:lstStyle>
          <a:p>
            <a:pPr defTabSz="609395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Footer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5868" y="6356360"/>
            <a:ext cx="2844800" cy="365125"/>
          </a:xfrm>
          <a:prstGeom prst="rect">
            <a:avLst/>
          </a:prstGeom>
        </p:spPr>
        <p:txBody>
          <a:bodyPr lIns="91416" tIns="45708" rIns="91416" bIns="45708"/>
          <a:lstStyle>
            <a:lvl1pPr>
              <a:defRPr/>
            </a:lvl1pPr>
          </a:lstStyle>
          <a:p>
            <a:pPr defTabSz="60939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0939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8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4755" y="8"/>
            <a:ext cx="205316" cy="971551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8" tIns="60944" rIns="121888" bIns="60944" anchor="ctr"/>
          <a:lstStyle/>
          <a:p>
            <a:pPr algn="ctr" defTabSz="6093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755" y="971583"/>
            <a:ext cx="205316" cy="40163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8" tIns="60944" rIns="121888" bIns="60944" anchor="ctr"/>
          <a:lstStyle/>
          <a:p>
            <a:pPr algn="ctr" defTabSz="6093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5" y="1373192"/>
            <a:ext cx="205316" cy="703263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8" tIns="60944" rIns="121888" bIns="60944" anchor="ctr"/>
          <a:lstStyle/>
          <a:p>
            <a:pPr algn="ctr" defTabSz="6093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578" y="330738"/>
            <a:ext cx="10198707" cy="751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3581" y="1223454"/>
            <a:ext cx="4949373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23454"/>
            <a:ext cx="5014685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013885" y="6356360"/>
            <a:ext cx="2614083" cy="365125"/>
          </a:xfrm>
          <a:prstGeom prst="rect">
            <a:avLst/>
          </a:prstGeom>
        </p:spPr>
        <p:txBody>
          <a:bodyPr lIns="91416" tIns="45708" rIns="91416" bIns="45708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395">
              <a:defRPr/>
            </a:pPr>
            <a:fld id="{44A5B27C-8795-E84E-9259-35C391223D80}" type="datetimeFigureOut">
              <a:rPr lang="en-US" smtClean="0">
                <a:solidFill>
                  <a:prstClr val="black"/>
                </a:solidFill>
              </a:rPr>
              <a:pPr defTabSz="609395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7651" y="6356360"/>
            <a:ext cx="3860800" cy="365125"/>
          </a:xfrm>
          <a:prstGeom prst="rect">
            <a:avLst/>
          </a:prstGeom>
        </p:spPr>
        <p:txBody>
          <a:bodyPr lIns="91416" tIns="45708" rIns="91416" bIns="45708"/>
          <a:lstStyle>
            <a:lvl1pPr>
              <a:defRPr/>
            </a:lvl1pPr>
          </a:lstStyle>
          <a:p>
            <a:pPr defTabSz="609395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67185" y="6356360"/>
            <a:ext cx="2844800" cy="365125"/>
          </a:xfrm>
          <a:prstGeom prst="rect">
            <a:avLst/>
          </a:prstGeom>
        </p:spPr>
        <p:txBody>
          <a:bodyPr lIns="91416" tIns="45708" rIns="91416" bIns="45708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39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39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84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908" y="256043"/>
            <a:ext cx="10196285" cy="8112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905" y="1429009"/>
            <a:ext cx="499261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95" indent="0">
              <a:buNone/>
              <a:defRPr sz="2667" b="1"/>
            </a:lvl2pPr>
            <a:lvl3pPr marL="1218810" indent="0">
              <a:buNone/>
              <a:defRPr sz="2400" b="1"/>
            </a:lvl3pPr>
            <a:lvl4pPr marL="1828210" indent="0">
              <a:buNone/>
              <a:defRPr sz="2133" b="1"/>
            </a:lvl4pPr>
            <a:lvl5pPr marL="2437618" indent="0">
              <a:buNone/>
              <a:defRPr sz="2133" b="1"/>
            </a:lvl5pPr>
            <a:lvl6pPr marL="3047012" indent="0">
              <a:buNone/>
              <a:defRPr sz="2133" b="1"/>
            </a:lvl6pPr>
            <a:lvl7pPr marL="3656407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3905" y="2068769"/>
            <a:ext cx="4992611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29009"/>
            <a:ext cx="500682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95" indent="0">
              <a:buNone/>
              <a:defRPr sz="2667" b="1"/>
            </a:lvl2pPr>
            <a:lvl3pPr marL="1218810" indent="0">
              <a:buNone/>
              <a:defRPr sz="2400" b="1"/>
            </a:lvl3pPr>
            <a:lvl4pPr marL="1828210" indent="0">
              <a:buNone/>
              <a:defRPr sz="2133" b="1"/>
            </a:lvl4pPr>
            <a:lvl5pPr marL="2437618" indent="0">
              <a:buNone/>
              <a:defRPr sz="2133" b="1"/>
            </a:lvl5pPr>
            <a:lvl6pPr marL="3047012" indent="0">
              <a:buNone/>
              <a:defRPr sz="2133" b="1"/>
            </a:lvl6pPr>
            <a:lvl7pPr marL="3656407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068769"/>
            <a:ext cx="5006824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3301" y="6356360"/>
            <a:ext cx="2844800" cy="365125"/>
          </a:xfrm>
          <a:prstGeom prst="rect">
            <a:avLst/>
          </a:prstGeom>
        </p:spPr>
        <p:txBody>
          <a:bodyPr lIns="91416" tIns="45708" rIns="91416" bIns="45708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395">
              <a:defRPr/>
            </a:pPr>
            <a:fld id="{70BB889F-615B-A143-81B8-7F50487870FF}" type="datetimeFigureOut">
              <a:rPr lang="en-US" smtClean="0">
                <a:solidFill>
                  <a:prstClr val="black"/>
                </a:solidFill>
              </a:rPr>
              <a:pPr defTabSz="609395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 lIns="91416" tIns="45708" rIns="91416" bIns="45708"/>
          <a:lstStyle>
            <a:lvl1pPr>
              <a:defRPr/>
            </a:lvl1pPr>
          </a:lstStyle>
          <a:p>
            <a:pPr defTabSz="609395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54483" y="6356360"/>
            <a:ext cx="2844800" cy="365125"/>
          </a:xfrm>
          <a:prstGeom prst="rect">
            <a:avLst/>
          </a:prstGeom>
        </p:spPr>
        <p:txBody>
          <a:bodyPr lIns="91416" tIns="45708" rIns="91416" bIns="45708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39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39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97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4" y="143385"/>
            <a:ext cx="10196285" cy="9484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16000" y="6356360"/>
            <a:ext cx="2844800" cy="365125"/>
          </a:xfrm>
          <a:prstGeom prst="rect">
            <a:avLst/>
          </a:prstGeom>
        </p:spPr>
        <p:txBody>
          <a:bodyPr lIns="91416" tIns="45708" rIns="91416" bIns="4570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609395">
              <a:defRPr/>
            </a:pPr>
            <a:fld id="{1D3DDAA1-284A-A446-91F6-E1B13999B2E4}" type="datetimeFigureOut">
              <a:rPr lang="en-US" smtClean="0">
                <a:solidFill>
                  <a:prstClr val="black"/>
                </a:solidFill>
              </a:rPr>
              <a:pPr defTabSz="609395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8301" y="6356360"/>
            <a:ext cx="3860800" cy="365125"/>
          </a:xfrm>
          <a:prstGeom prst="rect">
            <a:avLst/>
          </a:prstGeom>
        </p:spPr>
        <p:txBody>
          <a:bodyPr lIns="91416" tIns="45708" rIns="91416" bIns="45708"/>
          <a:lstStyle>
            <a:lvl1pPr>
              <a:defRPr/>
            </a:lvl1pPr>
          </a:lstStyle>
          <a:p>
            <a:pPr defTabSz="609395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7185" y="6356360"/>
            <a:ext cx="2844800" cy="365125"/>
          </a:xfrm>
          <a:prstGeom prst="rect">
            <a:avLst/>
          </a:prstGeom>
        </p:spPr>
        <p:txBody>
          <a:bodyPr lIns="91416" tIns="45708" rIns="91416" bIns="45708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39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39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07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4719" y="8"/>
            <a:ext cx="205316" cy="971551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1" tIns="60951" rIns="121901" bIns="6095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4719" y="971559"/>
            <a:ext cx="205316" cy="40163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1" tIns="60951" rIns="121901" bIns="6095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4719" y="1373192"/>
            <a:ext cx="205316" cy="703263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1" tIns="60951" rIns="121901" bIns="6095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843" y="297667"/>
            <a:ext cx="10239828" cy="7826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843" y="1202969"/>
            <a:ext cx="1023982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233" y="6356352"/>
            <a:ext cx="2844800" cy="365125"/>
          </a:xfrm>
          <a:prstGeom prst="rect">
            <a:avLst/>
          </a:prstGeom>
        </p:spPr>
        <p:txBody>
          <a:bodyPr lIns="91426" tIns="45713" rIns="91426" bIns="457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B103F7-F532-7E41-A643-14513E3B0DC9}" type="datetimeFigureOut">
              <a:rPr lang="en-US"/>
              <a:pPr>
                <a:defRPr/>
              </a:pPr>
              <a:t>6/5/19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4284" y="6356352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5867" y="6356352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4D73-AB55-8D45-A235-151C299D4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4" y="1209255"/>
            <a:ext cx="10196285" cy="1859783"/>
          </a:xfrm>
        </p:spPr>
        <p:txBody>
          <a:bodyPr anchor="t">
            <a:noAutofit/>
          </a:bodyPr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16000" y="6356360"/>
            <a:ext cx="2844800" cy="365125"/>
          </a:xfrm>
          <a:prstGeom prst="rect">
            <a:avLst/>
          </a:prstGeom>
        </p:spPr>
        <p:txBody>
          <a:bodyPr lIns="91416" tIns="45708" rIns="91416" bIns="45708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609395">
              <a:defRPr/>
            </a:pPr>
            <a:fld id="{2EBCB026-1BBD-1A4B-8947-A4CEEDC213D8}" type="datetimeFigureOut">
              <a:rPr lang="en-US" smtClean="0">
                <a:solidFill>
                  <a:prstClr val="black"/>
                </a:solidFill>
              </a:rPr>
              <a:pPr defTabSz="609395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8301" y="6356360"/>
            <a:ext cx="3860800" cy="365125"/>
          </a:xfrm>
          <a:prstGeom prst="rect">
            <a:avLst/>
          </a:prstGeom>
        </p:spPr>
        <p:txBody>
          <a:bodyPr lIns="91416" tIns="45708" rIns="91416" bIns="45708"/>
          <a:lstStyle>
            <a:lvl1pPr>
              <a:defRPr/>
            </a:lvl1pPr>
          </a:lstStyle>
          <a:p>
            <a:pPr defTabSz="609395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7185" y="6356360"/>
            <a:ext cx="2844800" cy="365125"/>
          </a:xfrm>
          <a:prstGeom prst="rect">
            <a:avLst/>
          </a:prstGeom>
        </p:spPr>
        <p:txBody>
          <a:bodyPr lIns="91416" tIns="45708" rIns="91416" bIns="45708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39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39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53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4168" y="6356360"/>
            <a:ext cx="2844800" cy="365125"/>
          </a:xfrm>
          <a:prstGeom prst="rect">
            <a:avLst/>
          </a:prstGeom>
        </p:spPr>
        <p:txBody>
          <a:bodyPr lIns="91416" tIns="45708" rIns="91416" bIns="45708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395">
              <a:defRPr/>
            </a:pPr>
            <a:fld id="{19605816-5A7E-BF4F-9C06-305EFF0A5642}" type="datetimeFigureOut">
              <a:rPr lang="en-US" smtClean="0">
                <a:solidFill>
                  <a:prstClr val="black"/>
                </a:solidFill>
              </a:rPr>
              <a:pPr defTabSz="609395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9200" y="6356360"/>
            <a:ext cx="3860800" cy="365125"/>
          </a:xfrm>
          <a:prstGeom prst="rect">
            <a:avLst/>
          </a:prstGeom>
        </p:spPr>
        <p:txBody>
          <a:bodyPr lIns="91416" tIns="45708" rIns="91416" bIns="45708"/>
          <a:lstStyle>
            <a:lvl1pPr>
              <a:defRPr/>
            </a:lvl1pPr>
          </a:lstStyle>
          <a:p>
            <a:pPr defTabSz="609395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7901" y="6356360"/>
            <a:ext cx="2844800" cy="365125"/>
          </a:xfrm>
          <a:prstGeom prst="rect">
            <a:avLst/>
          </a:prstGeom>
        </p:spPr>
        <p:txBody>
          <a:bodyPr lIns="91416" tIns="45708" rIns="91416" bIns="45708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39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39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28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4" y="1215547"/>
            <a:ext cx="4158653" cy="747623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31" y="1215515"/>
            <a:ext cx="5660572" cy="4910652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4" y="1963167"/>
            <a:ext cx="4158653" cy="4163031"/>
          </a:xfrm>
        </p:spPr>
        <p:txBody>
          <a:bodyPr/>
          <a:lstStyle>
            <a:lvl1pPr marL="0" indent="0">
              <a:buNone/>
              <a:defRPr sz="1867"/>
            </a:lvl1pPr>
            <a:lvl2pPr marL="609395" indent="0">
              <a:buNone/>
              <a:defRPr sz="1600"/>
            </a:lvl2pPr>
            <a:lvl3pPr marL="1218810" indent="0">
              <a:buNone/>
              <a:defRPr sz="1333"/>
            </a:lvl3pPr>
            <a:lvl4pPr marL="1828210" indent="0">
              <a:buNone/>
              <a:defRPr sz="1200"/>
            </a:lvl4pPr>
            <a:lvl5pPr marL="2437618" indent="0">
              <a:buNone/>
              <a:defRPr sz="1200"/>
            </a:lvl5pPr>
            <a:lvl6pPr marL="3047012" indent="0">
              <a:buNone/>
              <a:defRPr sz="1200"/>
            </a:lvl6pPr>
            <a:lvl7pPr marL="3656407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0" y="6356360"/>
            <a:ext cx="2844800" cy="365125"/>
          </a:xfrm>
          <a:prstGeom prst="rect">
            <a:avLst/>
          </a:prstGeom>
        </p:spPr>
        <p:txBody>
          <a:bodyPr lIns="91416" tIns="45708" rIns="91416" bIns="45708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395">
              <a:defRPr/>
            </a:pPr>
            <a:fld id="{916A90FE-8C5E-E542-8785-B04E515BDF7F}" type="datetimeFigureOut">
              <a:rPr lang="en-US" smtClean="0">
                <a:solidFill>
                  <a:prstClr val="black"/>
                </a:solidFill>
              </a:rPr>
              <a:pPr defTabSz="609395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8301" y="6356360"/>
            <a:ext cx="3860800" cy="365125"/>
          </a:xfrm>
          <a:prstGeom prst="rect">
            <a:avLst/>
          </a:prstGeom>
        </p:spPr>
        <p:txBody>
          <a:bodyPr lIns="91416" tIns="45708" rIns="91416" bIns="45708"/>
          <a:lstStyle>
            <a:lvl1pPr>
              <a:defRPr/>
            </a:lvl1pPr>
          </a:lstStyle>
          <a:p>
            <a:pPr defTabSz="609395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1" y="6356360"/>
            <a:ext cx="2844800" cy="365125"/>
          </a:xfrm>
          <a:prstGeom prst="rect">
            <a:avLst/>
          </a:prstGeom>
        </p:spPr>
        <p:txBody>
          <a:bodyPr lIns="91416" tIns="45708" rIns="91416" bIns="45708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39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39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90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5"/>
            <a:ext cx="8822264" cy="566739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968380"/>
            <a:ext cx="8822264" cy="37592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395" indent="0">
              <a:buNone/>
              <a:defRPr sz="3733"/>
            </a:lvl2pPr>
            <a:lvl3pPr marL="1218810" indent="0">
              <a:buNone/>
              <a:defRPr sz="3200"/>
            </a:lvl3pPr>
            <a:lvl4pPr marL="1828210" indent="0">
              <a:buNone/>
              <a:defRPr sz="2667"/>
            </a:lvl4pPr>
            <a:lvl5pPr marL="2437618" indent="0">
              <a:buNone/>
              <a:defRPr sz="2667"/>
            </a:lvl5pPr>
            <a:lvl6pPr marL="3047012" indent="0">
              <a:buNone/>
              <a:defRPr sz="2667"/>
            </a:lvl6pPr>
            <a:lvl7pPr marL="3656407" indent="0">
              <a:buNone/>
              <a:defRPr sz="2667"/>
            </a:lvl7pPr>
            <a:lvl8pPr marL="4265813" indent="0">
              <a:buNone/>
              <a:defRPr sz="2667"/>
            </a:lvl8pPr>
            <a:lvl9pPr marL="4875215" indent="0">
              <a:buNone/>
              <a:defRPr sz="2667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71"/>
            <a:ext cx="8822264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395" indent="0">
              <a:buNone/>
              <a:defRPr sz="1600"/>
            </a:lvl2pPr>
            <a:lvl3pPr marL="1218810" indent="0">
              <a:buNone/>
              <a:defRPr sz="1333"/>
            </a:lvl3pPr>
            <a:lvl4pPr marL="1828210" indent="0">
              <a:buNone/>
              <a:defRPr sz="1200"/>
            </a:lvl4pPr>
            <a:lvl5pPr marL="2437618" indent="0">
              <a:buNone/>
              <a:defRPr sz="1200"/>
            </a:lvl5pPr>
            <a:lvl6pPr marL="3047012" indent="0">
              <a:buNone/>
              <a:defRPr sz="1200"/>
            </a:lvl6pPr>
            <a:lvl7pPr marL="3656407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8701" y="6356360"/>
            <a:ext cx="2844800" cy="365125"/>
          </a:xfrm>
          <a:prstGeom prst="rect">
            <a:avLst/>
          </a:prstGeom>
        </p:spPr>
        <p:txBody>
          <a:bodyPr lIns="91416" tIns="45708" rIns="91416" bIns="45708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395">
              <a:defRPr/>
            </a:pPr>
            <a:fld id="{25CDAB61-4B74-6248-9011-90945B56CA6A}" type="datetimeFigureOut">
              <a:rPr lang="en-US" smtClean="0">
                <a:solidFill>
                  <a:prstClr val="black"/>
                </a:solidFill>
              </a:rPr>
              <a:pPr defTabSz="609395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8301" y="6356360"/>
            <a:ext cx="3860800" cy="365125"/>
          </a:xfrm>
          <a:prstGeom prst="rect">
            <a:avLst/>
          </a:prstGeom>
        </p:spPr>
        <p:txBody>
          <a:bodyPr lIns="91416" tIns="45708" rIns="91416" bIns="45708"/>
          <a:lstStyle>
            <a:lvl1pPr>
              <a:defRPr/>
            </a:lvl1pPr>
          </a:lstStyle>
          <a:p>
            <a:pPr defTabSz="609395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67185" y="6356360"/>
            <a:ext cx="2844800" cy="365125"/>
          </a:xfrm>
          <a:prstGeom prst="rect">
            <a:avLst/>
          </a:prstGeom>
        </p:spPr>
        <p:txBody>
          <a:bodyPr lIns="91416" tIns="45708" rIns="91416" bIns="45708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39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39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56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SKCC_logo_hor_s_rev_rgb_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02167"/>
            <a:ext cx="2877749" cy="66476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4900084" y="6356352"/>
            <a:ext cx="2844800" cy="365125"/>
          </a:xfrm>
          <a:prstGeom prst="rect">
            <a:avLst/>
          </a:prstGeom>
        </p:spPr>
        <p:txBody>
          <a:bodyPr lIns="91416" tIns="45708" rIns="91416" bIns="45708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defTabSz="60939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latin typeface="Calibri"/>
                <a:ea typeface="+mn-ea"/>
                <a:cs typeface="+mn-cs"/>
              </a:rPr>
              <a:pPr defTabSz="60939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55493" y="5929157"/>
            <a:ext cx="11836507" cy="9288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609395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pic>
        <p:nvPicPr>
          <p:cNvPr id="4" name="Picture 3" descr="MSKCC_super_pos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82" y="940586"/>
            <a:ext cx="10707372" cy="886127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26153" y="2617788"/>
            <a:ext cx="10309115" cy="208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867">
                <a:solidFill>
                  <a:srgbClr val="2986E2"/>
                </a:solidFill>
              </a:defRPr>
            </a:lvl1pPr>
            <a:lvl2pPr marL="609395" indent="0">
              <a:buFontTx/>
              <a:buNone/>
              <a:defRPr/>
            </a:lvl2pPr>
            <a:lvl3pPr marL="1218810" indent="0">
              <a:buFontTx/>
              <a:buNone/>
              <a:defRPr/>
            </a:lvl3pPr>
            <a:lvl4pPr marL="1828210" indent="0">
              <a:buFontTx/>
              <a:buNone/>
              <a:defRPr/>
            </a:lvl4pPr>
            <a:lvl5pPr marL="2437618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4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1932" y="6356352"/>
            <a:ext cx="3860800" cy="365125"/>
          </a:xfrm>
          <a:prstGeom prst="rect">
            <a:avLst/>
          </a:prstGeom>
        </p:spPr>
        <p:txBody>
          <a:bodyPr lIns="91416" tIns="45708" rIns="91416" bIns="4570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609395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00084" y="6356352"/>
            <a:ext cx="2844800" cy="365125"/>
          </a:xfrm>
          <a:prstGeom prst="rect">
            <a:avLst/>
          </a:prstGeom>
        </p:spPr>
        <p:txBody>
          <a:bodyPr lIns="91416" tIns="45708" rIns="91416" bIns="45708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 defTabSz="60939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latin typeface="Calibri"/>
                <a:ea typeface="+mn-ea"/>
                <a:cs typeface="+mn-cs"/>
              </a:rPr>
              <a:pPr defTabSz="60939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962" y="89097"/>
            <a:ext cx="11394276" cy="6852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50849"/>
            <a:ext cx="7315200" cy="4135096"/>
          </a:xfrm>
        </p:spPr>
        <p:txBody>
          <a:bodyPr/>
          <a:lstStyle>
            <a:lvl1pPr marL="0" indent="0">
              <a:buNone/>
              <a:defRPr sz="4267"/>
            </a:lvl1pPr>
            <a:lvl2pPr marL="609395" indent="0">
              <a:buNone/>
              <a:defRPr sz="3733"/>
            </a:lvl2pPr>
            <a:lvl3pPr marL="1218810" indent="0">
              <a:buNone/>
              <a:defRPr sz="3200"/>
            </a:lvl3pPr>
            <a:lvl4pPr marL="1828210" indent="0">
              <a:buNone/>
              <a:defRPr sz="2667"/>
            </a:lvl4pPr>
            <a:lvl5pPr marL="2437618" indent="0">
              <a:buNone/>
              <a:defRPr sz="2667"/>
            </a:lvl5pPr>
            <a:lvl6pPr marL="3047012" indent="0">
              <a:buNone/>
              <a:defRPr sz="2667"/>
            </a:lvl6pPr>
            <a:lvl7pPr marL="3656407" indent="0">
              <a:buNone/>
              <a:defRPr sz="2667"/>
            </a:lvl7pPr>
            <a:lvl8pPr marL="4265813" indent="0">
              <a:buNone/>
              <a:defRPr sz="2667"/>
            </a:lvl8pPr>
            <a:lvl9pPr marL="4875215" indent="0">
              <a:buNone/>
              <a:defRPr sz="2667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86"/>
            <a:ext cx="7315200" cy="804863"/>
          </a:xfrm>
        </p:spPr>
        <p:txBody>
          <a:bodyPr/>
          <a:lstStyle>
            <a:lvl1pPr marL="0" indent="0">
              <a:buNone/>
              <a:defRPr sz="1867" b="0"/>
            </a:lvl1pPr>
            <a:lvl2pPr marL="609395" indent="0">
              <a:buNone/>
              <a:defRPr sz="1600"/>
            </a:lvl2pPr>
            <a:lvl3pPr marL="1218810" indent="0">
              <a:buNone/>
              <a:defRPr sz="1333"/>
            </a:lvl3pPr>
            <a:lvl4pPr marL="1828210" indent="0">
              <a:buNone/>
              <a:defRPr sz="1200"/>
            </a:lvl4pPr>
            <a:lvl5pPr marL="2437618" indent="0">
              <a:buNone/>
              <a:defRPr sz="1200"/>
            </a:lvl5pPr>
            <a:lvl6pPr marL="3047012" indent="0">
              <a:buNone/>
              <a:defRPr sz="1200"/>
            </a:lvl6pPr>
            <a:lvl7pPr marL="3656407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52307" y="6356352"/>
            <a:ext cx="3280447" cy="365125"/>
          </a:xfrm>
          <a:prstGeom prst="rect">
            <a:avLst/>
          </a:prstGeom>
        </p:spPr>
        <p:txBody>
          <a:bodyPr lIns="91416" tIns="45708" rIns="91416" bIns="45708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609395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00084" y="6356352"/>
            <a:ext cx="2844800" cy="365125"/>
          </a:xfrm>
          <a:prstGeom prst="rect">
            <a:avLst/>
          </a:prstGeom>
        </p:spPr>
        <p:txBody>
          <a:bodyPr lIns="91416" tIns="45708" rIns="91416" bIns="45708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 defTabSz="60939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latin typeface="Calibri"/>
                <a:ea typeface="+mn-ea"/>
                <a:cs typeface="+mn-cs"/>
              </a:rPr>
              <a:pPr defTabSz="60939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71962" y="89097"/>
            <a:ext cx="11394276" cy="685235"/>
          </a:xfrm>
          <a:prstGeom prst="rect">
            <a:avLst/>
          </a:prstGeom>
        </p:spPr>
        <p:txBody>
          <a:bodyPr vert="horz" lIns="121888" tIns="60944" rIns="121888" bIns="60944" rtlCol="0" anchor="t" anchorCtr="0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267"/>
              <a:t>Click to edit Master title style</a:t>
            </a:r>
            <a:endParaRPr lang="en-US" sz="4267" dirty="0"/>
          </a:p>
        </p:txBody>
      </p:sp>
    </p:spTree>
    <p:extLst>
      <p:ext uri="{BB962C8B-B14F-4D97-AF65-F5344CB8AC3E}">
        <p14:creationId xmlns:p14="http://schemas.microsoft.com/office/powerpoint/2010/main" val="378966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4755" y="4"/>
            <a:ext cx="205316" cy="1690688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anchor="ctr"/>
          <a:lstStyle/>
          <a:p>
            <a:pPr algn="ctr" defTabSz="6094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755" y="1690697"/>
            <a:ext cx="205316" cy="1804987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anchor="ctr"/>
          <a:lstStyle/>
          <a:p>
            <a:pPr algn="ctr" defTabSz="6094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5" y="3495684"/>
            <a:ext cx="205316" cy="2549525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anchor="ctr"/>
          <a:lstStyle/>
          <a:p>
            <a:pPr algn="ctr" defTabSz="6094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5900" y="2194933"/>
            <a:ext cx="9266237" cy="1470025"/>
          </a:xfrm>
        </p:spPr>
        <p:txBody>
          <a:bodyPr>
            <a:normAutofit/>
          </a:bodyPr>
          <a:lstStyle>
            <a:lvl1pPr algn="l">
              <a:defRPr sz="5333" b="1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280" y="4292600"/>
            <a:ext cx="10245853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000000"/>
                </a:solidFill>
                <a:latin typeface="Corbel"/>
                <a:cs typeface="Corbel"/>
              </a:defRPr>
            </a:lvl1pPr>
            <a:lvl2pPr marL="609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14927" y="6186557"/>
            <a:ext cx="2048656" cy="6195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/>
          <a:lstStyle/>
          <a:p>
            <a:pPr algn="ctr" defTabSz="609411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66117" y="5998865"/>
            <a:ext cx="11825883" cy="859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/>
          <a:lstStyle/>
          <a:p>
            <a:pPr algn="ctr" defTabSz="60941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 descr="MSKCC_super_pos_rg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82" y="940585"/>
            <a:ext cx="10707372" cy="8861273"/>
          </a:xfrm>
          <a:prstGeom prst="rect">
            <a:avLst/>
          </a:prstGeom>
        </p:spPr>
      </p:pic>
      <p:pic>
        <p:nvPicPr>
          <p:cNvPr id="11" name="Picture 10" descr="MSKCC_logo_hor_pos_rgb_15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81" y="303594"/>
            <a:ext cx="3577339" cy="8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4755" y="8"/>
            <a:ext cx="205316" cy="971551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anchor="ctr"/>
          <a:lstStyle/>
          <a:p>
            <a:pPr algn="ctr" defTabSz="6094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755" y="971582"/>
            <a:ext cx="205316" cy="40163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anchor="ctr"/>
          <a:lstStyle/>
          <a:p>
            <a:pPr algn="ctr" defTabSz="6094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755" y="1373192"/>
            <a:ext cx="205316" cy="703263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anchor="ctr"/>
          <a:lstStyle/>
          <a:p>
            <a:pPr algn="ctr" defTabSz="6094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853" y="297693"/>
            <a:ext cx="10239827" cy="7826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853" y="1202969"/>
            <a:ext cx="1023982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233" y="6356360"/>
            <a:ext cx="2844800" cy="365125"/>
          </a:xfrm>
          <a:prstGeom prst="rect">
            <a:avLst/>
          </a:prstGeom>
        </p:spPr>
        <p:txBody>
          <a:bodyPr lIns="91418" tIns="45709" rIns="91418" bIns="4570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609411">
              <a:defRPr/>
            </a:pPr>
            <a:fld id="{FDB103F7-F532-7E41-A643-14513E3B0DC9}" type="datetimeFigureOut">
              <a:rPr lang="en-US" smtClean="0">
                <a:solidFill>
                  <a:prstClr val="black"/>
                </a:solidFill>
              </a:rPr>
              <a:pPr defTabSz="609411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4287" y="6356360"/>
            <a:ext cx="3860800" cy="36512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 defTabSz="609411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Footer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5868" y="6356360"/>
            <a:ext cx="2844800" cy="36512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 defTabSz="609411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0941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8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4755" y="8"/>
            <a:ext cx="205316" cy="971551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anchor="ctr"/>
          <a:lstStyle/>
          <a:p>
            <a:pPr algn="ctr" defTabSz="6094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755" y="971582"/>
            <a:ext cx="205316" cy="40163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anchor="ctr"/>
          <a:lstStyle/>
          <a:p>
            <a:pPr algn="ctr" defTabSz="6094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5" y="1373192"/>
            <a:ext cx="205316" cy="703263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anchor="ctr"/>
          <a:lstStyle/>
          <a:p>
            <a:pPr algn="ctr" defTabSz="6094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578" y="330737"/>
            <a:ext cx="10198707" cy="751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3581" y="1223454"/>
            <a:ext cx="4949373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23454"/>
            <a:ext cx="5014685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013885" y="6356360"/>
            <a:ext cx="2614083" cy="365125"/>
          </a:xfrm>
          <a:prstGeom prst="rect">
            <a:avLst/>
          </a:prstGeom>
        </p:spPr>
        <p:txBody>
          <a:bodyPr lIns="91418" tIns="45709" rIns="91418" bIns="45709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411">
              <a:defRPr/>
            </a:pPr>
            <a:fld id="{44A5B27C-8795-E84E-9259-35C391223D80}" type="datetimeFigureOut">
              <a:rPr lang="en-US" smtClean="0">
                <a:solidFill>
                  <a:prstClr val="black"/>
                </a:solidFill>
              </a:rPr>
              <a:pPr defTabSz="609411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7651" y="6356360"/>
            <a:ext cx="3860800" cy="36512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 defTabSz="60941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67185" y="6356360"/>
            <a:ext cx="2844800" cy="36512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411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41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84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4719" y="8"/>
            <a:ext cx="205316" cy="971551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1" tIns="60951" rIns="121901" bIns="6095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4719" y="971559"/>
            <a:ext cx="205316" cy="40163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1" tIns="60951" rIns="121901" bIns="6095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719" y="1373192"/>
            <a:ext cx="205316" cy="703263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1" tIns="60951" rIns="121901" bIns="6095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578" y="330710"/>
            <a:ext cx="10198707" cy="751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3580" y="1223453"/>
            <a:ext cx="4949373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23453"/>
            <a:ext cx="5014685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013885" y="6356352"/>
            <a:ext cx="2614083" cy="365125"/>
          </a:xfrm>
          <a:prstGeom prst="rect">
            <a:avLst/>
          </a:prstGeom>
        </p:spPr>
        <p:txBody>
          <a:bodyPr lIns="91426" tIns="45713" rIns="91426" bIns="45713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44A5B27C-8795-E84E-9259-35C391223D80}" type="datetimeFigureOut">
              <a:rPr lang="en-US"/>
              <a:pPr>
                <a:defRPr/>
              </a:pPr>
              <a:t>6/5/19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7651" y="6356352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67184" y="6356352"/>
            <a:ext cx="2844800" cy="365125"/>
          </a:xfr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36883920-E7F9-7D43-A4CA-530CE0F36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84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908" y="256043"/>
            <a:ext cx="10196285" cy="8112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905" y="1429009"/>
            <a:ext cx="499261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11" indent="0">
              <a:buNone/>
              <a:defRPr sz="2667" b="1"/>
            </a:lvl2pPr>
            <a:lvl3pPr marL="1218840" indent="0">
              <a:buNone/>
              <a:defRPr sz="2400" b="1"/>
            </a:lvl3pPr>
            <a:lvl4pPr marL="1828256" indent="0">
              <a:buNone/>
              <a:defRPr sz="2133" b="1"/>
            </a:lvl4pPr>
            <a:lvl5pPr marL="2437678" indent="0">
              <a:buNone/>
              <a:defRPr sz="2133" b="1"/>
            </a:lvl5pPr>
            <a:lvl6pPr marL="3047088" indent="0">
              <a:buNone/>
              <a:defRPr sz="2133" b="1"/>
            </a:lvl6pPr>
            <a:lvl7pPr marL="3656499" indent="0">
              <a:buNone/>
              <a:defRPr sz="2133" b="1"/>
            </a:lvl7pPr>
            <a:lvl8pPr marL="4265920" indent="0">
              <a:buNone/>
              <a:defRPr sz="2133" b="1"/>
            </a:lvl8pPr>
            <a:lvl9pPr marL="487533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3905" y="2068769"/>
            <a:ext cx="4992611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29009"/>
            <a:ext cx="500682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11" indent="0">
              <a:buNone/>
              <a:defRPr sz="2667" b="1"/>
            </a:lvl2pPr>
            <a:lvl3pPr marL="1218840" indent="0">
              <a:buNone/>
              <a:defRPr sz="2400" b="1"/>
            </a:lvl3pPr>
            <a:lvl4pPr marL="1828256" indent="0">
              <a:buNone/>
              <a:defRPr sz="2133" b="1"/>
            </a:lvl4pPr>
            <a:lvl5pPr marL="2437678" indent="0">
              <a:buNone/>
              <a:defRPr sz="2133" b="1"/>
            </a:lvl5pPr>
            <a:lvl6pPr marL="3047088" indent="0">
              <a:buNone/>
              <a:defRPr sz="2133" b="1"/>
            </a:lvl6pPr>
            <a:lvl7pPr marL="3656499" indent="0">
              <a:buNone/>
              <a:defRPr sz="2133" b="1"/>
            </a:lvl7pPr>
            <a:lvl8pPr marL="4265920" indent="0">
              <a:buNone/>
              <a:defRPr sz="2133" b="1"/>
            </a:lvl8pPr>
            <a:lvl9pPr marL="487533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068769"/>
            <a:ext cx="5006824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3301" y="6356360"/>
            <a:ext cx="2844800" cy="365125"/>
          </a:xfrm>
          <a:prstGeom prst="rect">
            <a:avLst/>
          </a:prstGeom>
        </p:spPr>
        <p:txBody>
          <a:bodyPr lIns="91418" tIns="45709" rIns="91418" bIns="45709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411">
              <a:defRPr/>
            </a:pPr>
            <a:fld id="{70BB889F-615B-A143-81B8-7F50487870FF}" type="datetimeFigureOut">
              <a:rPr lang="en-US" smtClean="0">
                <a:solidFill>
                  <a:prstClr val="black"/>
                </a:solidFill>
              </a:rPr>
              <a:pPr defTabSz="609411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 defTabSz="60941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54483" y="6356360"/>
            <a:ext cx="2844800" cy="36512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411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41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97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4" y="143385"/>
            <a:ext cx="10196285" cy="9484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16000" y="6356360"/>
            <a:ext cx="2844800" cy="365125"/>
          </a:xfrm>
          <a:prstGeom prst="rect">
            <a:avLst/>
          </a:prstGeom>
        </p:spPr>
        <p:txBody>
          <a:bodyPr lIns="91418" tIns="45709" rIns="91418" bIns="4570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609411">
              <a:defRPr/>
            </a:pPr>
            <a:fld id="{1D3DDAA1-284A-A446-91F6-E1B13999B2E4}" type="datetimeFigureOut">
              <a:rPr lang="en-US" smtClean="0">
                <a:solidFill>
                  <a:prstClr val="black"/>
                </a:solidFill>
              </a:rPr>
              <a:pPr defTabSz="609411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8301" y="6356360"/>
            <a:ext cx="3860800" cy="36512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 defTabSz="609411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7185" y="6356360"/>
            <a:ext cx="2844800" cy="36512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411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41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07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4" y="1209254"/>
            <a:ext cx="10196285" cy="1859783"/>
          </a:xfrm>
        </p:spPr>
        <p:txBody>
          <a:bodyPr anchor="t">
            <a:noAutofit/>
          </a:bodyPr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16000" y="6356360"/>
            <a:ext cx="2844800" cy="365125"/>
          </a:xfrm>
          <a:prstGeom prst="rect">
            <a:avLst/>
          </a:prstGeom>
        </p:spPr>
        <p:txBody>
          <a:bodyPr lIns="91418" tIns="45709" rIns="91418" bIns="4570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609411">
              <a:defRPr/>
            </a:pPr>
            <a:fld id="{2EBCB026-1BBD-1A4B-8947-A4CEEDC213D8}" type="datetimeFigureOut">
              <a:rPr lang="en-US" smtClean="0">
                <a:solidFill>
                  <a:prstClr val="black"/>
                </a:solidFill>
              </a:rPr>
              <a:pPr defTabSz="609411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8301" y="6356360"/>
            <a:ext cx="3860800" cy="36512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 defTabSz="609411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7185" y="6356360"/>
            <a:ext cx="2844800" cy="36512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411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41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53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4168" y="6356360"/>
            <a:ext cx="2844800" cy="365125"/>
          </a:xfrm>
          <a:prstGeom prst="rect">
            <a:avLst/>
          </a:prstGeom>
        </p:spPr>
        <p:txBody>
          <a:bodyPr lIns="91418" tIns="45709" rIns="91418" bIns="45709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411">
              <a:defRPr/>
            </a:pPr>
            <a:fld id="{19605816-5A7E-BF4F-9C06-305EFF0A5642}" type="datetimeFigureOut">
              <a:rPr lang="en-US" smtClean="0">
                <a:solidFill>
                  <a:prstClr val="black"/>
                </a:solidFill>
              </a:rPr>
              <a:pPr defTabSz="609411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9200" y="6356360"/>
            <a:ext cx="3860800" cy="36512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 defTabSz="609411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7901" y="6356360"/>
            <a:ext cx="2844800" cy="36512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411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41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28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4" y="1215546"/>
            <a:ext cx="4158653" cy="747623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31" y="1215515"/>
            <a:ext cx="5660572" cy="4910652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4" y="1963166"/>
            <a:ext cx="4158653" cy="4163031"/>
          </a:xfrm>
        </p:spPr>
        <p:txBody>
          <a:bodyPr/>
          <a:lstStyle>
            <a:lvl1pPr marL="0" indent="0">
              <a:buNone/>
              <a:defRPr sz="1867"/>
            </a:lvl1pPr>
            <a:lvl2pPr marL="609411" indent="0">
              <a:buNone/>
              <a:defRPr sz="1600"/>
            </a:lvl2pPr>
            <a:lvl3pPr marL="1218840" indent="0">
              <a:buNone/>
              <a:defRPr sz="1333"/>
            </a:lvl3pPr>
            <a:lvl4pPr marL="1828256" indent="0">
              <a:buNone/>
              <a:defRPr sz="1200"/>
            </a:lvl4pPr>
            <a:lvl5pPr marL="2437678" indent="0">
              <a:buNone/>
              <a:defRPr sz="1200"/>
            </a:lvl5pPr>
            <a:lvl6pPr marL="3047088" indent="0">
              <a:buNone/>
              <a:defRPr sz="1200"/>
            </a:lvl6pPr>
            <a:lvl7pPr marL="3656499" indent="0">
              <a:buNone/>
              <a:defRPr sz="1200"/>
            </a:lvl7pPr>
            <a:lvl8pPr marL="4265920" indent="0">
              <a:buNone/>
              <a:defRPr sz="1200"/>
            </a:lvl8pPr>
            <a:lvl9pPr marL="487533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0" y="6356360"/>
            <a:ext cx="2844800" cy="365125"/>
          </a:xfrm>
          <a:prstGeom prst="rect">
            <a:avLst/>
          </a:prstGeom>
        </p:spPr>
        <p:txBody>
          <a:bodyPr lIns="91418" tIns="45709" rIns="91418" bIns="45709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411">
              <a:defRPr/>
            </a:pPr>
            <a:fld id="{916A90FE-8C5E-E542-8785-B04E515BDF7F}" type="datetimeFigureOut">
              <a:rPr lang="en-US" smtClean="0">
                <a:solidFill>
                  <a:prstClr val="black"/>
                </a:solidFill>
              </a:rPr>
              <a:pPr defTabSz="609411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8301" y="6356360"/>
            <a:ext cx="3860800" cy="36512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 defTabSz="609411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1" y="6356360"/>
            <a:ext cx="2844800" cy="36512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411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41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90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5"/>
            <a:ext cx="8822264" cy="566739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968380"/>
            <a:ext cx="8822264" cy="37592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411" indent="0">
              <a:buNone/>
              <a:defRPr sz="3733"/>
            </a:lvl2pPr>
            <a:lvl3pPr marL="1218840" indent="0">
              <a:buNone/>
              <a:defRPr sz="3200"/>
            </a:lvl3pPr>
            <a:lvl4pPr marL="1828256" indent="0">
              <a:buNone/>
              <a:defRPr sz="2667"/>
            </a:lvl4pPr>
            <a:lvl5pPr marL="2437678" indent="0">
              <a:buNone/>
              <a:defRPr sz="2667"/>
            </a:lvl5pPr>
            <a:lvl6pPr marL="3047088" indent="0">
              <a:buNone/>
              <a:defRPr sz="2667"/>
            </a:lvl6pPr>
            <a:lvl7pPr marL="3656499" indent="0">
              <a:buNone/>
              <a:defRPr sz="2667"/>
            </a:lvl7pPr>
            <a:lvl8pPr marL="4265920" indent="0">
              <a:buNone/>
              <a:defRPr sz="2667"/>
            </a:lvl8pPr>
            <a:lvl9pPr marL="4875337" indent="0">
              <a:buNone/>
              <a:defRPr sz="2667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70"/>
            <a:ext cx="8822264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411" indent="0">
              <a:buNone/>
              <a:defRPr sz="1600"/>
            </a:lvl2pPr>
            <a:lvl3pPr marL="1218840" indent="0">
              <a:buNone/>
              <a:defRPr sz="1333"/>
            </a:lvl3pPr>
            <a:lvl4pPr marL="1828256" indent="0">
              <a:buNone/>
              <a:defRPr sz="1200"/>
            </a:lvl4pPr>
            <a:lvl5pPr marL="2437678" indent="0">
              <a:buNone/>
              <a:defRPr sz="1200"/>
            </a:lvl5pPr>
            <a:lvl6pPr marL="3047088" indent="0">
              <a:buNone/>
              <a:defRPr sz="1200"/>
            </a:lvl6pPr>
            <a:lvl7pPr marL="3656499" indent="0">
              <a:buNone/>
              <a:defRPr sz="1200"/>
            </a:lvl7pPr>
            <a:lvl8pPr marL="4265920" indent="0">
              <a:buNone/>
              <a:defRPr sz="1200"/>
            </a:lvl8pPr>
            <a:lvl9pPr marL="487533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8701" y="6356360"/>
            <a:ext cx="2844800" cy="365125"/>
          </a:xfrm>
          <a:prstGeom prst="rect">
            <a:avLst/>
          </a:prstGeom>
        </p:spPr>
        <p:txBody>
          <a:bodyPr lIns="91418" tIns="45709" rIns="91418" bIns="45709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411">
              <a:defRPr/>
            </a:pPr>
            <a:fld id="{25CDAB61-4B74-6248-9011-90945B56CA6A}" type="datetimeFigureOut">
              <a:rPr lang="en-US" smtClean="0">
                <a:solidFill>
                  <a:prstClr val="black"/>
                </a:solidFill>
              </a:rPr>
              <a:pPr defTabSz="609411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8301" y="6356360"/>
            <a:ext cx="3860800" cy="36512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pPr defTabSz="609411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67185" y="6356360"/>
            <a:ext cx="2844800" cy="36512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411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41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56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SKCC_logo_hor_s_rev_rgb_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02167"/>
            <a:ext cx="2877749" cy="66476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4900084" y="6356352"/>
            <a:ext cx="2844800" cy="365125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defTabSz="609411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latin typeface="Calibri"/>
                <a:ea typeface="+mn-ea"/>
                <a:cs typeface="+mn-cs"/>
              </a:rPr>
              <a:pPr defTabSz="60941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55493" y="5929157"/>
            <a:ext cx="11836507" cy="9288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/>
          <a:lstStyle/>
          <a:p>
            <a:pPr algn="ctr" defTabSz="609411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pic>
        <p:nvPicPr>
          <p:cNvPr id="4" name="Picture 3" descr="MSKCC_super_pos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82" y="940585"/>
            <a:ext cx="10707372" cy="886127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26153" y="2617788"/>
            <a:ext cx="10309115" cy="208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867">
                <a:solidFill>
                  <a:srgbClr val="2986E2"/>
                </a:solidFill>
              </a:defRPr>
            </a:lvl1pPr>
            <a:lvl2pPr marL="609411" indent="0">
              <a:buFontTx/>
              <a:buNone/>
              <a:defRPr/>
            </a:lvl2pPr>
            <a:lvl3pPr marL="1218840" indent="0">
              <a:buFontTx/>
              <a:buNone/>
              <a:defRPr/>
            </a:lvl3pPr>
            <a:lvl4pPr marL="1828256" indent="0">
              <a:buFontTx/>
              <a:buNone/>
              <a:defRPr/>
            </a:lvl4pPr>
            <a:lvl5pPr marL="2437678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4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1932" y="6356352"/>
            <a:ext cx="3860800" cy="36512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60941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00084" y="6356352"/>
            <a:ext cx="2844800" cy="365125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 defTabSz="609411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latin typeface="Calibri"/>
                <a:ea typeface="+mn-ea"/>
                <a:cs typeface="+mn-cs"/>
              </a:rPr>
              <a:pPr defTabSz="60941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962" y="89097"/>
            <a:ext cx="11394276" cy="6852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50849"/>
            <a:ext cx="7315200" cy="4135096"/>
          </a:xfrm>
        </p:spPr>
        <p:txBody>
          <a:bodyPr/>
          <a:lstStyle>
            <a:lvl1pPr marL="0" indent="0">
              <a:buNone/>
              <a:defRPr sz="4267"/>
            </a:lvl1pPr>
            <a:lvl2pPr marL="609411" indent="0">
              <a:buNone/>
              <a:defRPr sz="3733"/>
            </a:lvl2pPr>
            <a:lvl3pPr marL="1218840" indent="0">
              <a:buNone/>
              <a:defRPr sz="3200"/>
            </a:lvl3pPr>
            <a:lvl4pPr marL="1828256" indent="0">
              <a:buNone/>
              <a:defRPr sz="2667"/>
            </a:lvl4pPr>
            <a:lvl5pPr marL="2437678" indent="0">
              <a:buNone/>
              <a:defRPr sz="2667"/>
            </a:lvl5pPr>
            <a:lvl6pPr marL="3047088" indent="0">
              <a:buNone/>
              <a:defRPr sz="2667"/>
            </a:lvl6pPr>
            <a:lvl7pPr marL="3656499" indent="0">
              <a:buNone/>
              <a:defRPr sz="2667"/>
            </a:lvl7pPr>
            <a:lvl8pPr marL="4265920" indent="0">
              <a:buNone/>
              <a:defRPr sz="2667"/>
            </a:lvl8pPr>
            <a:lvl9pPr marL="4875337" indent="0">
              <a:buNone/>
              <a:defRPr sz="2667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85"/>
            <a:ext cx="7315200" cy="804863"/>
          </a:xfrm>
        </p:spPr>
        <p:txBody>
          <a:bodyPr/>
          <a:lstStyle>
            <a:lvl1pPr marL="0" indent="0">
              <a:buNone/>
              <a:defRPr sz="1867" b="0"/>
            </a:lvl1pPr>
            <a:lvl2pPr marL="609411" indent="0">
              <a:buNone/>
              <a:defRPr sz="1600"/>
            </a:lvl2pPr>
            <a:lvl3pPr marL="1218840" indent="0">
              <a:buNone/>
              <a:defRPr sz="1333"/>
            </a:lvl3pPr>
            <a:lvl4pPr marL="1828256" indent="0">
              <a:buNone/>
              <a:defRPr sz="1200"/>
            </a:lvl4pPr>
            <a:lvl5pPr marL="2437678" indent="0">
              <a:buNone/>
              <a:defRPr sz="1200"/>
            </a:lvl5pPr>
            <a:lvl6pPr marL="3047088" indent="0">
              <a:buNone/>
              <a:defRPr sz="1200"/>
            </a:lvl6pPr>
            <a:lvl7pPr marL="3656499" indent="0">
              <a:buNone/>
              <a:defRPr sz="1200"/>
            </a:lvl7pPr>
            <a:lvl8pPr marL="4265920" indent="0">
              <a:buNone/>
              <a:defRPr sz="1200"/>
            </a:lvl8pPr>
            <a:lvl9pPr marL="487533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52306" y="6356352"/>
            <a:ext cx="3280447" cy="36512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60941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00084" y="6356352"/>
            <a:ext cx="2844800" cy="365125"/>
          </a:xfrm>
          <a:prstGeom prst="rect">
            <a:avLst/>
          </a:prstGeom>
        </p:spPr>
        <p:txBody>
          <a:bodyPr lIns="91418" tIns="45709" rIns="91418" bIns="45709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 defTabSz="609411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latin typeface="Calibri"/>
                <a:ea typeface="+mn-ea"/>
                <a:cs typeface="+mn-cs"/>
              </a:rPr>
              <a:pPr defTabSz="60941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71962" y="89097"/>
            <a:ext cx="11394276" cy="685235"/>
          </a:xfrm>
          <a:prstGeom prst="rect">
            <a:avLst/>
          </a:prstGeom>
        </p:spPr>
        <p:txBody>
          <a:bodyPr vert="horz" lIns="121891" tIns="60945" rIns="121891" bIns="60945" rtlCol="0" anchor="t" anchorCtr="0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267"/>
              <a:t>Click to edit Master title style</a:t>
            </a:r>
            <a:endParaRPr lang="en-US" sz="4267" dirty="0"/>
          </a:p>
        </p:txBody>
      </p:sp>
    </p:spTree>
    <p:extLst>
      <p:ext uri="{BB962C8B-B14F-4D97-AF65-F5344CB8AC3E}">
        <p14:creationId xmlns:p14="http://schemas.microsoft.com/office/powerpoint/2010/main" val="378966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4755" y="4"/>
            <a:ext cx="205316" cy="1690688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 algn="ctr" defTabSz="6094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755" y="1690697"/>
            <a:ext cx="205316" cy="1804987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 algn="ctr" defTabSz="6094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5" y="3495684"/>
            <a:ext cx="205316" cy="2549525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 algn="ctr" defTabSz="6094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5900" y="2194932"/>
            <a:ext cx="9266237" cy="1470025"/>
          </a:xfrm>
        </p:spPr>
        <p:txBody>
          <a:bodyPr>
            <a:normAutofit/>
          </a:bodyPr>
          <a:lstStyle>
            <a:lvl1pPr algn="l">
              <a:defRPr sz="5333" b="1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280" y="4292600"/>
            <a:ext cx="10245853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000000"/>
                </a:solidFill>
                <a:latin typeface="Corbel"/>
                <a:cs typeface="Corbel"/>
              </a:defRPr>
            </a:lvl1pPr>
            <a:lvl2pPr marL="609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14927" y="6186556"/>
            <a:ext cx="2048656" cy="6195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rtlCol="0" anchor="ctr"/>
          <a:lstStyle/>
          <a:p>
            <a:pPr algn="ctr" defTabSz="609427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66117" y="5998863"/>
            <a:ext cx="11825883" cy="859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rtlCol="0" anchor="ctr"/>
          <a:lstStyle/>
          <a:p>
            <a:pPr algn="ctr" defTabSz="60942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 descr="MSKCC_super_pos_rg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82" y="940584"/>
            <a:ext cx="10707372" cy="8861273"/>
          </a:xfrm>
          <a:prstGeom prst="rect">
            <a:avLst/>
          </a:prstGeom>
        </p:spPr>
      </p:pic>
      <p:pic>
        <p:nvPicPr>
          <p:cNvPr id="11" name="Picture 10" descr="MSKCC_logo_hor_pos_rgb_15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81" y="303593"/>
            <a:ext cx="3577339" cy="8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908" y="256040"/>
            <a:ext cx="10196285" cy="8112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909" y="1429009"/>
            <a:ext cx="499261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75" indent="0">
              <a:buNone/>
              <a:defRPr sz="2667" b="1"/>
            </a:lvl2pPr>
            <a:lvl3pPr marL="1218960" indent="0">
              <a:buNone/>
              <a:defRPr sz="2400" b="1"/>
            </a:lvl3pPr>
            <a:lvl4pPr marL="1828437" indent="0">
              <a:buNone/>
              <a:defRPr sz="2133" b="1"/>
            </a:lvl4pPr>
            <a:lvl5pPr marL="2437918" indent="0">
              <a:buNone/>
              <a:defRPr sz="2133" b="1"/>
            </a:lvl5pPr>
            <a:lvl6pPr marL="3047392" indent="0">
              <a:buNone/>
              <a:defRPr sz="2133" b="1"/>
            </a:lvl6pPr>
            <a:lvl7pPr marL="3656867" indent="0">
              <a:buNone/>
              <a:defRPr sz="2133" b="1"/>
            </a:lvl7pPr>
            <a:lvl8pPr marL="4266347" indent="0">
              <a:buNone/>
              <a:defRPr sz="2133" b="1"/>
            </a:lvl8pPr>
            <a:lvl9pPr marL="487582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3909" y="2068769"/>
            <a:ext cx="4992611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29009"/>
            <a:ext cx="500682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75" indent="0">
              <a:buNone/>
              <a:defRPr sz="2667" b="1"/>
            </a:lvl2pPr>
            <a:lvl3pPr marL="1218960" indent="0">
              <a:buNone/>
              <a:defRPr sz="2400" b="1"/>
            </a:lvl3pPr>
            <a:lvl4pPr marL="1828437" indent="0">
              <a:buNone/>
              <a:defRPr sz="2133" b="1"/>
            </a:lvl4pPr>
            <a:lvl5pPr marL="2437918" indent="0">
              <a:buNone/>
              <a:defRPr sz="2133" b="1"/>
            </a:lvl5pPr>
            <a:lvl6pPr marL="3047392" indent="0">
              <a:buNone/>
              <a:defRPr sz="2133" b="1"/>
            </a:lvl6pPr>
            <a:lvl7pPr marL="3656867" indent="0">
              <a:buNone/>
              <a:defRPr sz="2133" b="1"/>
            </a:lvl7pPr>
            <a:lvl8pPr marL="4266347" indent="0">
              <a:buNone/>
              <a:defRPr sz="2133" b="1"/>
            </a:lvl8pPr>
            <a:lvl9pPr marL="487582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68769"/>
            <a:ext cx="5006824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3300" y="6356352"/>
            <a:ext cx="2844800" cy="365125"/>
          </a:xfrm>
          <a:prstGeom prst="rect">
            <a:avLst/>
          </a:prstGeom>
        </p:spPr>
        <p:txBody>
          <a:bodyPr lIns="91426" tIns="45713" rIns="91426" bIns="45713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70BB889F-615B-A143-81B8-7F50487870FF}" type="datetimeFigureOut">
              <a:rPr lang="en-US"/>
              <a:pPr>
                <a:defRPr/>
              </a:pPr>
              <a:t>6/5/19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54484" y="6356352"/>
            <a:ext cx="2844800" cy="365125"/>
          </a:xfr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BB5FCFC4-4A72-F240-B0FB-BFC271FC4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4755" y="8"/>
            <a:ext cx="205316" cy="971551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 algn="ctr" defTabSz="6094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755" y="971581"/>
            <a:ext cx="205316" cy="40163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 algn="ctr" defTabSz="6094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755" y="1373192"/>
            <a:ext cx="205316" cy="703263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 algn="ctr" defTabSz="6094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853" y="297691"/>
            <a:ext cx="10239827" cy="7826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853" y="1202969"/>
            <a:ext cx="1023982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233" y="6356360"/>
            <a:ext cx="2844800" cy="365125"/>
          </a:xfrm>
          <a:prstGeom prst="rect">
            <a:avLst/>
          </a:prstGeom>
        </p:spPr>
        <p:txBody>
          <a:bodyPr lIns="91420" tIns="45710" rIns="91420" bIns="457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609427">
              <a:defRPr/>
            </a:pPr>
            <a:fld id="{FDB103F7-F532-7E41-A643-14513E3B0DC9}" type="datetimeFigureOut">
              <a:rPr lang="en-US" smtClean="0">
                <a:solidFill>
                  <a:prstClr val="black"/>
                </a:solidFill>
              </a:rPr>
              <a:pPr defTabSz="609427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4287" y="6356360"/>
            <a:ext cx="3860800" cy="365125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/>
            </a:lvl1pPr>
          </a:lstStyle>
          <a:p>
            <a:pPr defTabSz="609427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Footer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5868" y="6356360"/>
            <a:ext cx="2844800" cy="365125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/>
            </a:lvl1pPr>
          </a:lstStyle>
          <a:p>
            <a:pPr defTabSz="609427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0942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8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4755" y="8"/>
            <a:ext cx="205316" cy="971551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 algn="ctr" defTabSz="6094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755" y="971581"/>
            <a:ext cx="205316" cy="40163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 algn="ctr" defTabSz="6094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5" y="1373192"/>
            <a:ext cx="205316" cy="703263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 algn="ctr" defTabSz="6094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578" y="330736"/>
            <a:ext cx="10198707" cy="751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3581" y="1223454"/>
            <a:ext cx="4949373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23454"/>
            <a:ext cx="5014685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013885" y="6356360"/>
            <a:ext cx="2614083" cy="365125"/>
          </a:xfrm>
          <a:prstGeom prst="rect">
            <a:avLst/>
          </a:prstGeom>
        </p:spPr>
        <p:txBody>
          <a:bodyPr lIns="91420" tIns="45710" rIns="91420" bIns="4571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427">
              <a:defRPr/>
            </a:pPr>
            <a:fld id="{44A5B27C-8795-E84E-9259-35C391223D80}" type="datetimeFigureOut">
              <a:rPr lang="en-US" smtClean="0">
                <a:solidFill>
                  <a:prstClr val="black"/>
                </a:solidFill>
              </a:rPr>
              <a:pPr defTabSz="609427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7651" y="6356360"/>
            <a:ext cx="3860800" cy="365125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/>
            </a:lvl1pPr>
          </a:lstStyle>
          <a:p>
            <a:pPr defTabSz="609427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67185" y="6356360"/>
            <a:ext cx="2844800" cy="365125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427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42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84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908" y="256043"/>
            <a:ext cx="10196285" cy="8112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905" y="1429009"/>
            <a:ext cx="499261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7" indent="0">
              <a:buNone/>
              <a:defRPr sz="2667" b="1"/>
            </a:lvl2pPr>
            <a:lvl3pPr marL="1218870" indent="0">
              <a:buNone/>
              <a:defRPr sz="2400" b="1"/>
            </a:lvl3pPr>
            <a:lvl4pPr marL="1828301" indent="0">
              <a:buNone/>
              <a:defRPr sz="2133" b="1"/>
            </a:lvl4pPr>
            <a:lvl5pPr marL="2437738" indent="0">
              <a:buNone/>
              <a:defRPr sz="2133" b="1"/>
            </a:lvl5pPr>
            <a:lvl6pPr marL="3047164" indent="0">
              <a:buNone/>
              <a:defRPr sz="2133" b="1"/>
            </a:lvl6pPr>
            <a:lvl7pPr marL="3656591" indent="0">
              <a:buNone/>
              <a:defRPr sz="2133" b="1"/>
            </a:lvl7pPr>
            <a:lvl8pPr marL="4266027" indent="0">
              <a:buNone/>
              <a:defRPr sz="2133" b="1"/>
            </a:lvl8pPr>
            <a:lvl9pPr marL="487545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3905" y="2068769"/>
            <a:ext cx="4992611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29009"/>
            <a:ext cx="500682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27" indent="0">
              <a:buNone/>
              <a:defRPr sz="2667" b="1"/>
            </a:lvl2pPr>
            <a:lvl3pPr marL="1218870" indent="0">
              <a:buNone/>
              <a:defRPr sz="2400" b="1"/>
            </a:lvl3pPr>
            <a:lvl4pPr marL="1828301" indent="0">
              <a:buNone/>
              <a:defRPr sz="2133" b="1"/>
            </a:lvl4pPr>
            <a:lvl5pPr marL="2437738" indent="0">
              <a:buNone/>
              <a:defRPr sz="2133" b="1"/>
            </a:lvl5pPr>
            <a:lvl6pPr marL="3047164" indent="0">
              <a:buNone/>
              <a:defRPr sz="2133" b="1"/>
            </a:lvl6pPr>
            <a:lvl7pPr marL="3656591" indent="0">
              <a:buNone/>
              <a:defRPr sz="2133" b="1"/>
            </a:lvl7pPr>
            <a:lvl8pPr marL="4266027" indent="0">
              <a:buNone/>
              <a:defRPr sz="2133" b="1"/>
            </a:lvl8pPr>
            <a:lvl9pPr marL="487545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068769"/>
            <a:ext cx="5006824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3301" y="6356360"/>
            <a:ext cx="2844800" cy="365125"/>
          </a:xfrm>
          <a:prstGeom prst="rect">
            <a:avLst/>
          </a:prstGeom>
        </p:spPr>
        <p:txBody>
          <a:bodyPr lIns="91420" tIns="45710" rIns="91420" bIns="4571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427">
              <a:defRPr/>
            </a:pPr>
            <a:fld id="{70BB889F-615B-A143-81B8-7F50487870FF}" type="datetimeFigureOut">
              <a:rPr lang="en-US" smtClean="0">
                <a:solidFill>
                  <a:prstClr val="black"/>
                </a:solidFill>
              </a:rPr>
              <a:pPr defTabSz="609427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/>
            </a:lvl1pPr>
          </a:lstStyle>
          <a:p>
            <a:pPr defTabSz="609427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54483" y="6356360"/>
            <a:ext cx="2844800" cy="365125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427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42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97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4" y="143385"/>
            <a:ext cx="10196285" cy="9484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16000" y="6356360"/>
            <a:ext cx="2844800" cy="365125"/>
          </a:xfrm>
          <a:prstGeom prst="rect">
            <a:avLst/>
          </a:prstGeom>
        </p:spPr>
        <p:txBody>
          <a:bodyPr lIns="91420" tIns="45710" rIns="91420" bIns="457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609427">
              <a:defRPr/>
            </a:pPr>
            <a:fld id="{1D3DDAA1-284A-A446-91F6-E1B13999B2E4}" type="datetimeFigureOut">
              <a:rPr lang="en-US" smtClean="0">
                <a:solidFill>
                  <a:prstClr val="black"/>
                </a:solidFill>
              </a:rPr>
              <a:pPr defTabSz="609427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8301" y="6356360"/>
            <a:ext cx="3860800" cy="365125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/>
            </a:lvl1pPr>
          </a:lstStyle>
          <a:p>
            <a:pPr defTabSz="609427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7185" y="6356360"/>
            <a:ext cx="2844800" cy="365125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427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42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07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4" y="1209253"/>
            <a:ext cx="10196285" cy="1859783"/>
          </a:xfrm>
        </p:spPr>
        <p:txBody>
          <a:bodyPr anchor="t">
            <a:noAutofit/>
          </a:bodyPr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16000" y="6356360"/>
            <a:ext cx="2844800" cy="365125"/>
          </a:xfrm>
          <a:prstGeom prst="rect">
            <a:avLst/>
          </a:prstGeom>
        </p:spPr>
        <p:txBody>
          <a:bodyPr lIns="91420" tIns="45710" rIns="91420" bIns="4571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609427">
              <a:defRPr/>
            </a:pPr>
            <a:fld id="{2EBCB026-1BBD-1A4B-8947-A4CEEDC213D8}" type="datetimeFigureOut">
              <a:rPr lang="en-US" smtClean="0">
                <a:solidFill>
                  <a:prstClr val="black"/>
                </a:solidFill>
              </a:rPr>
              <a:pPr defTabSz="609427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8301" y="6356360"/>
            <a:ext cx="3860800" cy="365125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/>
            </a:lvl1pPr>
          </a:lstStyle>
          <a:p>
            <a:pPr defTabSz="609427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7185" y="6356360"/>
            <a:ext cx="2844800" cy="365125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427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42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53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4168" y="6356360"/>
            <a:ext cx="2844800" cy="365125"/>
          </a:xfrm>
          <a:prstGeom prst="rect">
            <a:avLst/>
          </a:prstGeom>
        </p:spPr>
        <p:txBody>
          <a:bodyPr lIns="91420" tIns="45710" rIns="91420" bIns="4571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427">
              <a:defRPr/>
            </a:pPr>
            <a:fld id="{19605816-5A7E-BF4F-9C06-305EFF0A5642}" type="datetimeFigureOut">
              <a:rPr lang="en-US" smtClean="0">
                <a:solidFill>
                  <a:prstClr val="black"/>
                </a:solidFill>
              </a:rPr>
              <a:pPr defTabSz="609427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9200" y="6356360"/>
            <a:ext cx="3860800" cy="365125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/>
            </a:lvl1pPr>
          </a:lstStyle>
          <a:p>
            <a:pPr defTabSz="609427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7901" y="6356360"/>
            <a:ext cx="2844800" cy="365125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427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42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28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4" y="1215545"/>
            <a:ext cx="4158653" cy="747623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31" y="1215515"/>
            <a:ext cx="5660572" cy="4910652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4" y="1963165"/>
            <a:ext cx="4158653" cy="4163031"/>
          </a:xfrm>
        </p:spPr>
        <p:txBody>
          <a:bodyPr/>
          <a:lstStyle>
            <a:lvl1pPr marL="0" indent="0">
              <a:buNone/>
              <a:defRPr sz="1867"/>
            </a:lvl1pPr>
            <a:lvl2pPr marL="609427" indent="0">
              <a:buNone/>
              <a:defRPr sz="1600"/>
            </a:lvl2pPr>
            <a:lvl3pPr marL="1218870" indent="0">
              <a:buNone/>
              <a:defRPr sz="1333"/>
            </a:lvl3pPr>
            <a:lvl4pPr marL="1828301" indent="0">
              <a:buNone/>
              <a:defRPr sz="1200"/>
            </a:lvl4pPr>
            <a:lvl5pPr marL="2437738" indent="0">
              <a:buNone/>
              <a:defRPr sz="1200"/>
            </a:lvl5pPr>
            <a:lvl6pPr marL="3047164" indent="0">
              <a:buNone/>
              <a:defRPr sz="1200"/>
            </a:lvl6pPr>
            <a:lvl7pPr marL="3656591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0" y="6356360"/>
            <a:ext cx="2844800" cy="365125"/>
          </a:xfrm>
          <a:prstGeom prst="rect">
            <a:avLst/>
          </a:prstGeom>
        </p:spPr>
        <p:txBody>
          <a:bodyPr lIns="91420" tIns="45710" rIns="91420" bIns="4571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427">
              <a:defRPr/>
            </a:pPr>
            <a:fld id="{916A90FE-8C5E-E542-8785-B04E515BDF7F}" type="datetimeFigureOut">
              <a:rPr lang="en-US" smtClean="0">
                <a:solidFill>
                  <a:prstClr val="black"/>
                </a:solidFill>
              </a:rPr>
              <a:pPr defTabSz="609427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8301" y="6356360"/>
            <a:ext cx="3860800" cy="365125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/>
            </a:lvl1pPr>
          </a:lstStyle>
          <a:p>
            <a:pPr defTabSz="609427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1" y="6356360"/>
            <a:ext cx="2844800" cy="365125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427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42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90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5"/>
            <a:ext cx="8822264" cy="566739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968380"/>
            <a:ext cx="8822264" cy="37592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427" indent="0">
              <a:buNone/>
              <a:defRPr sz="3733"/>
            </a:lvl2pPr>
            <a:lvl3pPr marL="1218870" indent="0">
              <a:buNone/>
              <a:defRPr sz="3200"/>
            </a:lvl3pPr>
            <a:lvl4pPr marL="1828301" indent="0">
              <a:buNone/>
              <a:defRPr sz="2667"/>
            </a:lvl4pPr>
            <a:lvl5pPr marL="2437738" indent="0">
              <a:buNone/>
              <a:defRPr sz="2667"/>
            </a:lvl5pPr>
            <a:lvl6pPr marL="3047164" indent="0">
              <a:buNone/>
              <a:defRPr sz="2667"/>
            </a:lvl6pPr>
            <a:lvl7pPr marL="3656591" indent="0">
              <a:buNone/>
              <a:defRPr sz="2667"/>
            </a:lvl7pPr>
            <a:lvl8pPr marL="4266027" indent="0">
              <a:buNone/>
              <a:defRPr sz="2667"/>
            </a:lvl8pPr>
            <a:lvl9pPr marL="4875459" indent="0">
              <a:buNone/>
              <a:defRPr sz="2667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69"/>
            <a:ext cx="8822264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427" indent="0">
              <a:buNone/>
              <a:defRPr sz="1600"/>
            </a:lvl2pPr>
            <a:lvl3pPr marL="1218870" indent="0">
              <a:buNone/>
              <a:defRPr sz="1333"/>
            </a:lvl3pPr>
            <a:lvl4pPr marL="1828301" indent="0">
              <a:buNone/>
              <a:defRPr sz="1200"/>
            </a:lvl4pPr>
            <a:lvl5pPr marL="2437738" indent="0">
              <a:buNone/>
              <a:defRPr sz="1200"/>
            </a:lvl5pPr>
            <a:lvl6pPr marL="3047164" indent="0">
              <a:buNone/>
              <a:defRPr sz="1200"/>
            </a:lvl6pPr>
            <a:lvl7pPr marL="3656591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8701" y="6356360"/>
            <a:ext cx="2844800" cy="365125"/>
          </a:xfrm>
          <a:prstGeom prst="rect">
            <a:avLst/>
          </a:prstGeom>
        </p:spPr>
        <p:txBody>
          <a:bodyPr lIns="91420" tIns="45710" rIns="91420" bIns="45710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427">
              <a:defRPr/>
            </a:pPr>
            <a:fld id="{25CDAB61-4B74-6248-9011-90945B56CA6A}" type="datetimeFigureOut">
              <a:rPr lang="en-US" smtClean="0">
                <a:solidFill>
                  <a:prstClr val="black"/>
                </a:solidFill>
              </a:rPr>
              <a:pPr defTabSz="609427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8301" y="6356360"/>
            <a:ext cx="3860800" cy="365125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/>
            </a:lvl1pPr>
          </a:lstStyle>
          <a:p>
            <a:pPr defTabSz="609427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67185" y="6356360"/>
            <a:ext cx="2844800" cy="365125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427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42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56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SKCC_logo_hor_s_rev_rgb_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02167"/>
            <a:ext cx="2877749" cy="66476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4900084" y="6356352"/>
            <a:ext cx="2844800" cy="365125"/>
          </a:xfrm>
          <a:prstGeom prst="rect">
            <a:avLst/>
          </a:prstGeom>
        </p:spPr>
        <p:txBody>
          <a:bodyPr lIns="91420" tIns="45710" rIns="91420" bIns="45710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defTabSz="609427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latin typeface="Calibri"/>
                <a:ea typeface="+mn-ea"/>
                <a:cs typeface="+mn-cs"/>
              </a:rPr>
              <a:pPr defTabSz="60942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55493" y="5929157"/>
            <a:ext cx="11836507" cy="9288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rtlCol="0" anchor="ctr"/>
          <a:lstStyle/>
          <a:p>
            <a:pPr algn="ctr" defTabSz="609427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pic>
        <p:nvPicPr>
          <p:cNvPr id="4" name="Picture 3" descr="MSKCC_super_pos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82" y="940584"/>
            <a:ext cx="10707372" cy="886127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26153" y="2617788"/>
            <a:ext cx="10309115" cy="208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867">
                <a:solidFill>
                  <a:srgbClr val="2986E2"/>
                </a:solidFill>
              </a:defRPr>
            </a:lvl1pPr>
            <a:lvl2pPr marL="609427" indent="0">
              <a:buFontTx/>
              <a:buNone/>
              <a:defRPr/>
            </a:lvl2pPr>
            <a:lvl3pPr marL="1218870" indent="0">
              <a:buFontTx/>
              <a:buNone/>
              <a:defRPr/>
            </a:lvl3pPr>
            <a:lvl4pPr marL="1828301" indent="0">
              <a:buFontTx/>
              <a:buNone/>
              <a:defRPr/>
            </a:lvl4pPr>
            <a:lvl5pPr marL="2437738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4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1932" y="6356352"/>
            <a:ext cx="3860800" cy="365125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609427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00084" y="6356352"/>
            <a:ext cx="2844800" cy="365125"/>
          </a:xfrm>
          <a:prstGeom prst="rect">
            <a:avLst/>
          </a:prstGeom>
        </p:spPr>
        <p:txBody>
          <a:bodyPr lIns="91420" tIns="45710" rIns="91420" bIns="45710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 defTabSz="609427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latin typeface="Calibri"/>
                <a:ea typeface="+mn-ea"/>
                <a:cs typeface="+mn-cs"/>
              </a:rPr>
              <a:pPr defTabSz="60942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962" y="89097"/>
            <a:ext cx="11394276" cy="6852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43381"/>
            <a:ext cx="10196285" cy="9484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16000" y="6356352"/>
            <a:ext cx="2844800" cy="365125"/>
          </a:xfrm>
          <a:prstGeom prst="rect">
            <a:avLst/>
          </a:prstGeom>
        </p:spPr>
        <p:txBody>
          <a:bodyPr lIns="91426" tIns="45713" rIns="91426" bIns="457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3DDAA1-284A-A446-91F6-E1B13999B2E4}" type="datetimeFigureOut">
              <a:rPr lang="en-US"/>
              <a:pPr>
                <a:defRPr/>
              </a:pPr>
              <a:t>6/5/19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8300" y="6356352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7184" y="6356352"/>
            <a:ext cx="2844800" cy="365125"/>
          </a:xfr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C0C5BB00-F932-804A-A291-523F17D19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50849"/>
            <a:ext cx="7315200" cy="4135096"/>
          </a:xfrm>
        </p:spPr>
        <p:txBody>
          <a:bodyPr/>
          <a:lstStyle>
            <a:lvl1pPr marL="0" indent="0">
              <a:buNone/>
              <a:defRPr sz="4267"/>
            </a:lvl1pPr>
            <a:lvl2pPr marL="609427" indent="0">
              <a:buNone/>
              <a:defRPr sz="3733"/>
            </a:lvl2pPr>
            <a:lvl3pPr marL="1218870" indent="0">
              <a:buNone/>
              <a:defRPr sz="3200"/>
            </a:lvl3pPr>
            <a:lvl4pPr marL="1828301" indent="0">
              <a:buNone/>
              <a:defRPr sz="2667"/>
            </a:lvl4pPr>
            <a:lvl5pPr marL="2437738" indent="0">
              <a:buNone/>
              <a:defRPr sz="2667"/>
            </a:lvl5pPr>
            <a:lvl6pPr marL="3047164" indent="0">
              <a:buNone/>
              <a:defRPr sz="2667"/>
            </a:lvl6pPr>
            <a:lvl7pPr marL="3656591" indent="0">
              <a:buNone/>
              <a:defRPr sz="2667"/>
            </a:lvl7pPr>
            <a:lvl8pPr marL="4266027" indent="0">
              <a:buNone/>
              <a:defRPr sz="2667"/>
            </a:lvl8pPr>
            <a:lvl9pPr marL="4875459" indent="0">
              <a:buNone/>
              <a:defRPr sz="2667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83"/>
            <a:ext cx="7315200" cy="804863"/>
          </a:xfrm>
        </p:spPr>
        <p:txBody>
          <a:bodyPr/>
          <a:lstStyle>
            <a:lvl1pPr marL="0" indent="0">
              <a:buNone/>
              <a:defRPr sz="1867" b="0"/>
            </a:lvl1pPr>
            <a:lvl2pPr marL="609427" indent="0">
              <a:buNone/>
              <a:defRPr sz="1600"/>
            </a:lvl2pPr>
            <a:lvl3pPr marL="1218870" indent="0">
              <a:buNone/>
              <a:defRPr sz="1333"/>
            </a:lvl3pPr>
            <a:lvl4pPr marL="1828301" indent="0">
              <a:buNone/>
              <a:defRPr sz="1200"/>
            </a:lvl4pPr>
            <a:lvl5pPr marL="2437738" indent="0">
              <a:buNone/>
              <a:defRPr sz="1200"/>
            </a:lvl5pPr>
            <a:lvl6pPr marL="3047164" indent="0">
              <a:buNone/>
              <a:defRPr sz="1200"/>
            </a:lvl6pPr>
            <a:lvl7pPr marL="3656591" indent="0">
              <a:buNone/>
              <a:defRPr sz="1200"/>
            </a:lvl7pPr>
            <a:lvl8pPr marL="4266027" indent="0">
              <a:buNone/>
              <a:defRPr sz="1200"/>
            </a:lvl8pPr>
            <a:lvl9pPr marL="487545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52305" y="6356352"/>
            <a:ext cx="3280447" cy="365125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609427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00084" y="6356352"/>
            <a:ext cx="2844800" cy="365125"/>
          </a:xfrm>
          <a:prstGeom prst="rect">
            <a:avLst/>
          </a:prstGeom>
        </p:spPr>
        <p:txBody>
          <a:bodyPr lIns="91420" tIns="45710" rIns="91420" bIns="45710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 defTabSz="609427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latin typeface="Calibri"/>
                <a:ea typeface="+mn-ea"/>
                <a:cs typeface="+mn-cs"/>
              </a:rPr>
              <a:pPr defTabSz="60942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71962" y="89097"/>
            <a:ext cx="11394276" cy="685235"/>
          </a:xfrm>
          <a:prstGeom prst="rect">
            <a:avLst/>
          </a:prstGeom>
        </p:spPr>
        <p:txBody>
          <a:bodyPr vert="horz" lIns="121893" tIns="60947" rIns="121893" bIns="60947" rtlCol="0" anchor="t" anchorCtr="0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267"/>
              <a:t>Click to edit Master title style</a:t>
            </a:r>
            <a:endParaRPr lang="en-US" sz="4267" dirty="0"/>
          </a:p>
        </p:txBody>
      </p:sp>
    </p:spTree>
    <p:extLst>
      <p:ext uri="{BB962C8B-B14F-4D97-AF65-F5344CB8AC3E}">
        <p14:creationId xmlns:p14="http://schemas.microsoft.com/office/powerpoint/2010/main" val="378966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4755" y="4"/>
            <a:ext cx="205316" cy="1690688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anchor="ctr"/>
          <a:lstStyle/>
          <a:p>
            <a:pPr algn="ctr" defTabSz="6094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755" y="1690697"/>
            <a:ext cx="205316" cy="1804987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anchor="ctr"/>
          <a:lstStyle/>
          <a:p>
            <a:pPr algn="ctr" defTabSz="6094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5" y="3495684"/>
            <a:ext cx="205316" cy="2549525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anchor="ctr"/>
          <a:lstStyle/>
          <a:p>
            <a:pPr algn="ctr" defTabSz="6094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5900" y="2194930"/>
            <a:ext cx="9266237" cy="1470025"/>
          </a:xfrm>
        </p:spPr>
        <p:txBody>
          <a:bodyPr>
            <a:normAutofit/>
          </a:bodyPr>
          <a:lstStyle>
            <a:lvl1pPr algn="l">
              <a:defRPr sz="5333" b="1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280" y="4292600"/>
            <a:ext cx="10245853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000000"/>
                </a:solidFill>
                <a:latin typeface="Corbel"/>
                <a:cs typeface="Corbel"/>
              </a:defRPr>
            </a:lvl1pPr>
            <a:lvl2pPr marL="609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14927" y="6186554"/>
            <a:ext cx="2048656" cy="6195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 defTabSz="609443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66117" y="5998862"/>
            <a:ext cx="11825883" cy="859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 defTabSz="609443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 descr="MSKCC_super_pos_rg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82" y="940582"/>
            <a:ext cx="10707372" cy="8861273"/>
          </a:xfrm>
          <a:prstGeom prst="rect">
            <a:avLst/>
          </a:prstGeom>
        </p:spPr>
      </p:pic>
      <p:pic>
        <p:nvPicPr>
          <p:cNvPr id="11" name="Picture 10" descr="MSKCC_logo_hor_pos_rgb_15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81" y="303591"/>
            <a:ext cx="3577339" cy="8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4755" y="8"/>
            <a:ext cx="205316" cy="971551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anchor="ctr"/>
          <a:lstStyle/>
          <a:p>
            <a:pPr algn="ctr" defTabSz="6094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755" y="971579"/>
            <a:ext cx="205316" cy="40163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anchor="ctr"/>
          <a:lstStyle/>
          <a:p>
            <a:pPr algn="ctr" defTabSz="6094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755" y="1373192"/>
            <a:ext cx="205316" cy="703263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anchor="ctr"/>
          <a:lstStyle/>
          <a:p>
            <a:pPr algn="ctr" defTabSz="6094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853" y="297690"/>
            <a:ext cx="10239827" cy="7826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853" y="1202969"/>
            <a:ext cx="1023982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233" y="6356360"/>
            <a:ext cx="2844800" cy="365125"/>
          </a:xfrm>
          <a:prstGeom prst="rect">
            <a:avLst/>
          </a:prstGeom>
        </p:spPr>
        <p:txBody>
          <a:bodyPr lIns="91422" tIns="45711" rIns="91422" bIns="4571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609443">
              <a:defRPr/>
            </a:pPr>
            <a:fld id="{FDB103F7-F532-7E41-A643-14513E3B0DC9}" type="datetimeFigureOut">
              <a:rPr lang="en-US" smtClean="0">
                <a:solidFill>
                  <a:prstClr val="black"/>
                </a:solidFill>
              </a:rPr>
              <a:pPr defTabSz="609443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4287" y="6356360"/>
            <a:ext cx="3860800" cy="365125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/>
            </a:lvl1pPr>
          </a:lstStyle>
          <a:p>
            <a:pPr defTabSz="60944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Footer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5868" y="6356360"/>
            <a:ext cx="2844800" cy="365125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/>
            </a:lvl1pPr>
          </a:lstStyle>
          <a:p>
            <a:pPr defTabSz="609443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0944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8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4755" y="8"/>
            <a:ext cx="205316" cy="971551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anchor="ctr"/>
          <a:lstStyle/>
          <a:p>
            <a:pPr algn="ctr" defTabSz="6094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755" y="971579"/>
            <a:ext cx="205316" cy="40163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anchor="ctr"/>
          <a:lstStyle/>
          <a:p>
            <a:pPr algn="ctr" defTabSz="6094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5" y="1373192"/>
            <a:ext cx="205316" cy="703263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anchor="ctr"/>
          <a:lstStyle/>
          <a:p>
            <a:pPr algn="ctr" defTabSz="6094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578" y="330734"/>
            <a:ext cx="10198707" cy="751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3581" y="1223454"/>
            <a:ext cx="4949373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23454"/>
            <a:ext cx="5014685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013885" y="6356360"/>
            <a:ext cx="2614083" cy="365125"/>
          </a:xfrm>
          <a:prstGeom prst="rect">
            <a:avLst/>
          </a:prstGeom>
        </p:spPr>
        <p:txBody>
          <a:bodyPr lIns="91422" tIns="45711" rIns="91422" bIns="45711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443">
              <a:defRPr/>
            </a:pPr>
            <a:fld id="{44A5B27C-8795-E84E-9259-35C391223D80}" type="datetimeFigureOut">
              <a:rPr lang="en-US" smtClean="0">
                <a:solidFill>
                  <a:prstClr val="black"/>
                </a:solidFill>
              </a:rPr>
              <a:pPr defTabSz="609443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7651" y="6356360"/>
            <a:ext cx="3860800" cy="365125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/>
            </a:lvl1pPr>
          </a:lstStyle>
          <a:p>
            <a:pPr defTabSz="609443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67185" y="6356360"/>
            <a:ext cx="2844800" cy="365125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443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44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84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908" y="256043"/>
            <a:ext cx="10196285" cy="8112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905" y="1429009"/>
            <a:ext cx="499261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43" indent="0">
              <a:buNone/>
              <a:defRPr sz="2667" b="1"/>
            </a:lvl2pPr>
            <a:lvl3pPr marL="1218900" indent="0">
              <a:buNone/>
              <a:defRPr sz="2400" b="1"/>
            </a:lvl3pPr>
            <a:lvl4pPr marL="1828346" indent="0">
              <a:buNone/>
              <a:defRPr sz="2133" b="1"/>
            </a:lvl4pPr>
            <a:lvl5pPr marL="2437798" indent="0">
              <a:buNone/>
              <a:defRPr sz="2133" b="1"/>
            </a:lvl5pPr>
            <a:lvl6pPr marL="3047240" indent="0">
              <a:buNone/>
              <a:defRPr sz="2133" b="1"/>
            </a:lvl6pPr>
            <a:lvl7pPr marL="3656683" indent="0">
              <a:buNone/>
              <a:defRPr sz="2133" b="1"/>
            </a:lvl7pPr>
            <a:lvl8pPr marL="4266133" indent="0">
              <a:buNone/>
              <a:defRPr sz="2133" b="1"/>
            </a:lvl8pPr>
            <a:lvl9pPr marL="487558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3905" y="2068769"/>
            <a:ext cx="4992611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29009"/>
            <a:ext cx="500682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43" indent="0">
              <a:buNone/>
              <a:defRPr sz="2667" b="1"/>
            </a:lvl2pPr>
            <a:lvl3pPr marL="1218900" indent="0">
              <a:buNone/>
              <a:defRPr sz="2400" b="1"/>
            </a:lvl3pPr>
            <a:lvl4pPr marL="1828346" indent="0">
              <a:buNone/>
              <a:defRPr sz="2133" b="1"/>
            </a:lvl4pPr>
            <a:lvl5pPr marL="2437798" indent="0">
              <a:buNone/>
              <a:defRPr sz="2133" b="1"/>
            </a:lvl5pPr>
            <a:lvl6pPr marL="3047240" indent="0">
              <a:buNone/>
              <a:defRPr sz="2133" b="1"/>
            </a:lvl6pPr>
            <a:lvl7pPr marL="3656683" indent="0">
              <a:buNone/>
              <a:defRPr sz="2133" b="1"/>
            </a:lvl7pPr>
            <a:lvl8pPr marL="4266133" indent="0">
              <a:buNone/>
              <a:defRPr sz="2133" b="1"/>
            </a:lvl8pPr>
            <a:lvl9pPr marL="487558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068769"/>
            <a:ext cx="5006824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3301" y="6356360"/>
            <a:ext cx="2844800" cy="365125"/>
          </a:xfrm>
          <a:prstGeom prst="rect">
            <a:avLst/>
          </a:prstGeom>
        </p:spPr>
        <p:txBody>
          <a:bodyPr lIns="91422" tIns="45711" rIns="91422" bIns="45711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443">
              <a:defRPr/>
            </a:pPr>
            <a:fld id="{70BB889F-615B-A143-81B8-7F50487870FF}" type="datetimeFigureOut">
              <a:rPr lang="en-US" smtClean="0">
                <a:solidFill>
                  <a:prstClr val="black"/>
                </a:solidFill>
              </a:rPr>
              <a:pPr defTabSz="609443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/>
            </a:lvl1pPr>
          </a:lstStyle>
          <a:p>
            <a:pPr defTabSz="609443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54483" y="6356360"/>
            <a:ext cx="2844800" cy="365125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443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44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97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4" y="143385"/>
            <a:ext cx="10196285" cy="9484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16000" y="6356360"/>
            <a:ext cx="2844800" cy="365125"/>
          </a:xfrm>
          <a:prstGeom prst="rect">
            <a:avLst/>
          </a:prstGeom>
        </p:spPr>
        <p:txBody>
          <a:bodyPr lIns="91422" tIns="45711" rIns="91422" bIns="4571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609443">
              <a:defRPr/>
            </a:pPr>
            <a:fld id="{1D3DDAA1-284A-A446-91F6-E1B13999B2E4}" type="datetimeFigureOut">
              <a:rPr lang="en-US" smtClean="0">
                <a:solidFill>
                  <a:prstClr val="black"/>
                </a:solidFill>
              </a:rPr>
              <a:pPr defTabSz="609443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8301" y="6356360"/>
            <a:ext cx="3860800" cy="365125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/>
            </a:lvl1pPr>
          </a:lstStyle>
          <a:p>
            <a:pPr defTabSz="60944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7185" y="6356360"/>
            <a:ext cx="2844800" cy="365125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443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44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07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4" y="1209251"/>
            <a:ext cx="10196285" cy="1859783"/>
          </a:xfrm>
        </p:spPr>
        <p:txBody>
          <a:bodyPr anchor="t">
            <a:noAutofit/>
          </a:bodyPr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16000" y="6356360"/>
            <a:ext cx="2844800" cy="365125"/>
          </a:xfrm>
          <a:prstGeom prst="rect">
            <a:avLst/>
          </a:prstGeom>
        </p:spPr>
        <p:txBody>
          <a:bodyPr lIns="91422" tIns="45711" rIns="91422" bIns="4571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609443">
              <a:defRPr/>
            </a:pPr>
            <a:fld id="{2EBCB026-1BBD-1A4B-8947-A4CEEDC213D8}" type="datetimeFigureOut">
              <a:rPr lang="en-US" smtClean="0">
                <a:solidFill>
                  <a:prstClr val="black"/>
                </a:solidFill>
              </a:rPr>
              <a:pPr defTabSz="609443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8301" y="6356360"/>
            <a:ext cx="3860800" cy="365125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/>
            </a:lvl1pPr>
          </a:lstStyle>
          <a:p>
            <a:pPr defTabSz="60944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7185" y="6356360"/>
            <a:ext cx="2844800" cy="365125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443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44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53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4168" y="6356360"/>
            <a:ext cx="2844800" cy="365125"/>
          </a:xfrm>
          <a:prstGeom prst="rect">
            <a:avLst/>
          </a:prstGeom>
        </p:spPr>
        <p:txBody>
          <a:bodyPr lIns="91422" tIns="45711" rIns="91422" bIns="45711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443">
              <a:defRPr/>
            </a:pPr>
            <a:fld id="{19605816-5A7E-BF4F-9C06-305EFF0A5642}" type="datetimeFigureOut">
              <a:rPr lang="en-US" smtClean="0">
                <a:solidFill>
                  <a:prstClr val="black"/>
                </a:solidFill>
              </a:rPr>
              <a:pPr defTabSz="609443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9200" y="6356360"/>
            <a:ext cx="3860800" cy="365125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/>
            </a:lvl1pPr>
          </a:lstStyle>
          <a:p>
            <a:pPr defTabSz="60944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7901" y="6356360"/>
            <a:ext cx="2844800" cy="365125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443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44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28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4" y="1215543"/>
            <a:ext cx="4158653" cy="747623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31" y="1215515"/>
            <a:ext cx="5660572" cy="4910652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4" y="1963163"/>
            <a:ext cx="4158653" cy="4163031"/>
          </a:xfrm>
        </p:spPr>
        <p:txBody>
          <a:bodyPr/>
          <a:lstStyle>
            <a:lvl1pPr marL="0" indent="0">
              <a:buNone/>
              <a:defRPr sz="1867"/>
            </a:lvl1pPr>
            <a:lvl2pPr marL="609443" indent="0">
              <a:buNone/>
              <a:defRPr sz="1600"/>
            </a:lvl2pPr>
            <a:lvl3pPr marL="1218900" indent="0">
              <a:buNone/>
              <a:defRPr sz="1333"/>
            </a:lvl3pPr>
            <a:lvl4pPr marL="1828346" indent="0">
              <a:buNone/>
              <a:defRPr sz="1200"/>
            </a:lvl4pPr>
            <a:lvl5pPr marL="2437798" indent="0">
              <a:buNone/>
              <a:defRPr sz="1200"/>
            </a:lvl5pPr>
            <a:lvl6pPr marL="3047240" indent="0">
              <a:buNone/>
              <a:defRPr sz="1200"/>
            </a:lvl6pPr>
            <a:lvl7pPr marL="3656683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0" y="6356360"/>
            <a:ext cx="2844800" cy="365125"/>
          </a:xfrm>
          <a:prstGeom prst="rect">
            <a:avLst/>
          </a:prstGeom>
        </p:spPr>
        <p:txBody>
          <a:bodyPr lIns="91422" tIns="45711" rIns="91422" bIns="45711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443">
              <a:defRPr/>
            </a:pPr>
            <a:fld id="{916A90FE-8C5E-E542-8785-B04E515BDF7F}" type="datetimeFigureOut">
              <a:rPr lang="en-US" smtClean="0">
                <a:solidFill>
                  <a:prstClr val="black"/>
                </a:solidFill>
              </a:rPr>
              <a:pPr defTabSz="609443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8301" y="6356360"/>
            <a:ext cx="3860800" cy="365125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/>
            </a:lvl1pPr>
          </a:lstStyle>
          <a:p>
            <a:pPr defTabSz="60944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1" y="6356360"/>
            <a:ext cx="2844800" cy="365125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443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44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90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5"/>
            <a:ext cx="8822264" cy="566739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968380"/>
            <a:ext cx="8822264" cy="37592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443" indent="0">
              <a:buNone/>
              <a:defRPr sz="3733"/>
            </a:lvl2pPr>
            <a:lvl3pPr marL="1218900" indent="0">
              <a:buNone/>
              <a:defRPr sz="3200"/>
            </a:lvl3pPr>
            <a:lvl4pPr marL="1828346" indent="0">
              <a:buNone/>
              <a:defRPr sz="2667"/>
            </a:lvl4pPr>
            <a:lvl5pPr marL="2437798" indent="0">
              <a:buNone/>
              <a:defRPr sz="2667"/>
            </a:lvl5pPr>
            <a:lvl6pPr marL="3047240" indent="0">
              <a:buNone/>
              <a:defRPr sz="2667"/>
            </a:lvl6pPr>
            <a:lvl7pPr marL="3656683" indent="0">
              <a:buNone/>
              <a:defRPr sz="2667"/>
            </a:lvl7pPr>
            <a:lvl8pPr marL="4266133" indent="0">
              <a:buNone/>
              <a:defRPr sz="2667"/>
            </a:lvl8pPr>
            <a:lvl9pPr marL="4875581" indent="0">
              <a:buNone/>
              <a:defRPr sz="2667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67"/>
            <a:ext cx="8822264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443" indent="0">
              <a:buNone/>
              <a:defRPr sz="1600"/>
            </a:lvl2pPr>
            <a:lvl3pPr marL="1218900" indent="0">
              <a:buNone/>
              <a:defRPr sz="1333"/>
            </a:lvl3pPr>
            <a:lvl4pPr marL="1828346" indent="0">
              <a:buNone/>
              <a:defRPr sz="1200"/>
            </a:lvl4pPr>
            <a:lvl5pPr marL="2437798" indent="0">
              <a:buNone/>
              <a:defRPr sz="1200"/>
            </a:lvl5pPr>
            <a:lvl6pPr marL="3047240" indent="0">
              <a:buNone/>
              <a:defRPr sz="1200"/>
            </a:lvl6pPr>
            <a:lvl7pPr marL="3656683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8701" y="6356360"/>
            <a:ext cx="2844800" cy="365125"/>
          </a:xfrm>
          <a:prstGeom prst="rect">
            <a:avLst/>
          </a:prstGeom>
        </p:spPr>
        <p:txBody>
          <a:bodyPr lIns="91422" tIns="45711" rIns="91422" bIns="45711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443">
              <a:defRPr/>
            </a:pPr>
            <a:fld id="{25CDAB61-4B74-6248-9011-90945B56CA6A}" type="datetimeFigureOut">
              <a:rPr lang="en-US" smtClean="0">
                <a:solidFill>
                  <a:prstClr val="black"/>
                </a:solidFill>
              </a:rPr>
              <a:pPr defTabSz="609443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8301" y="6356360"/>
            <a:ext cx="3860800" cy="365125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/>
            </a:lvl1pPr>
          </a:lstStyle>
          <a:p>
            <a:pPr defTabSz="609443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67185" y="6356360"/>
            <a:ext cx="2844800" cy="365125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443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44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56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209225"/>
            <a:ext cx="10196285" cy="1859783"/>
          </a:xfrm>
        </p:spPr>
        <p:txBody>
          <a:bodyPr anchor="t">
            <a:noAutofit/>
          </a:bodyPr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16000" y="6356352"/>
            <a:ext cx="2844800" cy="365125"/>
          </a:xfrm>
          <a:prstGeom prst="rect">
            <a:avLst/>
          </a:prstGeom>
        </p:spPr>
        <p:txBody>
          <a:bodyPr lIns="91426" tIns="45713" rIns="91426" bIns="4571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BCB026-1BBD-1A4B-8947-A4CEEDC213D8}" type="datetimeFigureOut">
              <a:rPr lang="en-US"/>
              <a:pPr>
                <a:defRPr/>
              </a:pPr>
              <a:t>6/5/19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8300" y="6356352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7184" y="6356352"/>
            <a:ext cx="2844800" cy="365125"/>
          </a:xfr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A70FBAAE-CA8D-D846-A4D7-9307DA162F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SKCC_logo_hor_s_rev_rgb_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02167"/>
            <a:ext cx="2877749" cy="66476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4900084" y="6356352"/>
            <a:ext cx="2844800" cy="365125"/>
          </a:xfrm>
          <a:prstGeom prst="rect">
            <a:avLst/>
          </a:prstGeom>
        </p:spPr>
        <p:txBody>
          <a:bodyPr lIns="91422" tIns="45711" rIns="91422" bIns="45711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defTabSz="609443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latin typeface="Calibri"/>
                <a:ea typeface="+mn-ea"/>
                <a:cs typeface="+mn-cs"/>
              </a:rPr>
              <a:pPr defTabSz="60944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55493" y="5929157"/>
            <a:ext cx="11836507" cy="9288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 defTabSz="60944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pic>
        <p:nvPicPr>
          <p:cNvPr id="4" name="Picture 3" descr="MSKCC_super_pos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82" y="940582"/>
            <a:ext cx="10707372" cy="886127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26153" y="2617788"/>
            <a:ext cx="10309115" cy="208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867">
                <a:solidFill>
                  <a:srgbClr val="2986E2"/>
                </a:solidFill>
              </a:defRPr>
            </a:lvl1pPr>
            <a:lvl2pPr marL="609443" indent="0">
              <a:buFontTx/>
              <a:buNone/>
              <a:defRPr/>
            </a:lvl2pPr>
            <a:lvl3pPr marL="1218900" indent="0">
              <a:buFontTx/>
              <a:buNone/>
              <a:defRPr/>
            </a:lvl3pPr>
            <a:lvl4pPr marL="1828346" indent="0">
              <a:buFontTx/>
              <a:buNone/>
              <a:defRPr/>
            </a:lvl4pPr>
            <a:lvl5pPr marL="2437798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4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1932" y="6356352"/>
            <a:ext cx="3860800" cy="365125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609443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00084" y="6356352"/>
            <a:ext cx="2844800" cy="365125"/>
          </a:xfrm>
          <a:prstGeom prst="rect">
            <a:avLst/>
          </a:prstGeom>
        </p:spPr>
        <p:txBody>
          <a:bodyPr lIns="91422" tIns="45711" rIns="91422" bIns="45711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 defTabSz="609443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latin typeface="Calibri"/>
                <a:ea typeface="+mn-ea"/>
                <a:cs typeface="+mn-cs"/>
              </a:rPr>
              <a:pPr defTabSz="60944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962" y="89097"/>
            <a:ext cx="11394276" cy="6852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50849"/>
            <a:ext cx="7315200" cy="4135096"/>
          </a:xfrm>
        </p:spPr>
        <p:txBody>
          <a:bodyPr/>
          <a:lstStyle>
            <a:lvl1pPr marL="0" indent="0">
              <a:buNone/>
              <a:defRPr sz="4267"/>
            </a:lvl1pPr>
            <a:lvl2pPr marL="609443" indent="0">
              <a:buNone/>
              <a:defRPr sz="3733"/>
            </a:lvl2pPr>
            <a:lvl3pPr marL="1218900" indent="0">
              <a:buNone/>
              <a:defRPr sz="3200"/>
            </a:lvl3pPr>
            <a:lvl4pPr marL="1828346" indent="0">
              <a:buNone/>
              <a:defRPr sz="2667"/>
            </a:lvl4pPr>
            <a:lvl5pPr marL="2437798" indent="0">
              <a:buNone/>
              <a:defRPr sz="2667"/>
            </a:lvl5pPr>
            <a:lvl6pPr marL="3047240" indent="0">
              <a:buNone/>
              <a:defRPr sz="2667"/>
            </a:lvl6pPr>
            <a:lvl7pPr marL="3656683" indent="0">
              <a:buNone/>
              <a:defRPr sz="2667"/>
            </a:lvl7pPr>
            <a:lvl8pPr marL="4266133" indent="0">
              <a:buNone/>
              <a:defRPr sz="2667"/>
            </a:lvl8pPr>
            <a:lvl9pPr marL="4875581" indent="0">
              <a:buNone/>
              <a:defRPr sz="2667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82"/>
            <a:ext cx="7315200" cy="804863"/>
          </a:xfrm>
        </p:spPr>
        <p:txBody>
          <a:bodyPr/>
          <a:lstStyle>
            <a:lvl1pPr marL="0" indent="0">
              <a:buNone/>
              <a:defRPr sz="1867" b="0"/>
            </a:lvl1pPr>
            <a:lvl2pPr marL="609443" indent="0">
              <a:buNone/>
              <a:defRPr sz="1600"/>
            </a:lvl2pPr>
            <a:lvl3pPr marL="1218900" indent="0">
              <a:buNone/>
              <a:defRPr sz="1333"/>
            </a:lvl3pPr>
            <a:lvl4pPr marL="1828346" indent="0">
              <a:buNone/>
              <a:defRPr sz="1200"/>
            </a:lvl4pPr>
            <a:lvl5pPr marL="2437798" indent="0">
              <a:buNone/>
              <a:defRPr sz="1200"/>
            </a:lvl5pPr>
            <a:lvl6pPr marL="3047240" indent="0">
              <a:buNone/>
              <a:defRPr sz="1200"/>
            </a:lvl6pPr>
            <a:lvl7pPr marL="3656683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52303" y="6356352"/>
            <a:ext cx="3280447" cy="365125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609443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00084" y="6356352"/>
            <a:ext cx="2844800" cy="365125"/>
          </a:xfrm>
          <a:prstGeom prst="rect">
            <a:avLst/>
          </a:prstGeom>
        </p:spPr>
        <p:txBody>
          <a:bodyPr lIns="91422" tIns="45711" rIns="91422" bIns="45711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 defTabSz="609443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latin typeface="Calibri"/>
                <a:ea typeface="+mn-ea"/>
                <a:cs typeface="+mn-cs"/>
              </a:rPr>
              <a:pPr defTabSz="60944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71962" y="89097"/>
            <a:ext cx="11394276" cy="685235"/>
          </a:xfrm>
          <a:prstGeom prst="rect">
            <a:avLst/>
          </a:prstGeom>
        </p:spPr>
        <p:txBody>
          <a:bodyPr vert="horz" lIns="121896" tIns="60948" rIns="121896" bIns="60948" rtlCol="0" anchor="t" anchorCtr="0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267"/>
              <a:t>Click to edit Master title style</a:t>
            </a:r>
            <a:endParaRPr lang="en-US" sz="4267" dirty="0"/>
          </a:p>
        </p:txBody>
      </p:sp>
    </p:spTree>
    <p:extLst>
      <p:ext uri="{BB962C8B-B14F-4D97-AF65-F5344CB8AC3E}">
        <p14:creationId xmlns:p14="http://schemas.microsoft.com/office/powerpoint/2010/main" val="378966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4753" y="4"/>
            <a:ext cx="205316" cy="1690688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753" y="1690697"/>
            <a:ext cx="205316" cy="1804987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3" y="3495684"/>
            <a:ext cx="205316" cy="2549525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5898" y="2194918"/>
            <a:ext cx="9266237" cy="1470025"/>
          </a:xfrm>
        </p:spPr>
        <p:txBody>
          <a:bodyPr>
            <a:normAutofit/>
          </a:bodyPr>
          <a:lstStyle>
            <a:lvl1pPr algn="l">
              <a:defRPr sz="5333" b="1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279" y="4292600"/>
            <a:ext cx="10245853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000000"/>
                </a:solidFill>
                <a:latin typeface="Corbel"/>
                <a:cs typeface="Corbe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14927" y="6186542"/>
            <a:ext cx="2048656" cy="6195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66117" y="5998850"/>
            <a:ext cx="11825883" cy="859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 descr="MSKCC_super_pos_rg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82" y="940570"/>
            <a:ext cx="10707372" cy="8861273"/>
          </a:xfrm>
          <a:prstGeom prst="rect">
            <a:avLst/>
          </a:prstGeom>
        </p:spPr>
      </p:pic>
      <p:pic>
        <p:nvPicPr>
          <p:cNvPr id="11" name="Picture 10" descr="MSKCC_logo_hor_pos_rgb_15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79" y="303579"/>
            <a:ext cx="3577339" cy="8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4753" y="8"/>
            <a:ext cx="205316" cy="971551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753" y="971567"/>
            <a:ext cx="205316" cy="40163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753" y="1373192"/>
            <a:ext cx="205316" cy="703263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851" y="297678"/>
            <a:ext cx="10239827" cy="7826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851" y="1202969"/>
            <a:ext cx="1023982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233" y="635636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609585">
              <a:defRPr/>
            </a:pPr>
            <a:fld id="{FDB103F7-F532-7E41-A643-14513E3B0DC9}" type="datetimeFigureOut">
              <a:rPr lang="en-US" smtClean="0">
                <a:solidFill>
                  <a:prstClr val="black"/>
                </a:solidFill>
              </a:rPr>
              <a:pPr defTabSz="609585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4287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Footer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5868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8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4753" y="8"/>
            <a:ext cx="205316" cy="971551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753" y="971567"/>
            <a:ext cx="205316" cy="40163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3" y="1373192"/>
            <a:ext cx="205316" cy="703263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578" y="330722"/>
            <a:ext cx="10198707" cy="751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3581" y="1223454"/>
            <a:ext cx="4949373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23454"/>
            <a:ext cx="5014685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013884" y="6356360"/>
            <a:ext cx="261408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585">
              <a:defRPr/>
            </a:pPr>
            <a:fld id="{44A5B27C-8795-E84E-9259-35C391223D80}" type="datetimeFigureOut">
              <a:rPr lang="en-US" smtClean="0">
                <a:solidFill>
                  <a:prstClr val="black"/>
                </a:solidFill>
              </a:rPr>
              <a:pPr defTabSz="609585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7651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67185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84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908" y="256043"/>
            <a:ext cx="10196285" cy="8112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905" y="1429009"/>
            <a:ext cx="499261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3905" y="2068769"/>
            <a:ext cx="4992611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29009"/>
            <a:ext cx="500682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068769"/>
            <a:ext cx="5006824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3301" y="635636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585">
              <a:defRPr/>
            </a:pPr>
            <a:fld id="{70BB889F-615B-A143-81B8-7F50487870FF}" type="datetimeFigureOut">
              <a:rPr lang="en-US" smtClean="0">
                <a:solidFill>
                  <a:prstClr val="black"/>
                </a:solidFill>
              </a:rPr>
              <a:pPr defTabSz="609585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54483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97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143385"/>
            <a:ext cx="10196285" cy="9484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16000" y="635636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609585">
              <a:defRPr/>
            </a:pPr>
            <a:fld id="{1D3DDAA1-284A-A446-91F6-E1B13999B2E4}" type="datetimeFigureOut">
              <a:rPr lang="en-US" smtClean="0">
                <a:solidFill>
                  <a:prstClr val="black"/>
                </a:solidFill>
              </a:rPr>
              <a:pPr defTabSz="609585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8301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7185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07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1209239"/>
            <a:ext cx="10196285" cy="1859783"/>
          </a:xfrm>
        </p:spPr>
        <p:txBody>
          <a:bodyPr anchor="t">
            <a:noAutofit/>
          </a:bodyPr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16000" y="635636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609585">
              <a:defRPr/>
            </a:pPr>
            <a:fld id="{2EBCB026-1BBD-1A4B-8947-A4CEEDC213D8}" type="datetimeFigureOut">
              <a:rPr lang="en-US" smtClean="0">
                <a:solidFill>
                  <a:prstClr val="black"/>
                </a:solidFill>
              </a:rPr>
              <a:pPr defTabSz="609585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8301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7185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53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4168" y="635636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585">
              <a:defRPr/>
            </a:pPr>
            <a:fld id="{19605816-5A7E-BF4F-9C06-305EFF0A5642}" type="datetimeFigureOut">
              <a:rPr lang="en-US" smtClean="0">
                <a:solidFill>
                  <a:prstClr val="black"/>
                </a:solidFill>
              </a:rPr>
              <a:pPr defTabSz="609585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9200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7901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28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4167" y="6356352"/>
            <a:ext cx="2844800" cy="365125"/>
          </a:xfrm>
          <a:prstGeom prst="rect">
            <a:avLst/>
          </a:prstGeom>
        </p:spPr>
        <p:txBody>
          <a:bodyPr lIns="91426" tIns="45713" rIns="91426" bIns="45713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19605816-5A7E-BF4F-9C06-305EFF0A5642}" type="datetimeFigureOut">
              <a:rPr lang="en-US"/>
              <a:pPr>
                <a:defRPr/>
              </a:pPr>
              <a:t>6/5/19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8BEECA4E-2AC5-704D-87D0-7F388F3351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4" y="1215531"/>
            <a:ext cx="4158653" cy="747623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31" y="1215515"/>
            <a:ext cx="5660572" cy="4910652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4" y="1963151"/>
            <a:ext cx="4158653" cy="416303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0" y="635636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585">
              <a:defRPr/>
            </a:pPr>
            <a:fld id="{916A90FE-8C5E-E542-8785-B04E515BDF7F}" type="datetimeFigureOut">
              <a:rPr lang="en-US" smtClean="0">
                <a:solidFill>
                  <a:prstClr val="black"/>
                </a:solidFill>
              </a:rPr>
              <a:pPr defTabSz="609585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8301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1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90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5"/>
            <a:ext cx="8822264" cy="566739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968380"/>
            <a:ext cx="8822264" cy="37592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55"/>
            <a:ext cx="8822264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8701" y="635636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585">
              <a:defRPr/>
            </a:pPr>
            <a:fld id="{25CDAB61-4B74-6248-9011-90945B56CA6A}" type="datetimeFigureOut">
              <a:rPr lang="en-US" smtClean="0">
                <a:solidFill>
                  <a:prstClr val="black"/>
                </a:solidFill>
              </a:rPr>
              <a:pPr defTabSz="609585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8301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67185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56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SKCC_logo_hor_s_rev_rgb_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02167"/>
            <a:ext cx="2877749" cy="66476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4900084" y="6356352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latin typeface="Calibri"/>
                <a:ea typeface="+mn-ea"/>
                <a:cs typeface="+mn-cs"/>
              </a:rPr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55493" y="5929157"/>
            <a:ext cx="11836507" cy="9288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pic>
        <p:nvPicPr>
          <p:cNvPr id="4" name="Picture 3" descr="MSKCC_super_pos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82" y="940570"/>
            <a:ext cx="10707372" cy="886127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26152" y="2617788"/>
            <a:ext cx="10309115" cy="208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867">
                <a:solidFill>
                  <a:srgbClr val="2986E2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4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1932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00084" y="6356352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latin typeface="Calibri"/>
                <a:ea typeface="+mn-ea"/>
                <a:cs typeface="+mn-cs"/>
              </a:rPr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962" y="89097"/>
            <a:ext cx="11394276" cy="6852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50849"/>
            <a:ext cx="7315200" cy="4135096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0"/>
            <a:ext cx="7315200" cy="804863"/>
          </a:xfrm>
        </p:spPr>
        <p:txBody>
          <a:bodyPr/>
          <a:lstStyle>
            <a:lvl1pPr marL="0" indent="0">
              <a:buNone/>
              <a:defRPr sz="1867" b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52291" y="6356352"/>
            <a:ext cx="32804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00084" y="6356352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latin typeface="Calibri"/>
                <a:ea typeface="+mn-ea"/>
                <a:cs typeface="+mn-cs"/>
              </a:rPr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71962" y="89097"/>
            <a:ext cx="11394276" cy="685235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267"/>
              <a:t>Click to edit Master title style</a:t>
            </a:r>
            <a:endParaRPr lang="en-US" sz="4267" dirty="0"/>
          </a:p>
        </p:txBody>
      </p:sp>
    </p:spTree>
    <p:extLst>
      <p:ext uri="{BB962C8B-B14F-4D97-AF65-F5344CB8AC3E}">
        <p14:creationId xmlns:p14="http://schemas.microsoft.com/office/powerpoint/2010/main" val="378966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1932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00084" y="6356352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latin typeface="Calibri"/>
                <a:ea typeface="+mn-ea"/>
                <a:cs typeface="+mn-cs"/>
              </a:rPr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962" y="89097"/>
            <a:ext cx="11394276" cy="6852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4766" y="4"/>
            <a:ext cx="205316" cy="1690688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766" y="1690697"/>
            <a:ext cx="205316" cy="1804987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66" y="3495684"/>
            <a:ext cx="205316" cy="2549525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5898" y="2194938"/>
            <a:ext cx="9266237" cy="1470025"/>
          </a:xfrm>
        </p:spPr>
        <p:txBody>
          <a:bodyPr>
            <a:normAutofit/>
          </a:bodyPr>
          <a:lstStyle>
            <a:lvl1pPr algn="l">
              <a:defRPr sz="5333" b="1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279" y="4292600"/>
            <a:ext cx="10245853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000000"/>
                </a:solidFill>
                <a:latin typeface="Corbel"/>
                <a:cs typeface="Corbe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14927" y="6186562"/>
            <a:ext cx="2048656" cy="6195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66117" y="5998870"/>
            <a:ext cx="11825883" cy="859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 descr="MSKCC_super_pos_rg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82" y="940590"/>
            <a:ext cx="10707372" cy="8861273"/>
          </a:xfrm>
          <a:prstGeom prst="rect">
            <a:avLst/>
          </a:prstGeom>
        </p:spPr>
      </p:pic>
      <p:pic>
        <p:nvPicPr>
          <p:cNvPr id="11" name="Picture 10" descr="MSKCC_logo_hor_pos_rgb_15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79" y="303599"/>
            <a:ext cx="3577339" cy="8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4766" y="8"/>
            <a:ext cx="205316" cy="971551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766" y="971587"/>
            <a:ext cx="205316" cy="40163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766" y="1373192"/>
            <a:ext cx="205316" cy="703263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851" y="297698"/>
            <a:ext cx="10239827" cy="7826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851" y="1202969"/>
            <a:ext cx="1023982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233" y="635636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609585">
              <a:defRPr/>
            </a:pPr>
            <a:fld id="{FDB103F7-F532-7E41-A643-14513E3B0DC9}" type="datetimeFigureOut">
              <a:rPr lang="en-US" smtClean="0">
                <a:solidFill>
                  <a:prstClr val="black"/>
                </a:solidFill>
              </a:rPr>
              <a:pPr defTabSz="609585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4287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Footer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5868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8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4766" y="8"/>
            <a:ext cx="205316" cy="971551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766" y="971587"/>
            <a:ext cx="205316" cy="40163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66" y="1373192"/>
            <a:ext cx="205316" cy="703263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578" y="330742"/>
            <a:ext cx="10198707" cy="751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3581" y="1223454"/>
            <a:ext cx="4949373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23454"/>
            <a:ext cx="5014685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1013884" y="6356360"/>
            <a:ext cx="261408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585">
              <a:defRPr/>
            </a:pPr>
            <a:fld id="{44A5B27C-8795-E84E-9259-35C391223D80}" type="datetimeFigureOut">
              <a:rPr lang="en-US" smtClean="0">
                <a:solidFill>
                  <a:prstClr val="black"/>
                </a:solidFill>
              </a:rPr>
              <a:pPr defTabSz="609585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57651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67185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284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908" y="256043"/>
            <a:ext cx="10196285" cy="8112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905" y="1429009"/>
            <a:ext cx="499261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3905" y="2068769"/>
            <a:ext cx="4992611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29009"/>
            <a:ext cx="500682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068769"/>
            <a:ext cx="5006824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3301" y="635636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585">
              <a:defRPr/>
            </a:pPr>
            <a:fld id="{70BB889F-615B-A143-81B8-7F50487870FF}" type="datetimeFigureOut">
              <a:rPr lang="en-US" smtClean="0">
                <a:solidFill>
                  <a:prstClr val="black"/>
                </a:solidFill>
              </a:rPr>
              <a:pPr defTabSz="609585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54483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97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4" y="1215512"/>
            <a:ext cx="4158653" cy="747621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7" y="1215515"/>
            <a:ext cx="5660571" cy="4910652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4" y="1963143"/>
            <a:ext cx="4158653" cy="4163031"/>
          </a:xfrm>
        </p:spPr>
        <p:txBody>
          <a:bodyPr/>
          <a:lstStyle>
            <a:lvl1pPr marL="0" indent="0">
              <a:buNone/>
              <a:defRPr sz="1867"/>
            </a:lvl1pPr>
            <a:lvl2pPr marL="609475" indent="0">
              <a:buNone/>
              <a:defRPr sz="1600"/>
            </a:lvl2pPr>
            <a:lvl3pPr marL="1218960" indent="0">
              <a:buNone/>
              <a:defRPr sz="1333"/>
            </a:lvl3pPr>
            <a:lvl4pPr marL="1828437" indent="0">
              <a:buNone/>
              <a:defRPr sz="1200"/>
            </a:lvl4pPr>
            <a:lvl5pPr marL="2437918" indent="0">
              <a:buNone/>
              <a:defRPr sz="1200"/>
            </a:lvl5pPr>
            <a:lvl6pPr marL="3047392" indent="0">
              <a:buNone/>
              <a:defRPr sz="1200"/>
            </a:lvl6pPr>
            <a:lvl7pPr marL="3656867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0" y="6356352"/>
            <a:ext cx="2844800" cy="365125"/>
          </a:xfrm>
          <a:prstGeom prst="rect">
            <a:avLst/>
          </a:prstGeom>
        </p:spPr>
        <p:txBody>
          <a:bodyPr lIns="91426" tIns="45713" rIns="91426" bIns="45713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916A90FE-8C5E-E542-8785-B04E515BDF7F}" type="datetimeFigureOut">
              <a:rPr lang="en-US"/>
              <a:pPr>
                <a:defRPr/>
              </a:pPr>
              <a:t>6/5/19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8300" y="6356352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491E541E-43C1-904D-AB37-1E562F6E95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143385"/>
            <a:ext cx="10196285" cy="9484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16000" y="635636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609585">
              <a:defRPr/>
            </a:pPr>
            <a:fld id="{1D3DDAA1-284A-A446-91F6-E1B13999B2E4}" type="datetimeFigureOut">
              <a:rPr lang="en-US" smtClean="0">
                <a:solidFill>
                  <a:prstClr val="black"/>
                </a:solidFill>
              </a:rPr>
              <a:pPr defTabSz="609585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8301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7185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07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1209259"/>
            <a:ext cx="10196285" cy="1859783"/>
          </a:xfrm>
        </p:spPr>
        <p:txBody>
          <a:bodyPr anchor="t">
            <a:noAutofit/>
          </a:bodyPr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16000" y="635636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609585">
              <a:defRPr/>
            </a:pPr>
            <a:fld id="{2EBCB026-1BBD-1A4B-8947-A4CEEDC213D8}" type="datetimeFigureOut">
              <a:rPr lang="en-US" smtClean="0">
                <a:solidFill>
                  <a:prstClr val="black"/>
                </a:solidFill>
              </a:rPr>
              <a:pPr defTabSz="609585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78301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7185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53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4168" y="635636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585">
              <a:defRPr/>
            </a:pPr>
            <a:fld id="{19605816-5A7E-BF4F-9C06-305EFF0A5642}" type="datetimeFigureOut">
              <a:rPr lang="en-US" smtClean="0">
                <a:solidFill>
                  <a:prstClr val="black"/>
                </a:solidFill>
              </a:rPr>
              <a:pPr defTabSz="609585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9200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7901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28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4" y="1215551"/>
            <a:ext cx="4158653" cy="747623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31" y="1215515"/>
            <a:ext cx="5660572" cy="4910652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4" y="1963171"/>
            <a:ext cx="4158653" cy="416303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6000" y="635636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585">
              <a:defRPr/>
            </a:pPr>
            <a:fld id="{916A90FE-8C5E-E542-8785-B04E515BDF7F}" type="datetimeFigureOut">
              <a:rPr lang="en-US" smtClean="0">
                <a:solidFill>
                  <a:prstClr val="black"/>
                </a:solidFill>
              </a:rPr>
              <a:pPr defTabSz="609585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8301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1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90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5"/>
            <a:ext cx="8822264" cy="566739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968380"/>
            <a:ext cx="8822264" cy="37592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75"/>
            <a:ext cx="8822264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8701" y="635636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 defTabSz="609585">
              <a:defRPr/>
            </a:pPr>
            <a:fld id="{25CDAB61-4B74-6248-9011-90945B56CA6A}" type="datetimeFigureOut">
              <a:rPr lang="en-US" smtClean="0">
                <a:solidFill>
                  <a:prstClr val="black"/>
                </a:solidFill>
              </a:rPr>
              <a:pPr defTabSz="609585">
                <a:defRPr/>
              </a:pPr>
              <a:t>6/5/19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8301" y="635636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Reference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67185" y="63563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solidFill>
                  <a:prstClr val="black"/>
                </a:solidFill>
                <a:ea typeface="+mn-ea"/>
              </a:rPr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56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SKCC_logo_hor_s_rev_rgb_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02167"/>
            <a:ext cx="2877749" cy="66476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4900084" y="6356352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latin typeface="Calibri"/>
                <a:ea typeface="+mn-ea"/>
                <a:cs typeface="+mn-cs"/>
              </a:rPr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55493" y="5929157"/>
            <a:ext cx="11836507" cy="9288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pic>
        <p:nvPicPr>
          <p:cNvPr id="4" name="Picture 3" descr="MSKCC_super_pos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82" y="940590"/>
            <a:ext cx="10707372" cy="886127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26152" y="2617788"/>
            <a:ext cx="10309115" cy="208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867">
                <a:solidFill>
                  <a:srgbClr val="2986E2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4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1932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00084" y="6356352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latin typeface="Calibri"/>
                <a:ea typeface="+mn-ea"/>
                <a:cs typeface="+mn-cs"/>
              </a:rPr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962" y="89097"/>
            <a:ext cx="11394276" cy="6852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50849"/>
            <a:ext cx="7315200" cy="4135096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0"/>
            <a:ext cx="7315200" cy="804863"/>
          </a:xfrm>
        </p:spPr>
        <p:txBody>
          <a:bodyPr/>
          <a:lstStyle>
            <a:lvl1pPr marL="0" indent="0">
              <a:buNone/>
              <a:defRPr sz="1867" b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52291" y="6356352"/>
            <a:ext cx="32804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00084" y="6356352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D9DADDD7-F6DB-DE43-84D3-BDE65D6DBA61}" type="slidenum">
              <a:rPr lang="en-US" smtClean="0">
                <a:latin typeface="Calibri"/>
                <a:ea typeface="+mn-ea"/>
                <a:cs typeface="+mn-cs"/>
              </a:rPr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71962" y="89097"/>
            <a:ext cx="11394276" cy="685235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267"/>
              <a:t>Click to edit Master title style</a:t>
            </a:r>
            <a:endParaRPr lang="en-US" sz="4267" dirty="0"/>
          </a:p>
        </p:txBody>
      </p:sp>
    </p:spTree>
    <p:extLst>
      <p:ext uri="{BB962C8B-B14F-4D97-AF65-F5344CB8AC3E}">
        <p14:creationId xmlns:p14="http://schemas.microsoft.com/office/powerpoint/2010/main" val="378966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0D7798-B130-4940-94F7-34520F6BA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3818045"/>
      </p:ext>
    </p:extLst>
  </p:cSld>
  <p:clrMapOvr>
    <a:masterClrMapping/>
  </p:clrMapOvr>
  <p:transition spd="slow" advClick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947873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1"/>
            <a:ext cx="8822263" cy="566739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968375"/>
            <a:ext cx="8822263" cy="37592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475" indent="0">
              <a:buNone/>
              <a:defRPr sz="3733"/>
            </a:lvl2pPr>
            <a:lvl3pPr marL="1218960" indent="0">
              <a:buNone/>
              <a:defRPr sz="3200"/>
            </a:lvl3pPr>
            <a:lvl4pPr marL="1828437" indent="0">
              <a:buNone/>
              <a:defRPr sz="2667"/>
            </a:lvl4pPr>
            <a:lvl5pPr marL="2437918" indent="0">
              <a:buNone/>
              <a:defRPr sz="2667"/>
            </a:lvl5pPr>
            <a:lvl6pPr marL="3047392" indent="0">
              <a:buNone/>
              <a:defRPr sz="2667"/>
            </a:lvl6pPr>
            <a:lvl7pPr marL="3656867" indent="0">
              <a:buNone/>
              <a:defRPr sz="2667"/>
            </a:lvl7pPr>
            <a:lvl8pPr marL="4266347" indent="0">
              <a:buNone/>
              <a:defRPr sz="2667"/>
            </a:lvl8pPr>
            <a:lvl9pPr marL="4875825" indent="0">
              <a:buNone/>
              <a:defRPr sz="2667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47"/>
            <a:ext cx="8822263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475" indent="0">
              <a:buNone/>
              <a:defRPr sz="1600"/>
            </a:lvl2pPr>
            <a:lvl3pPr marL="1218960" indent="0">
              <a:buNone/>
              <a:defRPr sz="1333"/>
            </a:lvl3pPr>
            <a:lvl4pPr marL="1828437" indent="0">
              <a:buNone/>
              <a:defRPr sz="1200"/>
            </a:lvl4pPr>
            <a:lvl5pPr marL="2437918" indent="0">
              <a:buNone/>
              <a:defRPr sz="1200"/>
            </a:lvl5pPr>
            <a:lvl6pPr marL="3047392" indent="0">
              <a:buNone/>
              <a:defRPr sz="1200"/>
            </a:lvl6pPr>
            <a:lvl7pPr marL="3656867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8700" y="6356352"/>
            <a:ext cx="2844800" cy="365125"/>
          </a:xfrm>
          <a:prstGeom prst="rect">
            <a:avLst/>
          </a:prstGeom>
        </p:spPr>
        <p:txBody>
          <a:bodyPr lIns="91426" tIns="45713" rIns="91426" bIns="45713"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25CDAB61-4B74-6248-9011-90945B56CA6A}" type="datetimeFigureOut">
              <a:rPr lang="en-US"/>
              <a:pPr>
                <a:defRPr/>
              </a:pPr>
              <a:t>6/5/19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78300" y="6356352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67184" y="6356352"/>
            <a:ext cx="2844800" cy="365125"/>
          </a:xfrm>
        </p:spPr>
        <p:txBody>
          <a:bodyPr/>
          <a:lstStyle>
            <a:lvl1pPr>
              <a:defRPr smtClean="0">
                <a:latin typeface="Corbel"/>
                <a:cs typeface="Corbel"/>
              </a:defRPr>
            </a:lvl1pPr>
          </a:lstStyle>
          <a:p>
            <a:pPr>
              <a:defRPr/>
            </a:pPr>
            <a:fld id="{8FFFDC0A-B599-044F-94DC-84B2EF51D2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8" indent="0">
              <a:buNone/>
              <a:defRPr sz="1800"/>
            </a:lvl2pPr>
            <a:lvl3pPr marL="914415" indent="0">
              <a:buNone/>
              <a:defRPr sz="1600"/>
            </a:lvl3pPr>
            <a:lvl4pPr marL="1371623" indent="0">
              <a:buNone/>
              <a:defRPr sz="1400"/>
            </a:lvl4pPr>
            <a:lvl5pPr marL="1828830" indent="0">
              <a:buNone/>
              <a:defRPr sz="1400"/>
            </a:lvl5pPr>
            <a:lvl6pPr marL="2286038" indent="0">
              <a:buNone/>
              <a:defRPr sz="1400"/>
            </a:lvl6pPr>
            <a:lvl7pPr marL="2743246" indent="0">
              <a:buNone/>
              <a:defRPr sz="1400"/>
            </a:lvl7pPr>
            <a:lvl8pPr marL="3200453" indent="0">
              <a:buNone/>
              <a:defRPr sz="1400"/>
            </a:lvl8pPr>
            <a:lvl9pPr marL="365766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996734"/>
      </p:ext>
    </p:extLst>
  </p:cSld>
  <p:clrMapOvr>
    <a:masterClrMapping/>
  </p:clrMapOvr>
  <p:transition spd="slow" advClick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0260636"/>
      </p:ext>
    </p:extLst>
  </p:cSld>
  <p:clrMapOvr>
    <a:masterClrMapping/>
  </p:clrMapOvr>
  <p:transition spd="slow" advClick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5897486"/>
      </p:ext>
    </p:extLst>
  </p:cSld>
  <p:clrMapOvr>
    <a:masterClrMapping/>
  </p:clrMapOvr>
  <p:transition spd="slow" advClick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541209"/>
      </p:ext>
    </p:extLst>
  </p:cSld>
  <p:clrMapOvr>
    <a:masterClrMapping/>
  </p:clrMapOvr>
  <p:transition spd="slow" advClick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39010"/>
      </p:ext>
    </p:extLst>
  </p:cSld>
  <p:clrMapOvr>
    <a:masterClrMapping/>
  </p:clrMapOvr>
  <p:transition spd="slow" advClick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8" indent="0">
              <a:buNone/>
              <a:defRPr sz="1200"/>
            </a:lvl2pPr>
            <a:lvl3pPr marL="914415" indent="0">
              <a:buNone/>
              <a:defRPr sz="1000"/>
            </a:lvl3pPr>
            <a:lvl4pPr marL="1371623" indent="0">
              <a:buNone/>
              <a:defRPr sz="900"/>
            </a:lvl4pPr>
            <a:lvl5pPr marL="1828830" indent="0">
              <a:buNone/>
              <a:defRPr sz="900"/>
            </a:lvl5pPr>
            <a:lvl6pPr marL="2286038" indent="0">
              <a:buNone/>
              <a:defRPr sz="900"/>
            </a:lvl6pPr>
            <a:lvl7pPr marL="2743246" indent="0">
              <a:buNone/>
              <a:defRPr sz="900"/>
            </a:lvl7pPr>
            <a:lvl8pPr marL="3200453" indent="0">
              <a:buNone/>
              <a:defRPr sz="900"/>
            </a:lvl8pPr>
            <a:lvl9pPr marL="36576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685653"/>
      </p:ext>
    </p:extLst>
  </p:cSld>
  <p:clrMapOvr>
    <a:masterClrMapping/>
  </p:clrMapOvr>
  <p:transition spd="slow" advClick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8" indent="0">
              <a:buNone/>
              <a:defRPr sz="2800"/>
            </a:lvl2pPr>
            <a:lvl3pPr marL="914415" indent="0">
              <a:buNone/>
              <a:defRPr sz="2400"/>
            </a:lvl3pPr>
            <a:lvl4pPr marL="1371623" indent="0">
              <a:buNone/>
              <a:defRPr sz="2000"/>
            </a:lvl4pPr>
            <a:lvl5pPr marL="1828830" indent="0">
              <a:buNone/>
              <a:defRPr sz="2000"/>
            </a:lvl5pPr>
            <a:lvl6pPr marL="2286038" indent="0">
              <a:buNone/>
              <a:defRPr sz="2000"/>
            </a:lvl6pPr>
            <a:lvl7pPr marL="2743246" indent="0">
              <a:buNone/>
              <a:defRPr sz="2000"/>
            </a:lvl7pPr>
            <a:lvl8pPr marL="3200453" indent="0">
              <a:buNone/>
              <a:defRPr sz="2000"/>
            </a:lvl8pPr>
            <a:lvl9pPr marL="365766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8" indent="0">
              <a:buNone/>
              <a:defRPr sz="1200"/>
            </a:lvl2pPr>
            <a:lvl3pPr marL="914415" indent="0">
              <a:buNone/>
              <a:defRPr sz="1000"/>
            </a:lvl3pPr>
            <a:lvl4pPr marL="1371623" indent="0">
              <a:buNone/>
              <a:defRPr sz="900"/>
            </a:lvl4pPr>
            <a:lvl5pPr marL="1828830" indent="0">
              <a:buNone/>
              <a:defRPr sz="900"/>
            </a:lvl5pPr>
            <a:lvl6pPr marL="2286038" indent="0">
              <a:buNone/>
              <a:defRPr sz="900"/>
            </a:lvl6pPr>
            <a:lvl7pPr marL="2743246" indent="0">
              <a:buNone/>
              <a:defRPr sz="900"/>
            </a:lvl7pPr>
            <a:lvl8pPr marL="3200453" indent="0">
              <a:buNone/>
              <a:defRPr sz="900"/>
            </a:lvl8pPr>
            <a:lvl9pPr marL="36576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719291"/>
      </p:ext>
    </p:extLst>
  </p:cSld>
  <p:clrMapOvr>
    <a:masterClrMapping/>
  </p:clrMapOvr>
  <p:transition spd="slow" advClick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389234"/>
      </p:ext>
    </p:extLst>
  </p:cSld>
  <p:clrMapOvr>
    <a:masterClrMapping/>
  </p:clrMapOvr>
  <p:transition spd="slow" advClick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7052119"/>
      </p:ext>
    </p:extLst>
  </p:cSld>
  <p:clrMapOvr>
    <a:masterClrMapping/>
  </p:clrMapOvr>
  <p:transition spd="slow" advClick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9" y="6631088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3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32997563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5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5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5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0.xml"/><Relationship Id="rId21" Type="http://schemas.openxmlformats.org/officeDocument/2006/relationships/image" Target="../media/image6.jpg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115888"/>
            <a:ext cx="9992784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1223965"/>
            <a:ext cx="99927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356352"/>
            <a:ext cx="38608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dirty="0">
                <a:solidFill>
                  <a:srgbClr val="000000"/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2"/>
            <a:ext cx="28448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9BD5E1-AC43-7743-8008-0C3B6A3AAF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4719" y="8"/>
            <a:ext cx="205316" cy="971551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1" tIns="60951" rIns="121901" bIns="6095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4719" y="971559"/>
            <a:ext cx="205316" cy="40163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1" tIns="60951" rIns="121901" bIns="6095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4719" y="1373192"/>
            <a:ext cx="205316" cy="703263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1" tIns="60951" rIns="121901" bIns="6095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3" name="Picture 9" descr="MSKCC_logo_hor_pos_rgb_150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8069" y="6218240"/>
            <a:ext cx="2178051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726" r:id="rId10"/>
    <p:sldLayoutId id="2147483727" r:id="rId11"/>
    <p:sldLayoutId id="2147483728" r:id="rId12"/>
    <p:sldLayoutId id="2147483730" r:id="rId13"/>
    <p:sldLayoutId id="214748373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09475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Georgia"/>
          <a:ea typeface="ＭＳ Ｐゴシック" charset="0"/>
          <a:cs typeface="Georgia"/>
        </a:defRPr>
      </a:lvl1pPr>
      <a:lvl2pPr algn="l" defTabSz="60947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2pPr>
      <a:lvl3pPr algn="l" defTabSz="60947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3pPr>
      <a:lvl4pPr algn="l" defTabSz="60947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4pPr>
      <a:lvl5pPr algn="l" defTabSz="60947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5pPr>
      <a:lvl6pPr marL="609475" algn="l" defTabSz="60947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6pPr>
      <a:lvl7pPr marL="1218960" algn="l" defTabSz="60947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7pPr>
      <a:lvl8pPr marL="1828437" algn="l" defTabSz="60947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8pPr>
      <a:lvl9pPr marL="2437918" algn="l" defTabSz="60947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9pPr>
    </p:titleStyle>
    <p:bodyStyle>
      <a:lvl1pPr marL="302620" indent="-302620" algn="l" defTabSz="609475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•"/>
        <a:defRPr sz="4267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marL="990406" indent="-380925" algn="l" defTabSz="609475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–"/>
        <a:defRPr sz="3733" kern="1200">
          <a:solidFill>
            <a:schemeClr val="tx1"/>
          </a:solidFill>
          <a:latin typeface="Corbel"/>
          <a:ea typeface="ＭＳ Ｐゴシック" charset="0"/>
          <a:cs typeface="Corbel"/>
        </a:defRPr>
      </a:lvl2pPr>
      <a:lvl3pPr marL="1523697" indent="-304736" algn="l" defTabSz="609475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•"/>
        <a:defRPr sz="3200" kern="1200">
          <a:solidFill>
            <a:schemeClr val="tx1"/>
          </a:solidFill>
          <a:latin typeface="Corbel"/>
          <a:ea typeface="ＭＳ Ｐゴシック" charset="0"/>
          <a:cs typeface="Corbel"/>
        </a:defRPr>
      </a:lvl3pPr>
      <a:lvl4pPr marL="2133173" indent="-304736" algn="l" defTabSz="609475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–"/>
        <a:defRPr sz="2667" kern="1200">
          <a:solidFill>
            <a:schemeClr val="tx1"/>
          </a:solidFill>
          <a:latin typeface="Corbel"/>
          <a:ea typeface="ＭＳ Ｐゴシック" charset="0"/>
          <a:cs typeface="Corbel"/>
        </a:defRPr>
      </a:lvl4pPr>
      <a:lvl5pPr marL="2742654" indent="-304736" algn="l" defTabSz="609475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»"/>
        <a:defRPr sz="2667" kern="1200">
          <a:solidFill>
            <a:schemeClr val="tx1"/>
          </a:solidFill>
          <a:latin typeface="Corbel"/>
          <a:ea typeface="ＭＳ Ｐゴシック" charset="0"/>
          <a:cs typeface="Corbel"/>
        </a:defRPr>
      </a:lvl5pPr>
      <a:lvl6pPr marL="3352128" indent="-304736" algn="l" defTabSz="60947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610" indent="-304736" algn="l" defTabSz="60947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8" indent="-304736" algn="l" defTabSz="60947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5" indent="-304736" algn="l" defTabSz="60947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5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60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7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8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2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7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19" y="115900"/>
            <a:ext cx="999278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19" y="1223965"/>
            <a:ext cx="99927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484755" y="8"/>
            <a:ext cx="205316" cy="971551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8" tIns="60944" rIns="121888" bIns="60944" anchor="ctr"/>
          <a:lstStyle/>
          <a:p>
            <a:pPr algn="ctr" defTabSz="6093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755" y="971583"/>
            <a:ext cx="205316" cy="40163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8" tIns="60944" rIns="121888" bIns="60944" anchor="ctr"/>
          <a:lstStyle/>
          <a:p>
            <a:pPr algn="ctr" defTabSz="6093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4755" y="1373192"/>
            <a:ext cx="205316" cy="703263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8" tIns="60944" rIns="121888" bIns="60944" anchor="ctr"/>
          <a:lstStyle/>
          <a:p>
            <a:pPr algn="ctr" defTabSz="6093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002" y="6271800"/>
            <a:ext cx="1691977" cy="4724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09395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Georgia"/>
          <a:ea typeface="ＭＳ Ｐゴシック" charset="0"/>
          <a:cs typeface="Georgia"/>
        </a:defRPr>
      </a:lvl1pPr>
      <a:lvl2pPr algn="l" defTabSz="60939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2pPr>
      <a:lvl3pPr algn="l" defTabSz="60939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3pPr>
      <a:lvl4pPr algn="l" defTabSz="60939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4pPr>
      <a:lvl5pPr algn="l" defTabSz="60939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5pPr>
      <a:lvl6pPr marL="609395" algn="l" defTabSz="60939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6pPr>
      <a:lvl7pPr marL="1218810" algn="l" defTabSz="60939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7pPr>
      <a:lvl8pPr marL="1828210" algn="l" defTabSz="60939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8pPr>
      <a:lvl9pPr marL="2437618" algn="l" defTabSz="60939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9pPr>
    </p:titleStyle>
    <p:bodyStyle>
      <a:lvl1pPr marL="302580" indent="-302580" algn="l" defTabSz="609395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•"/>
        <a:defRPr sz="4267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marL="990286" indent="-380878" algn="l" defTabSz="609395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–"/>
        <a:defRPr sz="3733" kern="1200">
          <a:solidFill>
            <a:schemeClr val="tx1"/>
          </a:solidFill>
          <a:latin typeface="Corbel"/>
          <a:ea typeface="ＭＳ Ｐゴシック" charset="0"/>
          <a:cs typeface="Corbel"/>
        </a:defRPr>
      </a:lvl2pPr>
      <a:lvl3pPr marL="1523507" indent="-304696" algn="l" defTabSz="609395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•"/>
        <a:defRPr sz="3200" kern="1200">
          <a:solidFill>
            <a:schemeClr val="tx1"/>
          </a:solidFill>
          <a:latin typeface="Corbel"/>
          <a:ea typeface="ＭＳ Ｐゴシック" charset="0"/>
          <a:cs typeface="Corbel"/>
        </a:defRPr>
      </a:lvl3pPr>
      <a:lvl4pPr marL="2132907" indent="-304696" algn="l" defTabSz="609395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–"/>
        <a:defRPr sz="2667" kern="1200">
          <a:solidFill>
            <a:schemeClr val="tx1"/>
          </a:solidFill>
          <a:latin typeface="Corbel"/>
          <a:ea typeface="ＭＳ Ｐゴシック" charset="0"/>
          <a:cs typeface="Corbel"/>
        </a:defRPr>
      </a:lvl4pPr>
      <a:lvl5pPr marL="2742314" indent="-304696" algn="l" defTabSz="609395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»"/>
        <a:defRPr sz="2667" kern="1200">
          <a:solidFill>
            <a:schemeClr val="tx1"/>
          </a:solidFill>
          <a:latin typeface="Corbel"/>
          <a:ea typeface="ＭＳ Ｐゴシック" charset="0"/>
          <a:cs typeface="Corbel"/>
        </a:defRPr>
      </a:lvl5pPr>
      <a:lvl6pPr marL="3351708" indent="-304696" algn="l" defTabSz="60939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7" indent="-304696" algn="l" defTabSz="60939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8" indent="-304696" algn="l" defTabSz="60939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8" indent="-304696" algn="l" defTabSz="60939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95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10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10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18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12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07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6093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19" y="115900"/>
            <a:ext cx="999278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19" y="1223965"/>
            <a:ext cx="99927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484755" y="8"/>
            <a:ext cx="205316" cy="971551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anchor="ctr"/>
          <a:lstStyle/>
          <a:p>
            <a:pPr algn="ctr" defTabSz="6094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755" y="971582"/>
            <a:ext cx="205316" cy="40163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anchor="ctr"/>
          <a:lstStyle/>
          <a:p>
            <a:pPr algn="ctr" defTabSz="6094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4755" y="1373192"/>
            <a:ext cx="205316" cy="703263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1" tIns="60945" rIns="121891" bIns="60945" anchor="ctr"/>
          <a:lstStyle/>
          <a:p>
            <a:pPr algn="ctr" defTabSz="6094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001" y="6271800"/>
            <a:ext cx="1691977" cy="4724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09411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Georgia"/>
          <a:ea typeface="ＭＳ Ｐゴシック" charset="0"/>
          <a:cs typeface="Georgia"/>
        </a:defRPr>
      </a:lvl1pPr>
      <a:lvl2pPr algn="l" defTabSz="609411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2pPr>
      <a:lvl3pPr algn="l" defTabSz="609411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3pPr>
      <a:lvl4pPr algn="l" defTabSz="609411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4pPr>
      <a:lvl5pPr algn="l" defTabSz="609411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5pPr>
      <a:lvl6pPr marL="609411" algn="l" defTabSz="609411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6pPr>
      <a:lvl7pPr marL="1218840" algn="l" defTabSz="609411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7pPr>
      <a:lvl8pPr marL="1828256" algn="l" defTabSz="609411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8pPr>
      <a:lvl9pPr marL="2437678" algn="l" defTabSz="609411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9pPr>
    </p:titleStyle>
    <p:bodyStyle>
      <a:lvl1pPr marL="302588" indent="-302588" algn="l" defTabSz="609411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•"/>
        <a:defRPr sz="4267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marL="990310" indent="-380888" algn="l" defTabSz="609411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–"/>
        <a:defRPr sz="3733" kern="1200">
          <a:solidFill>
            <a:schemeClr val="tx1"/>
          </a:solidFill>
          <a:latin typeface="Corbel"/>
          <a:ea typeface="ＭＳ Ｐゴシック" charset="0"/>
          <a:cs typeface="Corbel"/>
        </a:defRPr>
      </a:lvl2pPr>
      <a:lvl3pPr marL="1523545" indent="-304704" algn="l" defTabSz="609411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•"/>
        <a:defRPr sz="3200" kern="1200">
          <a:solidFill>
            <a:schemeClr val="tx1"/>
          </a:solidFill>
          <a:latin typeface="Corbel"/>
          <a:ea typeface="ＭＳ Ｐゴシック" charset="0"/>
          <a:cs typeface="Corbel"/>
        </a:defRPr>
      </a:lvl3pPr>
      <a:lvl4pPr marL="2132960" indent="-304704" algn="l" defTabSz="609411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–"/>
        <a:defRPr sz="2667" kern="1200">
          <a:solidFill>
            <a:schemeClr val="tx1"/>
          </a:solidFill>
          <a:latin typeface="Corbel"/>
          <a:ea typeface="ＭＳ Ｐゴシック" charset="0"/>
          <a:cs typeface="Corbel"/>
        </a:defRPr>
      </a:lvl4pPr>
      <a:lvl5pPr marL="2742382" indent="-304704" algn="l" defTabSz="609411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»"/>
        <a:defRPr sz="2667" kern="1200">
          <a:solidFill>
            <a:schemeClr val="tx1"/>
          </a:solidFill>
          <a:latin typeface="Corbel"/>
          <a:ea typeface="ＭＳ Ｐゴシック" charset="0"/>
          <a:cs typeface="Corbel"/>
        </a:defRPr>
      </a:lvl5pPr>
      <a:lvl6pPr marL="3351792" indent="-304704" algn="l" defTabSz="609411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216" indent="-304704" algn="l" defTabSz="609411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632" indent="-304704" algn="l" defTabSz="609411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048" indent="-304704" algn="l" defTabSz="609411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11" algn="l" defTabSz="6094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0" algn="l" defTabSz="6094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56" algn="l" defTabSz="6094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78" algn="l" defTabSz="6094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88" algn="l" defTabSz="6094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99" algn="l" defTabSz="6094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20" algn="l" defTabSz="6094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37" algn="l" defTabSz="6094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19" y="115900"/>
            <a:ext cx="999278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19" y="1223965"/>
            <a:ext cx="99927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484755" y="8"/>
            <a:ext cx="205316" cy="971551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 algn="ctr" defTabSz="6094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755" y="971581"/>
            <a:ext cx="205316" cy="40163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 algn="ctr" defTabSz="6094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4755" y="1373192"/>
            <a:ext cx="205316" cy="703263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anchor="ctr"/>
          <a:lstStyle/>
          <a:p>
            <a:pPr algn="ctr" defTabSz="6094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000" y="6271800"/>
            <a:ext cx="1691977" cy="4724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09427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Georgia"/>
          <a:ea typeface="ＭＳ Ｐゴシック" charset="0"/>
          <a:cs typeface="Georgia"/>
        </a:defRPr>
      </a:lvl1pPr>
      <a:lvl2pPr algn="l" defTabSz="609427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2pPr>
      <a:lvl3pPr algn="l" defTabSz="609427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3pPr>
      <a:lvl4pPr algn="l" defTabSz="609427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4pPr>
      <a:lvl5pPr algn="l" defTabSz="609427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5pPr>
      <a:lvl6pPr marL="609427" algn="l" defTabSz="609427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6pPr>
      <a:lvl7pPr marL="1218870" algn="l" defTabSz="609427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7pPr>
      <a:lvl8pPr marL="1828301" algn="l" defTabSz="609427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8pPr>
      <a:lvl9pPr marL="2437738" algn="l" defTabSz="609427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9pPr>
    </p:titleStyle>
    <p:bodyStyle>
      <a:lvl1pPr marL="302596" indent="-302596" algn="l" defTabSz="609427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•"/>
        <a:defRPr sz="4267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marL="990334" indent="-380897" algn="l" defTabSz="609427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–"/>
        <a:defRPr sz="3733" kern="1200">
          <a:solidFill>
            <a:schemeClr val="tx1"/>
          </a:solidFill>
          <a:latin typeface="Corbel"/>
          <a:ea typeface="ＭＳ Ｐゴシック" charset="0"/>
          <a:cs typeface="Corbel"/>
        </a:defRPr>
      </a:lvl2pPr>
      <a:lvl3pPr marL="1523583" indent="-304712" algn="l" defTabSz="609427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•"/>
        <a:defRPr sz="3200" kern="1200">
          <a:solidFill>
            <a:schemeClr val="tx1"/>
          </a:solidFill>
          <a:latin typeface="Corbel"/>
          <a:ea typeface="ＭＳ Ｐゴシック" charset="0"/>
          <a:cs typeface="Corbel"/>
        </a:defRPr>
      </a:lvl3pPr>
      <a:lvl4pPr marL="2133013" indent="-304712" algn="l" defTabSz="609427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–"/>
        <a:defRPr sz="2667" kern="1200">
          <a:solidFill>
            <a:schemeClr val="tx1"/>
          </a:solidFill>
          <a:latin typeface="Corbel"/>
          <a:ea typeface="ＭＳ Ｐゴシック" charset="0"/>
          <a:cs typeface="Corbel"/>
        </a:defRPr>
      </a:lvl4pPr>
      <a:lvl5pPr marL="2742450" indent="-304712" algn="l" defTabSz="609427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»"/>
        <a:defRPr sz="2667" kern="1200">
          <a:solidFill>
            <a:schemeClr val="tx1"/>
          </a:solidFill>
          <a:latin typeface="Corbel"/>
          <a:ea typeface="ＭＳ Ｐゴシック" charset="0"/>
          <a:cs typeface="Corbel"/>
        </a:defRPr>
      </a:lvl5pPr>
      <a:lvl6pPr marL="3351876" indent="-304712" algn="l" defTabSz="60942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314" indent="-304712" algn="l" defTabSz="60942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746" indent="-304712" algn="l" defTabSz="60942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177" indent="-304712" algn="l" defTabSz="609427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7" algn="l" defTabSz="6094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70" algn="l" defTabSz="6094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01" algn="l" defTabSz="6094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38" algn="l" defTabSz="6094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64" algn="l" defTabSz="6094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91" algn="l" defTabSz="6094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027" algn="l" defTabSz="6094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59" algn="l" defTabSz="6094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19" y="115900"/>
            <a:ext cx="999278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19" y="1223965"/>
            <a:ext cx="99927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484755" y="8"/>
            <a:ext cx="205316" cy="971551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anchor="ctr"/>
          <a:lstStyle/>
          <a:p>
            <a:pPr algn="ctr" defTabSz="6094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755" y="971579"/>
            <a:ext cx="205316" cy="40163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anchor="ctr"/>
          <a:lstStyle/>
          <a:p>
            <a:pPr algn="ctr" defTabSz="6094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4755" y="1373192"/>
            <a:ext cx="205316" cy="703263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6" tIns="60948" rIns="121896" bIns="60948" anchor="ctr"/>
          <a:lstStyle/>
          <a:p>
            <a:pPr algn="ctr" defTabSz="6094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998" y="6271800"/>
            <a:ext cx="1691977" cy="4724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09443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Georgia"/>
          <a:ea typeface="ＭＳ Ｐゴシック" charset="0"/>
          <a:cs typeface="Georgia"/>
        </a:defRPr>
      </a:lvl1pPr>
      <a:lvl2pPr algn="l" defTabSz="60944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2pPr>
      <a:lvl3pPr algn="l" defTabSz="60944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3pPr>
      <a:lvl4pPr algn="l" defTabSz="60944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4pPr>
      <a:lvl5pPr algn="l" defTabSz="60944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5pPr>
      <a:lvl6pPr marL="609443" algn="l" defTabSz="60944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6pPr>
      <a:lvl7pPr marL="1218900" algn="l" defTabSz="60944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7pPr>
      <a:lvl8pPr marL="1828346" algn="l" defTabSz="60944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8pPr>
      <a:lvl9pPr marL="2437798" algn="l" defTabSz="60944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9pPr>
    </p:titleStyle>
    <p:bodyStyle>
      <a:lvl1pPr marL="302604" indent="-302604" algn="l" defTabSz="609443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•"/>
        <a:defRPr sz="4267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marL="990358" indent="-380906" algn="l" defTabSz="609443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–"/>
        <a:defRPr sz="3733" kern="1200">
          <a:solidFill>
            <a:schemeClr val="tx1"/>
          </a:solidFill>
          <a:latin typeface="Corbel"/>
          <a:ea typeface="ＭＳ Ｐゴシック" charset="0"/>
          <a:cs typeface="Corbel"/>
        </a:defRPr>
      </a:lvl2pPr>
      <a:lvl3pPr marL="1523621" indent="-304720" algn="l" defTabSz="609443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•"/>
        <a:defRPr sz="3200" kern="1200">
          <a:solidFill>
            <a:schemeClr val="tx1"/>
          </a:solidFill>
          <a:latin typeface="Corbel"/>
          <a:ea typeface="ＭＳ Ｐゴシック" charset="0"/>
          <a:cs typeface="Corbel"/>
        </a:defRPr>
      </a:lvl3pPr>
      <a:lvl4pPr marL="2133067" indent="-304720" algn="l" defTabSz="609443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–"/>
        <a:defRPr sz="2667" kern="1200">
          <a:solidFill>
            <a:schemeClr val="tx1"/>
          </a:solidFill>
          <a:latin typeface="Corbel"/>
          <a:ea typeface="ＭＳ Ｐゴシック" charset="0"/>
          <a:cs typeface="Corbel"/>
        </a:defRPr>
      </a:lvl4pPr>
      <a:lvl5pPr marL="2742518" indent="-304720" algn="l" defTabSz="609443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»"/>
        <a:defRPr sz="2667" kern="1200">
          <a:solidFill>
            <a:schemeClr val="tx1"/>
          </a:solidFill>
          <a:latin typeface="Corbel"/>
          <a:ea typeface="ＭＳ Ｐゴシック" charset="0"/>
          <a:cs typeface="Corbel"/>
        </a:defRPr>
      </a:lvl5pPr>
      <a:lvl6pPr marL="3351960" indent="-304720" algn="l" defTabSz="60944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413" indent="-304720" algn="l" defTabSz="60944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860" indent="-304720" algn="l" defTabSz="60944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6" indent="-304720" algn="l" defTabSz="609443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3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00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6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8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40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3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6094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19" y="115900"/>
            <a:ext cx="999278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19" y="1223965"/>
            <a:ext cx="99927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484753" y="8"/>
            <a:ext cx="205316" cy="971551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753" y="971567"/>
            <a:ext cx="205316" cy="40163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4753" y="1373192"/>
            <a:ext cx="205316" cy="703263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986" y="6271800"/>
            <a:ext cx="1691977" cy="4724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Georgia"/>
          <a:ea typeface="ＭＳ Ｐゴシック" charset="0"/>
          <a:cs typeface="Georgia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9pPr>
    </p:titleStyle>
    <p:bodyStyle>
      <a:lvl1pPr marL="302676" indent="-302676" algn="l" defTabSz="609585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•"/>
        <a:defRPr sz="4267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–"/>
        <a:defRPr sz="3733" kern="1200">
          <a:solidFill>
            <a:schemeClr val="tx1"/>
          </a:solidFill>
          <a:latin typeface="Corbel"/>
          <a:ea typeface="ＭＳ Ｐゴシック" charset="0"/>
          <a:cs typeface="Corbel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•"/>
        <a:defRPr sz="3200" kern="1200">
          <a:solidFill>
            <a:schemeClr val="tx1"/>
          </a:solidFill>
          <a:latin typeface="Corbel"/>
          <a:ea typeface="ＭＳ Ｐゴシック" charset="0"/>
          <a:cs typeface="Corbel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–"/>
        <a:defRPr sz="2667" kern="1200">
          <a:solidFill>
            <a:schemeClr val="tx1"/>
          </a:solidFill>
          <a:latin typeface="Corbel"/>
          <a:ea typeface="ＭＳ Ｐゴシック" charset="0"/>
          <a:cs typeface="Corbel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»"/>
        <a:defRPr sz="2667" kern="1200">
          <a:solidFill>
            <a:schemeClr val="tx1"/>
          </a:solidFill>
          <a:latin typeface="Corbel"/>
          <a:ea typeface="ＭＳ Ｐゴシック" charset="0"/>
          <a:cs typeface="Corbe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19" y="115900"/>
            <a:ext cx="999278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19" y="1223965"/>
            <a:ext cx="99927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484766" y="8"/>
            <a:ext cx="205316" cy="971551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766" y="971587"/>
            <a:ext cx="205316" cy="401639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4766" y="1373192"/>
            <a:ext cx="205316" cy="703263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986" y="6271800"/>
            <a:ext cx="1691977" cy="4724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Georgia"/>
          <a:ea typeface="ＭＳ Ｐゴシック" charset="0"/>
          <a:cs typeface="Georgia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charset="0"/>
          <a:ea typeface="ＭＳ Ｐゴシック" charset="0"/>
        </a:defRPr>
      </a:lvl9pPr>
    </p:titleStyle>
    <p:bodyStyle>
      <a:lvl1pPr marL="302676" indent="-302676" algn="l" defTabSz="609585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•"/>
        <a:defRPr sz="4267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–"/>
        <a:defRPr sz="3733" kern="1200">
          <a:solidFill>
            <a:schemeClr val="tx1"/>
          </a:solidFill>
          <a:latin typeface="Corbel"/>
          <a:ea typeface="ＭＳ Ｐゴシック" charset="0"/>
          <a:cs typeface="Corbel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•"/>
        <a:defRPr sz="3200" kern="1200">
          <a:solidFill>
            <a:schemeClr val="tx1"/>
          </a:solidFill>
          <a:latin typeface="Corbel"/>
          <a:ea typeface="ＭＳ Ｐゴシック" charset="0"/>
          <a:cs typeface="Corbel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–"/>
        <a:defRPr sz="2667" kern="1200">
          <a:solidFill>
            <a:schemeClr val="tx1"/>
          </a:solidFill>
          <a:latin typeface="Corbel"/>
          <a:ea typeface="ＭＳ Ｐゴシック" charset="0"/>
          <a:cs typeface="Corbel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Clr>
          <a:srgbClr val="2986E2"/>
        </a:buClr>
        <a:buFont typeface="Arial" charset="0"/>
        <a:buChar char="»"/>
        <a:defRPr sz="2667" kern="1200">
          <a:solidFill>
            <a:schemeClr val="tx1"/>
          </a:solidFill>
          <a:latin typeface="Corbel"/>
          <a:ea typeface="ＭＳ Ｐゴシック" charset="0"/>
          <a:cs typeface="Corbe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5F76B1-4E0D-324D-807D-6B6D35907A7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029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669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</p:sldLayoutIdLst>
  <p:transition spd="slow" advClick="0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8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15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23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3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6" indent="-342906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62" indent="-285755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19" indent="-228604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27" indent="-22860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34" indent="-228604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42" indent="-22860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49" indent="-22860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57" indent="-22860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65" indent="-228604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8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3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0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54701-E038-6A4D-926E-C69F0F27E507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0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9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B921D8-6BDD-5A4F-AAE6-EF078FE56B95}"/>
              </a:ext>
            </a:extLst>
          </p:cNvPr>
          <p:cNvSpPr txBox="1">
            <a:spLocks/>
          </p:cNvSpPr>
          <p:nvPr/>
        </p:nvSpPr>
        <p:spPr bwMode="auto">
          <a:xfrm>
            <a:off x="914400" y="2544640"/>
            <a:ext cx="1024568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Please note, these are the actual video-recorded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proceedings from the live CME event and may include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the use of trade names and other raw, unedited content.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2569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1E16-B6AA-4892-B094-D6EF49AC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611" y="12085"/>
            <a:ext cx="10959140" cy="948411"/>
          </a:xfrm>
        </p:spPr>
        <p:txBody>
          <a:bodyPr/>
          <a:lstStyle/>
          <a:p>
            <a:r>
              <a:rPr lang="en-GB" sz="3733" dirty="0"/>
              <a:t>Overall survival in prespecified subgroups</a:t>
            </a:r>
            <a:endParaRPr lang="en-US" sz="3733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325673-273B-465C-BBB5-E452BE5ABCA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287861"/>
            <a:ext cx="0" cy="0"/>
          </a:xfrm>
        </p:spPr>
        <p:txBody>
          <a:bodyPr lIns="121885" tIns="60943" rIns="121885" bIns="60943"/>
          <a:lstStyle/>
          <a:p>
            <a:pPr defTabSz="609379" fontAlgn="auto">
              <a:spcBef>
                <a:spcPts val="0"/>
              </a:spcBef>
              <a:spcAft>
                <a:spcPts val="0"/>
              </a:spcAft>
            </a:pPr>
            <a:fld id="{3C4F54F3-C349-4609-AFEE-01462D5C7942}" type="slidenum">
              <a:rPr lang="en-GB">
                <a:solidFill>
                  <a:srgbClr val="000000"/>
                </a:solidFill>
                <a:latin typeface="Calibri"/>
                <a:ea typeface="+mn-ea"/>
                <a:cs typeface="+mn-cs"/>
              </a:rPr>
              <a:pPr defTabSz="609379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GB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617D386-1697-466F-A181-4EF83B34BE7E}"/>
              </a:ext>
            </a:extLst>
          </p:cNvPr>
          <p:cNvSpPr txBox="1">
            <a:spLocks/>
          </p:cNvSpPr>
          <p:nvPr/>
        </p:nvSpPr>
        <p:spPr bwMode="auto">
          <a:xfrm>
            <a:off x="6720133" y="1715364"/>
            <a:ext cx="5184000" cy="451308"/>
          </a:xfrm>
          <a:prstGeom prst="rect">
            <a:avLst/>
          </a:prstGeom>
          <a:solidFill>
            <a:srgbClr val="003F7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885" tIns="60943" rIns="121885" bIns="60943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ＭＳ Ｐゴシック" pitchFamily="80" charset="-128"/>
                <a:cs typeface="ＭＳ Ｐゴシック" pitchFamily="8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bg1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133" b="1" dirty="0">
                <a:solidFill>
                  <a:prstClr val="white"/>
                </a:solidFill>
                <a:latin typeface="Calibri"/>
              </a:rPr>
              <a:t>Prior chemotherapy for mBC (2/3L)</a:t>
            </a:r>
            <a:endParaRPr lang="en-US" sz="2133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15FF760-6CFD-48C6-B893-39745C889C2F}"/>
              </a:ext>
            </a:extLst>
          </p:cNvPr>
          <p:cNvSpPr txBox="1">
            <a:spLocks/>
          </p:cNvSpPr>
          <p:nvPr/>
        </p:nvSpPr>
        <p:spPr bwMode="auto">
          <a:xfrm>
            <a:off x="891489" y="1715364"/>
            <a:ext cx="5204527" cy="451308"/>
          </a:xfrm>
          <a:prstGeom prst="rect">
            <a:avLst/>
          </a:prstGeom>
          <a:solidFill>
            <a:srgbClr val="003F7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885" tIns="60943" rIns="121885" bIns="60943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ＭＳ Ｐゴシック" pitchFamily="80" charset="-128"/>
                <a:cs typeface="ＭＳ Ｐゴシック" pitchFamily="8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bg1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GB" sz="2133" b="1" dirty="0">
                <a:solidFill>
                  <a:prstClr val="white"/>
                </a:solidFill>
                <a:latin typeface="Calibri"/>
              </a:rPr>
              <a:t>No prior chemotherapy for mBC (1L)</a:t>
            </a:r>
            <a:endParaRPr lang="en-US" sz="2133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28871B5E-5590-4CD3-A226-76B551843B6B}"/>
              </a:ext>
            </a:extLst>
          </p:cNvPr>
          <p:cNvGrpSpPr/>
          <p:nvPr/>
        </p:nvGrpSpPr>
        <p:grpSpPr>
          <a:xfrm>
            <a:off x="6367553" y="3032090"/>
            <a:ext cx="5607609" cy="2846682"/>
            <a:chOff x="849997" y="659995"/>
            <a:chExt cx="8137657" cy="3746136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3DF45007-7410-4C9C-89A2-214CC6209325}"/>
                </a:ext>
              </a:extLst>
            </p:cNvPr>
            <p:cNvGrpSpPr/>
            <p:nvPr/>
          </p:nvGrpSpPr>
          <p:grpSpPr>
            <a:xfrm>
              <a:off x="1675210" y="802482"/>
              <a:ext cx="6643688" cy="2135981"/>
              <a:chOff x="2233613" y="1069975"/>
              <a:chExt cx="8858250" cy="2847975"/>
            </a:xfrm>
          </p:grpSpPr>
          <p:sp>
            <p:nvSpPr>
              <p:cNvPr id="351" name="Freeform 223">
                <a:extLst>
                  <a:ext uri="{FF2B5EF4-FFF2-40B4-BE49-F238E27FC236}">
                    <a16:creationId xmlns:a16="http://schemas.microsoft.com/office/drawing/2014/main" id="{BFB2DFC6-0F9E-4DD4-B1BF-E64B41812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613" y="1120775"/>
                <a:ext cx="8858250" cy="2744788"/>
              </a:xfrm>
              <a:custGeom>
                <a:avLst/>
                <a:gdLst>
                  <a:gd name="T0" fmla="*/ 238 w 5580"/>
                  <a:gd name="T1" fmla="*/ 0 h 1729"/>
                  <a:gd name="T2" fmla="*/ 368 w 5580"/>
                  <a:gd name="T3" fmla="*/ 33 h 1729"/>
                  <a:gd name="T4" fmla="*/ 410 w 5580"/>
                  <a:gd name="T5" fmla="*/ 71 h 1729"/>
                  <a:gd name="T6" fmla="*/ 457 w 5580"/>
                  <a:gd name="T7" fmla="*/ 99 h 1729"/>
                  <a:gd name="T8" fmla="*/ 555 w 5580"/>
                  <a:gd name="T9" fmla="*/ 141 h 1729"/>
                  <a:gd name="T10" fmla="*/ 578 w 5580"/>
                  <a:gd name="T11" fmla="*/ 187 h 1729"/>
                  <a:gd name="T12" fmla="*/ 630 w 5580"/>
                  <a:gd name="T13" fmla="*/ 211 h 1729"/>
                  <a:gd name="T14" fmla="*/ 746 w 5580"/>
                  <a:gd name="T15" fmla="*/ 248 h 1729"/>
                  <a:gd name="T16" fmla="*/ 793 w 5580"/>
                  <a:gd name="T17" fmla="*/ 281 h 1729"/>
                  <a:gd name="T18" fmla="*/ 863 w 5580"/>
                  <a:gd name="T19" fmla="*/ 323 h 1729"/>
                  <a:gd name="T20" fmla="*/ 998 w 5580"/>
                  <a:gd name="T21" fmla="*/ 351 h 1729"/>
                  <a:gd name="T22" fmla="*/ 1245 w 5580"/>
                  <a:gd name="T23" fmla="*/ 393 h 1729"/>
                  <a:gd name="T24" fmla="*/ 1264 w 5580"/>
                  <a:gd name="T25" fmla="*/ 435 h 1729"/>
                  <a:gd name="T26" fmla="*/ 1315 w 5580"/>
                  <a:gd name="T27" fmla="*/ 463 h 1729"/>
                  <a:gd name="T28" fmla="*/ 1367 w 5580"/>
                  <a:gd name="T29" fmla="*/ 500 h 1729"/>
                  <a:gd name="T30" fmla="*/ 1525 w 5580"/>
                  <a:gd name="T31" fmla="*/ 542 h 1729"/>
                  <a:gd name="T32" fmla="*/ 1605 w 5580"/>
                  <a:gd name="T33" fmla="*/ 570 h 1729"/>
                  <a:gd name="T34" fmla="*/ 1647 w 5580"/>
                  <a:gd name="T35" fmla="*/ 612 h 1729"/>
                  <a:gd name="T36" fmla="*/ 1754 w 5580"/>
                  <a:gd name="T37" fmla="*/ 645 h 1729"/>
                  <a:gd name="T38" fmla="*/ 1810 w 5580"/>
                  <a:gd name="T39" fmla="*/ 682 h 1729"/>
                  <a:gd name="T40" fmla="*/ 1871 w 5580"/>
                  <a:gd name="T41" fmla="*/ 725 h 1729"/>
                  <a:gd name="T42" fmla="*/ 1913 w 5580"/>
                  <a:gd name="T43" fmla="*/ 757 h 1729"/>
                  <a:gd name="T44" fmla="*/ 1987 w 5580"/>
                  <a:gd name="T45" fmla="*/ 795 h 1729"/>
                  <a:gd name="T46" fmla="*/ 2025 w 5580"/>
                  <a:gd name="T47" fmla="*/ 832 h 1729"/>
                  <a:gd name="T48" fmla="*/ 2113 w 5580"/>
                  <a:gd name="T49" fmla="*/ 869 h 1729"/>
                  <a:gd name="T50" fmla="*/ 2207 w 5580"/>
                  <a:gd name="T51" fmla="*/ 907 h 1729"/>
                  <a:gd name="T52" fmla="*/ 2272 w 5580"/>
                  <a:gd name="T53" fmla="*/ 944 h 1729"/>
                  <a:gd name="T54" fmla="*/ 2323 w 5580"/>
                  <a:gd name="T55" fmla="*/ 986 h 1729"/>
                  <a:gd name="T56" fmla="*/ 2449 w 5580"/>
                  <a:gd name="T57" fmla="*/ 1019 h 1729"/>
                  <a:gd name="T58" fmla="*/ 2501 w 5580"/>
                  <a:gd name="T59" fmla="*/ 1056 h 1729"/>
                  <a:gd name="T60" fmla="*/ 2524 w 5580"/>
                  <a:gd name="T61" fmla="*/ 1094 h 1729"/>
                  <a:gd name="T62" fmla="*/ 2557 w 5580"/>
                  <a:gd name="T63" fmla="*/ 1126 h 1729"/>
                  <a:gd name="T64" fmla="*/ 2561 w 5580"/>
                  <a:gd name="T65" fmla="*/ 1164 h 1729"/>
                  <a:gd name="T66" fmla="*/ 3112 w 5580"/>
                  <a:gd name="T67" fmla="*/ 1210 h 1729"/>
                  <a:gd name="T68" fmla="*/ 3140 w 5580"/>
                  <a:gd name="T69" fmla="*/ 1238 h 1729"/>
                  <a:gd name="T70" fmla="*/ 3672 w 5580"/>
                  <a:gd name="T71" fmla="*/ 1322 h 1729"/>
                  <a:gd name="T72" fmla="*/ 4008 w 5580"/>
                  <a:gd name="T73" fmla="*/ 1355 h 1729"/>
                  <a:gd name="T74" fmla="*/ 4036 w 5580"/>
                  <a:gd name="T75" fmla="*/ 1439 h 1729"/>
                  <a:gd name="T76" fmla="*/ 4073 w 5580"/>
                  <a:gd name="T77" fmla="*/ 1500 h 1729"/>
                  <a:gd name="T78" fmla="*/ 4423 w 5580"/>
                  <a:gd name="T79" fmla="*/ 1579 h 1729"/>
                  <a:gd name="T80" fmla="*/ 5580 w 5580"/>
                  <a:gd name="T81" fmla="*/ 1729 h 1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580" h="1729">
                    <a:moveTo>
                      <a:pt x="0" y="0"/>
                    </a:moveTo>
                    <a:lnTo>
                      <a:pt x="238" y="0"/>
                    </a:lnTo>
                    <a:lnTo>
                      <a:pt x="238" y="33"/>
                    </a:lnTo>
                    <a:lnTo>
                      <a:pt x="368" y="33"/>
                    </a:lnTo>
                    <a:lnTo>
                      <a:pt x="368" y="71"/>
                    </a:lnTo>
                    <a:lnTo>
                      <a:pt x="410" y="71"/>
                    </a:lnTo>
                    <a:lnTo>
                      <a:pt x="410" y="99"/>
                    </a:lnTo>
                    <a:lnTo>
                      <a:pt x="457" y="99"/>
                    </a:lnTo>
                    <a:lnTo>
                      <a:pt x="457" y="141"/>
                    </a:lnTo>
                    <a:lnTo>
                      <a:pt x="555" y="141"/>
                    </a:lnTo>
                    <a:lnTo>
                      <a:pt x="555" y="187"/>
                    </a:lnTo>
                    <a:lnTo>
                      <a:pt x="578" y="187"/>
                    </a:lnTo>
                    <a:lnTo>
                      <a:pt x="578" y="211"/>
                    </a:lnTo>
                    <a:lnTo>
                      <a:pt x="630" y="211"/>
                    </a:lnTo>
                    <a:lnTo>
                      <a:pt x="630" y="248"/>
                    </a:lnTo>
                    <a:lnTo>
                      <a:pt x="746" y="248"/>
                    </a:lnTo>
                    <a:lnTo>
                      <a:pt x="746" y="281"/>
                    </a:lnTo>
                    <a:lnTo>
                      <a:pt x="793" y="281"/>
                    </a:lnTo>
                    <a:lnTo>
                      <a:pt x="793" y="323"/>
                    </a:lnTo>
                    <a:lnTo>
                      <a:pt x="863" y="323"/>
                    </a:lnTo>
                    <a:lnTo>
                      <a:pt x="863" y="351"/>
                    </a:lnTo>
                    <a:lnTo>
                      <a:pt x="998" y="351"/>
                    </a:lnTo>
                    <a:lnTo>
                      <a:pt x="998" y="393"/>
                    </a:lnTo>
                    <a:lnTo>
                      <a:pt x="1245" y="393"/>
                    </a:lnTo>
                    <a:lnTo>
                      <a:pt x="1245" y="435"/>
                    </a:lnTo>
                    <a:lnTo>
                      <a:pt x="1264" y="435"/>
                    </a:lnTo>
                    <a:lnTo>
                      <a:pt x="1264" y="463"/>
                    </a:lnTo>
                    <a:lnTo>
                      <a:pt x="1315" y="463"/>
                    </a:lnTo>
                    <a:lnTo>
                      <a:pt x="1315" y="500"/>
                    </a:lnTo>
                    <a:lnTo>
                      <a:pt x="1367" y="500"/>
                    </a:lnTo>
                    <a:lnTo>
                      <a:pt x="1367" y="542"/>
                    </a:lnTo>
                    <a:lnTo>
                      <a:pt x="1525" y="542"/>
                    </a:lnTo>
                    <a:lnTo>
                      <a:pt x="1525" y="570"/>
                    </a:lnTo>
                    <a:lnTo>
                      <a:pt x="1605" y="570"/>
                    </a:lnTo>
                    <a:lnTo>
                      <a:pt x="1605" y="612"/>
                    </a:lnTo>
                    <a:lnTo>
                      <a:pt x="1647" y="612"/>
                    </a:lnTo>
                    <a:lnTo>
                      <a:pt x="1647" y="645"/>
                    </a:lnTo>
                    <a:lnTo>
                      <a:pt x="1754" y="645"/>
                    </a:lnTo>
                    <a:lnTo>
                      <a:pt x="1754" y="682"/>
                    </a:lnTo>
                    <a:lnTo>
                      <a:pt x="1810" y="682"/>
                    </a:lnTo>
                    <a:lnTo>
                      <a:pt x="1810" y="725"/>
                    </a:lnTo>
                    <a:lnTo>
                      <a:pt x="1871" y="725"/>
                    </a:lnTo>
                    <a:lnTo>
                      <a:pt x="1871" y="757"/>
                    </a:lnTo>
                    <a:lnTo>
                      <a:pt x="1913" y="757"/>
                    </a:lnTo>
                    <a:lnTo>
                      <a:pt x="1913" y="795"/>
                    </a:lnTo>
                    <a:lnTo>
                      <a:pt x="1987" y="795"/>
                    </a:lnTo>
                    <a:lnTo>
                      <a:pt x="1987" y="832"/>
                    </a:lnTo>
                    <a:lnTo>
                      <a:pt x="2025" y="832"/>
                    </a:lnTo>
                    <a:lnTo>
                      <a:pt x="2025" y="869"/>
                    </a:lnTo>
                    <a:lnTo>
                      <a:pt x="2113" y="869"/>
                    </a:lnTo>
                    <a:lnTo>
                      <a:pt x="2113" y="907"/>
                    </a:lnTo>
                    <a:lnTo>
                      <a:pt x="2207" y="907"/>
                    </a:lnTo>
                    <a:lnTo>
                      <a:pt x="2207" y="944"/>
                    </a:lnTo>
                    <a:lnTo>
                      <a:pt x="2272" y="944"/>
                    </a:lnTo>
                    <a:lnTo>
                      <a:pt x="2272" y="986"/>
                    </a:lnTo>
                    <a:lnTo>
                      <a:pt x="2323" y="986"/>
                    </a:lnTo>
                    <a:lnTo>
                      <a:pt x="2323" y="1019"/>
                    </a:lnTo>
                    <a:lnTo>
                      <a:pt x="2449" y="1019"/>
                    </a:lnTo>
                    <a:lnTo>
                      <a:pt x="2449" y="1056"/>
                    </a:lnTo>
                    <a:lnTo>
                      <a:pt x="2501" y="1056"/>
                    </a:lnTo>
                    <a:lnTo>
                      <a:pt x="2501" y="1094"/>
                    </a:lnTo>
                    <a:lnTo>
                      <a:pt x="2524" y="1094"/>
                    </a:lnTo>
                    <a:lnTo>
                      <a:pt x="2524" y="1126"/>
                    </a:lnTo>
                    <a:lnTo>
                      <a:pt x="2557" y="1126"/>
                    </a:lnTo>
                    <a:lnTo>
                      <a:pt x="2557" y="1164"/>
                    </a:lnTo>
                    <a:lnTo>
                      <a:pt x="2561" y="1164"/>
                    </a:lnTo>
                    <a:lnTo>
                      <a:pt x="2561" y="1210"/>
                    </a:lnTo>
                    <a:lnTo>
                      <a:pt x="3112" y="1210"/>
                    </a:lnTo>
                    <a:lnTo>
                      <a:pt x="3112" y="1238"/>
                    </a:lnTo>
                    <a:lnTo>
                      <a:pt x="3140" y="1238"/>
                    </a:lnTo>
                    <a:lnTo>
                      <a:pt x="3140" y="1322"/>
                    </a:lnTo>
                    <a:lnTo>
                      <a:pt x="3672" y="1322"/>
                    </a:lnTo>
                    <a:lnTo>
                      <a:pt x="3672" y="1355"/>
                    </a:lnTo>
                    <a:lnTo>
                      <a:pt x="4008" y="1355"/>
                    </a:lnTo>
                    <a:lnTo>
                      <a:pt x="4008" y="1439"/>
                    </a:lnTo>
                    <a:lnTo>
                      <a:pt x="4036" y="1439"/>
                    </a:lnTo>
                    <a:lnTo>
                      <a:pt x="4036" y="1500"/>
                    </a:lnTo>
                    <a:lnTo>
                      <a:pt x="4073" y="1500"/>
                    </a:lnTo>
                    <a:lnTo>
                      <a:pt x="4073" y="1579"/>
                    </a:lnTo>
                    <a:lnTo>
                      <a:pt x="4423" y="1579"/>
                    </a:lnTo>
                    <a:lnTo>
                      <a:pt x="4423" y="1729"/>
                    </a:lnTo>
                    <a:lnTo>
                      <a:pt x="5580" y="1729"/>
                    </a:lnTo>
                  </a:path>
                </a:pathLst>
              </a:custGeom>
              <a:noFill/>
              <a:ln w="19050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2" name="Line 224">
                <a:extLst>
                  <a:ext uri="{FF2B5EF4-FFF2-40B4-BE49-F238E27FC236}">
                    <a16:creationId xmlns:a16="http://schemas.microsoft.com/office/drawing/2014/main" id="{62A2FE68-6D73-4184-B158-979F429589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2350" y="1069975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3" name="Line 225">
                <a:extLst>
                  <a:ext uri="{FF2B5EF4-FFF2-40B4-BE49-F238E27FC236}">
                    <a16:creationId xmlns:a16="http://schemas.microsoft.com/office/drawing/2014/main" id="{049493AB-FB3C-4913-95A3-5C5C25C59B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9025" y="1069975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4" name="Line 226">
                <a:extLst>
                  <a:ext uri="{FF2B5EF4-FFF2-40B4-BE49-F238E27FC236}">
                    <a16:creationId xmlns:a16="http://schemas.microsoft.com/office/drawing/2014/main" id="{D5894018-3CDB-4155-858D-83F86E3BC6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9100" y="1277938"/>
                <a:ext cx="0" cy="11112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5" name="Line 227">
                <a:extLst>
                  <a:ext uri="{FF2B5EF4-FFF2-40B4-BE49-F238E27FC236}">
                    <a16:creationId xmlns:a16="http://schemas.microsoft.com/office/drawing/2014/main" id="{2E43861D-7568-4F3C-BED8-CD644ED8D7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2638" y="1462088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6" name="Line 228">
                <a:extLst>
                  <a:ext uri="{FF2B5EF4-FFF2-40B4-BE49-F238E27FC236}">
                    <a16:creationId xmlns:a16="http://schemas.microsoft.com/office/drawing/2014/main" id="{54EB8175-BDAA-4E1B-A3BD-63E23FC74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4688" y="1922463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7" name="Line 229">
                <a:extLst>
                  <a:ext uri="{FF2B5EF4-FFF2-40B4-BE49-F238E27FC236}">
                    <a16:creationId xmlns:a16="http://schemas.microsoft.com/office/drawing/2014/main" id="{97E676A6-9287-4EF8-A9BE-B2C2552B8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29513" y="3160713"/>
                <a:ext cx="0" cy="11112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8" name="Line 230">
                <a:extLst>
                  <a:ext uri="{FF2B5EF4-FFF2-40B4-BE49-F238E27FC236}">
                    <a16:creationId xmlns:a16="http://schemas.microsoft.com/office/drawing/2014/main" id="{D8B94AF5-C0CA-4DA3-8F2B-6ED8933BB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8" y="3160713"/>
                <a:ext cx="0" cy="11112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9" name="Line 231">
                <a:extLst>
                  <a:ext uri="{FF2B5EF4-FFF2-40B4-BE49-F238E27FC236}">
                    <a16:creationId xmlns:a16="http://schemas.microsoft.com/office/drawing/2014/main" id="{E244F92C-2545-41F9-BAA7-8242760BE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80338" y="3160713"/>
                <a:ext cx="0" cy="11112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0" name="Line 232">
                <a:extLst>
                  <a:ext uri="{FF2B5EF4-FFF2-40B4-BE49-F238E27FC236}">
                    <a16:creationId xmlns:a16="http://schemas.microsoft.com/office/drawing/2014/main" id="{CD6F9621-046D-4225-A1AD-70DA85274D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4950" y="3160713"/>
                <a:ext cx="0" cy="11112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1" name="Line 233">
                <a:extLst>
                  <a:ext uri="{FF2B5EF4-FFF2-40B4-BE49-F238E27FC236}">
                    <a16:creationId xmlns:a16="http://schemas.microsoft.com/office/drawing/2014/main" id="{07878D9C-5701-48A0-8AFF-D13D6DC09D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13688" y="3160713"/>
                <a:ext cx="0" cy="11112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2" name="Line 234">
                <a:extLst>
                  <a:ext uri="{FF2B5EF4-FFF2-40B4-BE49-F238E27FC236}">
                    <a16:creationId xmlns:a16="http://schemas.microsoft.com/office/drawing/2014/main" id="{F80C10D2-4065-4E6A-AF9C-29E0FC85B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77200" y="3219450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3" name="Line 235">
                <a:extLst>
                  <a:ext uri="{FF2B5EF4-FFF2-40B4-BE49-F238E27FC236}">
                    <a16:creationId xmlns:a16="http://schemas.microsoft.com/office/drawing/2014/main" id="{9418D1D1-F693-429F-9F8E-72EDE2036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7225" y="3219450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4" name="Line 236">
                <a:extLst>
                  <a:ext uri="{FF2B5EF4-FFF2-40B4-BE49-F238E27FC236}">
                    <a16:creationId xmlns:a16="http://schemas.microsoft.com/office/drawing/2014/main" id="{9A9DFEBA-299E-400E-9033-BED39A6AE5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0575" y="3219450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5" name="Line 237">
                <a:extLst>
                  <a:ext uri="{FF2B5EF4-FFF2-40B4-BE49-F238E27FC236}">
                    <a16:creationId xmlns:a16="http://schemas.microsoft.com/office/drawing/2014/main" id="{97212D8E-AC36-4CFD-BB9A-0CCE6788FE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55025" y="3219450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6" name="Line 238">
                <a:extLst>
                  <a:ext uri="{FF2B5EF4-FFF2-40B4-BE49-F238E27FC236}">
                    <a16:creationId xmlns:a16="http://schemas.microsoft.com/office/drawing/2014/main" id="{62DF537E-CA4E-4B15-B5BC-2949637D05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9475" y="3219450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7" name="Line 239">
                <a:extLst>
                  <a:ext uri="{FF2B5EF4-FFF2-40B4-BE49-F238E27FC236}">
                    <a16:creationId xmlns:a16="http://schemas.microsoft.com/office/drawing/2014/main" id="{1F70CAA9-A908-4302-94F9-1A371F19C6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3568700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8" name="Line 240">
                <a:extLst>
                  <a:ext uri="{FF2B5EF4-FFF2-40B4-BE49-F238E27FC236}">
                    <a16:creationId xmlns:a16="http://schemas.microsoft.com/office/drawing/2014/main" id="{0BFB2176-9CB9-4D83-AC2C-5CABCEB5B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47163" y="3568700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9" name="Line 241">
                <a:extLst>
                  <a:ext uri="{FF2B5EF4-FFF2-40B4-BE49-F238E27FC236}">
                    <a16:creationId xmlns:a16="http://schemas.microsoft.com/office/drawing/2014/main" id="{705CF8F1-88DF-47F3-84D7-5596DD3B14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77325" y="3568700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0" name="Line 242">
                <a:extLst>
                  <a:ext uri="{FF2B5EF4-FFF2-40B4-BE49-F238E27FC236}">
                    <a16:creationId xmlns:a16="http://schemas.microsoft.com/office/drawing/2014/main" id="{1437E8EA-99F0-43C8-9757-169069125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51938" y="3568700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1" name="Line 243">
                <a:extLst>
                  <a:ext uri="{FF2B5EF4-FFF2-40B4-BE49-F238E27FC236}">
                    <a16:creationId xmlns:a16="http://schemas.microsoft.com/office/drawing/2014/main" id="{FB80C123-F7B1-42C8-9F82-D71DBBE62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3188" y="3813175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2" name="Line 244">
                <a:extLst>
                  <a:ext uri="{FF2B5EF4-FFF2-40B4-BE49-F238E27FC236}">
                    <a16:creationId xmlns:a16="http://schemas.microsoft.com/office/drawing/2014/main" id="{96263056-DFC1-4E1E-87F8-496ECED7F8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47338" y="3813175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3" name="Line 245">
                <a:extLst>
                  <a:ext uri="{FF2B5EF4-FFF2-40B4-BE49-F238E27FC236}">
                    <a16:creationId xmlns:a16="http://schemas.microsoft.com/office/drawing/2014/main" id="{CF80774C-747A-4637-9212-16A05BB739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22000" y="3813175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4" name="Line 246">
                <a:extLst>
                  <a:ext uri="{FF2B5EF4-FFF2-40B4-BE49-F238E27FC236}">
                    <a16:creationId xmlns:a16="http://schemas.microsoft.com/office/drawing/2014/main" id="{F94BC257-3AF6-45ED-88E6-EFCB30385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91863" y="3813175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5" name="Line 247">
                <a:extLst>
                  <a:ext uri="{FF2B5EF4-FFF2-40B4-BE49-F238E27FC236}">
                    <a16:creationId xmlns:a16="http://schemas.microsoft.com/office/drawing/2014/main" id="{56714941-3569-41D9-A140-712294E6CF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1438" y="3160713"/>
                <a:ext cx="0" cy="11112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FA85BF12-37B5-43A7-86CA-C2797712FA02}"/>
                </a:ext>
              </a:extLst>
            </p:cNvPr>
            <p:cNvGrpSpPr/>
            <p:nvPr/>
          </p:nvGrpSpPr>
          <p:grpSpPr>
            <a:xfrm>
              <a:off x="1679973" y="802481"/>
              <a:ext cx="6866335" cy="2330054"/>
              <a:chOff x="2239963" y="1069975"/>
              <a:chExt cx="9155113" cy="3106738"/>
            </a:xfrm>
          </p:grpSpPr>
          <p:sp>
            <p:nvSpPr>
              <p:cNvPr id="313" name="Freeform 248">
                <a:extLst>
                  <a:ext uri="{FF2B5EF4-FFF2-40B4-BE49-F238E27FC236}">
                    <a16:creationId xmlns:a16="http://schemas.microsoft.com/office/drawing/2014/main" id="{94789172-B53F-435B-9927-602A5E0DC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9963" y="1120775"/>
                <a:ext cx="9155113" cy="3003550"/>
              </a:xfrm>
              <a:custGeom>
                <a:avLst/>
                <a:gdLst>
                  <a:gd name="T0" fmla="*/ 448 w 5767"/>
                  <a:gd name="T1" fmla="*/ 19 h 1892"/>
                  <a:gd name="T2" fmla="*/ 710 w 5767"/>
                  <a:gd name="T3" fmla="*/ 33 h 1892"/>
                  <a:gd name="T4" fmla="*/ 728 w 5767"/>
                  <a:gd name="T5" fmla="*/ 61 h 1892"/>
                  <a:gd name="T6" fmla="*/ 789 w 5767"/>
                  <a:gd name="T7" fmla="*/ 80 h 1892"/>
                  <a:gd name="T8" fmla="*/ 812 w 5767"/>
                  <a:gd name="T9" fmla="*/ 117 h 1892"/>
                  <a:gd name="T10" fmla="*/ 892 w 5767"/>
                  <a:gd name="T11" fmla="*/ 127 h 1892"/>
                  <a:gd name="T12" fmla="*/ 896 w 5767"/>
                  <a:gd name="T13" fmla="*/ 159 h 1892"/>
                  <a:gd name="T14" fmla="*/ 999 w 5767"/>
                  <a:gd name="T15" fmla="*/ 183 h 1892"/>
                  <a:gd name="T16" fmla="*/ 1041 w 5767"/>
                  <a:gd name="T17" fmla="*/ 229 h 1892"/>
                  <a:gd name="T18" fmla="*/ 1171 w 5767"/>
                  <a:gd name="T19" fmla="*/ 248 h 1892"/>
                  <a:gd name="T20" fmla="*/ 1181 w 5767"/>
                  <a:gd name="T21" fmla="*/ 276 h 1892"/>
                  <a:gd name="T22" fmla="*/ 1209 w 5767"/>
                  <a:gd name="T23" fmla="*/ 295 h 1892"/>
                  <a:gd name="T24" fmla="*/ 1241 w 5767"/>
                  <a:gd name="T25" fmla="*/ 327 h 1892"/>
                  <a:gd name="T26" fmla="*/ 1255 w 5767"/>
                  <a:gd name="T27" fmla="*/ 346 h 1892"/>
                  <a:gd name="T28" fmla="*/ 1269 w 5767"/>
                  <a:gd name="T29" fmla="*/ 393 h 1892"/>
                  <a:gd name="T30" fmla="*/ 1377 w 5767"/>
                  <a:gd name="T31" fmla="*/ 407 h 1892"/>
                  <a:gd name="T32" fmla="*/ 1381 w 5767"/>
                  <a:gd name="T33" fmla="*/ 444 h 1892"/>
                  <a:gd name="T34" fmla="*/ 1409 w 5767"/>
                  <a:gd name="T35" fmla="*/ 463 h 1892"/>
                  <a:gd name="T36" fmla="*/ 1414 w 5767"/>
                  <a:gd name="T37" fmla="*/ 491 h 1892"/>
                  <a:gd name="T38" fmla="*/ 1479 w 5767"/>
                  <a:gd name="T39" fmla="*/ 505 h 1892"/>
                  <a:gd name="T40" fmla="*/ 1503 w 5767"/>
                  <a:gd name="T41" fmla="*/ 542 h 1892"/>
                  <a:gd name="T42" fmla="*/ 1521 w 5767"/>
                  <a:gd name="T43" fmla="*/ 561 h 1892"/>
                  <a:gd name="T44" fmla="*/ 1568 w 5767"/>
                  <a:gd name="T45" fmla="*/ 603 h 1892"/>
                  <a:gd name="T46" fmla="*/ 1699 w 5767"/>
                  <a:gd name="T47" fmla="*/ 622 h 1892"/>
                  <a:gd name="T48" fmla="*/ 1731 w 5767"/>
                  <a:gd name="T49" fmla="*/ 654 h 1892"/>
                  <a:gd name="T50" fmla="*/ 1801 w 5767"/>
                  <a:gd name="T51" fmla="*/ 678 h 1892"/>
                  <a:gd name="T52" fmla="*/ 1820 w 5767"/>
                  <a:gd name="T53" fmla="*/ 697 h 1892"/>
                  <a:gd name="T54" fmla="*/ 1876 w 5767"/>
                  <a:gd name="T55" fmla="*/ 757 h 1892"/>
                  <a:gd name="T56" fmla="*/ 1923 w 5767"/>
                  <a:gd name="T57" fmla="*/ 795 h 1892"/>
                  <a:gd name="T58" fmla="*/ 2086 w 5767"/>
                  <a:gd name="T59" fmla="*/ 799 h 1892"/>
                  <a:gd name="T60" fmla="*/ 2119 w 5767"/>
                  <a:gd name="T61" fmla="*/ 837 h 1892"/>
                  <a:gd name="T62" fmla="*/ 2212 w 5767"/>
                  <a:gd name="T63" fmla="*/ 855 h 1892"/>
                  <a:gd name="T64" fmla="*/ 2231 w 5767"/>
                  <a:gd name="T65" fmla="*/ 888 h 1892"/>
                  <a:gd name="T66" fmla="*/ 2287 w 5767"/>
                  <a:gd name="T67" fmla="*/ 907 h 1892"/>
                  <a:gd name="T68" fmla="*/ 2305 w 5767"/>
                  <a:gd name="T69" fmla="*/ 939 h 1892"/>
                  <a:gd name="T70" fmla="*/ 2417 w 5767"/>
                  <a:gd name="T71" fmla="*/ 953 h 1892"/>
                  <a:gd name="T72" fmla="*/ 2431 w 5767"/>
                  <a:gd name="T73" fmla="*/ 986 h 1892"/>
                  <a:gd name="T74" fmla="*/ 2483 w 5767"/>
                  <a:gd name="T75" fmla="*/ 1019 h 1892"/>
                  <a:gd name="T76" fmla="*/ 2520 w 5767"/>
                  <a:gd name="T77" fmla="*/ 1070 h 1892"/>
                  <a:gd name="T78" fmla="*/ 2581 w 5767"/>
                  <a:gd name="T79" fmla="*/ 1094 h 1892"/>
                  <a:gd name="T80" fmla="*/ 2595 w 5767"/>
                  <a:gd name="T81" fmla="*/ 1126 h 1892"/>
                  <a:gd name="T82" fmla="*/ 2660 w 5767"/>
                  <a:gd name="T83" fmla="*/ 1140 h 1892"/>
                  <a:gd name="T84" fmla="*/ 2721 w 5767"/>
                  <a:gd name="T85" fmla="*/ 1178 h 1892"/>
                  <a:gd name="T86" fmla="*/ 2814 w 5767"/>
                  <a:gd name="T87" fmla="*/ 1192 h 1892"/>
                  <a:gd name="T88" fmla="*/ 2823 w 5767"/>
                  <a:gd name="T89" fmla="*/ 1229 h 1892"/>
                  <a:gd name="T90" fmla="*/ 2847 w 5767"/>
                  <a:gd name="T91" fmla="*/ 1243 h 1892"/>
                  <a:gd name="T92" fmla="*/ 2875 w 5767"/>
                  <a:gd name="T93" fmla="*/ 1276 h 1892"/>
                  <a:gd name="T94" fmla="*/ 2917 w 5767"/>
                  <a:gd name="T95" fmla="*/ 1294 h 1892"/>
                  <a:gd name="T96" fmla="*/ 3005 w 5767"/>
                  <a:gd name="T97" fmla="*/ 1360 h 1892"/>
                  <a:gd name="T98" fmla="*/ 3075 w 5767"/>
                  <a:gd name="T99" fmla="*/ 1379 h 1892"/>
                  <a:gd name="T100" fmla="*/ 3164 w 5767"/>
                  <a:gd name="T101" fmla="*/ 1435 h 1892"/>
                  <a:gd name="T102" fmla="*/ 3257 w 5767"/>
                  <a:gd name="T103" fmla="*/ 1472 h 1892"/>
                  <a:gd name="T104" fmla="*/ 3374 w 5767"/>
                  <a:gd name="T105" fmla="*/ 1509 h 1892"/>
                  <a:gd name="T106" fmla="*/ 3574 w 5767"/>
                  <a:gd name="T107" fmla="*/ 1528 h 1892"/>
                  <a:gd name="T108" fmla="*/ 3738 w 5767"/>
                  <a:gd name="T109" fmla="*/ 1565 h 1892"/>
                  <a:gd name="T110" fmla="*/ 3868 w 5767"/>
                  <a:gd name="T111" fmla="*/ 1607 h 1892"/>
                  <a:gd name="T112" fmla="*/ 3910 w 5767"/>
                  <a:gd name="T113" fmla="*/ 1668 h 1892"/>
                  <a:gd name="T114" fmla="*/ 4340 w 5767"/>
                  <a:gd name="T115" fmla="*/ 1710 h 1892"/>
                  <a:gd name="T116" fmla="*/ 4554 w 5767"/>
                  <a:gd name="T117" fmla="*/ 1818 h 1892"/>
                  <a:gd name="T118" fmla="*/ 5767 w 5767"/>
                  <a:gd name="T119" fmla="*/ 1892 h 1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767" h="1892">
                    <a:moveTo>
                      <a:pt x="0" y="0"/>
                    </a:moveTo>
                    <a:lnTo>
                      <a:pt x="448" y="0"/>
                    </a:lnTo>
                    <a:lnTo>
                      <a:pt x="448" y="19"/>
                    </a:lnTo>
                    <a:lnTo>
                      <a:pt x="458" y="19"/>
                    </a:lnTo>
                    <a:lnTo>
                      <a:pt x="458" y="33"/>
                    </a:lnTo>
                    <a:lnTo>
                      <a:pt x="710" y="33"/>
                    </a:lnTo>
                    <a:lnTo>
                      <a:pt x="710" y="47"/>
                    </a:lnTo>
                    <a:lnTo>
                      <a:pt x="728" y="47"/>
                    </a:lnTo>
                    <a:lnTo>
                      <a:pt x="728" y="61"/>
                    </a:lnTo>
                    <a:lnTo>
                      <a:pt x="766" y="61"/>
                    </a:lnTo>
                    <a:lnTo>
                      <a:pt x="766" y="80"/>
                    </a:lnTo>
                    <a:lnTo>
                      <a:pt x="789" y="80"/>
                    </a:lnTo>
                    <a:lnTo>
                      <a:pt x="789" y="99"/>
                    </a:lnTo>
                    <a:lnTo>
                      <a:pt x="812" y="99"/>
                    </a:lnTo>
                    <a:lnTo>
                      <a:pt x="812" y="117"/>
                    </a:lnTo>
                    <a:lnTo>
                      <a:pt x="854" y="117"/>
                    </a:lnTo>
                    <a:lnTo>
                      <a:pt x="854" y="127"/>
                    </a:lnTo>
                    <a:lnTo>
                      <a:pt x="892" y="127"/>
                    </a:lnTo>
                    <a:lnTo>
                      <a:pt x="892" y="145"/>
                    </a:lnTo>
                    <a:lnTo>
                      <a:pt x="896" y="145"/>
                    </a:lnTo>
                    <a:lnTo>
                      <a:pt x="896" y="159"/>
                    </a:lnTo>
                    <a:lnTo>
                      <a:pt x="933" y="159"/>
                    </a:lnTo>
                    <a:lnTo>
                      <a:pt x="933" y="183"/>
                    </a:lnTo>
                    <a:lnTo>
                      <a:pt x="999" y="183"/>
                    </a:lnTo>
                    <a:lnTo>
                      <a:pt x="999" y="197"/>
                    </a:lnTo>
                    <a:lnTo>
                      <a:pt x="1041" y="197"/>
                    </a:lnTo>
                    <a:lnTo>
                      <a:pt x="1041" y="229"/>
                    </a:lnTo>
                    <a:lnTo>
                      <a:pt x="1078" y="229"/>
                    </a:lnTo>
                    <a:lnTo>
                      <a:pt x="1078" y="248"/>
                    </a:lnTo>
                    <a:lnTo>
                      <a:pt x="1171" y="248"/>
                    </a:lnTo>
                    <a:lnTo>
                      <a:pt x="1171" y="257"/>
                    </a:lnTo>
                    <a:lnTo>
                      <a:pt x="1181" y="257"/>
                    </a:lnTo>
                    <a:lnTo>
                      <a:pt x="1181" y="276"/>
                    </a:lnTo>
                    <a:lnTo>
                      <a:pt x="1199" y="276"/>
                    </a:lnTo>
                    <a:lnTo>
                      <a:pt x="1199" y="295"/>
                    </a:lnTo>
                    <a:lnTo>
                      <a:pt x="1209" y="295"/>
                    </a:lnTo>
                    <a:lnTo>
                      <a:pt x="1209" y="309"/>
                    </a:lnTo>
                    <a:lnTo>
                      <a:pt x="1241" y="309"/>
                    </a:lnTo>
                    <a:lnTo>
                      <a:pt x="1241" y="327"/>
                    </a:lnTo>
                    <a:lnTo>
                      <a:pt x="1246" y="327"/>
                    </a:lnTo>
                    <a:lnTo>
                      <a:pt x="1246" y="346"/>
                    </a:lnTo>
                    <a:lnTo>
                      <a:pt x="1255" y="346"/>
                    </a:lnTo>
                    <a:lnTo>
                      <a:pt x="1255" y="355"/>
                    </a:lnTo>
                    <a:lnTo>
                      <a:pt x="1269" y="355"/>
                    </a:lnTo>
                    <a:lnTo>
                      <a:pt x="1269" y="393"/>
                    </a:lnTo>
                    <a:lnTo>
                      <a:pt x="1330" y="393"/>
                    </a:lnTo>
                    <a:lnTo>
                      <a:pt x="1330" y="407"/>
                    </a:lnTo>
                    <a:lnTo>
                      <a:pt x="1377" y="407"/>
                    </a:lnTo>
                    <a:lnTo>
                      <a:pt x="1377" y="426"/>
                    </a:lnTo>
                    <a:lnTo>
                      <a:pt x="1381" y="426"/>
                    </a:lnTo>
                    <a:lnTo>
                      <a:pt x="1381" y="444"/>
                    </a:lnTo>
                    <a:lnTo>
                      <a:pt x="1395" y="444"/>
                    </a:lnTo>
                    <a:lnTo>
                      <a:pt x="1395" y="463"/>
                    </a:lnTo>
                    <a:lnTo>
                      <a:pt x="1409" y="463"/>
                    </a:lnTo>
                    <a:lnTo>
                      <a:pt x="1409" y="472"/>
                    </a:lnTo>
                    <a:lnTo>
                      <a:pt x="1414" y="472"/>
                    </a:lnTo>
                    <a:lnTo>
                      <a:pt x="1414" y="491"/>
                    </a:lnTo>
                    <a:lnTo>
                      <a:pt x="1475" y="491"/>
                    </a:lnTo>
                    <a:lnTo>
                      <a:pt x="1475" y="505"/>
                    </a:lnTo>
                    <a:lnTo>
                      <a:pt x="1479" y="505"/>
                    </a:lnTo>
                    <a:lnTo>
                      <a:pt x="1479" y="524"/>
                    </a:lnTo>
                    <a:lnTo>
                      <a:pt x="1503" y="524"/>
                    </a:lnTo>
                    <a:lnTo>
                      <a:pt x="1503" y="542"/>
                    </a:lnTo>
                    <a:lnTo>
                      <a:pt x="1507" y="542"/>
                    </a:lnTo>
                    <a:lnTo>
                      <a:pt x="1507" y="561"/>
                    </a:lnTo>
                    <a:lnTo>
                      <a:pt x="1521" y="561"/>
                    </a:lnTo>
                    <a:lnTo>
                      <a:pt x="1521" y="594"/>
                    </a:lnTo>
                    <a:lnTo>
                      <a:pt x="1568" y="594"/>
                    </a:lnTo>
                    <a:lnTo>
                      <a:pt x="1568" y="603"/>
                    </a:lnTo>
                    <a:lnTo>
                      <a:pt x="1647" y="603"/>
                    </a:lnTo>
                    <a:lnTo>
                      <a:pt x="1647" y="622"/>
                    </a:lnTo>
                    <a:lnTo>
                      <a:pt x="1699" y="622"/>
                    </a:lnTo>
                    <a:lnTo>
                      <a:pt x="1699" y="640"/>
                    </a:lnTo>
                    <a:lnTo>
                      <a:pt x="1731" y="640"/>
                    </a:lnTo>
                    <a:lnTo>
                      <a:pt x="1731" y="654"/>
                    </a:lnTo>
                    <a:lnTo>
                      <a:pt x="1764" y="654"/>
                    </a:lnTo>
                    <a:lnTo>
                      <a:pt x="1764" y="678"/>
                    </a:lnTo>
                    <a:lnTo>
                      <a:pt x="1801" y="678"/>
                    </a:lnTo>
                    <a:lnTo>
                      <a:pt x="1801" y="692"/>
                    </a:lnTo>
                    <a:lnTo>
                      <a:pt x="1820" y="692"/>
                    </a:lnTo>
                    <a:lnTo>
                      <a:pt x="1820" y="697"/>
                    </a:lnTo>
                    <a:lnTo>
                      <a:pt x="1853" y="697"/>
                    </a:lnTo>
                    <a:lnTo>
                      <a:pt x="1853" y="757"/>
                    </a:lnTo>
                    <a:lnTo>
                      <a:pt x="1876" y="757"/>
                    </a:lnTo>
                    <a:lnTo>
                      <a:pt x="1876" y="771"/>
                    </a:lnTo>
                    <a:lnTo>
                      <a:pt x="1923" y="771"/>
                    </a:lnTo>
                    <a:lnTo>
                      <a:pt x="1923" y="795"/>
                    </a:lnTo>
                    <a:lnTo>
                      <a:pt x="2035" y="795"/>
                    </a:lnTo>
                    <a:lnTo>
                      <a:pt x="2035" y="799"/>
                    </a:lnTo>
                    <a:lnTo>
                      <a:pt x="2086" y="799"/>
                    </a:lnTo>
                    <a:lnTo>
                      <a:pt x="2086" y="818"/>
                    </a:lnTo>
                    <a:lnTo>
                      <a:pt x="2119" y="818"/>
                    </a:lnTo>
                    <a:lnTo>
                      <a:pt x="2119" y="837"/>
                    </a:lnTo>
                    <a:lnTo>
                      <a:pt x="2165" y="837"/>
                    </a:lnTo>
                    <a:lnTo>
                      <a:pt x="2165" y="855"/>
                    </a:lnTo>
                    <a:lnTo>
                      <a:pt x="2212" y="855"/>
                    </a:lnTo>
                    <a:lnTo>
                      <a:pt x="2212" y="869"/>
                    </a:lnTo>
                    <a:lnTo>
                      <a:pt x="2231" y="869"/>
                    </a:lnTo>
                    <a:lnTo>
                      <a:pt x="2231" y="888"/>
                    </a:lnTo>
                    <a:lnTo>
                      <a:pt x="2245" y="888"/>
                    </a:lnTo>
                    <a:lnTo>
                      <a:pt x="2245" y="907"/>
                    </a:lnTo>
                    <a:lnTo>
                      <a:pt x="2287" y="907"/>
                    </a:lnTo>
                    <a:lnTo>
                      <a:pt x="2287" y="925"/>
                    </a:lnTo>
                    <a:lnTo>
                      <a:pt x="2305" y="925"/>
                    </a:lnTo>
                    <a:lnTo>
                      <a:pt x="2305" y="939"/>
                    </a:lnTo>
                    <a:lnTo>
                      <a:pt x="2352" y="939"/>
                    </a:lnTo>
                    <a:lnTo>
                      <a:pt x="2352" y="953"/>
                    </a:lnTo>
                    <a:lnTo>
                      <a:pt x="2417" y="953"/>
                    </a:lnTo>
                    <a:lnTo>
                      <a:pt x="2417" y="967"/>
                    </a:lnTo>
                    <a:lnTo>
                      <a:pt x="2431" y="967"/>
                    </a:lnTo>
                    <a:lnTo>
                      <a:pt x="2431" y="986"/>
                    </a:lnTo>
                    <a:lnTo>
                      <a:pt x="2464" y="986"/>
                    </a:lnTo>
                    <a:lnTo>
                      <a:pt x="2464" y="1019"/>
                    </a:lnTo>
                    <a:lnTo>
                      <a:pt x="2483" y="1019"/>
                    </a:lnTo>
                    <a:lnTo>
                      <a:pt x="2483" y="1038"/>
                    </a:lnTo>
                    <a:lnTo>
                      <a:pt x="2520" y="1038"/>
                    </a:lnTo>
                    <a:lnTo>
                      <a:pt x="2520" y="1070"/>
                    </a:lnTo>
                    <a:lnTo>
                      <a:pt x="2553" y="1070"/>
                    </a:lnTo>
                    <a:lnTo>
                      <a:pt x="2553" y="1094"/>
                    </a:lnTo>
                    <a:lnTo>
                      <a:pt x="2581" y="1094"/>
                    </a:lnTo>
                    <a:lnTo>
                      <a:pt x="2581" y="1108"/>
                    </a:lnTo>
                    <a:lnTo>
                      <a:pt x="2595" y="1108"/>
                    </a:lnTo>
                    <a:lnTo>
                      <a:pt x="2595" y="1126"/>
                    </a:lnTo>
                    <a:lnTo>
                      <a:pt x="2637" y="1126"/>
                    </a:lnTo>
                    <a:lnTo>
                      <a:pt x="2637" y="1140"/>
                    </a:lnTo>
                    <a:lnTo>
                      <a:pt x="2660" y="1140"/>
                    </a:lnTo>
                    <a:lnTo>
                      <a:pt x="2660" y="1159"/>
                    </a:lnTo>
                    <a:lnTo>
                      <a:pt x="2721" y="1159"/>
                    </a:lnTo>
                    <a:lnTo>
                      <a:pt x="2721" y="1178"/>
                    </a:lnTo>
                    <a:lnTo>
                      <a:pt x="2805" y="1178"/>
                    </a:lnTo>
                    <a:lnTo>
                      <a:pt x="2805" y="1192"/>
                    </a:lnTo>
                    <a:lnTo>
                      <a:pt x="2814" y="1192"/>
                    </a:lnTo>
                    <a:lnTo>
                      <a:pt x="2814" y="1215"/>
                    </a:lnTo>
                    <a:lnTo>
                      <a:pt x="2823" y="1215"/>
                    </a:lnTo>
                    <a:lnTo>
                      <a:pt x="2823" y="1229"/>
                    </a:lnTo>
                    <a:lnTo>
                      <a:pt x="2833" y="1229"/>
                    </a:lnTo>
                    <a:lnTo>
                      <a:pt x="2833" y="1243"/>
                    </a:lnTo>
                    <a:lnTo>
                      <a:pt x="2847" y="1243"/>
                    </a:lnTo>
                    <a:lnTo>
                      <a:pt x="2847" y="1262"/>
                    </a:lnTo>
                    <a:lnTo>
                      <a:pt x="2875" y="1262"/>
                    </a:lnTo>
                    <a:lnTo>
                      <a:pt x="2875" y="1276"/>
                    </a:lnTo>
                    <a:lnTo>
                      <a:pt x="2879" y="1276"/>
                    </a:lnTo>
                    <a:lnTo>
                      <a:pt x="2879" y="1294"/>
                    </a:lnTo>
                    <a:lnTo>
                      <a:pt x="2917" y="1294"/>
                    </a:lnTo>
                    <a:lnTo>
                      <a:pt x="2917" y="1313"/>
                    </a:lnTo>
                    <a:lnTo>
                      <a:pt x="3005" y="1313"/>
                    </a:lnTo>
                    <a:lnTo>
                      <a:pt x="3005" y="1360"/>
                    </a:lnTo>
                    <a:lnTo>
                      <a:pt x="3047" y="1360"/>
                    </a:lnTo>
                    <a:lnTo>
                      <a:pt x="3047" y="1379"/>
                    </a:lnTo>
                    <a:lnTo>
                      <a:pt x="3075" y="1379"/>
                    </a:lnTo>
                    <a:lnTo>
                      <a:pt x="3075" y="1397"/>
                    </a:lnTo>
                    <a:lnTo>
                      <a:pt x="3164" y="1397"/>
                    </a:lnTo>
                    <a:lnTo>
                      <a:pt x="3164" y="1435"/>
                    </a:lnTo>
                    <a:lnTo>
                      <a:pt x="3238" y="1435"/>
                    </a:lnTo>
                    <a:lnTo>
                      <a:pt x="3238" y="1472"/>
                    </a:lnTo>
                    <a:lnTo>
                      <a:pt x="3257" y="1472"/>
                    </a:lnTo>
                    <a:lnTo>
                      <a:pt x="3257" y="1486"/>
                    </a:lnTo>
                    <a:lnTo>
                      <a:pt x="3374" y="1486"/>
                    </a:lnTo>
                    <a:lnTo>
                      <a:pt x="3374" y="1509"/>
                    </a:lnTo>
                    <a:lnTo>
                      <a:pt x="3486" y="1509"/>
                    </a:lnTo>
                    <a:lnTo>
                      <a:pt x="3486" y="1528"/>
                    </a:lnTo>
                    <a:lnTo>
                      <a:pt x="3574" y="1528"/>
                    </a:lnTo>
                    <a:lnTo>
                      <a:pt x="3574" y="1547"/>
                    </a:lnTo>
                    <a:lnTo>
                      <a:pt x="3738" y="1547"/>
                    </a:lnTo>
                    <a:lnTo>
                      <a:pt x="3738" y="1565"/>
                    </a:lnTo>
                    <a:lnTo>
                      <a:pt x="3850" y="1565"/>
                    </a:lnTo>
                    <a:lnTo>
                      <a:pt x="3850" y="1607"/>
                    </a:lnTo>
                    <a:lnTo>
                      <a:pt x="3868" y="1607"/>
                    </a:lnTo>
                    <a:lnTo>
                      <a:pt x="3868" y="1640"/>
                    </a:lnTo>
                    <a:lnTo>
                      <a:pt x="3910" y="1640"/>
                    </a:lnTo>
                    <a:lnTo>
                      <a:pt x="3910" y="1668"/>
                    </a:lnTo>
                    <a:lnTo>
                      <a:pt x="4312" y="1668"/>
                    </a:lnTo>
                    <a:lnTo>
                      <a:pt x="4312" y="1710"/>
                    </a:lnTo>
                    <a:lnTo>
                      <a:pt x="4340" y="1710"/>
                    </a:lnTo>
                    <a:lnTo>
                      <a:pt x="4340" y="1762"/>
                    </a:lnTo>
                    <a:lnTo>
                      <a:pt x="4554" y="1762"/>
                    </a:lnTo>
                    <a:lnTo>
                      <a:pt x="4554" y="1818"/>
                    </a:lnTo>
                    <a:lnTo>
                      <a:pt x="4736" y="1818"/>
                    </a:lnTo>
                    <a:lnTo>
                      <a:pt x="4736" y="1892"/>
                    </a:lnTo>
                    <a:lnTo>
                      <a:pt x="5767" y="1892"/>
                    </a:ln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4" name="Line 249">
                <a:extLst>
                  <a:ext uri="{FF2B5EF4-FFF2-40B4-BE49-F238E27FC236}">
                    <a16:creationId xmlns:a16="http://schemas.microsoft.com/office/drawing/2014/main" id="{193F141F-2794-4173-B7CD-EDACBA28C9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95075" y="4073525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Line 250">
                <a:extLst>
                  <a:ext uri="{FF2B5EF4-FFF2-40B4-BE49-F238E27FC236}">
                    <a16:creationId xmlns:a16="http://schemas.microsoft.com/office/drawing/2014/main" id="{1B6EB3AD-23C3-4D55-A736-6B95C37D09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69613" y="4073525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6" name="Line 251">
                <a:extLst>
                  <a:ext uri="{FF2B5EF4-FFF2-40B4-BE49-F238E27FC236}">
                    <a16:creationId xmlns:a16="http://schemas.microsoft.com/office/drawing/2014/main" id="{1B2FE36C-7F84-4CA8-B6CB-117DE4DB4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0663" y="4073525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7" name="Line 252">
                <a:extLst>
                  <a:ext uri="{FF2B5EF4-FFF2-40B4-BE49-F238E27FC236}">
                    <a16:creationId xmlns:a16="http://schemas.microsoft.com/office/drawing/2014/main" id="{4B1AFC5F-D893-409C-84EF-9EE84F8D0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21925" y="4073525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8" name="Line 253">
                <a:extLst>
                  <a:ext uri="{FF2B5EF4-FFF2-40B4-BE49-F238E27FC236}">
                    <a16:creationId xmlns:a16="http://schemas.microsoft.com/office/drawing/2014/main" id="{5D6DC306-DA73-4CBD-BA9A-5F4FCD11D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88575" y="4073525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9" name="Line 254">
                <a:extLst>
                  <a:ext uri="{FF2B5EF4-FFF2-40B4-BE49-F238E27FC236}">
                    <a16:creationId xmlns:a16="http://schemas.microsoft.com/office/drawing/2014/main" id="{0B230180-D3C7-4B2A-8643-BF3188CD8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88525" y="4073525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0" name="Line 255">
                <a:extLst>
                  <a:ext uri="{FF2B5EF4-FFF2-40B4-BE49-F238E27FC236}">
                    <a16:creationId xmlns:a16="http://schemas.microsoft.com/office/drawing/2014/main" id="{249BB3D5-BA8B-4E06-B657-1B940AA007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88500" y="3954463"/>
                <a:ext cx="0" cy="11112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1" name="Line 256">
                <a:extLst>
                  <a:ext uri="{FF2B5EF4-FFF2-40B4-BE49-F238E27FC236}">
                    <a16:creationId xmlns:a16="http://schemas.microsoft.com/office/drawing/2014/main" id="{DC879517-11BC-44ED-9FFC-91278084DD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10700" y="3865563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2" name="Line 257">
                <a:extLst>
                  <a:ext uri="{FF2B5EF4-FFF2-40B4-BE49-F238E27FC236}">
                    <a16:creationId xmlns:a16="http://schemas.microsoft.com/office/drawing/2014/main" id="{1803E351-0D88-4841-81E4-66D880A8E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74188" y="3865563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3" name="Line 258">
                <a:extLst>
                  <a:ext uri="{FF2B5EF4-FFF2-40B4-BE49-F238E27FC236}">
                    <a16:creationId xmlns:a16="http://schemas.microsoft.com/office/drawing/2014/main" id="{EF7F3266-E386-412B-9AC4-9660E4FF3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66225" y="3865563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4" name="Line 259">
                <a:extLst>
                  <a:ext uri="{FF2B5EF4-FFF2-40B4-BE49-F238E27FC236}">
                    <a16:creationId xmlns:a16="http://schemas.microsoft.com/office/drawing/2014/main" id="{B000D012-6113-41C9-B064-2AB17D2549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99525" y="3724275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5" name="Line 260">
                <a:extLst>
                  <a:ext uri="{FF2B5EF4-FFF2-40B4-BE49-F238E27FC236}">
                    <a16:creationId xmlns:a16="http://schemas.microsoft.com/office/drawing/2014/main" id="{1C8FB407-F33C-4757-A522-92C645A6E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80463" y="3716338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6" name="Line 261">
                <a:extLst>
                  <a:ext uri="{FF2B5EF4-FFF2-40B4-BE49-F238E27FC236}">
                    <a16:creationId xmlns:a16="http://schemas.microsoft.com/office/drawing/2014/main" id="{79021A54-C7ED-4723-B401-2472B2853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43950" y="3716338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7" name="Line 262">
                <a:extLst>
                  <a:ext uri="{FF2B5EF4-FFF2-40B4-BE49-F238E27FC236}">
                    <a16:creationId xmlns:a16="http://schemas.microsoft.com/office/drawing/2014/main" id="{2E0FCB02-9769-449F-9D1B-377304D58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2825" y="3724275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" name="Line 263">
                <a:extLst>
                  <a:ext uri="{FF2B5EF4-FFF2-40B4-BE49-F238E27FC236}">
                    <a16:creationId xmlns:a16="http://schemas.microsoft.com/office/drawing/2014/main" id="{87BB7E94-E582-4BA3-B785-4609AFAC40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10600" y="3724275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9" name="Line 264">
                <a:extLst>
                  <a:ext uri="{FF2B5EF4-FFF2-40B4-BE49-F238E27FC236}">
                    <a16:creationId xmlns:a16="http://schemas.microsoft.com/office/drawing/2014/main" id="{8B1CA6B5-8A9C-48A8-AC84-26FB6441F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9313" y="3724275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0" name="Line 265">
                <a:extLst>
                  <a:ext uri="{FF2B5EF4-FFF2-40B4-BE49-F238E27FC236}">
                    <a16:creationId xmlns:a16="http://schemas.microsoft.com/office/drawing/2014/main" id="{75C7CB9F-045B-4A69-93DB-16C0EA7A88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99450" y="3568700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1" name="Line 266">
                <a:extLst>
                  <a:ext uri="{FF2B5EF4-FFF2-40B4-BE49-F238E27FC236}">
                    <a16:creationId xmlns:a16="http://schemas.microsoft.com/office/drawing/2014/main" id="{A9AE61C3-9564-4D70-8AEB-A2CC5F3291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40713" y="3568700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2" name="Line 267">
                <a:extLst>
                  <a:ext uri="{FF2B5EF4-FFF2-40B4-BE49-F238E27FC236}">
                    <a16:creationId xmlns:a16="http://schemas.microsoft.com/office/drawing/2014/main" id="{72CEDF4D-6F41-46D4-A344-23E4EA6BFC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2613" y="3568700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3" name="Line 268">
                <a:extLst>
                  <a:ext uri="{FF2B5EF4-FFF2-40B4-BE49-F238E27FC236}">
                    <a16:creationId xmlns:a16="http://schemas.microsoft.com/office/drawing/2014/main" id="{8BE507C9-C41E-4DDF-A719-600157C41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5938" y="3532188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4" name="Line 269">
                <a:extLst>
                  <a:ext uri="{FF2B5EF4-FFF2-40B4-BE49-F238E27FC236}">
                    <a16:creationId xmlns:a16="http://schemas.microsoft.com/office/drawing/2014/main" id="{A34DF13D-C979-4047-B3A8-15EC884B6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4813" y="3532188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5" name="Line 270">
                <a:extLst>
                  <a:ext uri="{FF2B5EF4-FFF2-40B4-BE49-F238E27FC236}">
                    <a16:creationId xmlns:a16="http://schemas.microsoft.com/office/drawing/2014/main" id="{34871C60-35D8-4C08-A62F-857F61595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66075" y="3532188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6" name="Line 271">
                <a:extLst>
                  <a:ext uri="{FF2B5EF4-FFF2-40B4-BE49-F238E27FC236}">
                    <a16:creationId xmlns:a16="http://schemas.microsoft.com/office/drawing/2014/main" id="{835B9C81-F08D-4994-8569-ACA1B16B53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5913" y="3532188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7" name="Line 272">
                <a:extLst>
                  <a:ext uri="{FF2B5EF4-FFF2-40B4-BE49-F238E27FC236}">
                    <a16:creationId xmlns:a16="http://schemas.microsoft.com/office/drawing/2014/main" id="{708A0D96-BB44-440E-9098-473137CE5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2888" y="3494088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8" name="Line 273">
                <a:extLst>
                  <a:ext uri="{FF2B5EF4-FFF2-40B4-BE49-F238E27FC236}">
                    <a16:creationId xmlns:a16="http://schemas.microsoft.com/office/drawing/2014/main" id="{5AD79421-24E7-4AA1-9B00-46D260331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5088" y="3457575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9" name="Line 274">
                <a:extLst>
                  <a:ext uri="{FF2B5EF4-FFF2-40B4-BE49-F238E27FC236}">
                    <a16:creationId xmlns:a16="http://schemas.microsoft.com/office/drawing/2014/main" id="{B2E3C30B-D6BF-4401-9AC0-47E0D6D91C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46988" y="3457575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0" name="Line 275">
                <a:extLst>
                  <a:ext uri="{FF2B5EF4-FFF2-40B4-BE49-F238E27FC236}">
                    <a16:creationId xmlns:a16="http://schemas.microsoft.com/office/drawing/2014/main" id="{FA598555-F812-4B2E-85BE-BFE596B0A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96188" y="3457575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1" name="Line 276">
                <a:extLst>
                  <a:ext uri="{FF2B5EF4-FFF2-40B4-BE49-F238E27FC236}">
                    <a16:creationId xmlns:a16="http://schemas.microsoft.com/office/drawing/2014/main" id="{60B533D9-4E12-4273-93F2-D8F7BDF8C3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29513" y="3435350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2" name="Line 277">
                <a:extLst>
                  <a:ext uri="{FF2B5EF4-FFF2-40B4-BE49-F238E27FC236}">
                    <a16:creationId xmlns:a16="http://schemas.microsoft.com/office/drawing/2014/main" id="{B79FE2AA-5915-492D-B10A-EC89A4AD91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1413" y="3435350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3" name="Line 278">
                <a:extLst>
                  <a:ext uri="{FF2B5EF4-FFF2-40B4-BE49-F238E27FC236}">
                    <a16:creationId xmlns:a16="http://schemas.microsoft.com/office/drawing/2014/main" id="{CDA68A62-48B7-4603-B3FB-8CBE8F0C7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6275" y="3219450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4" name="Line 279">
                <a:extLst>
                  <a:ext uri="{FF2B5EF4-FFF2-40B4-BE49-F238E27FC236}">
                    <a16:creationId xmlns:a16="http://schemas.microsoft.com/office/drawing/2014/main" id="{4BCBCB62-2C22-4E23-9D73-9E28F71C0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48450" y="2930525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5" name="Line 280">
                <a:extLst>
                  <a:ext uri="{FF2B5EF4-FFF2-40B4-BE49-F238E27FC236}">
                    <a16:creationId xmlns:a16="http://schemas.microsoft.com/office/drawing/2014/main" id="{D9CC35FC-C38D-4DF9-88C1-ECA2FB21B3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0463" y="2752725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6" name="Line 281">
                <a:extLst>
                  <a:ext uri="{FF2B5EF4-FFF2-40B4-BE49-F238E27FC236}">
                    <a16:creationId xmlns:a16="http://schemas.microsoft.com/office/drawing/2014/main" id="{EFDDBCBA-49FF-4292-8015-21756118E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51563" y="2663825"/>
                <a:ext cx="0" cy="1047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7" name="Line 282">
                <a:extLst>
                  <a:ext uri="{FF2B5EF4-FFF2-40B4-BE49-F238E27FC236}">
                    <a16:creationId xmlns:a16="http://schemas.microsoft.com/office/drawing/2014/main" id="{1F6EFFA5-5EDC-4377-B849-BE10ACE75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2338388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8" name="Line 283">
                <a:extLst>
                  <a:ext uri="{FF2B5EF4-FFF2-40B4-BE49-F238E27FC236}">
                    <a16:creationId xmlns:a16="http://schemas.microsoft.com/office/drawing/2014/main" id="{5116E7D7-9CAC-4EFB-8D2D-7AFDADE12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550" y="1358900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9" name="Line 284">
                <a:extLst>
                  <a:ext uri="{FF2B5EF4-FFF2-40B4-BE49-F238E27FC236}">
                    <a16:creationId xmlns:a16="http://schemas.microsoft.com/office/drawing/2014/main" id="{E24F10FB-F324-47CD-9CDB-F9B27F251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8138" y="1069975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0" name="Line 285">
                <a:extLst>
                  <a:ext uri="{FF2B5EF4-FFF2-40B4-BE49-F238E27FC236}">
                    <a16:creationId xmlns:a16="http://schemas.microsoft.com/office/drawing/2014/main" id="{B95DAFB6-E0D5-406B-8485-42E6B7910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1300" y="1069975"/>
                <a:ext cx="0" cy="1031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0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2B738E8F-0D58-4B46-8A3C-12B23C219C29}"/>
                </a:ext>
              </a:extLst>
            </p:cNvPr>
            <p:cNvSpPr/>
            <p:nvPr/>
          </p:nvSpPr>
          <p:spPr>
            <a:xfrm>
              <a:off x="1703434" y="834491"/>
              <a:ext cx="34289" cy="2866305"/>
            </a:xfrm>
            <a:custGeom>
              <a:avLst/>
              <a:gdLst>
                <a:gd name="connsiteX0" fmla="*/ 0 w 0"/>
                <a:gd name="connsiteY0" fmla="*/ 0 h 3791118"/>
                <a:gd name="connsiteX1" fmla="*/ 0 w 0"/>
                <a:gd name="connsiteY1" fmla="*/ 3791118 h 379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791118">
                  <a:moveTo>
                    <a:pt x="0" y="0"/>
                  </a:moveTo>
                  <a:lnTo>
                    <a:pt x="0" y="3791118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endParaRPr lang="en-US" sz="106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B602E66B-82FB-4E3B-8BCC-E8FD57CE1D57}"/>
                </a:ext>
              </a:extLst>
            </p:cNvPr>
            <p:cNvSpPr/>
            <p:nvPr/>
          </p:nvSpPr>
          <p:spPr>
            <a:xfrm rot="5400000" flipH="1">
              <a:off x="5153209" y="77972"/>
              <a:ext cx="42995" cy="7077255"/>
            </a:xfrm>
            <a:custGeom>
              <a:avLst/>
              <a:gdLst>
                <a:gd name="connsiteX0" fmla="*/ 0 w 0"/>
                <a:gd name="connsiteY0" fmla="*/ 0 h 3791118"/>
                <a:gd name="connsiteX1" fmla="*/ 0 w 0"/>
                <a:gd name="connsiteY1" fmla="*/ 3791118 h 379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791118">
                  <a:moveTo>
                    <a:pt x="0" y="0"/>
                  </a:moveTo>
                  <a:lnTo>
                    <a:pt x="0" y="3791118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endParaRPr lang="en-US" sz="106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E8D796D7-4374-4E4C-9FD4-EEF839FA054C}"/>
                </a:ext>
              </a:extLst>
            </p:cNvPr>
            <p:cNvSpPr txBox="1"/>
            <p:nvPr/>
          </p:nvSpPr>
          <p:spPr>
            <a:xfrm>
              <a:off x="1529214" y="3668519"/>
              <a:ext cx="354050" cy="364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1A4D73C7-0833-457E-8BFC-12ACA80A7AC6}"/>
                </a:ext>
              </a:extLst>
            </p:cNvPr>
            <p:cNvCxnSpPr/>
            <p:nvPr/>
          </p:nvCxnSpPr>
          <p:spPr>
            <a:xfrm>
              <a:off x="2401111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8B60B4A5-3131-44A6-86A2-DDBCFFBB3745}"/>
                </a:ext>
              </a:extLst>
            </p:cNvPr>
            <p:cNvSpPr txBox="1"/>
            <p:nvPr/>
          </p:nvSpPr>
          <p:spPr>
            <a:xfrm>
              <a:off x="2228039" y="3668519"/>
              <a:ext cx="354050" cy="364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8173BC7D-1E5D-4071-8CEA-E8C989A3CF23}"/>
                </a:ext>
              </a:extLst>
            </p:cNvPr>
            <p:cNvCxnSpPr>
              <a:cxnSpLocks/>
            </p:cNvCxnSpPr>
            <p:nvPr/>
          </p:nvCxnSpPr>
          <p:spPr>
            <a:xfrm>
              <a:off x="3081205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116B39C0-41D1-4F28-A3A1-BE1F516DA64D}"/>
                </a:ext>
              </a:extLst>
            </p:cNvPr>
            <p:cNvSpPr txBox="1"/>
            <p:nvPr/>
          </p:nvSpPr>
          <p:spPr>
            <a:xfrm>
              <a:off x="2870028" y="3668519"/>
              <a:ext cx="438710" cy="364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40660498-B2D2-46AE-A150-1CD83FAA2511}"/>
                </a:ext>
              </a:extLst>
            </p:cNvPr>
            <p:cNvCxnSpPr>
              <a:cxnSpLocks/>
            </p:cNvCxnSpPr>
            <p:nvPr/>
          </p:nvCxnSpPr>
          <p:spPr>
            <a:xfrm>
              <a:off x="3782563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DE8A4987-5AC1-4333-9F1F-FADE0305A8ED}"/>
                </a:ext>
              </a:extLst>
            </p:cNvPr>
            <p:cNvSpPr txBox="1"/>
            <p:nvPr/>
          </p:nvSpPr>
          <p:spPr>
            <a:xfrm>
              <a:off x="3459064" y="3668519"/>
              <a:ext cx="619080" cy="364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12</a:t>
              </a:r>
            </a:p>
          </p:txBody>
        </p: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5E40432E-CC4D-468A-B0E3-241D86A3E2B8}"/>
                </a:ext>
              </a:extLst>
            </p:cNvPr>
            <p:cNvCxnSpPr>
              <a:cxnSpLocks/>
            </p:cNvCxnSpPr>
            <p:nvPr/>
          </p:nvCxnSpPr>
          <p:spPr>
            <a:xfrm>
              <a:off x="4483921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1DB2A2EF-1C53-4BF5-A1A0-14A8F8E0A0F2}"/>
                </a:ext>
              </a:extLst>
            </p:cNvPr>
            <p:cNvSpPr txBox="1"/>
            <p:nvPr/>
          </p:nvSpPr>
          <p:spPr>
            <a:xfrm>
              <a:off x="4160424" y="3668519"/>
              <a:ext cx="619080" cy="364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16</a:t>
              </a:r>
            </a:p>
          </p:txBody>
        </p: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67E1F3B2-FE53-4C23-83D0-C3DB447605DC}"/>
                </a:ext>
              </a:extLst>
            </p:cNvPr>
            <p:cNvCxnSpPr>
              <a:cxnSpLocks/>
            </p:cNvCxnSpPr>
            <p:nvPr/>
          </p:nvCxnSpPr>
          <p:spPr>
            <a:xfrm>
              <a:off x="5185279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A20E7DF9-C5BD-4C57-819B-ADAC4C07791A}"/>
                </a:ext>
              </a:extLst>
            </p:cNvPr>
            <p:cNvSpPr txBox="1"/>
            <p:nvPr/>
          </p:nvSpPr>
          <p:spPr>
            <a:xfrm>
              <a:off x="4861782" y="3668519"/>
              <a:ext cx="619080" cy="364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20</a:t>
              </a:r>
            </a:p>
          </p:txBody>
        </p: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0E02AA73-43BA-494B-ACFC-B2F3F6F3F193}"/>
                </a:ext>
              </a:extLst>
            </p:cNvPr>
            <p:cNvCxnSpPr>
              <a:cxnSpLocks/>
            </p:cNvCxnSpPr>
            <p:nvPr/>
          </p:nvCxnSpPr>
          <p:spPr>
            <a:xfrm>
              <a:off x="5886637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47AA3CB7-6E08-485F-8F32-35D91FC052BD}"/>
                </a:ext>
              </a:extLst>
            </p:cNvPr>
            <p:cNvSpPr txBox="1"/>
            <p:nvPr/>
          </p:nvSpPr>
          <p:spPr>
            <a:xfrm>
              <a:off x="5563139" y="3668519"/>
              <a:ext cx="619080" cy="364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24</a:t>
              </a:r>
            </a:p>
          </p:txBody>
        </p: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7529AD81-E585-4B85-B14F-FFBF433D0E75}"/>
                </a:ext>
              </a:extLst>
            </p:cNvPr>
            <p:cNvCxnSpPr>
              <a:cxnSpLocks/>
            </p:cNvCxnSpPr>
            <p:nvPr/>
          </p:nvCxnSpPr>
          <p:spPr>
            <a:xfrm>
              <a:off x="6587995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7DDB1E03-8CD9-4BFD-8D25-39C9DC70E068}"/>
                </a:ext>
              </a:extLst>
            </p:cNvPr>
            <p:cNvSpPr txBox="1"/>
            <p:nvPr/>
          </p:nvSpPr>
          <p:spPr>
            <a:xfrm>
              <a:off x="6264499" y="3668519"/>
              <a:ext cx="619080" cy="364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28</a:t>
              </a:r>
            </a:p>
          </p:txBody>
        </p: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70772C17-727F-4804-8DA3-01F1ADED6782}"/>
                </a:ext>
              </a:extLst>
            </p:cNvPr>
            <p:cNvCxnSpPr>
              <a:cxnSpLocks/>
            </p:cNvCxnSpPr>
            <p:nvPr/>
          </p:nvCxnSpPr>
          <p:spPr>
            <a:xfrm>
              <a:off x="7289353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A0A7F689-717A-4DA5-9EA2-C7EF4BF4C0A0}"/>
                </a:ext>
              </a:extLst>
            </p:cNvPr>
            <p:cNvSpPr txBox="1"/>
            <p:nvPr/>
          </p:nvSpPr>
          <p:spPr>
            <a:xfrm>
              <a:off x="6965861" y="3668519"/>
              <a:ext cx="619080" cy="364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32</a:t>
              </a:r>
            </a:p>
          </p:txBody>
        </p: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BF95DA39-019D-47C5-BF1E-94B329A52B44}"/>
                </a:ext>
              </a:extLst>
            </p:cNvPr>
            <p:cNvCxnSpPr>
              <a:cxnSpLocks/>
            </p:cNvCxnSpPr>
            <p:nvPr/>
          </p:nvCxnSpPr>
          <p:spPr>
            <a:xfrm>
              <a:off x="7990711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4B436EFD-C068-4399-BC9C-D38CC80FE1F5}"/>
                </a:ext>
              </a:extLst>
            </p:cNvPr>
            <p:cNvSpPr txBox="1"/>
            <p:nvPr/>
          </p:nvSpPr>
          <p:spPr>
            <a:xfrm>
              <a:off x="7694445" y="3668519"/>
              <a:ext cx="616688" cy="364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36</a:t>
              </a:r>
            </a:p>
          </p:txBody>
        </p: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0C2A05DD-BECD-465D-B438-23301900B5AE}"/>
                </a:ext>
              </a:extLst>
            </p:cNvPr>
            <p:cNvCxnSpPr>
              <a:cxnSpLocks/>
            </p:cNvCxnSpPr>
            <p:nvPr/>
          </p:nvCxnSpPr>
          <p:spPr>
            <a:xfrm>
              <a:off x="8692070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EA13BA62-BF9B-4FAB-9775-BF4A89A8E268}"/>
                </a:ext>
              </a:extLst>
            </p:cNvPr>
            <p:cNvSpPr txBox="1"/>
            <p:nvPr/>
          </p:nvSpPr>
          <p:spPr>
            <a:xfrm>
              <a:off x="8368574" y="3668519"/>
              <a:ext cx="619080" cy="364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BBF932FC-F1BE-4232-A86E-68B35C4EA045}"/>
                </a:ext>
              </a:extLst>
            </p:cNvPr>
            <p:cNvSpPr txBox="1"/>
            <p:nvPr/>
          </p:nvSpPr>
          <p:spPr>
            <a:xfrm>
              <a:off x="931074" y="3454601"/>
              <a:ext cx="836700" cy="3645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0.0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FB0B4D71-11F1-4994-87AB-A5E6B948B32C}"/>
                </a:ext>
              </a:extLst>
            </p:cNvPr>
            <p:cNvSpPr txBox="1"/>
            <p:nvPr/>
          </p:nvSpPr>
          <p:spPr>
            <a:xfrm>
              <a:off x="934756" y="3175137"/>
              <a:ext cx="833019" cy="3645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0.1</a:t>
              </a:r>
            </a:p>
          </p:txBody>
        </p: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D6A29CA4-AD52-41C3-A5AB-AA2063C4E6B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3320614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A2EA27B7-4F8F-4307-A2B2-85B93EB6C0EC}"/>
                </a:ext>
              </a:extLst>
            </p:cNvPr>
            <p:cNvSpPr txBox="1"/>
            <p:nvPr/>
          </p:nvSpPr>
          <p:spPr>
            <a:xfrm>
              <a:off x="849997" y="2885555"/>
              <a:ext cx="917781" cy="3645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0.2</a:t>
              </a:r>
            </a:p>
          </p:txBody>
        </p: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3A4FFA6B-4B96-497D-B284-1F03F450A60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3041154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6111FE5E-415C-4772-A866-0438317A27E0}"/>
                </a:ext>
              </a:extLst>
            </p:cNvPr>
            <p:cNvSpPr txBox="1"/>
            <p:nvPr/>
          </p:nvSpPr>
          <p:spPr>
            <a:xfrm>
              <a:off x="886880" y="2616219"/>
              <a:ext cx="880895" cy="3645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0.3</a:t>
              </a:r>
            </a:p>
          </p:txBody>
        </p: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982E734C-F120-4EF6-B7D5-D9D76287464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2761693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F9904ED3-F64F-45B2-BBCD-F1CFFF7E761A}"/>
                </a:ext>
              </a:extLst>
            </p:cNvPr>
            <p:cNvSpPr txBox="1"/>
            <p:nvPr/>
          </p:nvSpPr>
          <p:spPr>
            <a:xfrm>
              <a:off x="942838" y="2336757"/>
              <a:ext cx="824938" cy="3645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0.4</a:t>
              </a:r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B8383298-BB0D-4A12-860E-EFFC04A8123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2482233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F068190E-2FF5-43BF-B777-A5E8365F1595}"/>
                </a:ext>
              </a:extLst>
            </p:cNvPr>
            <p:cNvSpPr txBox="1"/>
            <p:nvPr/>
          </p:nvSpPr>
          <p:spPr>
            <a:xfrm>
              <a:off x="942838" y="2057297"/>
              <a:ext cx="824937" cy="3645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0.5</a:t>
              </a:r>
            </a:p>
          </p:txBody>
        </p: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70CA03A3-A405-469A-9706-E71DC77F615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220277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0AFBC527-405A-48C0-81B7-872E6E9D78D0}"/>
                </a:ext>
              </a:extLst>
            </p:cNvPr>
            <p:cNvSpPr txBox="1"/>
            <p:nvPr/>
          </p:nvSpPr>
          <p:spPr>
            <a:xfrm>
              <a:off x="975277" y="1777836"/>
              <a:ext cx="792497" cy="3645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0.6</a:t>
              </a:r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FF0BB7C9-0DA3-4DFF-BB68-1DCC0D39E5D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192331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CBAE3378-6AA6-44FE-AA18-6E102E43F63A}"/>
                </a:ext>
              </a:extLst>
            </p:cNvPr>
            <p:cNvSpPr txBox="1"/>
            <p:nvPr/>
          </p:nvSpPr>
          <p:spPr>
            <a:xfrm>
              <a:off x="975277" y="1498376"/>
              <a:ext cx="792497" cy="3645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0.7</a:t>
              </a:r>
            </a:p>
          </p:txBody>
        </p: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D51B7299-1021-4189-9D1E-AD623F02162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1643851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5A91F4F0-ECC7-4C39-AECF-E13AF7D0B6B3}"/>
                </a:ext>
              </a:extLst>
            </p:cNvPr>
            <p:cNvSpPr txBox="1"/>
            <p:nvPr/>
          </p:nvSpPr>
          <p:spPr>
            <a:xfrm>
              <a:off x="975277" y="1218916"/>
              <a:ext cx="792497" cy="3645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0.8</a:t>
              </a:r>
            </a:p>
          </p:txBody>
        </p: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EE4C7EAA-C3B1-4BBF-94A7-F96D2E6A946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1364391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1464271D-EAED-4D3D-8EA7-6DAB2BA423FE}"/>
                </a:ext>
              </a:extLst>
            </p:cNvPr>
            <p:cNvSpPr txBox="1"/>
            <p:nvPr/>
          </p:nvSpPr>
          <p:spPr>
            <a:xfrm>
              <a:off x="975277" y="939455"/>
              <a:ext cx="792497" cy="3645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0.9</a:t>
              </a:r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FAE52F67-3BB4-4872-84E5-1663AA1DEF7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1084930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93C6DB00-444F-4FAD-832A-871F7F964DBB}"/>
                </a:ext>
              </a:extLst>
            </p:cNvPr>
            <p:cNvSpPr txBox="1"/>
            <p:nvPr/>
          </p:nvSpPr>
          <p:spPr>
            <a:xfrm>
              <a:off x="975277" y="659995"/>
              <a:ext cx="792497" cy="3645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1.0</a:t>
              </a:r>
            </a:p>
          </p:txBody>
        </p: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778C4094-5EFF-44F4-9550-BE1F797193F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805470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35D58483-C3A9-42CB-8BD0-0F7731B64D68}"/>
                </a:ext>
              </a:extLst>
            </p:cNvPr>
            <p:cNvSpPr txBox="1"/>
            <p:nvPr/>
          </p:nvSpPr>
          <p:spPr>
            <a:xfrm>
              <a:off x="1799447" y="3960605"/>
              <a:ext cx="7009902" cy="44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Time from randomization (months)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048205B-5CDA-4713-9D71-B1E6835B1C60}"/>
              </a:ext>
            </a:extLst>
          </p:cNvPr>
          <p:cNvGrpSpPr/>
          <p:nvPr/>
        </p:nvGrpSpPr>
        <p:grpSpPr>
          <a:xfrm>
            <a:off x="716624" y="3038527"/>
            <a:ext cx="5437784" cy="2886264"/>
            <a:chOff x="1099947" y="668428"/>
            <a:chExt cx="7931051" cy="3798233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9B8E4159-8498-4010-8CC4-AFBB0159C4FD}"/>
                </a:ext>
              </a:extLst>
            </p:cNvPr>
            <p:cNvGrpSpPr/>
            <p:nvPr/>
          </p:nvGrpSpPr>
          <p:grpSpPr>
            <a:xfrm>
              <a:off x="1719606" y="829343"/>
              <a:ext cx="6790532" cy="1498950"/>
              <a:chOff x="5427663" y="3290888"/>
              <a:chExt cx="1333500" cy="276225"/>
            </a:xfrm>
          </p:grpSpPr>
          <p:sp>
            <p:nvSpPr>
              <p:cNvPr id="178" name="Freeform 5">
                <a:extLst>
                  <a:ext uri="{FF2B5EF4-FFF2-40B4-BE49-F238E27FC236}">
                    <a16:creationId xmlns:a16="http://schemas.microsoft.com/office/drawing/2014/main" id="{7BF84748-2745-4AE3-9A8A-D6AD1EBAC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7663" y="3290888"/>
                <a:ext cx="1333500" cy="268288"/>
              </a:xfrm>
              <a:custGeom>
                <a:avLst/>
                <a:gdLst>
                  <a:gd name="T0" fmla="*/ 0 w 840"/>
                  <a:gd name="T1" fmla="*/ 0 h 169"/>
                  <a:gd name="T2" fmla="*/ 64 w 840"/>
                  <a:gd name="T3" fmla="*/ 0 h 169"/>
                  <a:gd name="T4" fmla="*/ 64 w 840"/>
                  <a:gd name="T5" fmla="*/ 5 h 169"/>
                  <a:gd name="T6" fmla="*/ 65 w 840"/>
                  <a:gd name="T7" fmla="*/ 5 h 169"/>
                  <a:gd name="T8" fmla="*/ 65 w 840"/>
                  <a:gd name="T9" fmla="*/ 11 h 169"/>
                  <a:gd name="T10" fmla="*/ 91 w 840"/>
                  <a:gd name="T11" fmla="*/ 11 h 169"/>
                  <a:gd name="T12" fmla="*/ 91 w 840"/>
                  <a:gd name="T13" fmla="*/ 17 h 169"/>
                  <a:gd name="T14" fmla="*/ 116 w 840"/>
                  <a:gd name="T15" fmla="*/ 17 h 169"/>
                  <a:gd name="T16" fmla="*/ 116 w 840"/>
                  <a:gd name="T17" fmla="*/ 22 h 169"/>
                  <a:gd name="T18" fmla="*/ 157 w 840"/>
                  <a:gd name="T19" fmla="*/ 22 h 169"/>
                  <a:gd name="T20" fmla="*/ 157 w 840"/>
                  <a:gd name="T21" fmla="*/ 28 h 169"/>
                  <a:gd name="T22" fmla="*/ 179 w 840"/>
                  <a:gd name="T23" fmla="*/ 28 h 169"/>
                  <a:gd name="T24" fmla="*/ 179 w 840"/>
                  <a:gd name="T25" fmla="*/ 33 h 169"/>
                  <a:gd name="T26" fmla="*/ 192 w 840"/>
                  <a:gd name="T27" fmla="*/ 33 h 169"/>
                  <a:gd name="T28" fmla="*/ 192 w 840"/>
                  <a:gd name="T29" fmla="*/ 40 h 169"/>
                  <a:gd name="T30" fmla="*/ 200 w 840"/>
                  <a:gd name="T31" fmla="*/ 40 h 169"/>
                  <a:gd name="T32" fmla="*/ 200 w 840"/>
                  <a:gd name="T33" fmla="*/ 45 h 169"/>
                  <a:gd name="T34" fmla="*/ 207 w 840"/>
                  <a:gd name="T35" fmla="*/ 45 h 169"/>
                  <a:gd name="T36" fmla="*/ 207 w 840"/>
                  <a:gd name="T37" fmla="*/ 51 h 169"/>
                  <a:gd name="T38" fmla="*/ 225 w 840"/>
                  <a:gd name="T39" fmla="*/ 51 h 169"/>
                  <a:gd name="T40" fmla="*/ 225 w 840"/>
                  <a:gd name="T41" fmla="*/ 56 h 169"/>
                  <a:gd name="T42" fmla="*/ 226 w 840"/>
                  <a:gd name="T43" fmla="*/ 56 h 169"/>
                  <a:gd name="T44" fmla="*/ 226 w 840"/>
                  <a:gd name="T45" fmla="*/ 62 h 169"/>
                  <a:gd name="T46" fmla="*/ 236 w 840"/>
                  <a:gd name="T47" fmla="*/ 62 h 169"/>
                  <a:gd name="T48" fmla="*/ 236 w 840"/>
                  <a:gd name="T49" fmla="*/ 67 h 169"/>
                  <a:gd name="T50" fmla="*/ 252 w 840"/>
                  <a:gd name="T51" fmla="*/ 67 h 169"/>
                  <a:gd name="T52" fmla="*/ 252 w 840"/>
                  <a:gd name="T53" fmla="*/ 74 h 169"/>
                  <a:gd name="T54" fmla="*/ 255 w 840"/>
                  <a:gd name="T55" fmla="*/ 74 h 169"/>
                  <a:gd name="T56" fmla="*/ 255 w 840"/>
                  <a:gd name="T57" fmla="*/ 78 h 169"/>
                  <a:gd name="T58" fmla="*/ 279 w 840"/>
                  <a:gd name="T59" fmla="*/ 78 h 169"/>
                  <a:gd name="T60" fmla="*/ 279 w 840"/>
                  <a:gd name="T61" fmla="*/ 85 h 169"/>
                  <a:gd name="T62" fmla="*/ 289 w 840"/>
                  <a:gd name="T63" fmla="*/ 85 h 169"/>
                  <a:gd name="T64" fmla="*/ 289 w 840"/>
                  <a:gd name="T65" fmla="*/ 90 h 169"/>
                  <a:gd name="T66" fmla="*/ 313 w 840"/>
                  <a:gd name="T67" fmla="*/ 90 h 169"/>
                  <a:gd name="T68" fmla="*/ 313 w 840"/>
                  <a:gd name="T69" fmla="*/ 96 h 169"/>
                  <a:gd name="T70" fmla="*/ 338 w 840"/>
                  <a:gd name="T71" fmla="*/ 96 h 169"/>
                  <a:gd name="T72" fmla="*/ 338 w 840"/>
                  <a:gd name="T73" fmla="*/ 102 h 169"/>
                  <a:gd name="T74" fmla="*/ 355 w 840"/>
                  <a:gd name="T75" fmla="*/ 102 h 169"/>
                  <a:gd name="T76" fmla="*/ 355 w 840"/>
                  <a:gd name="T77" fmla="*/ 107 h 169"/>
                  <a:gd name="T78" fmla="*/ 357 w 840"/>
                  <a:gd name="T79" fmla="*/ 107 h 169"/>
                  <a:gd name="T80" fmla="*/ 357 w 840"/>
                  <a:gd name="T81" fmla="*/ 113 h 169"/>
                  <a:gd name="T82" fmla="*/ 375 w 840"/>
                  <a:gd name="T83" fmla="*/ 113 h 169"/>
                  <a:gd name="T84" fmla="*/ 375 w 840"/>
                  <a:gd name="T85" fmla="*/ 118 h 169"/>
                  <a:gd name="T86" fmla="*/ 382 w 840"/>
                  <a:gd name="T87" fmla="*/ 118 h 169"/>
                  <a:gd name="T88" fmla="*/ 382 w 840"/>
                  <a:gd name="T89" fmla="*/ 124 h 169"/>
                  <a:gd name="T90" fmla="*/ 411 w 840"/>
                  <a:gd name="T91" fmla="*/ 124 h 169"/>
                  <a:gd name="T92" fmla="*/ 411 w 840"/>
                  <a:gd name="T93" fmla="*/ 129 h 169"/>
                  <a:gd name="T94" fmla="*/ 415 w 840"/>
                  <a:gd name="T95" fmla="*/ 129 h 169"/>
                  <a:gd name="T96" fmla="*/ 415 w 840"/>
                  <a:gd name="T97" fmla="*/ 135 h 169"/>
                  <a:gd name="T98" fmla="*/ 422 w 840"/>
                  <a:gd name="T99" fmla="*/ 135 h 169"/>
                  <a:gd name="T100" fmla="*/ 422 w 840"/>
                  <a:gd name="T101" fmla="*/ 141 h 169"/>
                  <a:gd name="T102" fmla="*/ 430 w 840"/>
                  <a:gd name="T103" fmla="*/ 141 h 169"/>
                  <a:gd name="T104" fmla="*/ 430 w 840"/>
                  <a:gd name="T105" fmla="*/ 147 h 169"/>
                  <a:gd name="T106" fmla="*/ 465 w 840"/>
                  <a:gd name="T107" fmla="*/ 147 h 169"/>
                  <a:gd name="T108" fmla="*/ 465 w 840"/>
                  <a:gd name="T109" fmla="*/ 153 h 169"/>
                  <a:gd name="T110" fmla="*/ 475 w 840"/>
                  <a:gd name="T111" fmla="*/ 153 h 169"/>
                  <a:gd name="T112" fmla="*/ 475 w 840"/>
                  <a:gd name="T113" fmla="*/ 159 h 169"/>
                  <a:gd name="T114" fmla="*/ 486 w 840"/>
                  <a:gd name="T115" fmla="*/ 159 h 169"/>
                  <a:gd name="T116" fmla="*/ 486 w 840"/>
                  <a:gd name="T117" fmla="*/ 164 h 169"/>
                  <a:gd name="T118" fmla="*/ 488 w 840"/>
                  <a:gd name="T119" fmla="*/ 164 h 169"/>
                  <a:gd name="T120" fmla="*/ 488 w 840"/>
                  <a:gd name="T121" fmla="*/ 169 h 169"/>
                  <a:gd name="T122" fmla="*/ 840 w 840"/>
                  <a:gd name="T123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40" h="169">
                    <a:moveTo>
                      <a:pt x="0" y="0"/>
                    </a:moveTo>
                    <a:lnTo>
                      <a:pt x="64" y="0"/>
                    </a:lnTo>
                    <a:lnTo>
                      <a:pt x="64" y="5"/>
                    </a:lnTo>
                    <a:lnTo>
                      <a:pt x="65" y="5"/>
                    </a:lnTo>
                    <a:lnTo>
                      <a:pt x="65" y="11"/>
                    </a:lnTo>
                    <a:lnTo>
                      <a:pt x="91" y="11"/>
                    </a:lnTo>
                    <a:lnTo>
                      <a:pt x="91" y="17"/>
                    </a:lnTo>
                    <a:lnTo>
                      <a:pt x="116" y="17"/>
                    </a:lnTo>
                    <a:lnTo>
                      <a:pt x="116" y="22"/>
                    </a:lnTo>
                    <a:lnTo>
                      <a:pt x="157" y="22"/>
                    </a:lnTo>
                    <a:lnTo>
                      <a:pt x="157" y="28"/>
                    </a:lnTo>
                    <a:lnTo>
                      <a:pt x="179" y="28"/>
                    </a:lnTo>
                    <a:lnTo>
                      <a:pt x="179" y="33"/>
                    </a:lnTo>
                    <a:lnTo>
                      <a:pt x="192" y="33"/>
                    </a:lnTo>
                    <a:lnTo>
                      <a:pt x="192" y="40"/>
                    </a:lnTo>
                    <a:lnTo>
                      <a:pt x="200" y="40"/>
                    </a:lnTo>
                    <a:lnTo>
                      <a:pt x="200" y="45"/>
                    </a:lnTo>
                    <a:lnTo>
                      <a:pt x="207" y="45"/>
                    </a:lnTo>
                    <a:lnTo>
                      <a:pt x="207" y="51"/>
                    </a:lnTo>
                    <a:lnTo>
                      <a:pt x="225" y="51"/>
                    </a:lnTo>
                    <a:lnTo>
                      <a:pt x="225" y="56"/>
                    </a:lnTo>
                    <a:lnTo>
                      <a:pt x="226" y="56"/>
                    </a:lnTo>
                    <a:lnTo>
                      <a:pt x="226" y="62"/>
                    </a:lnTo>
                    <a:lnTo>
                      <a:pt x="236" y="62"/>
                    </a:lnTo>
                    <a:lnTo>
                      <a:pt x="236" y="67"/>
                    </a:lnTo>
                    <a:lnTo>
                      <a:pt x="252" y="67"/>
                    </a:lnTo>
                    <a:lnTo>
                      <a:pt x="252" y="74"/>
                    </a:lnTo>
                    <a:lnTo>
                      <a:pt x="255" y="74"/>
                    </a:lnTo>
                    <a:lnTo>
                      <a:pt x="255" y="78"/>
                    </a:lnTo>
                    <a:lnTo>
                      <a:pt x="279" y="78"/>
                    </a:lnTo>
                    <a:lnTo>
                      <a:pt x="279" y="85"/>
                    </a:lnTo>
                    <a:lnTo>
                      <a:pt x="289" y="85"/>
                    </a:lnTo>
                    <a:lnTo>
                      <a:pt x="289" y="90"/>
                    </a:lnTo>
                    <a:lnTo>
                      <a:pt x="313" y="90"/>
                    </a:lnTo>
                    <a:lnTo>
                      <a:pt x="313" y="96"/>
                    </a:lnTo>
                    <a:lnTo>
                      <a:pt x="338" y="96"/>
                    </a:lnTo>
                    <a:lnTo>
                      <a:pt x="338" y="102"/>
                    </a:lnTo>
                    <a:lnTo>
                      <a:pt x="355" y="102"/>
                    </a:lnTo>
                    <a:lnTo>
                      <a:pt x="355" y="107"/>
                    </a:lnTo>
                    <a:lnTo>
                      <a:pt x="357" y="107"/>
                    </a:lnTo>
                    <a:lnTo>
                      <a:pt x="357" y="113"/>
                    </a:lnTo>
                    <a:lnTo>
                      <a:pt x="375" y="113"/>
                    </a:lnTo>
                    <a:lnTo>
                      <a:pt x="375" y="118"/>
                    </a:lnTo>
                    <a:lnTo>
                      <a:pt x="382" y="118"/>
                    </a:lnTo>
                    <a:lnTo>
                      <a:pt x="382" y="124"/>
                    </a:lnTo>
                    <a:lnTo>
                      <a:pt x="411" y="124"/>
                    </a:lnTo>
                    <a:lnTo>
                      <a:pt x="411" y="129"/>
                    </a:lnTo>
                    <a:lnTo>
                      <a:pt x="415" y="129"/>
                    </a:lnTo>
                    <a:lnTo>
                      <a:pt x="415" y="135"/>
                    </a:lnTo>
                    <a:lnTo>
                      <a:pt x="422" y="135"/>
                    </a:lnTo>
                    <a:lnTo>
                      <a:pt x="422" y="141"/>
                    </a:lnTo>
                    <a:lnTo>
                      <a:pt x="430" y="141"/>
                    </a:lnTo>
                    <a:lnTo>
                      <a:pt x="430" y="147"/>
                    </a:lnTo>
                    <a:lnTo>
                      <a:pt x="465" y="147"/>
                    </a:lnTo>
                    <a:lnTo>
                      <a:pt x="465" y="153"/>
                    </a:lnTo>
                    <a:lnTo>
                      <a:pt x="475" y="153"/>
                    </a:lnTo>
                    <a:lnTo>
                      <a:pt x="475" y="159"/>
                    </a:lnTo>
                    <a:lnTo>
                      <a:pt x="486" y="159"/>
                    </a:lnTo>
                    <a:lnTo>
                      <a:pt x="486" y="164"/>
                    </a:lnTo>
                    <a:lnTo>
                      <a:pt x="488" y="164"/>
                    </a:lnTo>
                    <a:lnTo>
                      <a:pt x="488" y="169"/>
                    </a:lnTo>
                    <a:lnTo>
                      <a:pt x="840" y="169"/>
                    </a:ln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Line 6">
                <a:extLst>
                  <a:ext uri="{FF2B5EF4-FFF2-40B4-BE49-F238E27FC236}">
                    <a16:creationId xmlns:a16="http://schemas.microsoft.com/office/drawing/2014/main" id="{3ED5E4F1-27E7-47FB-AF86-38D423D37F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29275" y="3316288"/>
                <a:ext cx="0" cy="158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Line 7">
                <a:extLst>
                  <a:ext uri="{FF2B5EF4-FFF2-40B4-BE49-F238E27FC236}">
                    <a16:creationId xmlns:a16="http://schemas.microsoft.com/office/drawing/2014/main" id="{715F41B3-C424-43D5-98CF-ECDFC4919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5050" y="3516313"/>
                <a:ext cx="0" cy="158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Line 8">
                <a:extLst>
                  <a:ext uri="{FF2B5EF4-FFF2-40B4-BE49-F238E27FC236}">
                    <a16:creationId xmlns:a16="http://schemas.microsoft.com/office/drawing/2014/main" id="{A934829A-76C7-4E1F-91BC-27BF411121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9663" y="3535363"/>
                <a:ext cx="0" cy="15875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Line 9">
                <a:extLst>
                  <a:ext uri="{FF2B5EF4-FFF2-40B4-BE49-F238E27FC236}">
                    <a16:creationId xmlns:a16="http://schemas.microsoft.com/office/drawing/2014/main" id="{57EB3FA2-93A4-4BE3-98BF-89CEF5142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05538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Line 10">
                <a:extLst>
                  <a:ext uri="{FF2B5EF4-FFF2-40B4-BE49-F238E27FC236}">
                    <a16:creationId xmlns:a16="http://schemas.microsoft.com/office/drawing/2014/main" id="{26F98257-5B7A-4208-A7CB-510530A60E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21413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Line 11">
                <a:extLst>
                  <a:ext uri="{FF2B5EF4-FFF2-40B4-BE49-F238E27FC236}">
                    <a16:creationId xmlns:a16="http://schemas.microsoft.com/office/drawing/2014/main" id="{F70F9C37-B84D-4EB5-BF46-F1654962E5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24588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Line 12">
                <a:extLst>
                  <a:ext uri="{FF2B5EF4-FFF2-40B4-BE49-F238E27FC236}">
                    <a16:creationId xmlns:a16="http://schemas.microsoft.com/office/drawing/2014/main" id="{353C1C5D-1DCC-4EAF-9079-F7009DDFB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29350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Line 13">
                <a:extLst>
                  <a:ext uri="{FF2B5EF4-FFF2-40B4-BE49-F238E27FC236}">
                    <a16:creationId xmlns:a16="http://schemas.microsoft.com/office/drawing/2014/main" id="{75C0E8B3-8792-46A0-8B98-0B7935975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5225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" name="Line 14">
                <a:extLst>
                  <a:ext uri="{FF2B5EF4-FFF2-40B4-BE49-F238E27FC236}">
                    <a16:creationId xmlns:a16="http://schemas.microsoft.com/office/drawing/2014/main" id="{B8C17821-2264-493A-A618-F6ABC7E24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51575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" name="Line 15">
                <a:extLst>
                  <a:ext uri="{FF2B5EF4-FFF2-40B4-BE49-F238E27FC236}">
                    <a16:creationId xmlns:a16="http://schemas.microsoft.com/office/drawing/2014/main" id="{E06DD49A-7E0F-4510-A095-2A3026FEAB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92850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Line 16">
                <a:extLst>
                  <a:ext uri="{FF2B5EF4-FFF2-40B4-BE49-F238E27FC236}">
                    <a16:creationId xmlns:a16="http://schemas.microsoft.com/office/drawing/2014/main" id="{5B7F4085-AD30-4ADE-90B0-223761A3B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00788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" name="Line 17">
                <a:extLst>
                  <a:ext uri="{FF2B5EF4-FFF2-40B4-BE49-F238E27FC236}">
                    <a16:creationId xmlns:a16="http://schemas.microsoft.com/office/drawing/2014/main" id="{1587BAF6-6B58-4FCE-858E-ED8A882FB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08725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" name="Line 18">
                <a:extLst>
                  <a:ext uri="{FF2B5EF4-FFF2-40B4-BE49-F238E27FC236}">
                    <a16:creationId xmlns:a16="http://schemas.microsoft.com/office/drawing/2014/main" id="{AD68EBB6-98BC-422F-B49C-2954F90C8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40475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" name="Line 19">
                <a:extLst>
                  <a:ext uri="{FF2B5EF4-FFF2-40B4-BE49-F238E27FC236}">
                    <a16:creationId xmlns:a16="http://schemas.microsoft.com/office/drawing/2014/main" id="{F24AB430-B8E7-4353-A72F-287FEAFC96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43650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" name="Line 20">
                <a:extLst>
                  <a:ext uri="{FF2B5EF4-FFF2-40B4-BE49-F238E27FC236}">
                    <a16:creationId xmlns:a16="http://schemas.microsoft.com/office/drawing/2014/main" id="{EA5B9995-1A25-4FB3-9C66-6612FBB4C8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3175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" name="Line 21">
                <a:extLst>
                  <a:ext uri="{FF2B5EF4-FFF2-40B4-BE49-F238E27FC236}">
                    <a16:creationId xmlns:a16="http://schemas.microsoft.com/office/drawing/2014/main" id="{A475D6B0-5C6C-4A51-9C8C-C1E8DE6E0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61113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" name="Line 22">
                <a:extLst>
                  <a:ext uri="{FF2B5EF4-FFF2-40B4-BE49-F238E27FC236}">
                    <a16:creationId xmlns:a16="http://schemas.microsoft.com/office/drawing/2014/main" id="{CB5F0C5F-DCE5-480A-A25B-96AE1FB2C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1913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" name="Line 23">
                <a:extLst>
                  <a:ext uri="{FF2B5EF4-FFF2-40B4-BE49-F238E27FC236}">
                    <a16:creationId xmlns:a16="http://schemas.microsoft.com/office/drawing/2014/main" id="{7C49E878-F867-4FA1-989A-FC020C4843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73825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" name="Line 24">
                <a:extLst>
                  <a:ext uri="{FF2B5EF4-FFF2-40B4-BE49-F238E27FC236}">
                    <a16:creationId xmlns:a16="http://schemas.microsoft.com/office/drawing/2014/main" id="{2232D884-903A-4307-A1F5-8DE5871DF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42100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" name="Line 25">
                <a:extLst>
                  <a:ext uri="{FF2B5EF4-FFF2-40B4-BE49-F238E27FC236}">
                    <a16:creationId xmlns:a16="http://schemas.microsoft.com/office/drawing/2014/main" id="{D394C0CB-8E7D-435A-A41E-D39198665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64325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" name="Line 26">
                <a:extLst>
                  <a:ext uri="{FF2B5EF4-FFF2-40B4-BE49-F238E27FC236}">
                    <a16:creationId xmlns:a16="http://schemas.microsoft.com/office/drawing/2014/main" id="{656421B6-DDD3-4DBC-B8D0-1379CDF55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69088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" name="Line 27">
                <a:extLst>
                  <a:ext uri="{FF2B5EF4-FFF2-40B4-BE49-F238E27FC236}">
                    <a16:creationId xmlns:a16="http://schemas.microsoft.com/office/drawing/2014/main" id="{96C5D62A-94FA-4BA4-AD2A-789E7D78B9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40525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" name="Line 28">
                <a:extLst>
                  <a:ext uri="{FF2B5EF4-FFF2-40B4-BE49-F238E27FC236}">
                    <a16:creationId xmlns:a16="http://schemas.microsoft.com/office/drawing/2014/main" id="{3A27A0C8-0984-434C-AF2A-717B627D2B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1163" y="3552825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B9A439F-669F-4AFC-B58D-9483625CA28C}"/>
                </a:ext>
              </a:extLst>
            </p:cNvPr>
            <p:cNvGrpSpPr/>
            <p:nvPr/>
          </p:nvGrpSpPr>
          <p:grpSpPr>
            <a:xfrm>
              <a:off x="1703434" y="803693"/>
              <a:ext cx="5842644" cy="2830347"/>
              <a:chOff x="5521326" y="3171826"/>
              <a:chExt cx="1147762" cy="520473"/>
            </a:xfrm>
          </p:grpSpPr>
          <p:sp>
            <p:nvSpPr>
              <p:cNvPr id="169" name="Freeform 32">
                <a:extLst>
                  <a:ext uri="{FF2B5EF4-FFF2-40B4-BE49-F238E27FC236}">
                    <a16:creationId xmlns:a16="http://schemas.microsoft.com/office/drawing/2014/main" id="{203833CF-3A0E-4637-A3A5-B81E2045D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2913" y="3178176"/>
                <a:ext cx="1146175" cy="514123"/>
              </a:xfrm>
              <a:custGeom>
                <a:avLst/>
                <a:gdLst>
                  <a:gd name="T0" fmla="*/ 0 w 722"/>
                  <a:gd name="T1" fmla="*/ 0 h 321"/>
                  <a:gd name="T2" fmla="*/ 68 w 722"/>
                  <a:gd name="T3" fmla="*/ 0 h 321"/>
                  <a:gd name="T4" fmla="*/ 68 w 722"/>
                  <a:gd name="T5" fmla="*/ 12 h 321"/>
                  <a:gd name="T6" fmla="*/ 109 w 722"/>
                  <a:gd name="T7" fmla="*/ 12 h 321"/>
                  <a:gd name="T8" fmla="*/ 109 w 722"/>
                  <a:gd name="T9" fmla="*/ 25 h 321"/>
                  <a:gd name="T10" fmla="*/ 122 w 722"/>
                  <a:gd name="T11" fmla="*/ 25 h 321"/>
                  <a:gd name="T12" fmla="*/ 122 w 722"/>
                  <a:gd name="T13" fmla="*/ 38 h 321"/>
                  <a:gd name="T14" fmla="*/ 163 w 722"/>
                  <a:gd name="T15" fmla="*/ 38 h 321"/>
                  <a:gd name="T16" fmla="*/ 163 w 722"/>
                  <a:gd name="T17" fmla="*/ 50 h 321"/>
                  <a:gd name="T18" fmla="*/ 166 w 722"/>
                  <a:gd name="T19" fmla="*/ 50 h 321"/>
                  <a:gd name="T20" fmla="*/ 166 w 722"/>
                  <a:gd name="T21" fmla="*/ 63 h 321"/>
                  <a:gd name="T22" fmla="*/ 170 w 722"/>
                  <a:gd name="T23" fmla="*/ 63 h 321"/>
                  <a:gd name="T24" fmla="*/ 170 w 722"/>
                  <a:gd name="T25" fmla="*/ 75 h 321"/>
                  <a:gd name="T26" fmla="*/ 224 w 722"/>
                  <a:gd name="T27" fmla="*/ 75 h 321"/>
                  <a:gd name="T28" fmla="*/ 224 w 722"/>
                  <a:gd name="T29" fmla="*/ 88 h 321"/>
                  <a:gd name="T30" fmla="*/ 237 w 722"/>
                  <a:gd name="T31" fmla="*/ 88 h 321"/>
                  <a:gd name="T32" fmla="*/ 237 w 722"/>
                  <a:gd name="T33" fmla="*/ 100 h 321"/>
                  <a:gd name="T34" fmla="*/ 243 w 722"/>
                  <a:gd name="T35" fmla="*/ 100 h 321"/>
                  <a:gd name="T36" fmla="*/ 243 w 722"/>
                  <a:gd name="T37" fmla="*/ 113 h 321"/>
                  <a:gd name="T38" fmla="*/ 274 w 722"/>
                  <a:gd name="T39" fmla="*/ 113 h 321"/>
                  <a:gd name="T40" fmla="*/ 274 w 722"/>
                  <a:gd name="T41" fmla="*/ 125 h 321"/>
                  <a:gd name="T42" fmla="*/ 297 w 722"/>
                  <a:gd name="T43" fmla="*/ 125 h 321"/>
                  <a:gd name="T44" fmla="*/ 297 w 722"/>
                  <a:gd name="T45" fmla="*/ 139 h 321"/>
                  <a:gd name="T46" fmla="*/ 298 w 722"/>
                  <a:gd name="T47" fmla="*/ 139 h 321"/>
                  <a:gd name="T48" fmla="*/ 298 w 722"/>
                  <a:gd name="T49" fmla="*/ 149 h 321"/>
                  <a:gd name="T50" fmla="*/ 311 w 722"/>
                  <a:gd name="T51" fmla="*/ 149 h 321"/>
                  <a:gd name="T52" fmla="*/ 311 w 722"/>
                  <a:gd name="T53" fmla="*/ 162 h 321"/>
                  <a:gd name="T54" fmla="*/ 321 w 722"/>
                  <a:gd name="T55" fmla="*/ 162 h 321"/>
                  <a:gd name="T56" fmla="*/ 321 w 722"/>
                  <a:gd name="T57" fmla="*/ 174 h 321"/>
                  <a:gd name="T58" fmla="*/ 392 w 722"/>
                  <a:gd name="T59" fmla="*/ 174 h 321"/>
                  <a:gd name="T60" fmla="*/ 392 w 722"/>
                  <a:gd name="T61" fmla="*/ 187 h 321"/>
                  <a:gd name="T62" fmla="*/ 409 w 722"/>
                  <a:gd name="T63" fmla="*/ 187 h 321"/>
                  <a:gd name="T64" fmla="*/ 409 w 722"/>
                  <a:gd name="T65" fmla="*/ 199 h 321"/>
                  <a:gd name="T66" fmla="*/ 424 w 722"/>
                  <a:gd name="T67" fmla="*/ 199 h 321"/>
                  <a:gd name="T68" fmla="*/ 424 w 722"/>
                  <a:gd name="T69" fmla="*/ 212 h 321"/>
                  <a:gd name="T70" fmla="*/ 461 w 722"/>
                  <a:gd name="T71" fmla="*/ 212 h 321"/>
                  <a:gd name="T72" fmla="*/ 461 w 722"/>
                  <a:gd name="T73" fmla="*/ 224 h 321"/>
                  <a:gd name="T74" fmla="*/ 472 w 722"/>
                  <a:gd name="T75" fmla="*/ 224 h 321"/>
                  <a:gd name="T76" fmla="*/ 472 w 722"/>
                  <a:gd name="T77" fmla="*/ 237 h 321"/>
                  <a:gd name="T78" fmla="*/ 523 w 722"/>
                  <a:gd name="T79" fmla="*/ 237 h 321"/>
                  <a:gd name="T80" fmla="*/ 523 w 722"/>
                  <a:gd name="T81" fmla="*/ 249 h 321"/>
                  <a:gd name="T82" fmla="*/ 722 w 722"/>
                  <a:gd name="T83" fmla="*/ 249 h 321"/>
                  <a:gd name="T84" fmla="*/ 722 w 722"/>
                  <a:gd name="T85" fmla="*/ 321 h 321"/>
                  <a:gd name="connsiteX0" fmla="*/ 0 w 10000"/>
                  <a:gd name="connsiteY0" fmla="*/ 0 h 10089"/>
                  <a:gd name="connsiteX1" fmla="*/ 942 w 10000"/>
                  <a:gd name="connsiteY1" fmla="*/ 0 h 10089"/>
                  <a:gd name="connsiteX2" fmla="*/ 942 w 10000"/>
                  <a:gd name="connsiteY2" fmla="*/ 374 h 10089"/>
                  <a:gd name="connsiteX3" fmla="*/ 1510 w 10000"/>
                  <a:gd name="connsiteY3" fmla="*/ 374 h 10089"/>
                  <a:gd name="connsiteX4" fmla="*/ 1510 w 10000"/>
                  <a:gd name="connsiteY4" fmla="*/ 779 h 10089"/>
                  <a:gd name="connsiteX5" fmla="*/ 1690 w 10000"/>
                  <a:gd name="connsiteY5" fmla="*/ 779 h 10089"/>
                  <a:gd name="connsiteX6" fmla="*/ 1690 w 10000"/>
                  <a:gd name="connsiteY6" fmla="*/ 1184 h 10089"/>
                  <a:gd name="connsiteX7" fmla="*/ 2258 w 10000"/>
                  <a:gd name="connsiteY7" fmla="*/ 1184 h 10089"/>
                  <a:gd name="connsiteX8" fmla="*/ 2258 w 10000"/>
                  <a:gd name="connsiteY8" fmla="*/ 1558 h 10089"/>
                  <a:gd name="connsiteX9" fmla="*/ 2299 w 10000"/>
                  <a:gd name="connsiteY9" fmla="*/ 1558 h 10089"/>
                  <a:gd name="connsiteX10" fmla="*/ 2299 w 10000"/>
                  <a:gd name="connsiteY10" fmla="*/ 1963 h 10089"/>
                  <a:gd name="connsiteX11" fmla="*/ 2355 w 10000"/>
                  <a:gd name="connsiteY11" fmla="*/ 1963 h 10089"/>
                  <a:gd name="connsiteX12" fmla="*/ 2355 w 10000"/>
                  <a:gd name="connsiteY12" fmla="*/ 2336 h 10089"/>
                  <a:gd name="connsiteX13" fmla="*/ 3102 w 10000"/>
                  <a:gd name="connsiteY13" fmla="*/ 2336 h 10089"/>
                  <a:gd name="connsiteX14" fmla="*/ 3102 w 10000"/>
                  <a:gd name="connsiteY14" fmla="*/ 2741 h 10089"/>
                  <a:gd name="connsiteX15" fmla="*/ 3283 w 10000"/>
                  <a:gd name="connsiteY15" fmla="*/ 2741 h 10089"/>
                  <a:gd name="connsiteX16" fmla="*/ 3283 w 10000"/>
                  <a:gd name="connsiteY16" fmla="*/ 3115 h 10089"/>
                  <a:gd name="connsiteX17" fmla="*/ 3366 w 10000"/>
                  <a:gd name="connsiteY17" fmla="*/ 3115 h 10089"/>
                  <a:gd name="connsiteX18" fmla="*/ 3366 w 10000"/>
                  <a:gd name="connsiteY18" fmla="*/ 3520 h 10089"/>
                  <a:gd name="connsiteX19" fmla="*/ 3795 w 10000"/>
                  <a:gd name="connsiteY19" fmla="*/ 3520 h 10089"/>
                  <a:gd name="connsiteX20" fmla="*/ 3795 w 10000"/>
                  <a:gd name="connsiteY20" fmla="*/ 3894 h 10089"/>
                  <a:gd name="connsiteX21" fmla="*/ 4114 w 10000"/>
                  <a:gd name="connsiteY21" fmla="*/ 3894 h 10089"/>
                  <a:gd name="connsiteX22" fmla="*/ 4114 w 10000"/>
                  <a:gd name="connsiteY22" fmla="*/ 4330 h 10089"/>
                  <a:gd name="connsiteX23" fmla="*/ 4127 w 10000"/>
                  <a:gd name="connsiteY23" fmla="*/ 4330 h 10089"/>
                  <a:gd name="connsiteX24" fmla="*/ 4127 w 10000"/>
                  <a:gd name="connsiteY24" fmla="*/ 4642 h 10089"/>
                  <a:gd name="connsiteX25" fmla="*/ 4307 w 10000"/>
                  <a:gd name="connsiteY25" fmla="*/ 4642 h 10089"/>
                  <a:gd name="connsiteX26" fmla="*/ 4307 w 10000"/>
                  <a:gd name="connsiteY26" fmla="*/ 5047 h 10089"/>
                  <a:gd name="connsiteX27" fmla="*/ 4446 w 10000"/>
                  <a:gd name="connsiteY27" fmla="*/ 5047 h 10089"/>
                  <a:gd name="connsiteX28" fmla="*/ 4446 w 10000"/>
                  <a:gd name="connsiteY28" fmla="*/ 5421 h 10089"/>
                  <a:gd name="connsiteX29" fmla="*/ 5429 w 10000"/>
                  <a:gd name="connsiteY29" fmla="*/ 5421 h 10089"/>
                  <a:gd name="connsiteX30" fmla="*/ 5429 w 10000"/>
                  <a:gd name="connsiteY30" fmla="*/ 5826 h 10089"/>
                  <a:gd name="connsiteX31" fmla="*/ 5665 w 10000"/>
                  <a:gd name="connsiteY31" fmla="*/ 5826 h 10089"/>
                  <a:gd name="connsiteX32" fmla="*/ 5665 w 10000"/>
                  <a:gd name="connsiteY32" fmla="*/ 6199 h 10089"/>
                  <a:gd name="connsiteX33" fmla="*/ 5873 w 10000"/>
                  <a:gd name="connsiteY33" fmla="*/ 6199 h 10089"/>
                  <a:gd name="connsiteX34" fmla="*/ 5873 w 10000"/>
                  <a:gd name="connsiteY34" fmla="*/ 6604 h 10089"/>
                  <a:gd name="connsiteX35" fmla="*/ 6385 w 10000"/>
                  <a:gd name="connsiteY35" fmla="*/ 6604 h 10089"/>
                  <a:gd name="connsiteX36" fmla="*/ 6385 w 10000"/>
                  <a:gd name="connsiteY36" fmla="*/ 6978 h 10089"/>
                  <a:gd name="connsiteX37" fmla="*/ 6537 w 10000"/>
                  <a:gd name="connsiteY37" fmla="*/ 6978 h 10089"/>
                  <a:gd name="connsiteX38" fmla="*/ 6537 w 10000"/>
                  <a:gd name="connsiteY38" fmla="*/ 7383 h 10089"/>
                  <a:gd name="connsiteX39" fmla="*/ 7244 w 10000"/>
                  <a:gd name="connsiteY39" fmla="*/ 7383 h 10089"/>
                  <a:gd name="connsiteX40" fmla="*/ 7244 w 10000"/>
                  <a:gd name="connsiteY40" fmla="*/ 7757 h 10089"/>
                  <a:gd name="connsiteX41" fmla="*/ 10000 w 10000"/>
                  <a:gd name="connsiteY41" fmla="*/ 7757 h 10089"/>
                  <a:gd name="connsiteX42" fmla="*/ 10000 w 10000"/>
                  <a:gd name="connsiteY42" fmla="*/ 10089 h 10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000" h="10089">
                    <a:moveTo>
                      <a:pt x="0" y="0"/>
                    </a:moveTo>
                    <a:lnTo>
                      <a:pt x="942" y="0"/>
                    </a:lnTo>
                    <a:lnTo>
                      <a:pt x="942" y="374"/>
                    </a:lnTo>
                    <a:lnTo>
                      <a:pt x="1510" y="374"/>
                    </a:lnTo>
                    <a:lnTo>
                      <a:pt x="1510" y="779"/>
                    </a:lnTo>
                    <a:lnTo>
                      <a:pt x="1690" y="779"/>
                    </a:lnTo>
                    <a:lnTo>
                      <a:pt x="1690" y="1184"/>
                    </a:lnTo>
                    <a:lnTo>
                      <a:pt x="2258" y="1184"/>
                    </a:lnTo>
                    <a:lnTo>
                      <a:pt x="2258" y="1558"/>
                    </a:lnTo>
                    <a:lnTo>
                      <a:pt x="2299" y="1558"/>
                    </a:lnTo>
                    <a:lnTo>
                      <a:pt x="2299" y="1963"/>
                    </a:lnTo>
                    <a:lnTo>
                      <a:pt x="2355" y="1963"/>
                    </a:lnTo>
                    <a:lnTo>
                      <a:pt x="2355" y="2336"/>
                    </a:lnTo>
                    <a:lnTo>
                      <a:pt x="3102" y="2336"/>
                    </a:lnTo>
                    <a:lnTo>
                      <a:pt x="3102" y="2741"/>
                    </a:lnTo>
                    <a:lnTo>
                      <a:pt x="3283" y="2741"/>
                    </a:lnTo>
                    <a:lnTo>
                      <a:pt x="3283" y="3115"/>
                    </a:lnTo>
                    <a:lnTo>
                      <a:pt x="3366" y="3115"/>
                    </a:lnTo>
                    <a:lnTo>
                      <a:pt x="3366" y="3520"/>
                    </a:lnTo>
                    <a:lnTo>
                      <a:pt x="3795" y="3520"/>
                    </a:lnTo>
                    <a:lnTo>
                      <a:pt x="3795" y="3894"/>
                    </a:lnTo>
                    <a:lnTo>
                      <a:pt x="4114" y="3894"/>
                    </a:lnTo>
                    <a:lnTo>
                      <a:pt x="4114" y="4330"/>
                    </a:lnTo>
                    <a:lnTo>
                      <a:pt x="4127" y="4330"/>
                    </a:lnTo>
                    <a:lnTo>
                      <a:pt x="4127" y="4642"/>
                    </a:lnTo>
                    <a:lnTo>
                      <a:pt x="4307" y="4642"/>
                    </a:lnTo>
                    <a:lnTo>
                      <a:pt x="4307" y="5047"/>
                    </a:lnTo>
                    <a:lnTo>
                      <a:pt x="4446" y="5047"/>
                    </a:lnTo>
                    <a:lnTo>
                      <a:pt x="4446" y="5421"/>
                    </a:lnTo>
                    <a:lnTo>
                      <a:pt x="5429" y="5421"/>
                    </a:lnTo>
                    <a:lnTo>
                      <a:pt x="5429" y="5826"/>
                    </a:lnTo>
                    <a:lnTo>
                      <a:pt x="5665" y="5826"/>
                    </a:lnTo>
                    <a:lnTo>
                      <a:pt x="5665" y="6199"/>
                    </a:lnTo>
                    <a:lnTo>
                      <a:pt x="5873" y="6199"/>
                    </a:lnTo>
                    <a:lnTo>
                      <a:pt x="5873" y="6604"/>
                    </a:lnTo>
                    <a:lnTo>
                      <a:pt x="6385" y="6604"/>
                    </a:lnTo>
                    <a:lnTo>
                      <a:pt x="6385" y="6978"/>
                    </a:lnTo>
                    <a:lnTo>
                      <a:pt x="6537" y="6978"/>
                    </a:lnTo>
                    <a:lnTo>
                      <a:pt x="6537" y="7383"/>
                    </a:lnTo>
                    <a:lnTo>
                      <a:pt x="7244" y="7383"/>
                    </a:lnTo>
                    <a:lnTo>
                      <a:pt x="7244" y="7757"/>
                    </a:lnTo>
                    <a:lnTo>
                      <a:pt x="10000" y="7757"/>
                    </a:lnTo>
                    <a:lnTo>
                      <a:pt x="10000" y="10089"/>
                    </a:lnTo>
                  </a:path>
                </a:pathLst>
              </a:custGeom>
              <a:noFill/>
              <a:ln w="19050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Line 33">
                <a:extLst>
                  <a:ext uri="{FF2B5EF4-FFF2-40B4-BE49-F238E27FC236}">
                    <a16:creationId xmlns:a16="http://schemas.microsoft.com/office/drawing/2014/main" id="{DEA98328-F8C2-4F7E-B8D9-253250FCFC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1326" y="3171826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Line 34">
                <a:extLst>
                  <a:ext uri="{FF2B5EF4-FFF2-40B4-BE49-F238E27FC236}">
                    <a16:creationId xmlns:a16="http://schemas.microsoft.com/office/drawing/2014/main" id="{1007E392-F9D4-404C-AF67-2DCD8CEBE3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4501" y="3171826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Line 35">
                <a:extLst>
                  <a:ext uri="{FF2B5EF4-FFF2-40B4-BE49-F238E27FC236}">
                    <a16:creationId xmlns:a16="http://schemas.microsoft.com/office/drawing/2014/main" id="{A0B8B0A0-A8C2-4801-9678-8F9177ECD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9263" y="3171826"/>
                <a:ext cx="0" cy="14288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Line 36">
                <a:extLst>
                  <a:ext uri="{FF2B5EF4-FFF2-40B4-BE49-F238E27FC236}">
                    <a16:creationId xmlns:a16="http://schemas.microsoft.com/office/drawing/2014/main" id="{71C0625E-3C14-45C4-8FFD-3566037840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83338" y="3565526"/>
                <a:ext cx="0" cy="158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Line 37">
                <a:extLst>
                  <a:ext uri="{FF2B5EF4-FFF2-40B4-BE49-F238E27FC236}">
                    <a16:creationId xmlns:a16="http://schemas.microsoft.com/office/drawing/2014/main" id="{7B495E1B-55C5-4BD9-92DD-36B409130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46838" y="3565526"/>
                <a:ext cx="0" cy="158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Line 38">
                <a:extLst>
                  <a:ext uri="{FF2B5EF4-FFF2-40B4-BE49-F238E27FC236}">
                    <a16:creationId xmlns:a16="http://schemas.microsoft.com/office/drawing/2014/main" id="{D890E7A0-9C41-44DA-B333-FCBAD6D56C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27801" y="3565526"/>
                <a:ext cx="0" cy="158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Line 39">
                <a:extLst>
                  <a:ext uri="{FF2B5EF4-FFF2-40B4-BE49-F238E27FC236}">
                    <a16:creationId xmlns:a16="http://schemas.microsoft.com/office/drawing/2014/main" id="{25DBC13F-DC64-4B5B-BC32-AC9D86EF5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29388" y="3565526"/>
                <a:ext cx="0" cy="158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Line 40">
                <a:extLst>
                  <a:ext uri="{FF2B5EF4-FFF2-40B4-BE49-F238E27FC236}">
                    <a16:creationId xmlns:a16="http://schemas.microsoft.com/office/drawing/2014/main" id="{BCAE2D3C-AEBA-4E50-B4D1-B204F4DC6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0188" y="3565526"/>
                <a:ext cx="0" cy="15875"/>
              </a:xfrm>
              <a:prstGeom prst="line">
                <a:avLst/>
              </a:prstGeom>
              <a:noFill/>
              <a:ln w="28575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0937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67">
                  <a:solidFill>
                    <a:srgbClr val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6958B17-E8DF-4A51-8F7F-71A6BD29E6B7}"/>
                </a:ext>
              </a:extLst>
            </p:cNvPr>
            <p:cNvSpPr/>
            <p:nvPr/>
          </p:nvSpPr>
          <p:spPr>
            <a:xfrm>
              <a:off x="1703434" y="834491"/>
              <a:ext cx="34289" cy="2866305"/>
            </a:xfrm>
            <a:custGeom>
              <a:avLst/>
              <a:gdLst>
                <a:gd name="connsiteX0" fmla="*/ 0 w 0"/>
                <a:gd name="connsiteY0" fmla="*/ 0 h 3791118"/>
                <a:gd name="connsiteX1" fmla="*/ 0 w 0"/>
                <a:gd name="connsiteY1" fmla="*/ 3791118 h 379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791118">
                  <a:moveTo>
                    <a:pt x="0" y="0"/>
                  </a:moveTo>
                  <a:lnTo>
                    <a:pt x="0" y="3791118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8D58D17-7838-42E8-B034-F631A61430F6}"/>
                </a:ext>
              </a:extLst>
            </p:cNvPr>
            <p:cNvSpPr/>
            <p:nvPr/>
          </p:nvSpPr>
          <p:spPr>
            <a:xfrm rot="5400000" flipH="1">
              <a:off x="5153209" y="77972"/>
              <a:ext cx="42995" cy="7077255"/>
            </a:xfrm>
            <a:custGeom>
              <a:avLst/>
              <a:gdLst>
                <a:gd name="connsiteX0" fmla="*/ 0 w 0"/>
                <a:gd name="connsiteY0" fmla="*/ 0 h 3791118"/>
                <a:gd name="connsiteX1" fmla="*/ 0 w 0"/>
                <a:gd name="connsiteY1" fmla="*/ 3791118 h 379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791118">
                  <a:moveTo>
                    <a:pt x="0" y="0"/>
                  </a:moveTo>
                  <a:lnTo>
                    <a:pt x="0" y="3791118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978C115-3DCF-4AED-B11D-BA34FE2E4A22}"/>
                </a:ext>
              </a:extLst>
            </p:cNvPr>
            <p:cNvSpPr txBox="1"/>
            <p:nvPr/>
          </p:nvSpPr>
          <p:spPr>
            <a:xfrm>
              <a:off x="1556461" y="3668520"/>
              <a:ext cx="294969" cy="364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9828E02D-F820-47A0-98C1-D7571135AB59}"/>
                </a:ext>
              </a:extLst>
            </p:cNvPr>
            <p:cNvCxnSpPr/>
            <p:nvPr/>
          </p:nvCxnSpPr>
          <p:spPr>
            <a:xfrm>
              <a:off x="2401111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980BEFB-3193-4838-BB73-D6C629388C94}"/>
                </a:ext>
              </a:extLst>
            </p:cNvPr>
            <p:cNvSpPr txBox="1"/>
            <p:nvPr/>
          </p:nvSpPr>
          <p:spPr>
            <a:xfrm>
              <a:off x="2253627" y="3668520"/>
              <a:ext cx="294969" cy="364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1909B20-34AE-4B13-A942-5F03C396BF55}"/>
                </a:ext>
              </a:extLst>
            </p:cNvPr>
            <p:cNvCxnSpPr/>
            <p:nvPr/>
          </p:nvCxnSpPr>
          <p:spPr>
            <a:xfrm>
              <a:off x="3102469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4ACC67F-26CF-44C6-AD6B-69B785BFB2FB}"/>
                </a:ext>
              </a:extLst>
            </p:cNvPr>
            <p:cNvSpPr txBox="1"/>
            <p:nvPr/>
          </p:nvSpPr>
          <p:spPr>
            <a:xfrm>
              <a:off x="2954984" y="3668520"/>
              <a:ext cx="294969" cy="364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8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DB3E2AD-5DC8-461A-8BB7-D341E57A2365}"/>
                </a:ext>
              </a:extLst>
            </p:cNvPr>
            <p:cNvCxnSpPr/>
            <p:nvPr/>
          </p:nvCxnSpPr>
          <p:spPr>
            <a:xfrm>
              <a:off x="3803827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C712BAF-5EDD-4247-9A9F-FFC86225A5B5}"/>
                </a:ext>
              </a:extLst>
            </p:cNvPr>
            <p:cNvSpPr txBox="1"/>
            <p:nvPr/>
          </p:nvSpPr>
          <p:spPr>
            <a:xfrm>
              <a:off x="3489864" y="3668520"/>
              <a:ext cx="631627" cy="364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12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22F040-2546-4FC2-9F58-0169D0E5DB4D}"/>
                </a:ext>
              </a:extLst>
            </p:cNvPr>
            <p:cNvCxnSpPr/>
            <p:nvPr/>
          </p:nvCxnSpPr>
          <p:spPr>
            <a:xfrm>
              <a:off x="4505185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F356769-D4E5-40A6-B9B9-6B751CA74844}"/>
                </a:ext>
              </a:extLst>
            </p:cNvPr>
            <p:cNvSpPr txBox="1"/>
            <p:nvPr/>
          </p:nvSpPr>
          <p:spPr>
            <a:xfrm>
              <a:off x="4191221" y="3668520"/>
              <a:ext cx="631627" cy="364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16</a:t>
              </a: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3C65B7E9-ED04-4EA9-8338-43E56E484443}"/>
                </a:ext>
              </a:extLst>
            </p:cNvPr>
            <p:cNvCxnSpPr/>
            <p:nvPr/>
          </p:nvCxnSpPr>
          <p:spPr>
            <a:xfrm>
              <a:off x="5206543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B337394-241F-40FF-9F44-0C8E11DA9A34}"/>
                </a:ext>
              </a:extLst>
            </p:cNvPr>
            <p:cNvSpPr txBox="1"/>
            <p:nvPr/>
          </p:nvSpPr>
          <p:spPr>
            <a:xfrm>
              <a:off x="4892581" y="3668520"/>
              <a:ext cx="631627" cy="364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20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A823FAC-1C40-40BA-BAC5-41EEDE801D19}"/>
                </a:ext>
              </a:extLst>
            </p:cNvPr>
            <p:cNvCxnSpPr/>
            <p:nvPr/>
          </p:nvCxnSpPr>
          <p:spPr>
            <a:xfrm>
              <a:off x="5907901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94993CFA-C10D-4DE9-979E-7B7BBD76B9D6}"/>
                </a:ext>
              </a:extLst>
            </p:cNvPr>
            <p:cNvSpPr txBox="1"/>
            <p:nvPr/>
          </p:nvSpPr>
          <p:spPr>
            <a:xfrm>
              <a:off x="5593940" y="3668520"/>
              <a:ext cx="631627" cy="364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24</a:t>
              </a:r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C053000-EA0D-4B1E-8D14-38F54AAB3CCE}"/>
                </a:ext>
              </a:extLst>
            </p:cNvPr>
            <p:cNvCxnSpPr/>
            <p:nvPr/>
          </p:nvCxnSpPr>
          <p:spPr>
            <a:xfrm>
              <a:off x="6609259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62D7834-6966-4E9A-B8E9-E2ED4B01D92F}"/>
                </a:ext>
              </a:extLst>
            </p:cNvPr>
            <p:cNvSpPr txBox="1"/>
            <p:nvPr/>
          </p:nvSpPr>
          <p:spPr>
            <a:xfrm>
              <a:off x="6295297" y="3668520"/>
              <a:ext cx="631627" cy="364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28</a:t>
              </a: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FFA5CA0F-32D5-4950-9DF8-AF28E3473E62}"/>
                </a:ext>
              </a:extLst>
            </p:cNvPr>
            <p:cNvCxnSpPr/>
            <p:nvPr/>
          </p:nvCxnSpPr>
          <p:spPr>
            <a:xfrm>
              <a:off x="7310617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2CAB66BD-5679-4724-AD34-D76DB2A13D69}"/>
                </a:ext>
              </a:extLst>
            </p:cNvPr>
            <p:cNvSpPr txBox="1"/>
            <p:nvPr/>
          </p:nvSpPr>
          <p:spPr>
            <a:xfrm>
              <a:off x="6996658" y="3668520"/>
              <a:ext cx="631627" cy="364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32</a:t>
              </a: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4DD20D76-EE07-41EA-8D1C-46161F993207}"/>
                </a:ext>
              </a:extLst>
            </p:cNvPr>
            <p:cNvCxnSpPr/>
            <p:nvPr/>
          </p:nvCxnSpPr>
          <p:spPr>
            <a:xfrm>
              <a:off x="8011975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28AE027-C96E-41A6-9886-95656F8F62E8}"/>
                </a:ext>
              </a:extLst>
            </p:cNvPr>
            <p:cNvSpPr txBox="1"/>
            <p:nvPr/>
          </p:nvSpPr>
          <p:spPr>
            <a:xfrm>
              <a:off x="7698011" y="3668520"/>
              <a:ext cx="631627" cy="364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36</a:t>
              </a: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29C6F07-F180-4A2D-ACDC-898856585E63}"/>
                </a:ext>
              </a:extLst>
            </p:cNvPr>
            <p:cNvCxnSpPr/>
            <p:nvPr/>
          </p:nvCxnSpPr>
          <p:spPr>
            <a:xfrm>
              <a:off x="8713334" y="363344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88D2EC74-2E64-4E29-81E2-4F2616F40A8F}"/>
                </a:ext>
              </a:extLst>
            </p:cNvPr>
            <p:cNvSpPr txBox="1"/>
            <p:nvPr/>
          </p:nvSpPr>
          <p:spPr>
            <a:xfrm>
              <a:off x="8399371" y="3668520"/>
              <a:ext cx="631627" cy="364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DCA92803-8859-4262-90A7-379B4A5BDD47}"/>
                </a:ext>
              </a:extLst>
            </p:cNvPr>
            <p:cNvSpPr txBox="1"/>
            <p:nvPr/>
          </p:nvSpPr>
          <p:spPr>
            <a:xfrm>
              <a:off x="1099947" y="3463035"/>
              <a:ext cx="668347" cy="3645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0.0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4B10DE4-3931-4469-9AFB-66E0D6563A65}"/>
                </a:ext>
              </a:extLst>
            </p:cNvPr>
            <p:cNvSpPr txBox="1"/>
            <p:nvPr/>
          </p:nvSpPr>
          <p:spPr>
            <a:xfrm>
              <a:off x="1099947" y="3183576"/>
              <a:ext cx="668347" cy="3645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0.1</a:t>
              </a:r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742363BC-2E12-4985-ADFF-C06D8586243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3320614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6628DC12-D265-44B9-847E-BB0698F9CE24}"/>
                </a:ext>
              </a:extLst>
            </p:cNvPr>
            <p:cNvSpPr txBox="1"/>
            <p:nvPr/>
          </p:nvSpPr>
          <p:spPr>
            <a:xfrm>
              <a:off x="1099947" y="2904112"/>
              <a:ext cx="668347" cy="3645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0.2</a:t>
              </a:r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FD98930-BD43-4269-8602-1BE494802E1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3041154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E65680C2-4B4A-4478-9D90-67C45CAB8E22}"/>
                </a:ext>
              </a:extLst>
            </p:cNvPr>
            <p:cNvSpPr txBox="1"/>
            <p:nvPr/>
          </p:nvSpPr>
          <p:spPr>
            <a:xfrm>
              <a:off x="1099947" y="2624650"/>
              <a:ext cx="668347" cy="3645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0.3</a:t>
              </a:r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133C544-1455-4D0C-9A51-817931F5D55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2761693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50417B7F-1C05-40AE-81A5-D7C3647714CC}"/>
                </a:ext>
              </a:extLst>
            </p:cNvPr>
            <p:cNvSpPr txBox="1"/>
            <p:nvPr/>
          </p:nvSpPr>
          <p:spPr>
            <a:xfrm>
              <a:off x="1099947" y="2345191"/>
              <a:ext cx="668347" cy="3645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0.4</a:t>
              </a: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0E313EE-6E2C-437D-B9D1-B8BC3FBFEA4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2482233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7D0C52D9-FB41-4A50-B35D-FA4E0F8699D9}"/>
                </a:ext>
              </a:extLst>
            </p:cNvPr>
            <p:cNvSpPr txBox="1"/>
            <p:nvPr/>
          </p:nvSpPr>
          <p:spPr>
            <a:xfrm>
              <a:off x="1099947" y="2065729"/>
              <a:ext cx="668347" cy="3645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0.5</a:t>
              </a:r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1A0D8FC-8ED7-42BB-9F30-06234D2B706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220277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187F19B2-A8A2-4FA1-A7DC-E1840393C904}"/>
                </a:ext>
              </a:extLst>
            </p:cNvPr>
            <p:cNvSpPr txBox="1"/>
            <p:nvPr/>
          </p:nvSpPr>
          <p:spPr>
            <a:xfrm>
              <a:off x="1099947" y="1786270"/>
              <a:ext cx="668347" cy="3645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0.6</a:t>
              </a: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F08D9812-5787-4C51-971C-FF6AA3ACB38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1923312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ED75180-F8F1-4749-9EAD-7E4708174888}"/>
                </a:ext>
              </a:extLst>
            </p:cNvPr>
            <p:cNvSpPr txBox="1"/>
            <p:nvPr/>
          </p:nvSpPr>
          <p:spPr>
            <a:xfrm>
              <a:off x="1099947" y="1506815"/>
              <a:ext cx="668347" cy="3645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0.7</a:t>
              </a:r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D02D14A0-44A6-4A78-992D-15048571DCE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1643851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6FB5C779-6258-4AFA-9CFD-87C174CDB9EE}"/>
                </a:ext>
              </a:extLst>
            </p:cNvPr>
            <p:cNvSpPr txBox="1"/>
            <p:nvPr/>
          </p:nvSpPr>
          <p:spPr>
            <a:xfrm>
              <a:off x="1099947" y="1227350"/>
              <a:ext cx="668347" cy="3645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0.8</a:t>
              </a: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33F49CBC-92C0-4132-A939-7DF78295779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1364391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03C058BC-814F-48F3-A8A3-865B33697558}"/>
                </a:ext>
              </a:extLst>
            </p:cNvPr>
            <p:cNvSpPr txBox="1"/>
            <p:nvPr/>
          </p:nvSpPr>
          <p:spPr>
            <a:xfrm>
              <a:off x="1099947" y="947891"/>
              <a:ext cx="668347" cy="3645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0.9</a:t>
              </a:r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7D2A59DE-1E65-444F-B01A-9D42E9198AD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1084930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8C5B8453-2DB6-45EB-8D8A-E09D92551380}"/>
                </a:ext>
              </a:extLst>
            </p:cNvPr>
            <p:cNvSpPr txBox="1"/>
            <p:nvPr/>
          </p:nvSpPr>
          <p:spPr>
            <a:xfrm>
              <a:off x="1099947" y="668428"/>
              <a:ext cx="668347" cy="3645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1.0</a:t>
              </a:r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30CF565F-D11D-48A1-B28E-26F7D9E773C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669757" y="805470"/>
              <a:ext cx="0" cy="67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6470D2EE-5E32-4DDA-86C1-23647348EDD3}"/>
                </a:ext>
              </a:extLst>
            </p:cNvPr>
            <p:cNvSpPr txBox="1"/>
            <p:nvPr/>
          </p:nvSpPr>
          <p:spPr>
            <a:xfrm>
              <a:off x="1601620" y="4021135"/>
              <a:ext cx="7009900" cy="44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379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Time from randomization (months)</a:t>
              </a:r>
            </a:p>
          </p:txBody>
        </p:sp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id="{1EDE834D-CC87-4465-BB29-51EDF26F1606}"/>
              </a:ext>
            </a:extLst>
          </p:cNvPr>
          <p:cNvSpPr txBox="1"/>
          <p:nvPr/>
        </p:nvSpPr>
        <p:spPr>
          <a:xfrm rot="16200000">
            <a:off x="-807531" y="4056372"/>
            <a:ext cx="2798949" cy="369298"/>
          </a:xfrm>
          <a:prstGeom prst="rect">
            <a:avLst/>
          </a:prstGeom>
          <a:noFill/>
        </p:spPr>
        <p:txBody>
          <a:bodyPr wrap="square" lIns="121885" tIns="60943" rIns="121885" bIns="60943" rtlCol="0">
            <a:spAutoFit/>
          </a:bodyPr>
          <a:lstStyle/>
          <a:p>
            <a:pPr algn="ctr" defTabSz="609379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Probability of overall survival</a:t>
            </a:r>
          </a:p>
        </p:txBody>
      </p:sp>
      <p:graphicFrame>
        <p:nvGraphicFramePr>
          <p:cNvPr id="207" name="object 3">
            <a:extLst>
              <a:ext uri="{FF2B5EF4-FFF2-40B4-BE49-F238E27FC236}">
                <a16:creationId xmlns:a16="http://schemas.microsoft.com/office/drawing/2014/main" id="{3C82A4C4-04CD-4664-889E-7787D43EA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671916"/>
              </p:ext>
            </p:extLst>
          </p:nvPr>
        </p:nvGraphicFramePr>
        <p:xfrm>
          <a:off x="2689591" y="2223761"/>
          <a:ext cx="3427845" cy="12980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13923">
                  <a:extLst>
                    <a:ext uri="{9D8B030D-6E8A-4147-A177-3AD203B41FA5}">
                      <a16:colId xmlns:a16="http://schemas.microsoft.com/office/drawing/2014/main" val="3065659227"/>
                    </a:ext>
                  </a:extLst>
                </a:gridCol>
                <a:gridCol w="856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961">
                  <a:extLst>
                    <a:ext uri="{9D8B030D-6E8A-4147-A177-3AD203B41FA5}">
                      <a16:colId xmlns:a16="http://schemas.microsoft.com/office/drawing/2014/main" val="2069945120"/>
                    </a:ext>
                  </a:extLst>
                </a:gridCol>
              </a:tblGrid>
              <a:tr h="18544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922655" algn="l"/>
                        </a:tabLst>
                      </a:pPr>
                      <a:endParaRPr sz="900" dirty="0">
                        <a:solidFill>
                          <a:schemeClr val="tx1"/>
                        </a:solidFill>
                        <a:latin typeface="+mn-lt"/>
                        <a:cs typeface="Helvetica"/>
                      </a:endParaRPr>
                    </a:p>
                  </a:txBody>
                  <a:tcPr marL="24243" marR="24243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922655" algn="l"/>
                        </a:tabLst>
                      </a:pPr>
                      <a:r>
                        <a:rPr lang="en-GB" sz="800" dirty="0">
                          <a:solidFill>
                            <a:schemeClr val="accent2"/>
                          </a:solidFill>
                          <a:latin typeface="+mn-lt"/>
                          <a:cs typeface="Helvetica"/>
                        </a:rPr>
                        <a:t>Olaparib</a:t>
                      </a:r>
                      <a:endParaRPr sz="800" dirty="0">
                        <a:solidFill>
                          <a:schemeClr val="accent2"/>
                        </a:solidFill>
                        <a:latin typeface="+mn-lt"/>
                        <a:cs typeface="Helvetica"/>
                      </a:endParaRPr>
                    </a:p>
                  </a:txBody>
                  <a:tcPr marL="121920" marR="1219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22655" algn="l"/>
                        </a:tabLst>
                        <a:defRPr/>
                      </a:pPr>
                      <a:r>
                        <a:rPr lang="en-GB" sz="800" dirty="0">
                          <a:solidFill>
                            <a:schemeClr val="accent6"/>
                          </a:solidFill>
                          <a:latin typeface="+mn-lt"/>
                          <a:cs typeface="Helvetica"/>
                        </a:rPr>
                        <a:t>TPC</a:t>
                      </a:r>
                      <a:endParaRPr lang="cs-CZ" sz="800" dirty="0">
                        <a:solidFill>
                          <a:schemeClr val="accent6"/>
                        </a:solidFill>
                        <a:latin typeface="+mn-lt"/>
                        <a:cs typeface="Helvetica"/>
                      </a:endParaRPr>
                    </a:p>
                  </a:txBody>
                  <a:tcPr marL="121920" marR="1219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40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Deaths, n (%)</a:t>
                      </a:r>
                    </a:p>
                  </a:txBody>
                  <a:tcPr marL="18183" marR="18183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30 (50.8)</a:t>
                      </a:r>
                    </a:p>
                  </a:txBody>
                  <a:tcPr marL="18183" marR="18183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21 (75.0)</a:t>
                      </a:r>
                    </a:p>
                  </a:txBody>
                  <a:tcPr marL="18183" marR="18183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387658"/>
                  </a:ext>
                </a:extLst>
              </a:tr>
              <a:tr h="185440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Median OS, </a:t>
                      </a:r>
                      <a:r>
                        <a:rPr lang="en-GB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mo</a:t>
                      </a:r>
                      <a:endParaRPr lang="en-GB" sz="9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8183" marR="18183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22.6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8183" marR="18183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14.7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8183" marR="18183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4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HR 0.51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(95%CI 0.29–0.90; </a:t>
                      </a:r>
                      <a:r>
                        <a:rPr lang="en-GB" sz="9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GB" sz="9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0.02)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183" marR="18183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solidFill>
                          <a:schemeClr val="bg1"/>
                        </a:solidFill>
                        <a:latin typeface="+mn-lt"/>
                        <a:cs typeface="Helvetica"/>
                      </a:endParaRPr>
                    </a:p>
                  </a:txBody>
                  <a:tcPr marL="13637" marR="13637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solidFill>
                          <a:schemeClr val="bg1"/>
                        </a:solidFill>
                        <a:latin typeface="+mn-lt"/>
                        <a:cs typeface="Helvetica"/>
                      </a:endParaRPr>
                    </a:p>
                  </a:txBody>
                  <a:tcPr marL="13637" marR="13637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440">
                <a:tc>
                  <a:txBody>
                    <a:bodyPr/>
                    <a:lstStyle/>
                    <a:p>
                      <a:pPr marL="0" indent="0" algn="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Alive at 6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mo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, %</a:t>
                      </a:r>
                    </a:p>
                  </a:txBody>
                  <a:tcPr marL="19200" marR="19200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93.2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88.5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922671"/>
                  </a:ext>
                </a:extLst>
              </a:tr>
              <a:tr h="1854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Alive at 18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mo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, %</a:t>
                      </a:r>
                    </a:p>
                  </a:txBody>
                  <a:tcPr marL="19200" marR="19200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62.1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46.2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40">
                <a:tc>
                  <a:txBody>
                    <a:bodyPr/>
                    <a:lstStyle/>
                    <a:p>
                      <a:pPr marL="0" indent="0" algn="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Median follow-up,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mo</a:t>
                      </a: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9200" marR="19200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25.5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26.9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364259"/>
                  </a:ext>
                </a:extLst>
              </a:tr>
            </a:tbl>
          </a:graphicData>
        </a:graphic>
      </p:graphicFrame>
      <p:graphicFrame>
        <p:nvGraphicFramePr>
          <p:cNvPr id="209" name="object 3">
            <a:extLst>
              <a:ext uri="{FF2B5EF4-FFF2-40B4-BE49-F238E27FC236}">
                <a16:creationId xmlns:a16="http://schemas.microsoft.com/office/drawing/2014/main" id="{3C82A4C4-04CD-4664-889E-7787D43EA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191287"/>
              </p:ext>
            </p:extLst>
          </p:nvPr>
        </p:nvGraphicFramePr>
        <p:xfrm>
          <a:off x="8494149" y="2288059"/>
          <a:ext cx="3431419" cy="12853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15709">
                  <a:extLst>
                    <a:ext uri="{9D8B030D-6E8A-4147-A177-3AD203B41FA5}">
                      <a16:colId xmlns:a16="http://schemas.microsoft.com/office/drawing/2014/main" val="3065659227"/>
                    </a:ext>
                  </a:extLst>
                </a:gridCol>
                <a:gridCol w="857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44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922655" algn="l"/>
                        </a:tabLst>
                      </a:pPr>
                      <a:endParaRPr sz="900" dirty="0">
                        <a:solidFill>
                          <a:schemeClr val="tx1"/>
                        </a:solidFill>
                        <a:latin typeface="+mn-lt"/>
                        <a:cs typeface="Helvetica"/>
                      </a:endParaRPr>
                    </a:p>
                  </a:txBody>
                  <a:tcPr marL="24243" marR="24243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922655" algn="l"/>
                        </a:tabLst>
                      </a:pPr>
                      <a:r>
                        <a:rPr lang="en-GB" sz="800" dirty="0">
                          <a:solidFill>
                            <a:schemeClr val="accent2"/>
                          </a:solidFill>
                          <a:latin typeface="+mn-lt"/>
                          <a:cs typeface="Helvetica"/>
                        </a:rPr>
                        <a:t>Olaparib</a:t>
                      </a:r>
                      <a:endParaRPr sz="800" dirty="0">
                        <a:solidFill>
                          <a:schemeClr val="accent2"/>
                        </a:solidFill>
                        <a:latin typeface="+mn-lt"/>
                        <a:cs typeface="Helvetica"/>
                      </a:endParaRPr>
                    </a:p>
                  </a:txBody>
                  <a:tcPr marL="121920" marR="1219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22655" algn="l"/>
                        </a:tabLst>
                        <a:defRPr/>
                      </a:pPr>
                      <a:r>
                        <a:rPr lang="en-GB" sz="800" dirty="0">
                          <a:solidFill>
                            <a:schemeClr val="accent6"/>
                          </a:solidFill>
                          <a:latin typeface="+mn-lt"/>
                          <a:cs typeface="Helvetica"/>
                        </a:rPr>
                        <a:t>TPC</a:t>
                      </a:r>
                      <a:endParaRPr lang="cs-CZ" sz="800" dirty="0">
                        <a:solidFill>
                          <a:schemeClr val="accent6"/>
                        </a:solidFill>
                        <a:latin typeface="+mn-lt"/>
                        <a:cs typeface="Helvetica"/>
                      </a:endParaRPr>
                    </a:p>
                  </a:txBody>
                  <a:tcPr marL="121920" marR="12192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40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Deaths, n (%)</a:t>
                      </a:r>
                    </a:p>
                  </a:txBody>
                  <a:tcPr marL="18183" marR="18183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100 (68.5)</a:t>
                      </a:r>
                    </a:p>
                  </a:txBody>
                  <a:tcPr marL="18183" marR="18183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41 (59.4)</a:t>
                      </a:r>
                    </a:p>
                  </a:txBody>
                  <a:tcPr marL="18183" marR="18183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387658"/>
                  </a:ext>
                </a:extLst>
              </a:tr>
              <a:tr h="185440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Median OS, </a:t>
                      </a:r>
                      <a:r>
                        <a:rPr lang="en-GB" sz="9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mo</a:t>
                      </a:r>
                      <a:endParaRPr lang="en-GB" sz="9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8183" marR="18183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18.8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8183" marR="18183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17.2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8183" marR="18183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74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HR </a:t>
                      </a:r>
                      <a:r>
                        <a:rPr lang="en-US" sz="8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1.13</a:t>
                      </a: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(95%CI 0.79–1.64; </a:t>
                      </a:r>
                      <a:r>
                        <a:rPr lang="en-GB" sz="800" b="0" i="1" dirty="0">
                          <a:solidFill>
                            <a:schemeClr val="bg1"/>
                          </a:solidFill>
                          <a:latin typeface="+mn-lt"/>
                          <a:cs typeface="Helvetica"/>
                        </a:rPr>
                        <a:t>p </a:t>
                      </a:r>
                      <a:r>
                        <a:rPr lang="en-GB" sz="800" b="0" i="0" dirty="0">
                          <a:solidFill>
                            <a:schemeClr val="bg1"/>
                          </a:solidFill>
                          <a:latin typeface="+mn-lt"/>
                          <a:cs typeface="Helvetica"/>
                        </a:rPr>
                        <a:t>= NS</a:t>
                      </a:r>
                      <a:r>
                        <a:rPr lang="en-US" sz="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)</a:t>
                      </a:r>
                      <a:endParaRPr lang="en-GB" sz="8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18183" marR="18183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5E5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Helvetica"/>
                      </a:endParaRPr>
                    </a:p>
                  </a:txBody>
                  <a:tcPr marL="13637" marR="13637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043682"/>
                  </a:ext>
                </a:extLst>
              </a:tr>
              <a:tr h="185440">
                <a:tc>
                  <a:txBody>
                    <a:bodyPr/>
                    <a:lstStyle/>
                    <a:p>
                      <a:pPr marL="0" indent="0" algn="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Alive at 6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mo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, %</a:t>
                      </a:r>
                    </a:p>
                  </a:txBody>
                  <a:tcPr marL="19200" marR="19200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93.1</a:t>
                      </a:r>
                    </a:p>
                  </a:txBody>
                  <a:tcPr marL="19200" marR="19200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84.9</a:t>
                      </a:r>
                    </a:p>
                  </a:txBody>
                  <a:tcPr marL="19200" marR="19200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922671"/>
                  </a:ext>
                </a:extLst>
              </a:tr>
              <a:tr h="1854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Alive at 18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mo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, %</a:t>
                      </a:r>
                    </a:p>
                  </a:txBody>
                  <a:tcPr marL="19200" marR="19200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50.8</a:t>
                      </a:r>
                    </a:p>
                  </a:txBody>
                  <a:tcPr marL="19200" marR="19200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48.8</a:t>
                      </a:r>
                    </a:p>
                  </a:txBody>
                  <a:tcPr marL="19200" marR="19200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40">
                <a:tc>
                  <a:txBody>
                    <a:bodyPr/>
                    <a:lstStyle/>
                    <a:p>
                      <a:pPr marL="0" indent="0" algn="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Median follow-up,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mo</a:t>
                      </a: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9200" marR="19200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25.2</a:t>
                      </a:r>
                    </a:p>
                  </a:txBody>
                  <a:tcPr marL="19200" marR="19200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26.0</a:t>
                      </a:r>
                    </a:p>
                  </a:txBody>
                  <a:tcPr marL="19200" marR="19200" marT="21600" marB="21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364259"/>
                  </a:ext>
                </a:extLst>
              </a:tr>
            </a:tbl>
          </a:graphicData>
        </a:graphic>
      </p:graphicFrame>
      <p:sp>
        <p:nvSpPr>
          <p:cNvPr id="202" name="TextBox 201">
            <a:extLst>
              <a:ext uri="{FF2B5EF4-FFF2-40B4-BE49-F238E27FC236}">
                <a16:creationId xmlns:a16="http://schemas.microsoft.com/office/drawing/2014/main" id="{A66ED338-A953-AA43-83C7-E8829B37B529}"/>
              </a:ext>
            </a:extLst>
          </p:cNvPr>
          <p:cNvSpPr txBox="1"/>
          <p:nvPr/>
        </p:nvSpPr>
        <p:spPr>
          <a:xfrm>
            <a:off x="7959830" y="6409819"/>
            <a:ext cx="2093003" cy="348844"/>
          </a:xfrm>
          <a:prstGeom prst="rect">
            <a:avLst/>
          </a:prstGeom>
          <a:noFill/>
        </p:spPr>
        <p:txBody>
          <a:bodyPr wrap="none" lIns="121885" tIns="60943" rIns="121885" bIns="60943" rtlCol="0">
            <a:spAutoFit/>
          </a:bodyPr>
          <a:lstStyle/>
          <a:p>
            <a:pPr defTabSz="609379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Robson et al AACR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87861"/>
            <a:ext cx="407277" cy="5658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3" rIns="121885" bIns="60943" rtlCol="0" anchor="ctr"/>
          <a:lstStyle/>
          <a:p>
            <a:pPr algn="ctr" defTabSz="60937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6976" y="2789581"/>
            <a:ext cx="2619632" cy="177804"/>
          </a:xfrm>
          <a:prstGeom prst="rect">
            <a:avLst/>
          </a:prstGeom>
          <a:noFill/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3" rIns="121885" bIns="60943" rtlCol="0" anchor="ctr"/>
          <a:lstStyle/>
          <a:p>
            <a:pPr algn="ctr" defTabSz="60937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831" y="6309366"/>
            <a:ext cx="702887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67" dirty="0">
                <a:latin typeface="Corbel"/>
                <a:cs typeface="Corbel"/>
              </a:rPr>
              <a:t>OS in ITT: 17.1mo vs. 19.3 (HR 0.90; </a:t>
            </a:r>
            <a:r>
              <a:rPr lang="pl-PL" sz="1867" dirty="0">
                <a:solidFill>
                  <a:schemeClr val="tx1">
                    <a:lumMod val="85000"/>
                    <a:lumOff val="15000"/>
                  </a:schemeClr>
                </a:solidFill>
                <a:latin typeface="Corbel"/>
                <a:ea typeface="Arial" charset="0"/>
                <a:cs typeface="Corbel"/>
              </a:rPr>
              <a:t>95% CI </a:t>
            </a:r>
            <a:r>
              <a:rPr lang="en-GB" sz="1867" dirty="0">
                <a:latin typeface="Corbel"/>
                <a:ea typeface="Arial" charset="0"/>
                <a:cs typeface="Corbel"/>
              </a:rPr>
              <a:t>0.66–1.23; </a:t>
            </a:r>
            <a:r>
              <a:rPr lang="en-GB" sz="1867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rbel"/>
                <a:ea typeface="Arial" charset="0"/>
                <a:cs typeface="Corbel"/>
              </a:rPr>
              <a:t>p </a:t>
            </a:r>
            <a:r>
              <a:rPr lang="en-GB" sz="1867" dirty="0">
                <a:solidFill>
                  <a:schemeClr val="tx1">
                    <a:lumMod val="85000"/>
                    <a:lumOff val="15000"/>
                  </a:schemeClr>
                </a:solidFill>
                <a:latin typeface="Corbel"/>
                <a:ea typeface="Arial" charset="0"/>
                <a:cs typeface="Corbel"/>
              </a:rPr>
              <a:t>= </a:t>
            </a:r>
            <a:r>
              <a:rPr lang="en-GB" sz="1867" dirty="0">
                <a:latin typeface="Corbel"/>
                <a:ea typeface="Arial" charset="0"/>
                <a:cs typeface="Corbel"/>
              </a:rPr>
              <a:t>0.513)</a:t>
            </a:r>
            <a:endParaRPr lang="en-GB" sz="1867" b="1" dirty="0">
              <a:solidFill>
                <a:schemeClr val="tx1">
                  <a:lumMod val="85000"/>
                  <a:lumOff val="15000"/>
                </a:schemeClr>
              </a:solidFill>
              <a:latin typeface="Corbel"/>
              <a:ea typeface="Arial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78282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37" y="643389"/>
            <a:ext cx="11032823" cy="685235"/>
          </a:xfrm>
        </p:spPr>
        <p:txBody>
          <a:bodyPr>
            <a:noAutofit/>
          </a:bodyPr>
          <a:lstStyle/>
          <a:p>
            <a:r>
              <a:rPr lang="en-US" sz="3200" dirty="0"/>
              <a:t>EMBRACA: Phase III trial of talazoparib in </a:t>
            </a:r>
            <a:br>
              <a:rPr lang="en-US" sz="3200" dirty="0"/>
            </a:br>
            <a:r>
              <a:rPr lang="en-US" sz="3200" dirty="0" err="1"/>
              <a:t>gBRCA</a:t>
            </a:r>
            <a:r>
              <a:rPr lang="en-US" sz="3200" dirty="0"/>
              <a:t> mutation associated BC </a:t>
            </a:r>
          </a:p>
        </p:txBody>
      </p:sp>
      <p:pic>
        <p:nvPicPr>
          <p:cNvPr id="4" name="Picture 3" descr="Screen Shot 2018-02-28 at 6.08.0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7"/>
          <a:stretch/>
        </p:blipFill>
        <p:spPr>
          <a:xfrm>
            <a:off x="1103448" y="1775342"/>
            <a:ext cx="4032445" cy="4502385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5135893" y="3813043"/>
            <a:ext cx="9601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6096000" y="2084851"/>
            <a:ext cx="4320480" cy="3744416"/>
            <a:chOff x="4572000" y="1563638"/>
            <a:chExt cx="3240360" cy="2808312"/>
          </a:xfrm>
        </p:grpSpPr>
        <p:sp>
          <p:nvSpPr>
            <p:cNvPr id="16" name="Rectangle 15"/>
            <p:cNvSpPr/>
            <p:nvPr/>
          </p:nvSpPr>
          <p:spPr bwMode="auto">
            <a:xfrm>
              <a:off x="4716016" y="1563638"/>
              <a:ext cx="3096344" cy="79208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8780" eaLnBrk="0" hangingPunct="0"/>
              <a:r>
                <a:rPr lang="en-US" dirty="0" err="1">
                  <a:solidFill>
                    <a:srgbClr val="FFFFFF"/>
                  </a:solidFill>
                  <a:latin typeface="Corbel"/>
                  <a:ea typeface="ＭＳ Ｐゴシック" pitchFamily="-72" charset="-128"/>
                  <a:cs typeface="Corbel"/>
                </a:rPr>
                <a:t>Talazoparib</a:t>
              </a:r>
              <a:r>
                <a:rPr lang="en-US" dirty="0">
                  <a:solidFill>
                    <a:srgbClr val="FFFFFF"/>
                  </a:solidFill>
                  <a:latin typeface="Corbel"/>
                  <a:ea typeface="ＭＳ Ｐゴシック" pitchFamily="-72" charset="-128"/>
                  <a:cs typeface="Corbel"/>
                </a:rPr>
                <a:t> </a:t>
              </a:r>
            </a:p>
            <a:p>
              <a:pPr algn="ctr" defTabSz="1218780" eaLnBrk="0" hangingPunct="0"/>
              <a:r>
                <a:rPr lang="en-US" dirty="0">
                  <a:solidFill>
                    <a:srgbClr val="FFFFFF"/>
                  </a:solidFill>
                  <a:latin typeface="Corbel"/>
                  <a:ea typeface="ＭＳ Ｐゴシック" pitchFamily="-72" charset="-128"/>
                  <a:cs typeface="Corbel"/>
                </a:rPr>
                <a:t>1mg daily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716016" y="3219822"/>
              <a:ext cx="3096344" cy="115212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8780" eaLnBrk="0" hangingPunct="0"/>
              <a:r>
                <a:rPr lang="en-US" sz="2133" dirty="0">
                  <a:solidFill>
                    <a:srgbClr val="FFFFFF"/>
                  </a:solidFill>
                  <a:latin typeface="Corbel"/>
                  <a:ea typeface="ＭＳ Ｐゴシック" pitchFamily="-72" charset="-128"/>
                  <a:cs typeface="Corbel"/>
                </a:rPr>
                <a:t>TPC: Capecitabine</a:t>
              </a:r>
            </a:p>
            <a:p>
              <a:pPr algn="ctr" defTabSz="1218780" eaLnBrk="0" hangingPunct="0"/>
              <a:r>
                <a:rPr lang="en-US" sz="2133" dirty="0" err="1">
                  <a:solidFill>
                    <a:srgbClr val="FFFFFF"/>
                  </a:solidFill>
                  <a:latin typeface="Corbel"/>
                  <a:ea typeface="ＭＳ Ｐゴシック" pitchFamily="-72" charset="-128"/>
                  <a:cs typeface="Corbel"/>
                </a:rPr>
                <a:t>Eribulin</a:t>
              </a:r>
              <a:endParaRPr lang="en-US" sz="2133" dirty="0">
                <a:solidFill>
                  <a:srgbClr val="FFFFFF"/>
                </a:solidFill>
                <a:latin typeface="Corbel"/>
                <a:ea typeface="ＭＳ Ｐゴシック" pitchFamily="-72" charset="-128"/>
                <a:cs typeface="Corbel"/>
              </a:endParaRPr>
            </a:p>
            <a:p>
              <a:pPr algn="ctr" defTabSz="1218780" eaLnBrk="0" hangingPunct="0"/>
              <a:r>
                <a:rPr lang="en-US" sz="2133" dirty="0" err="1">
                  <a:solidFill>
                    <a:srgbClr val="FFFFFF"/>
                  </a:solidFill>
                  <a:latin typeface="Corbel"/>
                  <a:ea typeface="ＭＳ Ｐゴシック" pitchFamily="-72" charset="-128"/>
                  <a:cs typeface="Corbel"/>
                </a:rPr>
                <a:t>Vinorelbine</a:t>
              </a:r>
              <a:endParaRPr lang="en-US" sz="2133" dirty="0">
                <a:solidFill>
                  <a:srgbClr val="FFFFFF"/>
                </a:solidFill>
                <a:latin typeface="Corbel"/>
                <a:ea typeface="ＭＳ Ｐゴシック" pitchFamily="-72" charset="-128"/>
                <a:cs typeface="Corbel"/>
              </a:endParaRPr>
            </a:p>
            <a:p>
              <a:pPr algn="ctr" defTabSz="1218780" eaLnBrk="0" hangingPunct="0"/>
              <a:r>
                <a:rPr lang="en-US" sz="2133" dirty="0">
                  <a:solidFill>
                    <a:srgbClr val="FFFFFF"/>
                  </a:solidFill>
                  <a:latin typeface="Corbel"/>
                  <a:ea typeface="ＭＳ Ｐゴシック" pitchFamily="-72" charset="-128"/>
                  <a:cs typeface="Corbel"/>
                </a:rPr>
                <a:t>Gemcitabine</a:t>
              </a:r>
            </a:p>
          </p:txBody>
        </p:sp>
        <p:cxnSp>
          <p:nvCxnSpPr>
            <p:cNvPr id="18" name="Straight Arrow Connector 17"/>
            <p:cNvCxnSpPr>
              <a:endCxn id="16" idx="1"/>
            </p:cNvCxnSpPr>
            <p:nvPr/>
          </p:nvCxnSpPr>
          <p:spPr bwMode="auto">
            <a:xfrm flipV="1">
              <a:off x="4572000" y="1959682"/>
              <a:ext cx="144016" cy="900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endCxn id="17" idx="1"/>
            </p:cNvCxnSpPr>
            <p:nvPr/>
          </p:nvCxnSpPr>
          <p:spPr bwMode="auto">
            <a:xfrm>
              <a:off x="4572000" y="2859782"/>
              <a:ext cx="144016" cy="9361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" name="TextBox 4"/>
          <p:cNvSpPr txBox="1"/>
          <p:nvPr/>
        </p:nvSpPr>
        <p:spPr>
          <a:xfrm>
            <a:off x="5327915" y="3333022"/>
            <a:ext cx="576064" cy="410399"/>
          </a:xfrm>
          <a:prstGeom prst="rect">
            <a:avLst/>
          </a:prstGeom>
          <a:noFill/>
        </p:spPr>
        <p:txBody>
          <a:bodyPr wrap="square" lIns="121885" tIns="60943" rIns="121885" bIns="60943" rtlCol="0">
            <a:spAutoFit/>
          </a:bodyPr>
          <a:lstStyle/>
          <a:p>
            <a:pPr defTabSz="609379" fontAlgn="auto">
              <a:spcBef>
                <a:spcPts val="0"/>
              </a:spcBef>
              <a:spcAft>
                <a:spcPts val="0"/>
              </a:spcAft>
            </a:pPr>
            <a:r>
              <a:rPr lang="en-US" sz="1867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2:1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35893" y="4101077"/>
            <a:ext cx="960107" cy="348844"/>
          </a:xfrm>
          <a:prstGeom prst="rect">
            <a:avLst/>
          </a:prstGeom>
          <a:noFill/>
        </p:spPr>
        <p:txBody>
          <a:bodyPr wrap="square" lIns="121885" tIns="60943" rIns="121885" bIns="60943" rtlCol="0">
            <a:spAutoFit/>
          </a:bodyPr>
          <a:lstStyle/>
          <a:p>
            <a:pPr algn="ctr" defTabSz="609379" fontAlgn="auto">
              <a:spcBef>
                <a:spcPts val="0"/>
              </a:spcBef>
              <a:spcAft>
                <a:spcPts val="0"/>
              </a:spcAft>
            </a:pPr>
            <a:r>
              <a:rPr lang="en-US" sz="1467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N=431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8028" y="6321286"/>
            <a:ext cx="4512501" cy="410399"/>
          </a:xfrm>
          <a:prstGeom prst="rect">
            <a:avLst/>
          </a:prstGeom>
          <a:noFill/>
        </p:spPr>
        <p:txBody>
          <a:bodyPr wrap="square" lIns="121885" tIns="60943" rIns="121885" bIns="60943" rtlCol="0">
            <a:spAutoFit/>
          </a:bodyPr>
          <a:lstStyle/>
          <a:p>
            <a:pPr defTabSz="609379" fontAlgn="auto">
              <a:spcBef>
                <a:spcPts val="0"/>
              </a:spcBef>
              <a:spcAft>
                <a:spcPts val="0"/>
              </a:spcAft>
            </a:pPr>
            <a:r>
              <a:rPr lang="en-US" sz="1867" dirty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Litton et al SABCS 2017</a:t>
            </a:r>
          </a:p>
        </p:txBody>
      </p:sp>
    </p:spTree>
    <p:extLst>
      <p:ext uri="{BB962C8B-B14F-4D97-AF65-F5344CB8AC3E}">
        <p14:creationId xmlns:p14="http://schemas.microsoft.com/office/powerpoint/2010/main" val="142527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3" y="1238491"/>
            <a:ext cx="11890272" cy="4734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747" y="360696"/>
            <a:ext cx="11394276" cy="685235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000000"/>
                </a:solidFill>
              </a:rPr>
              <a:t>Talazoparib</a:t>
            </a:r>
            <a:r>
              <a:rPr lang="en-US" sz="3200" dirty="0">
                <a:solidFill>
                  <a:srgbClr val="000000"/>
                </a:solidFill>
              </a:rPr>
              <a:t> increased </a:t>
            </a:r>
            <a:r>
              <a:rPr lang="en-US" sz="3200" dirty="0" err="1">
                <a:solidFill>
                  <a:srgbClr val="000000"/>
                </a:solidFill>
              </a:rPr>
              <a:t>mPFS</a:t>
            </a:r>
            <a:r>
              <a:rPr lang="en-US" sz="3200" dirty="0">
                <a:solidFill>
                  <a:srgbClr val="000000"/>
                </a:solidFill>
              </a:rPr>
              <a:t> by 46% </a:t>
            </a:r>
            <a:endParaRPr lang="en-US" sz="2667" i="1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333911"/>
              </p:ext>
            </p:extLst>
          </p:nvPr>
        </p:nvGraphicFramePr>
        <p:xfrm>
          <a:off x="6405028" y="1238491"/>
          <a:ext cx="4846529" cy="15420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81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771"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marT="34291" marB="342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</a:rPr>
                        <a:t>TALA 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</a:rPr>
                        <a:t>(n = 287)</a:t>
                      </a:r>
                    </a:p>
                  </a:txBody>
                  <a:tcPr marT="34291" marB="3429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00000"/>
                          </a:solidFill>
                        </a:rPr>
                        <a:t>Overall PCT</a:t>
                      </a:r>
                      <a:endParaRPr lang="en-US" sz="1300" baseline="0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300" baseline="0" dirty="0">
                          <a:solidFill>
                            <a:srgbClr val="000000"/>
                          </a:solidFill>
                        </a:rPr>
                        <a:t>(n = 144)</a:t>
                      </a:r>
                      <a:endParaRPr lang="en-US" sz="1300" dirty="0">
                        <a:solidFill>
                          <a:srgbClr val="000000"/>
                        </a:solidFill>
                      </a:endParaRPr>
                    </a:p>
                  </a:txBody>
                  <a:tcPr marT="34291" marB="3429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74">
                <a:tc>
                  <a:txBody>
                    <a:bodyPr/>
                    <a:lstStyle/>
                    <a:p>
                      <a:r>
                        <a:rPr lang="en-US" sz="1300" dirty="0"/>
                        <a:t>Events,</a:t>
                      </a:r>
                      <a:r>
                        <a:rPr lang="en-US" sz="1300" baseline="0" dirty="0"/>
                        <a:t> no. (%)</a:t>
                      </a:r>
                      <a:endParaRPr lang="en-US" sz="1300" dirty="0"/>
                    </a:p>
                  </a:txBody>
                  <a:tcPr marT="34291" marB="342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kern="1200" baseline="0" dirty="0">
                          <a:solidFill>
                            <a:schemeClr val="tx1"/>
                          </a:solidFill>
                        </a:rPr>
                        <a:t>186 (65%) </a:t>
                      </a:r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1" marB="3429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kern="1200" baseline="0" dirty="0">
                          <a:solidFill>
                            <a:schemeClr val="tx1"/>
                          </a:solidFill>
                        </a:rPr>
                        <a:t>83 (58%) </a:t>
                      </a:r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1" marB="3429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74">
                <a:tc>
                  <a:txBody>
                    <a:bodyPr/>
                    <a:lstStyle/>
                    <a:p>
                      <a:r>
                        <a:rPr lang="en-US" sz="1300" dirty="0"/>
                        <a:t>Median</a:t>
                      </a:r>
                      <a:r>
                        <a:rPr lang="en-US" sz="1300" baseline="0" dirty="0"/>
                        <a:t>, </a:t>
                      </a:r>
                      <a:r>
                        <a:rPr lang="en-US" sz="1300" baseline="0" dirty="0" err="1"/>
                        <a:t>mo</a:t>
                      </a:r>
                      <a:r>
                        <a:rPr lang="en-US" sz="1300" baseline="0" dirty="0"/>
                        <a:t> (95% CI)</a:t>
                      </a:r>
                      <a:endParaRPr lang="en-US" sz="1300" dirty="0"/>
                    </a:p>
                  </a:txBody>
                  <a:tcPr marT="34291" marB="342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kern="1200" baseline="0" dirty="0">
                          <a:solidFill>
                            <a:schemeClr val="tx1"/>
                          </a:solidFill>
                        </a:rPr>
                        <a:t>8.6 (7.2, 9.3) </a:t>
                      </a:r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1" marB="3429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kern="1200" baseline="0" dirty="0">
                          <a:solidFill>
                            <a:schemeClr val="tx1"/>
                          </a:solidFill>
                        </a:rPr>
                        <a:t>5.6 (4.2, 6.7) </a:t>
                      </a:r>
                      <a:endParaRPr lang="en-US" sz="13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1" marB="3429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771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T="34291" marB="342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Hazard ratio,</a:t>
                      </a:r>
                      <a:r>
                        <a:rPr lang="en-US" sz="13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="1" u="none" strike="noStrike" kern="1200" baseline="0" dirty="0">
                          <a:solidFill>
                            <a:schemeClr val="tx1"/>
                          </a:solidFill>
                        </a:rPr>
                        <a:t>0.54,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95% CI, 0.41,</a:t>
                      </a:r>
                      <a:r>
                        <a:rPr lang="en-US" sz="13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0.71</a:t>
                      </a:r>
                      <a:r>
                        <a:rPr lang="en-US" sz="13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300" b="1" u="none" strike="noStrike" kern="1200" baseline="0" dirty="0">
                          <a:solidFill>
                            <a:schemeClr val="tx1"/>
                          </a:solidFill>
                        </a:rPr>
                        <a:t>&lt; .0001 </a:t>
                      </a:r>
                      <a:endParaRPr lang="en-US" sz="13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1" marB="3429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B2F2B1EF-5B0D-EC4D-A2BF-0E8E6B837F55}"/>
              </a:ext>
            </a:extLst>
          </p:cNvPr>
          <p:cNvGrpSpPr/>
          <p:nvPr/>
        </p:nvGrpSpPr>
        <p:grpSpPr>
          <a:xfrm>
            <a:off x="3612539" y="2009535"/>
            <a:ext cx="1609857" cy="523220"/>
            <a:chOff x="3612539" y="2009535"/>
            <a:chExt cx="1609857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3851356" y="2009535"/>
              <a:ext cx="1371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GB" sz="1400" b="1" dirty="0">
                  <a:solidFill>
                    <a:prstClr val="black"/>
                  </a:solidFill>
                </a:rPr>
                <a:t>TALA</a:t>
              </a:r>
            </a:p>
            <a:p>
              <a:pPr defTabSz="609585"/>
              <a:r>
                <a:rPr lang="en-GB" sz="1400" b="1" dirty="0">
                  <a:solidFill>
                    <a:prstClr val="black"/>
                  </a:solidFill>
                </a:rPr>
                <a:t>Overall PCT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612539" y="2087932"/>
              <a:ext cx="253388" cy="88249"/>
              <a:chOff x="3178366" y="1866980"/>
              <a:chExt cx="253388" cy="117665"/>
            </a:xfrm>
          </p:grpSpPr>
          <p:sp>
            <p:nvSpPr>
              <p:cNvPr id="9" name="Diamond 8"/>
              <p:cNvSpPr/>
              <p:nvPr/>
            </p:nvSpPr>
            <p:spPr>
              <a:xfrm>
                <a:off x="3254209" y="1866980"/>
                <a:ext cx="99152" cy="117665"/>
              </a:xfrm>
              <a:prstGeom prst="diamond">
                <a:avLst/>
              </a:prstGeom>
              <a:solidFill>
                <a:srgbClr val="4C81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3178366" y="1927952"/>
                <a:ext cx="253388" cy="0"/>
              </a:xfrm>
              <a:prstGeom prst="line">
                <a:avLst/>
              </a:prstGeom>
              <a:ln w="25400">
                <a:solidFill>
                  <a:srgbClr val="4C81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DD72FB2-D918-B843-B888-CB7FF28D8765}"/>
                </a:ext>
              </a:extLst>
            </p:cNvPr>
            <p:cNvGrpSpPr/>
            <p:nvPr/>
          </p:nvGrpSpPr>
          <p:grpSpPr>
            <a:xfrm>
              <a:off x="3612539" y="2324062"/>
              <a:ext cx="253388" cy="88249"/>
              <a:chOff x="3612539" y="2324062"/>
              <a:chExt cx="253388" cy="88249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3612539" y="2369791"/>
                <a:ext cx="253388" cy="0"/>
              </a:xfrm>
              <a:prstGeom prst="line">
                <a:avLst/>
              </a:prstGeom>
              <a:ln w="25400">
                <a:solidFill>
                  <a:srgbClr val="34B4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Diamond 13"/>
              <p:cNvSpPr/>
              <p:nvPr/>
            </p:nvSpPr>
            <p:spPr>
              <a:xfrm>
                <a:off x="3688382" y="2324062"/>
                <a:ext cx="99152" cy="88249"/>
              </a:xfrm>
              <a:prstGeom prst="diamond">
                <a:avLst/>
              </a:prstGeom>
              <a:solidFill>
                <a:srgbClr val="34B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1583499" y="5860749"/>
            <a:ext cx="984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dirty="0">
                <a:solidFill>
                  <a:prstClr val="black"/>
                </a:solidFill>
              </a:rPr>
              <a:t>1-Year PFS 37% vs 20%      	</a:t>
            </a:r>
            <a:r>
              <a:rPr lang="en-US" dirty="0" err="1">
                <a:solidFill>
                  <a:prstClr val="black"/>
                </a:solidFill>
              </a:rPr>
              <a:t>mPFS</a:t>
            </a:r>
            <a:r>
              <a:rPr lang="en-US" dirty="0">
                <a:solidFill>
                  <a:prstClr val="black"/>
                </a:solidFill>
              </a:rPr>
              <a:t> 5.6mo vs 8.6mo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863" y="6309320"/>
            <a:ext cx="451250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2133" dirty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Litton et al NEJM 2018</a:t>
            </a:r>
          </a:p>
        </p:txBody>
      </p:sp>
    </p:spTree>
    <p:extLst>
      <p:ext uri="{BB962C8B-B14F-4D97-AF65-F5344CB8AC3E}">
        <p14:creationId xmlns:p14="http://schemas.microsoft.com/office/powerpoint/2010/main" val="92340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78A83-726A-8E4D-AA1A-9D1AE5AF7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</a:t>
            </a:r>
            <a:r>
              <a:rPr lang="en-US" dirty="0" err="1"/>
              <a:t>OlympiAD</a:t>
            </a:r>
            <a:r>
              <a:rPr lang="en-US" dirty="0"/>
              <a:t> and EMBRACA)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88DA9F-6B20-9947-AA9C-4FB5FBF13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094640"/>
              </p:ext>
            </p:extLst>
          </p:nvPr>
        </p:nvGraphicFramePr>
        <p:xfrm>
          <a:off x="1020853" y="1215447"/>
          <a:ext cx="10561562" cy="4873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4417">
                  <a:extLst>
                    <a:ext uri="{9D8B030D-6E8A-4147-A177-3AD203B41FA5}">
                      <a16:colId xmlns:a16="http://schemas.microsoft.com/office/drawing/2014/main" val="2319649346"/>
                    </a:ext>
                  </a:extLst>
                </a:gridCol>
                <a:gridCol w="2965621">
                  <a:extLst>
                    <a:ext uri="{9D8B030D-6E8A-4147-A177-3AD203B41FA5}">
                      <a16:colId xmlns:a16="http://schemas.microsoft.com/office/drawing/2014/main" val="704871676"/>
                    </a:ext>
                  </a:extLst>
                </a:gridCol>
                <a:gridCol w="3031524">
                  <a:extLst>
                    <a:ext uri="{9D8B030D-6E8A-4147-A177-3AD203B41FA5}">
                      <a16:colId xmlns:a16="http://schemas.microsoft.com/office/drawing/2014/main" val="2973706219"/>
                    </a:ext>
                  </a:extLst>
                </a:gridCol>
              </a:tblGrid>
              <a:tr h="37144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OlympiAD</a:t>
                      </a:r>
                      <a:endParaRPr lang="en-US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EMBRACA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517973931"/>
                  </a:ext>
                </a:extLst>
              </a:tr>
              <a:tr h="371447">
                <a:tc>
                  <a:txBody>
                    <a:bodyPr/>
                    <a:lstStyle/>
                    <a:p>
                      <a:r>
                        <a:rPr lang="en-US" sz="1800" dirty="0"/>
                        <a:t>HR (PFS)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0.58 (0.43-0.80)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0.54 (0.41-0.71)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4292964703"/>
                  </a:ext>
                </a:extLst>
              </a:tr>
              <a:tr h="371447">
                <a:tc>
                  <a:txBody>
                    <a:bodyPr/>
                    <a:lstStyle/>
                    <a:p>
                      <a:r>
                        <a:rPr lang="en-US" sz="1800" dirty="0"/>
                        <a:t>HR (OS)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0.90 (0.66-1.23)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0.76 (0.54-1.06)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496750659"/>
                  </a:ext>
                </a:extLst>
              </a:tr>
              <a:tr h="404485">
                <a:tc>
                  <a:txBody>
                    <a:bodyPr/>
                    <a:lstStyle/>
                    <a:p>
                      <a:r>
                        <a:rPr lang="en-US" sz="1800" dirty="0"/>
                        <a:t>HR (OS) 1</a:t>
                      </a:r>
                      <a:r>
                        <a:rPr lang="en-US" sz="1800" baseline="30000" dirty="0"/>
                        <a:t>st</a:t>
                      </a:r>
                      <a:r>
                        <a:rPr lang="en-US" sz="1800" dirty="0"/>
                        <a:t> Line setting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0.51 (0.29-0.90)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NR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222">
                <a:tc>
                  <a:txBody>
                    <a:bodyPr/>
                    <a:lstStyle/>
                    <a:p>
                      <a:r>
                        <a:rPr lang="en-US" sz="1800" dirty="0"/>
                        <a:t>ORR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59.9% (vs 28.8% TPC)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67.6% (vs 27.2% TPC)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462775394"/>
                  </a:ext>
                </a:extLst>
              </a:tr>
              <a:tr h="371447">
                <a:tc>
                  <a:txBody>
                    <a:bodyPr/>
                    <a:lstStyle/>
                    <a:p>
                      <a:r>
                        <a:rPr lang="en-US" sz="1800" dirty="0"/>
                        <a:t>Deterioration </a:t>
                      </a:r>
                      <a:r>
                        <a:rPr lang="en-US" sz="1800" dirty="0" err="1"/>
                        <a:t>HRQoL</a:t>
                      </a:r>
                      <a:endParaRPr lang="en-US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0.44 (0.25-0.77)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0.38 (0.26-0.56)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823119592"/>
                  </a:ext>
                </a:extLst>
              </a:tr>
              <a:tr h="353086">
                <a:tc>
                  <a:txBody>
                    <a:bodyPr/>
                    <a:lstStyle/>
                    <a:p>
                      <a:r>
                        <a:rPr lang="en-US" sz="1800" dirty="0"/>
                        <a:t>SAE ≥ Grade 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36.6% (vs 50.5% TPC)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25.5% (v. 25.4% TPC)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466190093"/>
                  </a:ext>
                </a:extLst>
              </a:tr>
              <a:tr h="371447">
                <a:tc>
                  <a:txBody>
                    <a:bodyPr/>
                    <a:lstStyle/>
                    <a:p>
                      <a:r>
                        <a:rPr lang="en-US" sz="1800" dirty="0"/>
                        <a:t>Anemia ≥ Grade 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16.1%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39.2%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035489231"/>
                  </a:ext>
                </a:extLst>
              </a:tr>
              <a:tr h="371447">
                <a:tc>
                  <a:txBody>
                    <a:bodyPr/>
                    <a:lstStyle/>
                    <a:p>
                      <a:r>
                        <a:rPr lang="en-US" sz="1800" dirty="0"/>
                        <a:t>Neutropenia ≥ Grade 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9.3%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20.9%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697820424"/>
                  </a:ext>
                </a:extLst>
              </a:tr>
              <a:tr h="371447">
                <a:tc>
                  <a:txBody>
                    <a:bodyPr/>
                    <a:lstStyle/>
                    <a:p>
                      <a:r>
                        <a:rPr lang="en-US" sz="1800" dirty="0"/>
                        <a:t>Thrombocytopenia ≥ Grade 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2.4%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14.7%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402620813"/>
                  </a:ext>
                </a:extLst>
              </a:tr>
              <a:tr h="371447">
                <a:tc>
                  <a:txBody>
                    <a:bodyPr/>
                    <a:lstStyle/>
                    <a:p>
                      <a:r>
                        <a:rPr lang="en-US" sz="1800" dirty="0"/>
                        <a:t>MDS/AML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927716570"/>
                  </a:ext>
                </a:extLst>
              </a:tr>
              <a:tr h="371447">
                <a:tc>
                  <a:txBody>
                    <a:bodyPr/>
                    <a:lstStyle/>
                    <a:p>
                      <a:r>
                        <a:rPr lang="en-US" sz="1800" dirty="0"/>
                        <a:t>Nausea (any grade)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58.0%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48.6%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991068293"/>
                  </a:ext>
                </a:extLst>
              </a:tr>
              <a:tr h="371447">
                <a:tc>
                  <a:txBody>
                    <a:bodyPr/>
                    <a:lstStyle/>
                    <a:p>
                      <a:r>
                        <a:rPr lang="en-US" sz="1800" dirty="0"/>
                        <a:t>Alopecia (any grade)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3.4%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25.2%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30233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4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in PARP inhibition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67" dirty="0">
                <a:solidFill>
                  <a:schemeClr val="accent2"/>
                </a:solidFill>
              </a:rPr>
              <a:t>Extending </a:t>
            </a:r>
            <a:r>
              <a:rPr lang="en-US" sz="2667" dirty="0" err="1">
                <a:solidFill>
                  <a:schemeClr val="accent2"/>
                </a:solidFill>
              </a:rPr>
              <a:t>PARPi</a:t>
            </a:r>
            <a:r>
              <a:rPr lang="en-US" sz="2667" dirty="0">
                <a:solidFill>
                  <a:schemeClr val="accent2"/>
                </a:solidFill>
              </a:rPr>
              <a:t> therapy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133" dirty="0"/>
              <a:t>Combinations (conventional </a:t>
            </a:r>
            <a:r>
              <a:rPr lang="en-US" sz="2133" dirty="0" err="1"/>
              <a:t>cytotoxics</a:t>
            </a:r>
            <a:r>
              <a:rPr lang="en-US" sz="2133" dirty="0"/>
              <a:t>)</a:t>
            </a:r>
          </a:p>
          <a:p>
            <a:r>
              <a:rPr lang="en-US" sz="2133" dirty="0"/>
              <a:t>Combinations (targeted agents)</a:t>
            </a:r>
          </a:p>
          <a:p>
            <a:pPr lvl="1"/>
            <a:r>
              <a:rPr lang="en-US" sz="1867" dirty="0"/>
              <a:t>PIK3CAi</a:t>
            </a:r>
          </a:p>
          <a:p>
            <a:pPr lvl="1"/>
            <a:r>
              <a:rPr lang="en-US" sz="1867" dirty="0"/>
              <a:t>VEGF (e.g. </a:t>
            </a:r>
            <a:r>
              <a:rPr lang="en-US" sz="1867" dirty="0" err="1"/>
              <a:t>cedirinib</a:t>
            </a:r>
            <a:r>
              <a:rPr lang="en-US" sz="1867" dirty="0"/>
              <a:t>)</a:t>
            </a:r>
          </a:p>
          <a:p>
            <a:pPr lvl="1"/>
            <a:r>
              <a:rPr lang="en-US" sz="1867" dirty="0"/>
              <a:t>Increase replication stress (</a:t>
            </a:r>
            <a:r>
              <a:rPr lang="en-US" sz="1867" dirty="0" err="1"/>
              <a:t>ATMi</a:t>
            </a:r>
            <a:r>
              <a:rPr lang="en-US" sz="1867" dirty="0"/>
              <a:t>, </a:t>
            </a:r>
            <a:r>
              <a:rPr lang="en-US" sz="1867" dirty="0" err="1"/>
              <a:t>ATRi</a:t>
            </a:r>
            <a:r>
              <a:rPr lang="en-US" sz="1867" dirty="0"/>
              <a:t>)</a:t>
            </a:r>
          </a:p>
          <a:p>
            <a:pPr lvl="1"/>
            <a:r>
              <a:rPr lang="en-US" sz="1867" dirty="0"/>
              <a:t>IO (innate immunity?)</a:t>
            </a:r>
          </a:p>
          <a:p>
            <a:r>
              <a:rPr lang="en-US" sz="2133" dirty="0"/>
              <a:t>Early stage disease (adjuvant </a:t>
            </a:r>
            <a:r>
              <a:rPr lang="en-US" sz="2133" dirty="0" err="1"/>
              <a:t>olaparib</a:t>
            </a:r>
            <a:r>
              <a:rPr lang="en-US" sz="2133" dirty="0"/>
              <a:t>, </a:t>
            </a:r>
            <a:r>
              <a:rPr lang="en-US" sz="2133" dirty="0" err="1"/>
              <a:t>neoadjuvant</a:t>
            </a:r>
            <a:r>
              <a:rPr lang="en-US" sz="2133" dirty="0"/>
              <a:t> </a:t>
            </a:r>
            <a:r>
              <a:rPr lang="en-US" sz="2133" dirty="0" err="1"/>
              <a:t>talazoparib</a:t>
            </a:r>
            <a:r>
              <a:rPr lang="en-US" sz="2133" dirty="0"/>
              <a:t>)</a:t>
            </a:r>
          </a:p>
          <a:p>
            <a:r>
              <a:rPr lang="en-US" sz="2133" dirty="0"/>
              <a:t>Other genes, somatic mutations</a:t>
            </a:r>
          </a:p>
          <a:p>
            <a:endParaRPr lang="en-US" sz="2133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667" dirty="0">
                <a:solidFill>
                  <a:srgbClr val="F26529"/>
                </a:solidFill>
              </a:rPr>
              <a:t>Other </a:t>
            </a:r>
            <a:r>
              <a:rPr lang="en-US" sz="2667" dirty="0" err="1">
                <a:solidFill>
                  <a:srgbClr val="F26529"/>
                </a:solidFill>
              </a:rPr>
              <a:t>PARPi</a:t>
            </a:r>
            <a:r>
              <a:rPr lang="en-US" sz="2667" dirty="0">
                <a:solidFill>
                  <a:srgbClr val="F26529"/>
                </a:solidFill>
              </a:rPr>
              <a:t> in development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133" dirty="0" err="1"/>
              <a:t>Veliparib</a:t>
            </a:r>
            <a:endParaRPr lang="en-US" sz="2133" dirty="0"/>
          </a:p>
          <a:p>
            <a:pPr lvl="1"/>
            <a:r>
              <a:rPr lang="en-US" sz="1600" dirty="0" err="1"/>
              <a:t>BrighTNess</a:t>
            </a:r>
            <a:r>
              <a:rPr lang="en-US" sz="1600" dirty="0"/>
              <a:t>: C+P+V vs. C+P vs. P </a:t>
            </a:r>
            <a:r>
              <a:rPr lang="en-US" sz="1600" dirty="0" err="1"/>
              <a:t>Neoadjuvant</a:t>
            </a:r>
            <a:r>
              <a:rPr lang="en-US" sz="1600" dirty="0"/>
              <a:t> TNBC </a:t>
            </a:r>
            <a:r>
              <a:rPr lang="en-US" sz="1600" dirty="0">
                <a:sym typeface="Wingdings"/>
              </a:rPr>
              <a:t> AC.</a:t>
            </a:r>
          </a:p>
          <a:p>
            <a:pPr lvl="2"/>
            <a:r>
              <a:rPr lang="en-US" sz="1333" dirty="0">
                <a:sym typeface="Wingdings"/>
              </a:rPr>
              <a:t>Addition of V did not </a:t>
            </a:r>
            <a:r>
              <a:rPr lang="en-US" sz="1333" dirty="0" err="1">
                <a:sym typeface="Wingdings"/>
              </a:rPr>
              <a:t>inc</a:t>
            </a:r>
            <a:r>
              <a:rPr lang="en-US" sz="1333" dirty="0">
                <a:sym typeface="Wingdings"/>
              </a:rPr>
              <a:t> </a:t>
            </a:r>
            <a:r>
              <a:rPr lang="en-US" sz="1333" dirty="0" err="1">
                <a:sym typeface="Wingdings"/>
              </a:rPr>
              <a:t>pCR</a:t>
            </a:r>
            <a:r>
              <a:rPr lang="en-US" sz="1333" dirty="0">
                <a:sym typeface="Wingdings"/>
              </a:rPr>
              <a:t> </a:t>
            </a:r>
            <a:endParaRPr lang="en-US" sz="1333" dirty="0"/>
          </a:p>
          <a:p>
            <a:pPr lvl="1"/>
            <a:r>
              <a:rPr lang="en-US" sz="1600" dirty="0"/>
              <a:t>BROCADE: C+P+V vs. C+P in met </a:t>
            </a:r>
            <a:r>
              <a:rPr lang="en-US" sz="1600" dirty="0" err="1"/>
              <a:t>g</a:t>
            </a:r>
            <a:r>
              <a:rPr lang="en-US" sz="1600" i="1" dirty="0" err="1"/>
              <a:t>BRCA</a:t>
            </a:r>
            <a:endParaRPr lang="en-US" sz="1600" i="1" dirty="0"/>
          </a:p>
          <a:p>
            <a:r>
              <a:rPr lang="en-US" sz="2133" dirty="0" err="1"/>
              <a:t>Niraparib</a:t>
            </a:r>
            <a:endParaRPr lang="en-US" sz="2133" dirty="0"/>
          </a:p>
          <a:p>
            <a:pPr lvl="1"/>
            <a:r>
              <a:rPr lang="en-US" sz="1600" dirty="0"/>
              <a:t>BRAVO: </a:t>
            </a:r>
            <a:r>
              <a:rPr lang="en-US" sz="1600" dirty="0" err="1"/>
              <a:t>Niraparib</a:t>
            </a:r>
            <a:r>
              <a:rPr lang="en-US" sz="1600" dirty="0"/>
              <a:t> vs. TPC in met </a:t>
            </a:r>
            <a:r>
              <a:rPr lang="en-US" sz="1600" dirty="0" err="1"/>
              <a:t>g</a:t>
            </a:r>
            <a:r>
              <a:rPr lang="en-US" sz="1600" i="1" dirty="0" err="1"/>
              <a:t>BRCA</a:t>
            </a:r>
            <a:r>
              <a:rPr lang="en-US" sz="1600" dirty="0"/>
              <a:t>. Closed early and has not reported</a:t>
            </a:r>
          </a:p>
          <a:p>
            <a:r>
              <a:rPr lang="en-US" sz="2133" dirty="0" err="1"/>
              <a:t>Rucaparib</a:t>
            </a:r>
            <a:endParaRPr lang="en-US" sz="2133" dirty="0"/>
          </a:p>
          <a:p>
            <a:pPr lvl="1"/>
            <a:r>
              <a:rPr lang="en-US" sz="1600" dirty="0"/>
              <a:t>Phase II of </a:t>
            </a:r>
            <a:r>
              <a:rPr lang="en-US" sz="1600" dirty="0" err="1"/>
              <a:t>rucaparib</a:t>
            </a:r>
            <a:r>
              <a:rPr lang="en-US" sz="1600" dirty="0"/>
              <a:t> in patients with metastatic BC with high loss of </a:t>
            </a:r>
            <a:r>
              <a:rPr lang="en-US" sz="1600" dirty="0" err="1"/>
              <a:t>heterozygosity</a:t>
            </a:r>
            <a:r>
              <a:rPr lang="en-US" sz="1600" dirty="0"/>
              <a:t>/HRD</a:t>
            </a:r>
          </a:p>
        </p:txBody>
      </p:sp>
    </p:spTree>
    <p:extLst>
      <p:ext uri="{BB962C8B-B14F-4D97-AF65-F5344CB8AC3E}">
        <p14:creationId xmlns:p14="http://schemas.microsoft.com/office/powerpoint/2010/main" val="292299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B385A6-9AB2-3847-BC56-1BC6ABC01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037" y="1647724"/>
            <a:ext cx="5742879" cy="4709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C713B4-1D60-7D46-9005-FBFDC206F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807" y="-74684"/>
            <a:ext cx="10196285" cy="1503693"/>
          </a:xfrm>
        </p:spPr>
        <p:txBody>
          <a:bodyPr/>
          <a:lstStyle/>
          <a:p>
            <a:r>
              <a:rPr lang="en-US" sz="2800" dirty="0" err="1"/>
              <a:t>BrighTNess</a:t>
            </a:r>
            <a:r>
              <a:rPr lang="en-US" sz="2800" dirty="0"/>
              <a:t>: Phase III trial evaluating addition of veliparib + carboplatin or carboplatin alone to neoadjuvant chemotherapy in TNBC — </a:t>
            </a:r>
            <a:r>
              <a:rPr lang="en-US" sz="2800" dirty="0" err="1"/>
              <a:t>pCR</a:t>
            </a:r>
            <a:r>
              <a:rPr lang="en-US" sz="2800" dirty="0"/>
              <a:t>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0D66C-50F4-F44B-AFCD-5FDFCDE0A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1574" y="6218237"/>
            <a:ext cx="7069917" cy="639763"/>
          </a:xfrm>
        </p:spPr>
        <p:txBody>
          <a:bodyPr/>
          <a:lstStyle/>
          <a:p>
            <a:r>
              <a:rPr lang="en-US" sz="2000" b="0" dirty="0" err="1"/>
              <a:t>Loibl</a:t>
            </a:r>
            <a:r>
              <a:rPr lang="en-US" sz="2000" b="0" dirty="0"/>
              <a:t> S et al. Lancet Oncol 2018; 19(4):497-509.</a:t>
            </a:r>
          </a:p>
        </p:txBody>
      </p:sp>
    </p:spTree>
    <p:extLst>
      <p:ext uri="{BB962C8B-B14F-4D97-AF65-F5344CB8AC3E}">
        <p14:creationId xmlns:p14="http://schemas.microsoft.com/office/powerpoint/2010/main" val="24700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713B4-1D60-7D46-9005-FBFDC206F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807" y="-74684"/>
            <a:ext cx="10196285" cy="1503693"/>
          </a:xfrm>
        </p:spPr>
        <p:txBody>
          <a:bodyPr/>
          <a:lstStyle/>
          <a:p>
            <a:r>
              <a:rPr lang="en-US" sz="2800" dirty="0"/>
              <a:t>TOPACIO (KEYNOTE-162): Phase II trial of niraparib + pembrolizumab in metastatic TNBC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0D66C-50F4-F44B-AFCD-5FDFCDE0A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1574" y="6218237"/>
            <a:ext cx="7069917" cy="639763"/>
          </a:xfrm>
        </p:spPr>
        <p:txBody>
          <a:bodyPr/>
          <a:lstStyle/>
          <a:p>
            <a:r>
              <a:rPr lang="en-US" sz="2000" b="0" dirty="0"/>
              <a:t>Vinayak S et al. ASCO 2018; Abstract 1011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3AFC22EA-008F-A946-B5D9-F12EDBBEEE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671939"/>
              </p:ext>
            </p:extLst>
          </p:nvPr>
        </p:nvGraphicFramePr>
        <p:xfrm>
          <a:off x="991807" y="2602649"/>
          <a:ext cx="10561562" cy="2052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4417">
                  <a:extLst>
                    <a:ext uri="{9D8B030D-6E8A-4147-A177-3AD203B41FA5}">
                      <a16:colId xmlns:a16="http://schemas.microsoft.com/office/drawing/2014/main" val="2319649346"/>
                    </a:ext>
                  </a:extLst>
                </a:gridCol>
                <a:gridCol w="2965621">
                  <a:extLst>
                    <a:ext uri="{9D8B030D-6E8A-4147-A177-3AD203B41FA5}">
                      <a16:colId xmlns:a16="http://schemas.microsoft.com/office/drawing/2014/main" val="704871676"/>
                    </a:ext>
                  </a:extLst>
                </a:gridCol>
                <a:gridCol w="3031524">
                  <a:extLst>
                    <a:ext uri="{9D8B030D-6E8A-4147-A177-3AD203B41FA5}">
                      <a16:colId xmlns:a16="http://schemas.microsoft.com/office/drawing/2014/main" val="2973706219"/>
                    </a:ext>
                  </a:extLst>
                </a:gridCol>
              </a:tblGrid>
              <a:tr h="501958">
                <a:tc>
                  <a:txBody>
                    <a:bodyPr/>
                    <a:lstStyle/>
                    <a:p>
                      <a:r>
                        <a:rPr lang="en-US" sz="2000" dirty="0"/>
                        <a:t>Efficacy evaluable patients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ORR (CR+PR)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DCR (CR+PR+SD)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517973931"/>
                  </a:ext>
                </a:extLst>
              </a:tr>
              <a:tr h="501958">
                <a:tc>
                  <a:txBody>
                    <a:bodyPr/>
                    <a:lstStyle/>
                    <a:p>
                      <a:pPr marL="0" marR="0" lvl="0" indent="0" algn="l" defTabSz="6094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tBRCAmut</a:t>
                      </a:r>
                      <a:r>
                        <a:rPr lang="en-US" sz="2000"/>
                        <a:t> patients (n=15)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 (60%)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 (80%)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4292964703"/>
                  </a:ext>
                </a:extLst>
              </a:tr>
              <a:tr h="501958">
                <a:tc>
                  <a:txBody>
                    <a:bodyPr/>
                    <a:lstStyle/>
                    <a:p>
                      <a:r>
                        <a:rPr lang="en-US" sz="2000" dirty="0" err="1"/>
                        <a:t>HRRmut</a:t>
                      </a:r>
                      <a:r>
                        <a:rPr lang="en-US" sz="2000" dirty="0"/>
                        <a:t> + </a:t>
                      </a:r>
                      <a:r>
                        <a:rPr lang="en-US" sz="2000" dirty="0" err="1"/>
                        <a:t>tBRCAmut</a:t>
                      </a:r>
                      <a:r>
                        <a:rPr lang="en-US" sz="2000" dirty="0"/>
                        <a:t> (n=20)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 (55%)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 (80%)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496750659"/>
                  </a:ext>
                </a:extLst>
              </a:tr>
              <a:tr h="546604">
                <a:tc>
                  <a:txBody>
                    <a:bodyPr/>
                    <a:lstStyle/>
                    <a:p>
                      <a:pPr marL="0" marR="0" lvl="0" indent="0" algn="l" defTabSz="6094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PD-L1-positive patients (n=25)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 (36%)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 (52%)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C01ADFC-F435-004A-A1FB-2B492A29D18C}"/>
              </a:ext>
            </a:extLst>
          </p:cNvPr>
          <p:cNvSpPr txBox="1"/>
          <p:nvPr/>
        </p:nvSpPr>
        <p:spPr>
          <a:xfrm>
            <a:off x="4381500" y="2140984"/>
            <a:ext cx="4173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Biomarker-selected populations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A2FA63-918F-8B4E-9601-791A404A8916}"/>
              </a:ext>
            </a:extLst>
          </p:cNvPr>
          <p:cNvSpPr txBox="1"/>
          <p:nvPr/>
        </p:nvSpPr>
        <p:spPr>
          <a:xfrm>
            <a:off x="468146" y="5007301"/>
            <a:ext cx="10524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Overall response rate in all (biomarker-unselected) patients (N=46): 28%, DCR: 50%</a:t>
            </a:r>
          </a:p>
        </p:txBody>
      </p:sp>
    </p:spTree>
    <p:extLst>
      <p:ext uri="{BB962C8B-B14F-4D97-AF65-F5344CB8AC3E}">
        <p14:creationId xmlns:p14="http://schemas.microsoft.com/office/powerpoint/2010/main" val="424208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046" y="89097"/>
            <a:ext cx="11394276" cy="1080011"/>
          </a:xfrm>
        </p:spPr>
        <p:txBody>
          <a:bodyPr anchor="ctr"/>
          <a:lstStyle/>
          <a:p>
            <a:r>
              <a:rPr lang="en-US" sz="3200" dirty="0"/>
              <a:t>Engineering ADCs in TNBC</a:t>
            </a:r>
            <a:endParaRPr lang="en-US" sz="2667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21867" y="1559277"/>
            <a:ext cx="4663080" cy="4368367"/>
          </a:xfrm>
        </p:spPr>
        <p:txBody>
          <a:bodyPr numCol="1">
            <a:normAutofit/>
          </a:bodyPr>
          <a:lstStyle/>
          <a:p>
            <a:r>
              <a:rPr lang="en-US" sz="2400" dirty="0"/>
              <a:t>The target</a:t>
            </a:r>
          </a:p>
          <a:p>
            <a:pPr lvl="1"/>
            <a:r>
              <a:rPr lang="en-US" sz="2133" dirty="0"/>
              <a:t>Selectivity </a:t>
            </a:r>
          </a:p>
          <a:p>
            <a:pPr lvl="1"/>
            <a:r>
              <a:rPr lang="en-US" sz="2133" dirty="0"/>
              <a:t>Level of expression</a:t>
            </a:r>
          </a:p>
          <a:p>
            <a:pPr lvl="1"/>
            <a:r>
              <a:rPr lang="en-US" sz="2133" dirty="0"/>
              <a:t>ADC internalization</a:t>
            </a:r>
          </a:p>
          <a:p>
            <a:pPr lvl="1"/>
            <a:r>
              <a:rPr lang="en-US" sz="2133" dirty="0"/>
              <a:t>Intracellular trafficking</a:t>
            </a:r>
          </a:p>
          <a:p>
            <a:r>
              <a:rPr lang="en-US" sz="2400" dirty="0"/>
              <a:t>The linker</a:t>
            </a:r>
          </a:p>
          <a:p>
            <a:pPr lvl="1"/>
            <a:r>
              <a:rPr lang="en-US" sz="2133" dirty="0"/>
              <a:t>Cleavable vs. non-cleavable</a:t>
            </a:r>
          </a:p>
          <a:p>
            <a:r>
              <a:rPr lang="en-US" sz="2400" dirty="0"/>
              <a:t>The payload</a:t>
            </a:r>
          </a:p>
          <a:p>
            <a:pPr lvl="1"/>
            <a:r>
              <a:rPr lang="en-US" sz="2133" dirty="0"/>
              <a:t>Tubulin directed</a:t>
            </a:r>
          </a:p>
          <a:p>
            <a:pPr lvl="1"/>
            <a:r>
              <a:rPr lang="en-US" sz="2133" dirty="0"/>
              <a:t>DNA damaging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984947" y="2280323"/>
            <a:ext cx="5656503" cy="3103484"/>
            <a:chOff x="2459135" y="2576915"/>
            <a:chExt cx="4242377" cy="2327613"/>
          </a:xfrm>
        </p:grpSpPr>
        <p:pic>
          <p:nvPicPr>
            <p:cNvPr id="17" name="Picture 16" descr="Screen Shot 2018-02-01 at 6.33.44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9135" y="2576915"/>
              <a:ext cx="4242377" cy="2327613"/>
            </a:xfrm>
            <a:prstGeom prst="rect">
              <a:avLst/>
            </a:prstGeom>
          </p:spPr>
        </p:pic>
        <p:pic>
          <p:nvPicPr>
            <p:cNvPr id="18" name="Content Placeholder 3" descr="Screen Shot 2018-01-08 at 7.08.30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0" t="56698" r="54802" b="25033"/>
            <a:stretch/>
          </p:blipFill>
          <p:spPr bwMode="auto">
            <a:xfrm>
              <a:off x="5220082" y="2931801"/>
              <a:ext cx="331787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</p:pic>
        <p:pic>
          <p:nvPicPr>
            <p:cNvPr id="19" name="Content Placeholder 3" descr="Screen Shot 2018-01-08 at 7.08.30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0" t="56698" r="54802" b="25033"/>
            <a:stretch/>
          </p:blipFill>
          <p:spPr>
            <a:xfrm>
              <a:off x="5756252" y="3323454"/>
              <a:ext cx="305750" cy="243180"/>
            </a:xfrm>
            <a:prstGeom prst="rect">
              <a:avLst/>
            </a:prstGeom>
          </p:spPr>
        </p:pic>
        <p:pic>
          <p:nvPicPr>
            <p:cNvPr id="20" name="Content Placeholder 3" descr="Screen Shot 2018-01-08 at 7.08.30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0" t="56698" r="54802" b="25033"/>
            <a:stretch/>
          </p:blipFill>
          <p:spPr>
            <a:xfrm>
              <a:off x="5193500" y="3880744"/>
              <a:ext cx="280270" cy="222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61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Shot 2018-02-18 at 10.44.36 PM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03" b="-7203"/>
          <a:stretch>
            <a:fillRect/>
          </a:stretch>
        </p:blipFill>
        <p:spPr>
          <a:xfrm>
            <a:off x="623281" y="1366633"/>
            <a:ext cx="11394016" cy="5177367"/>
          </a:xfrm>
        </p:spPr>
      </p:pic>
      <p:sp>
        <p:nvSpPr>
          <p:cNvPr id="5" name="TextBox 4"/>
          <p:cNvSpPr txBox="1"/>
          <p:nvPr/>
        </p:nvSpPr>
        <p:spPr>
          <a:xfrm>
            <a:off x="8409253" y="6244215"/>
            <a:ext cx="3414428" cy="504985"/>
          </a:xfrm>
          <a:prstGeom prst="rect">
            <a:avLst/>
          </a:prstGeom>
          <a:solidFill>
            <a:srgbClr val="FFFFFF"/>
          </a:solidFill>
        </p:spPr>
        <p:txBody>
          <a:bodyPr wrap="square" lIns="118872" tIns="60944" rIns="121888" bIns="60944" rtlCol="0">
            <a:noAutofit/>
          </a:bodyPr>
          <a:lstStyle/>
          <a:p>
            <a:pPr algn="r" defTabSz="609395" fontAlgn="auto">
              <a:spcBef>
                <a:spcPts val="0"/>
              </a:spcBef>
              <a:spcAft>
                <a:spcPts val="0"/>
              </a:spcAft>
            </a:pPr>
            <a:r>
              <a:rPr lang="en-US" sz="1867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Bardia</a:t>
            </a:r>
            <a:r>
              <a:rPr lang="en-US" sz="1867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et al, NEJM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4" y="613785"/>
            <a:ext cx="10196285" cy="948411"/>
          </a:xfrm>
        </p:spPr>
        <p:txBody>
          <a:bodyPr/>
          <a:lstStyle/>
          <a:p>
            <a:r>
              <a:rPr lang="en-US" dirty="0"/>
              <a:t>Sacituzumab: TNBC Efficacy</a:t>
            </a:r>
            <a:br>
              <a:rPr lang="en-US" dirty="0"/>
            </a:br>
            <a:r>
              <a:rPr lang="en-US" sz="2667" i="1" dirty="0" err="1"/>
              <a:t>mTNBC</a:t>
            </a:r>
            <a:r>
              <a:rPr lang="en-US" sz="2667" i="1" dirty="0"/>
              <a:t>, ≥2 priors, s/p taxane. No biomarker selection. </a:t>
            </a:r>
            <a:br>
              <a:rPr lang="en-US" sz="2667" i="1" dirty="0"/>
            </a:br>
            <a:r>
              <a:rPr lang="en-US" sz="2667" i="1" dirty="0"/>
              <a:t>N=110</a:t>
            </a:r>
            <a:endParaRPr lang="en-US" i="1" dirty="0"/>
          </a:p>
        </p:txBody>
      </p:sp>
      <p:sp>
        <p:nvSpPr>
          <p:cNvPr id="4" name="Oval 3"/>
          <p:cNvSpPr/>
          <p:nvPr/>
        </p:nvSpPr>
        <p:spPr>
          <a:xfrm>
            <a:off x="3599152" y="2321567"/>
            <a:ext cx="1640365" cy="687951"/>
          </a:xfrm>
          <a:prstGeom prst="ellipse">
            <a:avLst/>
          </a:prstGeom>
          <a:noFill/>
          <a:ln w="76200" cmpd="sng">
            <a:solidFill>
              <a:srgbClr val="F265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60939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9199708" y="2352770"/>
            <a:ext cx="1640365" cy="687951"/>
          </a:xfrm>
          <a:prstGeom prst="ellipse">
            <a:avLst/>
          </a:prstGeom>
          <a:noFill/>
          <a:ln w="76200" cmpd="sng">
            <a:solidFill>
              <a:srgbClr val="F265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8" tIns="60944" rIns="121888" bIns="60944" rtlCol="0" anchor="ctr"/>
          <a:lstStyle/>
          <a:p>
            <a:pPr algn="ctr" defTabSz="60939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257" y="6258768"/>
            <a:ext cx="3749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ORR 34%, </a:t>
            </a:r>
            <a:r>
              <a:rPr lang="en-US" dirty="0" err="1"/>
              <a:t>DoR</a:t>
            </a:r>
            <a:r>
              <a:rPr lang="en-US" dirty="0"/>
              <a:t> 7.7mo</a:t>
            </a:r>
          </a:p>
        </p:txBody>
      </p:sp>
    </p:spTree>
    <p:extLst>
      <p:ext uri="{BB962C8B-B14F-4D97-AF65-F5344CB8AC3E}">
        <p14:creationId xmlns:p14="http://schemas.microsoft.com/office/powerpoint/2010/main" val="334975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853" y="566490"/>
            <a:ext cx="10239827" cy="782663"/>
          </a:xfrm>
        </p:spPr>
        <p:txBody>
          <a:bodyPr/>
          <a:lstStyle/>
          <a:p>
            <a:r>
              <a:rPr lang="en-US" sz="3733" dirty="0"/>
              <a:t>ASCENT: Randomized Phase III Completed Accrual</a:t>
            </a:r>
          </a:p>
        </p:txBody>
      </p:sp>
      <p:pic>
        <p:nvPicPr>
          <p:cNvPr id="4" name="Content Placeholder 3" descr="Screen Shot 2018-10-08 at 2.24.0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98" b="-16798"/>
          <a:stretch>
            <a:fillRect/>
          </a:stretch>
        </p:blipFill>
        <p:spPr>
          <a:xfrm>
            <a:off x="861641" y="1295577"/>
            <a:ext cx="10600620" cy="4685432"/>
          </a:xfrm>
        </p:spPr>
      </p:pic>
      <p:sp>
        <p:nvSpPr>
          <p:cNvPr id="3" name="TextBox 2"/>
          <p:cNvSpPr txBox="1"/>
          <p:nvPr/>
        </p:nvSpPr>
        <p:spPr>
          <a:xfrm>
            <a:off x="120947" y="6097674"/>
            <a:ext cx="658482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/>
              <a:t>TROPICS-02: Launch of </a:t>
            </a:r>
            <a:r>
              <a:rPr lang="en-US" sz="1867" dirty="0" err="1"/>
              <a:t>Ph</a:t>
            </a:r>
            <a:r>
              <a:rPr lang="en-US" sz="1867" dirty="0"/>
              <a:t> III trial in ER+ MBC</a:t>
            </a:r>
          </a:p>
          <a:p>
            <a:r>
              <a:rPr lang="en-US" sz="1867" dirty="0"/>
              <a:t>NCT03901339</a:t>
            </a:r>
          </a:p>
        </p:txBody>
      </p:sp>
    </p:spTree>
    <p:extLst>
      <p:ext uri="{BB962C8B-B14F-4D97-AF65-F5344CB8AC3E}">
        <p14:creationId xmlns:p14="http://schemas.microsoft.com/office/powerpoint/2010/main" val="13239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289" y="2195524"/>
            <a:ext cx="9905699" cy="1470025"/>
          </a:xfrm>
        </p:spPr>
        <p:txBody>
          <a:bodyPr rtlCol="0">
            <a:noAutofit/>
          </a:bodyPr>
          <a:lstStyle/>
          <a:p>
            <a:r>
              <a:rPr lang="en-US" sz="4000" dirty="0"/>
              <a:t>Role of PARP Inhibitors, Novel Agents in </a:t>
            </a:r>
            <a:r>
              <a:rPr lang="en-US" sz="4000" dirty="0" err="1"/>
              <a:t>mBC</a:t>
            </a:r>
            <a:r>
              <a:rPr lang="en-US" sz="4000" dirty="0"/>
              <a:t>; Male Breast Cancer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967317" y="4292600"/>
            <a:ext cx="10244667" cy="2212296"/>
          </a:xfrm>
        </p:spPr>
        <p:txBody>
          <a:bodyPr>
            <a:normAutofit lnSpcReduction="10000"/>
          </a:bodyPr>
          <a:lstStyle/>
          <a:p>
            <a:r>
              <a:rPr lang="en-US" sz="2133" dirty="0">
                <a:latin typeface="Corbel" charset="0"/>
              </a:rPr>
              <a:t>Tiffany A. Traina, MD</a:t>
            </a:r>
          </a:p>
          <a:p>
            <a:r>
              <a:rPr lang="en-US" sz="2133" dirty="0">
                <a:latin typeface="Corbel" charset="0"/>
              </a:rPr>
              <a:t>Clinical Director, Breast Medicine Service</a:t>
            </a:r>
          </a:p>
          <a:p>
            <a:r>
              <a:rPr lang="en-US" sz="2133" dirty="0">
                <a:latin typeface="Corbel" charset="0"/>
              </a:rPr>
              <a:t>Section Head, TNBC Clinical Research Program</a:t>
            </a:r>
          </a:p>
          <a:p>
            <a:r>
              <a:rPr lang="en-US" sz="2133" dirty="0">
                <a:latin typeface="Corbel" charset="0"/>
              </a:rPr>
              <a:t>Associate Attending </a:t>
            </a:r>
          </a:p>
          <a:p>
            <a:r>
              <a:rPr lang="en-US" sz="2133" dirty="0">
                <a:latin typeface="Corbel" charset="0"/>
              </a:rPr>
              <a:t>Memorial Sloan Kettering Cancer Center</a:t>
            </a:r>
          </a:p>
          <a:p>
            <a:r>
              <a:rPr lang="en-US" sz="2133" dirty="0">
                <a:latin typeface="Corbel" charset="0"/>
              </a:rPr>
              <a:t>June 3, 2019</a:t>
            </a:r>
          </a:p>
          <a:p>
            <a:endParaRPr lang="en-US" sz="2133" dirty="0">
              <a:latin typeface="Corbe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733" dirty="0"/>
              <a:t>Other ADCs in TNBC</a:t>
            </a:r>
            <a:r>
              <a:rPr lang="is-IS" sz="3733" dirty="0"/>
              <a:t>…</a:t>
            </a:r>
            <a:br>
              <a:rPr lang="is-IS" sz="3733" dirty="0"/>
            </a:br>
            <a:r>
              <a:rPr lang="is-IS" sz="3200" i="1" dirty="0"/>
              <a:t>trastuzumab deruxtecan</a:t>
            </a:r>
            <a:endParaRPr lang="en-US" sz="3200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02949" y="1727809"/>
            <a:ext cx="5934049" cy="639763"/>
          </a:xfrm>
        </p:spPr>
        <p:txBody>
          <a:bodyPr/>
          <a:lstStyle/>
          <a:p>
            <a:pPr algn="ctr"/>
            <a:r>
              <a:rPr lang="en-US" sz="2400" dirty="0" err="1"/>
              <a:t>Trastuzumab</a:t>
            </a:r>
            <a:r>
              <a:rPr lang="en-US" sz="2400" dirty="0"/>
              <a:t> </a:t>
            </a:r>
            <a:r>
              <a:rPr lang="en-US" sz="2400" dirty="0" err="1"/>
              <a:t>deruxtecan</a:t>
            </a:r>
            <a:endParaRPr lang="en-US" sz="2400" dirty="0"/>
          </a:p>
          <a:p>
            <a:pPr algn="ctr"/>
            <a:r>
              <a:rPr lang="en-US" sz="2400" dirty="0"/>
              <a:t>DS-8201a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>
          <a:xfrm>
            <a:off x="6590855" y="1478455"/>
            <a:ext cx="5417131" cy="639763"/>
          </a:xfrm>
        </p:spPr>
        <p:txBody>
          <a:bodyPr/>
          <a:lstStyle/>
          <a:p>
            <a:pPr algn="ctr"/>
            <a:r>
              <a:rPr lang="en-US" sz="2400" dirty="0"/>
              <a:t>HER2 “low”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8E51F05-7DF9-6546-BF5E-89A7ACE9B989}"/>
              </a:ext>
            </a:extLst>
          </p:cNvPr>
          <p:cNvGrpSpPr/>
          <p:nvPr/>
        </p:nvGrpSpPr>
        <p:grpSpPr>
          <a:xfrm>
            <a:off x="502948" y="2595663"/>
            <a:ext cx="5934051" cy="3700604"/>
            <a:chOff x="78951" y="1650864"/>
            <a:chExt cx="4720896" cy="316577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86E47D2-00DC-0E42-B982-1B10AA44D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51" y="1650864"/>
              <a:ext cx="4720896" cy="31657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F6FB1C-F03D-B64C-9581-92C0A7485A72}"/>
                </a:ext>
              </a:extLst>
            </p:cNvPr>
            <p:cNvSpPr txBox="1"/>
            <p:nvPr/>
          </p:nvSpPr>
          <p:spPr>
            <a:xfrm>
              <a:off x="590175" y="4225628"/>
              <a:ext cx="622952" cy="272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67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DAR = 8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9BA5C6D-E8AC-954A-991D-D4ED18CEB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855" y="2118218"/>
            <a:ext cx="5417131" cy="40359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B956C0-8710-E34E-96D1-DC49B7CD4BF7}"/>
              </a:ext>
            </a:extLst>
          </p:cNvPr>
          <p:cNvSpPr txBox="1"/>
          <p:nvPr/>
        </p:nvSpPr>
        <p:spPr>
          <a:xfrm>
            <a:off x="72127" y="6491977"/>
            <a:ext cx="5385833" cy="27699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Poster # P6-17-02 – San Antonio Breast Cancer Symposium® – December 4–8, 2018</a:t>
            </a:r>
          </a:p>
        </p:txBody>
      </p:sp>
    </p:spTree>
    <p:extLst>
      <p:ext uri="{BB962C8B-B14F-4D97-AF65-F5344CB8AC3E}">
        <p14:creationId xmlns:p14="http://schemas.microsoft.com/office/powerpoint/2010/main" val="8834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20843" y="480267"/>
            <a:ext cx="10239828" cy="782663"/>
          </a:xfrm>
        </p:spPr>
        <p:txBody>
          <a:bodyPr/>
          <a:lstStyle/>
          <a:p>
            <a:r>
              <a:rPr lang="en-US" sz="4267" dirty="0"/>
              <a:t>Other ADCs in TNBC</a:t>
            </a:r>
            <a:r>
              <a:rPr lang="is-IS" sz="4267" dirty="0"/>
              <a:t>…</a:t>
            </a:r>
            <a:br>
              <a:rPr lang="is-IS" sz="4267" dirty="0"/>
            </a:br>
            <a:r>
              <a:rPr lang="en-US" sz="3200" i="1" dirty="0" err="1"/>
              <a:t>ladiratuzumab</a:t>
            </a:r>
            <a:r>
              <a:rPr lang="en-US" sz="3200" i="1" dirty="0"/>
              <a:t> </a:t>
            </a:r>
            <a:r>
              <a:rPr lang="en-US" sz="3200" i="1" dirty="0" err="1"/>
              <a:t>vedotin</a:t>
            </a:r>
            <a:endParaRPr lang="en-US" sz="3200" i="1" dirty="0"/>
          </a:p>
        </p:txBody>
      </p:sp>
      <p:pic>
        <p:nvPicPr>
          <p:cNvPr id="9" name="Content Placeholder 8" descr="Screen Shot 2019-05-24 at 10.53.47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r="1528"/>
          <a:stretch/>
        </p:blipFill>
        <p:spPr>
          <a:xfrm>
            <a:off x="1020844" y="1577621"/>
            <a:ext cx="4125737" cy="2825587"/>
          </a:xfrm>
        </p:spPr>
      </p:pic>
      <p:pic>
        <p:nvPicPr>
          <p:cNvPr id="10" name="Picture 9" descr="Screen Shot 2019-05-24 at 10.56.3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42" y="1511222"/>
            <a:ext cx="7110140" cy="31860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213" y="6407715"/>
            <a:ext cx="564462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 err="1"/>
              <a:t>Forero</a:t>
            </a:r>
            <a:r>
              <a:rPr lang="en-US" sz="1867" dirty="0"/>
              <a:t> et al SABCS 2016, </a:t>
            </a:r>
            <a:r>
              <a:rPr lang="en-US" sz="1867" dirty="0" err="1"/>
              <a:t>Modi</a:t>
            </a:r>
            <a:r>
              <a:rPr lang="en-US" sz="1867" dirty="0"/>
              <a:t> et al SABCS 2017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6697" y="4697886"/>
            <a:ext cx="10413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/>
              <a:buChar char="•"/>
            </a:pPr>
            <a:r>
              <a:rPr lang="en-US" dirty="0"/>
              <a:t>Metastatic TNBC, ≥2 prior chemotherapy </a:t>
            </a:r>
          </a:p>
          <a:p>
            <a:pPr marL="380990" indent="-380990">
              <a:buFont typeface="Arial"/>
              <a:buChar char="•"/>
            </a:pPr>
            <a:r>
              <a:rPr lang="en-US" dirty="0"/>
              <a:t>Results: ORR 25%, </a:t>
            </a:r>
            <a:r>
              <a:rPr lang="en-US" dirty="0" err="1"/>
              <a:t>mPFS</a:t>
            </a:r>
            <a:r>
              <a:rPr lang="en-US" dirty="0"/>
              <a:t> 11 weeks (95% CI, 6-12 weeks) </a:t>
            </a:r>
          </a:p>
          <a:p>
            <a:pPr marL="380990" indent="-380990">
              <a:buFont typeface="Arial"/>
              <a:buChar char="•"/>
            </a:pPr>
            <a:r>
              <a:rPr lang="en-US" dirty="0"/>
              <a:t>Treatment related AEs, all grade: alopecia 41%, neutropenia 25%, neuropathy 20%, vomiting 24%</a:t>
            </a:r>
          </a:p>
        </p:txBody>
      </p:sp>
    </p:spTree>
    <p:extLst>
      <p:ext uri="{BB962C8B-B14F-4D97-AF65-F5344CB8AC3E}">
        <p14:creationId xmlns:p14="http://schemas.microsoft.com/office/powerpoint/2010/main" val="41239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AKT inhibition in 1</a:t>
            </a:r>
            <a:r>
              <a:rPr lang="en-US" baseline="30000" dirty="0"/>
              <a:t>st</a:t>
            </a:r>
            <a:r>
              <a:rPr lang="en-US" dirty="0"/>
              <a:t> line </a:t>
            </a:r>
            <a:r>
              <a:rPr lang="en-US" dirty="0" err="1"/>
              <a:t>mTNBC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Paclitaxel +/- </a:t>
            </a:r>
            <a:r>
              <a:rPr lang="en-US" dirty="0" err="1"/>
              <a:t>capivasertib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93369" y="1403023"/>
            <a:ext cx="5006824" cy="639763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Ipatasertib</a:t>
            </a:r>
            <a:r>
              <a:rPr lang="en-US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13" name="Content Placeholder 12" descr="Screen Shot 2019-05-24 at 11.52.06 AM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302" b="-20302"/>
          <a:stretch>
            <a:fillRect/>
          </a:stretch>
        </p:blipFill>
        <p:spPr>
          <a:xfrm>
            <a:off x="6096000" y="1843039"/>
            <a:ext cx="5972181" cy="4713129"/>
          </a:xfrm>
        </p:spPr>
      </p:pic>
      <p:sp>
        <p:nvSpPr>
          <p:cNvPr id="9" name="Rectangle 8"/>
          <p:cNvSpPr/>
          <p:nvPr/>
        </p:nvSpPr>
        <p:spPr>
          <a:xfrm>
            <a:off x="80628" y="6402280"/>
            <a:ext cx="5065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sz="1400" dirty="0">
                <a:latin typeface="Arial" charset="0"/>
              </a:rPr>
              <a:t>Schmid, et al, ASCO 2018; Kim et al, Lancet </a:t>
            </a:r>
            <a:r>
              <a:rPr lang="en-US" sz="1400" dirty="0" err="1">
                <a:latin typeface="Arial" charset="0"/>
              </a:rPr>
              <a:t>Onc</a:t>
            </a:r>
            <a:r>
              <a:rPr lang="en-US" sz="1400" dirty="0">
                <a:latin typeface="Arial" charset="0"/>
              </a:rPr>
              <a:t> 2017 </a:t>
            </a:r>
            <a:endParaRPr lang="en-US" sz="2000" dirty="0">
              <a:latin typeface="Arial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376321"/>
              </p:ext>
            </p:extLst>
          </p:nvPr>
        </p:nvGraphicFramePr>
        <p:xfrm>
          <a:off x="812625" y="2335529"/>
          <a:ext cx="5183168" cy="3430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PFS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000000"/>
                          </a:solidFill>
                          <a:latin typeface="+mn-lt"/>
                        </a:rPr>
                        <a:t>ITT</a:t>
                      </a:r>
                    </a:p>
                    <a:p>
                      <a:r>
                        <a:rPr lang="en-US" sz="1900" b="1" dirty="0">
                          <a:solidFill>
                            <a:srgbClr val="000000"/>
                          </a:solidFill>
                          <a:latin typeface="+mn-lt"/>
                        </a:rPr>
                        <a:t>N=138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chemeClr val="accent2"/>
                          </a:solidFill>
                          <a:latin typeface="+mn-lt"/>
                        </a:rPr>
                        <a:t>4.2 </a:t>
                      </a:r>
                      <a:r>
                        <a:rPr lang="en-US" sz="1900" b="1" baseline="0" dirty="0">
                          <a:solidFill>
                            <a:schemeClr val="accent2"/>
                          </a:solidFill>
                          <a:latin typeface="+mn-lt"/>
                        </a:rPr>
                        <a:t>vs 5.9 m.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HR 0.74 (0.5, 1.08)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baseline="0" dirty="0">
                          <a:latin typeface="+mn-lt"/>
                        </a:rPr>
                        <a:t>p</a:t>
                      </a:r>
                      <a:r>
                        <a:rPr lang="en-US" sz="1400" b="1" baseline="0" dirty="0">
                          <a:latin typeface="+mn-lt"/>
                        </a:rPr>
                        <a:t> = 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0.06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rgbClr val="F26529"/>
                          </a:solidFill>
                          <a:latin typeface="+mn-lt"/>
                        </a:rPr>
                        <a:t>12.6</a:t>
                      </a:r>
                      <a:r>
                        <a:rPr lang="en-US" sz="1900" b="1" baseline="0" dirty="0">
                          <a:solidFill>
                            <a:srgbClr val="F26529"/>
                          </a:solidFill>
                          <a:latin typeface="+mn-lt"/>
                        </a:rPr>
                        <a:t> vs 19.1 m.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HR 0.61 (0.37, 0.99)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baseline="0" dirty="0">
                          <a:latin typeface="+mn-lt"/>
                        </a:rPr>
                        <a:t>p</a:t>
                      </a:r>
                      <a:r>
                        <a:rPr lang="en-US" sz="1400" b="1" baseline="0" dirty="0">
                          <a:latin typeface="+mn-lt"/>
                        </a:rPr>
                        <a:t> =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rgbClr val="000000"/>
                          </a:solidFill>
                          <a:latin typeface="+mn-lt"/>
                        </a:rPr>
                        <a:t>PIK3CA/AKT1/PTEN Altered</a:t>
                      </a:r>
                    </a:p>
                    <a:p>
                      <a:r>
                        <a:rPr lang="en-US" sz="1900" b="1" baseline="0" dirty="0">
                          <a:solidFill>
                            <a:srgbClr val="000000"/>
                          </a:solidFill>
                          <a:latin typeface="+mn-lt"/>
                        </a:rPr>
                        <a:t>N=28</a:t>
                      </a:r>
                      <a:endParaRPr lang="en-US" sz="19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rgbClr val="F26529"/>
                          </a:solidFill>
                          <a:latin typeface="+mn-lt"/>
                        </a:rPr>
                        <a:t>3.8 vs 9.3 m.</a:t>
                      </a:r>
                      <a:r>
                        <a:rPr lang="en-US" sz="1900" b="1" baseline="0" dirty="0">
                          <a:solidFill>
                            <a:srgbClr val="F26529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HR 0.3 (0.11-0.79)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baseline="0" dirty="0">
                          <a:latin typeface="+mn-lt"/>
                        </a:rPr>
                        <a:t>p</a:t>
                      </a:r>
                      <a:r>
                        <a:rPr lang="en-US" sz="1400" b="1" baseline="0" dirty="0">
                          <a:latin typeface="+mn-lt"/>
                        </a:rPr>
                        <a:t> = 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0.01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latin typeface="+mn-lt"/>
                        </a:rPr>
                        <a:t>10.4 vs NR.</a:t>
                      </a:r>
                      <a:r>
                        <a:rPr lang="en-US" sz="1900" b="1" baseline="0" dirty="0"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HR 0.37 (0.12-1.12)</a:t>
                      </a:r>
                      <a:r>
                        <a:rPr lang="en-US" sz="1400" b="1" i="1" baseline="0" dirty="0">
                          <a:latin typeface="+mn-lt"/>
                        </a:rPr>
                        <a:t> </a:t>
                      </a:r>
                      <a:br>
                        <a:rPr lang="en-US" sz="1400" b="1" i="1" baseline="0" dirty="0">
                          <a:latin typeface="+mn-lt"/>
                        </a:rPr>
                      </a:br>
                      <a:r>
                        <a:rPr lang="en-US" sz="1400" b="1" i="1" baseline="0" dirty="0">
                          <a:latin typeface="+mn-lt"/>
                        </a:rPr>
                        <a:t>p</a:t>
                      </a:r>
                      <a:r>
                        <a:rPr lang="en-US" sz="1400" b="1" baseline="0" dirty="0">
                          <a:latin typeface="+mn-lt"/>
                        </a:rPr>
                        <a:t> =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0.61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en-US" sz="1900" b="1" dirty="0">
                          <a:latin typeface="+mn-lt"/>
                        </a:rPr>
                        <a:t>PIK3CA/AKT1/PTEN WT</a:t>
                      </a:r>
                    </a:p>
                    <a:p>
                      <a:r>
                        <a:rPr lang="en-US" sz="1900" b="1" dirty="0">
                          <a:latin typeface="+mn-lt"/>
                        </a:rPr>
                        <a:t>N=84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latin typeface="+mn-lt"/>
                        </a:rPr>
                        <a:t>4.4 vs 5.3</a:t>
                      </a:r>
                      <a:r>
                        <a:rPr lang="en-US" sz="1900" b="1" baseline="0" dirty="0">
                          <a:latin typeface="+mn-lt"/>
                        </a:rPr>
                        <a:t> m.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latin typeface="+mn-lt"/>
                        </a:rPr>
                        <a:t>HR 1.13 (0.7, 1.82)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baseline="0" dirty="0">
                          <a:latin typeface="+mn-lt"/>
                        </a:rPr>
                        <a:t>p</a:t>
                      </a:r>
                      <a:r>
                        <a:rPr lang="en-US" sz="1400" b="1" baseline="0" dirty="0">
                          <a:latin typeface="+mn-lt"/>
                        </a:rPr>
                        <a:t> = 0.067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baseline="0" dirty="0">
                          <a:latin typeface="+mn-lt"/>
                        </a:rPr>
                        <a:t>13.2 vs 16.6 m.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latin typeface="+mn-lt"/>
                        </a:rPr>
                        <a:t>HR 0.84 (0.48, 1.49)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baseline="0" dirty="0">
                          <a:latin typeface="+mn-lt"/>
                        </a:rPr>
                        <a:t>p</a:t>
                      </a:r>
                      <a:r>
                        <a:rPr lang="en-US" sz="1400" b="1" baseline="0" dirty="0">
                          <a:latin typeface="+mn-lt"/>
                        </a:rPr>
                        <a:t> = 0.56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806974" y="2042786"/>
            <a:ext cx="41610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67" dirty="0"/>
              <a:t>PIK3CA/AKT/PTEN altered</a:t>
            </a:r>
          </a:p>
          <a:p>
            <a:pPr algn="r"/>
            <a:r>
              <a:rPr lang="en-US" sz="1867" dirty="0" err="1"/>
              <a:t>mPFS</a:t>
            </a:r>
            <a:r>
              <a:rPr lang="en-US" sz="1867" dirty="0"/>
              <a:t> 4.9mo vs. 9m</a:t>
            </a:r>
          </a:p>
        </p:txBody>
      </p:sp>
    </p:spTree>
    <p:extLst>
      <p:ext uri="{BB962C8B-B14F-4D97-AF65-F5344CB8AC3E}">
        <p14:creationId xmlns:p14="http://schemas.microsoft.com/office/powerpoint/2010/main" val="35360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AR as a target in TNBC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761941"/>
              </p:ext>
            </p:extLst>
          </p:nvPr>
        </p:nvGraphicFramePr>
        <p:xfrm>
          <a:off x="1020853" y="1605675"/>
          <a:ext cx="10239823" cy="415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0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20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329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AR</a:t>
                      </a:r>
                      <a:r>
                        <a:rPr lang="en-US" sz="1800" baseline="0" dirty="0"/>
                        <a:t> &gt;0%</a:t>
                      </a:r>
                      <a:endParaRPr lang="en-US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AR &gt;10%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CBR24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CBR16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mPFS</a:t>
                      </a:r>
                      <a:endParaRPr lang="en-US" sz="18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90">
                <a:tc>
                  <a:txBody>
                    <a:bodyPr/>
                    <a:lstStyle/>
                    <a:p>
                      <a:r>
                        <a:rPr lang="en-US" sz="1800" dirty="0"/>
                        <a:t>Bicalutamide</a:t>
                      </a:r>
                      <a:r>
                        <a:rPr lang="en-US" sz="1800" baseline="30000" dirty="0"/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—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—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 </a:t>
                      </a:r>
                      <a:r>
                        <a:rPr lang="en-US" sz="1800" dirty="0" err="1"/>
                        <a:t>wks</a:t>
                      </a:r>
                      <a:endParaRPr lang="en-US" sz="18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90">
                <a:tc>
                  <a:txBody>
                    <a:bodyPr/>
                    <a:lstStyle/>
                    <a:p>
                      <a:r>
                        <a:rPr lang="en-US" sz="1800" dirty="0"/>
                        <a:t>Enzalutamide</a:t>
                      </a:r>
                      <a:r>
                        <a:rPr lang="en-US" sz="1800" baseline="30000" dirty="0"/>
                        <a:t>2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79%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*55%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*29%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*35%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*14.7 </a:t>
                      </a:r>
                      <a:r>
                        <a:rPr lang="en-US" sz="1800" dirty="0" err="1"/>
                        <a:t>wks</a:t>
                      </a:r>
                      <a:endParaRPr lang="en-US" sz="18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90">
                <a:tc>
                  <a:txBody>
                    <a:bodyPr/>
                    <a:lstStyle/>
                    <a:p>
                      <a:r>
                        <a:rPr lang="en-US" sz="1800" dirty="0"/>
                        <a:t>Abiraterone</a:t>
                      </a:r>
                      <a:r>
                        <a:rPr lang="en-US" sz="1800" baseline="30000" dirty="0"/>
                        <a:t>3</a:t>
                      </a:r>
                    </a:p>
                  </a:txBody>
                  <a:tcPr marL="121920" marR="121920" marT="60960" marB="6096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—</a:t>
                      </a:r>
                    </a:p>
                  </a:txBody>
                  <a:tcPr marL="121920" marR="121920" marT="60960" marB="6096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38%</a:t>
                      </a:r>
                    </a:p>
                  </a:txBody>
                  <a:tcPr marL="121920" marR="121920" marT="60960" marB="6096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20%</a:t>
                      </a:r>
                    </a:p>
                  </a:txBody>
                  <a:tcPr marL="121920" marR="121920" marT="60960" marB="6096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—</a:t>
                      </a:r>
                    </a:p>
                  </a:txBody>
                  <a:tcPr marL="121920" marR="121920" marT="60960" marB="6096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11.2 </a:t>
                      </a:r>
                      <a:r>
                        <a:rPr lang="en-US" sz="1800" dirty="0" err="1"/>
                        <a:t>wks</a:t>
                      </a:r>
                      <a:endParaRPr lang="en-US" sz="1800" dirty="0"/>
                    </a:p>
                  </a:txBody>
                  <a:tcPr marL="121920" marR="121920" marT="60960" marB="6096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89">
                <a:tc>
                  <a:txBody>
                    <a:bodyPr/>
                    <a:lstStyle/>
                    <a:p>
                      <a:r>
                        <a:rPr lang="en-US" sz="1800" dirty="0"/>
                        <a:t>Seviteronel</a:t>
                      </a:r>
                      <a:r>
                        <a:rPr lang="en-US" sz="1800" baseline="30000" dirty="0"/>
                        <a:t>4</a:t>
                      </a: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Phase I</a:t>
                      </a:r>
                      <a:r>
                        <a:rPr lang="en-US" sz="1800" baseline="0" dirty="0"/>
                        <a:t> published; Phase II manuscript in preparation</a:t>
                      </a:r>
                      <a:endParaRPr lang="en-US" sz="1800" dirty="0"/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566">
                <a:tc>
                  <a:txBody>
                    <a:bodyPr/>
                    <a:lstStyle/>
                    <a:p>
                      <a:r>
                        <a:rPr lang="en-US" sz="1800" dirty="0"/>
                        <a:t>Bicalutamide</a:t>
                      </a:r>
                      <a:r>
                        <a:rPr lang="en-US" sz="1800" baseline="0" dirty="0"/>
                        <a:t> + palbociclib</a:t>
                      </a:r>
                      <a:r>
                        <a:rPr lang="en-US" sz="1800" baseline="30000" dirty="0"/>
                        <a:t>5</a:t>
                      </a:r>
                    </a:p>
                  </a:txBody>
                  <a:tcPr marL="121920" marR="121920" marT="60960" marB="6096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Phase I completed; Phase II ongoing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566">
                <a:tc>
                  <a:txBody>
                    <a:bodyPr/>
                    <a:lstStyle/>
                    <a:p>
                      <a:r>
                        <a:rPr lang="en-US" sz="1800" dirty="0"/>
                        <a:t>Enzalutamide + </a:t>
                      </a:r>
                      <a:r>
                        <a:rPr lang="en-US" sz="1800" dirty="0" err="1"/>
                        <a:t>taselisib</a:t>
                      </a:r>
                      <a:endParaRPr lang="en-US" sz="1800" baseline="30000" dirty="0"/>
                    </a:p>
                  </a:txBody>
                  <a:tcPr marL="121920" marR="121920" marT="60960" marB="6096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Phase I complete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Freeform 3"/>
          <p:cNvSpPr/>
          <p:nvPr/>
        </p:nvSpPr>
        <p:spPr>
          <a:xfrm>
            <a:off x="5814628" y="1605675"/>
            <a:ext cx="2343149" cy="1171575"/>
          </a:xfrm>
          <a:custGeom>
            <a:avLst/>
            <a:gdLst>
              <a:gd name="connsiteX0" fmla="*/ 0 w 1757362"/>
              <a:gd name="connsiteY0" fmla="*/ 0 h 1171575"/>
              <a:gd name="connsiteX1" fmla="*/ 1757362 w 1757362"/>
              <a:gd name="connsiteY1" fmla="*/ 0 h 1171575"/>
              <a:gd name="connsiteX2" fmla="*/ 1757362 w 1757362"/>
              <a:gd name="connsiteY2" fmla="*/ 1171575 h 1171575"/>
              <a:gd name="connsiteX3" fmla="*/ 0 w 1757362"/>
              <a:gd name="connsiteY3" fmla="*/ 1171575 h 1171575"/>
              <a:gd name="connsiteX4" fmla="*/ 0 w 1757362"/>
              <a:gd name="connsiteY4" fmla="*/ 0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7362" h="1171575">
                <a:moveTo>
                  <a:pt x="0" y="0"/>
                </a:moveTo>
                <a:lnTo>
                  <a:pt x="1757362" y="0"/>
                </a:lnTo>
                <a:lnTo>
                  <a:pt x="1757362" y="1171575"/>
                </a:lnTo>
                <a:lnTo>
                  <a:pt x="0" y="1171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380990" lvl="1" indent="-380990" defTabSz="2252077">
              <a:lnSpc>
                <a:spcPct val="90000"/>
              </a:lnSpc>
              <a:spcAft>
                <a:spcPct val="15000"/>
              </a:spcAft>
              <a:buChar char="••"/>
            </a:pPr>
            <a:endParaRPr lang="en-US" sz="3200" b="1" dirty="0">
              <a:latin typeface="Corbel" pitchFamily="34" charset="0"/>
            </a:endParaRPr>
          </a:p>
          <a:p>
            <a:pPr marL="380990" lvl="1" indent="-380990" defTabSz="2252077">
              <a:lnSpc>
                <a:spcPct val="90000"/>
              </a:lnSpc>
              <a:spcAft>
                <a:spcPct val="15000"/>
              </a:spcAft>
              <a:buChar char="••"/>
            </a:pPr>
            <a:endParaRPr lang="en-US" sz="3200" b="1" dirty="0">
              <a:latin typeface="Corbe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2470" y="6032209"/>
            <a:ext cx="10054479" cy="697749"/>
          </a:xfrm>
          <a:prstGeom prst="rect">
            <a:avLst/>
          </a:prstGeom>
          <a:noFill/>
        </p:spPr>
        <p:txBody>
          <a:bodyPr wrap="square" lIns="121880" tIns="60957" rIns="121880" bIns="60957" rtlCol="0">
            <a:spAutoFit/>
          </a:bodyPr>
          <a:lstStyle/>
          <a:p>
            <a:r>
              <a:rPr lang="en-US" sz="1867" baseline="30000" dirty="0">
                <a:solidFill>
                  <a:prstClr val="black"/>
                </a:solidFill>
              </a:rPr>
              <a:t>1</a:t>
            </a:r>
            <a:r>
              <a:rPr lang="en-US" sz="1867" dirty="0">
                <a:solidFill>
                  <a:prstClr val="black"/>
                </a:solidFill>
              </a:rPr>
              <a:t>Gucalp et al. CCR. 2013; </a:t>
            </a:r>
            <a:r>
              <a:rPr lang="en-US" sz="1867" baseline="30000" dirty="0">
                <a:solidFill>
                  <a:prstClr val="black"/>
                </a:solidFill>
              </a:rPr>
              <a:t>2</a:t>
            </a:r>
            <a:r>
              <a:rPr lang="en-GB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Traina et al. J </a:t>
            </a:r>
            <a:r>
              <a:rPr lang="en-GB" sz="1867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Clin</a:t>
            </a:r>
            <a:r>
              <a:rPr lang="en-GB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Oncol. 2018; </a:t>
            </a:r>
          </a:p>
          <a:p>
            <a:r>
              <a:rPr lang="en-GB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3</a:t>
            </a:r>
            <a:r>
              <a:rPr lang="en-GB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Bonnefoi et al. Annals Oncol. 2016; </a:t>
            </a:r>
            <a:r>
              <a:rPr lang="en-GB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4</a:t>
            </a:r>
            <a:r>
              <a:rPr lang="en-GB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GB" sz="1867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Gucalp</a:t>
            </a:r>
            <a:r>
              <a:rPr lang="en-GB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 et al ASCO 2017; </a:t>
            </a:r>
            <a:r>
              <a:rPr lang="en-GB" sz="1867" baseline="30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5</a:t>
            </a:r>
            <a:r>
              <a:rPr lang="en-GB" sz="1867" dirty="0">
                <a:solidFill>
                  <a:srgbClr val="000000">
                    <a:lumMod val="75000"/>
                    <a:lumOff val="25000"/>
                  </a:srgbClr>
                </a:solidFill>
              </a:rPr>
              <a:t>Gucalp et al SABCS 2017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Male Breast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/>
              <a:t>International Male Breast Cancer Program</a:t>
            </a:r>
          </a:p>
          <a:p>
            <a:pPr lvl="1"/>
            <a:r>
              <a:rPr lang="en-US" sz="2667" dirty="0"/>
              <a:t>20 years, 93 centers, 9 countries</a:t>
            </a:r>
          </a:p>
          <a:p>
            <a:r>
              <a:rPr lang="en-US" sz="3200" dirty="0"/>
              <a:t>Characterization of Male Breast Cancer</a:t>
            </a:r>
          </a:p>
          <a:p>
            <a:r>
              <a:rPr lang="en-US" sz="3200" dirty="0"/>
              <a:t>N=1822</a:t>
            </a:r>
          </a:p>
          <a:p>
            <a:pPr marL="609451" lvl="1" indent="0">
              <a:buNone/>
            </a:pPr>
            <a:endParaRPr lang="en-US" sz="2667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97600" y="1223455"/>
            <a:ext cx="5613400" cy="4525963"/>
          </a:xfrm>
        </p:spPr>
        <p:txBody>
          <a:bodyPr/>
          <a:lstStyle/>
          <a:p>
            <a:r>
              <a:rPr lang="en-US" sz="2667" dirty="0"/>
              <a:t>Median age @ dx 68y</a:t>
            </a:r>
          </a:p>
          <a:p>
            <a:r>
              <a:rPr lang="en-US" sz="2667" dirty="0"/>
              <a:t>M1 5%</a:t>
            </a:r>
          </a:p>
          <a:p>
            <a:r>
              <a:rPr lang="en-US" sz="2667" dirty="0"/>
              <a:t>85% invasive ductal </a:t>
            </a:r>
            <a:r>
              <a:rPr lang="en-US" sz="2667" dirty="0" err="1"/>
              <a:t>ca</a:t>
            </a:r>
            <a:endParaRPr lang="en-US" sz="2667" dirty="0"/>
          </a:p>
          <a:p>
            <a:r>
              <a:rPr lang="en-US" sz="2667" dirty="0"/>
              <a:t>Majority (49%) luminal B</a:t>
            </a:r>
          </a:p>
          <a:p>
            <a:r>
              <a:rPr lang="en-US" sz="2667" dirty="0"/>
              <a:t>99.3% ER+, 82% PR+</a:t>
            </a:r>
          </a:p>
          <a:p>
            <a:r>
              <a:rPr lang="en-US" sz="2667" dirty="0"/>
              <a:t>Only 77% received adjuvant endocrine </a:t>
            </a:r>
            <a:r>
              <a:rPr lang="en-US" sz="2667" dirty="0" err="1"/>
              <a:t>tx</a:t>
            </a:r>
            <a:endParaRPr lang="en-US" sz="2667" dirty="0"/>
          </a:p>
          <a:p>
            <a:r>
              <a:rPr lang="en-US" sz="2667" dirty="0"/>
              <a:t>Only 4% had BCS</a:t>
            </a:r>
          </a:p>
          <a:p>
            <a:r>
              <a:rPr lang="en-US" sz="2667" dirty="0"/>
              <a:t>ER, PR, AR associated with OS and RFS. Grade, Ki67, IHC surrogates </a:t>
            </a:r>
            <a:br>
              <a:rPr lang="en-US" sz="2667" dirty="0"/>
            </a:br>
            <a:r>
              <a:rPr lang="en-US" sz="2667" dirty="0"/>
              <a:t>did not.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615" y="6357913"/>
            <a:ext cx="6913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Cardoso F et al Ann Oncol 2018; </a:t>
            </a:r>
            <a:r>
              <a:rPr lang="en-US" sz="1600" dirty="0" err="1"/>
              <a:t>Gucalp</a:t>
            </a:r>
            <a:r>
              <a:rPr lang="en-US" sz="1600" dirty="0"/>
              <a:t> et al Breast </a:t>
            </a:r>
            <a:r>
              <a:rPr lang="en-US" sz="1600" dirty="0" err="1"/>
              <a:t>Ca</a:t>
            </a:r>
            <a:r>
              <a:rPr lang="en-US" sz="1600" dirty="0"/>
              <a:t> Res Treat 2019  </a:t>
            </a:r>
          </a:p>
        </p:txBody>
      </p:sp>
    </p:spTree>
    <p:extLst>
      <p:ext uri="{BB962C8B-B14F-4D97-AF65-F5344CB8AC3E}">
        <p14:creationId xmlns:p14="http://schemas.microsoft.com/office/powerpoint/2010/main" val="214095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46644" y="98469"/>
            <a:ext cx="11111931" cy="1109663"/>
          </a:xfrm>
        </p:spPr>
        <p:txBody>
          <a:bodyPr anchor="ctr">
            <a:noAutofit/>
          </a:bodyPr>
          <a:lstStyle/>
          <a:p>
            <a:r>
              <a:rPr lang="en-US" sz="3733" dirty="0">
                <a:solidFill>
                  <a:srgbClr val="000000"/>
                </a:solidFill>
                <a:cs typeface="Tahoma" pitchFamily="34" charset="0"/>
              </a:rPr>
              <a:t>Hope for patients with metastatic TNBC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03310893"/>
              </p:ext>
            </p:extLst>
          </p:nvPr>
        </p:nvGraphicFramePr>
        <p:xfrm>
          <a:off x="4260556" y="2260010"/>
          <a:ext cx="7259117" cy="362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778217" y="1598290"/>
            <a:ext cx="32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  <a:ea typeface="+mn-ea"/>
                <a:cs typeface="Tahoma" pitchFamily="34" charset="0"/>
              </a:rPr>
              <a:t>Tamoxifen</a:t>
            </a:r>
          </a:p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  <a:ea typeface="+mn-ea"/>
                <a:cs typeface="Tahoma" pitchFamily="34" charset="0"/>
              </a:rPr>
              <a:t>Aromatase inhibitors</a:t>
            </a:r>
          </a:p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  <a:ea typeface="+mn-ea"/>
                <a:cs typeface="Tahoma" pitchFamily="34" charset="0"/>
              </a:rPr>
              <a:t>Fulvestrant</a:t>
            </a:r>
          </a:p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  <a:ea typeface="+mn-ea"/>
                <a:cs typeface="Tahoma" pitchFamily="34" charset="0"/>
              </a:rPr>
              <a:t>CDK4/6 inhibitors</a:t>
            </a:r>
          </a:p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  <a:ea typeface="+mn-ea"/>
                <a:cs typeface="Tahoma" pitchFamily="34" charset="0"/>
              </a:rPr>
              <a:t>PI3K inhibitors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34242" y="4137993"/>
            <a:ext cx="287945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  <a:ea typeface="+mn-ea"/>
                <a:cs typeface="Tahoma" pitchFamily="34" charset="0"/>
              </a:rPr>
              <a:t>Trastuzumab</a:t>
            </a:r>
          </a:p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  <a:ea typeface="+mn-ea"/>
                <a:cs typeface="Tahoma" pitchFamily="34" charset="0"/>
              </a:rPr>
              <a:t>Pertuzumab</a:t>
            </a:r>
          </a:p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  <a:ea typeface="+mn-ea"/>
                <a:cs typeface="Tahoma" pitchFamily="34" charset="0"/>
              </a:rPr>
              <a:t>TDM1</a:t>
            </a:r>
          </a:p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Calibri"/>
                <a:ea typeface="+mn-ea"/>
                <a:cs typeface="Tahoma" pitchFamily="34" charset="0"/>
              </a:rPr>
              <a:t>Lapatinib</a:t>
            </a:r>
            <a:endParaRPr lang="en-US" sz="1600" dirty="0">
              <a:latin typeface="Calibri"/>
              <a:ea typeface="+mn-ea"/>
              <a:cs typeface="Tahoma" pitchFamily="34" charset="0"/>
            </a:endParaRPr>
          </a:p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Calibri"/>
                <a:ea typeface="+mn-ea"/>
                <a:cs typeface="Tahoma" pitchFamily="34" charset="0"/>
              </a:rPr>
              <a:t>Neratinib</a:t>
            </a:r>
            <a:endParaRPr lang="en-US" sz="1600" dirty="0">
              <a:latin typeface="Calibri"/>
              <a:ea typeface="+mn-ea"/>
              <a:cs typeface="Tahoma" pitchFamily="34" charset="0"/>
            </a:endParaRPr>
          </a:p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/>
                <a:ea typeface="+mn-ea"/>
                <a:cs typeface="Tahoma" pitchFamily="34" charset="0"/>
              </a:rPr>
              <a:t>DS8201a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7593" y="1150347"/>
            <a:ext cx="3812751" cy="2554930"/>
          </a:xfrm>
          <a:prstGeom prst="rect">
            <a:avLst/>
          </a:prstGeom>
          <a:solidFill>
            <a:srgbClr val="FFFFFF"/>
          </a:solidFill>
          <a:ln>
            <a:solidFill>
              <a:schemeClr val="accent3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2667" dirty="0">
                <a:solidFill>
                  <a:srgbClr val="000000"/>
                </a:solidFill>
                <a:latin typeface="Calibri"/>
                <a:ea typeface="+mn-ea"/>
                <a:cs typeface="Tahoma" pitchFamily="34" charset="0"/>
              </a:rPr>
              <a:t>PARP inhibitors for </a:t>
            </a:r>
            <a:r>
              <a:rPr lang="en-US" sz="2667" dirty="0" err="1">
                <a:solidFill>
                  <a:srgbClr val="000000"/>
                </a:solidFill>
                <a:latin typeface="Calibri"/>
                <a:ea typeface="+mn-ea"/>
                <a:cs typeface="Tahoma" pitchFamily="34" charset="0"/>
              </a:rPr>
              <a:t>gBRCAm</a:t>
            </a:r>
            <a:endParaRPr lang="en-US" sz="2667" dirty="0">
              <a:solidFill>
                <a:srgbClr val="000000"/>
              </a:solidFill>
              <a:latin typeface="Calibri"/>
              <a:ea typeface="+mn-ea"/>
              <a:cs typeface="Tahoma" pitchFamily="34" charset="0"/>
            </a:endParaRPr>
          </a:p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2667" dirty="0">
                <a:solidFill>
                  <a:srgbClr val="000000"/>
                </a:solidFill>
                <a:latin typeface="Calibri"/>
                <a:ea typeface="+mn-ea"/>
                <a:cs typeface="Tahoma" pitchFamily="34" charset="0"/>
              </a:rPr>
              <a:t>Antibody drug conjugates</a:t>
            </a:r>
          </a:p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2667" dirty="0">
                <a:latin typeface="Calibri"/>
                <a:ea typeface="+mn-ea"/>
                <a:cs typeface="Tahoma" pitchFamily="34" charset="0"/>
              </a:rPr>
              <a:t>AKT inhibitors</a:t>
            </a:r>
          </a:p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2667" dirty="0">
                <a:solidFill>
                  <a:schemeClr val="tx2"/>
                </a:solidFill>
                <a:latin typeface="Calibri"/>
                <a:cs typeface="Tahoma" pitchFamily="34" charset="0"/>
              </a:rPr>
              <a:t>Checkpoint inhibitors</a:t>
            </a:r>
            <a:endParaRPr lang="en-US" sz="2667" dirty="0">
              <a:solidFill>
                <a:schemeClr val="tx2"/>
              </a:solidFill>
              <a:latin typeface="Calibri"/>
              <a:ea typeface="+mn-ea"/>
              <a:cs typeface="Tahoma" pitchFamily="34" charset="0"/>
            </a:endParaRPr>
          </a:p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2667" dirty="0">
                <a:solidFill>
                  <a:schemeClr val="tx2"/>
                </a:solidFill>
                <a:latin typeface="Calibri"/>
                <a:cs typeface="Tahoma" pitchFamily="34" charset="0"/>
              </a:rPr>
              <a:t>AR antagonists</a:t>
            </a:r>
          </a:p>
        </p:txBody>
      </p:sp>
    </p:spTree>
    <p:extLst>
      <p:ext uri="{BB962C8B-B14F-4D97-AF65-F5344CB8AC3E}">
        <p14:creationId xmlns:p14="http://schemas.microsoft.com/office/powerpoint/2010/main" val="165587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FCDE4-966C-FD4A-811C-264DB02E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Disclosures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AC4243-2F32-D94D-AFDD-AEE3300DC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562407"/>
              </p:ext>
            </p:extLst>
          </p:nvPr>
        </p:nvGraphicFramePr>
        <p:xfrm>
          <a:off x="1603930" y="1981305"/>
          <a:ext cx="8984140" cy="3331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808">
                  <a:extLst>
                    <a:ext uri="{9D8B030D-6E8A-4147-A177-3AD203B41FA5}">
                      <a16:colId xmlns:a16="http://schemas.microsoft.com/office/drawing/2014/main" val="591334705"/>
                    </a:ext>
                  </a:extLst>
                </a:gridCol>
                <a:gridCol w="6379332">
                  <a:extLst>
                    <a:ext uri="{9D8B030D-6E8A-4147-A177-3AD203B41FA5}">
                      <a16:colId xmlns:a16="http://schemas.microsoft.com/office/drawing/2014/main" val="1910609762"/>
                    </a:ext>
                  </a:extLst>
                </a:gridCol>
              </a:tblGrid>
              <a:tr h="173078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Consulting Agreements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Aduro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Biotech,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Advaxis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Inc, Astellas Pharma Global Development Inc, AstraZeneca Pharmaceuticals LP,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Athenex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Bristol-Myers Squibb Company, Celgene Corporation, Genentech, Genomic Health Inc,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Halozyme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Innocrin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Pharmaceuticals Inc,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Medivation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Inc, a Pfizer Company, Merck, Pfizer Inc, Puma Biotechnology Inc, Roche Laboratories Inc, Samsung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Bioepis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514176"/>
                  </a:ext>
                </a:extLst>
              </a:tr>
              <a:tr h="118779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Contracted Research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Astellas Pharma Global Development Inc, AstraZeneca Pharmaceuticals LP, Daiichi Sankyo Inc, Eisai Inc, Genentech,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Immunomedics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Inc,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Innocrin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Pharmaceuticals Inc, Novartis, Pfizer Inc, Roche Laboratories Inc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442544"/>
                  </a:ext>
                </a:extLst>
              </a:tr>
              <a:tr h="41289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Speakers Bureau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Genentech, Roche Laboratories Inc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689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39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10861127" cy="1143000"/>
          </a:xfrm>
        </p:spPr>
        <p:txBody>
          <a:bodyPr/>
          <a:lstStyle/>
          <a:p>
            <a:r>
              <a:rPr lang="en-US" dirty="0"/>
              <a:t>A woman in her early 60s (Dr </a:t>
            </a:r>
            <a:r>
              <a:rPr lang="en-US" dirty="0" err="1"/>
              <a:t>Traina</a:t>
            </a:r>
            <a:r>
              <a:rPr lang="en-US" dirty="0"/>
              <a:t>)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F97A9-D18E-8B40-A070-ED8D84DAE794}"/>
              </a:ext>
            </a:extLst>
          </p:cNvPr>
          <p:cNvSpPr txBox="1">
            <a:spLocks/>
          </p:cNvSpPr>
          <p:nvPr/>
        </p:nvSpPr>
        <p:spPr bwMode="auto">
          <a:xfrm>
            <a:off x="568873" y="1371599"/>
            <a:ext cx="10861127" cy="502473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6" indent="-3429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62" indent="-2857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19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27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34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42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49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57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65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20 years ago: ER-positive DCIS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 BCS, RT and tamoxifen x 5 years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8 years ago: 1.8-cm, node-negative TNBC  bilateral mastectomy, adjuvant TAC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Pathogenic BRCA2 mutation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Risk-reducing BSO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2/2018: Right chest wall recurrence with nodular rash across prior irradiated field and beyond 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Biopsy-proven metastatic TNBC not amenable to resection or additional RT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Olaparib monotherapy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4/2018: CR 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5/2019: Continues olaparib, NED</a:t>
            </a:r>
          </a:p>
        </p:txBody>
      </p:sp>
    </p:spTree>
    <p:extLst>
      <p:ext uri="{BB962C8B-B14F-4D97-AF65-F5344CB8AC3E}">
        <p14:creationId xmlns:p14="http://schemas.microsoft.com/office/powerpoint/2010/main" val="728595680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10861127" cy="1143000"/>
          </a:xfrm>
        </p:spPr>
        <p:txBody>
          <a:bodyPr/>
          <a:lstStyle/>
          <a:p>
            <a:r>
              <a:rPr lang="en-US" dirty="0"/>
              <a:t>A woman in her early 70s with gBRCA wild-type AR-positive metastatic TNBC (Dr Traina)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F97A9-D18E-8B40-A070-ED8D84DAE794}"/>
              </a:ext>
            </a:extLst>
          </p:cNvPr>
          <p:cNvSpPr txBox="1">
            <a:spLocks/>
          </p:cNvSpPr>
          <p:nvPr/>
        </p:nvSpPr>
        <p:spPr bwMode="auto">
          <a:xfrm>
            <a:off x="609598" y="1676400"/>
            <a:ext cx="10861127" cy="434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6" indent="-3429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62" indent="-2857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19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27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34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42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49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57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65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12/2007 - 4/2008: TNBC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 bilateral mastectomy, SLNB  adjuvant TC x 4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 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2016: Metastasis to sternum, uncertain pulmonary metastases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Sternum biopsy: AR 90% TNBC 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3/2016: Investigational antiandrogen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 partial response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2/2019: Discontinued study drug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Remains on observation per patient preference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48208272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10861127" cy="1143000"/>
          </a:xfrm>
        </p:spPr>
        <p:txBody>
          <a:bodyPr/>
          <a:lstStyle/>
          <a:p>
            <a:r>
              <a:rPr lang="en-US" dirty="0"/>
              <a:t>A man in his early 60s with ER/PR-positive, HER2-negative metastatic breast cancer who has a strong family history of ovarian cancer and a gBRCA2 mutation (Dr Traina)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FF97A9-D18E-8B40-A070-ED8D84DAE794}"/>
              </a:ext>
            </a:extLst>
          </p:cNvPr>
          <p:cNvSpPr txBox="1">
            <a:spLocks/>
          </p:cNvSpPr>
          <p:nvPr/>
        </p:nvSpPr>
        <p:spPr bwMode="auto">
          <a:xfrm>
            <a:off x="523762" y="1542222"/>
            <a:ext cx="10861127" cy="51633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6" indent="-3429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62" indent="-2857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19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27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34" indent="-22860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42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49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57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65" indent="-2286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5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9/2016: Primary ER/PR-positive, HER2-negative right breast cancer and bone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mets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10/2016: Tamoxifen and denosumab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3/2017: Progressive disease in lung, LN, bone, chest wall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nab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 paclitaxel 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8/2018: Progressive disease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 presented for consideration of trials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Germline BRCA testing: BRCA2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Somatic mutation analysis: No actionable targets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9/2018: Clinical trial — CYP17 antagonist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2/2019: Progressive disease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sym typeface="Wingdings" pitchFamily="2" charset="2"/>
              </a:rPr>
              <a:t>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 increased mass in R breast, thoracic adenopathy</a:t>
            </a:r>
          </a:p>
          <a:p>
            <a:pPr marL="342906" marR="0" lvl="0" indent="-342906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Olaparib monotherapy</a:t>
            </a:r>
          </a:p>
          <a:p>
            <a:pPr marL="742962" marR="0" lvl="1" indent="-28575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</a:rPr>
              <a:t>Symptomatically improved by cycle 2, mild nausea </a:t>
            </a:r>
          </a:p>
        </p:txBody>
      </p:sp>
    </p:spTree>
    <p:extLst>
      <p:ext uri="{BB962C8B-B14F-4D97-AF65-F5344CB8AC3E}">
        <p14:creationId xmlns:p14="http://schemas.microsoft.com/office/powerpoint/2010/main" val="1491406118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95ABD-DE84-1C4F-B2B6-6DE06627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ED0B2-289B-FF47-B026-D0C707AE5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843" y="1549425"/>
            <a:ext cx="10239828" cy="4525963"/>
          </a:xfrm>
        </p:spPr>
        <p:txBody>
          <a:bodyPr/>
          <a:lstStyle/>
          <a:p>
            <a:r>
              <a:rPr lang="en-US" sz="3200" dirty="0"/>
              <a:t>PARP inhibitors in MBC </a:t>
            </a:r>
          </a:p>
          <a:p>
            <a:pPr lvl="1"/>
            <a:r>
              <a:rPr lang="en-US" sz="2667" dirty="0"/>
              <a:t>FDA-approved agents</a:t>
            </a:r>
          </a:p>
          <a:p>
            <a:pPr lvl="1"/>
            <a:r>
              <a:rPr lang="en-US" sz="2667" dirty="0"/>
              <a:t>Other PARP inhibitors under investigation</a:t>
            </a:r>
          </a:p>
          <a:p>
            <a:r>
              <a:rPr lang="en-US" sz="3200" dirty="0"/>
              <a:t>Novel agents for metastatic TNBC</a:t>
            </a:r>
          </a:p>
          <a:p>
            <a:pPr lvl="1"/>
            <a:r>
              <a:rPr lang="en-US" sz="2667" dirty="0"/>
              <a:t>Antibody Drug Conjugates</a:t>
            </a:r>
          </a:p>
          <a:p>
            <a:pPr lvl="1"/>
            <a:r>
              <a:rPr lang="en-US" sz="2667" dirty="0"/>
              <a:t>AKT inhibitors</a:t>
            </a:r>
          </a:p>
          <a:p>
            <a:pPr lvl="1"/>
            <a:r>
              <a:rPr lang="en-US" sz="2667" dirty="0"/>
              <a:t>AR antagonists</a:t>
            </a:r>
          </a:p>
          <a:p>
            <a:r>
              <a:rPr lang="en-US" sz="3200" dirty="0"/>
              <a:t>Male Breast Cancer </a:t>
            </a:r>
          </a:p>
          <a:p>
            <a:pPr lvl="1"/>
            <a:endParaRPr lang="en-US" sz="2667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284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9579" y="104773"/>
            <a:ext cx="10966676" cy="1138387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0000"/>
                </a:solidFill>
              </a:rPr>
              <a:t>OlympiAD: Phase III trial of olaparib in </a:t>
            </a:r>
            <a:br>
              <a:rPr lang="en-GB" sz="3200" dirty="0">
                <a:solidFill>
                  <a:srgbClr val="000000"/>
                </a:solidFill>
              </a:rPr>
            </a:br>
            <a:r>
              <a:rPr lang="en-GB" sz="3200" dirty="0" err="1">
                <a:solidFill>
                  <a:srgbClr val="000000"/>
                </a:solidFill>
              </a:rPr>
              <a:t>gBRCA</a:t>
            </a:r>
            <a:r>
              <a:rPr lang="en-GB" sz="3200" dirty="0">
                <a:solidFill>
                  <a:srgbClr val="000000"/>
                </a:solidFill>
              </a:rPr>
              <a:t> mutation associated breast cancer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5192" y="6325272"/>
            <a:ext cx="4429013" cy="451304"/>
          </a:xfrm>
          <a:prstGeom prst="rect">
            <a:avLst/>
          </a:prstGeom>
          <a:noFill/>
        </p:spPr>
        <p:txBody>
          <a:bodyPr wrap="square" lIns="121883" tIns="60941" rIns="121883" bIns="60941" rtlCol="0">
            <a:spAutoFit/>
          </a:bodyPr>
          <a:lstStyle/>
          <a:p>
            <a:pPr algn="r" defTabSz="609363" fontAlgn="auto">
              <a:spcBef>
                <a:spcPts val="0"/>
              </a:spcBef>
              <a:spcAft>
                <a:spcPts val="0"/>
              </a:spcAft>
            </a:pPr>
            <a:r>
              <a:rPr lang="en-US" sz="2133" dirty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Robson et al, NEJM 2017</a:t>
            </a:r>
          </a:p>
        </p:txBody>
      </p:sp>
      <p:pic>
        <p:nvPicPr>
          <p:cNvPr id="3" name="Picture 2" descr="Screen Shot 2018-02-28 at 6.03.4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390" b="10405"/>
          <a:stretch/>
        </p:blipFill>
        <p:spPr>
          <a:xfrm>
            <a:off x="987780" y="1432058"/>
            <a:ext cx="4533491" cy="4406644"/>
          </a:xfrm>
          <a:prstGeom prst="rect">
            <a:avLst/>
          </a:prstGeom>
        </p:spPr>
      </p:pic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5413570" y="3575096"/>
            <a:ext cx="97179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6385367" y="1846904"/>
            <a:ext cx="4320480" cy="3744416"/>
            <a:chOff x="4572000" y="1563638"/>
            <a:chExt cx="3240360" cy="2808312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716016" y="1563638"/>
              <a:ext cx="3096344" cy="79208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8750" eaLnBrk="0" hangingPunct="0"/>
              <a:r>
                <a:rPr lang="en-US" dirty="0" err="1">
                  <a:solidFill>
                    <a:prstClr val="white"/>
                  </a:solidFill>
                  <a:latin typeface="Corbel"/>
                  <a:ea typeface="ＭＳ Ｐゴシック" pitchFamily="-72" charset="-128"/>
                  <a:cs typeface="Corbel"/>
                </a:rPr>
                <a:t>Olaparib</a:t>
              </a:r>
              <a:r>
                <a:rPr lang="en-US" dirty="0">
                  <a:solidFill>
                    <a:prstClr val="white"/>
                  </a:solidFill>
                  <a:latin typeface="Corbel"/>
                  <a:ea typeface="ＭＳ Ｐゴシック" pitchFamily="-72" charset="-128"/>
                  <a:cs typeface="Corbel"/>
                </a:rPr>
                <a:t> </a:t>
              </a:r>
            </a:p>
            <a:p>
              <a:pPr algn="ctr" defTabSz="1218750" eaLnBrk="0" hangingPunct="0"/>
              <a:r>
                <a:rPr lang="en-US" dirty="0">
                  <a:solidFill>
                    <a:prstClr val="white"/>
                  </a:solidFill>
                  <a:latin typeface="Corbel"/>
                  <a:ea typeface="ＭＳ Ｐゴシック" pitchFamily="-72" charset="-128"/>
                  <a:cs typeface="Corbel"/>
                </a:rPr>
                <a:t>300mg tablets BID 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716016" y="3219822"/>
              <a:ext cx="3096344" cy="115212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8750" eaLnBrk="0" hangingPunct="0"/>
              <a:r>
                <a:rPr lang="en-US" dirty="0">
                  <a:solidFill>
                    <a:prstClr val="white"/>
                  </a:solidFill>
                  <a:latin typeface="Corbel"/>
                  <a:ea typeface="ＭＳ Ｐゴシック" pitchFamily="-72" charset="-128"/>
                  <a:cs typeface="Corbel"/>
                </a:rPr>
                <a:t>TPC: Capecitabine</a:t>
              </a:r>
            </a:p>
            <a:p>
              <a:pPr algn="ctr" defTabSz="1218750" eaLnBrk="0" hangingPunct="0"/>
              <a:r>
                <a:rPr lang="en-US" dirty="0" err="1">
                  <a:solidFill>
                    <a:prstClr val="white"/>
                  </a:solidFill>
                  <a:latin typeface="Corbel"/>
                  <a:ea typeface="ＭＳ Ｐゴシック" pitchFamily="-72" charset="-128"/>
                  <a:cs typeface="Corbel"/>
                </a:rPr>
                <a:t>Eribulin</a:t>
              </a:r>
              <a:endParaRPr lang="en-US" dirty="0">
                <a:solidFill>
                  <a:prstClr val="white"/>
                </a:solidFill>
                <a:latin typeface="Corbel"/>
                <a:ea typeface="ＭＳ Ｐゴシック" pitchFamily="-72" charset="-128"/>
                <a:cs typeface="Corbel"/>
              </a:endParaRPr>
            </a:p>
            <a:p>
              <a:pPr algn="ctr" defTabSz="1218750" eaLnBrk="0" hangingPunct="0"/>
              <a:r>
                <a:rPr lang="en-US" dirty="0" err="1">
                  <a:solidFill>
                    <a:prstClr val="white"/>
                  </a:solidFill>
                  <a:latin typeface="Corbel"/>
                  <a:ea typeface="ＭＳ Ｐゴシック" pitchFamily="-72" charset="-128"/>
                  <a:cs typeface="Corbel"/>
                </a:rPr>
                <a:t>Vinorelbine</a:t>
              </a:r>
              <a:endParaRPr lang="en-US" dirty="0">
                <a:solidFill>
                  <a:prstClr val="white"/>
                </a:solidFill>
                <a:latin typeface="Corbel"/>
                <a:ea typeface="ＭＳ Ｐゴシック" pitchFamily="-72" charset="-128"/>
                <a:cs typeface="Corbel"/>
              </a:endParaRPr>
            </a:p>
          </p:txBody>
        </p:sp>
        <p:cxnSp>
          <p:nvCxnSpPr>
            <p:cNvPr id="20" name="Straight Arrow Connector 19"/>
            <p:cNvCxnSpPr>
              <a:endCxn id="15" idx="1"/>
            </p:cNvCxnSpPr>
            <p:nvPr/>
          </p:nvCxnSpPr>
          <p:spPr bwMode="auto">
            <a:xfrm flipV="1">
              <a:off x="4572000" y="1959682"/>
              <a:ext cx="144016" cy="900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endCxn id="21" idx="1"/>
            </p:cNvCxnSpPr>
            <p:nvPr/>
          </p:nvCxnSpPr>
          <p:spPr bwMode="auto">
            <a:xfrm>
              <a:off x="4572000" y="2859782"/>
              <a:ext cx="144016" cy="9361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5808A3E-EC8B-EE4C-8119-8C47B29BE164}"/>
              </a:ext>
            </a:extLst>
          </p:cNvPr>
          <p:cNvSpPr txBox="1"/>
          <p:nvPr/>
        </p:nvSpPr>
        <p:spPr>
          <a:xfrm>
            <a:off x="1230720" y="5860768"/>
            <a:ext cx="656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Primary endpoint:</a:t>
            </a:r>
            <a:r>
              <a:rPr lang="en-US" b="1" dirty="0"/>
              <a:t> </a:t>
            </a:r>
            <a:r>
              <a:rPr lang="en-US" dirty="0"/>
              <a:t>PFS by blinded independent central review (BICR)</a:t>
            </a:r>
          </a:p>
        </p:txBody>
      </p:sp>
    </p:spTree>
    <p:extLst>
      <p:ext uri="{BB962C8B-B14F-4D97-AF65-F5344CB8AC3E}">
        <p14:creationId xmlns:p14="http://schemas.microsoft.com/office/powerpoint/2010/main" val="258681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97" y="89097"/>
            <a:ext cx="11192679" cy="1080011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000000"/>
                </a:solidFill>
              </a:rPr>
              <a:t>Olaparib</a:t>
            </a:r>
            <a:r>
              <a:rPr lang="en-US" sz="3200" dirty="0">
                <a:solidFill>
                  <a:srgbClr val="000000"/>
                </a:solidFill>
              </a:rPr>
              <a:t> associated with a 42% increase in median PFS as compared to treatment of physician’s choice</a:t>
            </a:r>
          </a:p>
        </p:txBody>
      </p:sp>
      <p:pic>
        <p:nvPicPr>
          <p:cNvPr id="4" name="Content Placeholder 3" descr="Screen Shot 2017-08-06 at 9.23.17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" b="584"/>
          <a:stretch>
            <a:fillRect/>
          </a:stretch>
        </p:blipFill>
        <p:spPr>
          <a:xfrm>
            <a:off x="1020266" y="1398705"/>
            <a:ext cx="10240433" cy="4724303"/>
          </a:xfrm>
        </p:spPr>
      </p:pic>
      <p:sp>
        <p:nvSpPr>
          <p:cNvPr id="5" name="TextBox 4"/>
          <p:cNvSpPr txBox="1"/>
          <p:nvPr/>
        </p:nvSpPr>
        <p:spPr>
          <a:xfrm>
            <a:off x="121696" y="6247616"/>
            <a:ext cx="4429013" cy="451308"/>
          </a:xfrm>
          <a:prstGeom prst="rect">
            <a:avLst/>
          </a:prstGeom>
          <a:noFill/>
        </p:spPr>
        <p:txBody>
          <a:bodyPr wrap="square" lIns="121885" tIns="60943" rIns="121885" bIns="60943" rtlCol="0">
            <a:spAutoFit/>
          </a:bodyPr>
          <a:lstStyle/>
          <a:p>
            <a:pPr defTabSz="609379" fontAlgn="auto">
              <a:spcBef>
                <a:spcPts val="0"/>
              </a:spcBef>
              <a:spcAft>
                <a:spcPts val="0"/>
              </a:spcAft>
            </a:pPr>
            <a:r>
              <a:rPr lang="en-US" sz="2133" dirty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Robson et al, NEJM 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46173" y="2197980"/>
            <a:ext cx="2950363" cy="533510"/>
          </a:xfrm>
          <a:prstGeom prst="rect">
            <a:avLst/>
          </a:prstGeom>
          <a:noFill/>
        </p:spPr>
        <p:txBody>
          <a:bodyPr wrap="square" lIns="121885" tIns="60943" rIns="121885" bIns="60943" rtlCol="0">
            <a:spAutoFit/>
          </a:bodyPr>
          <a:lstStyle/>
          <a:p>
            <a:pPr algn="ctr" defTabSz="609379" fontAlgn="auto">
              <a:spcBef>
                <a:spcPts val="0"/>
              </a:spcBef>
              <a:spcAft>
                <a:spcPts val="0"/>
              </a:spcAft>
            </a:pPr>
            <a:r>
              <a:rPr lang="en-US" sz="2667" dirty="0">
                <a:solidFill>
                  <a:prstClr val="black"/>
                </a:solidFill>
                <a:latin typeface="Corbel"/>
                <a:ea typeface="+mn-ea"/>
                <a:cs typeface="Corbel"/>
              </a:rPr>
              <a:t>4.2mo </a:t>
            </a:r>
            <a:r>
              <a:rPr lang="en-US" sz="2667" dirty="0">
                <a:solidFill>
                  <a:prstClr val="black"/>
                </a:solidFill>
                <a:latin typeface="Corbel"/>
                <a:ea typeface="+mn-ea"/>
                <a:cs typeface="Corbel"/>
                <a:sym typeface="Wingdings"/>
              </a:rPr>
              <a:t> 7mo</a:t>
            </a:r>
            <a:endParaRPr lang="en-US" sz="2667" dirty="0">
              <a:solidFill>
                <a:prstClr val="black"/>
              </a:solidFill>
              <a:latin typeface="Corbel"/>
              <a:ea typeface="+mn-ea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7967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Slide Template 1">
  <a:themeElements>
    <a:clrScheme name="MSK color pallete">
      <a:dk1>
        <a:sysClr val="windowText" lastClr="000000"/>
      </a:dk1>
      <a:lt1>
        <a:sysClr val="window" lastClr="FFFFFF"/>
      </a:lt1>
      <a:dk2>
        <a:srgbClr val="737373"/>
      </a:dk2>
      <a:lt2>
        <a:srgbClr val="B3B3A6"/>
      </a:lt2>
      <a:accent1>
        <a:srgbClr val="2986E2"/>
      </a:accent1>
      <a:accent2>
        <a:srgbClr val="F26529"/>
      </a:accent2>
      <a:accent3>
        <a:srgbClr val="FFF5BC"/>
      </a:accent3>
      <a:accent4>
        <a:srgbClr val="737373"/>
      </a:accent4>
      <a:accent5>
        <a:srgbClr val="B3B3A6"/>
      </a:accent5>
      <a:accent6>
        <a:srgbClr val="2875B4"/>
      </a:accent6>
      <a:hlink>
        <a:srgbClr val="00BDF2"/>
      </a:hlink>
      <a:folHlink>
        <a:srgbClr val="9BDC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SK Blue Orange">
  <a:themeElements>
    <a:clrScheme name="MSK color pallete">
      <a:dk1>
        <a:sysClr val="windowText" lastClr="000000"/>
      </a:dk1>
      <a:lt1>
        <a:sysClr val="window" lastClr="FFFFFF"/>
      </a:lt1>
      <a:dk2>
        <a:srgbClr val="737373"/>
      </a:dk2>
      <a:lt2>
        <a:srgbClr val="B3B3A6"/>
      </a:lt2>
      <a:accent1>
        <a:srgbClr val="2986E2"/>
      </a:accent1>
      <a:accent2>
        <a:srgbClr val="F26529"/>
      </a:accent2>
      <a:accent3>
        <a:srgbClr val="FFF5BC"/>
      </a:accent3>
      <a:accent4>
        <a:srgbClr val="737373"/>
      </a:accent4>
      <a:accent5>
        <a:srgbClr val="B3B3A6"/>
      </a:accent5>
      <a:accent6>
        <a:srgbClr val="2875B4"/>
      </a:accent6>
      <a:hlink>
        <a:srgbClr val="00BDF2"/>
      </a:hlink>
      <a:folHlink>
        <a:srgbClr val="9BDC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SK Blue Orange">
  <a:themeElements>
    <a:clrScheme name="MSK color pallete">
      <a:dk1>
        <a:sysClr val="windowText" lastClr="000000"/>
      </a:dk1>
      <a:lt1>
        <a:sysClr val="window" lastClr="FFFFFF"/>
      </a:lt1>
      <a:dk2>
        <a:srgbClr val="737373"/>
      </a:dk2>
      <a:lt2>
        <a:srgbClr val="B3B3A6"/>
      </a:lt2>
      <a:accent1>
        <a:srgbClr val="2986E2"/>
      </a:accent1>
      <a:accent2>
        <a:srgbClr val="F26529"/>
      </a:accent2>
      <a:accent3>
        <a:srgbClr val="FFF5BC"/>
      </a:accent3>
      <a:accent4>
        <a:srgbClr val="737373"/>
      </a:accent4>
      <a:accent5>
        <a:srgbClr val="B3B3A6"/>
      </a:accent5>
      <a:accent6>
        <a:srgbClr val="2875B4"/>
      </a:accent6>
      <a:hlink>
        <a:srgbClr val="00BDF2"/>
      </a:hlink>
      <a:folHlink>
        <a:srgbClr val="9BDC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MSK Blue Orange">
  <a:themeElements>
    <a:clrScheme name="MSK color pallete">
      <a:dk1>
        <a:sysClr val="windowText" lastClr="000000"/>
      </a:dk1>
      <a:lt1>
        <a:sysClr val="window" lastClr="FFFFFF"/>
      </a:lt1>
      <a:dk2>
        <a:srgbClr val="737373"/>
      </a:dk2>
      <a:lt2>
        <a:srgbClr val="B3B3A6"/>
      </a:lt2>
      <a:accent1>
        <a:srgbClr val="2986E2"/>
      </a:accent1>
      <a:accent2>
        <a:srgbClr val="F26529"/>
      </a:accent2>
      <a:accent3>
        <a:srgbClr val="FFF5BC"/>
      </a:accent3>
      <a:accent4>
        <a:srgbClr val="737373"/>
      </a:accent4>
      <a:accent5>
        <a:srgbClr val="B3B3A6"/>
      </a:accent5>
      <a:accent6>
        <a:srgbClr val="2875B4"/>
      </a:accent6>
      <a:hlink>
        <a:srgbClr val="00BDF2"/>
      </a:hlink>
      <a:folHlink>
        <a:srgbClr val="9BDC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MSK Blue Orange">
  <a:themeElements>
    <a:clrScheme name="MSK color pallete">
      <a:dk1>
        <a:sysClr val="windowText" lastClr="000000"/>
      </a:dk1>
      <a:lt1>
        <a:sysClr val="window" lastClr="FFFFFF"/>
      </a:lt1>
      <a:dk2>
        <a:srgbClr val="737373"/>
      </a:dk2>
      <a:lt2>
        <a:srgbClr val="B3B3A6"/>
      </a:lt2>
      <a:accent1>
        <a:srgbClr val="2986E2"/>
      </a:accent1>
      <a:accent2>
        <a:srgbClr val="F26529"/>
      </a:accent2>
      <a:accent3>
        <a:srgbClr val="FFF5BC"/>
      </a:accent3>
      <a:accent4>
        <a:srgbClr val="737373"/>
      </a:accent4>
      <a:accent5>
        <a:srgbClr val="B3B3A6"/>
      </a:accent5>
      <a:accent6>
        <a:srgbClr val="2875B4"/>
      </a:accent6>
      <a:hlink>
        <a:srgbClr val="00BDF2"/>
      </a:hlink>
      <a:folHlink>
        <a:srgbClr val="9BDC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MSK Blue Orange">
  <a:themeElements>
    <a:clrScheme name="MSK color pallete">
      <a:dk1>
        <a:sysClr val="windowText" lastClr="000000"/>
      </a:dk1>
      <a:lt1>
        <a:sysClr val="window" lastClr="FFFFFF"/>
      </a:lt1>
      <a:dk2>
        <a:srgbClr val="737373"/>
      </a:dk2>
      <a:lt2>
        <a:srgbClr val="B3B3A6"/>
      </a:lt2>
      <a:accent1>
        <a:srgbClr val="2986E2"/>
      </a:accent1>
      <a:accent2>
        <a:srgbClr val="F26529"/>
      </a:accent2>
      <a:accent3>
        <a:srgbClr val="FFF5BC"/>
      </a:accent3>
      <a:accent4>
        <a:srgbClr val="737373"/>
      </a:accent4>
      <a:accent5>
        <a:srgbClr val="B3B3A6"/>
      </a:accent5>
      <a:accent6>
        <a:srgbClr val="2875B4"/>
      </a:accent6>
      <a:hlink>
        <a:srgbClr val="00BDF2"/>
      </a:hlink>
      <a:folHlink>
        <a:srgbClr val="9BDC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MSK Blue Orange">
  <a:themeElements>
    <a:clrScheme name="MSK color pallete">
      <a:dk1>
        <a:sysClr val="windowText" lastClr="000000"/>
      </a:dk1>
      <a:lt1>
        <a:sysClr val="window" lastClr="FFFFFF"/>
      </a:lt1>
      <a:dk2>
        <a:srgbClr val="737373"/>
      </a:dk2>
      <a:lt2>
        <a:srgbClr val="B3B3A6"/>
      </a:lt2>
      <a:accent1>
        <a:srgbClr val="2986E2"/>
      </a:accent1>
      <a:accent2>
        <a:srgbClr val="F26529"/>
      </a:accent2>
      <a:accent3>
        <a:srgbClr val="FFF5BC"/>
      </a:accent3>
      <a:accent4>
        <a:srgbClr val="737373"/>
      </a:accent4>
      <a:accent5>
        <a:srgbClr val="B3B3A6"/>
      </a:accent5>
      <a:accent6>
        <a:srgbClr val="2875B4"/>
      </a:accent6>
      <a:hlink>
        <a:srgbClr val="00BDF2"/>
      </a:hlink>
      <a:folHlink>
        <a:srgbClr val="9BDC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SK Color Palette">
    <a:dk1>
      <a:sysClr val="windowText" lastClr="000000"/>
    </a:dk1>
    <a:lt1>
      <a:sysClr val="window" lastClr="FFFFFF"/>
    </a:lt1>
    <a:dk2>
      <a:srgbClr val="737373"/>
    </a:dk2>
    <a:lt2>
      <a:srgbClr val="B3B3A6"/>
    </a:lt2>
    <a:accent1>
      <a:srgbClr val="2986E2"/>
    </a:accent1>
    <a:accent2>
      <a:srgbClr val="F26529"/>
    </a:accent2>
    <a:accent3>
      <a:srgbClr val="FFF5BC"/>
    </a:accent3>
    <a:accent4>
      <a:srgbClr val="737373"/>
    </a:accent4>
    <a:accent5>
      <a:srgbClr val="B3B3A6"/>
    </a:accent5>
    <a:accent6>
      <a:srgbClr val="2875B4"/>
    </a:accent6>
    <a:hlink>
      <a:srgbClr val="00BDF2"/>
    </a:hlink>
    <a:folHlink>
      <a:srgbClr val="9BDCFF"/>
    </a:folHlink>
  </a:clrScheme>
  <a:fontScheme name="Module">
    <a:maj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52F3A62DB5174EAF725BED86CC1C16" ma:contentTypeVersion="0" ma:contentTypeDescription="Create a new document." ma:contentTypeScope="" ma:versionID="710fb4556a6f12383269ea9f46c8efd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0af78823aaf61d518397dbc2b6278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AFB241-9C3D-4836-B338-498D0292F879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9B4559C-E216-4B0F-AB68-314D40262D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79FDFE3-0814-4EBA-AC6B-EC331962DF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 Template 1</Template>
  <TotalTime>15579</TotalTime>
  <Words>1755</Words>
  <Application>Microsoft Macintosh PowerPoint</Application>
  <PresentationFormat>Widescreen</PresentationFormat>
  <Paragraphs>396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Calibri</vt:lpstr>
      <vt:lpstr>Calibri Light</vt:lpstr>
      <vt:lpstr>Corbel</vt:lpstr>
      <vt:lpstr>Georgia</vt:lpstr>
      <vt:lpstr>Slide Template 1</vt:lpstr>
      <vt:lpstr>MSK Blue Orange</vt:lpstr>
      <vt:lpstr>1_MSK Blue Orange</vt:lpstr>
      <vt:lpstr>2_MSK Blue Orange</vt:lpstr>
      <vt:lpstr>3_MSK Blue Orange</vt:lpstr>
      <vt:lpstr>4_MSK Blue Orange</vt:lpstr>
      <vt:lpstr>5_MSK Blue Orange</vt:lpstr>
      <vt:lpstr>Blank Presentation</vt:lpstr>
      <vt:lpstr>1_Office Theme</vt:lpstr>
      <vt:lpstr>PowerPoint Presentation</vt:lpstr>
      <vt:lpstr>Role of PARP Inhibitors, Novel Agents in mBC; Male Breast Cancer</vt:lpstr>
      <vt:lpstr>Disclosures</vt:lpstr>
      <vt:lpstr>A woman in her early 60s (Dr Traina) </vt:lpstr>
      <vt:lpstr>A woman in her early 70s with gBRCA wild-type AR-positive metastatic TNBC (Dr Traina)</vt:lpstr>
      <vt:lpstr>A man in his early 60s with ER/PR-positive, HER2-negative metastatic breast cancer who has a strong family history of ovarian cancer and a gBRCA2 mutation (Dr Traina)</vt:lpstr>
      <vt:lpstr>Topics</vt:lpstr>
      <vt:lpstr>OlympiAD: Phase III trial of olaparib in  gBRCA mutation associated breast cancer</vt:lpstr>
      <vt:lpstr>Olaparib associated with a 42% increase in median PFS as compared to treatment of physician’s choice</vt:lpstr>
      <vt:lpstr>Overall survival in prespecified subgroups</vt:lpstr>
      <vt:lpstr>EMBRACA: Phase III trial of talazoparib in  gBRCA mutation associated BC </vt:lpstr>
      <vt:lpstr>Talazoparib increased mPFS by 46% </vt:lpstr>
      <vt:lpstr>Summary (OlympiAD and EMBRACA)</vt:lpstr>
      <vt:lpstr>Next steps in PARP inhibition</vt:lpstr>
      <vt:lpstr>BrighTNess: Phase III trial evaluating addition of veliparib + carboplatin or carboplatin alone to neoadjuvant chemotherapy in TNBC — pCR results</vt:lpstr>
      <vt:lpstr>TOPACIO (KEYNOTE-162): Phase II trial of niraparib + pembrolizumab in metastatic TNBC</vt:lpstr>
      <vt:lpstr>Engineering ADCs in TNBC</vt:lpstr>
      <vt:lpstr>Sacituzumab: TNBC Efficacy mTNBC, ≥2 priors, s/p taxane. No biomarker selection.  N=110</vt:lpstr>
      <vt:lpstr>ASCENT: Randomized Phase III Completed Accrual</vt:lpstr>
      <vt:lpstr>Other ADCs in TNBC… trastuzumab deruxtecan</vt:lpstr>
      <vt:lpstr>Other ADCs in TNBC… ladiratuzumab vedotin</vt:lpstr>
      <vt:lpstr>AKT inhibition in 1st line mTNBC</vt:lpstr>
      <vt:lpstr>AR as a target in TNBC</vt:lpstr>
      <vt:lpstr>Male Breast Cancer</vt:lpstr>
      <vt:lpstr>Hope for patients with metastatic TNBC</vt:lpstr>
    </vt:vector>
  </TitlesOfParts>
  <Manager/>
  <Company>Research To Practice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>www.ResearchToPractice.com</dc:description>
  <cp:lastModifiedBy>Silvana Izquierdo</cp:lastModifiedBy>
  <cp:revision>137</cp:revision>
  <cp:lastPrinted>2019-06-03T22:54:53Z</cp:lastPrinted>
  <dcterms:created xsi:type="dcterms:W3CDTF">2017-08-12T16:02:41Z</dcterms:created>
  <dcterms:modified xsi:type="dcterms:W3CDTF">2019-06-05T11:11:42Z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0x010100E052F3A62DB5174EAF725BED86CC1C16</vt:lpwstr>
  </property>
</Properties>
</file>