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5"/>
    <p:sldMasterId id="2147483796" r:id="rId6"/>
    <p:sldMasterId id="2147483816" r:id="rId7"/>
    <p:sldMasterId id="2147483832" r:id="rId8"/>
  </p:sldMasterIdLst>
  <p:notesMasterIdLst>
    <p:notesMasterId r:id="rId60"/>
  </p:notesMasterIdLst>
  <p:sldIdLst>
    <p:sldId id="559" r:id="rId9"/>
    <p:sldId id="263" r:id="rId10"/>
    <p:sldId id="334" r:id="rId11"/>
    <p:sldId id="283" r:id="rId12"/>
    <p:sldId id="282" r:id="rId13"/>
    <p:sldId id="359" r:id="rId14"/>
    <p:sldId id="388" r:id="rId15"/>
    <p:sldId id="332" r:id="rId16"/>
    <p:sldId id="361" r:id="rId17"/>
    <p:sldId id="363" r:id="rId18"/>
    <p:sldId id="365" r:id="rId19"/>
    <p:sldId id="364" r:id="rId20"/>
    <p:sldId id="333" r:id="rId21"/>
    <p:sldId id="370" r:id="rId22"/>
    <p:sldId id="362" r:id="rId23"/>
    <p:sldId id="371" r:id="rId24"/>
    <p:sldId id="389" r:id="rId25"/>
    <p:sldId id="390" r:id="rId26"/>
    <p:sldId id="394" r:id="rId27"/>
    <p:sldId id="395" r:id="rId28"/>
    <p:sldId id="396" r:id="rId29"/>
    <p:sldId id="397" r:id="rId30"/>
    <p:sldId id="399" r:id="rId31"/>
    <p:sldId id="398" r:id="rId32"/>
    <p:sldId id="2033" r:id="rId33"/>
    <p:sldId id="2562" r:id="rId34"/>
    <p:sldId id="314" r:id="rId35"/>
    <p:sldId id="1013" r:id="rId36"/>
    <p:sldId id="673" r:id="rId37"/>
    <p:sldId id="302" r:id="rId38"/>
    <p:sldId id="1183" r:id="rId39"/>
    <p:sldId id="306" r:id="rId40"/>
    <p:sldId id="309" r:id="rId41"/>
    <p:sldId id="310" r:id="rId42"/>
    <p:sldId id="2026" r:id="rId43"/>
    <p:sldId id="1195" r:id="rId44"/>
    <p:sldId id="1203" r:id="rId45"/>
    <p:sldId id="256" r:id="rId46"/>
    <p:sldId id="2030" r:id="rId47"/>
    <p:sldId id="433" r:id="rId48"/>
    <p:sldId id="414" r:id="rId49"/>
    <p:sldId id="415" r:id="rId50"/>
    <p:sldId id="420" r:id="rId51"/>
    <p:sldId id="423" r:id="rId52"/>
    <p:sldId id="424" r:id="rId53"/>
    <p:sldId id="2032" r:id="rId54"/>
    <p:sldId id="2031" r:id="rId55"/>
    <p:sldId id="344" r:id="rId56"/>
    <p:sldId id="345" r:id="rId57"/>
    <p:sldId id="346" r:id="rId58"/>
    <p:sldId id="347" r:id="rId59"/>
  </p:sldIdLst>
  <p:sldSz cx="12192000" cy="6858000"/>
  <p:notesSz cx="6858000" cy="9144000"/>
  <p:defaultTextStyle>
    <a:defPPr>
      <a:defRPr lang="en-US"/>
    </a:defPPr>
    <a:lvl1pPr algn="l" defTabSz="609585" rtl="0" fontAlgn="base">
      <a:spcBef>
        <a:spcPct val="0"/>
      </a:spcBef>
      <a:spcAft>
        <a:spcPct val="0"/>
      </a:spcAft>
      <a:defRPr kern="1200">
        <a:solidFill>
          <a:schemeClr val="tx1"/>
        </a:solidFill>
        <a:latin typeface="Arial" charset="0"/>
        <a:ea typeface="Geneva" charset="0"/>
        <a:cs typeface="Geneva" charset="0"/>
      </a:defRPr>
    </a:lvl1pPr>
    <a:lvl2pPr marL="609585" algn="l" defTabSz="609585" rtl="0" fontAlgn="base">
      <a:spcBef>
        <a:spcPct val="0"/>
      </a:spcBef>
      <a:spcAft>
        <a:spcPct val="0"/>
      </a:spcAft>
      <a:defRPr kern="1200">
        <a:solidFill>
          <a:schemeClr val="tx1"/>
        </a:solidFill>
        <a:latin typeface="Arial" charset="0"/>
        <a:ea typeface="Geneva" charset="0"/>
        <a:cs typeface="Geneva" charset="0"/>
      </a:defRPr>
    </a:lvl2pPr>
    <a:lvl3pPr marL="1219170" algn="l" defTabSz="609585" rtl="0" fontAlgn="base">
      <a:spcBef>
        <a:spcPct val="0"/>
      </a:spcBef>
      <a:spcAft>
        <a:spcPct val="0"/>
      </a:spcAft>
      <a:defRPr kern="1200">
        <a:solidFill>
          <a:schemeClr val="tx1"/>
        </a:solidFill>
        <a:latin typeface="Arial" charset="0"/>
        <a:ea typeface="Geneva" charset="0"/>
        <a:cs typeface="Geneva" charset="0"/>
      </a:defRPr>
    </a:lvl3pPr>
    <a:lvl4pPr marL="1828754" algn="l" defTabSz="609585" rtl="0" fontAlgn="base">
      <a:spcBef>
        <a:spcPct val="0"/>
      </a:spcBef>
      <a:spcAft>
        <a:spcPct val="0"/>
      </a:spcAft>
      <a:defRPr kern="1200">
        <a:solidFill>
          <a:schemeClr val="tx1"/>
        </a:solidFill>
        <a:latin typeface="Arial" charset="0"/>
        <a:ea typeface="Geneva" charset="0"/>
        <a:cs typeface="Geneva" charset="0"/>
      </a:defRPr>
    </a:lvl4pPr>
    <a:lvl5pPr marL="2438339" algn="l" defTabSz="609585" rtl="0" fontAlgn="base">
      <a:spcBef>
        <a:spcPct val="0"/>
      </a:spcBef>
      <a:spcAft>
        <a:spcPct val="0"/>
      </a:spcAft>
      <a:defRPr kern="1200">
        <a:solidFill>
          <a:schemeClr val="tx1"/>
        </a:solidFill>
        <a:latin typeface="Arial" charset="0"/>
        <a:ea typeface="Geneva" charset="0"/>
        <a:cs typeface="Geneva" charset="0"/>
      </a:defRPr>
    </a:lvl5pPr>
    <a:lvl6pPr marL="3047924" algn="l" defTabSz="609585" rtl="0" eaLnBrk="1" latinLnBrk="0" hangingPunct="1">
      <a:defRPr kern="1200">
        <a:solidFill>
          <a:schemeClr val="tx1"/>
        </a:solidFill>
        <a:latin typeface="Arial" charset="0"/>
        <a:ea typeface="Geneva" charset="0"/>
        <a:cs typeface="Geneva" charset="0"/>
      </a:defRPr>
    </a:lvl6pPr>
    <a:lvl7pPr marL="3657509" algn="l" defTabSz="609585" rtl="0" eaLnBrk="1" latinLnBrk="0" hangingPunct="1">
      <a:defRPr kern="1200">
        <a:solidFill>
          <a:schemeClr val="tx1"/>
        </a:solidFill>
        <a:latin typeface="Arial" charset="0"/>
        <a:ea typeface="Geneva" charset="0"/>
        <a:cs typeface="Geneva" charset="0"/>
      </a:defRPr>
    </a:lvl7pPr>
    <a:lvl8pPr marL="4267093" algn="l" defTabSz="609585" rtl="0" eaLnBrk="1" latinLnBrk="0" hangingPunct="1">
      <a:defRPr kern="1200">
        <a:solidFill>
          <a:schemeClr val="tx1"/>
        </a:solidFill>
        <a:latin typeface="Arial" charset="0"/>
        <a:ea typeface="Geneva" charset="0"/>
        <a:cs typeface="Geneva" charset="0"/>
      </a:defRPr>
    </a:lvl8pPr>
    <a:lvl9pPr marL="4876678" algn="l" defTabSz="609585"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2880" userDrawn="1">
          <p15:clr>
            <a:srgbClr val="A4A3A4"/>
          </p15:clr>
        </p15:guide>
        <p15:guide id="2" pos="3801"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3794EA"/>
    <a:srgbClr val="A10E2F"/>
    <a:srgbClr val="CD11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A9169-4FDF-3E46-8AD0-6C98E95A68C8}" v="1" dt="2019-02-25T16:24:57.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95768" autoAdjust="0"/>
  </p:normalViewPr>
  <p:slideViewPr>
    <p:cSldViewPr snapToGrid="0" snapToObjects="1" showGuides="1">
      <p:cViewPr>
        <p:scale>
          <a:sx n="100" d="100"/>
          <a:sy n="100" d="100"/>
        </p:scale>
        <p:origin x="968" y="296"/>
      </p:cViewPr>
      <p:guideLst>
        <p:guide orient="horz" pos="2880"/>
        <p:guide pos="3801"/>
        <p:guide orient="horz"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Izquierdo" userId="46480b9d-78ec-4659-884d-35c5467fe41c" providerId="ADAL" clId="{BAD8D3D4-12CA-E64F-B7B5-7B4B00702789}"/>
    <pc:docChg chg="modSld">
      <pc:chgData name="Silvana Izquierdo" userId="46480b9d-78ec-4659-884d-35c5467fe41c" providerId="ADAL" clId="{BAD8D3D4-12CA-E64F-B7B5-7B4B00702789}" dt="2019-02-21T14:38:33.101" v="1" actId="20577"/>
      <pc:docMkLst>
        <pc:docMk/>
      </pc:docMkLst>
      <pc:sldChg chg="modSp">
        <pc:chgData name="Silvana Izquierdo" userId="46480b9d-78ec-4659-884d-35c5467fe41c" providerId="ADAL" clId="{BAD8D3D4-12CA-E64F-B7B5-7B4B00702789}" dt="2019-02-21T14:38:33.101" v="1" actId="20577"/>
        <pc:sldMkLst>
          <pc:docMk/>
          <pc:sldMk cId="1042542851" sldId="388"/>
        </pc:sldMkLst>
        <pc:spChg chg="mod">
          <ac:chgData name="Silvana Izquierdo" userId="46480b9d-78ec-4659-884d-35c5467fe41c" providerId="ADAL" clId="{BAD8D3D4-12CA-E64F-B7B5-7B4B00702789}" dt="2019-02-21T14:38:33.101" v="1" actId="20577"/>
          <ac:spMkLst>
            <pc:docMk/>
            <pc:sldMk cId="1042542851" sldId="388"/>
            <ac:spMk id="902147" creationId="{00000000-0000-0000-0000-000000000000}"/>
          </ac:spMkLst>
        </pc:spChg>
      </pc:sldChg>
    </pc:docChg>
  </pc:docChgLst>
  <pc:docChgLst>
    <pc:chgData name="Silvana Izquierdo" userId="46480b9d-78ec-4659-884d-35c5467fe41c" providerId="ADAL" clId="{089A9169-4FDF-3E46-8AD0-6C98E95A68C8}"/>
    <pc:docChg chg="addSld delSld modSld delMainMaster">
      <pc:chgData name="Silvana Izquierdo" userId="46480b9d-78ec-4659-884d-35c5467fe41c" providerId="ADAL" clId="{089A9169-4FDF-3E46-8AD0-6C98E95A68C8}" dt="2019-02-25T16:25:48.324" v="27" actId="20577"/>
      <pc:docMkLst>
        <pc:docMk/>
      </pc:docMkLst>
      <pc:sldChg chg="modNotesTx">
        <pc:chgData name="Silvana Izquierdo" userId="46480b9d-78ec-4659-884d-35c5467fe41c" providerId="ADAL" clId="{089A9169-4FDF-3E46-8AD0-6C98E95A68C8}" dt="2019-02-25T16:25:35.730" v="23" actId="20577"/>
        <pc:sldMkLst>
          <pc:docMk/>
          <pc:sldMk cId="3469677152" sldId="309"/>
        </pc:sldMkLst>
      </pc:sldChg>
      <pc:sldChg chg="modNotesTx">
        <pc:chgData name="Silvana Izquierdo" userId="46480b9d-78ec-4659-884d-35c5467fe41c" providerId="ADAL" clId="{089A9169-4FDF-3E46-8AD0-6C98E95A68C8}" dt="2019-02-25T16:25:38.804" v="24" actId="20577"/>
        <pc:sldMkLst>
          <pc:docMk/>
          <pc:sldMk cId="2077792907" sldId="310"/>
        </pc:sldMkLst>
      </pc:sldChg>
      <pc:sldChg chg="del">
        <pc:chgData name="Silvana Izquierdo" userId="46480b9d-78ec-4659-884d-35c5467fe41c" providerId="ADAL" clId="{089A9169-4FDF-3E46-8AD0-6C98E95A68C8}" dt="2019-02-25T16:25:15.539" v="6" actId="2696"/>
        <pc:sldMkLst>
          <pc:docMk/>
          <pc:sldMk cId="3992084376" sldId="313"/>
        </pc:sldMkLst>
      </pc:sldChg>
      <pc:sldChg chg="add">
        <pc:chgData name="Silvana Izquierdo" userId="46480b9d-78ec-4659-884d-35c5467fe41c" providerId="ADAL" clId="{089A9169-4FDF-3E46-8AD0-6C98E95A68C8}" dt="2019-02-25T16:24:57.235" v="0"/>
        <pc:sldMkLst>
          <pc:docMk/>
          <pc:sldMk cId="116298893" sldId="559"/>
        </pc:sldMkLst>
      </pc:sldChg>
      <pc:sldChg chg="modNotesTx">
        <pc:chgData name="Silvana Izquierdo" userId="46480b9d-78ec-4659-884d-35c5467fe41c" providerId="ADAL" clId="{089A9169-4FDF-3E46-8AD0-6C98E95A68C8}" dt="2019-02-25T16:25:44.492" v="26" actId="20577"/>
        <pc:sldMkLst>
          <pc:docMk/>
          <pc:sldMk cId="229594608" sldId="1195"/>
        </pc:sldMkLst>
      </pc:sldChg>
      <pc:sldChg chg="modNotesTx">
        <pc:chgData name="Silvana Izquierdo" userId="46480b9d-78ec-4659-884d-35c5467fe41c" providerId="ADAL" clId="{089A9169-4FDF-3E46-8AD0-6C98E95A68C8}" dt="2019-02-25T16:25:48.324" v="27" actId="20577"/>
        <pc:sldMkLst>
          <pc:docMk/>
          <pc:sldMk cId="3089414692" sldId="1203"/>
        </pc:sldMkLst>
      </pc:sldChg>
      <pc:sldChg chg="modNotesTx">
        <pc:chgData name="Silvana Izquierdo" userId="46480b9d-78ec-4659-884d-35c5467fe41c" providerId="ADAL" clId="{089A9169-4FDF-3E46-8AD0-6C98E95A68C8}" dt="2019-02-25T16:25:41.643" v="25" actId="20577"/>
        <pc:sldMkLst>
          <pc:docMk/>
          <pc:sldMk cId="560888570" sldId="2026"/>
        </pc:sldMkLst>
      </pc:sldChg>
      <pc:sldChg chg="del">
        <pc:chgData name="Silvana Izquierdo" userId="46480b9d-78ec-4659-884d-35c5467fe41c" providerId="ADAL" clId="{089A9169-4FDF-3E46-8AD0-6C98E95A68C8}" dt="2019-02-25T16:25:06.684" v="2" actId="2696"/>
        <pc:sldMkLst>
          <pc:docMk/>
          <pc:sldMk cId="581769584" sldId="2552"/>
        </pc:sldMkLst>
      </pc:sldChg>
      <pc:sldChg chg="del">
        <pc:chgData name="Silvana Izquierdo" userId="46480b9d-78ec-4659-884d-35c5467fe41c" providerId="ADAL" clId="{089A9169-4FDF-3E46-8AD0-6C98E95A68C8}" dt="2019-02-25T16:25:06.699" v="3" actId="2696"/>
        <pc:sldMkLst>
          <pc:docMk/>
          <pc:sldMk cId="3120437673" sldId="2553"/>
        </pc:sldMkLst>
      </pc:sldChg>
      <pc:sldChg chg="del">
        <pc:chgData name="Silvana Izquierdo" userId="46480b9d-78ec-4659-884d-35c5467fe41c" providerId="ADAL" clId="{089A9169-4FDF-3E46-8AD0-6C98E95A68C8}" dt="2019-02-25T16:25:06.712" v="4" actId="2696"/>
        <pc:sldMkLst>
          <pc:docMk/>
          <pc:sldMk cId="3342973351" sldId="2554"/>
        </pc:sldMkLst>
      </pc:sldChg>
      <pc:sldChg chg="del">
        <pc:chgData name="Silvana Izquierdo" userId="46480b9d-78ec-4659-884d-35c5467fe41c" providerId="ADAL" clId="{089A9169-4FDF-3E46-8AD0-6C98E95A68C8}" dt="2019-02-25T16:25:06.723" v="5" actId="2696"/>
        <pc:sldMkLst>
          <pc:docMk/>
          <pc:sldMk cId="483337601" sldId="2555"/>
        </pc:sldMkLst>
      </pc:sldChg>
      <pc:sldChg chg="del">
        <pc:chgData name="Silvana Izquierdo" userId="46480b9d-78ec-4659-884d-35c5467fe41c" providerId="ADAL" clId="{089A9169-4FDF-3E46-8AD0-6C98E95A68C8}" dt="2019-02-25T16:25:15.551" v="7" actId="2696"/>
        <pc:sldMkLst>
          <pc:docMk/>
          <pc:sldMk cId="1816312249" sldId="2556"/>
        </pc:sldMkLst>
      </pc:sldChg>
      <pc:sldChg chg="del">
        <pc:chgData name="Silvana Izquierdo" userId="46480b9d-78ec-4659-884d-35c5467fe41c" providerId="ADAL" clId="{089A9169-4FDF-3E46-8AD0-6C98E95A68C8}" dt="2019-02-25T16:25:15.567" v="8" actId="2696"/>
        <pc:sldMkLst>
          <pc:docMk/>
          <pc:sldMk cId="598617447" sldId="2557"/>
        </pc:sldMkLst>
      </pc:sldChg>
      <pc:sldChg chg="del">
        <pc:chgData name="Silvana Izquierdo" userId="46480b9d-78ec-4659-884d-35c5467fe41c" providerId="ADAL" clId="{089A9169-4FDF-3E46-8AD0-6C98E95A68C8}" dt="2019-02-25T16:25:15.581" v="9" actId="2696"/>
        <pc:sldMkLst>
          <pc:docMk/>
          <pc:sldMk cId="402007002" sldId="2558"/>
        </pc:sldMkLst>
      </pc:sldChg>
      <pc:sldChg chg="del">
        <pc:chgData name="Silvana Izquierdo" userId="46480b9d-78ec-4659-884d-35c5467fe41c" providerId="ADAL" clId="{089A9169-4FDF-3E46-8AD0-6C98E95A68C8}" dt="2019-02-25T16:25:15.595" v="10" actId="2696"/>
        <pc:sldMkLst>
          <pc:docMk/>
          <pc:sldMk cId="1019793099" sldId="2559"/>
        </pc:sldMkLst>
      </pc:sldChg>
      <pc:sldChg chg="del">
        <pc:chgData name="Silvana Izquierdo" userId="46480b9d-78ec-4659-884d-35c5467fe41c" providerId="ADAL" clId="{089A9169-4FDF-3E46-8AD0-6C98E95A68C8}" dt="2019-02-25T16:25:06.674" v="1" actId="2696"/>
        <pc:sldMkLst>
          <pc:docMk/>
          <pc:sldMk cId="2080767278" sldId="2561"/>
        </pc:sldMkLst>
      </pc:sldChg>
      <pc:sldMasterChg chg="del delSldLayout">
        <pc:chgData name="Silvana Izquierdo" userId="46480b9d-78ec-4659-884d-35c5467fe41c" providerId="ADAL" clId="{089A9169-4FDF-3E46-8AD0-6C98E95A68C8}" dt="2019-02-25T16:25:15.609" v="22" actId="2696"/>
        <pc:sldMasterMkLst>
          <pc:docMk/>
          <pc:sldMasterMk cId="4116320591" sldId="2147483846"/>
        </pc:sldMasterMkLst>
        <pc:sldLayoutChg chg="del">
          <pc:chgData name="Silvana Izquierdo" userId="46480b9d-78ec-4659-884d-35c5467fe41c" providerId="ADAL" clId="{089A9169-4FDF-3E46-8AD0-6C98E95A68C8}" dt="2019-02-25T16:25:15.597" v="11" actId="2696"/>
          <pc:sldLayoutMkLst>
            <pc:docMk/>
            <pc:sldMasterMk cId="4116320591" sldId="2147483846"/>
            <pc:sldLayoutMk cId="3849444985" sldId="2147483847"/>
          </pc:sldLayoutMkLst>
        </pc:sldLayoutChg>
        <pc:sldLayoutChg chg="del">
          <pc:chgData name="Silvana Izquierdo" userId="46480b9d-78ec-4659-884d-35c5467fe41c" providerId="ADAL" clId="{089A9169-4FDF-3E46-8AD0-6C98E95A68C8}" dt="2019-02-25T16:25:15.598" v="12" actId="2696"/>
          <pc:sldLayoutMkLst>
            <pc:docMk/>
            <pc:sldMasterMk cId="4116320591" sldId="2147483846"/>
            <pc:sldLayoutMk cId="1339964102" sldId="2147483848"/>
          </pc:sldLayoutMkLst>
        </pc:sldLayoutChg>
        <pc:sldLayoutChg chg="del">
          <pc:chgData name="Silvana Izquierdo" userId="46480b9d-78ec-4659-884d-35c5467fe41c" providerId="ADAL" clId="{089A9169-4FDF-3E46-8AD0-6C98E95A68C8}" dt="2019-02-25T16:25:15.599" v="13" actId="2696"/>
          <pc:sldLayoutMkLst>
            <pc:docMk/>
            <pc:sldMasterMk cId="4116320591" sldId="2147483846"/>
            <pc:sldLayoutMk cId="2656776645" sldId="2147483849"/>
          </pc:sldLayoutMkLst>
        </pc:sldLayoutChg>
        <pc:sldLayoutChg chg="del">
          <pc:chgData name="Silvana Izquierdo" userId="46480b9d-78ec-4659-884d-35c5467fe41c" providerId="ADAL" clId="{089A9169-4FDF-3E46-8AD0-6C98E95A68C8}" dt="2019-02-25T16:25:15.600" v="14" actId="2696"/>
          <pc:sldLayoutMkLst>
            <pc:docMk/>
            <pc:sldMasterMk cId="4116320591" sldId="2147483846"/>
            <pc:sldLayoutMk cId="1784623430" sldId="2147483850"/>
          </pc:sldLayoutMkLst>
        </pc:sldLayoutChg>
        <pc:sldLayoutChg chg="del">
          <pc:chgData name="Silvana Izquierdo" userId="46480b9d-78ec-4659-884d-35c5467fe41c" providerId="ADAL" clId="{089A9169-4FDF-3E46-8AD0-6C98E95A68C8}" dt="2019-02-25T16:25:15.601" v="15" actId="2696"/>
          <pc:sldLayoutMkLst>
            <pc:docMk/>
            <pc:sldMasterMk cId="4116320591" sldId="2147483846"/>
            <pc:sldLayoutMk cId="1523846350" sldId="2147483851"/>
          </pc:sldLayoutMkLst>
        </pc:sldLayoutChg>
        <pc:sldLayoutChg chg="del">
          <pc:chgData name="Silvana Izquierdo" userId="46480b9d-78ec-4659-884d-35c5467fe41c" providerId="ADAL" clId="{089A9169-4FDF-3E46-8AD0-6C98E95A68C8}" dt="2019-02-25T16:25:15.602" v="16" actId="2696"/>
          <pc:sldLayoutMkLst>
            <pc:docMk/>
            <pc:sldMasterMk cId="4116320591" sldId="2147483846"/>
            <pc:sldLayoutMk cId="2774236242" sldId="2147483852"/>
          </pc:sldLayoutMkLst>
        </pc:sldLayoutChg>
        <pc:sldLayoutChg chg="del">
          <pc:chgData name="Silvana Izquierdo" userId="46480b9d-78ec-4659-884d-35c5467fe41c" providerId="ADAL" clId="{089A9169-4FDF-3E46-8AD0-6C98E95A68C8}" dt="2019-02-25T16:25:15.603" v="17" actId="2696"/>
          <pc:sldLayoutMkLst>
            <pc:docMk/>
            <pc:sldMasterMk cId="4116320591" sldId="2147483846"/>
            <pc:sldLayoutMk cId="3425224278" sldId="2147483853"/>
          </pc:sldLayoutMkLst>
        </pc:sldLayoutChg>
        <pc:sldLayoutChg chg="del">
          <pc:chgData name="Silvana Izquierdo" userId="46480b9d-78ec-4659-884d-35c5467fe41c" providerId="ADAL" clId="{089A9169-4FDF-3E46-8AD0-6C98E95A68C8}" dt="2019-02-25T16:25:15.604" v="18" actId="2696"/>
          <pc:sldLayoutMkLst>
            <pc:docMk/>
            <pc:sldMasterMk cId="4116320591" sldId="2147483846"/>
            <pc:sldLayoutMk cId="1790091263" sldId="2147483854"/>
          </pc:sldLayoutMkLst>
        </pc:sldLayoutChg>
        <pc:sldLayoutChg chg="del">
          <pc:chgData name="Silvana Izquierdo" userId="46480b9d-78ec-4659-884d-35c5467fe41c" providerId="ADAL" clId="{089A9169-4FDF-3E46-8AD0-6C98E95A68C8}" dt="2019-02-25T16:25:15.605" v="19" actId="2696"/>
          <pc:sldLayoutMkLst>
            <pc:docMk/>
            <pc:sldMasterMk cId="4116320591" sldId="2147483846"/>
            <pc:sldLayoutMk cId="4085749104" sldId="2147483855"/>
          </pc:sldLayoutMkLst>
        </pc:sldLayoutChg>
        <pc:sldLayoutChg chg="del">
          <pc:chgData name="Silvana Izquierdo" userId="46480b9d-78ec-4659-884d-35c5467fe41c" providerId="ADAL" clId="{089A9169-4FDF-3E46-8AD0-6C98E95A68C8}" dt="2019-02-25T16:25:15.607" v="20" actId="2696"/>
          <pc:sldLayoutMkLst>
            <pc:docMk/>
            <pc:sldMasterMk cId="4116320591" sldId="2147483846"/>
            <pc:sldLayoutMk cId="2533061603" sldId="2147483856"/>
          </pc:sldLayoutMkLst>
        </pc:sldLayoutChg>
        <pc:sldLayoutChg chg="del">
          <pc:chgData name="Silvana Izquierdo" userId="46480b9d-78ec-4659-884d-35c5467fe41c" providerId="ADAL" clId="{089A9169-4FDF-3E46-8AD0-6C98E95A68C8}" dt="2019-02-25T16:25:15.608" v="21" actId="2696"/>
          <pc:sldLayoutMkLst>
            <pc:docMk/>
            <pc:sldMasterMk cId="4116320591" sldId="2147483846"/>
            <pc:sldLayoutMk cId="3161604867" sldId="21474838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Geneva"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E388DC7-E9F6-284C-9857-FDA7F02FFFDF}" type="datetimeFigureOut">
              <a:rPr lang="en-US"/>
              <a:pPr/>
              <a:t>2/25/19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Geneva"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BFAA9E6-400A-E640-A318-E520058423C6}" type="slidenum">
              <a:rPr lang="en-US"/>
              <a:pPr/>
              <a:t>‹#›</a:t>
            </a:fld>
            <a:endParaRPr lang="en-US"/>
          </a:p>
        </p:txBody>
      </p:sp>
    </p:spTree>
    <p:extLst>
      <p:ext uri="{BB962C8B-B14F-4D97-AF65-F5344CB8AC3E}">
        <p14:creationId xmlns:p14="http://schemas.microsoft.com/office/powerpoint/2010/main" val="4004300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Geneva" charset="0"/>
        <a:cs typeface="+mn-cs"/>
      </a:defRPr>
    </a:lvl1pPr>
    <a:lvl2pPr marL="609585" algn="l" rtl="0" eaLnBrk="0" fontAlgn="base" hangingPunct="0">
      <a:spcBef>
        <a:spcPct val="30000"/>
      </a:spcBef>
      <a:spcAft>
        <a:spcPct val="0"/>
      </a:spcAft>
      <a:defRPr sz="1600" kern="1200">
        <a:solidFill>
          <a:schemeClr val="tx1"/>
        </a:solidFill>
        <a:latin typeface="+mn-lt"/>
        <a:ea typeface="Geneva" charset="0"/>
        <a:cs typeface="+mn-cs"/>
      </a:defRPr>
    </a:lvl2pPr>
    <a:lvl3pPr marL="1219170" algn="l" rtl="0" eaLnBrk="0" fontAlgn="base" hangingPunct="0">
      <a:spcBef>
        <a:spcPct val="30000"/>
      </a:spcBef>
      <a:spcAft>
        <a:spcPct val="0"/>
      </a:spcAft>
      <a:defRPr sz="1600" kern="1200">
        <a:solidFill>
          <a:schemeClr val="tx1"/>
        </a:solidFill>
        <a:latin typeface="+mn-lt"/>
        <a:ea typeface="Geneva" charset="0"/>
        <a:cs typeface="+mn-cs"/>
      </a:defRPr>
    </a:lvl3pPr>
    <a:lvl4pPr marL="1828754" algn="l" rtl="0" eaLnBrk="0" fontAlgn="base" hangingPunct="0">
      <a:spcBef>
        <a:spcPct val="30000"/>
      </a:spcBef>
      <a:spcAft>
        <a:spcPct val="0"/>
      </a:spcAft>
      <a:defRPr sz="1600" kern="1200">
        <a:solidFill>
          <a:schemeClr val="tx1"/>
        </a:solidFill>
        <a:latin typeface="+mn-lt"/>
        <a:ea typeface="Geneva" charset="0"/>
        <a:cs typeface="+mn-cs"/>
      </a:defRPr>
    </a:lvl4pPr>
    <a:lvl5pPr marL="2438339" algn="l" rtl="0" eaLnBrk="0" fontAlgn="base" hangingPunct="0">
      <a:spcBef>
        <a:spcPct val="30000"/>
      </a:spcBef>
      <a:spcAft>
        <a:spcPct val="0"/>
      </a:spcAft>
      <a:defRPr sz="1600" kern="1200">
        <a:solidFill>
          <a:schemeClr val="tx1"/>
        </a:solidFill>
        <a:latin typeface="+mn-lt"/>
        <a:ea typeface="Geneva" charset="0"/>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3F1B90-EE50-4330-BBB5-4C19411192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56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spcBef>
                <a:spcPct val="30000"/>
              </a:spcBef>
              <a:buSzPct val="50000"/>
              <a:buFont typeface="Wingdings" panose="05000000000000000000" pitchFamily="2" charset="2"/>
              <a:buChar char="l"/>
              <a:defRPr sz="1200">
                <a:solidFill>
                  <a:schemeClr val="tx1"/>
                </a:solidFill>
                <a:latin typeface="Arial" panose="020B0604020202020204" pitchFamily="34" charset="0"/>
              </a:defRPr>
            </a:lvl1pPr>
            <a:lvl2pPr marL="742950" indent="-285750">
              <a:spcBef>
                <a:spcPct val="30000"/>
              </a:spcBef>
              <a:buSzPct val="75000"/>
              <a:buFont typeface="Symbol" panose="05050102010706020507" pitchFamily="18" charset="2"/>
              <a:buChar char="-"/>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SzTx/>
              <a:buFontTx/>
              <a:buNone/>
            </a:pPr>
            <a:endParaRPr lang="en-US" altLang="en-US" sz="2000">
              <a:ea typeface="msgothic"/>
              <a:cs typeface="msgothic"/>
            </a:endParaRPr>
          </a:p>
        </p:txBody>
      </p:sp>
      <p:sp>
        <p:nvSpPr>
          <p:cNvPr id="97283" name="Text Box 2"/>
          <p:cNvSpPr>
            <a:spLocks noGrp="1" noChangeArrowheads="1"/>
          </p:cNvSpPr>
          <p:nvPr>
            <p:ph type="body"/>
          </p:nvPr>
        </p:nvSpPr>
        <p:spPr>
          <a:xfrm>
            <a:off x="1046163" y="4352925"/>
            <a:ext cx="4770437" cy="3478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extLst>
      <p:ext uri="{BB962C8B-B14F-4D97-AF65-F5344CB8AC3E}">
        <p14:creationId xmlns:p14="http://schemas.microsoft.com/office/powerpoint/2010/main" val="3260318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479FB57-A2C8-4882-9CC0-02F1BBBF8B6F}" type="slidenum">
              <a:rPr lang="de-DE" altLang="en-US" sz="1200">
                <a:solidFill>
                  <a:srgbClr val="000000"/>
                </a:solidFill>
              </a:rPr>
              <a:pPr/>
              <a:t>19</a:t>
            </a:fld>
            <a:endParaRPr lang="de-DE" altLang="en-US" sz="1200">
              <a:solidFill>
                <a:srgbClr val="000000"/>
              </a:solidFill>
            </a:endParaRPr>
          </a:p>
        </p:txBody>
      </p:sp>
      <p:sp>
        <p:nvSpPr>
          <p:cNvPr id="156674" name="Rectangle 2"/>
          <p:cNvSpPr>
            <a:spLocks noGrp="1" noRot="1" noChangeAspect="1" noChangeArrowheads="1"/>
          </p:cNvSpPr>
          <p:nvPr>
            <p:ph type="sldImg"/>
          </p:nvPr>
        </p:nvSpPr>
        <p:spPr>
          <a:xfrm>
            <a:off x="382588" y="685800"/>
            <a:ext cx="6094412" cy="3429000"/>
          </a:xfrm>
          <a:solidFill>
            <a:srgbClr val="FFFFFF"/>
          </a:solidFill>
          <a:ln/>
        </p:spPr>
      </p:sp>
      <p:sp>
        <p:nvSpPr>
          <p:cNvPr id="15667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endParaRPr lang="de-DE" altLang="en-US">
              <a:latin typeface="Arial" pitchFamily="34" charset="0"/>
            </a:endParaRPr>
          </a:p>
        </p:txBody>
      </p:sp>
    </p:spTree>
    <p:extLst>
      <p:ext uri="{BB962C8B-B14F-4D97-AF65-F5344CB8AC3E}">
        <p14:creationId xmlns:p14="http://schemas.microsoft.com/office/powerpoint/2010/main" val="4102731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A48842-5E88-405D-A7F4-5595AF2E4484}" type="slidenum">
              <a:rPr lang="en-US" smtClean="0">
                <a:solidFill>
                  <a:prstClr val="black"/>
                </a:solidFill>
              </a:rPr>
              <a:pPr/>
              <a:t>21</a:t>
            </a:fld>
            <a:endParaRPr lang="en-US" dirty="0">
              <a:solidFill>
                <a:prstClr val="black"/>
              </a:solidFill>
            </a:endParaRPr>
          </a:p>
        </p:txBody>
      </p:sp>
      <p:sp>
        <p:nvSpPr>
          <p:cNvPr id="5" name="Footer Placeholder 4"/>
          <p:cNvSpPr>
            <a:spLocks noGrp="1"/>
          </p:cNvSpPr>
          <p:nvPr>
            <p:ph type="ftr" sz="quarter" idx="4"/>
          </p:nvPr>
        </p:nvSpPr>
        <p:spPr>
          <a:xfrm>
            <a:off x="1" y="8680563"/>
            <a:ext cx="4545130" cy="457200"/>
          </a:xfrm>
        </p:spPr>
        <p:txBody>
          <a:bodyPr/>
          <a:lstStyle/>
          <a:p>
            <a:pPr>
              <a:defRPr/>
            </a:pPr>
            <a:r>
              <a:rPr lang="en-US" altLang="en-US" dirty="0">
                <a:solidFill>
                  <a:prstClr val="black"/>
                </a:solidFill>
                <a:latin typeface="Helvetica" pitchFamily="34" charset="0"/>
                <a:ea typeface="MS PGothic" pitchFamily="34" charset="-128"/>
              </a:rPr>
              <a:t>Celgene Corporation Confidential - For Internal Use Only</a:t>
            </a:r>
          </a:p>
        </p:txBody>
      </p:sp>
    </p:spTree>
    <p:extLst>
      <p:ext uri="{BB962C8B-B14F-4D97-AF65-F5344CB8AC3E}">
        <p14:creationId xmlns:p14="http://schemas.microsoft.com/office/powerpoint/2010/main" val="4227204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63759" rtl="0" eaLnBrk="1" fontAlgn="auto" latinLnBrk="0" hangingPunct="1">
              <a:lnSpc>
                <a:spcPct val="100000"/>
              </a:lnSpc>
              <a:spcBef>
                <a:spcPts val="0"/>
              </a:spcBef>
              <a:spcAft>
                <a:spcPts val="0"/>
              </a:spcAft>
              <a:buClrTx/>
              <a:buSzTx/>
              <a:buFontTx/>
              <a:buNone/>
              <a:tabLst/>
              <a:defRPr/>
            </a:pPr>
            <a:fld id="{82CA59F6-D2C7-492E-9988-E9351D33F5CE}" type="slidenum">
              <a:rPr kumimoji="0" lang="en-US" sz="1200" b="0" i="0" u="none" strike="noStrike" kern="1200" cap="none" spc="0" normalizeH="0" baseline="0" noProof="0" smtClean="0">
                <a:ln>
                  <a:noFill/>
                </a:ln>
                <a:solidFill>
                  <a:prstClr val="black"/>
                </a:solidFill>
                <a:effectLst/>
                <a:uLnTx/>
                <a:uFillTx/>
                <a:latin typeface="Calibri"/>
                <a:ea typeface="Geneva" charset="0"/>
                <a:cs typeface="+mn-cs"/>
              </a:rPr>
              <a:pPr marL="0" marR="0" lvl="0" indent="0" algn="r" defTabSz="263759"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Geneva" charset="0"/>
              <a:cs typeface="+mn-cs"/>
            </a:endParaRPr>
          </a:p>
        </p:txBody>
      </p:sp>
    </p:spTree>
    <p:extLst>
      <p:ext uri="{BB962C8B-B14F-4D97-AF65-F5344CB8AC3E}">
        <p14:creationId xmlns:p14="http://schemas.microsoft.com/office/powerpoint/2010/main" val="203323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63759" rtl="0" eaLnBrk="1" fontAlgn="auto" latinLnBrk="0" hangingPunct="1">
              <a:lnSpc>
                <a:spcPct val="100000"/>
              </a:lnSpc>
              <a:spcBef>
                <a:spcPts val="0"/>
              </a:spcBef>
              <a:spcAft>
                <a:spcPts val="0"/>
              </a:spcAft>
              <a:buClrTx/>
              <a:buSzTx/>
              <a:buFontTx/>
              <a:buNone/>
              <a:tabLst/>
              <a:defRPr/>
            </a:pPr>
            <a:fld id="{9804B0B4-A253-EF44-9AD7-A19C840152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63759"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066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prstGeom prst="rect">
            <a:avLst/>
          </a:prstGeom>
        </p:spPr>
        <p:txBody>
          <a:bodyPr/>
          <a:lstStyle/>
          <a:p>
            <a:endParaRPr dirty="0"/>
          </a:p>
        </p:txBody>
      </p:sp>
      <p:sp>
        <p:nvSpPr>
          <p:cNvPr id="344" name="Shape 34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701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63759" rtl="0" eaLnBrk="1" fontAlgn="auto" latinLnBrk="0" hangingPunct="1">
              <a:lnSpc>
                <a:spcPct val="100000"/>
              </a:lnSpc>
              <a:spcBef>
                <a:spcPts val="0"/>
              </a:spcBef>
              <a:spcAft>
                <a:spcPts val="0"/>
              </a:spcAft>
              <a:buClrTx/>
              <a:buSzTx/>
              <a:buFontTx/>
              <a:buNone/>
              <a:tabLst/>
              <a:defRPr/>
            </a:pPr>
            <a:fld id="{4A4B2373-5424-4E52-B397-9430C839F5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63759"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54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63759" rtl="0" eaLnBrk="1" fontAlgn="auto" latinLnBrk="0" hangingPunct="1">
              <a:lnSpc>
                <a:spcPct val="100000"/>
              </a:lnSpc>
              <a:spcBef>
                <a:spcPts val="0"/>
              </a:spcBef>
              <a:spcAft>
                <a:spcPts val="0"/>
              </a:spcAft>
              <a:buClrTx/>
              <a:buSzTx/>
              <a:buFontTx/>
              <a:buNone/>
              <a:tabLst/>
              <a:defRPr/>
            </a:pPr>
            <a:fld id="{4A4B2373-5424-4E52-B397-9430C839F58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63759"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098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marL="0" marR="0" lvl="0" indent="0" algn="r" defTabSz="263759" rtl="0" eaLnBrk="1" fontAlgn="auto" latinLnBrk="0" hangingPunct="1">
              <a:lnSpc>
                <a:spcPct val="100000"/>
              </a:lnSpc>
              <a:spcBef>
                <a:spcPts val="0"/>
              </a:spcBef>
              <a:spcAft>
                <a:spcPts val="0"/>
              </a:spcAft>
              <a:buClrTx/>
              <a:buSzTx/>
              <a:buFontTx/>
              <a:buNone/>
              <a:tabLst/>
              <a:defRPr/>
            </a:pPr>
            <a:fld id="{73676FEA-64C7-4192-B744-F871FC8A2A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63759"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387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63759" rtl="0" eaLnBrk="1" fontAlgn="auto" latinLnBrk="0" hangingPunct="1">
              <a:lnSpc>
                <a:spcPct val="100000"/>
              </a:lnSpc>
              <a:spcBef>
                <a:spcPts val="0"/>
              </a:spcBef>
              <a:spcAft>
                <a:spcPts val="0"/>
              </a:spcAft>
              <a:buClrTx/>
              <a:buSzTx/>
              <a:buFontTx/>
              <a:buNone/>
              <a:tabLst/>
              <a:defRPr/>
            </a:pPr>
            <a:fld id="{22483FD5-5466-4491-AAA2-31F12E52369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63759"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446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spcBef>
                <a:spcPct val="30000"/>
              </a:spcBef>
              <a:buSzPct val="50000"/>
              <a:buFont typeface="Wingdings" panose="05000000000000000000" pitchFamily="2" charset="2"/>
              <a:buChar char="l"/>
              <a:defRPr sz="1200">
                <a:solidFill>
                  <a:schemeClr val="tx1"/>
                </a:solidFill>
                <a:latin typeface="Arial" panose="020B0604020202020204" pitchFamily="34" charset="0"/>
              </a:defRPr>
            </a:lvl1pPr>
            <a:lvl2pPr marL="742950" indent="-285750">
              <a:spcBef>
                <a:spcPct val="30000"/>
              </a:spcBef>
              <a:buSzPct val="75000"/>
              <a:buFont typeface="Symbol" panose="05050102010706020507" pitchFamily="18" charset="2"/>
              <a:buChar char="-"/>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SzTx/>
              <a:buFontTx/>
              <a:buNone/>
            </a:pPr>
            <a:endParaRPr lang="en-US" altLang="en-US" sz="2000">
              <a:ea typeface="msgothic"/>
              <a:cs typeface="msgothic"/>
            </a:endParaRPr>
          </a:p>
        </p:txBody>
      </p:sp>
      <p:sp>
        <p:nvSpPr>
          <p:cNvPr id="97283" name="Text Box 2"/>
          <p:cNvSpPr>
            <a:spLocks noGrp="1" noChangeArrowheads="1"/>
          </p:cNvSpPr>
          <p:nvPr>
            <p:ph type="body"/>
          </p:nvPr>
        </p:nvSpPr>
        <p:spPr>
          <a:xfrm>
            <a:off x="1046163" y="4352925"/>
            <a:ext cx="4770437" cy="3478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extLst>
      <p:ext uri="{BB962C8B-B14F-4D97-AF65-F5344CB8AC3E}">
        <p14:creationId xmlns:p14="http://schemas.microsoft.com/office/powerpoint/2010/main" val="460829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63759" rtl="0" eaLnBrk="1" fontAlgn="auto" latinLnBrk="0" hangingPunct="1">
              <a:lnSpc>
                <a:spcPct val="100000"/>
              </a:lnSpc>
              <a:spcBef>
                <a:spcPts val="0"/>
              </a:spcBef>
              <a:spcAft>
                <a:spcPts val="0"/>
              </a:spcAft>
              <a:buClrTx/>
              <a:buSzTx/>
              <a:buFontTx/>
              <a:buNone/>
              <a:tabLst/>
              <a:defRPr/>
            </a:pPr>
            <a:fld id="{82CA59F6-D2C7-492E-9988-E9351D33F5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63759"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213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63759" rtl="0" eaLnBrk="1" fontAlgn="auto" latinLnBrk="0" hangingPunct="1">
              <a:lnSpc>
                <a:spcPct val="100000"/>
              </a:lnSpc>
              <a:spcBef>
                <a:spcPts val="0"/>
              </a:spcBef>
              <a:spcAft>
                <a:spcPts val="0"/>
              </a:spcAft>
              <a:buClrTx/>
              <a:buSzTx/>
              <a:buFontTx/>
              <a:buNone/>
              <a:tabLst/>
              <a:defRPr/>
            </a:pPr>
            <a:fld id="{82CA59F6-D2C7-492E-9988-E9351D33F5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63759"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364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spcBef>
                <a:spcPct val="30000"/>
              </a:spcBef>
              <a:buSzPct val="50000"/>
              <a:buFont typeface="Wingdings" panose="05000000000000000000" pitchFamily="2" charset="2"/>
              <a:buChar char="l"/>
              <a:defRPr sz="1200">
                <a:solidFill>
                  <a:schemeClr val="tx1"/>
                </a:solidFill>
                <a:latin typeface="Arial" panose="020B0604020202020204" pitchFamily="34" charset="0"/>
              </a:defRPr>
            </a:lvl1pPr>
            <a:lvl2pPr marL="742950" indent="-285750">
              <a:spcBef>
                <a:spcPct val="30000"/>
              </a:spcBef>
              <a:buSzPct val="75000"/>
              <a:buFont typeface="Symbol" panose="05050102010706020507" pitchFamily="18" charset="2"/>
              <a:buChar char="-"/>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SzTx/>
              <a:buFontTx/>
              <a:buNone/>
            </a:pPr>
            <a:endParaRPr lang="en-US" altLang="en-US" sz="2000">
              <a:ea typeface="msgothic"/>
              <a:cs typeface="msgothic"/>
            </a:endParaRPr>
          </a:p>
        </p:txBody>
      </p:sp>
      <p:sp>
        <p:nvSpPr>
          <p:cNvPr id="97283" name="Text Box 2"/>
          <p:cNvSpPr>
            <a:spLocks noGrp="1" noChangeArrowheads="1"/>
          </p:cNvSpPr>
          <p:nvPr>
            <p:ph type="body"/>
          </p:nvPr>
        </p:nvSpPr>
        <p:spPr>
          <a:xfrm>
            <a:off x="1046163" y="4352925"/>
            <a:ext cx="4770437" cy="3478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extLst>
      <p:ext uri="{BB962C8B-B14F-4D97-AF65-F5344CB8AC3E}">
        <p14:creationId xmlns:p14="http://schemas.microsoft.com/office/powerpoint/2010/main" val="87865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spcBef>
                <a:spcPct val="30000"/>
              </a:spcBef>
              <a:buSzPct val="50000"/>
              <a:buFont typeface="Wingdings" panose="05000000000000000000" pitchFamily="2" charset="2"/>
              <a:buChar char="l"/>
              <a:defRPr sz="1200">
                <a:solidFill>
                  <a:schemeClr val="tx1"/>
                </a:solidFill>
                <a:latin typeface="Arial" panose="020B0604020202020204" pitchFamily="34" charset="0"/>
              </a:defRPr>
            </a:lvl1pPr>
            <a:lvl2pPr marL="742950" indent="-285750">
              <a:spcBef>
                <a:spcPct val="30000"/>
              </a:spcBef>
              <a:buSzPct val="75000"/>
              <a:buFont typeface="Symbol" panose="05050102010706020507" pitchFamily="18" charset="2"/>
              <a:buChar char="-"/>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SzTx/>
              <a:buFontTx/>
              <a:buNone/>
            </a:pPr>
            <a:endParaRPr lang="en-US" altLang="en-US" sz="2000">
              <a:ea typeface="msgothic"/>
              <a:cs typeface="msgothic"/>
            </a:endParaRPr>
          </a:p>
        </p:txBody>
      </p:sp>
      <p:sp>
        <p:nvSpPr>
          <p:cNvPr id="97283" name="Text Box 2"/>
          <p:cNvSpPr>
            <a:spLocks noGrp="1" noChangeArrowheads="1"/>
          </p:cNvSpPr>
          <p:nvPr>
            <p:ph type="body"/>
          </p:nvPr>
        </p:nvSpPr>
        <p:spPr>
          <a:xfrm>
            <a:off x="1046163" y="4352925"/>
            <a:ext cx="4770437" cy="3478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extLst>
      <p:ext uri="{BB962C8B-B14F-4D97-AF65-F5344CB8AC3E}">
        <p14:creationId xmlns:p14="http://schemas.microsoft.com/office/powerpoint/2010/main" val="163566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spcBef>
                <a:spcPct val="30000"/>
              </a:spcBef>
              <a:buSzPct val="50000"/>
              <a:buFont typeface="Wingdings" panose="05000000000000000000" pitchFamily="2" charset="2"/>
              <a:buChar char="l"/>
              <a:defRPr sz="1200">
                <a:solidFill>
                  <a:schemeClr val="tx1"/>
                </a:solidFill>
                <a:latin typeface="Arial" panose="020B0604020202020204" pitchFamily="34" charset="0"/>
              </a:defRPr>
            </a:lvl1pPr>
            <a:lvl2pPr marL="742950" indent="-285750">
              <a:spcBef>
                <a:spcPct val="30000"/>
              </a:spcBef>
              <a:buSzPct val="75000"/>
              <a:buFont typeface="Symbol" panose="05050102010706020507" pitchFamily="18" charset="2"/>
              <a:buChar char="-"/>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SzTx/>
              <a:buFontTx/>
              <a:buNone/>
            </a:pPr>
            <a:endParaRPr lang="en-US" altLang="en-US" sz="2000">
              <a:ea typeface="msgothic"/>
              <a:cs typeface="msgothic"/>
            </a:endParaRPr>
          </a:p>
        </p:txBody>
      </p:sp>
      <p:sp>
        <p:nvSpPr>
          <p:cNvPr id="97283" name="Text Box 2"/>
          <p:cNvSpPr>
            <a:spLocks noGrp="1" noChangeArrowheads="1"/>
          </p:cNvSpPr>
          <p:nvPr>
            <p:ph type="body"/>
          </p:nvPr>
        </p:nvSpPr>
        <p:spPr>
          <a:xfrm>
            <a:off x="1046163" y="4352925"/>
            <a:ext cx="4770437" cy="3478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extLst>
      <p:ext uri="{BB962C8B-B14F-4D97-AF65-F5344CB8AC3E}">
        <p14:creationId xmlns:p14="http://schemas.microsoft.com/office/powerpoint/2010/main" val="150344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spcBef>
                <a:spcPct val="30000"/>
              </a:spcBef>
              <a:buSzPct val="50000"/>
              <a:buFont typeface="Wingdings" panose="05000000000000000000" pitchFamily="2" charset="2"/>
              <a:buChar char="l"/>
              <a:defRPr sz="1200">
                <a:solidFill>
                  <a:schemeClr val="tx1"/>
                </a:solidFill>
                <a:latin typeface="Arial" panose="020B0604020202020204" pitchFamily="34" charset="0"/>
              </a:defRPr>
            </a:lvl1pPr>
            <a:lvl2pPr marL="742950" indent="-285750">
              <a:spcBef>
                <a:spcPct val="30000"/>
              </a:spcBef>
              <a:buSzPct val="75000"/>
              <a:buFont typeface="Symbol" panose="05050102010706020507" pitchFamily="18" charset="2"/>
              <a:buChar char="-"/>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SzTx/>
              <a:buFontTx/>
              <a:buNone/>
            </a:pPr>
            <a:endParaRPr lang="en-US" altLang="en-US" sz="2000">
              <a:ea typeface="msgothic"/>
              <a:cs typeface="msgothic"/>
            </a:endParaRPr>
          </a:p>
        </p:txBody>
      </p:sp>
      <p:sp>
        <p:nvSpPr>
          <p:cNvPr id="97283" name="Text Box 2"/>
          <p:cNvSpPr>
            <a:spLocks noGrp="1" noChangeArrowheads="1"/>
          </p:cNvSpPr>
          <p:nvPr>
            <p:ph type="body"/>
          </p:nvPr>
        </p:nvSpPr>
        <p:spPr>
          <a:xfrm>
            <a:off x="1046163" y="4352925"/>
            <a:ext cx="4770437" cy="3478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extLst>
      <p:ext uri="{BB962C8B-B14F-4D97-AF65-F5344CB8AC3E}">
        <p14:creationId xmlns:p14="http://schemas.microsoft.com/office/powerpoint/2010/main" val="141145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spcBef>
                <a:spcPct val="30000"/>
              </a:spcBef>
              <a:buSzPct val="50000"/>
              <a:buFont typeface="Wingdings" panose="05000000000000000000" pitchFamily="2" charset="2"/>
              <a:buChar char="l"/>
              <a:defRPr sz="1200">
                <a:solidFill>
                  <a:schemeClr val="tx1"/>
                </a:solidFill>
                <a:latin typeface="Arial" panose="020B0604020202020204" pitchFamily="34" charset="0"/>
              </a:defRPr>
            </a:lvl1pPr>
            <a:lvl2pPr marL="742950" indent="-285750">
              <a:spcBef>
                <a:spcPct val="30000"/>
              </a:spcBef>
              <a:buSzPct val="75000"/>
              <a:buFont typeface="Symbol" panose="05050102010706020507" pitchFamily="18" charset="2"/>
              <a:buChar char="-"/>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SzTx/>
              <a:buFontTx/>
              <a:buNone/>
            </a:pPr>
            <a:endParaRPr lang="en-US" altLang="en-US" sz="2000">
              <a:ea typeface="msgothic"/>
              <a:cs typeface="msgothic"/>
            </a:endParaRPr>
          </a:p>
        </p:txBody>
      </p:sp>
      <p:sp>
        <p:nvSpPr>
          <p:cNvPr id="97283" name="Text Box 2"/>
          <p:cNvSpPr>
            <a:spLocks noGrp="1" noChangeArrowheads="1"/>
          </p:cNvSpPr>
          <p:nvPr>
            <p:ph type="body"/>
          </p:nvPr>
        </p:nvSpPr>
        <p:spPr>
          <a:xfrm>
            <a:off x="1046163" y="4352925"/>
            <a:ext cx="4770437" cy="3478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extLst>
      <p:ext uri="{BB962C8B-B14F-4D97-AF65-F5344CB8AC3E}">
        <p14:creationId xmlns:p14="http://schemas.microsoft.com/office/powerpoint/2010/main" val="416615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spcBef>
                <a:spcPct val="30000"/>
              </a:spcBef>
              <a:buSzPct val="50000"/>
              <a:buFont typeface="Wingdings" panose="05000000000000000000" pitchFamily="2" charset="2"/>
              <a:buChar char="l"/>
              <a:defRPr sz="1200">
                <a:solidFill>
                  <a:schemeClr val="tx1"/>
                </a:solidFill>
                <a:latin typeface="Arial" panose="020B0604020202020204" pitchFamily="34" charset="0"/>
              </a:defRPr>
            </a:lvl1pPr>
            <a:lvl2pPr marL="742950" indent="-285750">
              <a:spcBef>
                <a:spcPct val="30000"/>
              </a:spcBef>
              <a:buSzPct val="75000"/>
              <a:buFont typeface="Symbol" panose="05050102010706020507" pitchFamily="18" charset="2"/>
              <a:buChar char="-"/>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SzTx/>
              <a:buFontTx/>
              <a:buNone/>
            </a:pPr>
            <a:endParaRPr lang="en-US" altLang="en-US" sz="2000">
              <a:ea typeface="msgothic"/>
              <a:cs typeface="msgothic"/>
            </a:endParaRPr>
          </a:p>
        </p:txBody>
      </p:sp>
      <p:sp>
        <p:nvSpPr>
          <p:cNvPr id="97283" name="Text Box 2"/>
          <p:cNvSpPr>
            <a:spLocks noGrp="1" noChangeArrowheads="1"/>
          </p:cNvSpPr>
          <p:nvPr>
            <p:ph type="body"/>
          </p:nvPr>
        </p:nvSpPr>
        <p:spPr>
          <a:xfrm>
            <a:off x="1046163" y="4352925"/>
            <a:ext cx="4770437" cy="3478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extLst>
      <p:ext uri="{BB962C8B-B14F-4D97-AF65-F5344CB8AC3E}">
        <p14:creationId xmlns:p14="http://schemas.microsoft.com/office/powerpoint/2010/main" val="203709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a:spcBef>
                <a:spcPct val="30000"/>
              </a:spcBef>
              <a:buSzPct val="50000"/>
              <a:buFont typeface="Wingdings" panose="05000000000000000000" pitchFamily="2" charset="2"/>
              <a:buChar char="l"/>
              <a:defRPr sz="1200">
                <a:solidFill>
                  <a:schemeClr val="tx1"/>
                </a:solidFill>
                <a:latin typeface="Arial" panose="020B0604020202020204" pitchFamily="34" charset="0"/>
              </a:defRPr>
            </a:lvl1pPr>
            <a:lvl2pPr marL="742950" indent="-285750">
              <a:spcBef>
                <a:spcPct val="30000"/>
              </a:spcBef>
              <a:buSzPct val="75000"/>
              <a:buFont typeface="Symbol" panose="05050102010706020507" pitchFamily="18" charset="2"/>
              <a:buChar char="-"/>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buSzTx/>
              <a:buFontTx/>
              <a:buNone/>
            </a:pPr>
            <a:endParaRPr lang="en-US" altLang="en-US" sz="2000">
              <a:ea typeface="msgothic"/>
              <a:cs typeface="msgothic"/>
            </a:endParaRPr>
          </a:p>
        </p:txBody>
      </p:sp>
      <p:sp>
        <p:nvSpPr>
          <p:cNvPr id="97283" name="Text Box 2"/>
          <p:cNvSpPr>
            <a:spLocks noGrp="1" noChangeArrowheads="1"/>
          </p:cNvSpPr>
          <p:nvPr>
            <p:ph type="body"/>
          </p:nvPr>
        </p:nvSpPr>
        <p:spPr>
          <a:xfrm>
            <a:off x="1046163" y="4352925"/>
            <a:ext cx="4770437" cy="347821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en-US" dirty="0">
              <a:solidFill>
                <a:srgbClr val="000000"/>
              </a:solidFill>
              <a:latin typeface="Arial" panose="020B0604020202020204" pitchFamily="34" charset="0"/>
              <a:ea typeface="msgothic"/>
              <a:cs typeface="msgothic"/>
            </a:endParaRPr>
          </a:p>
        </p:txBody>
      </p:sp>
    </p:spTree>
    <p:extLst>
      <p:ext uri="{BB962C8B-B14F-4D97-AF65-F5344CB8AC3E}">
        <p14:creationId xmlns:p14="http://schemas.microsoft.com/office/powerpoint/2010/main" val="3210771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5276088"/>
            <a:ext cx="12192000" cy="347472"/>
          </a:xfrm>
          <a:prstGeom prst="rect">
            <a:avLst/>
          </a:prstGeom>
          <a:solidFill>
            <a:srgbClr val="E3E3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3730753"/>
            <a:ext cx="10972800" cy="492443"/>
          </a:xfrm>
        </p:spPr>
        <p:txBody>
          <a:bodyPr wrap="square" anchor="b" anchorCtr="0">
            <a:noAutofit/>
          </a:bodyPr>
          <a:lstStyle>
            <a:lvl1pPr>
              <a:defRPr sz="3200" b="1"/>
            </a:lvl1pPr>
          </a:lstStyle>
          <a:p>
            <a:r>
              <a:rPr lang="en-US"/>
              <a:t>Click to edit Master title style</a:t>
            </a:r>
          </a:p>
        </p:txBody>
      </p:sp>
      <p:sp>
        <p:nvSpPr>
          <p:cNvPr id="3" name="Subtitle 2"/>
          <p:cNvSpPr>
            <a:spLocks noGrp="1"/>
          </p:cNvSpPr>
          <p:nvPr>
            <p:ph type="subTitle" idx="1"/>
          </p:nvPr>
        </p:nvSpPr>
        <p:spPr>
          <a:xfrm>
            <a:off x="609600" y="4206240"/>
            <a:ext cx="10972800" cy="738664"/>
          </a:xfrm>
        </p:spPr>
        <p:txBody>
          <a:bodyPr anchor="t" anchorCtr="0">
            <a:noAutofit/>
          </a:bodyPr>
          <a:lstStyle>
            <a:lvl1pPr marL="0" indent="0" algn="l">
              <a:buNone/>
              <a:defRPr sz="2400">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2"/>
          </p:nvPr>
        </p:nvSpPr>
        <p:spPr>
          <a:xfrm>
            <a:off x="609600" y="5321809"/>
            <a:ext cx="5486400" cy="287259"/>
          </a:xfrm>
          <a:prstGeom prst="rect">
            <a:avLst/>
          </a:prstGeom>
        </p:spPr>
        <p:txBody>
          <a:bodyPr vert="horz" lIns="0" tIns="0" rIns="0" bIns="0" rtlCol="0" anchor="t" anchorCtr="0">
            <a:noAutofit/>
          </a:bodyPr>
          <a:lstStyle>
            <a:lvl1pPr algn="l">
              <a:defRPr sz="1600">
                <a:solidFill>
                  <a:schemeClr val="tx1"/>
                </a:solidFill>
              </a:defRPr>
            </a:lvl1pPr>
          </a:lstStyle>
          <a:p>
            <a:fld id="{80D1EB9A-8736-5048-830E-EEEC6E87A1BB}" type="datetimeFigureOut">
              <a:rPr lang="en-US" smtClean="0"/>
              <a:pPr/>
              <a:t>2/25/19</a:t>
            </a:fld>
            <a:endParaRPr lang="en-US"/>
          </a:p>
        </p:txBody>
      </p:sp>
      <p:pic>
        <p:nvPicPr>
          <p:cNvPr id="8" name="New picture"/>
          <p:cNvPicPr/>
          <p:nvPr/>
        </p:nvPicPr>
        <p:blipFill dpi="0">
          <a:blip r:embed="rId2"/>
          <a:stretch/>
        </p:blipFill>
        <p:spPr>
          <a:xfrm>
            <a:off x="1219200" y="5626105"/>
            <a:ext cx="10363200" cy="1231900"/>
          </a:xfrm>
          <a:prstGeom prst="rect">
            <a:avLst/>
          </a:prstGeom>
        </p:spPr>
      </p:pic>
    </p:spTree>
    <p:extLst>
      <p:ext uri="{BB962C8B-B14F-4D97-AF65-F5344CB8AC3E}">
        <p14:creationId xmlns:p14="http://schemas.microsoft.com/office/powerpoint/2010/main" val="3982877426"/>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Support</a:t>
            </a:r>
          </a:p>
        </p:txBody>
      </p:sp>
      <p:sp>
        <p:nvSpPr>
          <p:cNvPr id="3" name="Date Placeholder 2"/>
          <p:cNvSpPr>
            <a:spLocks noGrp="1"/>
          </p:cNvSpPr>
          <p:nvPr>
            <p:ph type="dt" sz="half" idx="10"/>
          </p:nvPr>
        </p:nvSpPr>
        <p:spPr>
          <a:xfrm>
            <a:off x="609600" y="6356355"/>
            <a:ext cx="2844800" cy="365125"/>
          </a:xfrm>
          <a:prstGeom prst="rect">
            <a:avLst/>
          </a:prstGeom>
        </p:spPr>
        <p:txBody>
          <a:bodyPr/>
          <a:lstStyle/>
          <a:p>
            <a:fld id="{80D1EB9A-8736-5048-830E-EEEC6E87A1BB}" type="datetimeFigureOut">
              <a:rPr lang="en-US" smtClean="0"/>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F39A3-1701-8C48-8BC5-C2293E564160}" type="slidenum">
              <a:rPr lang="en-US" smtClean="0"/>
              <a:t>‹#›</a:t>
            </a:fld>
            <a:endParaRPr lang="en-US"/>
          </a:p>
        </p:txBody>
      </p:sp>
    </p:spTree>
    <p:extLst>
      <p:ext uri="{BB962C8B-B14F-4D97-AF65-F5344CB8AC3E}">
        <p14:creationId xmlns:p14="http://schemas.microsoft.com/office/powerpoint/2010/main" val="3064067279"/>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Continuing Education</a:t>
            </a:r>
          </a:p>
        </p:txBody>
      </p:sp>
      <p:sp>
        <p:nvSpPr>
          <p:cNvPr id="3" name="Date Placeholder 2"/>
          <p:cNvSpPr>
            <a:spLocks noGrp="1"/>
          </p:cNvSpPr>
          <p:nvPr>
            <p:ph type="dt" sz="half" idx="10"/>
          </p:nvPr>
        </p:nvSpPr>
        <p:spPr>
          <a:xfrm>
            <a:off x="609600" y="6356355"/>
            <a:ext cx="2844800" cy="365125"/>
          </a:xfrm>
          <a:prstGeom prst="rect">
            <a:avLst/>
          </a:prstGeom>
        </p:spPr>
        <p:txBody>
          <a:bodyPr/>
          <a:lstStyle/>
          <a:p>
            <a:fld id="{80D1EB9A-8736-5048-830E-EEEC6E87A1BB}" type="datetimeFigureOut">
              <a:rPr lang="en-US" smtClean="0"/>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F39A3-1701-8C48-8BC5-C2293E564160}" type="slidenum">
              <a:rPr lang="en-US" smtClean="0"/>
              <a:t>‹#›</a:t>
            </a:fld>
            <a:endParaRPr lang="en-US"/>
          </a:p>
        </p:txBody>
      </p:sp>
    </p:spTree>
    <p:extLst>
      <p:ext uri="{BB962C8B-B14F-4D97-AF65-F5344CB8AC3E}">
        <p14:creationId xmlns:p14="http://schemas.microsoft.com/office/powerpoint/2010/main" val="1983386978"/>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57984" cy="574501"/>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908721"/>
            <a:ext cx="10957984" cy="5217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5"/>
          <p:cNvSpPr>
            <a:spLocks noGrp="1"/>
          </p:cNvSpPr>
          <p:nvPr>
            <p:ph type="body" sz="quarter" idx="11"/>
          </p:nvPr>
        </p:nvSpPr>
        <p:spPr>
          <a:xfrm>
            <a:off x="613101" y="6090444"/>
            <a:ext cx="5482903" cy="541339"/>
          </a:xfrm>
        </p:spPr>
        <p:txBody>
          <a:bodyPr tIns="0" rIns="0" bIns="0" anchor="b"/>
          <a:lstStyle>
            <a:lvl1pPr marL="0" indent="0">
              <a:buNone/>
              <a:defRPr sz="1200">
                <a:solidFill>
                  <a:schemeClr val="tx1"/>
                </a:solidFill>
              </a:defRPr>
            </a:lvl1pPr>
          </a:lstStyle>
          <a:p>
            <a:pPr lvl="0"/>
            <a:r>
              <a:rPr lang="en-US" dirty="0"/>
              <a:t>Click to edit Master text styles</a:t>
            </a:r>
          </a:p>
        </p:txBody>
      </p:sp>
      <p:sp>
        <p:nvSpPr>
          <p:cNvPr id="5" name="Text Placeholder 5"/>
          <p:cNvSpPr>
            <a:spLocks noGrp="1"/>
          </p:cNvSpPr>
          <p:nvPr>
            <p:ph type="body" sz="quarter" idx="12"/>
          </p:nvPr>
        </p:nvSpPr>
        <p:spPr>
          <a:xfrm>
            <a:off x="6096003" y="6090444"/>
            <a:ext cx="5483244" cy="541339"/>
          </a:xfrm>
        </p:spPr>
        <p:txBody>
          <a:bodyPr tIns="0" rIns="0" bIns="0" anchor="b"/>
          <a:lstStyle>
            <a:lvl1pPr marL="0" indent="0" algn="r">
              <a:buNone/>
              <a:defRPr sz="12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47110876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57984" cy="574501"/>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908721"/>
            <a:ext cx="10957984" cy="5217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5"/>
          <p:cNvSpPr>
            <a:spLocks noGrp="1"/>
          </p:cNvSpPr>
          <p:nvPr>
            <p:ph type="body" sz="quarter" idx="11"/>
          </p:nvPr>
        </p:nvSpPr>
        <p:spPr>
          <a:xfrm>
            <a:off x="613101" y="6090444"/>
            <a:ext cx="5482903" cy="541339"/>
          </a:xfrm>
        </p:spPr>
        <p:txBody>
          <a:bodyPr tIns="0" rIns="0" bIns="0" anchor="b"/>
          <a:lstStyle>
            <a:lvl1pPr marL="0" indent="0">
              <a:buNone/>
              <a:defRPr sz="1200">
                <a:solidFill>
                  <a:schemeClr val="tx1"/>
                </a:solidFill>
              </a:defRPr>
            </a:lvl1pPr>
          </a:lstStyle>
          <a:p>
            <a:pPr lvl="0"/>
            <a:r>
              <a:rPr lang="en-US" dirty="0"/>
              <a:t>Click to edit Master text styles</a:t>
            </a:r>
          </a:p>
        </p:txBody>
      </p:sp>
      <p:sp>
        <p:nvSpPr>
          <p:cNvPr id="5" name="Text Placeholder 5"/>
          <p:cNvSpPr>
            <a:spLocks noGrp="1"/>
          </p:cNvSpPr>
          <p:nvPr>
            <p:ph type="body" sz="quarter" idx="12"/>
          </p:nvPr>
        </p:nvSpPr>
        <p:spPr>
          <a:xfrm>
            <a:off x="6096003" y="6090444"/>
            <a:ext cx="5483244" cy="541339"/>
          </a:xfrm>
        </p:spPr>
        <p:txBody>
          <a:bodyPr tIns="0" rIns="0" bIns="0" anchor="b"/>
          <a:lstStyle>
            <a:lvl1pPr marL="0" indent="0" algn="r">
              <a:buNone/>
              <a:defRPr sz="12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08483343"/>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57984" cy="574501"/>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908721"/>
            <a:ext cx="10957984" cy="5217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5"/>
          <p:cNvSpPr>
            <a:spLocks noGrp="1"/>
          </p:cNvSpPr>
          <p:nvPr>
            <p:ph type="body" sz="quarter" idx="11"/>
          </p:nvPr>
        </p:nvSpPr>
        <p:spPr>
          <a:xfrm>
            <a:off x="613101" y="6090444"/>
            <a:ext cx="5482903" cy="541339"/>
          </a:xfrm>
        </p:spPr>
        <p:txBody>
          <a:bodyPr tIns="0" rIns="0" bIns="0" anchor="b"/>
          <a:lstStyle>
            <a:lvl1pPr marL="0" indent="0">
              <a:buNone/>
              <a:defRPr sz="1200">
                <a:solidFill>
                  <a:schemeClr val="tx1"/>
                </a:solidFill>
              </a:defRPr>
            </a:lvl1pPr>
          </a:lstStyle>
          <a:p>
            <a:pPr lvl="0"/>
            <a:r>
              <a:rPr lang="en-US" dirty="0"/>
              <a:t>Click to edit Master text styles</a:t>
            </a:r>
          </a:p>
        </p:txBody>
      </p:sp>
      <p:sp>
        <p:nvSpPr>
          <p:cNvPr id="5" name="Text Placeholder 5"/>
          <p:cNvSpPr>
            <a:spLocks noGrp="1"/>
          </p:cNvSpPr>
          <p:nvPr>
            <p:ph type="body" sz="quarter" idx="12"/>
          </p:nvPr>
        </p:nvSpPr>
        <p:spPr>
          <a:xfrm>
            <a:off x="6096003" y="6090444"/>
            <a:ext cx="5483244" cy="541339"/>
          </a:xfrm>
        </p:spPr>
        <p:txBody>
          <a:bodyPr tIns="0" rIns="0" bIns="0" anchor="b"/>
          <a:lstStyle>
            <a:lvl1pPr marL="0" indent="0" algn="r">
              <a:buNone/>
              <a:defRPr sz="12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86807759"/>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57984" cy="574501"/>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908721"/>
            <a:ext cx="10957984" cy="5217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5"/>
          <p:cNvSpPr>
            <a:spLocks noGrp="1"/>
          </p:cNvSpPr>
          <p:nvPr>
            <p:ph type="body" sz="quarter" idx="11"/>
          </p:nvPr>
        </p:nvSpPr>
        <p:spPr>
          <a:xfrm>
            <a:off x="613101" y="6090444"/>
            <a:ext cx="5482903" cy="541339"/>
          </a:xfrm>
        </p:spPr>
        <p:txBody>
          <a:bodyPr tIns="0" rIns="0" bIns="0" anchor="b"/>
          <a:lstStyle>
            <a:lvl1pPr marL="0" indent="0">
              <a:buNone/>
              <a:defRPr sz="1200">
                <a:solidFill>
                  <a:schemeClr val="tx1"/>
                </a:solidFill>
              </a:defRPr>
            </a:lvl1pPr>
          </a:lstStyle>
          <a:p>
            <a:pPr lvl="0"/>
            <a:r>
              <a:rPr lang="en-US" dirty="0"/>
              <a:t>Click to edit Master text styles</a:t>
            </a:r>
          </a:p>
        </p:txBody>
      </p:sp>
      <p:sp>
        <p:nvSpPr>
          <p:cNvPr id="5" name="Text Placeholder 5"/>
          <p:cNvSpPr>
            <a:spLocks noGrp="1"/>
          </p:cNvSpPr>
          <p:nvPr>
            <p:ph type="body" sz="quarter" idx="12"/>
          </p:nvPr>
        </p:nvSpPr>
        <p:spPr>
          <a:xfrm>
            <a:off x="6096003" y="6090444"/>
            <a:ext cx="5483244" cy="541339"/>
          </a:xfrm>
        </p:spPr>
        <p:txBody>
          <a:bodyPr tIns="0" rIns="0" bIns="0" anchor="b"/>
          <a:lstStyle>
            <a:lvl1pPr marL="0" indent="0" algn="r">
              <a:buNone/>
              <a:defRPr sz="12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039552592"/>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57984" cy="574501"/>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908721"/>
            <a:ext cx="10957984" cy="5217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5"/>
          <p:cNvSpPr>
            <a:spLocks noGrp="1"/>
          </p:cNvSpPr>
          <p:nvPr>
            <p:ph type="body" sz="quarter" idx="11"/>
          </p:nvPr>
        </p:nvSpPr>
        <p:spPr>
          <a:xfrm>
            <a:off x="613101" y="6090444"/>
            <a:ext cx="5482903" cy="541339"/>
          </a:xfrm>
        </p:spPr>
        <p:txBody>
          <a:bodyPr tIns="0" rIns="0" bIns="0" anchor="b"/>
          <a:lstStyle>
            <a:lvl1pPr marL="0" indent="0">
              <a:buNone/>
              <a:defRPr sz="1200">
                <a:solidFill>
                  <a:schemeClr val="tx1"/>
                </a:solidFill>
              </a:defRPr>
            </a:lvl1pPr>
          </a:lstStyle>
          <a:p>
            <a:pPr lvl="0"/>
            <a:r>
              <a:rPr lang="en-US" dirty="0"/>
              <a:t>Click to edit Master text styles</a:t>
            </a:r>
          </a:p>
        </p:txBody>
      </p:sp>
      <p:sp>
        <p:nvSpPr>
          <p:cNvPr id="5" name="Text Placeholder 5"/>
          <p:cNvSpPr>
            <a:spLocks noGrp="1"/>
          </p:cNvSpPr>
          <p:nvPr>
            <p:ph type="body" sz="quarter" idx="12"/>
          </p:nvPr>
        </p:nvSpPr>
        <p:spPr>
          <a:xfrm>
            <a:off x="6096003" y="6090444"/>
            <a:ext cx="5483244" cy="541339"/>
          </a:xfrm>
        </p:spPr>
        <p:txBody>
          <a:bodyPr tIns="0" rIns="0" bIns="0" anchor="b"/>
          <a:lstStyle>
            <a:lvl1pPr marL="0" indent="0" algn="r">
              <a:buNone/>
              <a:defRPr sz="12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548011048"/>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57984" cy="574501"/>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908721"/>
            <a:ext cx="10957984" cy="5217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5"/>
          <p:cNvSpPr>
            <a:spLocks noGrp="1"/>
          </p:cNvSpPr>
          <p:nvPr>
            <p:ph type="body" sz="quarter" idx="11"/>
          </p:nvPr>
        </p:nvSpPr>
        <p:spPr>
          <a:xfrm>
            <a:off x="613101" y="6090444"/>
            <a:ext cx="5482903" cy="541339"/>
          </a:xfrm>
        </p:spPr>
        <p:txBody>
          <a:bodyPr tIns="0" rIns="0" bIns="0" anchor="b"/>
          <a:lstStyle>
            <a:lvl1pPr marL="0" indent="0">
              <a:buNone/>
              <a:defRPr sz="1200">
                <a:solidFill>
                  <a:schemeClr val="tx1"/>
                </a:solidFill>
              </a:defRPr>
            </a:lvl1pPr>
          </a:lstStyle>
          <a:p>
            <a:pPr lvl="0"/>
            <a:r>
              <a:rPr lang="en-US" dirty="0"/>
              <a:t>Click to edit Master text styles</a:t>
            </a:r>
          </a:p>
        </p:txBody>
      </p:sp>
      <p:sp>
        <p:nvSpPr>
          <p:cNvPr id="5" name="Text Placeholder 5"/>
          <p:cNvSpPr>
            <a:spLocks noGrp="1"/>
          </p:cNvSpPr>
          <p:nvPr>
            <p:ph type="body" sz="quarter" idx="12"/>
          </p:nvPr>
        </p:nvSpPr>
        <p:spPr>
          <a:xfrm>
            <a:off x="6096003" y="6090444"/>
            <a:ext cx="5483244" cy="541339"/>
          </a:xfrm>
        </p:spPr>
        <p:txBody>
          <a:bodyPr tIns="0" rIns="0" bIns="0" anchor="b"/>
          <a:lstStyle>
            <a:lvl1pPr marL="0" indent="0" algn="r">
              <a:buNone/>
              <a:defRPr sz="12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189424564"/>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8640"/>
            <a:ext cx="10957984" cy="574501"/>
          </a:xfrm>
        </p:spPr>
        <p:txBody>
          <a:bodyPr/>
          <a:lstStyle/>
          <a:p>
            <a:r>
              <a:rPr lang="en-US" dirty="0"/>
              <a:t>Click to edit Master title style</a:t>
            </a:r>
            <a:endParaRPr lang="en-GB" dirty="0"/>
          </a:p>
        </p:txBody>
      </p:sp>
      <p:sp>
        <p:nvSpPr>
          <p:cNvPr id="3" name="Content Placeholder 2"/>
          <p:cNvSpPr>
            <a:spLocks noGrp="1"/>
          </p:cNvSpPr>
          <p:nvPr>
            <p:ph idx="1"/>
          </p:nvPr>
        </p:nvSpPr>
        <p:spPr>
          <a:xfrm>
            <a:off x="609600" y="908721"/>
            <a:ext cx="10957984" cy="52174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5"/>
          <p:cNvSpPr>
            <a:spLocks noGrp="1"/>
          </p:cNvSpPr>
          <p:nvPr>
            <p:ph type="body" sz="quarter" idx="11"/>
          </p:nvPr>
        </p:nvSpPr>
        <p:spPr>
          <a:xfrm>
            <a:off x="613101" y="6090444"/>
            <a:ext cx="5482903" cy="541339"/>
          </a:xfrm>
        </p:spPr>
        <p:txBody>
          <a:bodyPr tIns="0" rIns="0" bIns="0" anchor="b"/>
          <a:lstStyle>
            <a:lvl1pPr marL="0" indent="0">
              <a:buNone/>
              <a:defRPr sz="1200">
                <a:solidFill>
                  <a:schemeClr val="tx1"/>
                </a:solidFill>
              </a:defRPr>
            </a:lvl1pPr>
          </a:lstStyle>
          <a:p>
            <a:pPr lvl="0"/>
            <a:r>
              <a:rPr lang="en-US" dirty="0"/>
              <a:t>Click to edit Master text styles</a:t>
            </a:r>
          </a:p>
        </p:txBody>
      </p:sp>
      <p:sp>
        <p:nvSpPr>
          <p:cNvPr id="5" name="Text Placeholder 5"/>
          <p:cNvSpPr>
            <a:spLocks noGrp="1"/>
          </p:cNvSpPr>
          <p:nvPr>
            <p:ph type="body" sz="quarter" idx="12"/>
          </p:nvPr>
        </p:nvSpPr>
        <p:spPr>
          <a:xfrm>
            <a:off x="6096003" y="6090444"/>
            <a:ext cx="5483244" cy="541339"/>
          </a:xfrm>
        </p:spPr>
        <p:txBody>
          <a:bodyPr tIns="0" rIns="0" bIns="0" anchor="b"/>
          <a:lstStyle>
            <a:lvl1pPr marL="0" indent="0" algn="r">
              <a:buNone/>
              <a:defRPr sz="12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874097939"/>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75" y="241935"/>
            <a:ext cx="11137900" cy="907252"/>
          </a:xfrm>
        </p:spPr>
        <p:txBody>
          <a:bodyPr/>
          <a:lstStyle>
            <a:lvl1pPr>
              <a:lnSpc>
                <a:spcPts val="2249"/>
              </a:lnSpc>
              <a:defRPr sz="2800" b="1">
                <a:solidFill>
                  <a:schemeClr val="accent6"/>
                </a:solidFill>
                <a:latin typeface="+mj-lt"/>
              </a:defRPr>
            </a:lvl1pPr>
          </a:lstStyle>
          <a:p>
            <a:r>
              <a:rPr lang="en-US" dirty="0"/>
              <a:t>Click to edit Master title style</a:t>
            </a:r>
            <a:endParaRPr lang="en-GB" dirty="0"/>
          </a:p>
        </p:txBody>
      </p:sp>
      <p:cxnSp>
        <p:nvCxnSpPr>
          <p:cNvPr id="10" name="Straight Connector 9"/>
          <p:cNvCxnSpPr/>
          <p:nvPr userDrawn="1"/>
        </p:nvCxnSpPr>
        <p:spPr>
          <a:xfrm flipV="1">
            <a:off x="548641" y="1268964"/>
            <a:ext cx="11135360" cy="95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p:nvPr>
        </p:nvSpPr>
        <p:spPr>
          <a:xfrm>
            <a:off x="527075" y="1447846"/>
            <a:ext cx="11137900" cy="4443455"/>
          </a:xfrm>
          <a:prstGeom prst="rect">
            <a:avLst/>
          </a:prstGeom>
        </p:spPr>
        <p:txBody>
          <a:bodyPr lIns="91124" tIns="45638" rIns="91124" bIns="45638"/>
          <a:lstStyle>
            <a:lvl1pPr>
              <a:spcAft>
                <a:spcPts val="600"/>
              </a:spcAft>
              <a:buClr>
                <a:schemeClr val="accent6"/>
              </a:buClr>
              <a:defRPr sz="2000">
                <a:solidFill>
                  <a:schemeClr val="tx1"/>
                </a:solidFill>
                <a:latin typeface="+mj-lt"/>
              </a:defRPr>
            </a:lvl1pPr>
            <a:lvl2pPr>
              <a:spcAft>
                <a:spcPts val="600"/>
              </a:spcAft>
              <a:buClr>
                <a:schemeClr val="accent6"/>
              </a:buClr>
              <a:defRPr sz="1900">
                <a:solidFill>
                  <a:schemeClr val="tx1"/>
                </a:solidFill>
                <a:latin typeface="+mj-lt"/>
              </a:defRPr>
            </a:lvl2pPr>
            <a:lvl3pPr>
              <a:spcAft>
                <a:spcPts val="600"/>
              </a:spcAft>
              <a:buClr>
                <a:schemeClr val="accent6"/>
              </a:buClr>
              <a:defRPr sz="1600">
                <a:solidFill>
                  <a:schemeClr val="tx1"/>
                </a:solidFill>
                <a:latin typeface="+mj-lt"/>
              </a:defRPr>
            </a:lvl3pPr>
            <a:lvl4pPr>
              <a:spcAft>
                <a:spcPts val="600"/>
              </a:spcAft>
              <a:buClr>
                <a:schemeClr val="accent6"/>
              </a:buClr>
              <a:defRPr sz="1500">
                <a:solidFill>
                  <a:schemeClr val="tx1"/>
                </a:solidFill>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15"/>
          <p:cNvSpPr>
            <a:spLocks noGrp="1"/>
          </p:cNvSpPr>
          <p:nvPr>
            <p:ph type="body" sz="quarter" idx="11" hasCustomPrompt="1"/>
          </p:nvPr>
        </p:nvSpPr>
        <p:spPr>
          <a:xfrm>
            <a:off x="527049" y="6259600"/>
            <a:ext cx="4800000" cy="360000"/>
          </a:xfrm>
          <a:prstGeom prst="rect">
            <a:avLst/>
          </a:prstGeom>
        </p:spPr>
        <p:txBody>
          <a:bodyPr lIns="91124" tIns="45638" rIns="91124" bIns="45638" anchor="b"/>
          <a:lstStyle>
            <a:lvl1pPr marL="0" indent="0">
              <a:buNone/>
              <a:defRPr sz="800">
                <a:solidFill>
                  <a:schemeClr val="tx1"/>
                </a:solidFill>
                <a:latin typeface="+mj-lt"/>
                <a:cs typeface="Arial" panose="020B0604020202020204" pitchFamily="34" charset="0"/>
              </a:defRPr>
            </a:lvl1pPr>
          </a:lstStyle>
          <a:p>
            <a:pPr lvl="0"/>
            <a:r>
              <a:rPr lang="en-US" dirty="0"/>
              <a:t>Footnote</a:t>
            </a:r>
          </a:p>
        </p:txBody>
      </p:sp>
      <p:sp>
        <p:nvSpPr>
          <p:cNvPr id="18" name="Text Placeholder 17"/>
          <p:cNvSpPr>
            <a:spLocks noGrp="1"/>
          </p:cNvSpPr>
          <p:nvPr>
            <p:ph type="body" sz="quarter" idx="12" hasCustomPrompt="1"/>
          </p:nvPr>
        </p:nvSpPr>
        <p:spPr>
          <a:xfrm>
            <a:off x="6864951" y="6259600"/>
            <a:ext cx="4800000" cy="360000"/>
          </a:xfrm>
          <a:prstGeom prst="rect">
            <a:avLst/>
          </a:prstGeom>
        </p:spPr>
        <p:txBody>
          <a:bodyPr lIns="91124" tIns="45638" rIns="91124" bIns="45638" anchor="b"/>
          <a:lstStyle>
            <a:lvl1pPr marL="158943" indent="-158943" algn="r">
              <a:buNone/>
              <a:defRPr lang="en-GB" sz="800" dirty="0">
                <a:solidFill>
                  <a:schemeClr val="tx1"/>
                </a:solidFill>
                <a:latin typeface="+mj-lt"/>
              </a:defRPr>
            </a:lvl1pPr>
          </a:lstStyle>
          <a:p>
            <a:pPr marL="0" lvl="0" indent="0"/>
            <a:r>
              <a:rPr lang="en-GB" dirty="0"/>
              <a:t>Reference</a:t>
            </a:r>
          </a:p>
        </p:txBody>
      </p:sp>
      <p:sp>
        <p:nvSpPr>
          <p:cNvPr id="19" name="TextBox 18"/>
          <p:cNvSpPr txBox="1"/>
          <p:nvPr userDrawn="1"/>
        </p:nvSpPr>
        <p:spPr>
          <a:xfrm>
            <a:off x="11684000" y="6597380"/>
            <a:ext cx="508000" cy="192241"/>
          </a:xfrm>
          <a:prstGeom prst="rect">
            <a:avLst/>
          </a:prstGeom>
          <a:noFill/>
        </p:spPr>
        <p:txBody>
          <a:bodyPr wrap="square" lIns="68356" tIns="34231" rIns="68356" bIns="34231" rtlCol="0">
            <a:spAutoFit/>
          </a:bodyPr>
          <a:lstStyle/>
          <a:p>
            <a:pPr algn="ctr" fontAlgn="base">
              <a:spcBef>
                <a:spcPct val="0"/>
              </a:spcBef>
              <a:spcAft>
                <a:spcPct val="0"/>
              </a:spcAft>
            </a:pPr>
            <a:fld id="{55BE07F4-F607-48C7-90D6-99932760DA5D}" type="slidenum">
              <a:rPr lang="en-GB" sz="800" i="1">
                <a:solidFill>
                  <a:srgbClr val="1070B5"/>
                </a:solidFill>
                <a:latin typeface="Arial"/>
                <a:cs typeface="Arial" charset="0"/>
              </a:rPr>
              <a:pPr algn="ctr" fontAlgn="base">
                <a:spcBef>
                  <a:spcPct val="0"/>
                </a:spcBef>
                <a:spcAft>
                  <a:spcPct val="0"/>
                </a:spcAft>
              </a:pPr>
              <a:t>‹#›</a:t>
            </a:fld>
            <a:endParaRPr lang="en-GB" sz="800" i="1" dirty="0">
              <a:solidFill>
                <a:srgbClr val="1070B5"/>
              </a:solidFill>
              <a:latin typeface="Arial"/>
              <a:cs typeface="Arial" charset="0"/>
            </a:endParaRPr>
          </a:p>
        </p:txBody>
      </p:sp>
    </p:spTree>
    <p:extLst>
      <p:ext uri="{BB962C8B-B14F-4D97-AF65-F5344CB8AC3E}">
        <p14:creationId xmlns:p14="http://schemas.microsoft.com/office/powerpoint/2010/main" val="1434452075"/>
      </p:ext>
    </p:extLst>
  </p:cSld>
  <p:clrMapOvr>
    <a:masterClrMapping/>
  </p:clrMapOvr>
  <p:transition advClick="0"/>
  <p:hf hdr="0" ftr="0" dt="0"/>
  <p:extLst mod="1">
    <p:ext uri="{DCECCB84-F9BA-43D5-87BE-67443E8EF086}">
      <p15:sldGuideLst xmlns:p15="http://schemas.microsoft.com/office/powerpoint/2012/main">
        <p15:guide id="1" pos="443" userDrawn="1">
          <p15:clr>
            <a:srgbClr val="FBAE40"/>
          </p15:clr>
        </p15:guide>
        <p15:guide id="2" pos="97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719072"/>
            <a:ext cx="10972800" cy="390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975360" y="6400800"/>
            <a:ext cx="3657600" cy="205184"/>
          </a:xfrm>
        </p:spPr>
        <p:txBody>
          <a:bodyPr/>
          <a:lstStyle/>
          <a:p>
            <a:endParaRPr lang="en-US"/>
          </a:p>
        </p:txBody>
      </p:sp>
      <p:sp>
        <p:nvSpPr>
          <p:cNvPr id="6" name="Slide Number Placeholder 5"/>
          <p:cNvSpPr>
            <a:spLocks noGrp="1"/>
          </p:cNvSpPr>
          <p:nvPr>
            <p:ph type="sldNum" sz="quarter" idx="12"/>
          </p:nvPr>
        </p:nvSpPr>
        <p:spPr>
          <a:xfrm>
            <a:off x="609600" y="6400800"/>
            <a:ext cx="365760" cy="205184"/>
          </a:xfrm>
        </p:spPr>
        <p:txBody>
          <a:bodyPr/>
          <a:lstStyle/>
          <a:p>
            <a:fld id="{E3DF39A3-1701-8C48-8BC5-C2293E564160}" type="slidenum">
              <a:rPr lang="en-US" smtClean="0"/>
              <a:t>‹#›</a:t>
            </a:fld>
            <a:endParaRPr lang="en-US"/>
          </a:p>
        </p:txBody>
      </p:sp>
      <p:cxnSp>
        <p:nvCxnSpPr>
          <p:cNvPr id="8" name="Straight Connector 7"/>
          <p:cNvCxnSpPr/>
          <p:nvPr/>
        </p:nvCxnSpPr>
        <p:spPr>
          <a:xfrm>
            <a:off x="609600" y="5943600"/>
            <a:ext cx="10972800"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New picture"/>
          <p:cNvPicPr/>
          <p:nvPr/>
        </p:nvPicPr>
        <p:blipFill dpi="0">
          <a:blip r:embed="rId2"/>
          <a:stretch/>
        </p:blipFill>
        <p:spPr>
          <a:xfrm>
            <a:off x="3928536" y="5943600"/>
            <a:ext cx="7670800" cy="914400"/>
          </a:xfrm>
          <a:prstGeom prst="rect">
            <a:avLst/>
          </a:prstGeom>
        </p:spPr>
      </p:pic>
    </p:spTree>
    <p:extLst>
      <p:ext uri="{BB962C8B-B14F-4D97-AF65-F5344CB8AC3E}">
        <p14:creationId xmlns:p14="http://schemas.microsoft.com/office/powerpoint/2010/main" val="2789555750"/>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719309"/>
            <a:ext cx="10972800" cy="2166937"/>
          </a:xfrm>
        </p:spPr>
        <p:txBody>
          <a:bodyPr/>
          <a:lstStyle>
            <a:lvl1pPr>
              <a:defRPr sz="2800"/>
            </a:lvl1pPr>
            <a:lvl2pPr>
              <a:defRPr sz="2400"/>
            </a:lvl2pPr>
            <a:lvl3pPr>
              <a:defRPr sz="20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0"/>
          </p:nvPr>
        </p:nvSpPr>
        <p:spPr>
          <a:xfrm>
            <a:off x="609600" y="4038616"/>
            <a:ext cx="10972800" cy="2166937"/>
          </a:xfrm>
        </p:spPr>
        <p:txBody>
          <a:bodyPr/>
          <a:lstStyle>
            <a:lvl1pPr>
              <a:defRPr sz="2800"/>
            </a:lvl1pPr>
            <a:lvl2pPr>
              <a:defRPr sz="2400"/>
            </a:lvl2pPr>
            <a:lvl3pPr>
              <a:defRPr sz="2000"/>
            </a:lvl3pPr>
            <a:lvl4pPr>
              <a:defRPr sz="1900"/>
            </a:lvl4pPr>
            <a:lvl5pPr>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281779"/>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75" y="241935"/>
            <a:ext cx="11137900" cy="907252"/>
          </a:xfrm>
        </p:spPr>
        <p:txBody>
          <a:bodyPr/>
          <a:lstStyle>
            <a:lvl1pPr>
              <a:lnSpc>
                <a:spcPts val="2249"/>
              </a:lnSpc>
              <a:defRPr sz="2800" b="1">
                <a:solidFill>
                  <a:schemeClr val="accent6"/>
                </a:solidFill>
                <a:latin typeface="+mj-lt"/>
              </a:defRPr>
            </a:lvl1pPr>
          </a:lstStyle>
          <a:p>
            <a:r>
              <a:rPr lang="en-US" dirty="0"/>
              <a:t>Click to edit Master title style</a:t>
            </a:r>
            <a:endParaRPr lang="en-GB" dirty="0"/>
          </a:p>
        </p:txBody>
      </p:sp>
      <p:cxnSp>
        <p:nvCxnSpPr>
          <p:cNvPr id="10" name="Straight Connector 9"/>
          <p:cNvCxnSpPr/>
          <p:nvPr userDrawn="1"/>
        </p:nvCxnSpPr>
        <p:spPr>
          <a:xfrm flipV="1">
            <a:off x="548641" y="1268964"/>
            <a:ext cx="11135360" cy="95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p:nvPr>
        </p:nvSpPr>
        <p:spPr>
          <a:xfrm>
            <a:off x="527075" y="1447846"/>
            <a:ext cx="11137900" cy="4443455"/>
          </a:xfrm>
          <a:prstGeom prst="rect">
            <a:avLst/>
          </a:prstGeom>
        </p:spPr>
        <p:txBody>
          <a:bodyPr lIns="91124" tIns="45638" rIns="91124" bIns="45638"/>
          <a:lstStyle>
            <a:lvl1pPr>
              <a:spcAft>
                <a:spcPts val="600"/>
              </a:spcAft>
              <a:buClr>
                <a:schemeClr val="accent6"/>
              </a:buClr>
              <a:defRPr sz="2000">
                <a:solidFill>
                  <a:schemeClr val="tx1"/>
                </a:solidFill>
                <a:latin typeface="+mj-lt"/>
              </a:defRPr>
            </a:lvl1pPr>
            <a:lvl2pPr>
              <a:spcAft>
                <a:spcPts val="600"/>
              </a:spcAft>
              <a:buClr>
                <a:schemeClr val="accent6"/>
              </a:buClr>
              <a:defRPr sz="1900">
                <a:solidFill>
                  <a:schemeClr val="tx1"/>
                </a:solidFill>
                <a:latin typeface="+mj-lt"/>
              </a:defRPr>
            </a:lvl2pPr>
            <a:lvl3pPr>
              <a:spcAft>
                <a:spcPts val="600"/>
              </a:spcAft>
              <a:buClr>
                <a:schemeClr val="accent6"/>
              </a:buClr>
              <a:defRPr sz="1600">
                <a:solidFill>
                  <a:schemeClr val="tx1"/>
                </a:solidFill>
                <a:latin typeface="+mj-lt"/>
              </a:defRPr>
            </a:lvl3pPr>
            <a:lvl4pPr>
              <a:spcAft>
                <a:spcPts val="600"/>
              </a:spcAft>
              <a:buClr>
                <a:schemeClr val="accent6"/>
              </a:buClr>
              <a:defRPr sz="1500">
                <a:solidFill>
                  <a:schemeClr val="tx1"/>
                </a:solidFill>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15"/>
          <p:cNvSpPr>
            <a:spLocks noGrp="1"/>
          </p:cNvSpPr>
          <p:nvPr>
            <p:ph type="body" sz="quarter" idx="11" hasCustomPrompt="1"/>
          </p:nvPr>
        </p:nvSpPr>
        <p:spPr>
          <a:xfrm>
            <a:off x="527049" y="6259600"/>
            <a:ext cx="4800000" cy="360000"/>
          </a:xfrm>
          <a:prstGeom prst="rect">
            <a:avLst/>
          </a:prstGeom>
        </p:spPr>
        <p:txBody>
          <a:bodyPr lIns="91124" tIns="45638" rIns="91124" bIns="45638" anchor="b"/>
          <a:lstStyle>
            <a:lvl1pPr marL="0" indent="0">
              <a:buNone/>
              <a:defRPr sz="800">
                <a:solidFill>
                  <a:schemeClr val="tx1"/>
                </a:solidFill>
                <a:latin typeface="+mj-lt"/>
                <a:cs typeface="Arial" panose="020B0604020202020204" pitchFamily="34" charset="0"/>
              </a:defRPr>
            </a:lvl1pPr>
          </a:lstStyle>
          <a:p>
            <a:pPr lvl="0"/>
            <a:r>
              <a:rPr lang="en-US" dirty="0"/>
              <a:t>Footnote</a:t>
            </a:r>
          </a:p>
        </p:txBody>
      </p:sp>
      <p:sp>
        <p:nvSpPr>
          <p:cNvPr id="18" name="Text Placeholder 17"/>
          <p:cNvSpPr>
            <a:spLocks noGrp="1"/>
          </p:cNvSpPr>
          <p:nvPr>
            <p:ph type="body" sz="quarter" idx="12" hasCustomPrompt="1"/>
          </p:nvPr>
        </p:nvSpPr>
        <p:spPr>
          <a:xfrm>
            <a:off x="6864951" y="6259600"/>
            <a:ext cx="4800000" cy="360000"/>
          </a:xfrm>
          <a:prstGeom prst="rect">
            <a:avLst/>
          </a:prstGeom>
        </p:spPr>
        <p:txBody>
          <a:bodyPr lIns="91124" tIns="45638" rIns="91124" bIns="45638" anchor="b"/>
          <a:lstStyle>
            <a:lvl1pPr marL="158943" indent="-158943" algn="r">
              <a:buNone/>
              <a:defRPr lang="en-GB" sz="800" dirty="0">
                <a:solidFill>
                  <a:schemeClr val="tx1"/>
                </a:solidFill>
                <a:latin typeface="+mj-lt"/>
              </a:defRPr>
            </a:lvl1pPr>
          </a:lstStyle>
          <a:p>
            <a:pPr marL="0" lvl="0" indent="0"/>
            <a:r>
              <a:rPr lang="en-GB" dirty="0"/>
              <a:t>Reference</a:t>
            </a:r>
          </a:p>
        </p:txBody>
      </p:sp>
      <p:sp>
        <p:nvSpPr>
          <p:cNvPr id="19" name="TextBox 18"/>
          <p:cNvSpPr txBox="1"/>
          <p:nvPr userDrawn="1"/>
        </p:nvSpPr>
        <p:spPr>
          <a:xfrm>
            <a:off x="11684000" y="6597380"/>
            <a:ext cx="508000" cy="192241"/>
          </a:xfrm>
          <a:prstGeom prst="rect">
            <a:avLst/>
          </a:prstGeom>
          <a:noFill/>
        </p:spPr>
        <p:txBody>
          <a:bodyPr wrap="square" lIns="68356" tIns="34231" rIns="68356" bIns="34231" rtlCol="0">
            <a:spAutoFit/>
          </a:bodyPr>
          <a:lstStyle/>
          <a:p>
            <a:pPr algn="ctr" fontAlgn="base">
              <a:spcBef>
                <a:spcPct val="0"/>
              </a:spcBef>
              <a:spcAft>
                <a:spcPct val="0"/>
              </a:spcAft>
            </a:pPr>
            <a:fld id="{55BE07F4-F607-48C7-90D6-99932760DA5D}" type="slidenum">
              <a:rPr lang="en-GB" sz="800" i="1">
                <a:solidFill>
                  <a:srgbClr val="1070B5"/>
                </a:solidFill>
                <a:latin typeface="Arial"/>
                <a:cs typeface="Arial" charset="0"/>
              </a:rPr>
              <a:pPr algn="ctr" fontAlgn="base">
                <a:spcBef>
                  <a:spcPct val="0"/>
                </a:spcBef>
                <a:spcAft>
                  <a:spcPct val="0"/>
                </a:spcAft>
              </a:pPr>
              <a:t>‹#›</a:t>
            </a:fld>
            <a:endParaRPr lang="en-GB" sz="800" i="1" dirty="0">
              <a:solidFill>
                <a:srgbClr val="1070B5"/>
              </a:solidFill>
              <a:latin typeface="Arial"/>
              <a:cs typeface="Arial" charset="0"/>
            </a:endParaRPr>
          </a:p>
        </p:txBody>
      </p:sp>
    </p:spTree>
    <p:extLst>
      <p:ext uri="{BB962C8B-B14F-4D97-AF65-F5344CB8AC3E}">
        <p14:creationId xmlns:p14="http://schemas.microsoft.com/office/powerpoint/2010/main" val="2821907582"/>
      </p:ext>
    </p:extLst>
  </p:cSld>
  <p:clrMapOvr>
    <a:masterClrMapping/>
  </p:clrMapOvr>
  <p:transition advClick="0"/>
  <p:hf hdr="0" ftr="0" dt="0"/>
  <p:extLst mod="1">
    <p:ext uri="{DCECCB84-F9BA-43D5-87BE-67443E8EF086}">
      <p15:sldGuideLst xmlns:p15="http://schemas.microsoft.com/office/powerpoint/2012/main">
        <p15:guide id="1" pos="443" userDrawn="1">
          <p15:clr>
            <a:srgbClr val="FBAE40"/>
          </p15:clr>
        </p15:guide>
        <p15:guide id="2" pos="97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075" y="241935"/>
            <a:ext cx="11137900" cy="907252"/>
          </a:xfrm>
        </p:spPr>
        <p:txBody>
          <a:bodyPr/>
          <a:lstStyle>
            <a:lvl1pPr>
              <a:lnSpc>
                <a:spcPts val="2249"/>
              </a:lnSpc>
              <a:defRPr sz="2800">
                <a:solidFill>
                  <a:schemeClr val="accent6"/>
                </a:solidFill>
                <a:latin typeface="+mj-lt"/>
              </a:defRPr>
            </a:lvl1pPr>
          </a:lstStyle>
          <a:p>
            <a:r>
              <a:rPr lang="en-US" dirty="0"/>
              <a:t>Click to edit Master title style</a:t>
            </a:r>
            <a:endParaRPr lang="en-GB" dirty="0"/>
          </a:p>
        </p:txBody>
      </p:sp>
      <p:cxnSp>
        <p:nvCxnSpPr>
          <p:cNvPr id="10" name="Straight Connector 9"/>
          <p:cNvCxnSpPr/>
          <p:nvPr userDrawn="1"/>
        </p:nvCxnSpPr>
        <p:spPr>
          <a:xfrm flipV="1">
            <a:off x="548641" y="1268964"/>
            <a:ext cx="11135360" cy="95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15"/>
          <p:cNvSpPr>
            <a:spLocks noGrp="1"/>
          </p:cNvSpPr>
          <p:nvPr>
            <p:ph type="body" sz="quarter" idx="11" hasCustomPrompt="1"/>
          </p:nvPr>
        </p:nvSpPr>
        <p:spPr>
          <a:xfrm>
            <a:off x="527049" y="6259600"/>
            <a:ext cx="4800000" cy="360000"/>
          </a:xfrm>
          <a:prstGeom prst="rect">
            <a:avLst/>
          </a:prstGeom>
        </p:spPr>
        <p:txBody>
          <a:bodyPr lIns="91124" tIns="45638" rIns="91124" bIns="45638" anchor="b"/>
          <a:lstStyle>
            <a:lvl1pPr marL="0" indent="0">
              <a:buNone/>
              <a:defRPr sz="800">
                <a:solidFill>
                  <a:schemeClr val="tx1"/>
                </a:solidFill>
                <a:latin typeface="+mj-lt"/>
                <a:cs typeface="Arial" panose="020B0604020202020204" pitchFamily="34" charset="0"/>
              </a:defRPr>
            </a:lvl1pPr>
          </a:lstStyle>
          <a:p>
            <a:pPr lvl="0"/>
            <a:r>
              <a:rPr lang="en-US" dirty="0"/>
              <a:t>Footnote</a:t>
            </a:r>
          </a:p>
        </p:txBody>
      </p:sp>
      <p:sp>
        <p:nvSpPr>
          <p:cNvPr id="15" name="Text Placeholder 17"/>
          <p:cNvSpPr>
            <a:spLocks noGrp="1"/>
          </p:cNvSpPr>
          <p:nvPr>
            <p:ph type="body" sz="quarter" idx="12" hasCustomPrompt="1"/>
          </p:nvPr>
        </p:nvSpPr>
        <p:spPr>
          <a:xfrm>
            <a:off x="6864951" y="6259600"/>
            <a:ext cx="4800000" cy="360000"/>
          </a:xfrm>
          <a:prstGeom prst="rect">
            <a:avLst/>
          </a:prstGeom>
        </p:spPr>
        <p:txBody>
          <a:bodyPr lIns="91124" tIns="45638" rIns="91124" bIns="45638" anchor="b"/>
          <a:lstStyle>
            <a:lvl1pPr marL="158943" indent="-158943" algn="r">
              <a:buNone/>
              <a:defRPr lang="en-GB" sz="800" dirty="0">
                <a:solidFill>
                  <a:schemeClr val="tx1"/>
                </a:solidFill>
                <a:latin typeface="+mj-lt"/>
              </a:defRPr>
            </a:lvl1pPr>
          </a:lstStyle>
          <a:p>
            <a:pPr marL="0" lvl="0" indent="0"/>
            <a:r>
              <a:rPr lang="en-GB" dirty="0"/>
              <a:t>Reference</a:t>
            </a:r>
          </a:p>
        </p:txBody>
      </p:sp>
      <p:sp>
        <p:nvSpPr>
          <p:cNvPr id="9" name="TextBox 8"/>
          <p:cNvSpPr txBox="1"/>
          <p:nvPr userDrawn="1"/>
        </p:nvSpPr>
        <p:spPr>
          <a:xfrm>
            <a:off x="11684000" y="6597368"/>
            <a:ext cx="508000" cy="192241"/>
          </a:xfrm>
          <a:prstGeom prst="rect">
            <a:avLst/>
          </a:prstGeom>
          <a:noFill/>
        </p:spPr>
        <p:txBody>
          <a:bodyPr wrap="square" lIns="68356" tIns="34231" rIns="68356" bIns="34231" rtlCol="0">
            <a:spAutoFit/>
          </a:bodyPr>
          <a:lstStyle/>
          <a:p>
            <a:pPr algn="ctr" fontAlgn="base">
              <a:spcBef>
                <a:spcPct val="0"/>
              </a:spcBef>
              <a:spcAft>
                <a:spcPct val="0"/>
              </a:spcAft>
            </a:pPr>
            <a:fld id="{55BE07F4-F607-48C7-90D6-99932760DA5D}" type="slidenum">
              <a:rPr lang="en-GB" sz="800" i="1">
                <a:solidFill>
                  <a:srgbClr val="1070B5"/>
                </a:solidFill>
                <a:latin typeface="Arial"/>
                <a:cs typeface="Arial" charset="0"/>
              </a:rPr>
              <a:pPr algn="ctr" fontAlgn="base">
                <a:spcBef>
                  <a:spcPct val="0"/>
                </a:spcBef>
                <a:spcAft>
                  <a:spcPct val="0"/>
                </a:spcAft>
              </a:pPr>
              <a:t>‹#›</a:t>
            </a:fld>
            <a:endParaRPr lang="en-GB" sz="800" i="1" dirty="0">
              <a:solidFill>
                <a:srgbClr val="1070B5"/>
              </a:solidFill>
              <a:latin typeface="Arial"/>
              <a:cs typeface="Arial" charset="0"/>
            </a:endParaRPr>
          </a:p>
        </p:txBody>
      </p:sp>
    </p:spTree>
    <p:extLst>
      <p:ext uri="{BB962C8B-B14F-4D97-AF65-F5344CB8AC3E}">
        <p14:creationId xmlns:p14="http://schemas.microsoft.com/office/powerpoint/2010/main" val="1935363854"/>
      </p:ext>
    </p:extLst>
  </p:cSld>
  <p:clrMapOvr>
    <a:masterClrMapping/>
  </p:clrMapOvr>
  <p:transition advClick="0"/>
  <p:hf hdr="0" ftr="0" dt="0"/>
  <p:extLst mod="1">
    <p:ext uri="{DCECCB84-F9BA-43D5-87BE-67443E8EF086}">
      <p15:sldGuideLst xmlns:p15="http://schemas.microsoft.com/office/powerpoint/2012/main">
        <p15:guide id="1" pos="443" userDrawn="1">
          <p15:clr>
            <a:srgbClr val="FBAE40"/>
          </p15:clr>
        </p15:guide>
        <p15:guide id="2" pos="97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6" name="Rectangle 5"/>
          <p:cNvSpPr/>
          <p:nvPr/>
        </p:nvSpPr>
        <p:spPr>
          <a:xfrm>
            <a:off x="1828800" y="6000751"/>
            <a:ext cx="9956800" cy="568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5" rIns="91431" bIns="45715" anchor="ctr"/>
          <a:lstStyle/>
          <a:p>
            <a:pPr algn="ctr" defTabSz="455591" fontAlgn="base">
              <a:spcBef>
                <a:spcPct val="0"/>
              </a:spcBef>
              <a:spcAft>
                <a:spcPct val="0"/>
              </a:spcAft>
              <a:defRPr/>
            </a:pPr>
            <a:endParaRPr lang="en-US">
              <a:solidFill>
                <a:srgbClr val="D6D6D6"/>
              </a:solidFill>
            </a:endParaRPr>
          </a:p>
        </p:txBody>
      </p:sp>
      <p:pic>
        <p:nvPicPr>
          <p:cNvPr id="7" name="Picture 2" descr="COG_Logo_RGB.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02" y="6000751"/>
            <a:ext cx="1312335"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descr="COG_single_lin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6669" y="6223006"/>
            <a:ext cx="3016251"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0"/>
          </p:nvPr>
        </p:nvSpPr>
        <p:spPr>
          <a:xfrm>
            <a:off x="1117604" y="1447800"/>
            <a:ext cx="9677417" cy="3998941"/>
          </a:xfrm>
          <a:prstGeom prst="rect">
            <a:avLst/>
          </a:prstGeom>
        </p:spPr>
        <p:txBody>
          <a:bodyPr vert="horz" lIns="0" tIns="0" rIns="0" bIns="0"/>
          <a:lstStyle>
            <a:lvl1pPr marL="274278" indent="-274278">
              <a:lnSpc>
                <a:spcPct val="100000"/>
              </a:lnSpc>
              <a:spcBef>
                <a:spcPts val="800"/>
              </a:spcBef>
              <a:spcAft>
                <a:spcPts val="0"/>
              </a:spcAft>
              <a:buClr>
                <a:schemeClr val="accent2"/>
              </a:buClr>
              <a:buSzPct val="100000"/>
              <a:buFont typeface="Arial"/>
              <a:buChar char="•"/>
              <a:defRPr sz="3200" kern="800" spc="71">
                <a:solidFill>
                  <a:schemeClr val="tx1"/>
                </a:solidFill>
              </a:defRPr>
            </a:lvl1pPr>
            <a:lvl2pPr marL="548556" indent="-274278">
              <a:lnSpc>
                <a:spcPct val="100000"/>
              </a:lnSpc>
              <a:spcBef>
                <a:spcPts val="800"/>
              </a:spcBef>
              <a:spcAft>
                <a:spcPts val="0"/>
              </a:spcAft>
              <a:buClr>
                <a:schemeClr val="accent4"/>
              </a:buClr>
              <a:buFont typeface="Arial"/>
              <a:buChar char="•"/>
              <a:defRPr sz="2800" kern="800" spc="71">
                <a:solidFill>
                  <a:schemeClr val="accent3"/>
                </a:solidFill>
              </a:defRPr>
            </a:lvl2pPr>
            <a:lvl3pPr marL="731408" indent="-274278">
              <a:lnSpc>
                <a:spcPct val="100000"/>
              </a:lnSpc>
              <a:spcBef>
                <a:spcPts val="800"/>
              </a:spcBef>
              <a:buClr>
                <a:schemeClr val="accent4"/>
              </a:buClr>
              <a:buFont typeface="Arial"/>
              <a:buChar char="•"/>
              <a:defRPr sz="2400" kern="800" spc="71">
                <a:solidFill>
                  <a:schemeClr val="accent3"/>
                </a:solidFill>
              </a:defRPr>
            </a:lvl3pPr>
            <a:lvl4pPr indent="-152379">
              <a:lnSpc>
                <a:spcPts val="2251"/>
              </a:lnSpc>
              <a:spcBef>
                <a:spcPts val="0"/>
              </a:spcBef>
              <a:buClr>
                <a:schemeClr val="accent2"/>
              </a:buClr>
              <a:buFont typeface="Lucida Grande"/>
              <a:buChar char="■"/>
              <a:defRPr sz="1800" kern="800" spc="71">
                <a:solidFill>
                  <a:schemeClr val="accent3"/>
                </a:solidFill>
              </a:defRPr>
            </a:lvl4pPr>
            <a:lvl5pPr indent="-152379">
              <a:lnSpc>
                <a:spcPts val="2251"/>
              </a:lnSpc>
              <a:spcBef>
                <a:spcPts val="0"/>
              </a:spcBef>
              <a:buClr>
                <a:schemeClr val="accent2"/>
              </a:buClr>
              <a:buFont typeface="Lucida Grande"/>
              <a:buChar char="■"/>
              <a:defRPr sz="1800" kern="800" spc="71">
                <a:solidFill>
                  <a:schemeClr val="accent3"/>
                </a:solidFill>
              </a:defRPr>
            </a:lvl5pPr>
          </a:lstStyle>
          <a:p>
            <a:pPr lvl="0"/>
            <a:r>
              <a:rPr lang="en-US" dirty="0"/>
              <a:t>Click to edit Master text styles</a:t>
            </a:r>
          </a:p>
          <a:p>
            <a:pPr lvl="1"/>
            <a:r>
              <a:rPr lang="en-US" dirty="0"/>
              <a:t>Second level</a:t>
            </a:r>
          </a:p>
          <a:p>
            <a:pPr lvl="2"/>
            <a:r>
              <a:rPr lang="en-US" dirty="0"/>
              <a:t>Third level</a:t>
            </a:r>
          </a:p>
        </p:txBody>
      </p:sp>
      <p:sp>
        <p:nvSpPr>
          <p:cNvPr id="8" name="Text Placeholder 13"/>
          <p:cNvSpPr>
            <a:spLocks noGrp="1"/>
          </p:cNvSpPr>
          <p:nvPr>
            <p:ph type="body" sz="quarter" idx="12"/>
          </p:nvPr>
        </p:nvSpPr>
        <p:spPr>
          <a:xfrm>
            <a:off x="10957284" y="6223000"/>
            <a:ext cx="1925741" cy="153888"/>
          </a:xfrm>
          <a:prstGeom prst="rect">
            <a:avLst/>
          </a:prstGeom>
        </p:spPr>
        <p:txBody>
          <a:bodyPr vert="horz" wrap="none" lIns="0" tIns="0" rIns="0" bIns="0">
            <a:spAutoFit/>
          </a:bodyPr>
          <a:lstStyle>
            <a:lvl1pPr>
              <a:lnSpc>
                <a:spcPct val="100000"/>
              </a:lnSpc>
              <a:spcBef>
                <a:spcPts val="0"/>
              </a:spcBef>
              <a:defRPr sz="1000" b="0" i="0" spc="0">
                <a:solidFill>
                  <a:schemeClr val="tx1"/>
                </a:solidFill>
                <a:latin typeface="Arial"/>
                <a:cs typeface="Aria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p:txBody>
      </p:sp>
      <p:sp>
        <p:nvSpPr>
          <p:cNvPr id="12" name="Title 11"/>
          <p:cNvSpPr>
            <a:spLocks noGrp="1"/>
          </p:cNvSpPr>
          <p:nvPr>
            <p:ph type="title"/>
          </p:nvPr>
        </p:nvSpPr>
        <p:spPr>
          <a:xfrm>
            <a:off x="933451" y="443201"/>
            <a:ext cx="10972800" cy="787119"/>
          </a:xfrm>
          <a:prstGeom prst="rect">
            <a:avLst/>
          </a:prstGeom>
        </p:spPr>
        <p:txBody>
          <a:bodyPr vert="horz" lIns="91430" tIns="45715" rIns="91430" bIns="45715"/>
          <a:lstStyle>
            <a:lvl1pPr>
              <a:defRPr sz="4000" b="1"/>
            </a:lvl1pPr>
          </a:lstStyle>
          <a:p>
            <a:r>
              <a:rPr lang="en-US" dirty="0"/>
              <a:t>Click to edit Master title style</a:t>
            </a:r>
          </a:p>
        </p:txBody>
      </p:sp>
    </p:spTree>
    <p:extLst>
      <p:ext uri="{BB962C8B-B14F-4D97-AF65-F5344CB8AC3E}">
        <p14:creationId xmlns:p14="http://schemas.microsoft.com/office/powerpoint/2010/main" val="4051255077"/>
      </p:ext>
    </p:extLst>
  </p:cSld>
  <p:clrMapOvr>
    <a:overrideClrMapping bg1="lt1" tx1="dk1" bg2="lt2" tx2="dk2" accent1="accent1" accent2="accent2" accent3="accent3" accent4="accent4" accent5="accent5" accent6="accent6" hlink="hlink" folHlink="folHlink"/>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py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anchor="t">
            <a:normAutofit/>
          </a:bodyPr>
          <a:lstStyle>
            <a:lvl1pPr algn="l">
              <a:defRPr sz="3600">
                <a:solidFill>
                  <a:srgbClr val="A20815"/>
                </a:solidFill>
                <a:latin typeface="Arial"/>
                <a:cs typeface="Arial"/>
              </a:defRPr>
            </a:lvl1pPr>
          </a:lstStyle>
          <a:p>
            <a:r>
              <a:rPr lang="en-US" dirty="0"/>
              <a:t>Insert Title Here</a:t>
            </a:r>
            <a:br>
              <a:rPr lang="en-US" dirty="0"/>
            </a:br>
            <a:r>
              <a:rPr lang="en-US" dirty="0"/>
              <a:t>Copy Only</a:t>
            </a:r>
          </a:p>
        </p:txBody>
      </p:sp>
      <p:sp>
        <p:nvSpPr>
          <p:cNvPr id="5" name="Content Placeholder 4"/>
          <p:cNvSpPr>
            <a:spLocks noGrp="1"/>
          </p:cNvSpPr>
          <p:nvPr>
            <p:ph sz="quarter" idx="11" hasCustomPrompt="1"/>
          </p:nvPr>
        </p:nvSpPr>
        <p:spPr>
          <a:xfrm>
            <a:off x="1236134" y="2058015"/>
            <a:ext cx="10346268" cy="3891687"/>
          </a:xfrm>
        </p:spPr>
        <p:txBody>
          <a:bodyPr>
            <a:normAutofit/>
          </a:bodyPr>
          <a:lstStyle>
            <a:lvl1pPr marL="342882" marR="0" indent="-342882" algn="l" defTabSz="914354" rtl="0" eaLnBrk="1" fontAlgn="base" latinLnBrk="0" hangingPunct="1">
              <a:lnSpc>
                <a:spcPct val="100000"/>
              </a:lnSpc>
              <a:spcBef>
                <a:spcPct val="20000"/>
              </a:spcBef>
              <a:spcAft>
                <a:spcPct val="0"/>
              </a:spcAft>
              <a:buClrTx/>
              <a:buSzTx/>
              <a:buFontTx/>
              <a:buChar char="•"/>
              <a:tabLst/>
              <a:defRPr sz="1800" b="1" baseline="0">
                <a:solidFill>
                  <a:schemeClr val="tx1"/>
                </a:solidFill>
                <a:latin typeface="Arial"/>
                <a:cs typeface="Arial"/>
              </a:defRPr>
            </a:lvl1pPr>
            <a:lvl2pPr marL="742913" marR="0" indent="-285737" algn="l" defTabSz="914354" rtl="0" eaLnBrk="1" fontAlgn="base" latinLnBrk="0" hangingPunct="1">
              <a:lnSpc>
                <a:spcPct val="100000"/>
              </a:lnSpc>
              <a:spcBef>
                <a:spcPct val="20000"/>
              </a:spcBef>
              <a:spcAft>
                <a:spcPct val="0"/>
              </a:spcAft>
              <a:buClrTx/>
              <a:buSzTx/>
              <a:buFont typeface="Courier New" panose="02070309020205020404" pitchFamily="49" charset="0"/>
              <a:buChar char="o"/>
              <a:tabLst/>
              <a:defRPr sz="1800" b="1">
                <a:solidFill>
                  <a:schemeClr val="tx1"/>
                </a:solidFill>
                <a:latin typeface="Arial"/>
                <a:cs typeface="Arial"/>
              </a:defRPr>
            </a:lvl2pPr>
            <a:lvl3pPr marL="1142942" marR="0" indent="-228589" algn="l" defTabSz="914354" rtl="0" eaLnBrk="1" fontAlgn="base" latinLnBrk="0" hangingPunct="1">
              <a:lnSpc>
                <a:spcPct val="100000"/>
              </a:lnSpc>
              <a:spcBef>
                <a:spcPct val="20000"/>
              </a:spcBef>
              <a:spcAft>
                <a:spcPct val="0"/>
              </a:spcAft>
              <a:buClrTx/>
              <a:buSzTx/>
              <a:buFont typeface="Arial" panose="020B0604020202020204" pitchFamily="34" charset="0"/>
              <a:buChar char="─"/>
              <a:tabLst/>
              <a:defRPr sz="1800" b="1">
                <a:solidFill>
                  <a:schemeClr val="tx1"/>
                </a:solidFill>
                <a:latin typeface="Arial"/>
                <a:cs typeface="Arial"/>
              </a:defRPr>
            </a:lvl3pPr>
            <a:lvl4pPr marL="0">
              <a:defRPr sz="1500">
                <a:solidFill>
                  <a:srgbClr val="7F7F7F"/>
                </a:solidFill>
                <a:latin typeface="Arial"/>
                <a:cs typeface="Arial"/>
              </a:defRPr>
            </a:lvl4pPr>
            <a:lvl5pPr marL="457178">
              <a:defRPr sz="1500">
                <a:solidFill>
                  <a:srgbClr val="7F7F7F"/>
                </a:solidFill>
                <a:latin typeface="Arial"/>
                <a:cs typeface="Arial"/>
              </a:defRPr>
            </a:lvl5pPr>
          </a:lstStyle>
          <a:p>
            <a:pPr marL="342882" marR="0" lvl="0" indent="-342882" algn="l" defTabSz="914354" rtl="0" eaLnBrk="1" fontAlgn="base" latinLnBrk="0" hangingPunct="1">
              <a:lnSpc>
                <a:spcPct val="100000"/>
              </a:lnSpc>
              <a:spcBef>
                <a:spcPct val="20000"/>
              </a:spcBef>
              <a:spcAft>
                <a:spcPct val="0"/>
              </a:spcAft>
              <a:buClrTx/>
              <a:buSzTx/>
              <a:buFontTx/>
              <a:buChar char="•"/>
              <a:tabLst/>
              <a:defRPr/>
            </a:pP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First</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32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32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3200" b="0" i="0" u="none" strike="noStrike" kern="0" cap="none" spc="0" normalizeH="0" baseline="0" noProof="0" dirty="0">
              <a:ln>
                <a:noFill/>
              </a:ln>
              <a:solidFill>
                <a:srgbClr val="000000"/>
              </a:solidFill>
              <a:effectLst/>
              <a:uLnTx/>
              <a:uFillTx/>
              <a:latin typeface="Arial"/>
              <a:ea typeface="+mn-ea"/>
              <a:cs typeface="Arial"/>
            </a:endParaRPr>
          </a:p>
          <a:p>
            <a:pPr marL="742913" marR="0" lvl="1" indent="-285737" algn="l" defTabSz="914354" rtl="0" eaLnBrk="1" fontAlgn="base" latinLnBrk="0" hangingPunct="1">
              <a:lnSpc>
                <a:spcPct val="100000"/>
              </a:lnSpc>
              <a:spcBef>
                <a:spcPct val="20000"/>
              </a:spcBef>
              <a:spcAft>
                <a:spcPct val="0"/>
              </a:spcAft>
              <a:buClrTx/>
              <a:buSzTx/>
              <a:buFontTx/>
              <a:buChar char="–"/>
              <a:tabLst/>
              <a:defRPr/>
            </a:pP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Second</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8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800" b="0" i="0" u="none" strike="noStrike" kern="0" cap="none" spc="0" normalizeH="0" baseline="0" noProof="0" dirty="0" err="1">
                <a:ln>
                  <a:noFill/>
                </a:ln>
                <a:solidFill>
                  <a:srgbClr val="000000"/>
                </a:solidFill>
                <a:effectLst/>
                <a:uLnTx/>
                <a:uFillTx/>
                <a:latin typeface="Arial"/>
                <a:ea typeface="+mn-ea"/>
                <a:cs typeface="Arial"/>
              </a:rPr>
              <a:t>copy</a:t>
            </a:r>
            <a:endParaRPr kumimoji="0" lang="es-UY" altLang="en-US" sz="2800" b="0" i="0" u="none" strike="noStrike" kern="0" cap="none" spc="0" normalizeH="0" baseline="0" noProof="0" dirty="0">
              <a:ln>
                <a:noFill/>
              </a:ln>
              <a:solidFill>
                <a:srgbClr val="000000"/>
              </a:solidFill>
              <a:effectLst/>
              <a:uLnTx/>
              <a:uFillTx/>
              <a:latin typeface="Arial"/>
              <a:ea typeface="+mn-ea"/>
              <a:cs typeface="Arial"/>
            </a:endParaRPr>
          </a:p>
          <a:p>
            <a:pPr marL="1142942" marR="0" lvl="2" indent="-228589" algn="l" defTabSz="914354" rtl="0" eaLnBrk="1" fontAlgn="base" latinLnBrk="0" hangingPunct="1">
              <a:lnSpc>
                <a:spcPct val="100000"/>
              </a:lnSpc>
              <a:spcBef>
                <a:spcPct val="20000"/>
              </a:spcBef>
              <a:spcAft>
                <a:spcPct val="0"/>
              </a:spcAft>
              <a:buClrTx/>
              <a:buSzTx/>
              <a:buFontTx/>
              <a:buChar char="•"/>
              <a:tabLst/>
              <a:defRPr/>
            </a:pPr>
            <a:r>
              <a:rPr kumimoji="0" lang="es-UY" altLang="en-US" sz="2400" b="0" i="0" u="none" strike="noStrike" kern="0" cap="none" spc="0" normalizeH="0" baseline="0" noProof="0" dirty="0">
                <a:ln>
                  <a:noFill/>
                </a:ln>
                <a:solidFill>
                  <a:srgbClr val="000000"/>
                </a:solidFill>
                <a:effectLst/>
                <a:uLnTx/>
                <a:uFillTx/>
                <a:latin typeface="Arial"/>
                <a:ea typeface="+mn-ea"/>
                <a:cs typeface="Arial"/>
              </a:rPr>
              <a:t>Third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level</a:t>
            </a:r>
            <a:r>
              <a:rPr kumimoji="0" lang="es-UY"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s-UY" altLang="en-US" sz="2400" b="0" i="0" u="none" strike="noStrike" kern="0" cap="none" spc="0" normalizeH="0" baseline="0" noProof="0" dirty="0" err="1">
                <a:ln>
                  <a:noFill/>
                </a:ln>
                <a:solidFill>
                  <a:srgbClr val="000000"/>
                </a:solidFill>
                <a:effectLst/>
                <a:uLnTx/>
                <a:uFillTx/>
                <a:latin typeface="Arial"/>
                <a:ea typeface="+mn-ea"/>
                <a:cs typeface="Arial"/>
              </a:rPr>
              <a:t>copy</a:t>
            </a:r>
            <a:endParaRPr kumimoji="0" lang="es-ES" altLang="en-US" sz="2400" b="0" i="0" u="none" strike="noStrike" kern="0" cap="none" spc="0" normalizeH="0" baseline="0" noProof="0" dirty="0">
              <a:ln>
                <a:noFill/>
              </a:ln>
              <a:solidFill>
                <a:srgbClr val="000000"/>
              </a:solidFill>
              <a:effectLst/>
              <a:uLnTx/>
              <a:uFillTx/>
              <a:latin typeface="Arial"/>
              <a:ea typeface="+mn-ea"/>
              <a:cs typeface="Arial"/>
            </a:endParaRPr>
          </a:p>
          <a:p>
            <a:pPr lvl="0"/>
            <a:endParaRPr lang="en-US" dirty="0"/>
          </a:p>
        </p:txBody>
      </p:sp>
    </p:spTree>
    <p:extLst>
      <p:ext uri="{BB962C8B-B14F-4D97-AF65-F5344CB8AC3E}">
        <p14:creationId xmlns:p14="http://schemas.microsoft.com/office/powerpoint/2010/main" val="3448183136"/>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4413"/>
            </a:lvl1pPr>
          </a:lstStyle>
          <a:p>
            <a:r>
              <a:rPr lang="en-US"/>
              <a:t>Click to edit Master title style</a:t>
            </a:r>
          </a:p>
        </p:txBody>
      </p:sp>
      <p:sp>
        <p:nvSpPr>
          <p:cNvPr id="3" name="Subtitle 2"/>
          <p:cNvSpPr>
            <a:spLocks noGrp="1"/>
          </p:cNvSpPr>
          <p:nvPr>
            <p:ph type="subTitle" idx="1"/>
          </p:nvPr>
        </p:nvSpPr>
        <p:spPr>
          <a:xfrm>
            <a:off x="1524000" y="3602039"/>
            <a:ext cx="9144000" cy="1655762"/>
          </a:xfrm>
        </p:spPr>
        <p:txBody>
          <a:bodyPr/>
          <a:lstStyle>
            <a:lvl1pPr marL="0" indent="0" algn="ctr">
              <a:buNone/>
              <a:defRPr sz="1765"/>
            </a:lvl1pPr>
            <a:lvl2pPr marL="336292" indent="0" algn="ctr">
              <a:buNone/>
              <a:defRPr sz="1471"/>
            </a:lvl2pPr>
            <a:lvl3pPr marL="672585" indent="0" algn="ctr">
              <a:buNone/>
              <a:defRPr sz="1324"/>
            </a:lvl3pPr>
            <a:lvl4pPr marL="1008877" indent="0" algn="ctr">
              <a:buNone/>
              <a:defRPr sz="1177"/>
            </a:lvl4pPr>
            <a:lvl5pPr marL="1345169" indent="0" algn="ctr">
              <a:buNone/>
              <a:defRPr sz="1177"/>
            </a:lvl5pPr>
            <a:lvl6pPr marL="1681462" indent="0" algn="ctr">
              <a:buNone/>
              <a:defRPr sz="1177"/>
            </a:lvl6pPr>
            <a:lvl7pPr marL="2017754" indent="0" algn="ctr">
              <a:buNone/>
              <a:defRPr sz="1177"/>
            </a:lvl7pPr>
            <a:lvl8pPr marL="2354046" indent="0" algn="ctr">
              <a:buNone/>
              <a:defRPr sz="1177"/>
            </a:lvl8pPr>
            <a:lvl9pPr marL="2690339" indent="0" algn="ctr">
              <a:buNone/>
              <a:defRPr sz="1177"/>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4031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59360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4413"/>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1765">
                <a:solidFill>
                  <a:schemeClr val="tx1">
                    <a:tint val="75000"/>
                  </a:schemeClr>
                </a:solidFill>
              </a:defRPr>
            </a:lvl1pPr>
            <a:lvl2pPr marL="336292" indent="0">
              <a:buNone/>
              <a:defRPr sz="1471">
                <a:solidFill>
                  <a:schemeClr val="tx1">
                    <a:tint val="75000"/>
                  </a:schemeClr>
                </a:solidFill>
              </a:defRPr>
            </a:lvl2pPr>
            <a:lvl3pPr marL="672585" indent="0">
              <a:buNone/>
              <a:defRPr sz="1324">
                <a:solidFill>
                  <a:schemeClr val="tx1">
                    <a:tint val="75000"/>
                  </a:schemeClr>
                </a:solidFill>
              </a:defRPr>
            </a:lvl3pPr>
            <a:lvl4pPr marL="1008877" indent="0">
              <a:buNone/>
              <a:defRPr sz="1177">
                <a:solidFill>
                  <a:schemeClr val="tx1">
                    <a:tint val="75000"/>
                  </a:schemeClr>
                </a:solidFill>
              </a:defRPr>
            </a:lvl4pPr>
            <a:lvl5pPr marL="1345169" indent="0">
              <a:buNone/>
              <a:defRPr sz="1177">
                <a:solidFill>
                  <a:schemeClr val="tx1">
                    <a:tint val="75000"/>
                  </a:schemeClr>
                </a:solidFill>
              </a:defRPr>
            </a:lvl5pPr>
            <a:lvl6pPr marL="1681462" indent="0">
              <a:buNone/>
              <a:defRPr sz="1177">
                <a:solidFill>
                  <a:schemeClr val="tx1">
                    <a:tint val="75000"/>
                  </a:schemeClr>
                </a:solidFill>
              </a:defRPr>
            </a:lvl6pPr>
            <a:lvl7pPr marL="2017754" indent="0">
              <a:buNone/>
              <a:defRPr sz="1177">
                <a:solidFill>
                  <a:schemeClr val="tx1">
                    <a:tint val="75000"/>
                  </a:schemeClr>
                </a:solidFill>
              </a:defRPr>
            </a:lvl7pPr>
            <a:lvl8pPr marL="2354046" indent="0">
              <a:buNone/>
              <a:defRPr sz="1177">
                <a:solidFill>
                  <a:schemeClr val="tx1">
                    <a:tint val="75000"/>
                  </a:schemeClr>
                </a:solidFill>
              </a:defRPr>
            </a:lvl8pPr>
            <a:lvl9pPr marL="2690339" indent="0">
              <a:buNone/>
              <a:defRPr sz="117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50835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3031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765" b="1"/>
            </a:lvl1pPr>
            <a:lvl2pPr marL="336292" indent="0">
              <a:buNone/>
              <a:defRPr sz="1471" b="1"/>
            </a:lvl2pPr>
            <a:lvl3pPr marL="672585" indent="0">
              <a:buNone/>
              <a:defRPr sz="1324" b="1"/>
            </a:lvl3pPr>
            <a:lvl4pPr marL="1008877" indent="0">
              <a:buNone/>
              <a:defRPr sz="1177" b="1"/>
            </a:lvl4pPr>
            <a:lvl5pPr marL="1345169" indent="0">
              <a:buNone/>
              <a:defRPr sz="1177" b="1"/>
            </a:lvl5pPr>
            <a:lvl6pPr marL="1681462" indent="0">
              <a:buNone/>
              <a:defRPr sz="1177" b="1"/>
            </a:lvl6pPr>
            <a:lvl7pPr marL="2017754" indent="0">
              <a:buNone/>
              <a:defRPr sz="1177" b="1"/>
            </a:lvl7pPr>
            <a:lvl8pPr marL="2354046" indent="0">
              <a:buNone/>
              <a:defRPr sz="1177" b="1"/>
            </a:lvl8pPr>
            <a:lvl9pPr marL="2690339" indent="0">
              <a:buNone/>
              <a:defRPr sz="1177"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765" b="1"/>
            </a:lvl1pPr>
            <a:lvl2pPr marL="336292" indent="0">
              <a:buNone/>
              <a:defRPr sz="1471" b="1"/>
            </a:lvl2pPr>
            <a:lvl3pPr marL="672585" indent="0">
              <a:buNone/>
              <a:defRPr sz="1324" b="1"/>
            </a:lvl3pPr>
            <a:lvl4pPr marL="1008877" indent="0">
              <a:buNone/>
              <a:defRPr sz="1177" b="1"/>
            </a:lvl4pPr>
            <a:lvl5pPr marL="1345169" indent="0">
              <a:buNone/>
              <a:defRPr sz="1177" b="1"/>
            </a:lvl5pPr>
            <a:lvl6pPr marL="1681462" indent="0">
              <a:buNone/>
              <a:defRPr sz="1177" b="1"/>
            </a:lvl6pPr>
            <a:lvl7pPr marL="2017754" indent="0">
              <a:buNone/>
              <a:defRPr sz="1177" b="1"/>
            </a:lvl7pPr>
            <a:lvl8pPr marL="2354046" indent="0">
              <a:buNone/>
              <a:defRPr sz="1177" b="1"/>
            </a:lvl8pPr>
            <a:lvl9pPr marL="2690339" indent="0">
              <a:buNone/>
              <a:defRPr sz="1177"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2/25/19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60102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992088"/>
            <a:ext cx="10972800" cy="738664"/>
          </a:xfrm>
        </p:spPr>
        <p:txBody>
          <a:bodyPr anchor="b">
            <a:noAutofit/>
          </a:bodyPr>
          <a:lstStyle>
            <a:lvl1pPr marL="0" indent="0">
              <a:buNone/>
              <a:defRPr sz="24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endParaRPr lang="en-US"/>
          </a:p>
        </p:txBody>
      </p:sp>
      <p:sp>
        <p:nvSpPr>
          <p:cNvPr id="7" name="Slide Number Placeholder 6"/>
          <p:cNvSpPr>
            <a:spLocks noGrp="1"/>
          </p:cNvSpPr>
          <p:nvPr>
            <p:ph type="sldNum" sz="quarter" idx="11"/>
          </p:nvPr>
        </p:nvSpPr>
        <p:spPr/>
        <p:txBody>
          <a:bodyPr/>
          <a:lstStyle/>
          <a:p>
            <a:fld id="{E3DF39A3-1701-8C48-8BC5-C2293E564160}" type="slidenum">
              <a:rPr lang="en-US" smtClean="0"/>
              <a:pPr/>
              <a:t>‹#›</a:t>
            </a:fld>
            <a:endParaRPr lang="en-US"/>
          </a:p>
        </p:txBody>
      </p:sp>
      <p:sp>
        <p:nvSpPr>
          <p:cNvPr id="8" name="Title 1"/>
          <p:cNvSpPr>
            <a:spLocks noGrp="1"/>
          </p:cNvSpPr>
          <p:nvPr>
            <p:ph type="ctrTitle"/>
          </p:nvPr>
        </p:nvSpPr>
        <p:spPr>
          <a:xfrm>
            <a:off x="609600" y="3730752"/>
            <a:ext cx="10972800" cy="984885"/>
          </a:xfrm>
        </p:spPr>
        <p:txBody>
          <a:bodyPr wrap="square" anchor="t" anchorCtr="0">
            <a:noAutofit/>
          </a:bodyPr>
          <a:lstStyle>
            <a:lvl1pPr>
              <a:defRPr sz="3200" b="1"/>
            </a:lvl1pPr>
          </a:lstStyle>
          <a:p>
            <a:r>
              <a:rPr lang="en-US"/>
              <a:t>Click to edit Master title style</a:t>
            </a:r>
          </a:p>
        </p:txBody>
      </p:sp>
      <p:pic>
        <p:nvPicPr>
          <p:cNvPr id="9" name="New picture"/>
          <p:cNvPicPr/>
          <p:nvPr/>
        </p:nvPicPr>
        <p:blipFill dpi="0">
          <a:blip r:embed="rId2"/>
          <a:stretch/>
        </p:blipFill>
        <p:spPr>
          <a:xfrm>
            <a:off x="3928536" y="5943600"/>
            <a:ext cx="7670800" cy="914400"/>
          </a:xfrm>
          <a:prstGeom prst="rect">
            <a:avLst/>
          </a:prstGeom>
        </p:spPr>
      </p:pic>
    </p:spTree>
    <p:extLst>
      <p:ext uri="{BB962C8B-B14F-4D97-AF65-F5344CB8AC3E}">
        <p14:creationId xmlns:p14="http://schemas.microsoft.com/office/powerpoint/2010/main" val="1817011077"/>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9550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482189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354"/>
            </a:lvl1pPr>
          </a:lstStyle>
          <a:p>
            <a:r>
              <a:rPr lang="en-US"/>
              <a:t>Click to edit Master title style</a:t>
            </a:r>
          </a:p>
        </p:txBody>
      </p:sp>
      <p:sp>
        <p:nvSpPr>
          <p:cNvPr id="3" name="Content Placeholder 2"/>
          <p:cNvSpPr>
            <a:spLocks noGrp="1"/>
          </p:cNvSpPr>
          <p:nvPr>
            <p:ph idx="1"/>
          </p:nvPr>
        </p:nvSpPr>
        <p:spPr>
          <a:xfrm>
            <a:off x="5183189" y="987426"/>
            <a:ext cx="6172200" cy="4873625"/>
          </a:xfrm>
        </p:spPr>
        <p:txBody>
          <a:bodyPr/>
          <a:lstStyle>
            <a:lvl1pPr>
              <a:defRPr sz="2354"/>
            </a:lvl1pPr>
            <a:lvl2pPr>
              <a:defRPr sz="2060"/>
            </a:lvl2pPr>
            <a:lvl3pPr>
              <a:defRPr sz="1765"/>
            </a:lvl3pPr>
            <a:lvl4pPr>
              <a:defRPr sz="1471"/>
            </a:lvl4pPr>
            <a:lvl5pPr>
              <a:defRPr sz="1471"/>
            </a:lvl5pPr>
            <a:lvl6pPr>
              <a:defRPr sz="1471"/>
            </a:lvl6pPr>
            <a:lvl7pPr>
              <a:defRPr sz="1471"/>
            </a:lvl7pPr>
            <a:lvl8pPr>
              <a:defRPr sz="1471"/>
            </a:lvl8pPr>
            <a:lvl9pPr>
              <a:defRPr sz="14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177"/>
            </a:lvl1pPr>
            <a:lvl2pPr marL="336292" indent="0">
              <a:buNone/>
              <a:defRPr sz="1030"/>
            </a:lvl2pPr>
            <a:lvl3pPr marL="672585" indent="0">
              <a:buNone/>
              <a:defRPr sz="883"/>
            </a:lvl3pPr>
            <a:lvl4pPr marL="1008877" indent="0">
              <a:buNone/>
              <a:defRPr sz="736"/>
            </a:lvl4pPr>
            <a:lvl5pPr marL="1345169" indent="0">
              <a:buNone/>
              <a:defRPr sz="736"/>
            </a:lvl5pPr>
            <a:lvl6pPr marL="1681462" indent="0">
              <a:buNone/>
              <a:defRPr sz="736"/>
            </a:lvl6pPr>
            <a:lvl7pPr marL="2017754" indent="0">
              <a:buNone/>
              <a:defRPr sz="736"/>
            </a:lvl7pPr>
            <a:lvl8pPr marL="2354046" indent="0">
              <a:buNone/>
              <a:defRPr sz="736"/>
            </a:lvl8pPr>
            <a:lvl9pPr marL="2690339" indent="0">
              <a:buNone/>
              <a:defRPr sz="73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48774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354"/>
            </a:lvl1pPr>
          </a:lstStyle>
          <a:p>
            <a:r>
              <a:rPr lang="en-US"/>
              <a:t>Click to edit Master title style</a:t>
            </a:r>
          </a:p>
        </p:txBody>
      </p:sp>
      <p:sp>
        <p:nvSpPr>
          <p:cNvPr id="3" name="Picture Placeholder 2"/>
          <p:cNvSpPr>
            <a:spLocks noGrp="1"/>
          </p:cNvSpPr>
          <p:nvPr>
            <p:ph type="pic" idx="1"/>
          </p:nvPr>
        </p:nvSpPr>
        <p:spPr>
          <a:xfrm>
            <a:off x="5183189" y="987426"/>
            <a:ext cx="6172200" cy="4873625"/>
          </a:xfrm>
        </p:spPr>
        <p:txBody>
          <a:bodyPr/>
          <a:lstStyle>
            <a:lvl1pPr marL="0" indent="0">
              <a:buNone/>
              <a:defRPr sz="2354"/>
            </a:lvl1pPr>
            <a:lvl2pPr marL="336292" indent="0">
              <a:buNone/>
              <a:defRPr sz="2060"/>
            </a:lvl2pPr>
            <a:lvl3pPr marL="672585" indent="0">
              <a:buNone/>
              <a:defRPr sz="1765"/>
            </a:lvl3pPr>
            <a:lvl4pPr marL="1008877" indent="0">
              <a:buNone/>
              <a:defRPr sz="1471"/>
            </a:lvl4pPr>
            <a:lvl5pPr marL="1345169" indent="0">
              <a:buNone/>
              <a:defRPr sz="1471"/>
            </a:lvl5pPr>
            <a:lvl6pPr marL="1681462" indent="0">
              <a:buNone/>
              <a:defRPr sz="1471"/>
            </a:lvl6pPr>
            <a:lvl7pPr marL="2017754" indent="0">
              <a:buNone/>
              <a:defRPr sz="1471"/>
            </a:lvl7pPr>
            <a:lvl8pPr marL="2354046" indent="0">
              <a:buNone/>
              <a:defRPr sz="1471"/>
            </a:lvl8pPr>
            <a:lvl9pPr marL="2690339" indent="0">
              <a:buNone/>
              <a:defRPr sz="1471"/>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177"/>
            </a:lvl1pPr>
            <a:lvl2pPr marL="336292" indent="0">
              <a:buNone/>
              <a:defRPr sz="1030"/>
            </a:lvl2pPr>
            <a:lvl3pPr marL="672585" indent="0">
              <a:buNone/>
              <a:defRPr sz="883"/>
            </a:lvl3pPr>
            <a:lvl4pPr marL="1008877" indent="0">
              <a:buNone/>
              <a:defRPr sz="736"/>
            </a:lvl4pPr>
            <a:lvl5pPr marL="1345169" indent="0">
              <a:buNone/>
              <a:defRPr sz="736"/>
            </a:lvl5pPr>
            <a:lvl6pPr marL="1681462" indent="0">
              <a:buNone/>
              <a:defRPr sz="736"/>
            </a:lvl6pPr>
            <a:lvl7pPr marL="2017754" indent="0">
              <a:buNone/>
              <a:defRPr sz="736"/>
            </a:lvl7pPr>
            <a:lvl8pPr marL="2354046" indent="0">
              <a:buNone/>
              <a:defRPr sz="736"/>
            </a:lvl8pPr>
            <a:lvl9pPr marL="2690339" indent="0">
              <a:buNone/>
              <a:defRPr sz="73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09019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26532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216821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67765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039254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3" y="6356351"/>
            <a:ext cx="3860800" cy="365125"/>
          </a:xfrm>
        </p:spPr>
        <p:txBody>
          <a:bodyPr/>
          <a:lstStyle>
            <a:lvl1pPr>
              <a:defRPr>
                <a:solidFill>
                  <a:srgbClr val="000000"/>
                </a:solidFill>
              </a:defRPr>
            </a:lvl1pPr>
          </a:lstStyle>
          <a:p>
            <a:endParaRPr lang="en-US"/>
          </a:p>
        </p:txBody>
      </p:sp>
      <p:sp>
        <p:nvSpPr>
          <p:cNvPr id="4" name="Slide Number Placeholder 3"/>
          <p:cNvSpPr>
            <a:spLocks noGrp="1"/>
          </p:cNvSpPr>
          <p:nvPr>
            <p:ph type="sldNum" sz="quarter" idx="12"/>
          </p:nvPr>
        </p:nvSpPr>
        <p:spPr>
          <a:xfrm>
            <a:off x="4900084" y="6356351"/>
            <a:ext cx="2844800" cy="365125"/>
          </a:xfrm>
        </p:spPr>
        <p:txBody>
          <a:bodyPr/>
          <a:lstStyle>
            <a:lvl1pPr algn="ctr">
              <a:defRPr>
                <a:solidFill>
                  <a:srgbClr val="000000"/>
                </a:solidFill>
              </a:defRPr>
            </a:lvl1pPr>
          </a:lstStyle>
          <a:p>
            <a:fld id="{D9DADDD7-F6DB-DE43-84D3-BDE65D6DBA61}" type="slidenum">
              <a:rPr lang="en-US" smtClean="0"/>
              <a:pPr/>
              <a:t>‹#›</a:t>
            </a:fld>
            <a:endParaRPr lang="en-US"/>
          </a:p>
        </p:txBody>
      </p:sp>
      <p:sp>
        <p:nvSpPr>
          <p:cNvPr id="5" name="Title 1"/>
          <p:cNvSpPr>
            <a:spLocks noGrp="1"/>
          </p:cNvSpPr>
          <p:nvPr>
            <p:ph type="title"/>
          </p:nvPr>
        </p:nvSpPr>
        <p:spPr>
          <a:xfrm>
            <a:off x="471933" y="89099"/>
            <a:ext cx="11394276" cy="685234"/>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47205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90600"/>
          </a:xfrm>
          <a:prstGeom prst="rect">
            <a:avLst/>
          </a:prstGeom>
        </p:spPr>
        <p:txBody>
          <a:bodyPr anchor="ctr"/>
          <a:lstStyle>
            <a:lvl1pPr algn="l">
              <a:defRPr>
                <a:solidFill>
                  <a:schemeClr val="bg1"/>
                </a:solidFill>
              </a:defRPr>
            </a:lvl1pPr>
          </a:lstStyle>
          <a:p>
            <a:r>
              <a:rPr lang="en-US"/>
              <a:t>Click to edit Master title style</a:t>
            </a:r>
            <a:endParaRPr lang="en-US" dirty="0"/>
          </a:p>
        </p:txBody>
      </p:sp>
      <p:sp>
        <p:nvSpPr>
          <p:cNvPr id="3" name="Text Placeholder 2"/>
          <p:cNvSpPr>
            <a:spLocks noGrp="1" noChangeAspect="1"/>
          </p:cNvSpPr>
          <p:nvPr>
            <p:ph idx="1"/>
          </p:nvPr>
        </p:nvSpPr>
        <p:spPr>
          <a:xfrm>
            <a:off x="609600" y="1447801"/>
            <a:ext cx="10972800" cy="4678363"/>
          </a:xfrm>
          <a:prstGeom prst="rect">
            <a:avLst/>
          </a:prstGeom>
        </p:spPr>
        <p:txBody>
          <a:bodyPr vert="horz" lIns="91440" tIns="45720" rIns="91440" bIns="45720" rtlCol="0">
            <a:normAutofit/>
          </a:bodyPr>
          <a:lstStyle>
            <a:lvl1pPr marL="285733" indent="-285733">
              <a:buFont typeface="Arial" panose="020B0604020202020204" pitchFamily="34" charset="0"/>
              <a:buChar char="•"/>
              <a:defRPr sz="2000">
                <a:latin typeface="Arial" panose="020B0604020202020204" pitchFamily="34" charset="0"/>
                <a:cs typeface="Arial" panose="020B0604020202020204" pitchFamily="34" charset="0"/>
              </a:defRPr>
            </a:lvl1pPr>
            <a:lvl2pPr marL="742906" indent="-285733">
              <a:buFont typeface="Arial" panose="020B0604020202020204" pitchFamily="34" charset="0"/>
              <a:buChar char="◦"/>
              <a:defRPr sz="1800">
                <a:latin typeface="Arial" panose="020B0604020202020204" pitchFamily="34" charset="0"/>
                <a:cs typeface="Arial" panose="020B0604020202020204" pitchFamily="34" charset="0"/>
              </a:defRPr>
            </a:lvl2pPr>
            <a:lvl3pPr marL="1200079" indent="-285733">
              <a:buFont typeface="Arial" panose="020B0604020202020204" pitchFamily="34" charset="0"/>
              <a:buChar char="̵"/>
              <a:defRPr sz="1800">
                <a:latin typeface="Arial" panose="020B0604020202020204" pitchFamily="34" charset="0"/>
                <a:cs typeface="Arial" panose="020B0604020202020204" pitchFamily="34" charset="0"/>
              </a:defRPr>
            </a:lvl3pPr>
            <a:lvl4pPr marL="1657252" indent="-285733">
              <a:buFont typeface="Arial" panose="020B0604020202020204" pitchFamily="34" charset="0"/>
              <a:buChar char="›"/>
              <a:defRPr sz="1800">
                <a:latin typeface="Arial" panose="020B0604020202020204" pitchFamily="34" charset="0"/>
                <a:cs typeface="Arial" panose="020B0604020202020204" pitchFamily="34" charset="0"/>
              </a:defRPr>
            </a:lvl4pPr>
            <a:lvl5pPr marL="1828692" indent="0">
              <a:buFont typeface="Wingdings" panose="05000000000000000000" pitchFamily="2" charset="2"/>
              <a:buNone/>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01452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02336"/>
            <a:ext cx="10972800" cy="738664"/>
          </a:xfrm>
        </p:spPr>
        <p:txBody>
          <a:bodyPr/>
          <a:lstStyle/>
          <a:p>
            <a:r>
              <a:rPr lang="en-US"/>
              <a:t>Click to edit Master title style</a:t>
            </a:r>
          </a:p>
        </p:txBody>
      </p:sp>
      <p:sp>
        <p:nvSpPr>
          <p:cNvPr id="3" name="Content Placeholder 2"/>
          <p:cNvSpPr>
            <a:spLocks noGrp="1"/>
          </p:cNvSpPr>
          <p:nvPr>
            <p:ph sz="half" idx="1"/>
          </p:nvPr>
        </p:nvSpPr>
        <p:spPr>
          <a:xfrm>
            <a:off x="609600" y="1719072"/>
            <a:ext cx="5340096" cy="3886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4496" y="1719072"/>
            <a:ext cx="5340096" cy="3886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F39A3-1701-8C48-8BC5-C2293E564160}" type="slidenum">
              <a:rPr lang="en-US" smtClean="0"/>
              <a:t>‹#›</a:t>
            </a:fld>
            <a:endParaRPr lang="en-US"/>
          </a:p>
        </p:txBody>
      </p:sp>
      <p:cxnSp>
        <p:nvCxnSpPr>
          <p:cNvPr id="11" name="Straight Connector 10"/>
          <p:cNvCxnSpPr/>
          <p:nvPr/>
        </p:nvCxnSpPr>
        <p:spPr>
          <a:xfrm>
            <a:off x="609600" y="5943600"/>
            <a:ext cx="10972800"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2" name="New picture"/>
          <p:cNvPicPr/>
          <p:nvPr/>
        </p:nvPicPr>
        <p:blipFill dpi="0">
          <a:blip r:embed="rId2"/>
          <a:stretch/>
        </p:blipFill>
        <p:spPr>
          <a:xfrm>
            <a:off x="3928536" y="5943600"/>
            <a:ext cx="7670800" cy="914400"/>
          </a:xfrm>
          <a:prstGeom prst="rect">
            <a:avLst/>
          </a:prstGeom>
        </p:spPr>
      </p:pic>
    </p:spTree>
    <p:extLst>
      <p:ext uri="{BB962C8B-B14F-4D97-AF65-F5344CB8AC3E}">
        <p14:creationId xmlns:p14="http://schemas.microsoft.com/office/powerpoint/2010/main" val="351041400"/>
      </p:ext>
    </p:extLst>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cxnSp>
        <p:nvCxnSpPr>
          <p:cNvPr id="9" name="Straight Connector 8"/>
          <p:cNvCxnSpPr/>
          <p:nvPr userDrawn="1"/>
        </p:nvCxnSpPr>
        <p:spPr>
          <a:xfrm>
            <a:off x="0" y="1214436"/>
            <a:ext cx="12192000" cy="0"/>
          </a:xfrm>
          <a:prstGeom prst="line">
            <a:avLst/>
          </a:prstGeom>
          <a:ln>
            <a:solidFill>
              <a:schemeClr val="tx2">
                <a:lumMod val="90000"/>
                <a:lumOff val="10000"/>
              </a:schemeClr>
            </a:solidFill>
          </a:ln>
        </p:spPr>
        <p:style>
          <a:lnRef idx="2">
            <a:schemeClr val="accent2"/>
          </a:lnRef>
          <a:fillRef idx="0">
            <a:schemeClr val="accent2"/>
          </a:fillRef>
          <a:effectRef idx="1">
            <a:schemeClr val="accent2"/>
          </a:effectRef>
          <a:fontRef idx="minor">
            <a:schemeClr val="tx1"/>
          </a:fontRef>
        </p:style>
      </p:cxnSp>
      <p:sp>
        <p:nvSpPr>
          <p:cNvPr id="10" name="Title 1"/>
          <p:cNvSpPr>
            <a:spLocks noGrp="1"/>
          </p:cNvSpPr>
          <p:nvPr>
            <p:ph type="title"/>
          </p:nvPr>
        </p:nvSpPr>
        <p:spPr>
          <a:xfrm>
            <a:off x="243840" y="101600"/>
            <a:ext cx="11704320" cy="990600"/>
          </a:xfrm>
        </p:spPr>
        <p:txBody>
          <a:bodyPr>
            <a:noAutofit/>
          </a:bodyPr>
          <a:lstStyle>
            <a:lvl1pPr>
              <a:defRPr sz="2800" baseline="0"/>
            </a:lvl1pPr>
          </a:lstStyle>
          <a:p>
            <a:r>
              <a:rPr lang="en-US" dirty="0"/>
              <a:t>Click to edit Master title style</a:t>
            </a:r>
          </a:p>
        </p:txBody>
      </p:sp>
      <p:sp>
        <p:nvSpPr>
          <p:cNvPr id="11" name="Footer Placeholder 6"/>
          <p:cNvSpPr>
            <a:spLocks noGrp="1"/>
          </p:cNvSpPr>
          <p:nvPr>
            <p:ph type="ftr" sz="quarter" idx="13"/>
          </p:nvPr>
        </p:nvSpPr>
        <p:spPr>
          <a:xfrm>
            <a:off x="243840" y="6356352"/>
            <a:ext cx="9997440" cy="365125"/>
          </a:xfrm>
        </p:spPr>
        <p:txBody>
          <a:bodyPr lIns="45720" bIns="0"/>
          <a:lstStyle/>
          <a:p>
            <a:endParaRPr lang="en-US">
              <a:solidFill>
                <a:srgbClr val="000000"/>
              </a:solidFill>
            </a:endParaRPr>
          </a:p>
        </p:txBody>
      </p:sp>
    </p:spTree>
    <p:extLst>
      <p:ext uri="{BB962C8B-B14F-4D97-AF65-F5344CB8AC3E}">
        <p14:creationId xmlns:p14="http://schemas.microsoft.com/office/powerpoint/2010/main" val="225874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cxnSp>
        <p:nvCxnSpPr>
          <p:cNvPr id="9" name="Straight Connector 8"/>
          <p:cNvCxnSpPr/>
          <p:nvPr userDrawn="1"/>
        </p:nvCxnSpPr>
        <p:spPr>
          <a:xfrm>
            <a:off x="0" y="1214436"/>
            <a:ext cx="12192000" cy="0"/>
          </a:xfrm>
          <a:prstGeom prst="line">
            <a:avLst/>
          </a:prstGeom>
          <a:ln>
            <a:solidFill>
              <a:schemeClr val="tx2">
                <a:lumMod val="90000"/>
                <a:lumOff val="10000"/>
              </a:schemeClr>
            </a:solidFill>
          </a:ln>
        </p:spPr>
        <p:style>
          <a:lnRef idx="2">
            <a:schemeClr val="accent2"/>
          </a:lnRef>
          <a:fillRef idx="0">
            <a:schemeClr val="accent2"/>
          </a:fillRef>
          <a:effectRef idx="1">
            <a:schemeClr val="accent2"/>
          </a:effectRef>
          <a:fontRef idx="minor">
            <a:schemeClr val="tx1"/>
          </a:fontRef>
        </p:style>
      </p:cxnSp>
      <p:sp>
        <p:nvSpPr>
          <p:cNvPr id="10" name="Title 1"/>
          <p:cNvSpPr>
            <a:spLocks noGrp="1"/>
          </p:cNvSpPr>
          <p:nvPr>
            <p:ph type="title"/>
          </p:nvPr>
        </p:nvSpPr>
        <p:spPr>
          <a:xfrm>
            <a:off x="243840" y="101600"/>
            <a:ext cx="11704320" cy="990600"/>
          </a:xfrm>
        </p:spPr>
        <p:txBody>
          <a:bodyPr>
            <a:noAutofit/>
          </a:bodyPr>
          <a:lstStyle>
            <a:lvl1pPr>
              <a:defRPr sz="2800" baseline="0"/>
            </a:lvl1pPr>
          </a:lstStyle>
          <a:p>
            <a:r>
              <a:rPr lang="en-US" dirty="0"/>
              <a:t>Click to edit Master title style</a:t>
            </a:r>
          </a:p>
        </p:txBody>
      </p:sp>
      <p:sp>
        <p:nvSpPr>
          <p:cNvPr id="11" name="Footer Placeholder 6"/>
          <p:cNvSpPr>
            <a:spLocks noGrp="1"/>
          </p:cNvSpPr>
          <p:nvPr>
            <p:ph type="ftr" sz="quarter" idx="13"/>
          </p:nvPr>
        </p:nvSpPr>
        <p:spPr>
          <a:xfrm>
            <a:off x="243840" y="6356352"/>
            <a:ext cx="9997440" cy="365125"/>
          </a:xfrm>
        </p:spPr>
        <p:txBody>
          <a:bodyPr lIns="45720" bIns="0"/>
          <a:lstStyle/>
          <a:p>
            <a:endParaRPr lang="en-US">
              <a:solidFill>
                <a:srgbClr val="000000"/>
              </a:solidFill>
            </a:endParaRPr>
          </a:p>
        </p:txBody>
      </p:sp>
    </p:spTree>
    <p:extLst>
      <p:ext uri="{BB962C8B-B14F-4D97-AF65-F5344CB8AC3E}">
        <p14:creationId xmlns:p14="http://schemas.microsoft.com/office/powerpoint/2010/main" val="9859324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64" b="0" i="0">
                <a:solidFill>
                  <a:srgbClr val="941651"/>
                </a:solidFill>
                <a:latin typeface="Calibri"/>
                <a:cs typeface="Calibri"/>
              </a:defRPr>
            </a:lvl1pPr>
          </a:lstStyle>
          <a:p>
            <a:endParaRPr/>
          </a:p>
        </p:txBody>
      </p:sp>
      <p:sp>
        <p:nvSpPr>
          <p:cNvPr id="3" name="Holder 3"/>
          <p:cNvSpPr>
            <a:spLocks noGrp="1"/>
          </p:cNvSpPr>
          <p:nvPr>
            <p:ph sz="half" idx="2"/>
          </p:nvPr>
        </p:nvSpPr>
        <p:spPr>
          <a:xfrm>
            <a:off x="305366" y="1966175"/>
            <a:ext cx="3698143" cy="28524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8437014" y="1966175"/>
            <a:ext cx="3486737" cy="285249"/>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2/25/19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034569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Text Placeholder 6"/>
          <p:cNvSpPr>
            <a:spLocks noGrp="1"/>
          </p:cNvSpPr>
          <p:nvPr>
            <p:ph type="body" sz="quarter" idx="13"/>
          </p:nvPr>
        </p:nvSpPr>
        <p:spPr>
          <a:xfrm>
            <a:off x="406400" y="152400"/>
            <a:ext cx="7823200" cy="990600"/>
          </a:xfrm>
          <a:prstGeom prst="rect">
            <a:avLst/>
          </a:prstGeom>
        </p:spPr>
        <p:txBody>
          <a:bodyPr/>
          <a:lstStyle>
            <a:lvl1pPr marL="0" indent="0">
              <a:spcBef>
                <a:spcPts val="577"/>
              </a:spcBef>
              <a:buSzTx/>
              <a:buFontTx/>
              <a:buNone/>
              <a:defRPr sz="4400">
                <a:solidFill>
                  <a:srgbClr val="FFFFFF"/>
                </a:solidFill>
              </a:defRPr>
            </a:lvl1pPr>
          </a:lstStyle>
          <a:p>
            <a:pPr marL="0" indent="0">
              <a:spcBef>
                <a:spcPts val="1000"/>
              </a:spcBef>
              <a:buSzTx/>
              <a:buFontTx/>
              <a:buNone/>
              <a:defRPr sz="4400">
                <a:solidFill>
                  <a:srgbClr val="FFFFFF"/>
                </a:solidFill>
              </a:defRPr>
            </a:pPr>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494883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99070"/>
            <a:ext cx="9144000" cy="2123615"/>
          </a:xfrm>
        </p:spPr>
        <p:txBody>
          <a:bodyPr anchor="ct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4614761"/>
            <a:ext cx="9144000" cy="1655762"/>
          </a:xfrm>
        </p:spPr>
        <p:txBody>
          <a:bodyPr anchor="t">
            <a:normAutofit/>
          </a:bodyPr>
          <a:lstStyle>
            <a:lvl1pPr marL="0" indent="0" algn="ctr">
              <a:buNone/>
              <a:defRPr sz="3200">
                <a:solidFill>
                  <a:srgbClr val="5051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692522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470356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511165"/>
          </a:xfrm>
        </p:spPr>
        <p:txBody>
          <a:bodyPr/>
          <a:lstStyle/>
          <a:p>
            <a:r>
              <a:rPr lang="en-US"/>
              <a:t>Click to edit Master title style</a:t>
            </a:r>
          </a:p>
        </p:txBody>
      </p:sp>
      <p:sp>
        <p:nvSpPr>
          <p:cNvPr id="3" name="Content Placeholder 2"/>
          <p:cNvSpPr>
            <a:spLocks noGrp="1"/>
          </p:cNvSpPr>
          <p:nvPr>
            <p:ph idx="1"/>
          </p:nvPr>
        </p:nvSpPr>
        <p:spPr>
          <a:xfrm>
            <a:off x="838200" y="1771047"/>
            <a:ext cx="10515600" cy="4413289"/>
          </a:xfrm>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pic>
        <p:nvPicPr>
          <p:cNvPr id="7" name="Picture 6">
            <a:extLst>
              <a:ext uri="{FF2B5EF4-FFF2-40B4-BE49-F238E27FC236}">
                <a16:creationId xmlns:a16="http://schemas.microsoft.com/office/drawing/2014/main" id="{C17F812D-3263-0C4C-92E3-EF502C67A733}"/>
              </a:ext>
            </a:extLst>
          </p:cNvPr>
          <p:cNvPicPr>
            <a:picLocks noChangeAspect="1"/>
          </p:cNvPicPr>
          <p:nvPr userDrawn="1"/>
        </p:nvPicPr>
        <p:blipFill>
          <a:blip r:embed="rId3"/>
          <a:stretch>
            <a:fillRect/>
          </a:stretch>
        </p:blipFill>
        <p:spPr>
          <a:xfrm>
            <a:off x="10325608" y="5914744"/>
            <a:ext cx="1270000" cy="355600"/>
          </a:xfrm>
          <a:prstGeom prst="rect">
            <a:avLst/>
          </a:prstGeom>
        </p:spPr>
      </p:pic>
    </p:spTree>
    <p:extLst>
      <p:ext uri="{BB962C8B-B14F-4D97-AF65-F5344CB8AC3E}">
        <p14:creationId xmlns:p14="http://schemas.microsoft.com/office/powerpoint/2010/main" val="2417018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511165"/>
          </a:xfrm>
        </p:spPr>
        <p:txBody>
          <a:bodyPr/>
          <a:lstStyle/>
          <a:p>
            <a:r>
              <a:rPr lang="en-US"/>
              <a:t>Click to edit Master title style</a:t>
            </a:r>
          </a:p>
        </p:txBody>
      </p:sp>
      <p:sp>
        <p:nvSpPr>
          <p:cNvPr id="3" name="Content Placeholder 2"/>
          <p:cNvSpPr>
            <a:spLocks noGrp="1"/>
          </p:cNvSpPr>
          <p:nvPr>
            <p:ph idx="1"/>
          </p:nvPr>
        </p:nvSpPr>
        <p:spPr>
          <a:xfrm>
            <a:off x="838200" y="1771047"/>
            <a:ext cx="10515600" cy="4413289"/>
          </a:xfrm>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pic>
        <p:nvPicPr>
          <p:cNvPr id="7" name="Picture 6">
            <a:extLst>
              <a:ext uri="{FF2B5EF4-FFF2-40B4-BE49-F238E27FC236}">
                <a16:creationId xmlns:a16="http://schemas.microsoft.com/office/drawing/2014/main" id="{C17F812D-3263-0C4C-92E3-EF502C67A733}"/>
              </a:ext>
            </a:extLst>
          </p:cNvPr>
          <p:cNvPicPr>
            <a:picLocks noChangeAspect="1"/>
          </p:cNvPicPr>
          <p:nvPr userDrawn="1"/>
        </p:nvPicPr>
        <p:blipFill>
          <a:blip r:embed="rId3"/>
          <a:stretch>
            <a:fillRect/>
          </a:stretch>
        </p:blipFill>
        <p:spPr>
          <a:xfrm>
            <a:off x="10325608" y="5914744"/>
            <a:ext cx="1270000" cy="355600"/>
          </a:xfrm>
          <a:prstGeom prst="rect">
            <a:avLst/>
          </a:prstGeom>
        </p:spPr>
      </p:pic>
    </p:spTree>
    <p:extLst>
      <p:ext uri="{BB962C8B-B14F-4D97-AF65-F5344CB8AC3E}">
        <p14:creationId xmlns:p14="http://schemas.microsoft.com/office/powerpoint/2010/main" val="1024720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268CF95B-D033-334F-96B5-C1B83BE96853}"/>
              </a:ext>
            </a:extLst>
          </p:cNvPr>
          <p:cNvPicPr>
            <a:picLocks noChangeAspect="1"/>
          </p:cNvPicPr>
          <p:nvPr userDrawn="1"/>
        </p:nvPicPr>
        <p:blipFill>
          <a:blip r:embed="rId2"/>
          <a:stretch>
            <a:fillRect/>
          </a:stretch>
        </p:blipFill>
        <p:spPr>
          <a:xfrm>
            <a:off x="10325608" y="5914744"/>
            <a:ext cx="1270000" cy="355600"/>
          </a:xfrm>
          <a:prstGeom prst="rect">
            <a:avLst/>
          </a:prstGeom>
        </p:spPr>
      </p:pic>
      <p:sp>
        <p:nvSpPr>
          <p:cNvPr id="9" name="TextBox 8">
            <a:extLst>
              <a:ext uri="{FF2B5EF4-FFF2-40B4-BE49-F238E27FC236}">
                <a16:creationId xmlns:a16="http://schemas.microsoft.com/office/drawing/2014/main" id="{0D3F5C41-6079-5B4F-9B6F-DEAB4D392E2E}"/>
              </a:ext>
            </a:extLst>
          </p:cNvPr>
          <p:cNvSpPr txBox="1"/>
          <p:nvPr userDrawn="1"/>
        </p:nvSpPr>
        <p:spPr>
          <a:xfrm>
            <a:off x="64008" y="6423485"/>
            <a:ext cx="5212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2656"/>
                </a:solidFill>
                <a:effectLst/>
                <a:latin typeface="+mn-lt"/>
                <a:ea typeface="+mn-ea"/>
                <a:cs typeface="+mn-cs"/>
              </a:rPr>
              <a:t>Survey of general medical oncologists, February 2019</a:t>
            </a:r>
          </a:p>
        </p:txBody>
      </p:sp>
    </p:spTree>
    <p:extLst>
      <p:ext uri="{BB962C8B-B14F-4D97-AF65-F5344CB8AC3E}">
        <p14:creationId xmlns:p14="http://schemas.microsoft.com/office/powerpoint/2010/main" val="1833340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969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402336"/>
            <a:ext cx="10972800" cy="738664"/>
          </a:xfrm>
        </p:spPr>
        <p:txBody>
          <a:bodyPr>
            <a:noAutofit/>
          </a:bodyPr>
          <a:lstStyle/>
          <a:p>
            <a:r>
              <a:rPr lang="en-US"/>
              <a:t>Click to edit Master title style</a:t>
            </a:r>
          </a:p>
        </p:txBody>
      </p:sp>
      <p:sp>
        <p:nvSpPr>
          <p:cNvPr id="3" name="Text Placeholder 2"/>
          <p:cNvSpPr>
            <a:spLocks noGrp="1"/>
          </p:cNvSpPr>
          <p:nvPr>
            <p:ph type="body" idx="1"/>
          </p:nvPr>
        </p:nvSpPr>
        <p:spPr>
          <a:xfrm>
            <a:off x="609600" y="1719077"/>
            <a:ext cx="5340096" cy="500660"/>
          </a:xfrm>
        </p:spPr>
        <p:txBody>
          <a:bodyPr anchor="b">
            <a:noAutofit/>
          </a:bodyPr>
          <a:lstStyle>
            <a:lvl1pPr marL="0" indent="0">
              <a:buNone/>
              <a:defRPr sz="1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28672"/>
            <a:ext cx="5340096" cy="327660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54496" y="1719077"/>
            <a:ext cx="5340096" cy="500660"/>
          </a:xfrm>
        </p:spPr>
        <p:txBody>
          <a:bodyPr anchor="b">
            <a:noAutofit/>
          </a:bodyPr>
          <a:lstStyle>
            <a:lvl1pPr marL="0" indent="0">
              <a:buNone/>
              <a:defRPr sz="1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4496" y="2328672"/>
            <a:ext cx="5340096" cy="3276600"/>
          </a:xfr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F39A3-1701-8C48-8BC5-C2293E564160}" type="slidenum">
              <a:rPr lang="en-US" smtClean="0"/>
              <a:t>‹#›</a:t>
            </a:fld>
            <a:endParaRPr lang="en-US"/>
          </a:p>
        </p:txBody>
      </p:sp>
      <p:cxnSp>
        <p:nvCxnSpPr>
          <p:cNvPr id="14" name="Straight Connector 13"/>
          <p:cNvCxnSpPr/>
          <p:nvPr/>
        </p:nvCxnSpPr>
        <p:spPr>
          <a:xfrm>
            <a:off x="609600" y="5943600"/>
            <a:ext cx="10972800"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5" name="New picture"/>
          <p:cNvPicPr/>
          <p:nvPr/>
        </p:nvPicPr>
        <p:blipFill dpi="0">
          <a:blip r:embed="rId2"/>
          <a:stretch/>
        </p:blipFill>
        <p:spPr>
          <a:xfrm>
            <a:off x="3928536" y="5943600"/>
            <a:ext cx="7670800" cy="914400"/>
          </a:xfrm>
          <a:prstGeom prst="rect">
            <a:avLst/>
          </a:prstGeom>
        </p:spPr>
      </p:pic>
    </p:spTree>
    <p:extLst>
      <p:ext uri="{BB962C8B-B14F-4D97-AF65-F5344CB8AC3E}">
        <p14:creationId xmlns:p14="http://schemas.microsoft.com/office/powerpoint/2010/main" val="881467010"/>
      </p:ext>
    </p:extLst>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214854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013629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2/25/19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30212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958275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2/25/19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0730144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968076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788440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686632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580175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99070"/>
            <a:ext cx="9144000" cy="2123615"/>
          </a:xfrm>
        </p:spPr>
        <p:txBody>
          <a:bodyPr anchor="ctr">
            <a:normAutofit/>
          </a:bodyPr>
          <a:lstStyle>
            <a:lvl1pPr algn="ctr">
              <a:defRPr sz="3600"/>
            </a:lvl1pPr>
          </a:lstStyle>
          <a:p>
            <a:r>
              <a:rPr lang="en-US" dirty="0"/>
              <a:t>Click to edit Master title style</a:t>
            </a:r>
          </a:p>
        </p:txBody>
      </p:sp>
      <p:sp>
        <p:nvSpPr>
          <p:cNvPr id="3" name="Subtitle 2"/>
          <p:cNvSpPr>
            <a:spLocks noGrp="1"/>
          </p:cNvSpPr>
          <p:nvPr>
            <p:ph type="subTitle" idx="1"/>
          </p:nvPr>
        </p:nvSpPr>
        <p:spPr>
          <a:xfrm>
            <a:off x="1524000" y="4614761"/>
            <a:ext cx="9144000" cy="1655762"/>
          </a:xfrm>
        </p:spPr>
        <p:txBody>
          <a:bodyPr anchor="t">
            <a:normAutofit/>
          </a:bodyPr>
          <a:lstStyle>
            <a:lvl1pPr marL="0" indent="0" algn="ctr">
              <a:buNone/>
              <a:defRPr sz="3200">
                <a:solidFill>
                  <a:srgbClr val="50515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502977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F39A3-1701-8C48-8BC5-C2293E564160}" type="slidenum">
              <a:rPr lang="en-US" smtClean="0"/>
              <a:t>‹#›</a:t>
            </a:fld>
            <a:endParaRPr lang="en-US"/>
          </a:p>
        </p:txBody>
      </p:sp>
      <p:cxnSp>
        <p:nvCxnSpPr>
          <p:cNvPr id="9" name="Straight Connector 8"/>
          <p:cNvCxnSpPr/>
          <p:nvPr/>
        </p:nvCxnSpPr>
        <p:spPr>
          <a:xfrm>
            <a:off x="609600" y="5943600"/>
            <a:ext cx="10972800"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New picture"/>
          <p:cNvPicPr/>
          <p:nvPr/>
        </p:nvPicPr>
        <p:blipFill dpi="0">
          <a:blip r:embed="rId2"/>
          <a:stretch/>
        </p:blipFill>
        <p:spPr>
          <a:xfrm>
            <a:off x="3928536" y="5943600"/>
            <a:ext cx="7670800" cy="914400"/>
          </a:xfrm>
          <a:prstGeom prst="rect">
            <a:avLst/>
          </a:prstGeom>
        </p:spPr>
      </p:pic>
    </p:spTree>
    <p:extLst>
      <p:ext uri="{BB962C8B-B14F-4D97-AF65-F5344CB8AC3E}">
        <p14:creationId xmlns:p14="http://schemas.microsoft.com/office/powerpoint/2010/main" val="3106424146"/>
      </p:ext>
    </p:extLst>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754732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520791"/>
          </a:xfrm>
        </p:spPr>
        <p:txBody>
          <a:bodyPr/>
          <a:lstStyle/>
          <a:p>
            <a:r>
              <a:rPr lang="en-US" dirty="0"/>
              <a:t>Click to edit Master title style</a:t>
            </a:r>
          </a:p>
        </p:txBody>
      </p:sp>
      <p:pic>
        <p:nvPicPr>
          <p:cNvPr id="8" name="Picture 7">
            <a:extLst>
              <a:ext uri="{FF2B5EF4-FFF2-40B4-BE49-F238E27FC236}">
                <a16:creationId xmlns:a16="http://schemas.microsoft.com/office/drawing/2014/main" id="{268CF95B-D033-334F-96B5-C1B83BE96853}"/>
              </a:ext>
            </a:extLst>
          </p:cNvPr>
          <p:cNvPicPr>
            <a:picLocks noChangeAspect="1"/>
          </p:cNvPicPr>
          <p:nvPr userDrawn="1"/>
        </p:nvPicPr>
        <p:blipFill>
          <a:blip r:embed="rId3"/>
          <a:stretch>
            <a:fillRect/>
          </a:stretch>
        </p:blipFill>
        <p:spPr>
          <a:xfrm>
            <a:off x="10325608" y="5914744"/>
            <a:ext cx="1270000" cy="355600"/>
          </a:xfrm>
          <a:prstGeom prst="rect">
            <a:avLst/>
          </a:prstGeom>
        </p:spPr>
      </p:pic>
      <p:sp>
        <p:nvSpPr>
          <p:cNvPr id="9" name="TextBox 8">
            <a:extLst>
              <a:ext uri="{FF2B5EF4-FFF2-40B4-BE49-F238E27FC236}">
                <a16:creationId xmlns:a16="http://schemas.microsoft.com/office/drawing/2014/main" id="{0D3F5C41-6079-5B4F-9B6F-DEAB4D392E2E}"/>
              </a:ext>
            </a:extLst>
          </p:cNvPr>
          <p:cNvSpPr txBox="1"/>
          <p:nvPr userDrawn="1"/>
        </p:nvSpPr>
        <p:spPr>
          <a:xfrm>
            <a:off x="64008" y="6423485"/>
            <a:ext cx="52120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002656"/>
                </a:solidFill>
                <a:effectLst/>
                <a:latin typeface="+mn-lt"/>
                <a:ea typeface="+mn-ea"/>
                <a:cs typeface="+mn-cs"/>
              </a:rPr>
              <a:t>Survey of general medical oncologists, February 2019</a:t>
            </a:r>
          </a:p>
        </p:txBody>
      </p:sp>
    </p:spTree>
    <p:extLst>
      <p:ext uri="{BB962C8B-B14F-4D97-AF65-F5344CB8AC3E}">
        <p14:creationId xmlns:p14="http://schemas.microsoft.com/office/powerpoint/2010/main" val="1628193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442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46404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259336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2/25/19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919379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2/25/19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821765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2/25/19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26171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966231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2/25/19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779365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573115"/>
      </p:ext>
    </p:extLst>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25632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2/25/19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22455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02336"/>
            <a:ext cx="5340096" cy="969496"/>
          </a:xfrm>
        </p:spPr>
        <p:txBody>
          <a:bodyPr anchor="t" anchorCtr="0">
            <a:noAutofit/>
          </a:bodyPr>
          <a:lstStyle>
            <a:lvl1pPr algn="l">
              <a:defRPr sz="2100" b="1"/>
            </a:lvl1pPr>
          </a:lstStyle>
          <a:p>
            <a:r>
              <a:rPr lang="en-US"/>
              <a:t>Click to edit Master title style</a:t>
            </a:r>
          </a:p>
        </p:txBody>
      </p:sp>
      <p:sp>
        <p:nvSpPr>
          <p:cNvPr id="3" name="Content Placeholder 2"/>
          <p:cNvSpPr>
            <a:spLocks noGrp="1"/>
          </p:cNvSpPr>
          <p:nvPr>
            <p:ph idx="1"/>
          </p:nvPr>
        </p:nvSpPr>
        <p:spPr>
          <a:xfrm>
            <a:off x="6254496" y="402337"/>
            <a:ext cx="5340096" cy="5186571"/>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600438"/>
            <a:ext cx="5340096" cy="4023127"/>
          </a:xfrm>
        </p:spPr>
        <p:txBody>
          <a:bodyPr/>
          <a:lstStyle>
            <a:lvl1pPr marL="0" indent="0">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F39A3-1701-8C48-8BC5-C2293E564160}" type="slidenum">
              <a:rPr lang="en-US" smtClean="0"/>
              <a:t>‹#›</a:t>
            </a:fld>
            <a:endParaRPr lang="en-US"/>
          </a:p>
        </p:txBody>
      </p:sp>
      <p:cxnSp>
        <p:nvCxnSpPr>
          <p:cNvPr id="10" name="Straight Connector 9"/>
          <p:cNvCxnSpPr/>
          <p:nvPr/>
        </p:nvCxnSpPr>
        <p:spPr>
          <a:xfrm>
            <a:off x="609600" y="5943600"/>
            <a:ext cx="10972800"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New picture"/>
          <p:cNvPicPr/>
          <p:nvPr/>
        </p:nvPicPr>
        <p:blipFill dpi="0">
          <a:blip r:embed="rId2"/>
          <a:stretch/>
        </p:blipFill>
        <p:spPr>
          <a:xfrm>
            <a:off x="3928536" y="5943600"/>
            <a:ext cx="7670800" cy="914400"/>
          </a:xfrm>
          <a:prstGeom prst="rect">
            <a:avLst/>
          </a:prstGeom>
        </p:spPr>
      </p:pic>
    </p:spTree>
    <p:extLst>
      <p:ext uri="{BB962C8B-B14F-4D97-AF65-F5344CB8AC3E}">
        <p14:creationId xmlns:p14="http://schemas.microsoft.com/office/powerpoint/2010/main" val="338849389"/>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636007"/>
            <a:ext cx="10972800" cy="646331"/>
          </a:xfrm>
        </p:spPr>
        <p:txBody>
          <a:bodyPr anchor="b" anchorCtr="0">
            <a:noAutofit/>
          </a:bodyPr>
          <a:lstStyle>
            <a:lvl1pPr algn="l">
              <a:defRPr sz="2100" b="1"/>
            </a:lvl1pPr>
          </a:lstStyle>
          <a:p>
            <a:r>
              <a:rPr lang="en-US"/>
              <a:t>Click to edit Master title style</a:t>
            </a:r>
          </a:p>
        </p:txBody>
      </p:sp>
      <p:sp>
        <p:nvSpPr>
          <p:cNvPr id="3" name="Picture Placeholder 2"/>
          <p:cNvSpPr>
            <a:spLocks noGrp="1"/>
          </p:cNvSpPr>
          <p:nvPr>
            <p:ph type="pic" idx="1"/>
          </p:nvPr>
        </p:nvSpPr>
        <p:spPr>
          <a:xfrm>
            <a:off x="609600" y="402333"/>
            <a:ext cx="10972800" cy="4005072"/>
          </a:xfrm>
        </p:spPr>
        <p:txBody>
          <a:bodyPr/>
          <a:lstStyle>
            <a:lvl1pPr marL="0" indent="0">
              <a:buNone/>
              <a:defRPr sz="16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609600" y="5377340"/>
            <a:ext cx="10972800" cy="246221"/>
          </a:xfrm>
        </p:spPr>
        <p:txBody>
          <a:bodyPr>
            <a:noAutofit/>
          </a:bodyPr>
          <a:lstStyle>
            <a:lvl1pPr marL="0" indent="0">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F39A3-1701-8C48-8BC5-C2293E564160}" type="slidenum">
              <a:rPr lang="en-US" smtClean="0"/>
              <a:t>‹#›</a:t>
            </a:fld>
            <a:endParaRPr lang="en-US"/>
          </a:p>
        </p:txBody>
      </p:sp>
      <p:cxnSp>
        <p:nvCxnSpPr>
          <p:cNvPr id="9" name="Straight Connector 8"/>
          <p:cNvCxnSpPr/>
          <p:nvPr/>
        </p:nvCxnSpPr>
        <p:spPr>
          <a:xfrm>
            <a:off x="609600" y="5943600"/>
            <a:ext cx="10972800" cy="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New picture"/>
          <p:cNvPicPr/>
          <p:nvPr/>
        </p:nvPicPr>
        <p:blipFill dpi="0">
          <a:blip r:embed="rId2"/>
          <a:stretch/>
        </p:blipFill>
        <p:spPr>
          <a:xfrm>
            <a:off x="3928536" y="5943600"/>
            <a:ext cx="7670800" cy="914400"/>
          </a:xfrm>
          <a:prstGeom prst="rect">
            <a:avLst/>
          </a:prstGeom>
        </p:spPr>
      </p:pic>
    </p:spTree>
    <p:extLst>
      <p:ext uri="{BB962C8B-B14F-4D97-AF65-F5344CB8AC3E}">
        <p14:creationId xmlns:p14="http://schemas.microsoft.com/office/powerpoint/2010/main" val="1129045778"/>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4.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7.png"/><Relationship Id="rId2" Type="http://schemas.openxmlformats.org/officeDocument/2006/relationships/slideLayout" Target="../slideLayouts/slideLayout45.xml"/><Relationship Id="rId16"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7.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02336"/>
            <a:ext cx="10972800" cy="738664"/>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09600" y="1719072"/>
            <a:ext cx="10972800" cy="390448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75360" y="6400800"/>
            <a:ext cx="3657600" cy="205184"/>
          </a:xfrm>
          <a:prstGeom prst="rect">
            <a:avLst/>
          </a:prstGeom>
        </p:spPr>
        <p:txBody>
          <a:bodyPr vert="horz" lIns="0" tIns="0" rIns="0" bIns="0" rtlCol="0" anchor="t" anchorCtr="0">
            <a:noAutofit/>
          </a:bodyPr>
          <a:lstStyle>
            <a:lvl1pPr algn="l">
              <a:defRPr sz="800" b="1">
                <a:solidFill>
                  <a:srgbClr val="BEBEBE"/>
                </a:solidFill>
              </a:defRPr>
            </a:lvl1pPr>
          </a:lstStyle>
          <a:p>
            <a:endParaRPr lang="en-US" dirty="0"/>
          </a:p>
        </p:txBody>
      </p:sp>
      <p:sp>
        <p:nvSpPr>
          <p:cNvPr id="6" name="Slide Number Placeholder 5"/>
          <p:cNvSpPr>
            <a:spLocks noGrp="1"/>
          </p:cNvSpPr>
          <p:nvPr>
            <p:ph type="sldNum" sz="quarter" idx="4"/>
          </p:nvPr>
        </p:nvSpPr>
        <p:spPr>
          <a:xfrm>
            <a:off x="609600" y="6400800"/>
            <a:ext cx="365760" cy="205184"/>
          </a:xfrm>
          <a:prstGeom prst="rect">
            <a:avLst/>
          </a:prstGeom>
        </p:spPr>
        <p:txBody>
          <a:bodyPr vert="horz" lIns="0" tIns="0" rIns="0" bIns="0" rtlCol="0" anchor="t" anchorCtr="0">
            <a:noAutofit/>
          </a:bodyPr>
          <a:lstStyle>
            <a:lvl1pPr algn="l">
              <a:defRPr sz="800">
                <a:solidFill>
                  <a:srgbClr val="BEBEBE"/>
                </a:solidFill>
              </a:defRPr>
            </a:lvl1pPr>
          </a:lstStyle>
          <a:p>
            <a:fld id="{E3DF39A3-1701-8C48-8BC5-C2293E564160}" type="slidenum">
              <a:rPr lang="en-US" smtClean="0"/>
              <a:pPr/>
              <a:t>‹#›</a:t>
            </a:fld>
            <a:endParaRPr lang="en-US" dirty="0"/>
          </a:p>
        </p:txBody>
      </p:sp>
    </p:spTree>
    <p:extLst>
      <p:ext uri="{BB962C8B-B14F-4D97-AF65-F5344CB8AC3E}">
        <p14:creationId xmlns:p14="http://schemas.microsoft.com/office/powerpoint/2010/main" val="328911379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Lst>
  <p:transition advClick="0"/>
  <p:txStyles>
    <p:titleStyle>
      <a:lvl1pPr algn="l" defTabSz="457178" rtl="0" eaLnBrk="1" latinLnBrk="0" hangingPunct="1">
        <a:spcBef>
          <a:spcPct val="0"/>
        </a:spcBef>
        <a:buNone/>
        <a:defRPr sz="2400" b="1" kern="1200">
          <a:solidFill>
            <a:schemeClr val="tx1"/>
          </a:solidFill>
          <a:latin typeface="+mj-lt"/>
          <a:ea typeface="+mj-ea"/>
          <a:cs typeface="+mj-cs"/>
        </a:defRPr>
      </a:lvl1pPr>
    </p:titleStyle>
    <p:bodyStyle>
      <a:lvl1pPr marL="228589" indent="-228589" algn="l" defTabSz="457178" rtl="0" eaLnBrk="1" latinLnBrk="0" hangingPunct="1">
        <a:lnSpc>
          <a:spcPct val="100000"/>
        </a:lnSpc>
        <a:spcBef>
          <a:spcPts val="1800"/>
        </a:spcBef>
        <a:buClr>
          <a:schemeClr val="tx1"/>
        </a:buClr>
        <a:buFont typeface="Wingdings" charset="2"/>
        <a:buChar char="§"/>
        <a:defRPr sz="1800" kern="1200">
          <a:solidFill>
            <a:schemeClr val="tx1"/>
          </a:solidFill>
          <a:latin typeface="+mn-lt"/>
          <a:ea typeface="+mn-ea"/>
          <a:cs typeface="+mn-cs"/>
        </a:defRPr>
      </a:lvl1pPr>
      <a:lvl2pPr marL="457178" indent="-228589" algn="l" defTabSz="457178" rtl="0" eaLnBrk="1" latinLnBrk="0" hangingPunct="1">
        <a:spcBef>
          <a:spcPts val="1800"/>
        </a:spcBef>
        <a:buClr>
          <a:schemeClr val="tx1"/>
        </a:buClr>
        <a:buFont typeface="Lucida Grande"/>
        <a:buChar char="-"/>
        <a:defRPr sz="1800" kern="1200">
          <a:solidFill>
            <a:schemeClr val="tx1"/>
          </a:solidFill>
          <a:latin typeface="+mn-lt"/>
          <a:ea typeface="+mn-ea"/>
          <a:cs typeface="+mn-cs"/>
        </a:defRPr>
      </a:lvl2pPr>
      <a:lvl3pPr marL="685766" indent="-228589" algn="l" defTabSz="457178" rtl="0" eaLnBrk="1" latinLnBrk="0" hangingPunct="1">
        <a:spcBef>
          <a:spcPts val="1800"/>
        </a:spcBef>
        <a:buClr>
          <a:schemeClr val="tx1"/>
        </a:buClr>
        <a:buFont typeface="Wingdings" charset="2"/>
        <a:buChar char="§"/>
        <a:defRPr sz="1800" kern="1200">
          <a:solidFill>
            <a:schemeClr val="tx1"/>
          </a:solidFill>
          <a:latin typeface="+mn-lt"/>
          <a:ea typeface="+mn-ea"/>
          <a:cs typeface="+mn-cs"/>
        </a:defRPr>
      </a:lvl3pPr>
      <a:lvl4pPr marL="914354" indent="-228589" algn="l" defTabSz="457178" rtl="0" eaLnBrk="1" latinLnBrk="0" hangingPunct="1">
        <a:spcBef>
          <a:spcPts val="1800"/>
        </a:spcBef>
        <a:buClr>
          <a:schemeClr val="tx1"/>
        </a:buClr>
        <a:buFont typeface="Lucida Grande"/>
        <a:buChar char="-"/>
        <a:defRPr sz="1800" kern="1200">
          <a:solidFill>
            <a:schemeClr val="tx1"/>
          </a:solidFill>
          <a:latin typeface="+mn-lt"/>
          <a:ea typeface="+mn-ea"/>
          <a:cs typeface="+mn-cs"/>
        </a:defRPr>
      </a:lvl4pPr>
      <a:lvl5pPr marL="1142942" indent="-228589" algn="l" defTabSz="457178" rtl="0" eaLnBrk="1" latinLnBrk="0" hangingPunct="1">
        <a:spcBef>
          <a:spcPts val="1800"/>
        </a:spcBef>
        <a:buClr>
          <a:schemeClr val="tx1"/>
        </a:buClr>
        <a:buFont typeface="Wingdings" charset="2"/>
        <a:buChar char="§"/>
        <a:defRPr sz="18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883">
                <a:solidFill>
                  <a:schemeClr val="tx1">
                    <a:tint val="75000"/>
                  </a:schemeClr>
                </a:solidFill>
              </a:defRPr>
            </a:lvl1pPr>
          </a:lstStyle>
          <a:p>
            <a:fld id="{1D8BD707-D9CF-40AE-B4C6-C98DA3205C09}" type="datetimeFigureOut">
              <a:rPr lang="en-US" smtClean="0"/>
              <a:t>2/25/19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88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883">
                <a:solidFill>
                  <a:schemeClr val="tx1">
                    <a:tint val="75000"/>
                  </a:schemeClr>
                </a:solidFill>
              </a:defRPr>
            </a:lvl1pPr>
          </a:lstStyle>
          <a:p>
            <a:fld id="{B6F15528-21DE-4FAA-801E-634DDDAF4B2B}" type="slidenum">
              <a:rPr lang="en-US" smtClean="0"/>
              <a:t>‹#›</a:t>
            </a:fld>
            <a:endParaRPr lang="en-US"/>
          </a:p>
        </p:txBody>
      </p:sp>
      <p:sp>
        <p:nvSpPr>
          <p:cNvPr id="7" name="bk object 17"/>
          <p:cNvSpPr/>
          <p:nvPr userDrawn="1"/>
        </p:nvSpPr>
        <p:spPr>
          <a:xfrm>
            <a:off x="10632427" y="6301728"/>
            <a:ext cx="1366299" cy="243903"/>
          </a:xfrm>
          <a:prstGeom prst="rect">
            <a:avLst/>
          </a:prstGeom>
          <a:blipFill>
            <a:blip r:embed="rId2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24"/>
          </a:p>
        </p:txBody>
      </p:sp>
      <p:sp>
        <p:nvSpPr>
          <p:cNvPr id="8" name="bk object 18"/>
          <p:cNvSpPr/>
          <p:nvPr userDrawn="1"/>
        </p:nvSpPr>
        <p:spPr>
          <a:xfrm>
            <a:off x="10633304" y="6580899"/>
            <a:ext cx="1364615" cy="0"/>
          </a:xfrm>
          <a:custGeom>
            <a:avLst/>
            <a:gdLst/>
            <a:ahLst/>
            <a:cxnLst/>
            <a:rect l="l" t="t" r="r" b="b"/>
            <a:pathLst>
              <a:path w="1364615">
                <a:moveTo>
                  <a:pt x="0" y="0"/>
                </a:moveTo>
                <a:lnTo>
                  <a:pt x="1364615" y="0"/>
                </a:lnTo>
              </a:path>
            </a:pathLst>
          </a:custGeom>
          <a:ln w="10210">
            <a:solidFill>
              <a:srgbClr val="005030"/>
            </a:solidFill>
          </a:ln>
        </p:spPr>
        <p:txBody>
          <a:bodyPr wrap="square" lIns="0" tIns="0" rIns="0" bIns="0" rtlCol="0"/>
          <a:lstStyle/>
          <a:p>
            <a:endParaRPr sz="1324"/>
          </a:p>
        </p:txBody>
      </p:sp>
      <p:sp>
        <p:nvSpPr>
          <p:cNvPr id="9" name="bk object 19"/>
          <p:cNvSpPr/>
          <p:nvPr userDrawn="1"/>
        </p:nvSpPr>
        <p:spPr>
          <a:xfrm>
            <a:off x="10634684" y="6616596"/>
            <a:ext cx="45720" cy="62865"/>
          </a:xfrm>
          <a:custGeom>
            <a:avLst/>
            <a:gdLst/>
            <a:ahLst/>
            <a:cxnLst/>
            <a:rect l="l" t="t" r="r" b="b"/>
            <a:pathLst>
              <a:path w="45720" h="62865">
                <a:moveTo>
                  <a:pt x="14554" y="0"/>
                </a:moveTo>
                <a:lnTo>
                  <a:pt x="0" y="0"/>
                </a:lnTo>
                <a:lnTo>
                  <a:pt x="0" y="39103"/>
                </a:lnTo>
                <a:lnTo>
                  <a:pt x="1590" y="49148"/>
                </a:lnTo>
                <a:lnTo>
                  <a:pt x="6134" y="56438"/>
                </a:lnTo>
                <a:lnTo>
                  <a:pt x="13287" y="60881"/>
                </a:lnTo>
                <a:lnTo>
                  <a:pt x="22707" y="62382"/>
                </a:lnTo>
                <a:lnTo>
                  <a:pt x="32125" y="60881"/>
                </a:lnTo>
                <a:lnTo>
                  <a:pt x="39274" y="56438"/>
                </a:lnTo>
                <a:lnTo>
                  <a:pt x="42461" y="51320"/>
                </a:lnTo>
                <a:lnTo>
                  <a:pt x="16827" y="51320"/>
                </a:lnTo>
                <a:lnTo>
                  <a:pt x="14554" y="47548"/>
                </a:lnTo>
                <a:lnTo>
                  <a:pt x="14554" y="0"/>
                </a:lnTo>
                <a:close/>
              </a:path>
              <a:path w="45720" h="62865">
                <a:moveTo>
                  <a:pt x="45402" y="0"/>
                </a:moveTo>
                <a:lnTo>
                  <a:pt x="30873" y="0"/>
                </a:lnTo>
                <a:lnTo>
                  <a:pt x="30873" y="47548"/>
                </a:lnTo>
                <a:lnTo>
                  <a:pt x="28536" y="51320"/>
                </a:lnTo>
                <a:lnTo>
                  <a:pt x="42461" y="51320"/>
                </a:lnTo>
                <a:lnTo>
                  <a:pt x="43813" y="49148"/>
                </a:lnTo>
                <a:lnTo>
                  <a:pt x="45402" y="39103"/>
                </a:lnTo>
                <a:lnTo>
                  <a:pt x="45402" y="0"/>
                </a:lnTo>
                <a:close/>
              </a:path>
            </a:pathLst>
          </a:custGeom>
          <a:solidFill>
            <a:srgbClr val="005030"/>
          </a:solidFill>
        </p:spPr>
        <p:txBody>
          <a:bodyPr wrap="square" lIns="0" tIns="0" rIns="0" bIns="0" rtlCol="0"/>
          <a:lstStyle/>
          <a:p>
            <a:endParaRPr sz="1324"/>
          </a:p>
        </p:txBody>
      </p:sp>
      <p:sp>
        <p:nvSpPr>
          <p:cNvPr id="10" name="bk object 20"/>
          <p:cNvSpPr/>
          <p:nvPr userDrawn="1"/>
        </p:nvSpPr>
        <p:spPr>
          <a:xfrm>
            <a:off x="10684688" y="6616597"/>
            <a:ext cx="48260" cy="61594"/>
          </a:xfrm>
          <a:custGeom>
            <a:avLst/>
            <a:gdLst/>
            <a:ahLst/>
            <a:cxnLst/>
            <a:rect l="l" t="t" r="r" b="b"/>
            <a:pathLst>
              <a:path w="48259" h="61595">
                <a:moveTo>
                  <a:pt x="17043" y="0"/>
                </a:moveTo>
                <a:lnTo>
                  <a:pt x="0" y="0"/>
                </a:lnTo>
                <a:lnTo>
                  <a:pt x="0" y="61328"/>
                </a:lnTo>
                <a:lnTo>
                  <a:pt x="12763" y="61328"/>
                </a:lnTo>
                <a:lnTo>
                  <a:pt x="12763" y="16954"/>
                </a:lnTo>
                <a:lnTo>
                  <a:pt x="24207" y="16954"/>
                </a:lnTo>
                <a:lnTo>
                  <a:pt x="17043" y="0"/>
                </a:lnTo>
                <a:close/>
              </a:path>
              <a:path w="48259" h="61595">
                <a:moveTo>
                  <a:pt x="24207" y="16954"/>
                </a:moveTo>
                <a:lnTo>
                  <a:pt x="12941" y="16954"/>
                </a:lnTo>
                <a:lnTo>
                  <a:pt x="30784" y="61328"/>
                </a:lnTo>
                <a:lnTo>
                  <a:pt x="47993" y="61328"/>
                </a:lnTo>
                <a:lnTo>
                  <a:pt x="47993" y="42557"/>
                </a:lnTo>
                <a:lnTo>
                  <a:pt x="35026" y="42557"/>
                </a:lnTo>
                <a:lnTo>
                  <a:pt x="24207" y="16954"/>
                </a:lnTo>
                <a:close/>
              </a:path>
              <a:path w="48259" h="61595">
                <a:moveTo>
                  <a:pt x="47993" y="0"/>
                </a:moveTo>
                <a:lnTo>
                  <a:pt x="35217" y="0"/>
                </a:lnTo>
                <a:lnTo>
                  <a:pt x="35217" y="42557"/>
                </a:lnTo>
                <a:lnTo>
                  <a:pt x="47993" y="42557"/>
                </a:lnTo>
                <a:lnTo>
                  <a:pt x="47993" y="0"/>
                </a:lnTo>
                <a:close/>
              </a:path>
            </a:pathLst>
          </a:custGeom>
          <a:solidFill>
            <a:srgbClr val="005030"/>
          </a:solidFill>
        </p:spPr>
        <p:txBody>
          <a:bodyPr wrap="square" lIns="0" tIns="0" rIns="0" bIns="0" rtlCol="0"/>
          <a:lstStyle/>
          <a:p>
            <a:endParaRPr sz="1324"/>
          </a:p>
        </p:txBody>
      </p:sp>
      <p:sp>
        <p:nvSpPr>
          <p:cNvPr id="11" name="bk object 21"/>
          <p:cNvSpPr/>
          <p:nvPr userDrawn="1"/>
        </p:nvSpPr>
        <p:spPr>
          <a:xfrm>
            <a:off x="10745178" y="6616599"/>
            <a:ext cx="0" cy="61594"/>
          </a:xfrm>
          <a:custGeom>
            <a:avLst/>
            <a:gdLst/>
            <a:ahLst/>
            <a:cxnLst/>
            <a:rect l="l" t="t" r="r" b="b"/>
            <a:pathLst>
              <a:path h="61595">
                <a:moveTo>
                  <a:pt x="0" y="0"/>
                </a:moveTo>
                <a:lnTo>
                  <a:pt x="0" y="61328"/>
                </a:lnTo>
              </a:path>
            </a:pathLst>
          </a:custGeom>
          <a:ln w="14528">
            <a:solidFill>
              <a:srgbClr val="005030"/>
            </a:solidFill>
          </a:ln>
        </p:spPr>
        <p:txBody>
          <a:bodyPr wrap="square" lIns="0" tIns="0" rIns="0" bIns="0" rtlCol="0"/>
          <a:lstStyle/>
          <a:p>
            <a:endParaRPr sz="1324"/>
          </a:p>
        </p:txBody>
      </p:sp>
      <p:sp>
        <p:nvSpPr>
          <p:cNvPr id="12" name="bk object 22"/>
          <p:cNvSpPr/>
          <p:nvPr userDrawn="1"/>
        </p:nvSpPr>
        <p:spPr>
          <a:xfrm>
            <a:off x="10754562" y="6616597"/>
            <a:ext cx="53341" cy="61594"/>
          </a:xfrm>
          <a:custGeom>
            <a:avLst/>
            <a:gdLst/>
            <a:ahLst/>
            <a:cxnLst/>
            <a:rect l="l" t="t" r="r" b="b"/>
            <a:pathLst>
              <a:path w="53340" h="61595">
                <a:moveTo>
                  <a:pt x="15633" y="0"/>
                </a:moveTo>
                <a:lnTo>
                  <a:pt x="0" y="0"/>
                </a:lnTo>
                <a:lnTo>
                  <a:pt x="18453" y="61328"/>
                </a:lnTo>
                <a:lnTo>
                  <a:pt x="34048" y="61328"/>
                </a:lnTo>
                <a:lnTo>
                  <a:pt x="39111" y="44729"/>
                </a:lnTo>
                <a:lnTo>
                  <a:pt x="26517" y="44729"/>
                </a:lnTo>
                <a:lnTo>
                  <a:pt x="15633" y="0"/>
                </a:lnTo>
                <a:close/>
              </a:path>
              <a:path w="53340" h="61595">
                <a:moveTo>
                  <a:pt x="52755" y="0"/>
                </a:moveTo>
                <a:lnTo>
                  <a:pt x="37884" y="0"/>
                </a:lnTo>
                <a:lnTo>
                  <a:pt x="26682" y="44729"/>
                </a:lnTo>
                <a:lnTo>
                  <a:pt x="39111" y="44729"/>
                </a:lnTo>
                <a:lnTo>
                  <a:pt x="52755" y="0"/>
                </a:lnTo>
                <a:close/>
              </a:path>
            </a:pathLst>
          </a:custGeom>
          <a:solidFill>
            <a:srgbClr val="005030"/>
          </a:solidFill>
        </p:spPr>
        <p:txBody>
          <a:bodyPr wrap="square" lIns="0" tIns="0" rIns="0" bIns="0" rtlCol="0"/>
          <a:lstStyle/>
          <a:p>
            <a:endParaRPr sz="1324"/>
          </a:p>
        </p:txBody>
      </p:sp>
      <p:sp>
        <p:nvSpPr>
          <p:cNvPr id="13" name="bk object 23"/>
          <p:cNvSpPr/>
          <p:nvPr userDrawn="1"/>
        </p:nvSpPr>
        <p:spPr>
          <a:xfrm>
            <a:off x="10809454" y="6616597"/>
            <a:ext cx="36830" cy="61594"/>
          </a:xfrm>
          <a:custGeom>
            <a:avLst/>
            <a:gdLst/>
            <a:ahLst/>
            <a:cxnLst/>
            <a:rect l="l" t="t" r="r" b="b"/>
            <a:pathLst>
              <a:path w="36829" h="61595">
                <a:moveTo>
                  <a:pt x="35750" y="0"/>
                </a:moveTo>
                <a:lnTo>
                  <a:pt x="0" y="0"/>
                </a:lnTo>
                <a:lnTo>
                  <a:pt x="0" y="61328"/>
                </a:lnTo>
                <a:lnTo>
                  <a:pt x="36830" y="61328"/>
                </a:lnTo>
                <a:lnTo>
                  <a:pt x="36830" y="50622"/>
                </a:lnTo>
                <a:lnTo>
                  <a:pt x="14008" y="50622"/>
                </a:lnTo>
                <a:lnTo>
                  <a:pt x="14008" y="35140"/>
                </a:lnTo>
                <a:lnTo>
                  <a:pt x="34683" y="35140"/>
                </a:lnTo>
                <a:lnTo>
                  <a:pt x="34683" y="24422"/>
                </a:lnTo>
                <a:lnTo>
                  <a:pt x="14008" y="24422"/>
                </a:lnTo>
                <a:lnTo>
                  <a:pt x="14008" y="10731"/>
                </a:lnTo>
                <a:lnTo>
                  <a:pt x="35750" y="10731"/>
                </a:lnTo>
                <a:lnTo>
                  <a:pt x="35750" y="0"/>
                </a:lnTo>
                <a:close/>
              </a:path>
            </a:pathLst>
          </a:custGeom>
          <a:solidFill>
            <a:srgbClr val="005030"/>
          </a:solidFill>
        </p:spPr>
        <p:txBody>
          <a:bodyPr wrap="square" lIns="0" tIns="0" rIns="0" bIns="0" rtlCol="0"/>
          <a:lstStyle/>
          <a:p>
            <a:endParaRPr sz="1324"/>
          </a:p>
        </p:txBody>
      </p:sp>
      <p:sp>
        <p:nvSpPr>
          <p:cNvPr id="14" name="bk object 24"/>
          <p:cNvSpPr/>
          <p:nvPr userDrawn="1"/>
        </p:nvSpPr>
        <p:spPr>
          <a:xfrm>
            <a:off x="10849245" y="6616597"/>
            <a:ext cx="44450" cy="61594"/>
          </a:xfrm>
          <a:custGeom>
            <a:avLst/>
            <a:gdLst/>
            <a:ahLst/>
            <a:cxnLst/>
            <a:rect l="l" t="t" r="r" b="b"/>
            <a:pathLst>
              <a:path w="44450" h="61595">
                <a:moveTo>
                  <a:pt x="32931" y="0"/>
                </a:moveTo>
                <a:lnTo>
                  <a:pt x="0" y="0"/>
                </a:lnTo>
                <a:lnTo>
                  <a:pt x="0" y="61328"/>
                </a:lnTo>
                <a:lnTo>
                  <a:pt x="14554" y="61328"/>
                </a:lnTo>
                <a:lnTo>
                  <a:pt x="14554" y="36575"/>
                </a:lnTo>
                <a:lnTo>
                  <a:pt x="36404" y="36575"/>
                </a:lnTo>
                <a:lnTo>
                  <a:pt x="35585" y="33997"/>
                </a:lnTo>
                <a:lnTo>
                  <a:pt x="33807" y="31546"/>
                </a:lnTo>
                <a:lnTo>
                  <a:pt x="29311" y="31013"/>
                </a:lnTo>
                <a:lnTo>
                  <a:pt x="29311" y="30848"/>
                </a:lnTo>
                <a:lnTo>
                  <a:pt x="41236" y="28486"/>
                </a:lnTo>
                <a:lnTo>
                  <a:pt x="41320" y="26187"/>
                </a:lnTo>
                <a:lnTo>
                  <a:pt x="14046" y="26187"/>
                </a:lnTo>
                <a:lnTo>
                  <a:pt x="14046" y="10363"/>
                </a:lnTo>
                <a:lnTo>
                  <a:pt x="41605" y="10363"/>
                </a:lnTo>
                <a:lnTo>
                  <a:pt x="41605" y="4483"/>
                </a:lnTo>
                <a:lnTo>
                  <a:pt x="32931" y="0"/>
                </a:lnTo>
                <a:close/>
              </a:path>
              <a:path w="44450" h="61595">
                <a:moveTo>
                  <a:pt x="36404" y="36575"/>
                </a:moveTo>
                <a:lnTo>
                  <a:pt x="21831" y="36575"/>
                </a:lnTo>
                <a:lnTo>
                  <a:pt x="29019" y="61328"/>
                </a:lnTo>
                <a:lnTo>
                  <a:pt x="44272" y="61328"/>
                </a:lnTo>
                <a:lnTo>
                  <a:pt x="36404" y="36575"/>
                </a:lnTo>
                <a:close/>
              </a:path>
              <a:path w="44450" h="61595">
                <a:moveTo>
                  <a:pt x="41605" y="10363"/>
                </a:moveTo>
                <a:lnTo>
                  <a:pt x="26263" y="10363"/>
                </a:lnTo>
                <a:lnTo>
                  <a:pt x="27063" y="15570"/>
                </a:lnTo>
                <a:lnTo>
                  <a:pt x="27063" y="22491"/>
                </a:lnTo>
                <a:lnTo>
                  <a:pt x="24168" y="26187"/>
                </a:lnTo>
                <a:lnTo>
                  <a:pt x="41320" y="26187"/>
                </a:lnTo>
                <a:lnTo>
                  <a:pt x="41605" y="18389"/>
                </a:lnTo>
                <a:lnTo>
                  <a:pt x="41605" y="10363"/>
                </a:lnTo>
                <a:close/>
              </a:path>
            </a:pathLst>
          </a:custGeom>
          <a:solidFill>
            <a:srgbClr val="005030"/>
          </a:solidFill>
        </p:spPr>
        <p:txBody>
          <a:bodyPr wrap="square" lIns="0" tIns="0" rIns="0" bIns="0" rtlCol="0"/>
          <a:lstStyle/>
          <a:p>
            <a:endParaRPr sz="1324"/>
          </a:p>
        </p:txBody>
      </p:sp>
      <p:sp>
        <p:nvSpPr>
          <p:cNvPr id="15" name="bk object 25"/>
          <p:cNvSpPr/>
          <p:nvPr userDrawn="1"/>
        </p:nvSpPr>
        <p:spPr>
          <a:xfrm>
            <a:off x="10893972" y="6615550"/>
            <a:ext cx="39370" cy="63500"/>
          </a:xfrm>
          <a:custGeom>
            <a:avLst/>
            <a:gdLst/>
            <a:ahLst/>
            <a:cxnLst/>
            <a:rect l="l" t="t" r="r" b="b"/>
            <a:pathLst>
              <a:path w="39370" h="63500">
                <a:moveTo>
                  <a:pt x="1765" y="48945"/>
                </a:moveTo>
                <a:lnTo>
                  <a:pt x="939" y="60896"/>
                </a:lnTo>
                <a:lnTo>
                  <a:pt x="3619" y="61696"/>
                </a:lnTo>
                <a:lnTo>
                  <a:pt x="10109" y="63436"/>
                </a:lnTo>
                <a:lnTo>
                  <a:pt x="17665" y="63436"/>
                </a:lnTo>
                <a:lnTo>
                  <a:pt x="26230" y="62156"/>
                </a:lnTo>
                <a:lnTo>
                  <a:pt x="33075" y="58470"/>
                </a:lnTo>
                <a:lnTo>
                  <a:pt x="37532" y="52717"/>
                </a:lnTo>
                <a:lnTo>
                  <a:pt x="9944" y="52717"/>
                </a:lnTo>
                <a:lnTo>
                  <a:pt x="6121" y="50622"/>
                </a:lnTo>
                <a:lnTo>
                  <a:pt x="1765" y="48945"/>
                </a:lnTo>
                <a:close/>
              </a:path>
              <a:path w="39370" h="63500">
                <a:moveTo>
                  <a:pt x="27127" y="0"/>
                </a:moveTo>
                <a:lnTo>
                  <a:pt x="21450" y="0"/>
                </a:lnTo>
                <a:lnTo>
                  <a:pt x="9344" y="2471"/>
                </a:lnTo>
                <a:lnTo>
                  <a:pt x="2943" y="8047"/>
                </a:lnTo>
                <a:lnTo>
                  <a:pt x="433" y="13967"/>
                </a:lnTo>
                <a:lnTo>
                  <a:pt x="0" y="17475"/>
                </a:lnTo>
                <a:lnTo>
                  <a:pt x="3808" y="29410"/>
                </a:lnTo>
                <a:lnTo>
                  <a:pt x="12185" y="35210"/>
                </a:lnTo>
                <a:lnTo>
                  <a:pt x="20563" y="39135"/>
                </a:lnTo>
                <a:lnTo>
                  <a:pt x="24371" y="45440"/>
                </a:lnTo>
                <a:lnTo>
                  <a:pt x="24371" y="50444"/>
                </a:lnTo>
                <a:lnTo>
                  <a:pt x="19938" y="52717"/>
                </a:lnTo>
                <a:lnTo>
                  <a:pt x="37532" y="52717"/>
                </a:lnTo>
                <a:lnTo>
                  <a:pt x="39255" y="44818"/>
                </a:lnTo>
                <a:lnTo>
                  <a:pt x="35445" y="32849"/>
                </a:lnTo>
                <a:lnTo>
                  <a:pt x="27063" y="26941"/>
                </a:lnTo>
                <a:lnTo>
                  <a:pt x="18681" y="23031"/>
                </a:lnTo>
                <a:lnTo>
                  <a:pt x="14871" y="17056"/>
                </a:lnTo>
                <a:lnTo>
                  <a:pt x="14871" y="12496"/>
                </a:lnTo>
                <a:lnTo>
                  <a:pt x="18427" y="10337"/>
                </a:lnTo>
                <a:lnTo>
                  <a:pt x="35538" y="10337"/>
                </a:lnTo>
                <a:lnTo>
                  <a:pt x="36004" y="2120"/>
                </a:lnTo>
                <a:lnTo>
                  <a:pt x="30670" y="1003"/>
                </a:lnTo>
                <a:lnTo>
                  <a:pt x="27127" y="0"/>
                </a:lnTo>
                <a:close/>
              </a:path>
              <a:path w="39370" h="63500">
                <a:moveTo>
                  <a:pt x="35538" y="10337"/>
                </a:moveTo>
                <a:lnTo>
                  <a:pt x="27038" y="10337"/>
                </a:lnTo>
                <a:lnTo>
                  <a:pt x="31902" y="11785"/>
                </a:lnTo>
                <a:lnTo>
                  <a:pt x="35356" y="13538"/>
                </a:lnTo>
                <a:lnTo>
                  <a:pt x="35538" y="10337"/>
                </a:lnTo>
                <a:close/>
              </a:path>
            </a:pathLst>
          </a:custGeom>
          <a:solidFill>
            <a:srgbClr val="005030"/>
          </a:solidFill>
        </p:spPr>
        <p:txBody>
          <a:bodyPr wrap="square" lIns="0" tIns="0" rIns="0" bIns="0" rtlCol="0"/>
          <a:lstStyle/>
          <a:p>
            <a:endParaRPr sz="1324"/>
          </a:p>
        </p:txBody>
      </p:sp>
      <p:sp>
        <p:nvSpPr>
          <p:cNvPr id="16" name="bk object 26"/>
          <p:cNvSpPr/>
          <p:nvPr userDrawn="1"/>
        </p:nvSpPr>
        <p:spPr>
          <a:xfrm>
            <a:off x="10944314" y="6616599"/>
            <a:ext cx="0" cy="61594"/>
          </a:xfrm>
          <a:custGeom>
            <a:avLst/>
            <a:gdLst/>
            <a:ahLst/>
            <a:cxnLst/>
            <a:rect l="l" t="t" r="r" b="b"/>
            <a:pathLst>
              <a:path h="61595">
                <a:moveTo>
                  <a:pt x="0" y="0"/>
                </a:moveTo>
                <a:lnTo>
                  <a:pt x="0" y="61328"/>
                </a:lnTo>
              </a:path>
            </a:pathLst>
          </a:custGeom>
          <a:ln w="14528">
            <a:solidFill>
              <a:srgbClr val="005030"/>
            </a:solidFill>
          </a:ln>
        </p:spPr>
        <p:txBody>
          <a:bodyPr wrap="square" lIns="0" tIns="0" rIns="0" bIns="0" rtlCol="0"/>
          <a:lstStyle/>
          <a:p>
            <a:endParaRPr sz="1324"/>
          </a:p>
        </p:txBody>
      </p:sp>
      <p:sp>
        <p:nvSpPr>
          <p:cNvPr id="17" name="bk object 27"/>
          <p:cNvSpPr/>
          <p:nvPr userDrawn="1"/>
        </p:nvSpPr>
        <p:spPr>
          <a:xfrm>
            <a:off x="10954439" y="6616603"/>
            <a:ext cx="41910" cy="61594"/>
          </a:xfrm>
          <a:custGeom>
            <a:avLst/>
            <a:gdLst/>
            <a:ahLst/>
            <a:cxnLst/>
            <a:rect l="l" t="t" r="r" b="b"/>
            <a:pathLst>
              <a:path w="41909" h="61595">
                <a:moveTo>
                  <a:pt x="28003" y="11074"/>
                </a:moveTo>
                <a:lnTo>
                  <a:pt x="13487" y="11074"/>
                </a:lnTo>
                <a:lnTo>
                  <a:pt x="13487" y="61328"/>
                </a:lnTo>
                <a:lnTo>
                  <a:pt x="28003" y="61328"/>
                </a:lnTo>
                <a:lnTo>
                  <a:pt x="28003" y="11074"/>
                </a:lnTo>
                <a:close/>
              </a:path>
              <a:path w="41909" h="61595">
                <a:moveTo>
                  <a:pt x="41490" y="0"/>
                </a:moveTo>
                <a:lnTo>
                  <a:pt x="0" y="0"/>
                </a:lnTo>
                <a:lnTo>
                  <a:pt x="0" y="11074"/>
                </a:lnTo>
                <a:lnTo>
                  <a:pt x="41490" y="11074"/>
                </a:lnTo>
                <a:lnTo>
                  <a:pt x="41490" y="0"/>
                </a:lnTo>
                <a:close/>
              </a:path>
            </a:pathLst>
          </a:custGeom>
          <a:solidFill>
            <a:srgbClr val="005030"/>
          </a:solidFill>
        </p:spPr>
        <p:txBody>
          <a:bodyPr wrap="square" lIns="0" tIns="0" rIns="0" bIns="0" rtlCol="0"/>
          <a:lstStyle/>
          <a:p>
            <a:endParaRPr sz="1324"/>
          </a:p>
        </p:txBody>
      </p:sp>
      <p:sp>
        <p:nvSpPr>
          <p:cNvPr id="18" name="bk object 28"/>
          <p:cNvSpPr/>
          <p:nvPr userDrawn="1"/>
        </p:nvSpPr>
        <p:spPr>
          <a:xfrm>
            <a:off x="10993088" y="6616601"/>
            <a:ext cx="52705" cy="61594"/>
          </a:xfrm>
          <a:custGeom>
            <a:avLst/>
            <a:gdLst/>
            <a:ahLst/>
            <a:cxnLst/>
            <a:rect l="l" t="t" r="r" b="b"/>
            <a:pathLst>
              <a:path w="52704" h="61595">
                <a:moveTo>
                  <a:pt x="16700" y="0"/>
                </a:moveTo>
                <a:lnTo>
                  <a:pt x="0" y="0"/>
                </a:lnTo>
                <a:lnTo>
                  <a:pt x="18796" y="37858"/>
                </a:lnTo>
                <a:lnTo>
                  <a:pt x="18796" y="61328"/>
                </a:lnTo>
                <a:lnTo>
                  <a:pt x="33324" y="61328"/>
                </a:lnTo>
                <a:lnTo>
                  <a:pt x="33324" y="38138"/>
                </a:lnTo>
                <a:lnTo>
                  <a:pt x="40432" y="23736"/>
                </a:lnTo>
                <a:lnTo>
                  <a:pt x="26631" y="23736"/>
                </a:lnTo>
                <a:lnTo>
                  <a:pt x="16700" y="0"/>
                </a:lnTo>
                <a:close/>
              </a:path>
              <a:path w="52704" h="61595">
                <a:moveTo>
                  <a:pt x="52146" y="0"/>
                </a:moveTo>
                <a:lnTo>
                  <a:pt x="35852" y="0"/>
                </a:lnTo>
                <a:lnTo>
                  <a:pt x="26631" y="23736"/>
                </a:lnTo>
                <a:lnTo>
                  <a:pt x="40432" y="23736"/>
                </a:lnTo>
                <a:lnTo>
                  <a:pt x="52146" y="0"/>
                </a:lnTo>
                <a:close/>
              </a:path>
            </a:pathLst>
          </a:custGeom>
          <a:solidFill>
            <a:srgbClr val="005030"/>
          </a:solidFill>
        </p:spPr>
        <p:txBody>
          <a:bodyPr wrap="square" lIns="0" tIns="0" rIns="0" bIns="0" rtlCol="0"/>
          <a:lstStyle/>
          <a:p>
            <a:endParaRPr sz="1324"/>
          </a:p>
        </p:txBody>
      </p:sp>
      <p:sp>
        <p:nvSpPr>
          <p:cNvPr id="19" name="bk object 29"/>
          <p:cNvSpPr/>
          <p:nvPr userDrawn="1"/>
        </p:nvSpPr>
        <p:spPr>
          <a:xfrm>
            <a:off x="11060139" y="6615547"/>
            <a:ext cx="52705" cy="63500"/>
          </a:xfrm>
          <a:custGeom>
            <a:avLst/>
            <a:gdLst/>
            <a:ahLst/>
            <a:cxnLst/>
            <a:rect l="l" t="t" r="r" b="b"/>
            <a:pathLst>
              <a:path w="52704" h="63500">
                <a:moveTo>
                  <a:pt x="26238" y="0"/>
                </a:moveTo>
                <a:lnTo>
                  <a:pt x="14610" y="2420"/>
                </a:lnTo>
                <a:lnTo>
                  <a:pt x="6427" y="9099"/>
                </a:lnTo>
                <a:lnTo>
                  <a:pt x="1590" y="19159"/>
                </a:lnTo>
                <a:lnTo>
                  <a:pt x="0" y="31724"/>
                </a:lnTo>
                <a:lnTo>
                  <a:pt x="1590" y="44282"/>
                </a:lnTo>
                <a:lnTo>
                  <a:pt x="6427" y="54338"/>
                </a:lnTo>
                <a:lnTo>
                  <a:pt x="14610" y="61015"/>
                </a:lnTo>
                <a:lnTo>
                  <a:pt x="26238" y="63436"/>
                </a:lnTo>
                <a:lnTo>
                  <a:pt x="37870" y="61015"/>
                </a:lnTo>
                <a:lnTo>
                  <a:pt x="46089" y="54338"/>
                </a:lnTo>
                <a:lnTo>
                  <a:pt x="46697" y="53085"/>
                </a:lnTo>
                <a:lnTo>
                  <a:pt x="17830" y="53085"/>
                </a:lnTo>
                <a:lnTo>
                  <a:pt x="14897" y="43510"/>
                </a:lnTo>
                <a:lnTo>
                  <a:pt x="14897" y="19938"/>
                </a:lnTo>
                <a:lnTo>
                  <a:pt x="17830" y="10350"/>
                </a:lnTo>
                <a:lnTo>
                  <a:pt x="46696" y="10350"/>
                </a:lnTo>
                <a:lnTo>
                  <a:pt x="46089" y="9099"/>
                </a:lnTo>
                <a:lnTo>
                  <a:pt x="37870" y="2420"/>
                </a:lnTo>
                <a:lnTo>
                  <a:pt x="26238" y="0"/>
                </a:lnTo>
                <a:close/>
              </a:path>
              <a:path w="52704" h="63500">
                <a:moveTo>
                  <a:pt x="46696" y="10350"/>
                </a:moveTo>
                <a:lnTo>
                  <a:pt x="34671" y="10350"/>
                </a:lnTo>
                <a:lnTo>
                  <a:pt x="37668" y="19938"/>
                </a:lnTo>
                <a:lnTo>
                  <a:pt x="37668" y="43510"/>
                </a:lnTo>
                <a:lnTo>
                  <a:pt x="34671" y="53085"/>
                </a:lnTo>
                <a:lnTo>
                  <a:pt x="46697" y="53085"/>
                </a:lnTo>
                <a:lnTo>
                  <a:pt x="50968" y="44282"/>
                </a:lnTo>
                <a:lnTo>
                  <a:pt x="52578" y="31724"/>
                </a:lnTo>
                <a:lnTo>
                  <a:pt x="50968" y="19159"/>
                </a:lnTo>
                <a:lnTo>
                  <a:pt x="46696" y="10350"/>
                </a:lnTo>
                <a:close/>
              </a:path>
            </a:pathLst>
          </a:custGeom>
          <a:solidFill>
            <a:srgbClr val="005030"/>
          </a:solidFill>
        </p:spPr>
        <p:txBody>
          <a:bodyPr wrap="square" lIns="0" tIns="0" rIns="0" bIns="0" rtlCol="0"/>
          <a:lstStyle/>
          <a:p>
            <a:endParaRPr sz="1324"/>
          </a:p>
        </p:txBody>
      </p:sp>
      <p:sp>
        <p:nvSpPr>
          <p:cNvPr id="20" name="bk object 30"/>
          <p:cNvSpPr/>
          <p:nvPr userDrawn="1"/>
        </p:nvSpPr>
        <p:spPr>
          <a:xfrm>
            <a:off x="11116449" y="6616597"/>
            <a:ext cx="34925" cy="61594"/>
          </a:xfrm>
          <a:custGeom>
            <a:avLst/>
            <a:gdLst/>
            <a:ahLst/>
            <a:cxnLst/>
            <a:rect l="l" t="t" r="r" b="b"/>
            <a:pathLst>
              <a:path w="34925" h="61595">
                <a:moveTo>
                  <a:pt x="34328" y="0"/>
                </a:moveTo>
                <a:lnTo>
                  <a:pt x="0" y="0"/>
                </a:lnTo>
                <a:lnTo>
                  <a:pt x="0" y="61328"/>
                </a:lnTo>
                <a:lnTo>
                  <a:pt x="13995" y="61328"/>
                </a:lnTo>
                <a:lnTo>
                  <a:pt x="13995" y="35661"/>
                </a:lnTo>
                <a:lnTo>
                  <a:pt x="33515" y="35661"/>
                </a:lnTo>
                <a:lnTo>
                  <a:pt x="33515" y="24942"/>
                </a:lnTo>
                <a:lnTo>
                  <a:pt x="13995" y="24942"/>
                </a:lnTo>
                <a:lnTo>
                  <a:pt x="13995" y="10731"/>
                </a:lnTo>
                <a:lnTo>
                  <a:pt x="34328" y="10731"/>
                </a:lnTo>
                <a:lnTo>
                  <a:pt x="34328" y="0"/>
                </a:lnTo>
                <a:close/>
              </a:path>
            </a:pathLst>
          </a:custGeom>
          <a:solidFill>
            <a:srgbClr val="005030"/>
          </a:solidFill>
        </p:spPr>
        <p:txBody>
          <a:bodyPr wrap="square" lIns="0" tIns="0" rIns="0" bIns="0" rtlCol="0"/>
          <a:lstStyle/>
          <a:p>
            <a:endParaRPr sz="1324"/>
          </a:p>
        </p:txBody>
      </p:sp>
      <p:sp>
        <p:nvSpPr>
          <p:cNvPr id="21" name="bk object 31"/>
          <p:cNvSpPr/>
          <p:nvPr userDrawn="1"/>
        </p:nvSpPr>
        <p:spPr>
          <a:xfrm>
            <a:off x="11173273" y="6616599"/>
            <a:ext cx="64135" cy="61594"/>
          </a:xfrm>
          <a:custGeom>
            <a:avLst/>
            <a:gdLst/>
            <a:ahLst/>
            <a:cxnLst/>
            <a:rect l="l" t="t" r="r" b="b"/>
            <a:pathLst>
              <a:path w="64134" h="61595">
                <a:moveTo>
                  <a:pt x="21907" y="0"/>
                </a:moveTo>
                <a:lnTo>
                  <a:pt x="0" y="0"/>
                </a:lnTo>
                <a:lnTo>
                  <a:pt x="0" y="61328"/>
                </a:lnTo>
                <a:lnTo>
                  <a:pt x="13322" y="61328"/>
                </a:lnTo>
                <a:lnTo>
                  <a:pt x="13322" y="12852"/>
                </a:lnTo>
                <a:lnTo>
                  <a:pt x="25170" y="12852"/>
                </a:lnTo>
                <a:lnTo>
                  <a:pt x="21907" y="0"/>
                </a:lnTo>
                <a:close/>
              </a:path>
              <a:path w="64134" h="61595">
                <a:moveTo>
                  <a:pt x="25170" y="12852"/>
                </a:moveTo>
                <a:lnTo>
                  <a:pt x="13487" y="12852"/>
                </a:lnTo>
                <a:lnTo>
                  <a:pt x="26885" y="61328"/>
                </a:lnTo>
                <a:lnTo>
                  <a:pt x="36461" y="61328"/>
                </a:lnTo>
                <a:lnTo>
                  <a:pt x="42737" y="39471"/>
                </a:lnTo>
                <a:lnTo>
                  <a:pt x="31927" y="39471"/>
                </a:lnTo>
                <a:lnTo>
                  <a:pt x="25170" y="12852"/>
                </a:lnTo>
                <a:close/>
              </a:path>
              <a:path w="64134" h="61595">
                <a:moveTo>
                  <a:pt x="63842" y="12852"/>
                </a:moveTo>
                <a:lnTo>
                  <a:pt x="50533" y="12852"/>
                </a:lnTo>
                <a:lnTo>
                  <a:pt x="50533" y="61328"/>
                </a:lnTo>
                <a:lnTo>
                  <a:pt x="63842" y="61328"/>
                </a:lnTo>
                <a:lnTo>
                  <a:pt x="63842" y="12852"/>
                </a:lnTo>
                <a:close/>
              </a:path>
              <a:path w="64134" h="61595">
                <a:moveTo>
                  <a:pt x="63842" y="0"/>
                </a:moveTo>
                <a:lnTo>
                  <a:pt x="42913" y="0"/>
                </a:lnTo>
                <a:lnTo>
                  <a:pt x="32105" y="39471"/>
                </a:lnTo>
                <a:lnTo>
                  <a:pt x="42737" y="39471"/>
                </a:lnTo>
                <a:lnTo>
                  <a:pt x="50380" y="12852"/>
                </a:lnTo>
                <a:lnTo>
                  <a:pt x="63842" y="12852"/>
                </a:lnTo>
                <a:lnTo>
                  <a:pt x="63842" y="0"/>
                </a:lnTo>
                <a:close/>
              </a:path>
            </a:pathLst>
          </a:custGeom>
          <a:solidFill>
            <a:srgbClr val="005030"/>
          </a:solidFill>
        </p:spPr>
        <p:txBody>
          <a:bodyPr wrap="square" lIns="0" tIns="0" rIns="0" bIns="0" rtlCol="0"/>
          <a:lstStyle/>
          <a:p>
            <a:endParaRPr sz="1324"/>
          </a:p>
        </p:txBody>
      </p:sp>
      <p:sp>
        <p:nvSpPr>
          <p:cNvPr id="22" name="bk object 32"/>
          <p:cNvSpPr/>
          <p:nvPr userDrawn="1"/>
        </p:nvSpPr>
        <p:spPr>
          <a:xfrm>
            <a:off x="11251666" y="6616599"/>
            <a:ext cx="0" cy="61594"/>
          </a:xfrm>
          <a:custGeom>
            <a:avLst/>
            <a:gdLst/>
            <a:ahLst/>
            <a:cxnLst/>
            <a:rect l="l" t="t" r="r" b="b"/>
            <a:pathLst>
              <a:path h="61595">
                <a:moveTo>
                  <a:pt x="0" y="0"/>
                </a:moveTo>
                <a:lnTo>
                  <a:pt x="0" y="61328"/>
                </a:lnTo>
              </a:path>
            </a:pathLst>
          </a:custGeom>
          <a:ln w="14554">
            <a:solidFill>
              <a:srgbClr val="005030"/>
            </a:solidFill>
          </a:ln>
        </p:spPr>
        <p:txBody>
          <a:bodyPr wrap="square" lIns="0" tIns="0" rIns="0" bIns="0" rtlCol="0"/>
          <a:lstStyle/>
          <a:p>
            <a:endParaRPr sz="1324"/>
          </a:p>
        </p:txBody>
      </p:sp>
      <p:sp>
        <p:nvSpPr>
          <p:cNvPr id="23" name="bk object 33"/>
          <p:cNvSpPr/>
          <p:nvPr userDrawn="1"/>
        </p:nvSpPr>
        <p:spPr>
          <a:xfrm>
            <a:off x="11260891" y="6616597"/>
            <a:ext cx="56515" cy="61594"/>
          </a:xfrm>
          <a:custGeom>
            <a:avLst/>
            <a:gdLst/>
            <a:ahLst/>
            <a:cxnLst/>
            <a:rect l="l" t="t" r="r" b="b"/>
            <a:pathLst>
              <a:path w="56515" h="61595">
                <a:moveTo>
                  <a:pt x="36525" y="0"/>
                </a:moveTo>
                <a:lnTo>
                  <a:pt x="20573" y="0"/>
                </a:lnTo>
                <a:lnTo>
                  <a:pt x="0" y="61328"/>
                </a:lnTo>
                <a:lnTo>
                  <a:pt x="13982" y="61328"/>
                </a:lnTo>
                <a:lnTo>
                  <a:pt x="18275" y="47624"/>
                </a:lnTo>
                <a:lnTo>
                  <a:pt x="51939" y="47624"/>
                </a:lnTo>
                <a:lnTo>
                  <a:pt x="48585" y="37261"/>
                </a:lnTo>
                <a:lnTo>
                  <a:pt x="20942" y="37261"/>
                </a:lnTo>
                <a:lnTo>
                  <a:pt x="28270" y="11785"/>
                </a:lnTo>
                <a:lnTo>
                  <a:pt x="40339" y="11785"/>
                </a:lnTo>
                <a:lnTo>
                  <a:pt x="36525" y="0"/>
                </a:lnTo>
                <a:close/>
              </a:path>
              <a:path w="56515" h="61595">
                <a:moveTo>
                  <a:pt x="51939" y="47624"/>
                </a:moveTo>
                <a:lnTo>
                  <a:pt x="37680" y="47624"/>
                </a:lnTo>
                <a:lnTo>
                  <a:pt x="41478" y="61328"/>
                </a:lnTo>
                <a:lnTo>
                  <a:pt x="56375" y="61328"/>
                </a:lnTo>
                <a:lnTo>
                  <a:pt x="51939" y="47624"/>
                </a:lnTo>
                <a:close/>
              </a:path>
              <a:path w="56515" h="61595">
                <a:moveTo>
                  <a:pt x="40339" y="11785"/>
                </a:moveTo>
                <a:lnTo>
                  <a:pt x="28447" y="11785"/>
                </a:lnTo>
                <a:lnTo>
                  <a:pt x="34848" y="37261"/>
                </a:lnTo>
                <a:lnTo>
                  <a:pt x="48585" y="37261"/>
                </a:lnTo>
                <a:lnTo>
                  <a:pt x="40339" y="11785"/>
                </a:lnTo>
                <a:close/>
              </a:path>
            </a:pathLst>
          </a:custGeom>
          <a:solidFill>
            <a:srgbClr val="005030"/>
          </a:solidFill>
        </p:spPr>
        <p:txBody>
          <a:bodyPr wrap="square" lIns="0" tIns="0" rIns="0" bIns="0" rtlCol="0"/>
          <a:lstStyle/>
          <a:p>
            <a:endParaRPr sz="1324"/>
          </a:p>
        </p:txBody>
      </p:sp>
      <p:sp>
        <p:nvSpPr>
          <p:cNvPr id="24" name="bk object 34"/>
          <p:cNvSpPr/>
          <p:nvPr userDrawn="1"/>
        </p:nvSpPr>
        <p:spPr>
          <a:xfrm>
            <a:off x="11319221" y="6616599"/>
            <a:ext cx="64135" cy="61594"/>
          </a:xfrm>
          <a:custGeom>
            <a:avLst/>
            <a:gdLst/>
            <a:ahLst/>
            <a:cxnLst/>
            <a:rect l="l" t="t" r="r" b="b"/>
            <a:pathLst>
              <a:path w="64134" h="61595">
                <a:moveTo>
                  <a:pt x="21907" y="0"/>
                </a:moveTo>
                <a:lnTo>
                  <a:pt x="0" y="0"/>
                </a:lnTo>
                <a:lnTo>
                  <a:pt x="0" y="61328"/>
                </a:lnTo>
                <a:lnTo>
                  <a:pt x="13322" y="61328"/>
                </a:lnTo>
                <a:lnTo>
                  <a:pt x="13322" y="12852"/>
                </a:lnTo>
                <a:lnTo>
                  <a:pt x="25174" y="12852"/>
                </a:lnTo>
                <a:lnTo>
                  <a:pt x="21907" y="0"/>
                </a:lnTo>
                <a:close/>
              </a:path>
              <a:path w="64134" h="61595">
                <a:moveTo>
                  <a:pt x="25174" y="12852"/>
                </a:moveTo>
                <a:lnTo>
                  <a:pt x="13487" y="12852"/>
                </a:lnTo>
                <a:lnTo>
                  <a:pt x="26911" y="61328"/>
                </a:lnTo>
                <a:lnTo>
                  <a:pt x="36461" y="61328"/>
                </a:lnTo>
                <a:lnTo>
                  <a:pt x="42743" y="39471"/>
                </a:lnTo>
                <a:lnTo>
                  <a:pt x="31940" y="39471"/>
                </a:lnTo>
                <a:lnTo>
                  <a:pt x="25174" y="12852"/>
                </a:lnTo>
                <a:close/>
              </a:path>
              <a:path w="64134" h="61595">
                <a:moveTo>
                  <a:pt x="63868" y="12852"/>
                </a:moveTo>
                <a:lnTo>
                  <a:pt x="50558" y="12852"/>
                </a:lnTo>
                <a:lnTo>
                  <a:pt x="50558" y="61328"/>
                </a:lnTo>
                <a:lnTo>
                  <a:pt x="63868" y="61328"/>
                </a:lnTo>
                <a:lnTo>
                  <a:pt x="63868" y="12852"/>
                </a:lnTo>
                <a:close/>
              </a:path>
              <a:path w="64134" h="61595">
                <a:moveTo>
                  <a:pt x="63868" y="0"/>
                </a:moveTo>
                <a:lnTo>
                  <a:pt x="42938" y="0"/>
                </a:lnTo>
                <a:lnTo>
                  <a:pt x="32130" y="39471"/>
                </a:lnTo>
                <a:lnTo>
                  <a:pt x="42743" y="39471"/>
                </a:lnTo>
                <a:lnTo>
                  <a:pt x="50393" y="12852"/>
                </a:lnTo>
                <a:lnTo>
                  <a:pt x="63868" y="12852"/>
                </a:lnTo>
                <a:lnTo>
                  <a:pt x="63868" y="0"/>
                </a:lnTo>
                <a:close/>
              </a:path>
            </a:pathLst>
          </a:custGeom>
          <a:solidFill>
            <a:srgbClr val="005030"/>
          </a:solidFill>
        </p:spPr>
        <p:txBody>
          <a:bodyPr wrap="square" lIns="0" tIns="0" rIns="0" bIns="0" rtlCol="0"/>
          <a:lstStyle/>
          <a:p>
            <a:endParaRPr sz="1324"/>
          </a:p>
        </p:txBody>
      </p:sp>
      <p:sp>
        <p:nvSpPr>
          <p:cNvPr id="25" name="bk object 35"/>
          <p:cNvSpPr/>
          <p:nvPr userDrawn="1"/>
        </p:nvSpPr>
        <p:spPr>
          <a:xfrm>
            <a:off x="11397640" y="6616599"/>
            <a:ext cx="0" cy="61594"/>
          </a:xfrm>
          <a:custGeom>
            <a:avLst/>
            <a:gdLst/>
            <a:ahLst/>
            <a:cxnLst/>
            <a:rect l="l" t="t" r="r" b="b"/>
            <a:pathLst>
              <a:path h="61595">
                <a:moveTo>
                  <a:pt x="0" y="0"/>
                </a:moveTo>
                <a:lnTo>
                  <a:pt x="0" y="61328"/>
                </a:lnTo>
              </a:path>
            </a:pathLst>
          </a:custGeom>
          <a:ln w="14528">
            <a:solidFill>
              <a:srgbClr val="005030"/>
            </a:solidFill>
          </a:ln>
        </p:spPr>
        <p:txBody>
          <a:bodyPr wrap="square" lIns="0" tIns="0" rIns="0" bIns="0" rtlCol="0"/>
          <a:lstStyle/>
          <a:p>
            <a:endParaRPr sz="1324"/>
          </a:p>
        </p:txBody>
      </p:sp>
      <p:sp>
        <p:nvSpPr>
          <p:cNvPr id="26" name="bk object 36"/>
          <p:cNvSpPr/>
          <p:nvPr userDrawn="1"/>
        </p:nvSpPr>
        <p:spPr>
          <a:xfrm>
            <a:off x="11434329" y="6616597"/>
            <a:ext cx="44450" cy="61594"/>
          </a:xfrm>
          <a:custGeom>
            <a:avLst/>
            <a:gdLst/>
            <a:ahLst/>
            <a:cxnLst/>
            <a:rect l="l" t="t" r="r" b="b"/>
            <a:pathLst>
              <a:path w="44450" h="61595">
                <a:moveTo>
                  <a:pt x="14554" y="0"/>
                </a:moveTo>
                <a:lnTo>
                  <a:pt x="0" y="0"/>
                </a:lnTo>
                <a:lnTo>
                  <a:pt x="0" y="61328"/>
                </a:lnTo>
                <a:lnTo>
                  <a:pt x="14554" y="61328"/>
                </a:lnTo>
                <a:lnTo>
                  <a:pt x="14554" y="35839"/>
                </a:lnTo>
                <a:lnTo>
                  <a:pt x="44157" y="35839"/>
                </a:lnTo>
                <a:lnTo>
                  <a:pt x="44157" y="24422"/>
                </a:lnTo>
                <a:lnTo>
                  <a:pt x="14554" y="24422"/>
                </a:lnTo>
                <a:lnTo>
                  <a:pt x="14554" y="0"/>
                </a:lnTo>
                <a:close/>
              </a:path>
              <a:path w="44450" h="61595">
                <a:moveTo>
                  <a:pt x="44157" y="35839"/>
                </a:moveTo>
                <a:lnTo>
                  <a:pt x="29591" y="35839"/>
                </a:lnTo>
                <a:lnTo>
                  <a:pt x="29591" y="61328"/>
                </a:lnTo>
                <a:lnTo>
                  <a:pt x="44157" y="61328"/>
                </a:lnTo>
                <a:lnTo>
                  <a:pt x="44157" y="35839"/>
                </a:lnTo>
                <a:close/>
              </a:path>
              <a:path w="44450" h="61595">
                <a:moveTo>
                  <a:pt x="44157" y="0"/>
                </a:moveTo>
                <a:lnTo>
                  <a:pt x="29591" y="0"/>
                </a:lnTo>
                <a:lnTo>
                  <a:pt x="29591" y="24422"/>
                </a:lnTo>
                <a:lnTo>
                  <a:pt x="44157" y="24422"/>
                </a:lnTo>
                <a:lnTo>
                  <a:pt x="44157" y="0"/>
                </a:lnTo>
                <a:close/>
              </a:path>
            </a:pathLst>
          </a:custGeom>
          <a:solidFill>
            <a:srgbClr val="005030"/>
          </a:solidFill>
        </p:spPr>
        <p:txBody>
          <a:bodyPr wrap="square" lIns="0" tIns="0" rIns="0" bIns="0" rtlCol="0"/>
          <a:lstStyle/>
          <a:p>
            <a:endParaRPr sz="1324"/>
          </a:p>
        </p:txBody>
      </p:sp>
      <p:sp>
        <p:nvSpPr>
          <p:cNvPr id="27" name="bk object 37"/>
          <p:cNvSpPr/>
          <p:nvPr userDrawn="1"/>
        </p:nvSpPr>
        <p:spPr>
          <a:xfrm>
            <a:off x="11483980" y="6616597"/>
            <a:ext cx="36830" cy="61594"/>
          </a:xfrm>
          <a:custGeom>
            <a:avLst/>
            <a:gdLst/>
            <a:ahLst/>
            <a:cxnLst/>
            <a:rect l="l" t="t" r="r" b="b"/>
            <a:pathLst>
              <a:path w="36829" h="61595">
                <a:moveTo>
                  <a:pt x="35750" y="0"/>
                </a:moveTo>
                <a:lnTo>
                  <a:pt x="0" y="0"/>
                </a:lnTo>
                <a:lnTo>
                  <a:pt x="0" y="61328"/>
                </a:lnTo>
                <a:lnTo>
                  <a:pt x="36804" y="61328"/>
                </a:lnTo>
                <a:lnTo>
                  <a:pt x="36804" y="50622"/>
                </a:lnTo>
                <a:lnTo>
                  <a:pt x="14020" y="50622"/>
                </a:lnTo>
                <a:lnTo>
                  <a:pt x="14020" y="35140"/>
                </a:lnTo>
                <a:lnTo>
                  <a:pt x="34696" y="35140"/>
                </a:lnTo>
                <a:lnTo>
                  <a:pt x="34696" y="24422"/>
                </a:lnTo>
                <a:lnTo>
                  <a:pt x="14020" y="24422"/>
                </a:lnTo>
                <a:lnTo>
                  <a:pt x="14020" y="10731"/>
                </a:lnTo>
                <a:lnTo>
                  <a:pt x="35750" y="10731"/>
                </a:lnTo>
                <a:lnTo>
                  <a:pt x="35750" y="0"/>
                </a:lnTo>
                <a:close/>
              </a:path>
            </a:pathLst>
          </a:custGeom>
          <a:solidFill>
            <a:srgbClr val="005030"/>
          </a:solidFill>
        </p:spPr>
        <p:txBody>
          <a:bodyPr wrap="square" lIns="0" tIns="0" rIns="0" bIns="0" rtlCol="0"/>
          <a:lstStyle/>
          <a:p>
            <a:endParaRPr sz="1324"/>
          </a:p>
        </p:txBody>
      </p:sp>
      <p:sp>
        <p:nvSpPr>
          <p:cNvPr id="28" name="bk object 38"/>
          <p:cNvSpPr/>
          <p:nvPr userDrawn="1"/>
        </p:nvSpPr>
        <p:spPr>
          <a:xfrm>
            <a:off x="11520241" y="6616597"/>
            <a:ext cx="56515" cy="61594"/>
          </a:xfrm>
          <a:custGeom>
            <a:avLst/>
            <a:gdLst/>
            <a:ahLst/>
            <a:cxnLst/>
            <a:rect l="l" t="t" r="r" b="b"/>
            <a:pathLst>
              <a:path w="56515" h="61595">
                <a:moveTo>
                  <a:pt x="36550" y="0"/>
                </a:moveTo>
                <a:lnTo>
                  <a:pt x="20586" y="0"/>
                </a:lnTo>
                <a:lnTo>
                  <a:pt x="0" y="61328"/>
                </a:lnTo>
                <a:lnTo>
                  <a:pt x="14020" y="61328"/>
                </a:lnTo>
                <a:lnTo>
                  <a:pt x="18262" y="47624"/>
                </a:lnTo>
                <a:lnTo>
                  <a:pt x="51975" y="47624"/>
                </a:lnTo>
                <a:lnTo>
                  <a:pt x="48618" y="37261"/>
                </a:lnTo>
                <a:lnTo>
                  <a:pt x="20916" y="37261"/>
                </a:lnTo>
                <a:lnTo>
                  <a:pt x="28295" y="11785"/>
                </a:lnTo>
                <a:lnTo>
                  <a:pt x="40367" y="11785"/>
                </a:lnTo>
                <a:lnTo>
                  <a:pt x="36550" y="0"/>
                </a:lnTo>
                <a:close/>
              </a:path>
              <a:path w="56515" h="61595">
                <a:moveTo>
                  <a:pt x="51975" y="47624"/>
                </a:moveTo>
                <a:lnTo>
                  <a:pt x="37668" y="47624"/>
                </a:lnTo>
                <a:lnTo>
                  <a:pt x="41516" y="61328"/>
                </a:lnTo>
                <a:lnTo>
                  <a:pt x="56413" y="61328"/>
                </a:lnTo>
                <a:lnTo>
                  <a:pt x="51975" y="47624"/>
                </a:lnTo>
                <a:close/>
              </a:path>
              <a:path w="56515" h="61595">
                <a:moveTo>
                  <a:pt x="40367" y="11785"/>
                </a:moveTo>
                <a:lnTo>
                  <a:pt x="28460" y="11785"/>
                </a:lnTo>
                <a:lnTo>
                  <a:pt x="34836" y="37261"/>
                </a:lnTo>
                <a:lnTo>
                  <a:pt x="48618" y="37261"/>
                </a:lnTo>
                <a:lnTo>
                  <a:pt x="40367" y="11785"/>
                </a:lnTo>
                <a:close/>
              </a:path>
            </a:pathLst>
          </a:custGeom>
          <a:solidFill>
            <a:srgbClr val="005030"/>
          </a:solidFill>
        </p:spPr>
        <p:txBody>
          <a:bodyPr wrap="square" lIns="0" tIns="0" rIns="0" bIns="0" rtlCol="0"/>
          <a:lstStyle/>
          <a:p>
            <a:endParaRPr sz="1324"/>
          </a:p>
        </p:txBody>
      </p:sp>
      <p:sp>
        <p:nvSpPr>
          <p:cNvPr id="29" name="bk object 39"/>
          <p:cNvSpPr/>
          <p:nvPr userDrawn="1"/>
        </p:nvSpPr>
        <p:spPr>
          <a:xfrm>
            <a:off x="11578621" y="6616597"/>
            <a:ext cx="35560" cy="61594"/>
          </a:xfrm>
          <a:custGeom>
            <a:avLst/>
            <a:gdLst/>
            <a:ahLst/>
            <a:cxnLst/>
            <a:rect l="l" t="t" r="r" b="b"/>
            <a:pathLst>
              <a:path w="35559" h="61595">
                <a:moveTo>
                  <a:pt x="14528" y="0"/>
                </a:moveTo>
                <a:lnTo>
                  <a:pt x="0" y="0"/>
                </a:lnTo>
                <a:lnTo>
                  <a:pt x="0" y="61328"/>
                </a:lnTo>
                <a:lnTo>
                  <a:pt x="35013" y="61328"/>
                </a:lnTo>
                <a:lnTo>
                  <a:pt x="35013" y="50279"/>
                </a:lnTo>
                <a:lnTo>
                  <a:pt x="14528" y="50279"/>
                </a:lnTo>
                <a:lnTo>
                  <a:pt x="14528" y="0"/>
                </a:lnTo>
                <a:close/>
              </a:path>
            </a:pathLst>
          </a:custGeom>
          <a:solidFill>
            <a:srgbClr val="005030"/>
          </a:solidFill>
        </p:spPr>
        <p:txBody>
          <a:bodyPr wrap="square" lIns="0" tIns="0" rIns="0" bIns="0" rtlCol="0"/>
          <a:lstStyle/>
          <a:p>
            <a:endParaRPr sz="1324"/>
          </a:p>
        </p:txBody>
      </p:sp>
      <p:sp>
        <p:nvSpPr>
          <p:cNvPr id="30" name="bk object 40"/>
          <p:cNvSpPr/>
          <p:nvPr userDrawn="1"/>
        </p:nvSpPr>
        <p:spPr>
          <a:xfrm>
            <a:off x="11607062" y="6616603"/>
            <a:ext cx="41910" cy="61594"/>
          </a:xfrm>
          <a:custGeom>
            <a:avLst/>
            <a:gdLst/>
            <a:ahLst/>
            <a:cxnLst/>
            <a:rect l="l" t="t" r="r" b="b"/>
            <a:pathLst>
              <a:path w="41909" h="61595">
                <a:moveTo>
                  <a:pt x="28028" y="11074"/>
                </a:moveTo>
                <a:lnTo>
                  <a:pt x="13487" y="11074"/>
                </a:lnTo>
                <a:lnTo>
                  <a:pt x="13487" y="61328"/>
                </a:lnTo>
                <a:lnTo>
                  <a:pt x="28028" y="61328"/>
                </a:lnTo>
                <a:lnTo>
                  <a:pt x="28028" y="11074"/>
                </a:lnTo>
                <a:close/>
              </a:path>
              <a:path w="41909" h="61595">
                <a:moveTo>
                  <a:pt x="41490" y="0"/>
                </a:moveTo>
                <a:lnTo>
                  <a:pt x="0" y="0"/>
                </a:lnTo>
                <a:lnTo>
                  <a:pt x="0" y="11074"/>
                </a:lnTo>
                <a:lnTo>
                  <a:pt x="41490" y="11074"/>
                </a:lnTo>
                <a:lnTo>
                  <a:pt x="41490" y="0"/>
                </a:lnTo>
                <a:close/>
              </a:path>
            </a:pathLst>
          </a:custGeom>
          <a:solidFill>
            <a:srgbClr val="005030"/>
          </a:solidFill>
        </p:spPr>
        <p:txBody>
          <a:bodyPr wrap="square" lIns="0" tIns="0" rIns="0" bIns="0" rtlCol="0"/>
          <a:lstStyle/>
          <a:p>
            <a:endParaRPr sz="1324"/>
          </a:p>
        </p:txBody>
      </p:sp>
      <p:sp>
        <p:nvSpPr>
          <p:cNvPr id="31" name="bk object 41"/>
          <p:cNvSpPr/>
          <p:nvPr userDrawn="1"/>
        </p:nvSpPr>
        <p:spPr>
          <a:xfrm>
            <a:off x="11651391" y="6616597"/>
            <a:ext cx="44450" cy="61594"/>
          </a:xfrm>
          <a:custGeom>
            <a:avLst/>
            <a:gdLst/>
            <a:ahLst/>
            <a:cxnLst/>
            <a:rect l="l" t="t" r="r" b="b"/>
            <a:pathLst>
              <a:path w="44450" h="61595">
                <a:moveTo>
                  <a:pt x="14579" y="0"/>
                </a:moveTo>
                <a:lnTo>
                  <a:pt x="0" y="0"/>
                </a:lnTo>
                <a:lnTo>
                  <a:pt x="0" y="61328"/>
                </a:lnTo>
                <a:lnTo>
                  <a:pt x="14579" y="61328"/>
                </a:lnTo>
                <a:lnTo>
                  <a:pt x="14579" y="35839"/>
                </a:lnTo>
                <a:lnTo>
                  <a:pt x="44157" y="35839"/>
                </a:lnTo>
                <a:lnTo>
                  <a:pt x="44157" y="24422"/>
                </a:lnTo>
                <a:lnTo>
                  <a:pt x="14579" y="24422"/>
                </a:lnTo>
                <a:lnTo>
                  <a:pt x="14579" y="0"/>
                </a:lnTo>
                <a:close/>
              </a:path>
              <a:path w="44450" h="61595">
                <a:moveTo>
                  <a:pt x="44157" y="35839"/>
                </a:moveTo>
                <a:lnTo>
                  <a:pt x="29629" y="35839"/>
                </a:lnTo>
                <a:lnTo>
                  <a:pt x="29629" y="61328"/>
                </a:lnTo>
                <a:lnTo>
                  <a:pt x="44157" y="61328"/>
                </a:lnTo>
                <a:lnTo>
                  <a:pt x="44157" y="35839"/>
                </a:lnTo>
                <a:close/>
              </a:path>
              <a:path w="44450" h="61595">
                <a:moveTo>
                  <a:pt x="44157" y="0"/>
                </a:moveTo>
                <a:lnTo>
                  <a:pt x="29629" y="0"/>
                </a:lnTo>
                <a:lnTo>
                  <a:pt x="29629" y="24422"/>
                </a:lnTo>
                <a:lnTo>
                  <a:pt x="44157" y="24422"/>
                </a:lnTo>
                <a:lnTo>
                  <a:pt x="44157" y="0"/>
                </a:lnTo>
                <a:close/>
              </a:path>
            </a:pathLst>
          </a:custGeom>
          <a:solidFill>
            <a:srgbClr val="005030"/>
          </a:solidFill>
        </p:spPr>
        <p:txBody>
          <a:bodyPr wrap="square" lIns="0" tIns="0" rIns="0" bIns="0" rtlCol="0"/>
          <a:lstStyle/>
          <a:p>
            <a:endParaRPr sz="1324"/>
          </a:p>
        </p:txBody>
      </p:sp>
      <p:sp>
        <p:nvSpPr>
          <p:cNvPr id="32" name="bk object 42"/>
          <p:cNvSpPr/>
          <p:nvPr userDrawn="1"/>
        </p:nvSpPr>
        <p:spPr>
          <a:xfrm>
            <a:off x="11719786" y="6615550"/>
            <a:ext cx="39370" cy="63500"/>
          </a:xfrm>
          <a:custGeom>
            <a:avLst/>
            <a:gdLst/>
            <a:ahLst/>
            <a:cxnLst/>
            <a:rect l="l" t="t" r="r" b="b"/>
            <a:pathLst>
              <a:path w="39370" h="63500">
                <a:moveTo>
                  <a:pt x="1765" y="48945"/>
                </a:moveTo>
                <a:lnTo>
                  <a:pt x="952" y="60896"/>
                </a:lnTo>
                <a:lnTo>
                  <a:pt x="3619" y="61696"/>
                </a:lnTo>
                <a:lnTo>
                  <a:pt x="10083" y="63436"/>
                </a:lnTo>
                <a:lnTo>
                  <a:pt x="17640" y="63436"/>
                </a:lnTo>
                <a:lnTo>
                  <a:pt x="26215" y="62156"/>
                </a:lnTo>
                <a:lnTo>
                  <a:pt x="33081" y="58470"/>
                </a:lnTo>
                <a:lnTo>
                  <a:pt x="37560" y="52717"/>
                </a:lnTo>
                <a:lnTo>
                  <a:pt x="9931" y="52717"/>
                </a:lnTo>
                <a:lnTo>
                  <a:pt x="6083" y="50622"/>
                </a:lnTo>
                <a:lnTo>
                  <a:pt x="1765" y="48945"/>
                </a:lnTo>
                <a:close/>
              </a:path>
              <a:path w="39370" h="63500">
                <a:moveTo>
                  <a:pt x="27127" y="0"/>
                </a:moveTo>
                <a:lnTo>
                  <a:pt x="21450" y="0"/>
                </a:lnTo>
                <a:lnTo>
                  <a:pt x="9333" y="2471"/>
                </a:lnTo>
                <a:lnTo>
                  <a:pt x="2933" y="8047"/>
                </a:lnTo>
                <a:lnTo>
                  <a:pt x="429" y="13967"/>
                </a:lnTo>
                <a:lnTo>
                  <a:pt x="0" y="17475"/>
                </a:lnTo>
                <a:lnTo>
                  <a:pt x="3808" y="29410"/>
                </a:lnTo>
                <a:lnTo>
                  <a:pt x="12185" y="35210"/>
                </a:lnTo>
                <a:lnTo>
                  <a:pt x="20563" y="39135"/>
                </a:lnTo>
                <a:lnTo>
                  <a:pt x="24371" y="45440"/>
                </a:lnTo>
                <a:lnTo>
                  <a:pt x="24371" y="50444"/>
                </a:lnTo>
                <a:lnTo>
                  <a:pt x="19938" y="52717"/>
                </a:lnTo>
                <a:lnTo>
                  <a:pt x="37560" y="52717"/>
                </a:lnTo>
                <a:lnTo>
                  <a:pt x="39293" y="44818"/>
                </a:lnTo>
                <a:lnTo>
                  <a:pt x="35473" y="32849"/>
                </a:lnTo>
                <a:lnTo>
                  <a:pt x="27070" y="26941"/>
                </a:lnTo>
                <a:lnTo>
                  <a:pt x="18666" y="23031"/>
                </a:lnTo>
                <a:lnTo>
                  <a:pt x="14846" y="17056"/>
                </a:lnTo>
                <a:lnTo>
                  <a:pt x="14846" y="12496"/>
                </a:lnTo>
                <a:lnTo>
                  <a:pt x="18427" y="10337"/>
                </a:lnTo>
                <a:lnTo>
                  <a:pt x="35527" y="10337"/>
                </a:lnTo>
                <a:lnTo>
                  <a:pt x="35966" y="2120"/>
                </a:lnTo>
                <a:lnTo>
                  <a:pt x="30657" y="1003"/>
                </a:lnTo>
                <a:lnTo>
                  <a:pt x="27127" y="0"/>
                </a:lnTo>
                <a:close/>
              </a:path>
              <a:path w="39370" h="63500">
                <a:moveTo>
                  <a:pt x="35527" y="10337"/>
                </a:moveTo>
                <a:lnTo>
                  <a:pt x="27025" y="10337"/>
                </a:lnTo>
                <a:lnTo>
                  <a:pt x="31864" y="11785"/>
                </a:lnTo>
                <a:lnTo>
                  <a:pt x="35356" y="13538"/>
                </a:lnTo>
                <a:lnTo>
                  <a:pt x="35527" y="10337"/>
                </a:lnTo>
                <a:close/>
              </a:path>
            </a:pathLst>
          </a:custGeom>
          <a:solidFill>
            <a:srgbClr val="005030"/>
          </a:solidFill>
        </p:spPr>
        <p:txBody>
          <a:bodyPr wrap="square" lIns="0" tIns="0" rIns="0" bIns="0" rtlCol="0"/>
          <a:lstStyle/>
          <a:p>
            <a:endParaRPr sz="1324"/>
          </a:p>
        </p:txBody>
      </p:sp>
      <p:sp>
        <p:nvSpPr>
          <p:cNvPr id="33" name="bk object 43"/>
          <p:cNvSpPr/>
          <p:nvPr userDrawn="1"/>
        </p:nvSpPr>
        <p:spPr>
          <a:xfrm>
            <a:off x="11757191" y="6616601"/>
            <a:ext cx="52705" cy="61594"/>
          </a:xfrm>
          <a:custGeom>
            <a:avLst/>
            <a:gdLst/>
            <a:ahLst/>
            <a:cxnLst/>
            <a:rect l="l" t="t" r="r" b="b"/>
            <a:pathLst>
              <a:path w="52704" h="61595">
                <a:moveTo>
                  <a:pt x="16687" y="0"/>
                </a:moveTo>
                <a:lnTo>
                  <a:pt x="0" y="0"/>
                </a:lnTo>
                <a:lnTo>
                  <a:pt x="18783" y="37858"/>
                </a:lnTo>
                <a:lnTo>
                  <a:pt x="18783" y="61328"/>
                </a:lnTo>
                <a:lnTo>
                  <a:pt x="33312" y="61328"/>
                </a:lnTo>
                <a:lnTo>
                  <a:pt x="33312" y="38138"/>
                </a:lnTo>
                <a:lnTo>
                  <a:pt x="40424" y="23736"/>
                </a:lnTo>
                <a:lnTo>
                  <a:pt x="26606" y="23736"/>
                </a:lnTo>
                <a:lnTo>
                  <a:pt x="16687" y="0"/>
                </a:lnTo>
                <a:close/>
              </a:path>
              <a:path w="52704" h="61595">
                <a:moveTo>
                  <a:pt x="52146" y="0"/>
                </a:moveTo>
                <a:lnTo>
                  <a:pt x="35814" y="0"/>
                </a:lnTo>
                <a:lnTo>
                  <a:pt x="26606" y="23736"/>
                </a:lnTo>
                <a:lnTo>
                  <a:pt x="40424" y="23736"/>
                </a:lnTo>
                <a:lnTo>
                  <a:pt x="52146" y="0"/>
                </a:lnTo>
                <a:close/>
              </a:path>
            </a:pathLst>
          </a:custGeom>
          <a:solidFill>
            <a:srgbClr val="005030"/>
          </a:solidFill>
        </p:spPr>
        <p:txBody>
          <a:bodyPr wrap="square" lIns="0" tIns="0" rIns="0" bIns="0" rtlCol="0"/>
          <a:lstStyle/>
          <a:p>
            <a:endParaRPr sz="1324"/>
          </a:p>
        </p:txBody>
      </p:sp>
      <p:sp>
        <p:nvSpPr>
          <p:cNvPr id="34" name="bk object 44"/>
          <p:cNvSpPr/>
          <p:nvPr userDrawn="1"/>
        </p:nvSpPr>
        <p:spPr>
          <a:xfrm>
            <a:off x="11807727" y="6615550"/>
            <a:ext cx="39370" cy="63500"/>
          </a:xfrm>
          <a:custGeom>
            <a:avLst/>
            <a:gdLst/>
            <a:ahLst/>
            <a:cxnLst/>
            <a:rect l="l" t="t" r="r" b="b"/>
            <a:pathLst>
              <a:path w="39370" h="63500">
                <a:moveTo>
                  <a:pt x="1765" y="48945"/>
                </a:moveTo>
                <a:lnTo>
                  <a:pt x="990" y="60896"/>
                </a:lnTo>
                <a:lnTo>
                  <a:pt x="3632" y="61696"/>
                </a:lnTo>
                <a:lnTo>
                  <a:pt x="10083" y="63436"/>
                </a:lnTo>
                <a:lnTo>
                  <a:pt x="17640" y="63436"/>
                </a:lnTo>
                <a:lnTo>
                  <a:pt x="26214" y="62156"/>
                </a:lnTo>
                <a:lnTo>
                  <a:pt x="33067" y="58470"/>
                </a:lnTo>
                <a:lnTo>
                  <a:pt x="37530" y="52717"/>
                </a:lnTo>
                <a:lnTo>
                  <a:pt x="9905" y="52717"/>
                </a:lnTo>
                <a:lnTo>
                  <a:pt x="6121" y="50622"/>
                </a:lnTo>
                <a:lnTo>
                  <a:pt x="1765" y="48945"/>
                </a:lnTo>
                <a:close/>
              </a:path>
              <a:path w="39370" h="63500">
                <a:moveTo>
                  <a:pt x="27101" y="0"/>
                </a:moveTo>
                <a:lnTo>
                  <a:pt x="21462" y="0"/>
                </a:lnTo>
                <a:lnTo>
                  <a:pt x="9354" y="2471"/>
                </a:lnTo>
                <a:lnTo>
                  <a:pt x="2949" y="8047"/>
                </a:lnTo>
                <a:lnTo>
                  <a:pt x="435" y="13967"/>
                </a:lnTo>
                <a:lnTo>
                  <a:pt x="0" y="17475"/>
                </a:lnTo>
                <a:lnTo>
                  <a:pt x="3809" y="29410"/>
                </a:lnTo>
                <a:lnTo>
                  <a:pt x="12191" y="35210"/>
                </a:lnTo>
                <a:lnTo>
                  <a:pt x="20573" y="39135"/>
                </a:lnTo>
                <a:lnTo>
                  <a:pt x="24383" y="45440"/>
                </a:lnTo>
                <a:lnTo>
                  <a:pt x="24383" y="50444"/>
                </a:lnTo>
                <a:lnTo>
                  <a:pt x="19977" y="52717"/>
                </a:lnTo>
                <a:lnTo>
                  <a:pt x="37530" y="52717"/>
                </a:lnTo>
                <a:lnTo>
                  <a:pt x="39255" y="44818"/>
                </a:lnTo>
                <a:lnTo>
                  <a:pt x="35451" y="32849"/>
                </a:lnTo>
                <a:lnTo>
                  <a:pt x="27082" y="26941"/>
                </a:lnTo>
                <a:lnTo>
                  <a:pt x="18713" y="23031"/>
                </a:lnTo>
                <a:lnTo>
                  <a:pt x="14909" y="17056"/>
                </a:lnTo>
                <a:lnTo>
                  <a:pt x="14909" y="12496"/>
                </a:lnTo>
                <a:lnTo>
                  <a:pt x="18453" y="10337"/>
                </a:lnTo>
                <a:lnTo>
                  <a:pt x="35547" y="10337"/>
                </a:lnTo>
                <a:lnTo>
                  <a:pt x="36004" y="2120"/>
                </a:lnTo>
                <a:lnTo>
                  <a:pt x="30657" y="1003"/>
                </a:lnTo>
                <a:lnTo>
                  <a:pt x="27101" y="0"/>
                </a:lnTo>
                <a:close/>
              </a:path>
              <a:path w="39370" h="63500">
                <a:moveTo>
                  <a:pt x="35547" y="10337"/>
                </a:moveTo>
                <a:lnTo>
                  <a:pt x="27038" y="10337"/>
                </a:lnTo>
                <a:lnTo>
                  <a:pt x="31915" y="11785"/>
                </a:lnTo>
                <a:lnTo>
                  <a:pt x="35369" y="13538"/>
                </a:lnTo>
                <a:lnTo>
                  <a:pt x="35547" y="10337"/>
                </a:lnTo>
                <a:close/>
              </a:path>
            </a:pathLst>
          </a:custGeom>
          <a:solidFill>
            <a:srgbClr val="005030"/>
          </a:solidFill>
        </p:spPr>
        <p:txBody>
          <a:bodyPr wrap="square" lIns="0" tIns="0" rIns="0" bIns="0" rtlCol="0"/>
          <a:lstStyle/>
          <a:p>
            <a:endParaRPr sz="1324"/>
          </a:p>
        </p:txBody>
      </p:sp>
      <p:sp>
        <p:nvSpPr>
          <p:cNvPr id="35" name="bk object 45"/>
          <p:cNvSpPr/>
          <p:nvPr userDrawn="1"/>
        </p:nvSpPr>
        <p:spPr>
          <a:xfrm>
            <a:off x="11846401" y="6616603"/>
            <a:ext cx="41910" cy="61594"/>
          </a:xfrm>
          <a:custGeom>
            <a:avLst/>
            <a:gdLst/>
            <a:ahLst/>
            <a:cxnLst/>
            <a:rect l="l" t="t" r="r" b="b"/>
            <a:pathLst>
              <a:path w="41909" h="61595">
                <a:moveTo>
                  <a:pt x="28016" y="11074"/>
                </a:moveTo>
                <a:lnTo>
                  <a:pt x="13461" y="11074"/>
                </a:lnTo>
                <a:lnTo>
                  <a:pt x="13461" y="61328"/>
                </a:lnTo>
                <a:lnTo>
                  <a:pt x="28016" y="61328"/>
                </a:lnTo>
                <a:lnTo>
                  <a:pt x="28016" y="11074"/>
                </a:lnTo>
                <a:close/>
              </a:path>
              <a:path w="41909" h="61595">
                <a:moveTo>
                  <a:pt x="41503" y="0"/>
                </a:moveTo>
                <a:lnTo>
                  <a:pt x="0" y="0"/>
                </a:lnTo>
                <a:lnTo>
                  <a:pt x="0" y="11074"/>
                </a:lnTo>
                <a:lnTo>
                  <a:pt x="41503" y="11074"/>
                </a:lnTo>
                <a:lnTo>
                  <a:pt x="41503" y="0"/>
                </a:lnTo>
                <a:close/>
              </a:path>
            </a:pathLst>
          </a:custGeom>
          <a:solidFill>
            <a:srgbClr val="005030"/>
          </a:solidFill>
        </p:spPr>
        <p:txBody>
          <a:bodyPr wrap="square" lIns="0" tIns="0" rIns="0" bIns="0" rtlCol="0"/>
          <a:lstStyle/>
          <a:p>
            <a:endParaRPr sz="1324"/>
          </a:p>
        </p:txBody>
      </p:sp>
      <p:sp>
        <p:nvSpPr>
          <p:cNvPr id="36" name="bk object 46"/>
          <p:cNvSpPr/>
          <p:nvPr userDrawn="1"/>
        </p:nvSpPr>
        <p:spPr>
          <a:xfrm>
            <a:off x="11890729" y="6616597"/>
            <a:ext cx="36830" cy="61594"/>
          </a:xfrm>
          <a:custGeom>
            <a:avLst/>
            <a:gdLst/>
            <a:ahLst/>
            <a:cxnLst/>
            <a:rect l="l" t="t" r="r" b="b"/>
            <a:pathLst>
              <a:path w="36829" h="61595">
                <a:moveTo>
                  <a:pt x="35725" y="0"/>
                </a:moveTo>
                <a:lnTo>
                  <a:pt x="0" y="0"/>
                </a:lnTo>
                <a:lnTo>
                  <a:pt x="0" y="61328"/>
                </a:lnTo>
                <a:lnTo>
                  <a:pt x="36779" y="61328"/>
                </a:lnTo>
                <a:lnTo>
                  <a:pt x="36779" y="50622"/>
                </a:lnTo>
                <a:lnTo>
                  <a:pt x="13982" y="50622"/>
                </a:lnTo>
                <a:lnTo>
                  <a:pt x="13982" y="35140"/>
                </a:lnTo>
                <a:lnTo>
                  <a:pt x="34696" y="35140"/>
                </a:lnTo>
                <a:lnTo>
                  <a:pt x="34696" y="24422"/>
                </a:lnTo>
                <a:lnTo>
                  <a:pt x="13982" y="24422"/>
                </a:lnTo>
                <a:lnTo>
                  <a:pt x="13982" y="10731"/>
                </a:lnTo>
                <a:lnTo>
                  <a:pt x="35725" y="10731"/>
                </a:lnTo>
                <a:lnTo>
                  <a:pt x="35725" y="0"/>
                </a:lnTo>
                <a:close/>
              </a:path>
            </a:pathLst>
          </a:custGeom>
          <a:solidFill>
            <a:srgbClr val="005030"/>
          </a:solidFill>
        </p:spPr>
        <p:txBody>
          <a:bodyPr wrap="square" lIns="0" tIns="0" rIns="0" bIns="0" rtlCol="0"/>
          <a:lstStyle/>
          <a:p>
            <a:endParaRPr sz="1324"/>
          </a:p>
        </p:txBody>
      </p:sp>
      <p:sp>
        <p:nvSpPr>
          <p:cNvPr id="37" name="bk object 47"/>
          <p:cNvSpPr/>
          <p:nvPr userDrawn="1"/>
        </p:nvSpPr>
        <p:spPr>
          <a:xfrm>
            <a:off x="11932295" y="6616599"/>
            <a:ext cx="64135" cy="61594"/>
          </a:xfrm>
          <a:custGeom>
            <a:avLst/>
            <a:gdLst/>
            <a:ahLst/>
            <a:cxnLst/>
            <a:rect l="l" t="t" r="r" b="b"/>
            <a:pathLst>
              <a:path w="64134" h="61595">
                <a:moveTo>
                  <a:pt x="21907" y="0"/>
                </a:moveTo>
                <a:lnTo>
                  <a:pt x="0" y="0"/>
                </a:lnTo>
                <a:lnTo>
                  <a:pt x="0" y="61328"/>
                </a:lnTo>
                <a:lnTo>
                  <a:pt x="13309" y="61328"/>
                </a:lnTo>
                <a:lnTo>
                  <a:pt x="13309" y="12852"/>
                </a:lnTo>
                <a:lnTo>
                  <a:pt x="25174" y="12852"/>
                </a:lnTo>
                <a:lnTo>
                  <a:pt x="21907" y="0"/>
                </a:lnTo>
                <a:close/>
              </a:path>
              <a:path w="64134" h="61595">
                <a:moveTo>
                  <a:pt x="25174" y="12852"/>
                </a:moveTo>
                <a:lnTo>
                  <a:pt x="13487" y="12852"/>
                </a:lnTo>
                <a:lnTo>
                  <a:pt x="26911" y="61328"/>
                </a:lnTo>
                <a:lnTo>
                  <a:pt x="36461" y="61328"/>
                </a:lnTo>
                <a:lnTo>
                  <a:pt x="42737" y="39471"/>
                </a:lnTo>
                <a:lnTo>
                  <a:pt x="31940" y="39471"/>
                </a:lnTo>
                <a:lnTo>
                  <a:pt x="25174" y="12852"/>
                </a:lnTo>
                <a:close/>
              </a:path>
              <a:path w="64134" h="61595">
                <a:moveTo>
                  <a:pt x="63842" y="12852"/>
                </a:moveTo>
                <a:lnTo>
                  <a:pt x="50558" y="12852"/>
                </a:lnTo>
                <a:lnTo>
                  <a:pt x="50558" y="61328"/>
                </a:lnTo>
                <a:lnTo>
                  <a:pt x="63842" y="61328"/>
                </a:lnTo>
                <a:lnTo>
                  <a:pt x="63842" y="12852"/>
                </a:lnTo>
                <a:close/>
              </a:path>
              <a:path w="64134" h="61595">
                <a:moveTo>
                  <a:pt x="63842" y="0"/>
                </a:moveTo>
                <a:lnTo>
                  <a:pt x="42925" y="0"/>
                </a:lnTo>
                <a:lnTo>
                  <a:pt x="32105" y="39471"/>
                </a:lnTo>
                <a:lnTo>
                  <a:pt x="42737" y="39471"/>
                </a:lnTo>
                <a:lnTo>
                  <a:pt x="50380" y="12852"/>
                </a:lnTo>
                <a:lnTo>
                  <a:pt x="63842" y="12852"/>
                </a:lnTo>
                <a:lnTo>
                  <a:pt x="63842" y="0"/>
                </a:lnTo>
                <a:close/>
              </a:path>
            </a:pathLst>
          </a:custGeom>
          <a:solidFill>
            <a:srgbClr val="005030"/>
          </a:solidFill>
        </p:spPr>
        <p:txBody>
          <a:bodyPr wrap="square" lIns="0" tIns="0" rIns="0" bIns="0" rtlCol="0"/>
          <a:lstStyle/>
          <a:p>
            <a:endParaRPr sz="1324"/>
          </a:p>
        </p:txBody>
      </p:sp>
    </p:spTree>
    <p:extLst>
      <p:ext uri="{BB962C8B-B14F-4D97-AF65-F5344CB8AC3E}">
        <p14:creationId xmlns:p14="http://schemas.microsoft.com/office/powerpoint/2010/main" val="364442239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672585" rtl="0" eaLnBrk="1" latinLnBrk="0" hangingPunct="1">
        <a:lnSpc>
          <a:spcPct val="90000"/>
        </a:lnSpc>
        <a:spcBef>
          <a:spcPct val="0"/>
        </a:spcBef>
        <a:buNone/>
        <a:defRPr sz="3236" kern="1200">
          <a:solidFill>
            <a:schemeClr val="tx1"/>
          </a:solidFill>
          <a:latin typeface="+mj-lt"/>
          <a:ea typeface="+mj-ea"/>
          <a:cs typeface="+mj-cs"/>
        </a:defRPr>
      </a:lvl1pPr>
    </p:titleStyle>
    <p:bodyStyle>
      <a:lvl1pPr marL="168146" indent="-168146" algn="l" defTabSz="672585" rtl="0" eaLnBrk="1" latinLnBrk="0" hangingPunct="1">
        <a:lnSpc>
          <a:spcPct val="90000"/>
        </a:lnSpc>
        <a:spcBef>
          <a:spcPts val="736"/>
        </a:spcBef>
        <a:buFont typeface="Arial" panose="020B0604020202020204" pitchFamily="34" charset="0"/>
        <a:buChar char="•"/>
        <a:defRPr sz="2060" kern="1200">
          <a:solidFill>
            <a:schemeClr val="tx1"/>
          </a:solidFill>
          <a:latin typeface="+mn-lt"/>
          <a:ea typeface="+mn-ea"/>
          <a:cs typeface="+mn-cs"/>
        </a:defRPr>
      </a:lvl1pPr>
      <a:lvl2pPr marL="504438" indent="-168146" algn="l" defTabSz="672585" rtl="0" eaLnBrk="1" latinLnBrk="0" hangingPunct="1">
        <a:lnSpc>
          <a:spcPct val="90000"/>
        </a:lnSpc>
        <a:spcBef>
          <a:spcPts val="368"/>
        </a:spcBef>
        <a:buFont typeface="Arial" panose="020B0604020202020204" pitchFamily="34" charset="0"/>
        <a:buChar char="•"/>
        <a:defRPr sz="1765" kern="1200">
          <a:solidFill>
            <a:schemeClr val="tx1"/>
          </a:solidFill>
          <a:latin typeface="+mn-lt"/>
          <a:ea typeface="+mn-ea"/>
          <a:cs typeface="+mn-cs"/>
        </a:defRPr>
      </a:lvl2pPr>
      <a:lvl3pPr marL="840731" indent="-168146" algn="l" defTabSz="672585" rtl="0" eaLnBrk="1" latinLnBrk="0" hangingPunct="1">
        <a:lnSpc>
          <a:spcPct val="90000"/>
        </a:lnSpc>
        <a:spcBef>
          <a:spcPts val="368"/>
        </a:spcBef>
        <a:buFont typeface="Arial" panose="020B0604020202020204" pitchFamily="34" charset="0"/>
        <a:buChar char="•"/>
        <a:defRPr sz="1471" kern="1200">
          <a:solidFill>
            <a:schemeClr val="tx1"/>
          </a:solidFill>
          <a:latin typeface="+mn-lt"/>
          <a:ea typeface="+mn-ea"/>
          <a:cs typeface="+mn-cs"/>
        </a:defRPr>
      </a:lvl3pPr>
      <a:lvl4pPr marL="1177023" indent="-168146" algn="l" defTabSz="672585"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4pPr>
      <a:lvl5pPr marL="1513315" indent="-168146" algn="l" defTabSz="672585"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5pPr>
      <a:lvl6pPr marL="1849608" indent="-168146" algn="l" defTabSz="672585"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6pPr>
      <a:lvl7pPr marL="2185900" indent="-168146" algn="l" defTabSz="672585"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7pPr>
      <a:lvl8pPr marL="2522192" indent="-168146" algn="l" defTabSz="672585"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8pPr>
      <a:lvl9pPr marL="2858485" indent="-168146" algn="l" defTabSz="672585" rtl="0" eaLnBrk="1" latinLnBrk="0" hangingPunct="1">
        <a:lnSpc>
          <a:spcPct val="90000"/>
        </a:lnSpc>
        <a:spcBef>
          <a:spcPts val="368"/>
        </a:spcBef>
        <a:buFont typeface="Arial" panose="020B0604020202020204" pitchFamily="34" charset="0"/>
        <a:buChar char="•"/>
        <a:defRPr sz="1324" kern="1200">
          <a:solidFill>
            <a:schemeClr val="tx1"/>
          </a:solidFill>
          <a:latin typeface="+mn-lt"/>
          <a:ea typeface="+mn-ea"/>
          <a:cs typeface="+mn-cs"/>
        </a:defRPr>
      </a:lvl9pPr>
    </p:bodyStyle>
    <p:otherStyle>
      <a:defPPr>
        <a:defRPr lang="en-US"/>
      </a:defPPr>
      <a:lvl1pPr marL="0" algn="l" defTabSz="672585" rtl="0" eaLnBrk="1" latinLnBrk="0" hangingPunct="1">
        <a:defRPr sz="1324" kern="1200">
          <a:solidFill>
            <a:schemeClr val="tx1"/>
          </a:solidFill>
          <a:latin typeface="+mn-lt"/>
          <a:ea typeface="+mn-ea"/>
          <a:cs typeface="+mn-cs"/>
        </a:defRPr>
      </a:lvl1pPr>
      <a:lvl2pPr marL="336292" algn="l" defTabSz="672585" rtl="0" eaLnBrk="1" latinLnBrk="0" hangingPunct="1">
        <a:defRPr sz="1324" kern="1200">
          <a:solidFill>
            <a:schemeClr val="tx1"/>
          </a:solidFill>
          <a:latin typeface="+mn-lt"/>
          <a:ea typeface="+mn-ea"/>
          <a:cs typeface="+mn-cs"/>
        </a:defRPr>
      </a:lvl2pPr>
      <a:lvl3pPr marL="672585" algn="l" defTabSz="672585" rtl="0" eaLnBrk="1" latinLnBrk="0" hangingPunct="1">
        <a:defRPr sz="1324" kern="1200">
          <a:solidFill>
            <a:schemeClr val="tx1"/>
          </a:solidFill>
          <a:latin typeface="+mn-lt"/>
          <a:ea typeface="+mn-ea"/>
          <a:cs typeface="+mn-cs"/>
        </a:defRPr>
      </a:lvl3pPr>
      <a:lvl4pPr marL="1008877" algn="l" defTabSz="672585" rtl="0" eaLnBrk="1" latinLnBrk="0" hangingPunct="1">
        <a:defRPr sz="1324" kern="1200">
          <a:solidFill>
            <a:schemeClr val="tx1"/>
          </a:solidFill>
          <a:latin typeface="+mn-lt"/>
          <a:ea typeface="+mn-ea"/>
          <a:cs typeface="+mn-cs"/>
        </a:defRPr>
      </a:lvl4pPr>
      <a:lvl5pPr marL="1345169" algn="l" defTabSz="672585" rtl="0" eaLnBrk="1" latinLnBrk="0" hangingPunct="1">
        <a:defRPr sz="1324" kern="1200">
          <a:solidFill>
            <a:schemeClr val="tx1"/>
          </a:solidFill>
          <a:latin typeface="+mn-lt"/>
          <a:ea typeface="+mn-ea"/>
          <a:cs typeface="+mn-cs"/>
        </a:defRPr>
      </a:lvl5pPr>
      <a:lvl6pPr marL="1681462" algn="l" defTabSz="672585" rtl="0" eaLnBrk="1" latinLnBrk="0" hangingPunct="1">
        <a:defRPr sz="1324" kern="1200">
          <a:solidFill>
            <a:schemeClr val="tx1"/>
          </a:solidFill>
          <a:latin typeface="+mn-lt"/>
          <a:ea typeface="+mn-ea"/>
          <a:cs typeface="+mn-cs"/>
        </a:defRPr>
      </a:lvl6pPr>
      <a:lvl7pPr marL="2017754" algn="l" defTabSz="672585" rtl="0" eaLnBrk="1" latinLnBrk="0" hangingPunct="1">
        <a:defRPr sz="1324" kern="1200">
          <a:solidFill>
            <a:schemeClr val="tx1"/>
          </a:solidFill>
          <a:latin typeface="+mn-lt"/>
          <a:ea typeface="+mn-ea"/>
          <a:cs typeface="+mn-cs"/>
        </a:defRPr>
      </a:lvl7pPr>
      <a:lvl8pPr marL="2354046" algn="l" defTabSz="672585" rtl="0" eaLnBrk="1" latinLnBrk="0" hangingPunct="1">
        <a:defRPr sz="1324" kern="1200">
          <a:solidFill>
            <a:schemeClr val="tx1"/>
          </a:solidFill>
          <a:latin typeface="+mn-lt"/>
          <a:ea typeface="+mn-ea"/>
          <a:cs typeface="+mn-cs"/>
        </a:defRPr>
      </a:lvl8pPr>
      <a:lvl9pPr marL="2690339" algn="l" defTabSz="672585" rtl="0" eaLnBrk="1" latinLnBrk="0" hangingPunct="1">
        <a:defRPr sz="13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2" name="Title Placeholder 1"/>
          <p:cNvSpPr>
            <a:spLocks noGrp="1"/>
          </p:cNvSpPr>
          <p:nvPr>
            <p:ph type="title"/>
          </p:nvPr>
        </p:nvSpPr>
        <p:spPr>
          <a:xfrm>
            <a:off x="838200" y="1"/>
            <a:ext cx="10515600" cy="11445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83737"/>
            <a:ext cx="10515600" cy="4800600"/>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5916FF65-E16B-BA4F-9591-6B4416106527}" type="datetimeFigureOut">
              <a:rPr lang="en-US" smtClean="0"/>
              <a:pPr/>
              <a:t>2/25/19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175935123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600" b="1" kern="1200">
          <a:solidFill>
            <a:srgbClr val="002656"/>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0515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05153"/>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0515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2" name="Title Placeholder 1"/>
          <p:cNvSpPr>
            <a:spLocks noGrp="1"/>
          </p:cNvSpPr>
          <p:nvPr>
            <p:ph type="title"/>
          </p:nvPr>
        </p:nvSpPr>
        <p:spPr>
          <a:xfrm>
            <a:off x="838200" y="1"/>
            <a:ext cx="10515600" cy="11445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83737"/>
            <a:ext cx="10515600" cy="4800600"/>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5916FF65-E16B-BA4F-9591-6B4416106527}" type="datetimeFigureOut">
              <a:rPr lang="en-US" smtClean="0"/>
              <a:pPr/>
              <a:t>2/25/19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335021118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600" b="1" kern="1200">
          <a:solidFill>
            <a:srgbClr val="002656"/>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50515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505153"/>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505153"/>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505153"/>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26.xml"/><Relationship Id="rId4" Type="http://schemas.openxmlformats.org/officeDocument/2006/relationships/image" Target="../media/image30.gif"/></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38.gif"/><Relationship Id="rId7" Type="http://schemas.openxmlformats.org/officeDocument/2006/relationships/image" Target="../media/image42.jpg"/><Relationship Id="rId2" Type="http://schemas.openxmlformats.org/officeDocument/2006/relationships/image" Target="../media/image37.png"/><Relationship Id="rId1" Type="http://schemas.openxmlformats.org/officeDocument/2006/relationships/slideLayout" Target="../slideLayouts/slideLayout25.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4E3F4"/>
        </a:solidFill>
        <a:effectLst/>
      </p:bgPr>
    </p:bg>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4F0199F5-DF50-1542-8576-009A4F95D381}"/>
              </a:ext>
            </a:extLst>
          </p:cNvPr>
          <p:cNvSpPr txBox="1">
            <a:spLocks/>
          </p:cNvSpPr>
          <p:nvPr/>
        </p:nvSpPr>
        <p:spPr bwMode="auto">
          <a:xfrm>
            <a:off x="914400" y="2544640"/>
            <a:ext cx="10245683"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ＭＳ Ｐゴシック" charset="0"/>
                <a:cs typeface="Arial"/>
              </a:rPr>
              <a:t>Please note, these are the actual video-recorded </a:t>
            </a:r>
            <a:br>
              <a:rPr kumimoji="0" lang="en-US" sz="2800" b="1" i="0" u="none" strike="noStrike" kern="1200" cap="none" spc="0" normalizeH="0" baseline="0" noProof="0" dirty="0">
                <a:ln>
                  <a:noFill/>
                </a:ln>
                <a:solidFill>
                  <a:prstClr val="black"/>
                </a:solidFill>
                <a:effectLst/>
                <a:uLnTx/>
                <a:uFillTx/>
                <a:latin typeface="Arial"/>
                <a:ea typeface="ＭＳ Ｐゴシック" charset="0"/>
                <a:cs typeface="Arial"/>
              </a:rPr>
            </a:br>
            <a:r>
              <a:rPr kumimoji="0" lang="en-US" sz="2800" b="1" i="0" u="none" strike="noStrike" kern="1200" cap="none" spc="0" normalizeH="0" baseline="0" noProof="0" dirty="0">
                <a:ln>
                  <a:noFill/>
                </a:ln>
                <a:solidFill>
                  <a:prstClr val="black"/>
                </a:solidFill>
                <a:effectLst/>
                <a:uLnTx/>
                <a:uFillTx/>
                <a:latin typeface="Arial"/>
                <a:ea typeface="ＭＳ Ｐゴシック" charset="0"/>
                <a:cs typeface="Arial"/>
              </a:rPr>
              <a:t>proceedings from the live CME event and may include </a:t>
            </a:r>
            <a:br>
              <a:rPr kumimoji="0" lang="en-US" sz="2800" b="1" i="0" u="none" strike="noStrike" kern="1200" cap="none" spc="0" normalizeH="0" baseline="0" noProof="0" dirty="0">
                <a:ln>
                  <a:noFill/>
                </a:ln>
                <a:solidFill>
                  <a:prstClr val="black"/>
                </a:solidFill>
                <a:effectLst/>
                <a:uLnTx/>
                <a:uFillTx/>
                <a:latin typeface="Arial"/>
                <a:ea typeface="ＭＳ Ｐゴシック" charset="0"/>
                <a:cs typeface="Arial"/>
              </a:rPr>
            </a:br>
            <a:r>
              <a:rPr kumimoji="0" lang="en-US" sz="2800" b="1" i="0" u="none" strike="noStrike" kern="1200" cap="none" spc="0" normalizeH="0" baseline="0" noProof="0" dirty="0">
                <a:ln>
                  <a:noFill/>
                </a:ln>
                <a:solidFill>
                  <a:prstClr val="black"/>
                </a:solidFill>
                <a:effectLst/>
                <a:uLnTx/>
                <a:uFillTx/>
                <a:latin typeface="Arial"/>
                <a:ea typeface="ＭＳ Ｐゴシック" charset="0"/>
                <a:cs typeface="Arial"/>
              </a:rPr>
              <a:t>the use of trade names and other raw, unedited content. </a:t>
            </a:r>
            <a:endParaRPr kumimoji="0" lang="en-US" sz="2800" b="0" i="0" u="none" strike="noStrike" kern="1200" cap="none" spc="0" normalizeH="0" baseline="0" noProof="0" dirty="0">
              <a:ln>
                <a:noFill/>
              </a:ln>
              <a:solidFill>
                <a:prstClr val="black"/>
              </a:solidFill>
              <a:effectLst/>
              <a:uLnTx/>
              <a:uFillTx/>
              <a:latin typeface="Arial"/>
              <a:ea typeface="ＭＳ Ｐゴシック" charset="0"/>
              <a:cs typeface="Arial"/>
            </a:endParaRPr>
          </a:p>
        </p:txBody>
      </p:sp>
    </p:spTree>
    <p:extLst>
      <p:ext uri="{BB962C8B-B14F-4D97-AF65-F5344CB8AC3E}">
        <p14:creationId xmlns:p14="http://schemas.microsoft.com/office/powerpoint/2010/main" val="116298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79299" y="255537"/>
            <a:ext cx="11983843" cy="43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GB" altLang="en-US" sz="3200" dirty="0">
                <a:solidFill>
                  <a:schemeClr val="accent2"/>
                </a:solidFill>
                <a:ea typeface="msgothic"/>
                <a:cs typeface="msgothic"/>
              </a:rPr>
              <a:t> </a:t>
            </a:r>
            <a:r>
              <a:rPr lang="en-GB" altLang="en-US" sz="3200" b="1" dirty="0">
                <a:solidFill>
                  <a:schemeClr val="accent4"/>
                </a:solidFill>
                <a:ea typeface="msgothic"/>
                <a:cs typeface="msgothic"/>
              </a:rPr>
              <a:t>GALLIUM: </a:t>
            </a:r>
            <a:r>
              <a:rPr lang="en-GB" altLang="en-US" sz="3200" b="1" dirty="0" err="1">
                <a:solidFill>
                  <a:schemeClr val="accent4"/>
                </a:solidFill>
                <a:ea typeface="msgothic"/>
                <a:cs typeface="msgothic"/>
              </a:rPr>
              <a:t>Obinutuzumab</a:t>
            </a:r>
            <a:r>
              <a:rPr lang="en-GB" altLang="en-US" sz="3200" b="1" dirty="0">
                <a:solidFill>
                  <a:schemeClr val="accent4"/>
                </a:solidFill>
                <a:ea typeface="msgothic"/>
                <a:cs typeface="msgothic"/>
              </a:rPr>
              <a:t> vs Rituximab with chemotherapy (and as maintenance): Effects across regimens </a:t>
            </a:r>
          </a:p>
        </p:txBody>
      </p:sp>
      <p:sp>
        <p:nvSpPr>
          <p:cNvPr id="96260" name="Text Box 4"/>
          <p:cNvSpPr txBox="1">
            <a:spLocks noChangeArrowheads="1"/>
          </p:cNvSpPr>
          <p:nvPr/>
        </p:nvSpPr>
        <p:spPr bwMode="auto">
          <a:xfrm>
            <a:off x="8094125" y="5351289"/>
            <a:ext cx="3329364" cy="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9pPr>
          </a:lstStyle>
          <a:p>
            <a:pPr algn="r" eaLnBrk="1" hangingPunct="1">
              <a:lnSpc>
                <a:spcPct val="100000"/>
              </a:lnSpc>
              <a:spcAft>
                <a:spcPct val="0"/>
              </a:spcAft>
              <a:buClrTx/>
              <a:buNone/>
            </a:pPr>
            <a:r>
              <a:rPr lang="en-GB" altLang="en-US" sz="1051" dirty="0">
                <a:ea typeface="msgothic"/>
                <a:cs typeface="msgothic"/>
              </a:rPr>
              <a:t>  </a:t>
            </a:r>
          </a:p>
          <a:p>
            <a:pPr algn="r" eaLnBrk="1" hangingPunct="1">
              <a:lnSpc>
                <a:spcPct val="100000"/>
              </a:lnSpc>
              <a:spcAft>
                <a:spcPct val="0"/>
              </a:spcAft>
              <a:buClrTx/>
              <a:buNone/>
            </a:pPr>
            <a:r>
              <a:rPr lang="en-GB" altLang="en-US" sz="1051" dirty="0" err="1">
                <a:ea typeface="msgothic"/>
                <a:cs typeface="msgothic"/>
              </a:rPr>
              <a:t>Hiddemann</a:t>
            </a:r>
            <a:r>
              <a:rPr lang="en-GB" altLang="en-US" sz="1051" dirty="0">
                <a:ea typeface="msgothic"/>
                <a:cs typeface="msgothic"/>
              </a:rPr>
              <a:t>, et al. J. </a:t>
            </a:r>
            <a:r>
              <a:rPr lang="en-GB" altLang="en-US" sz="1051" dirty="0" err="1">
                <a:ea typeface="msgothic"/>
                <a:cs typeface="msgothic"/>
              </a:rPr>
              <a:t>Clin</a:t>
            </a:r>
            <a:r>
              <a:rPr lang="en-GB" altLang="en-US" sz="1051" dirty="0">
                <a:ea typeface="msgothic"/>
                <a:cs typeface="msgothic"/>
              </a:rPr>
              <a:t> </a:t>
            </a:r>
            <a:r>
              <a:rPr lang="en-GB" altLang="en-US" sz="1051" dirty="0" err="1">
                <a:ea typeface="msgothic"/>
                <a:cs typeface="msgothic"/>
              </a:rPr>
              <a:t>Oncol</a:t>
            </a:r>
            <a:r>
              <a:rPr lang="en-GB" altLang="en-US" sz="1051" dirty="0">
                <a:ea typeface="msgothic"/>
                <a:cs typeface="msgothic"/>
              </a:rPr>
              <a:t> 2018 </a:t>
            </a:r>
          </a:p>
        </p:txBody>
      </p:sp>
      <p:pic>
        <p:nvPicPr>
          <p:cNvPr id="2" name="Picture 1"/>
          <p:cNvPicPr>
            <a:picLocks noChangeAspect="1"/>
          </p:cNvPicPr>
          <p:nvPr/>
        </p:nvPicPr>
        <p:blipFill>
          <a:blip r:embed="rId3"/>
          <a:stretch>
            <a:fillRect/>
          </a:stretch>
        </p:blipFill>
        <p:spPr>
          <a:xfrm>
            <a:off x="323385" y="1496742"/>
            <a:ext cx="11530361" cy="3854548"/>
          </a:xfrm>
          <a:prstGeom prst="rect">
            <a:avLst/>
          </a:prstGeom>
        </p:spPr>
      </p:pic>
    </p:spTree>
    <p:extLst>
      <p:ext uri="{BB962C8B-B14F-4D97-AF65-F5344CB8AC3E}">
        <p14:creationId xmlns:p14="http://schemas.microsoft.com/office/powerpoint/2010/main" val="1463826964"/>
      </p:ext>
    </p:extLst>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307279" y="310645"/>
            <a:ext cx="11557619" cy="52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GB" altLang="en-US" sz="2400" dirty="0">
                <a:solidFill>
                  <a:schemeClr val="accent2"/>
                </a:solidFill>
                <a:ea typeface="msgothic"/>
                <a:cs typeface="msgothic"/>
              </a:rPr>
              <a:t> </a:t>
            </a:r>
            <a:r>
              <a:rPr lang="en-GB" altLang="en-US" sz="3200" b="1" dirty="0">
                <a:solidFill>
                  <a:schemeClr val="accent4"/>
                </a:solidFill>
                <a:ea typeface="msgothic"/>
                <a:cs typeface="msgothic"/>
              </a:rPr>
              <a:t>GALLIUM: </a:t>
            </a:r>
            <a:r>
              <a:rPr lang="en-GB" altLang="en-US" sz="3200" b="1" dirty="0" err="1">
                <a:solidFill>
                  <a:schemeClr val="accent4"/>
                </a:solidFill>
                <a:ea typeface="msgothic"/>
                <a:cs typeface="msgothic"/>
              </a:rPr>
              <a:t>Obinutuzumab</a:t>
            </a:r>
            <a:r>
              <a:rPr lang="en-GB" altLang="en-US" sz="3200" b="1" dirty="0">
                <a:solidFill>
                  <a:schemeClr val="accent4"/>
                </a:solidFill>
                <a:ea typeface="msgothic"/>
                <a:cs typeface="msgothic"/>
              </a:rPr>
              <a:t> vs Rituximab with chemotherapy (and as maintenance): High grade adverse events</a:t>
            </a:r>
          </a:p>
        </p:txBody>
      </p:sp>
      <p:sp>
        <p:nvSpPr>
          <p:cNvPr id="96260" name="Text Box 4"/>
          <p:cNvSpPr txBox="1">
            <a:spLocks noChangeArrowheads="1"/>
          </p:cNvSpPr>
          <p:nvPr/>
        </p:nvSpPr>
        <p:spPr bwMode="auto">
          <a:xfrm>
            <a:off x="8133152" y="5582119"/>
            <a:ext cx="3329364" cy="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9pPr>
          </a:lstStyle>
          <a:p>
            <a:pPr algn="r" eaLnBrk="1" hangingPunct="1">
              <a:lnSpc>
                <a:spcPct val="100000"/>
              </a:lnSpc>
              <a:spcAft>
                <a:spcPct val="0"/>
              </a:spcAft>
              <a:buClrTx/>
              <a:buNone/>
            </a:pPr>
            <a:r>
              <a:rPr lang="en-GB" altLang="en-US" sz="1051" dirty="0">
                <a:ea typeface="msgothic"/>
                <a:cs typeface="msgothic"/>
              </a:rPr>
              <a:t>  </a:t>
            </a:r>
          </a:p>
          <a:p>
            <a:pPr algn="r" eaLnBrk="1" hangingPunct="1">
              <a:lnSpc>
                <a:spcPct val="100000"/>
              </a:lnSpc>
              <a:spcAft>
                <a:spcPct val="0"/>
              </a:spcAft>
              <a:buClrTx/>
              <a:buNone/>
            </a:pPr>
            <a:r>
              <a:rPr lang="en-GB" altLang="en-US" sz="1051" dirty="0">
                <a:ea typeface="msgothic"/>
                <a:cs typeface="msgothic"/>
              </a:rPr>
              <a:t>Marcus R, et al.  N </a:t>
            </a:r>
            <a:r>
              <a:rPr lang="en-GB" altLang="en-US" sz="1051" dirty="0" err="1">
                <a:ea typeface="msgothic"/>
                <a:cs typeface="msgothic"/>
              </a:rPr>
              <a:t>Engl</a:t>
            </a:r>
            <a:r>
              <a:rPr lang="en-GB" altLang="en-US" sz="1051" dirty="0">
                <a:ea typeface="msgothic"/>
                <a:cs typeface="msgothic"/>
              </a:rPr>
              <a:t> J Med.  2017; 377:1331-44. </a:t>
            </a:r>
          </a:p>
        </p:txBody>
      </p:sp>
      <p:grpSp>
        <p:nvGrpSpPr>
          <p:cNvPr id="4" name="Group 3">
            <a:extLst>
              <a:ext uri="{FF2B5EF4-FFF2-40B4-BE49-F238E27FC236}">
                <a16:creationId xmlns:a16="http://schemas.microsoft.com/office/drawing/2014/main" id="{990BB916-FD11-8E4C-A923-2B31D02444D6}"/>
              </a:ext>
            </a:extLst>
          </p:cNvPr>
          <p:cNvGrpSpPr/>
          <p:nvPr/>
        </p:nvGrpSpPr>
        <p:grpSpPr>
          <a:xfrm>
            <a:off x="801498" y="1265030"/>
            <a:ext cx="10751980" cy="4455545"/>
            <a:chOff x="801498" y="1265030"/>
            <a:chExt cx="10751980" cy="4455545"/>
          </a:xfrm>
        </p:grpSpPr>
        <p:pic>
          <p:nvPicPr>
            <p:cNvPr id="2" name="Picture 1"/>
            <p:cNvPicPr>
              <a:picLocks noChangeAspect="1"/>
            </p:cNvPicPr>
            <p:nvPr/>
          </p:nvPicPr>
          <p:blipFill>
            <a:blip r:embed="rId3"/>
            <a:stretch>
              <a:fillRect/>
            </a:stretch>
          </p:blipFill>
          <p:spPr>
            <a:xfrm>
              <a:off x="801498" y="1265030"/>
              <a:ext cx="10751980" cy="4455545"/>
            </a:xfrm>
            <a:prstGeom prst="rect">
              <a:avLst/>
            </a:prstGeom>
          </p:spPr>
        </p:pic>
        <p:sp>
          <p:nvSpPr>
            <p:cNvPr id="3" name="Rectangle 2">
              <a:extLst>
                <a:ext uri="{FF2B5EF4-FFF2-40B4-BE49-F238E27FC236}">
                  <a16:creationId xmlns:a16="http://schemas.microsoft.com/office/drawing/2014/main" id="{8FE7CB34-4CAF-9A48-81E9-B1880A807E40}"/>
                </a:ext>
              </a:extLst>
            </p:cNvPr>
            <p:cNvSpPr/>
            <p:nvPr/>
          </p:nvSpPr>
          <p:spPr>
            <a:xfrm>
              <a:off x="10410825" y="1371600"/>
              <a:ext cx="90337" cy="73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67DA6D6-EA76-EF4E-8A8C-97EC5D45A3DF}"/>
                </a:ext>
              </a:extLst>
            </p:cNvPr>
            <p:cNvSpPr/>
            <p:nvPr/>
          </p:nvSpPr>
          <p:spPr>
            <a:xfrm>
              <a:off x="10410825" y="1371601"/>
              <a:ext cx="90337" cy="10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8878842"/>
      </p:ext>
    </p:extLst>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69387" y="220144"/>
            <a:ext cx="11914459"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GB" altLang="en-US" sz="2400" dirty="0">
                <a:solidFill>
                  <a:schemeClr val="accent2"/>
                </a:solidFill>
                <a:ea typeface="msgothic"/>
                <a:cs typeface="msgothic"/>
              </a:rPr>
              <a:t> </a:t>
            </a:r>
            <a:r>
              <a:rPr lang="en-GB" altLang="en-US" sz="3200" b="1" dirty="0">
                <a:solidFill>
                  <a:schemeClr val="accent4"/>
                </a:solidFill>
                <a:ea typeface="msgothic"/>
                <a:cs typeface="msgothic"/>
              </a:rPr>
              <a:t>GALLIUM: </a:t>
            </a:r>
            <a:r>
              <a:rPr lang="en-GB" altLang="en-US" sz="3200" b="1" dirty="0" err="1">
                <a:solidFill>
                  <a:schemeClr val="accent4"/>
                </a:solidFill>
                <a:ea typeface="msgothic"/>
                <a:cs typeface="msgothic"/>
              </a:rPr>
              <a:t>Obinutuzumab</a:t>
            </a:r>
            <a:r>
              <a:rPr lang="en-GB" altLang="en-US" sz="3200" b="1" dirty="0">
                <a:solidFill>
                  <a:schemeClr val="accent4"/>
                </a:solidFill>
                <a:ea typeface="msgothic"/>
                <a:cs typeface="msgothic"/>
              </a:rPr>
              <a:t> vs Rituximab with chemotherapy (and as maintenance): MRD negativity</a:t>
            </a:r>
          </a:p>
        </p:txBody>
      </p:sp>
      <p:sp>
        <p:nvSpPr>
          <p:cNvPr id="96260" name="Text Box 4"/>
          <p:cNvSpPr txBox="1">
            <a:spLocks noChangeArrowheads="1"/>
          </p:cNvSpPr>
          <p:nvPr/>
        </p:nvSpPr>
        <p:spPr bwMode="auto">
          <a:xfrm>
            <a:off x="8219977" y="5517319"/>
            <a:ext cx="3329364" cy="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9pPr>
          </a:lstStyle>
          <a:p>
            <a:pPr algn="r" eaLnBrk="1" hangingPunct="1">
              <a:lnSpc>
                <a:spcPct val="100000"/>
              </a:lnSpc>
              <a:spcAft>
                <a:spcPct val="0"/>
              </a:spcAft>
              <a:buClrTx/>
              <a:buNone/>
            </a:pPr>
            <a:r>
              <a:rPr lang="en-GB" altLang="en-US" sz="1051" dirty="0">
                <a:ea typeface="msgothic"/>
                <a:cs typeface="msgothic"/>
              </a:rPr>
              <a:t>  </a:t>
            </a:r>
          </a:p>
          <a:p>
            <a:pPr algn="r" eaLnBrk="1" hangingPunct="1">
              <a:lnSpc>
                <a:spcPct val="100000"/>
              </a:lnSpc>
              <a:spcAft>
                <a:spcPct val="0"/>
              </a:spcAft>
              <a:buClrTx/>
              <a:buNone/>
            </a:pPr>
            <a:r>
              <a:rPr lang="en-GB" altLang="en-US" sz="1051" dirty="0">
                <a:ea typeface="msgothic"/>
                <a:cs typeface="msgothic"/>
              </a:rPr>
              <a:t>Pott C, et al.  ASH 2016. </a:t>
            </a:r>
          </a:p>
        </p:txBody>
      </p:sp>
      <p:grpSp>
        <p:nvGrpSpPr>
          <p:cNvPr id="4" name="Group 3">
            <a:extLst>
              <a:ext uri="{FF2B5EF4-FFF2-40B4-BE49-F238E27FC236}">
                <a16:creationId xmlns:a16="http://schemas.microsoft.com/office/drawing/2014/main" id="{36ACBC2B-54CA-E842-A748-C35DB74FCF3E}"/>
              </a:ext>
            </a:extLst>
          </p:cNvPr>
          <p:cNvGrpSpPr/>
          <p:nvPr/>
        </p:nvGrpSpPr>
        <p:grpSpPr>
          <a:xfrm>
            <a:off x="356839" y="1517546"/>
            <a:ext cx="11192502" cy="4180727"/>
            <a:chOff x="356839" y="1517546"/>
            <a:chExt cx="11192502" cy="4180727"/>
          </a:xfrm>
        </p:grpSpPr>
        <p:pic>
          <p:nvPicPr>
            <p:cNvPr id="2" name="Picture 1"/>
            <p:cNvPicPr>
              <a:picLocks noChangeAspect="1"/>
            </p:cNvPicPr>
            <p:nvPr/>
          </p:nvPicPr>
          <p:blipFill rotWithShape="1">
            <a:blip r:embed="rId3"/>
            <a:srcRect b="-1172"/>
            <a:stretch/>
          </p:blipFill>
          <p:spPr>
            <a:xfrm>
              <a:off x="376664" y="1517546"/>
              <a:ext cx="11172677" cy="3999773"/>
            </a:xfrm>
            <a:prstGeom prst="rect">
              <a:avLst/>
            </a:prstGeom>
          </p:spPr>
        </p:pic>
        <p:sp>
          <p:nvSpPr>
            <p:cNvPr id="3" name="Rectangle 2">
              <a:extLst>
                <a:ext uri="{FF2B5EF4-FFF2-40B4-BE49-F238E27FC236}">
                  <a16:creationId xmlns:a16="http://schemas.microsoft.com/office/drawing/2014/main" id="{DD6859B0-B363-1E44-8C5D-BF2719F1E811}"/>
                </a:ext>
              </a:extLst>
            </p:cNvPr>
            <p:cNvSpPr/>
            <p:nvPr/>
          </p:nvSpPr>
          <p:spPr>
            <a:xfrm>
              <a:off x="356839" y="5240407"/>
              <a:ext cx="4404732" cy="457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2536135"/>
      </p:ext>
    </p:extLst>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307279" y="390091"/>
            <a:ext cx="11369287" cy="46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GB" altLang="en-US" sz="3200" dirty="0">
                <a:solidFill>
                  <a:schemeClr val="accent2"/>
                </a:solidFill>
                <a:ea typeface="msgothic"/>
                <a:cs typeface="msgothic"/>
              </a:rPr>
              <a:t> </a:t>
            </a:r>
            <a:r>
              <a:rPr lang="en-GB" altLang="en-US" sz="3200" b="1" dirty="0">
                <a:solidFill>
                  <a:schemeClr val="accent4"/>
                </a:solidFill>
                <a:ea typeface="msgothic"/>
                <a:cs typeface="msgothic"/>
              </a:rPr>
              <a:t>RELEVANCE: </a:t>
            </a:r>
            <a:r>
              <a:rPr lang="en-GB" altLang="en-US" sz="3200" b="1" dirty="0" err="1">
                <a:solidFill>
                  <a:schemeClr val="accent4"/>
                </a:solidFill>
                <a:ea typeface="msgothic"/>
                <a:cs typeface="msgothic"/>
              </a:rPr>
              <a:t>Lenalidomide</a:t>
            </a:r>
            <a:r>
              <a:rPr lang="en-GB" altLang="en-US" sz="3200" b="1" dirty="0">
                <a:solidFill>
                  <a:schemeClr val="accent4"/>
                </a:solidFill>
                <a:ea typeface="msgothic"/>
                <a:cs typeface="msgothic"/>
              </a:rPr>
              <a:t>-Rituximab (R</a:t>
            </a:r>
            <a:r>
              <a:rPr lang="en-GB" altLang="en-US" sz="3200" b="1" baseline="30000" dirty="0">
                <a:solidFill>
                  <a:schemeClr val="accent4"/>
                </a:solidFill>
                <a:ea typeface="msgothic"/>
                <a:cs typeface="msgothic"/>
              </a:rPr>
              <a:t>2</a:t>
            </a:r>
            <a:r>
              <a:rPr lang="en-GB" altLang="en-US" sz="3200" b="1" dirty="0">
                <a:solidFill>
                  <a:schemeClr val="accent4"/>
                </a:solidFill>
                <a:ea typeface="msgothic"/>
                <a:cs typeface="msgothic"/>
              </a:rPr>
              <a:t>) vs Chemo-R </a:t>
            </a:r>
          </a:p>
        </p:txBody>
      </p:sp>
      <p:sp>
        <p:nvSpPr>
          <p:cNvPr id="96260" name="Text Box 4"/>
          <p:cNvSpPr txBox="1">
            <a:spLocks noChangeArrowheads="1"/>
          </p:cNvSpPr>
          <p:nvPr/>
        </p:nvSpPr>
        <p:spPr bwMode="auto">
          <a:xfrm>
            <a:off x="8146482" y="5454455"/>
            <a:ext cx="3329364" cy="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9pPr>
          </a:lstStyle>
          <a:p>
            <a:pPr algn="r" eaLnBrk="1" hangingPunct="1">
              <a:lnSpc>
                <a:spcPct val="100000"/>
              </a:lnSpc>
              <a:spcAft>
                <a:spcPct val="0"/>
              </a:spcAft>
              <a:buClrTx/>
              <a:buNone/>
            </a:pPr>
            <a:r>
              <a:rPr lang="en-GB" altLang="en-US" sz="1051" dirty="0">
                <a:ea typeface="msgothic"/>
                <a:cs typeface="msgothic"/>
              </a:rPr>
              <a:t>  </a:t>
            </a:r>
          </a:p>
          <a:p>
            <a:pPr algn="r" eaLnBrk="1" hangingPunct="1">
              <a:lnSpc>
                <a:spcPct val="100000"/>
              </a:lnSpc>
              <a:spcAft>
                <a:spcPct val="0"/>
              </a:spcAft>
              <a:buClrTx/>
              <a:buNone/>
            </a:pPr>
            <a:r>
              <a:rPr lang="en-GB" altLang="en-US" sz="1051" dirty="0" err="1">
                <a:ea typeface="msgothic"/>
                <a:cs typeface="msgothic"/>
              </a:rPr>
              <a:t>Morschhauser</a:t>
            </a:r>
            <a:r>
              <a:rPr lang="en-GB" altLang="en-US" sz="1051" dirty="0">
                <a:ea typeface="msgothic"/>
                <a:cs typeface="msgothic"/>
              </a:rPr>
              <a:t> F, et al, NEJM 2018  </a:t>
            </a:r>
          </a:p>
        </p:txBody>
      </p:sp>
      <p:grpSp>
        <p:nvGrpSpPr>
          <p:cNvPr id="4" name="Group 3">
            <a:extLst>
              <a:ext uri="{FF2B5EF4-FFF2-40B4-BE49-F238E27FC236}">
                <a16:creationId xmlns:a16="http://schemas.microsoft.com/office/drawing/2014/main" id="{C7A0C77E-0F41-D342-AFD3-56830FB39426}"/>
              </a:ext>
            </a:extLst>
          </p:cNvPr>
          <p:cNvGrpSpPr/>
          <p:nvPr/>
        </p:nvGrpSpPr>
        <p:grpSpPr>
          <a:xfrm>
            <a:off x="224035" y="1302867"/>
            <a:ext cx="11743929" cy="3782089"/>
            <a:chOff x="224035" y="1302867"/>
            <a:chExt cx="11743929" cy="3782089"/>
          </a:xfrm>
        </p:grpSpPr>
        <p:pic>
          <p:nvPicPr>
            <p:cNvPr id="2" name="Picture 1"/>
            <p:cNvPicPr>
              <a:picLocks noChangeAspect="1"/>
            </p:cNvPicPr>
            <p:nvPr/>
          </p:nvPicPr>
          <p:blipFill>
            <a:blip r:embed="rId3"/>
            <a:stretch>
              <a:fillRect/>
            </a:stretch>
          </p:blipFill>
          <p:spPr>
            <a:xfrm>
              <a:off x="224035" y="1302867"/>
              <a:ext cx="11743929" cy="3782089"/>
            </a:xfrm>
            <a:prstGeom prst="rect">
              <a:avLst/>
            </a:prstGeom>
          </p:spPr>
        </p:pic>
        <p:sp>
          <p:nvSpPr>
            <p:cNvPr id="3" name="TextBox 2">
              <a:extLst>
                <a:ext uri="{FF2B5EF4-FFF2-40B4-BE49-F238E27FC236}">
                  <a16:creationId xmlns:a16="http://schemas.microsoft.com/office/drawing/2014/main" id="{BE7A98BE-3805-1647-A8CA-C5E95CEE1A6E}"/>
                </a:ext>
              </a:extLst>
            </p:cNvPr>
            <p:cNvSpPr txBox="1"/>
            <p:nvPr/>
          </p:nvSpPr>
          <p:spPr>
            <a:xfrm>
              <a:off x="502509" y="2527066"/>
              <a:ext cx="2561967" cy="1138773"/>
            </a:xfrm>
            <a:prstGeom prst="rect">
              <a:avLst/>
            </a:prstGeom>
            <a:solidFill>
              <a:srgbClr val="F2F2F2"/>
            </a:solidFill>
          </p:spPr>
          <p:txBody>
            <a:bodyPr wrap="square" lIns="0" rIns="0" rtlCol="0">
              <a:spAutoFit/>
            </a:bodyPr>
            <a:lstStyle/>
            <a:p>
              <a:pPr algn="ctr"/>
              <a:r>
                <a:rPr lang="en-US" sz="1700" dirty="0">
                  <a:latin typeface="Arial" panose="020B0604020202020204" pitchFamily="34" charset="0"/>
                  <a:cs typeface="Arial" panose="020B0604020202020204" pitchFamily="34" charset="0"/>
                </a:rPr>
                <a:t>Previously untreated patients with </a:t>
              </a:r>
              <a:r>
                <a:rPr lang="en-US" sz="1700" b="1" dirty="0">
                  <a:solidFill>
                    <a:srgbClr val="3794EA"/>
                  </a:solidFill>
                  <a:latin typeface="Arial" panose="020B0604020202020204" pitchFamily="34" charset="0"/>
                  <a:cs typeface="Arial" panose="020B0604020202020204" pitchFamily="34" charset="0"/>
                </a:rPr>
                <a:t>advanced </a:t>
              </a:r>
              <a:br>
                <a:rPr lang="en-US" sz="1700" b="1" dirty="0">
                  <a:solidFill>
                    <a:srgbClr val="3794EA"/>
                  </a:solidFill>
                  <a:latin typeface="Arial" panose="020B0604020202020204" pitchFamily="34" charset="0"/>
                  <a:cs typeface="Arial" panose="020B0604020202020204" pitchFamily="34" charset="0"/>
                </a:rPr>
              </a:br>
              <a:r>
                <a:rPr lang="en-US" sz="1700" b="1" dirty="0">
                  <a:solidFill>
                    <a:srgbClr val="3794EA"/>
                  </a:solidFill>
                  <a:latin typeface="Arial" panose="020B0604020202020204" pitchFamily="34" charset="0"/>
                  <a:cs typeface="Arial" panose="020B0604020202020204" pitchFamily="34" charset="0"/>
                </a:rPr>
                <a:t>FL</a:t>
              </a:r>
              <a:r>
                <a:rPr lang="en-US" sz="1700" dirty="0">
                  <a:latin typeface="Arial" panose="020B0604020202020204" pitchFamily="34" charset="0"/>
                  <a:cs typeface="Arial" panose="020B0604020202020204" pitchFamily="34" charset="0"/>
                </a:rPr>
                <a:t> requiring treatment per GELF (N = 1,030)</a:t>
              </a:r>
            </a:p>
          </p:txBody>
        </p:sp>
      </p:grpSp>
    </p:spTree>
    <p:extLst>
      <p:ext uri="{BB962C8B-B14F-4D97-AF65-F5344CB8AC3E}">
        <p14:creationId xmlns:p14="http://schemas.microsoft.com/office/powerpoint/2010/main" val="737237833"/>
      </p:ext>
    </p:extLst>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138771" y="251319"/>
            <a:ext cx="11894635" cy="7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GB" altLang="en-US" sz="2400" dirty="0">
                <a:solidFill>
                  <a:schemeClr val="accent2"/>
                </a:solidFill>
                <a:ea typeface="msgothic"/>
                <a:cs typeface="msgothic"/>
              </a:rPr>
              <a:t> </a:t>
            </a:r>
            <a:r>
              <a:rPr lang="en-GB" altLang="en-US" sz="3200" b="1" dirty="0">
                <a:solidFill>
                  <a:schemeClr val="accent4"/>
                </a:solidFill>
                <a:ea typeface="msgothic"/>
                <a:cs typeface="msgothic"/>
              </a:rPr>
              <a:t>RELEVANCE: </a:t>
            </a:r>
            <a:r>
              <a:rPr lang="en-GB" altLang="en-US" sz="3200" b="1" dirty="0" err="1">
                <a:solidFill>
                  <a:schemeClr val="accent4"/>
                </a:solidFill>
                <a:ea typeface="msgothic"/>
                <a:cs typeface="msgothic"/>
              </a:rPr>
              <a:t>Lenalidomide</a:t>
            </a:r>
            <a:r>
              <a:rPr lang="en-GB" altLang="en-US" sz="3200" b="1" dirty="0">
                <a:solidFill>
                  <a:schemeClr val="accent4"/>
                </a:solidFill>
                <a:ea typeface="msgothic"/>
                <a:cs typeface="msgothic"/>
              </a:rPr>
              <a:t>-Rituximab (R</a:t>
            </a:r>
            <a:r>
              <a:rPr lang="en-GB" altLang="en-US" sz="3200" b="1" baseline="30000" dirty="0">
                <a:solidFill>
                  <a:schemeClr val="accent4"/>
                </a:solidFill>
                <a:ea typeface="msgothic"/>
                <a:cs typeface="msgothic"/>
              </a:rPr>
              <a:t>2</a:t>
            </a:r>
            <a:r>
              <a:rPr lang="en-GB" altLang="en-US" sz="3200" b="1" dirty="0">
                <a:solidFill>
                  <a:schemeClr val="accent4"/>
                </a:solidFill>
                <a:ea typeface="msgothic"/>
                <a:cs typeface="msgothic"/>
              </a:rPr>
              <a:t>) vs Chemo-R </a:t>
            </a:r>
          </a:p>
          <a:p>
            <a:pPr algn="ctr" eaLnBrk="1" hangingPunct="1">
              <a:lnSpc>
                <a:spcPct val="100000"/>
              </a:lnSpc>
              <a:spcAft>
                <a:spcPct val="0"/>
              </a:spcAft>
              <a:buClrTx/>
              <a:buFontTx/>
              <a:buNone/>
            </a:pPr>
            <a:r>
              <a:rPr lang="en-GB" altLang="en-US" sz="3200" b="1" dirty="0">
                <a:solidFill>
                  <a:schemeClr val="accent4"/>
                </a:solidFill>
                <a:ea typeface="msgothic"/>
                <a:cs typeface="msgothic"/>
              </a:rPr>
              <a:t>Similar ORR and CR as initial therapy for FL </a:t>
            </a:r>
          </a:p>
        </p:txBody>
      </p:sp>
      <p:sp>
        <p:nvSpPr>
          <p:cNvPr id="96260" name="Text Box 4"/>
          <p:cNvSpPr txBox="1">
            <a:spLocks noChangeArrowheads="1"/>
          </p:cNvSpPr>
          <p:nvPr/>
        </p:nvSpPr>
        <p:spPr bwMode="auto">
          <a:xfrm>
            <a:off x="8007711" y="5550601"/>
            <a:ext cx="3329364" cy="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9pPr>
          </a:lstStyle>
          <a:p>
            <a:pPr algn="r" eaLnBrk="1" hangingPunct="1">
              <a:lnSpc>
                <a:spcPct val="100000"/>
              </a:lnSpc>
              <a:spcAft>
                <a:spcPct val="0"/>
              </a:spcAft>
              <a:buClrTx/>
              <a:buNone/>
            </a:pPr>
            <a:r>
              <a:rPr lang="en-GB" altLang="en-US" sz="1051" dirty="0">
                <a:ea typeface="msgothic"/>
                <a:cs typeface="msgothic"/>
              </a:rPr>
              <a:t>  </a:t>
            </a:r>
          </a:p>
          <a:p>
            <a:pPr algn="r" eaLnBrk="1" hangingPunct="1">
              <a:lnSpc>
                <a:spcPct val="100000"/>
              </a:lnSpc>
              <a:spcAft>
                <a:spcPct val="0"/>
              </a:spcAft>
              <a:buClrTx/>
              <a:buNone/>
            </a:pPr>
            <a:r>
              <a:rPr lang="en-GB" altLang="en-US" sz="1051" dirty="0" err="1">
                <a:ea typeface="msgothic"/>
                <a:cs typeface="msgothic"/>
              </a:rPr>
              <a:t>Morschhauser</a:t>
            </a:r>
            <a:r>
              <a:rPr lang="en-GB" altLang="en-US" sz="1051" dirty="0">
                <a:ea typeface="msgothic"/>
                <a:cs typeface="msgothic"/>
              </a:rPr>
              <a:t> F, et al, NEJM 2018  </a:t>
            </a:r>
          </a:p>
        </p:txBody>
      </p:sp>
      <p:pic>
        <p:nvPicPr>
          <p:cNvPr id="3" name="Picture 2"/>
          <p:cNvPicPr>
            <a:picLocks noChangeAspect="1"/>
          </p:cNvPicPr>
          <p:nvPr/>
        </p:nvPicPr>
        <p:blipFill>
          <a:blip r:embed="rId3"/>
          <a:stretch>
            <a:fillRect/>
          </a:stretch>
        </p:blipFill>
        <p:spPr>
          <a:xfrm>
            <a:off x="6496565" y="1551051"/>
            <a:ext cx="3468484" cy="3999551"/>
          </a:xfrm>
          <a:prstGeom prst="rect">
            <a:avLst/>
          </a:prstGeom>
        </p:spPr>
      </p:pic>
      <p:pic>
        <p:nvPicPr>
          <p:cNvPr id="5" name="Picture 4"/>
          <p:cNvPicPr>
            <a:picLocks noChangeAspect="1"/>
          </p:cNvPicPr>
          <p:nvPr/>
        </p:nvPicPr>
        <p:blipFill>
          <a:blip r:embed="rId4"/>
          <a:stretch>
            <a:fillRect/>
          </a:stretch>
        </p:blipFill>
        <p:spPr>
          <a:xfrm>
            <a:off x="1900021" y="1512639"/>
            <a:ext cx="3728452" cy="4080272"/>
          </a:xfrm>
          <a:prstGeom prst="rect">
            <a:avLst/>
          </a:prstGeom>
        </p:spPr>
      </p:pic>
    </p:spTree>
    <p:extLst>
      <p:ext uri="{BB962C8B-B14F-4D97-AF65-F5344CB8AC3E}">
        <p14:creationId xmlns:p14="http://schemas.microsoft.com/office/powerpoint/2010/main" val="372003859"/>
      </p:ext>
    </p:extLst>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1" y="231496"/>
            <a:ext cx="11524479" cy="68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GB" altLang="en-US" sz="3200" dirty="0">
                <a:solidFill>
                  <a:schemeClr val="accent2"/>
                </a:solidFill>
                <a:ea typeface="msgothic"/>
                <a:cs typeface="msgothic"/>
              </a:rPr>
              <a:t> </a:t>
            </a:r>
            <a:r>
              <a:rPr lang="en-GB" altLang="en-US" sz="3200" b="1" dirty="0">
                <a:solidFill>
                  <a:schemeClr val="accent4"/>
                </a:solidFill>
                <a:ea typeface="msgothic"/>
                <a:cs typeface="msgothic"/>
              </a:rPr>
              <a:t>RELEVANCE: </a:t>
            </a:r>
            <a:r>
              <a:rPr lang="en-GB" altLang="en-US" sz="3200" b="1" dirty="0" err="1">
                <a:solidFill>
                  <a:schemeClr val="accent4"/>
                </a:solidFill>
                <a:ea typeface="msgothic"/>
                <a:cs typeface="msgothic"/>
              </a:rPr>
              <a:t>Lenalidomide</a:t>
            </a:r>
            <a:r>
              <a:rPr lang="en-GB" altLang="en-US" sz="3200" b="1" dirty="0">
                <a:solidFill>
                  <a:schemeClr val="accent4"/>
                </a:solidFill>
                <a:ea typeface="msgothic"/>
                <a:cs typeface="msgothic"/>
              </a:rPr>
              <a:t>-Rituximab (R</a:t>
            </a:r>
            <a:r>
              <a:rPr lang="en-GB" altLang="en-US" sz="3200" b="1" baseline="30000" dirty="0">
                <a:solidFill>
                  <a:schemeClr val="accent4"/>
                </a:solidFill>
                <a:ea typeface="msgothic"/>
                <a:cs typeface="msgothic"/>
              </a:rPr>
              <a:t>2</a:t>
            </a:r>
            <a:r>
              <a:rPr lang="en-GB" altLang="en-US" sz="3200" b="1" dirty="0">
                <a:solidFill>
                  <a:schemeClr val="accent4"/>
                </a:solidFill>
                <a:ea typeface="msgothic"/>
                <a:cs typeface="msgothic"/>
              </a:rPr>
              <a:t>) vs Chemo-R </a:t>
            </a:r>
          </a:p>
          <a:p>
            <a:pPr algn="ctr" eaLnBrk="1" hangingPunct="1">
              <a:lnSpc>
                <a:spcPct val="100000"/>
              </a:lnSpc>
              <a:spcAft>
                <a:spcPct val="0"/>
              </a:spcAft>
              <a:buClrTx/>
              <a:buFontTx/>
              <a:buNone/>
            </a:pPr>
            <a:r>
              <a:rPr lang="en-GB" altLang="en-US" sz="3200" b="1" dirty="0">
                <a:solidFill>
                  <a:schemeClr val="accent4"/>
                </a:solidFill>
                <a:ea typeface="msgothic"/>
                <a:cs typeface="msgothic"/>
              </a:rPr>
              <a:t>Similar PFS and OS as initial therapy for FL </a:t>
            </a:r>
          </a:p>
        </p:txBody>
      </p:sp>
      <p:sp>
        <p:nvSpPr>
          <p:cNvPr id="96260" name="Text Box 4"/>
          <p:cNvSpPr txBox="1">
            <a:spLocks noChangeArrowheads="1"/>
          </p:cNvSpPr>
          <p:nvPr/>
        </p:nvSpPr>
        <p:spPr bwMode="auto">
          <a:xfrm>
            <a:off x="8096921" y="5437380"/>
            <a:ext cx="3329364" cy="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9pPr>
          </a:lstStyle>
          <a:p>
            <a:pPr algn="r" eaLnBrk="1" hangingPunct="1">
              <a:lnSpc>
                <a:spcPct val="100000"/>
              </a:lnSpc>
              <a:spcAft>
                <a:spcPct val="0"/>
              </a:spcAft>
              <a:buClrTx/>
              <a:buNone/>
            </a:pPr>
            <a:r>
              <a:rPr lang="en-GB" altLang="en-US" sz="1051" dirty="0">
                <a:ea typeface="msgothic"/>
                <a:cs typeface="msgothic"/>
              </a:rPr>
              <a:t>  </a:t>
            </a:r>
          </a:p>
          <a:p>
            <a:pPr algn="r" eaLnBrk="1" hangingPunct="1">
              <a:lnSpc>
                <a:spcPct val="100000"/>
              </a:lnSpc>
              <a:spcAft>
                <a:spcPct val="0"/>
              </a:spcAft>
              <a:buClrTx/>
              <a:buNone/>
            </a:pPr>
            <a:r>
              <a:rPr lang="en-GB" altLang="en-US" sz="1051" dirty="0" err="1">
                <a:ea typeface="msgothic"/>
                <a:cs typeface="msgothic"/>
              </a:rPr>
              <a:t>Morschhauser</a:t>
            </a:r>
            <a:r>
              <a:rPr lang="en-GB" altLang="en-US" sz="1051" dirty="0">
                <a:ea typeface="msgothic"/>
                <a:cs typeface="msgothic"/>
              </a:rPr>
              <a:t> F, et al, NEJM 2018  </a:t>
            </a:r>
          </a:p>
        </p:txBody>
      </p:sp>
      <p:pic>
        <p:nvPicPr>
          <p:cNvPr id="4" name="Picture 3"/>
          <p:cNvPicPr>
            <a:picLocks noChangeAspect="1"/>
          </p:cNvPicPr>
          <p:nvPr/>
        </p:nvPicPr>
        <p:blipFill>
          <a:blip r:embed="rId3"/>
          <a:stretch>
            <a:fillRect/>
          </a:stretch>
        </p:blipFill>
        <p:spPr>
          <a:xfrm>
            <a:off x="3261113" y="1318547"/>
            <a:ext cx="5489447" cy="4440256"/>
          </a:xfrm>
          <a:prstGeom prst="rect">
            <a:avLst/>
          </a:prstGeom>
        </p:spPr>
      </p:pic>
    </p:spTree>
    <p:extLst>
      <p:ext uri="{BB962C8B-B14F-4D97-AF65-F5344CB8AC3E}">
        <p14:creationId xmlns:p14="http://schemas.microsoft.com/office/powerpoint/2010/main" val="3152327619"/>
      </p:ext>
    </p:extLst>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396489" y="243166"/>
            <a:ext cx="11131395" cy="41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GB" altLang="en-US" sz="2400" dirty="0">
                <a:solidFill>
                  <a:schemeClr val="accent2"/>
                </a:solidFill>
                <a:ea typeface="msgothic"/>
                <a:cs typeface="msgothic"/>
              </a:rPr>
              <a:t> </a:t>
            </a:r>
            <a:r>
              <a:rPr lang="en-GB" altLang="en-US" sz="3200" b="1" dirty="0">
                <a:solidFill>
                  <a:schemeClr val="accent4"/>
                </a:solidFill>
                <a:ea typeface="msgothic"/>
                <a:cs typeface="msgothic"/>
              </a:rPr>
              <a:t>RELEVANCE: </a:t>
            </a:r>
            <a:r>
              <a:rPr lang="en-GB" altLang="en-US" sz="3200" b="1" dirty="0" err="1">
                <a:solidFill>
                  <a:schemeClr val="accent4"/>
                </a:solidFill>
                <a:ea typeface="msgothic"/>
                <a:cs typeface="msgothic"/>
              </a:rPr>
              <a:t>Lenalidomide</a:t>
            </a:r>
            <a:r>
              <a:rPr lang="en-GB" altLang="en-US" sz="3200" b="1" dirty="0">
                <a:solidFill>
                  <a:schemeClr val="accent4"/>
                </a:solidFill>
                <a:ea typeface="msgothic"/>
                <a:cs typeface="msgothic"/>
              </a:rPr>
              <a:t>-Rituximab (R</a:t>
            </a:r>
            <a:r>
              <a:rPr lang="en-GB" altLang="en-US" sz="3200" b="1" baseline="30000" dirty="0">
                <a:solidFill>
                  <a:schemeClr val="accent4"/>
                </a:solidFill>
                <a:ea typeface="msgothic"/>
                <a:cs typeface="msgothic"/>
              </a:rPr>
              <a:t>2</a:t>
            </a:r>
            <a:r>
              <a:rPr lang="en-GB" altLang="en-US" sz="3200" b="1" dirty="0">
                <a:solidFill>
                  <a:schemeClr val="accent4"/>
                </a:solidFill>
                <a:ea typeface="msgothic"/>
                <a:cs typeface="msgothic"/>
              </a:rPr>
              <a:t>) vs Chemo-R </a:t>
            </a:r>
          </a:p>
          <a:p>
            <a:pPr algn="ctr" eaLnBrk="1" hangingPunct="1">
              <a:lnSpc>
                <a:spcPct val="100000"/>
              </a:lnSpc>
              <a:spcAft>
                <a:spcPct val="0"/>
              </a:spcAft>
              <a:buClrTx/>
              <a:buFontTx/>
              <a:buNone/>
            </a:pPr>
            <a:r>
              <a:rPr lang="en-GB" altLang="en-US" sz="3200" b="1" dirty="0">
                <a:solidFill>
                  <a:schemeClr val="accent4"/>
                </a:solidFill>
                <a:ea typeface="msgothic"/>
                <a:cs typeface="msgothic"/>
              </a:rPr>
              <a:t>Safety comparisons </a:t>
            </a:r>
          </a:p>
        </p:txBody>
      </p:sp>
      <p:sp>
        <p:nvSpPr>
          <p:cNvPr id="96260" name="Text Box 4"/>
          <p:cNvSpPr txBox="1">
            <a:spLocks noChangeArrowheads="1"/>
          </p:cNvSpPr>
          <p:nvPr/>
        </p:nvSpPr>
        <p:spPr bwMode="auto">
          <a:xfrm>
            <a:off x="8007711" y="5454455"/>
            <a:ext cx="3329364" cy="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9pPr>
          </a:lstStyle>
          <a:p>
            <a:pPr algn="r" eaLnBrk="1" hangingPunct="1">
              <a:lnSpc>
                <a:spcPct val="100000"/>
              </a:lnSpc>
              <a:spcAft>
                <a:spcPct val="0"/>
              </a:spcAft>
              <a:buClrTx/>
              <a:buNone/>
            </a:pPr>
            <a:r>
              <a:rPr lang="en-GB" altLang="en-US" sz="1051" dirty="0">
                <a:ea typeface="msgothic"/>
                <a:cs typeface="msgothic"/>
              </a:rPr>
              <a:t>  </a:t>
            </a:r>
          </a:p>
          <a:p>
            <a:pPr algn="r" eaLnBrk="1" hangingPunct="1">
              <a:lnSpc>
                <a:spcPct val="100000"/>
              </a:lnSpc>
              <a:spcAft>
                <a:spcPct val="0"/>
              </a:spcAft>
              <a:buClrTx/>
              <a:buNone/>
            </a:pPr>
            <a:r>
              <a:rPr lang="en-GB" altLang="en-US" sz="1051" dirty="0" err="1">
                <a:ea typeface="msgothic"/>
                <a:cs typeface="msgothic"/>
              </a:rPr>
              <a:t>Morschhauser</a:t>
            </a:r>
            <a:r>
              <a:rPr lang="en-GB" altLang="en-US" sz="1051" dirty="0">
                <a:ea typeface="msgothic"/>
                <a:cs typeface="msgothic"/>
              </a:rPr>
              <a:t> F, et al, NEJM 2018  </a:t>
            </a:r>
          </a:p>
        </p:txBody>
      </p:sp>
      <p:pic>
        <p:nvPicPr>
          <p:cNvPr id="2" name="Picture 1"/>
          <p:cNvPicPr>
            <a:picLocks noChangeAspect="1"/>
          </p:cNvPicPr>
          <p:nvPr/>
        </p:nvPicPr>
        <p:blipFill>
          <a:blip r:embed="rId3"/>
          <a:stretch>
            <a:fillRect/>
          </a:stretch>
        </p:blipFill>
        <p:spPr>
          <a:xfrm>
            <a:off x="889712" y="1228798"/>
            <a:ext cx="10144949" cy="4364113"/>
          </a:xfrm>
          <a:prstGeom prst="rect">
            <a:avLst/>
          </a:prstGeom>
        </p:spPr>
      </p:pic>
    </p:spTree>
    <p:extLst>
      <p:ext uri="{BB962C8B-B14F-4D97-AF65-F5344CB8AC3E}">
        <p14:creationId xmlns:p14="http://schemas.microsoft.com/office/powerpoint/2010/main" val="2120949171"/>
      </p:ext>
    </p:extLst>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7776" y="532756"/>
            <a:ext cx="8229600" cy="646331"/>
          </a:xfrm>
        </p:spPr>
        <p:txBody>
          <a:bodyPr>
            <a:noAutofit/>
          </a:bodyPr>
          <a:lstStyle/>
          <a:p>
            <a:pPr algn="ctr"/>
            <a:r>
              <a:rPr lang="en-US" sz="3200" dirty="0" err="1">
                <a:solidFill>
                  <a:schemeClr val="accent4"/>
                </a:solidFill>
              </a:rPr>
              <a:t>Idelalisib</a:t>
            </a:r>
            <a:r>
              <a:rPr lang="en-US" sz="3200" dirty="0">
                <a:solidFill>
                  <a:schemeClr val="accent4"/>
                </a:solidFill>
              </a:rPr>
              <a:t>: selective PI3K (delta) inhibitor in double refractory </a:t>
            </a:r>
            <a:r>
              <a:rPr lang="en-US" sz="3200" dirty="0" err="1">
                <a:solidFill>
                  <a:schemeClr val="accent4"/>
                </a:solidFill>
              </a:rPr>
              <a:t>iNHL</a:t>
            </a:r>
            <a:endParaRPr lang="en-US" sz="3200" dirty="0">
              <a:solidFill>
                <a:schemeClr val="accent4"/>
              </a:solidFill>
            </a:endParaRPr>
          </a:p>
        </p:txBody>
      </p:sp>
      <p:sp>
        <p:nvSpPr>
          <p:cNvPr id="5" name="Text Placeholder 4"/>
          <p:cNvSpPr>
            <a:spLocks noGrp="1"/>
          </p:cNvSpPr>
          <p:nvPr>
            <p:ph type="body" sz="half" idx="2"/>
          </p:nvPr>
        </p:nvSpPr>
        <p:spPr>
          <a:xfrm>
            <a:off x="8320340" y="5773038"/>
            <a:ext cx="3177377" cy="150418"/>
          </a:xfrm>
        </p:spPr>
        <p:txBody>
          <a:bodyPr/>
          <a:lstStyle/>
          <a:p>
            <a:r>
              <a:rPr lang="pt-BR" sz="1000" dirty="0">
                <a:latin typeface="Arial" panose="020B0604020202020204" pitchFamily="34" charset="0"/>
                <a:cs typeface="Arial" panose="020B0604020202020204" pitchFamily="34" charset="0"/>
              </a:rPr>
              <a:t>Gopal AJ, et al. N Engl J Med. 2014;370:1008-18.</a:t>
            </a:r>
            <a:endParaRPr lang="en-US" sz="1000" dirty="0">
              <a:latin typeface="Arial" panose="020B0604020202020204" pitchFamily="34" charset="0"/>
              <a:cs typeface="Arial" panose="020B0604020202020204" pitchFamily="34" charset="0"/>
            </a:endParaRPr>
          </a:p>
        </p:txBody>
      </p:sp>
      <p:sp>
        <p:nvSpPr>
          <p:cNvPr id="15" name="Rectangle 14"/>
          <p:cNvSpPr/>
          <p:nvPr/>
        </p:nvSpPr>
        <p:spPr>
          <a:xfrm>
            <a:off x="6528922" y="2827310"/>
            <a:ext cx="1534383" cy="199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4699469" y="2616734"/>
            <a:ext cx="2260504" cy="338554"/>
          </a:xfrm>
          <a:prstGeom prst="rect">
            <a:avLst/>
          </a:prstGeom>
          <a:noFill/>
        </p:spPr>
        <p:txBody>
          <a:bodyPr wrap="square" rtlCol="0">
            <a:spAutoFit/>
          </a:bodyPr>
          <a:lstStyle/>
          <a:p>
            <a:pPr algn="ctr"/>
            <a:r>
              <a:rPr lang="en-US" sz="1600" b="1" dirty="0">
                <a:solidFill>
                  <a:schemeClr val="tx2"/>
                </a:solidFill>
              </a:rPr>
              <a:t>Tumor response</a:t>
            </a:r>
            <a:endParaRPr lang="en-US" sz="1600" b="1" baseline="30000" dirty="0">
              <a:solidFill>
                <a:schemeClr val="tx2"/>
              </a:solidFill>
            </a:endParaRPr>
          </a:p>
        </p:txBody>
      </p:sp>
      <p:grpSp>
        <p:nvGrpSpPr>
          <p:cNvPr id="24" name="Group 23"/>
          <p:cNvGrpSpPr/>
          <p:nvPr/>
        </p:nvGrpSpPr>
        <p:grpSpPr>
          <a:xfrm>
            <a:off x="1810873" y="1529688"/>
            <a:ext cx="8467555" cy="909339"/>
            <a:chOff x="139848" y="1466762"/>
            <a:chExt cx="8754769" cy="1652687"/>
          </a:xfrm>
        </p:grpSpPr>
        <p:sp>
          <p:nvSpPr>
            <p:cNvPr id="25" name="Big arrow"/>
            <p:cNvSpPr/>
            <p:nvPr/>
          </p:nvSpPr>
          <p:spPr>
            <a:xfrm>
              <a:off x="2150915" y="1857803"/>
              <a:ext cx="3667993" cy="1261646"/>
            </a:xfrm>
            <a:prstGeom prst="rightArrow">
              <a:avLst/>
            </a:prstGeom>
            <a:solidFill>
              <a:schemeClr val="accent1"/>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err="1">
                  <a:solidFill>
                    <a:schemeClr val="bg1"/>
                  </a:solidFill>
                </a:rPr>
                <a:t>Idelalisib</a:t>
              </a:r>
              <a:r>
                <a:rPr lang="en-US" sz="1200" b="1" dirty="0">
                  <a:solidFill>
                    <a:schemeClr val="bg1"/>
                  </a:solidFill>
                </a:rPr>
                <a:t> 150 mg </a:t>
              </a:r>
              <a:r>
                <a:rPr lang="en-US" sz="1200" b="1" dirty="0" err="1">
                  <a:solidFill>
                    <a:schemeClr val="bg1"/>
                  </a:solidFill>
                </a:rPr>
                <a:t>b.i.d</a:t>
              </a:r>
              <a:r>
                <a:rPr lang="en-US" sz="1200" b="1" dirty="0">
                  <a:solidFill>
                    <a:schemeClr val="bg1"/>
                  </a:solidFill>
                </a:rPr>
                <a:t>. continuously</a:t>
              </a:r>
            </a:p>
          </p:txBody>
        </p:sp>
        <p:sp>
          <p:nvSpPr>
            <p:cNvPr id="26" name="Content Placeholder 2"/>
            <p:cNvSpPr txBox="1">
              <a:spLocks/>
            </p:cNvSpPr>
            <p:nvPr/>
          </p:nvSpPr>
          <p:spPr bwMode="auto">
            <a:xfrm>
              <a:off x="5777344" y="2105687"/>
              <a:ext cx="1700321"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eaLnBrk="0" hangingPunct="0">
                <a:defRPr sz="2400" baseline="-25000">
                  <a:solidFill>
                    <a:schemeClr val="tx1"/>
                  </a:solidFill>
                  <a:latin typeface="Arial" charset="0"/>
                  <a:ea typeface="ＭＳ Ｐゴシック" charset="0"/>
                  <a:cs typeface="ＭＳ Ｐゴシック" charset="0"/>
                </a:defRPr>
              </a:lvl1pPr>
              <a:lvl2pPr marL="742950" indent="-285750" eaLnBrk="0" hangingPunct="0">
                <a:defRPr sz="2400" baseline="-25000">
                  <a:solidFill>
                    <a:schemeClr val="tx1"/>
                  </a:solidFill>
                  <a:latin typeface="Arial" charset="0"/>
                  <a:ea typeface="ＭＳ Ｐゴシック" charset="0"/>
                </a:defRPr>
              </a:lvl2pPr>
              <a:lvl3pPr marL="1143000" indent="-228600" eaLnBrk="0" hangingPunct="0">
                <a:defRPr sz="2400" baseline="-25000">
                  <a:solidFill>
                    <a:schemeClr val="tx1"/>
                  </a:solidFill>
                  <a:latin typeface="Arial" charset="0"/>
                  <a:ea typeface="ＭＳ Ｐゴシック" charset="0"/>
                </a:defRPr>
              </a:lvl3pPr>
              <a:lvl4pPr marL="1600200" indent="-228600" eaLnBrk="0" hangingPunct="0">
                <a:defRPr sz="2400" baseline="-25000">
                  <a:solidFill>
                    <a:schemeClr val="tx1"/>
                  </a:solidFill>
                  <a:latin typeface="Arial" charset="0"/>
                  <a:ea typeface="ＭＳ Ｐゴシック" charset="0"/>
                </a:defRPr>
              </a:lvl4pPr>
              <a:lvl5pPr marL="2057400" indent="-228600" eaLnBrk="0" hangingPunct="0">
                <a:defRPr sz="2400" baseline="-25000">
                  <a:solidFill>
                    <a:schemeClr val="tx1"/>
                  </a:solidFill>
                  <a:latin typeface="Arial" charset="0"/>
                  <a:ea typeface="ＭＳ Ｐゴシック" charset="0"/>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charset="0"/>
                </a:defRPr>
              </a:lvl9pPr>
            </a:lstStyle>
            <a:p>
              <a:pPr marL="0" algn="ctr">
                <a:spcBef>
                  <a:spcPct val="20000"/>
                </a:spcBef>
                <a:buClr>
                  <a:srgbClr val="990000"/>
                </a:buClr>
                <a:defRPr/>
              </a:pPr>
              <a:r>
                <a:rPr lang="en-US" sz="1200" b="1" baseline="0" dirty="0"/>
                <a:t>Therapy maintained until progression</a:t>
              </a:r>
            </a:p>
          </p:txBody>
        </p:sp>
        <p:sp>
          <p:nvSpPr>
            <p:cNvPr id="27" name="Phase 1"/>
            <p:cNvSpPr txBox="1">
              <a:spLocks noChangeArrowheads="1"/>
            </p:cNvSpPr>
            <p:nvPr/>
          </p:nvSpPr>
          <p:spPr bwMode="auto">
            <a:xfrm>
              <a:off x="2471429" y="1466762"/>
              <a:ext cx="4156075" cy="50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aseline="-25000">
                  <a:solidFill>
                    <a:schemeClr val="tx1"/>
                  </a:solidFill>
                  <a:latin typeface="Arial" pitchFamily="34" charset="0"/>
                  <a:ea typeface="ＭＳ Ｐゴシック" pitchFamily="34" charset="-128"/>
                </a:defRPr>
              </a:lvl1pPr>
              <a:lvl2pPr marL="742950" indent="-285750" eaLnBrk="0" hangingPunct="0">
                <a:defRPr sz="2400" baseline="-25000">
                  <a:solidFill>
                    <a:schemeClr val="tx1"/>
                  </a:solidFill>
                  <a:latin typeface="Arial" pitchFamily="34" charset="0"/>
                  <a:ea typeface="ＭＳ Ｐゴシック" pitchFamily="34" charset="-128"/>
                </a:defRPr>
              </a:lvl2pPr>
              <a:lvl3pPr marL="1143000" indent="-228600" eaLnBrk="0" hangingPunct="0">
                <a:defRPr sz="2400" baseline="-25000">
                  <a:solidFill>
                    <a:schemeClr val="tx1"/>
                  </a:solidFill>
                  <a:latin typeface="Arial" pitchFamily="34" charset="0"/>
                  <a:ea typeface="ＭＳ Ｐゴシック" pitchFamily="34" charset="-128"/>
                </a:defRPr>
              </a:lvl3pPr>
              <a:lvl4pPr marL="1600200" indent="-228600" eaLnBrk="0" hangingPunct="0">
                <a:defRPr sz="2400" baseline="-25000">
                  <a:solidFill>
                    <a:schemeClr val="tx1"/>
                  </a:solidFill>
                  <a:latin typeface="Arial" pitchFamily="34" charset="0"/>
                  <a:ea typeface="ＭＳ Ｐゴシック" pitchFamily="34" charset="-128"/>
                </a:defRPr>
              </a:lvl4pPr>
              <a:lvl5pPr marL="2057400" indent="-228600" eaLnBrk="0" hangingPunct="0">
                <a:defRPr sz="2400" baseline="-25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pitchFamily="34" charset="0"/>
                  <a:ea typeface="ＭＳ Ｐゴシック" pitchFamily="34" charset="-128"/>
                </a:defRPr>
              </a:lvl9pPr>
            </a:lstStyle>
            <a:p>
              <a:pPr eaLnBrk="1" hangingPunct="1"/>
              <a:r>
                <a:rPr lang="en-US" sz="1800" dirty="0"/>
                <a:t>Single-arm phase 2 study (n = 125) </a:t>
              </a:r>
            </a:p>
          </p:txBody>
        </p:sp>
        <p:sp>
          <p:nvSpPr>
            <p:cNvPr id="28" name="Rectangular Callout 27"/>
            <p:cNvSpPr/>
            <p:nvPr/>
          </p:nvSpPr>
          <p:spPr bwMode="auto">
            <a:xfrm>
              <a:off x="139848" y="1943963"/>
              <a:ext cx="1948721" cy="1089325"/>
            </a:xfrm>
            <a:prstGeom prst="wedgeRectCallout">
              <a:avLst>
                <a:gd name="adj1" fmla="val -22126"/>
                <a:gd name="adj2" fmla="val 46585"/>
              </a:avLst>
            </a:prstGeom>
            <a:solidFill>
              <a:schemeClr val="bg1">
                <a:lumMod val="95000"/>
              </a:schemeClr>
            </a:solidFill>
            <a:ln w="31750" cap="flat" cmpd="sng" algn="ctr">
              <a:noFill/>
              <a:prstDash val="solid"/>
              <a:round/>
              <a:headEnd type="none" w="med" len="med"/>
              <a:tailEnd type="none" w="med" len="med"/>
            </a:ln>
            <a:effectLst/>
          </p:spPr>
          <p:txBody>
            <a:bodyPr anchor="ctr"/>
            <a:lstStyle/>
            <a:p>
              <a:pPr algn="ctr">
                <a:defRPr/>
              </a:pPr>
              <a:r>
                <a:rPr lang="en-US" sz="1200" b="1" dirty="0"/>
                <a:t>Rituximab + </a:t>
              </a:r>
              <a:r>
                <a:rPr lang="en-US" sz="1200" b="1" dirty="0" err="1"/>
                <a:t>alkylator</a:t>
              </a:r>
              <a:r>
                <a:rPr lang="en-US" sz="1200" b="1" dirty="0"/>
                <a:t>-refractory </a:t>
              </a:r>
              <a:r>
                <a:rPr lang="en-US" sz="1200" b="1" dirty="0" err="1"/>
                <a:t>iNHL</a:t>
              </a:r>
              <a:endParaRPr lang="en-US" sz="1200" b="1" dirty="0"/>
            </a:p>
          </p:txBody>
        </p:sp>
        <p:sp>
          <p:nvSpPr>
            <p:cNvPr id="29" name="Content Placeholder 2"/>
            <p:cNvSpPr txBox="1">
              <a:spLocks/>
            </p:cNvSpPr>
            <p:nvPr/>
          </p:nvSpPr>
          <p:spPr bwMode="auto">
            <a:xfrm>
              <a:off x="7564254" y="2028503"/>
              <a:ext cx="1330363" cy="920245"/>
            </a:xfrm>
            <a:prstGeom prst="rect">
              <a:avLst/>
            </a:prstGeom>
            <a:solidFill>
              <a:schemeClr val="bg1">
                <a:lumMod val="85000"/>
              </a:schemeClr>
            </a:solidFill>
            <a:ln>
              <a:noFill/>
            </a:ln>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b="1">
                  <a:solidFill>
                    <a:schemeClr val="bg1"/>
                  </a:solidFill>
                </a:defRPr>
              </a:lvl1pPr>
            </a:lstStyle>
            <a:p>
              <a:r>
                <a:rPr lang="en-US" sz="1200" dirty="0">
                  <a:solidFill>
                    <a:schemeClr val="tx1"/>
                  </a:solidFill>
                </a:rPr>
                <a:t>Long-term </a:t>
              </a:r>
            </a:p>
            <a:p>
              <a:r>
                <a:rPr lang="en-US" sz="1200" dirty="0">
                  <a:solidFill>
                    <a:schemeClr val="tx1"/>
                  </a:solidFill>
                </a:rPr>
                <a:t>follow-up</a:t>
              </a:r>
            </a:p>
          </p:txBody>
        </p:sp>
      </p:grpSp>
      <p:grpSp>
        <p:nvGrpSpPr>
          <p:cNvPr id="22" name="Group 21"/>
          <p:cNvGrpSpPr/>
          <p:nvPr/>
        </p:nvGrpSpPr>
        <p:grpSpPr>
          <a:xfrm>
            <a:off x="1887728" y="2774342"/>
            <a:ext cx="6188102" cy="2442092"/>
            <a:chOff x="89212" y="3290136"/>
            <a:chExt cx="4979295" cy="2550926"/>
          </a:xfrm>
        </p:grpSpPr>
        <p:cxnSp>
          <p:nvCxnSpPr>
            <p:cNvPr id="23" name="Straight Connector 22"/>
            <p:cNvCxnSpPr/>
            <p:nvPr/>
          </p:nvCxnSpPr>
          <p:spPr>
            <a:xfrm>
              <a:off x="997507" y="4906563"/>
              <a:ext cx="40365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012447" y="3745135"/>
              <a:ext cx="955793" cy="482240"/>
            </a:xfrm>
            <a:prstGeom prst="rect">
              <a:avLst/>
            </a:prstGeom>
          </p:spPr>
          <p:txBody>
            <a:bodyPr wrap="square">
              <a:spAutoFit/>
            </a:bodyPr>
            <a:lstStyle/>
            <a:p>
              <a:r>
                <a:rPr lang="en-US" sz="1200" dirty="0"/>
                <a:t>ORR 57%</a:t>
              </a:r>
            </a:p>
            <a:p>
              <a:r>
                <a:rPr lang="en-US" sz="1200" dirty="0"/>
                <a:t>CR 6%</a:t>
              </a:r>
            </a:p>
          </p:txBody>
        </p:sp>
        <p:grpSp>
          <p:nvGrpSpPr>
            <p:cNvPr id="31" name="Group 30"/>
            <p:cNvGrpSpPr/>
            <p:nvPr/>
          </p:nvGrpSpPr>
          <p:grpSpPr>
            <a:xfrm>
              <a:off x="928507" y="3379577"/>
              <a:ext cx="4140000" cy="2142328"/>
              <a:chOff x="177936" y="4280610"/>
              <a:chExt cx="4320000" cy="1211886"/>
            </a:xfrm>
          </p:grpSpPr>
          <p:cxnSp>
            <p:nvCxnSpPr>
              <p:cNvPr id="182" name="Straight Connector 181"/>
              <p:cNvCxnSpPr/>
              <p:nvPr/>
            </p:nvCxnSpPr>
            <p:spPr>
              <a:xfrm>
                <a:off x="249936" y="4282244"/>
                <a:ext cx="0" cy="1210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77936" y="4280610"/>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77936" y="4453736"/>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77936" y="4626862"/>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77936" y="4799988"/>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77936" y="4973114"/>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77936" y="5146240"/>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77936" y="5319366"/>
                <a:ext cx="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177936" y="5492496"/>
                <a:ext cx="42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249936" y="4799988"/>
                <a:ext cx="4248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89882" y="3290136"/>
              <a:ext cx="313895" cy="2313548"/>
              <a:chOff x="259935" y="4209753"/>
              <a:chExt cx="313895" cy="1308743"/>
            </a:xfrm>
          </p:grpSpPr>
          <p:sp>
            <p:nvSpPr>
              <p:cNvPr id="174" name="TextBox 173"/>
              <p:cNvSpPr txBox="1"/>
              <p:nvPr/>
            </p:nvSpPr>
            <p:spPr>
              <a:xfrm>
                <a:off x="388922" y="4372512"/>
                <a:ext cx="184908" cy="100025"/>
              </a:xfrm>
              <a:prstGeom prst="rect">
                <a:avLst/>
              </a:prstGeom>
              <a:noFill/>
            </p:spPr>
            <p:txBody>
              <a:bodyPr wrap="none" lIns="36000" tIns="0" rIns="36000" bIns="0" rtlCol="0">
                <a:spAutoFit/>
              </a:bodyPr>
              <a:lstStyle/>
              <a:p>
                <a:pPr algn="r"/>
                <a:r>
                  <a:rPr lang="en-US" sz="1100" dirty="0"/>
                  <a:t>50</a:t>
                </a:r>
              </a:p>
            </p:txBody>
          </p:sp>
          <p:sp>
            <p:nvSpPr>
              <p:cNvPr id="175" name="TextBox 174"/>
              <p:cNvSpPr txBox="1"/>
              <p:nvPr/>
            </p:nvSpPr>
            <p:spPr>
              <a:xfrm>
                <a:off x="452126" y="4706728"/>
                <a:ext cx="121704" cy="100025"/>
              </a:xfrm>
              <a:prstGeom prst="rect">
                <a:avLst/>
              </a:prstGeom>
              <a:noFill/>
            </p:spPr>
            <p:txBody>
              <a:bodyPr wrap="none" lIns="36000" tIns="0" rIns="36000" bIns="0" rtlCol="0">
                <a:spAutoFit/>
              </a:bodyPr>
              <a:lstStyle/>
              <a:p>
                <a:pPr algn="r"/>
                <a:r>
                  <a:rPr lang="en-US" sz="1100" dirty="0"/>
                  <a:t>0</a:t>
                </a:r>
              </a:p>
            </p:txBody>
          </p:sp>
          <p:sp>
            <p:nvSpPr>
              <p:cNvPr id="176" name="TextBox 175"/>
              <p:cNvSpPr txBox="1"/>
              <p:nvPr/>
            </p:nvSpPr>
            <p:spPr>
              <a:xfrm>
                <a:off x="323138" y="5084254"/>
                <a:ext cx="250692" cy="100025"/>
              </a:xfrm>
              <a:prstGeom prst="rect">
                <a:avLst/>
              </a:prstGeom>
              <a:noFill/>
            </p:spPr>
            <p:txBody>
              <a:bodyPr wrap="none" lIns="36000" tIns="0" rIns="36000" bIns="0" rtlCol="0">
                <a:spAutoFit/>
              </a:bodyPr>
              <a:lstStyle/>
              <a:p>
                <a:pPr algn="r"/>
                <a:r>
                  <a:rPr lang="en-US" sz="1100" dirty="0"/>
                  <a:t>−50</a:t>
                </a:r>
              </a:p>
            </p:txBody>
          </p:sp>
          <p:sp>
            <p:nvSpPr>
              <p:cNvPr id="177" name="TextBox 176"/>
              <p:cNvSpPr txBox="1"/>
              <p:nvPr/>
            </p:nvSpPr>
            <p:spPr>
              <a:xfrm>
                <a:off x="259935" y="5418471"/>
                <a:ext cx="313895" cy="100025"/>
              </a:xfrm>
              <a:prstGeom prst="rect">
                <a:avLst/>
              </a:prstGeom>
              <a:noFill/>
            </p:spPr>
            <p:txBody>
              <a:bodyPr wrap="none" lIns="36000" tIns="0" rIns="36000" bIns="0" rtlCol="0">
                <a:spAutoFit/>
              </a:bodyPr>
              <a:lstStyle/>
              <a:p>
                <a:pPr algn="r"/>
                <a:r>
                  <a:rPr lang="en-US" sz="1100" dirty="0"/>
                  <a:t>−100</a:t>
                </a:r>
              </a:p>
            </p:txBody>
          </p:sp>
          <p:sp>
            <p:nvSpPr>
              <p:cNvPr id="178" name="TextBox 177"/>
              <p:cNvSpPr txBox="1"/>
              <p:nvPr/>
            </p:nvSpPr>
            <p:spPr>
              <a:xfrm>
                <a:off x="388922" y="4209753"/>
                <a:ext cx="184908" cy="100025"/>
              </a:xfrm>
              <a:prstGeom prst="rect">
                <a:avLst/>
              </a:prstGeom>
              <a:noFill/>
            </p:spPr>
            <p:txBody>
              <a:bodyPr wrap="none" lIns="36000" tIns="0" rIns="36000" bIns="0" rtlCol="0">
                <a:spAutoFit/>
              </a:bodyPr>
              <a:lstStyle/>
              <a:p>
                <a:pPr algn="r"/>
                <a:r>
                  <a:rPr lang="en-US" sz="1100" dirty="0"/>
                  <a:t>75</a:t>
                </a:r>
              </a:p>
            </p:txBody>
          </p:sp>
          <p:sp>
            <p:nvSpPr>
              <p:cNvPr id="179" name="TextBox 178"/>
              <p:cNvSpPr txBox="1"/>
              <p:nvPr/>
            </p:nvSpPr>
            <p:spPr>
              <a:xfrm>
                <a:off x="388922" y="4553056"/>
                <a:ext cx="184908" cy="100025"/>
              </a:xfrm>
              <a:prstGeom prst="rect">
                <a:avLst/>
              </a:prstGeom>
              <a:noFill/>
            </p:spPr>
            <p:txBody>
              <a:bodyPr wrap="none" lIns="36000" tIns="0" rIns="36000" bIns="0" rtlCol="0">
                <a:spAutoFit/>
              </a:bodyPr>
              <a:lstStyle/>
              <a:p>
                <a:pPr algn="r"/>
                <a:r>
                  <a:rPr lang="en-US" sz="1100" dirty="0"/>
                  <a:t>25</a:t>
                </a:r>
              </a:p>
            </p:txBody>
          </p:sp>
          <p:sp>
            <p:nvSpPr>
              <p:cNvPr id="180" name="TextBox 179"/>
              <p:cNvSpPr txBox="1"/>
              <p:nvPr/>
            </p:nvSpPr>
            <p:spPr>
              <a:xfrm>
                <a:off x="323139" y="4902263"/>
                <a:ext cx="250691" cy="100025"/>
              </a:xfrm>
              <a:prstGeom prst="rect">
                <a:avLst/>
              </a:prstGeom>
              <a:noFill/>
            </p:spPr>
            <p:txBody>
              <a:bodyPr wrap="none" lIns="36000" tIns="0" rIns="36000" bIns="0" rtlCol="0">
                <a:spAutoFit/>
              </a:bodyPr>
              <a:lstStyle/>
              <a:p>
                <a:pPr algn="r"/>
                <a:r>
                  <a:rPr lang="en-US" sz="1100" dirty="0"/>
                  <a:t>−25</a:t>
                </a:r>
              </a:p>
            </p:txBody>
          </p:sp>
          <p:sp>
            <p:nvSpPr>
              <p:cNvPr id="181" name="TextBox 180"/>
              <p:cNvSpPr txBox="1"/>
              <p:nvPr/>
            </p:nvSpPr>
            <p:spPr>
              <a:xfrm>
                <a:off x="323139" y="5246874"/>
                <a:ext cx="250691" cy="100025"/>
              </a:xfrm>
              <a:prstGeom prst="rect">
                <a:avLst/>
              </a:prstGeom>
              <a:noFill/>
            </p:spPr>
            <p:txBody>
              <a:bodyPr wrap="none" lIns="36000" tIns="0" rIns="36000" bIns="0" rtlCol="0">
                <a:spAutoFit/>
              </a:bodyPr>
              <a:lstStyle/>
              <a:p>
                <a:pPr algn="r"/>
                <a:r>
                  <a:rPr lang="en-US" sz="1100" dirty="0"/>
                  <a:t>−75</a:t>
                </a:r>
              </a:p>
            </p:txBody>
          </p:sp>
        </p:grpSp>
        <p:sp>
          <p:nvSpPr>
            <p:cNvPr id="33" name="TextBox 32"/>
            <p:cNvSpPr txBox="1"/>
            <p:nvPr/>
          </p:nvSpPr>
          <p:spPr>
            <a:xfrm rot="16200000">
              <a:off x="-815046" y="4239535"/>
              <a:ext cx="2310326" cy="501809"/>
            </a:xfrm>
            <a:prstGeom prst="rect">
              <a:avLst/>
            </a:prstGeom>
            <a:noFill/>
          </p:spPr>
          <p:txBody>
            <a:bodyPr wrap="square" rtlCol="0">
              <a:spAutoFit/>
            </a:bodyPr>
            <a:lstStyle/>
            <a:p>
              <a:pPr algn="ctr"/>
              <a:r>
                <a:rPr lang="en-US" sz="1151" b="1" dirty="0"/>
                <a:t>SPD of measured lymph nodes (best % change from baseline)</a:t>
              </a:r>
            </a:p>
          </p:txBody>
        </p:sp>
        <p:grpSp>
          <p:nvGrpSpPr>
            <p:cNvPr id="34" name="Group 33"/>
            <p:cNvGrpSpPr/>
            <p:nvPr/>
          </p:nvGrpSpPr>
          <p:grpSpPr>
            <a:xfrm>
              <a:off x="1020008" y="3448963"/>
              <a:ext cx="439860" cy="851092"/>
              <a:chOff x="1020008" y="3448963"/>
              <a:chExt cx="439860" cy="851092"/>
            </a:xfrm>
          </p:grpSpPr>
          <p:sp>
            <p:nvSpPr>
              <p:cNvPr id="160" name="Rectangle 159"/>
              <p:cNvSpPr/>
              <p:nvPr/>
            </p:nvSpPr>
            <p:spPr>
              <a:xfrm>
                <a:off x="1020008" y="4264054"/>
                <a:ext cx="25200" cy="36000"/>
              </a:xfrm>
              <a:prstGeom prst="rect">
                <a:avLst/>
              </a:prstGeom>
              <a:ln w="952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1" name="Rectangle 160"/>
              <p:cNvSpPr/>
              <p:nvPr/>
            </p:nvSpPr>
            <p:spPr>
              <a:xfrm>
                <a:off x="1051905" y="4264054"/>
                <a:ext cx="25200" cy="36000"/>
              </a:xfrm>
              <a:prstGeom prst="rect">
                <a:avLst/>
              </a:prstGeom>
              <a:ln w="952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2" name="Rectangle 161"/>
              <p:cNvSpPr/>
              <p:nvPr/>
            </p:nvSpPr>
            <p:spPr>
              <a:xfrm>
                <a:off x="1083802" y="4264054"/>
                <a:ext cx="25200" cy="36000"/>
              </a:xfrm>
              <a:prstGeom prst="rect">
                <a:avLst/>
              </a:prstGeom>
              <a:ln w="9525">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163" name="Rectangle 162"/>
              <p:cNvSpPr/>
              <p:nvPr/>
            </p:nvSpPr>
            <p:spPr>
              <a:xfrm>
                <a:off x="1115698" y="3448963"/>
                <a:ext cx="25200" cy="851092"/>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Rectangle 163"/>
              <p:cNvSpPr/>
              <p:nvPr/>
            </p:nvSpPr>
            <p:spPr>
              <a:xfrm>
                <a:off x="1147595" y="3651885"/>
                <a:ext cx="25200" cy="648169"/>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Rectangle 164"/>
              <p:cNvSpPr/>
              <p:nvPr/>
            </p:nvSpPr>
            <p:spPr>
              <a:xfrm>
                <a:off x="1179492" y="3670187"/>
                <a:ext cx="25200" cy="629867"/>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Rectangle 165"/>
              <p:cNvSpPr/>
              <p:nvPr/>
            </p:nvSpPr>
            <p:spPr>
              <a:xfrm>
                <a:off x="1211389" y="3692429"/>
                <a:ext cx="25200" cy="607625"/>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ectangle 166"/>
              <p:cNvSpPr/>
              <p:nvPr/>
            </p:nvSpPr>
            <p:spPr>
              <a:xfrm>
                <a:off x="1243286" y="3787141"/>
                <a:ext cx="25200" cy="512914"/>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Rectangle 167"/>
              <p:cNvSpPr/>
              <p:nvPr/>
            </p:nvSpPr>
            <p:spPr>
              <a:xfrm>
                <a:off x="1307080" y="3922395"/>
                <a:ext cx="25200" cy="377659"/>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Rectangle 168"/>
              <p:cNvSpPr/>
              <p:nvPr/>
            </p:nvSpPr>
            <p:spPr>
              <a:xfrm>
                <a:off x="1370874" y="4006215"/>
                <a:ext cx="25200" cy="293839"/>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Rectangle 169"/>
              <p:cNvSpPr/>
              <p:nvPr/>
            </p:nvSpPr>
            <p:spPr>
              <a:xfrm flipH="1">
                <a:off x="1275183" y="3897013"/>
                <a:ext cx="25200" cy="403041"/>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Rectangle 170"/>
              <p:cNvSpPr/>
              <p:nvPr/>
            </p:nvSpPr>
            <p:spPr>
              <a:xfrm flipH="1">
                <a:off x="1338977" y="3960495"/>
                <a:ext cx="25200" cy="339559"/>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ectangle 171"/>
              <p:cNvSpPr/>
              <p:nvPr/>
            </p:nvSpPr>
            <p:spPr>
              <a:xfrm>
                <a:off x="1402771" y="4030980"/>
                <a:ext cx="25200" cy="269074"/>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Rectangle 172"/>
              <p:cNvSpPr/>
              <p:nvPr/>
            </p:nvSpPr>
            <p:spPr>
              <a:xfrm flipH="1">
                <a:off x="1434668" y="4254335"/>
                <a:ext cx="25200" cy="45719"/>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p:cNvGrpSpPr/>
            <p:nvPr/>
          </p:nvGrpSpPr>
          <p:grpSpPr>
            <a:xfrm>
              <a:off x="1742370" y="4301080"/>
              <a:ext cx="3187000" cy="1224000"/>
              <a:chOff x="1742370" y="4301007"/>
              <a:chExt cx="3187000" cy="118769"/>
            </a:xfrm>
          </p:grpSpPr>
          <p:sp>
            <p:nvSpPr>
              <p:cNvPr id="143" name="Rectangle 142"/>
              <p:cNvSpPr/>
              <p:nvPr/>
            </p:nvSpPr>
            <p:spPr>
              <a:xfrm>
                <a:off x="1837224" y="4301007"/>
                <a:ext cx="25200" cy="25500"/>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Rectangle 143"/>
              <p:cNvSpPr/>
              <p:nvPr/>
            </p:nvSpPr>
            <p:spPr>
              <a:xfrm flipH="1">
                <a:off x="1742370" y="4301007"/>
                <a:ext cx="25200" cy="19213"/>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Rectangle 144"/>
              <p:cNvSpPr/>
              <p:nvPr/>
            </p:nvSpPr>
            <p:spPr>
              <a:xfrm>
                <a:off x="1963696" y="4301007"/>
                <a:ext cx="25200" cy="31439"/>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Rectangle 145"/>
              <p:cNvSpPr/>
              <p:nvPr/>
            </p:nvSpPr>
            <p:spPr>
              <a:xfrm>
                <a:off x="1995314" y="4301007"/>
                <a:ext cx="25200" cy="34932"/>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Rectangle 146"/>
              <p:cNvSpPr/>
              <p:nvPr/>
            </p:nvSpPr>
            <p:spPr>
              <a:xfrm>
                <a:off x="2121786" y="4301007"/>
                <a:ext cx="25200" cy="38425"/>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Rectangle 147"/>
              <p:cNvSpPr/>
              <p:nvPr/>
            </p:nvSpPr>
            <p:spPr>
              <a:xfrm>
                <a:off x="2532820" y="4301007"/>
                <a:ext cx="25200" cy="49604"/>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Rectangle 148"/>
              <p:cNvSpPr/>
              <p:nvPr/>
            </p:nvSpPr>
            <p:spPr>
              <a:xfrm>
                <a:off x="2849000" y="4301007"/>
                <a:ext cx="25200" cy="60083"/>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Rectangle 149"/>
              <p:cNvSpPr/>
              <p:nvPr/>
            </p:nvSpPr>
            <p:spPr>
              <a:xfrm>
                <a:off x="3038708" y="4301007"/>
                <a:ext cx="25200" cy="62865"/>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Rectangle 150"/>
              <p:cNvSpPr/>
              <p:nvPr/>
            </p:nvSpPr>
            <p:spPr>
              <a:xfrm>
                <a:off x="3544596" y="4301007"/>
                <a:ext cx="25200" cy="75104"/>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Rectangle 151"/>
              <p:cNvSpPr/>
              <p:nvPr/>
            </p:nvSpPr>
            <p:spPr>
              <a:xfrm>
                <a:off x="3829158" y="4301007"/>
                <a:ext cx="25200" cy="80344"/>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Rectangle 152"/>
              <p:cNvSpPr/>
              <p:nvPr/>
            </p:nvSpPr>
            <p:spPr>
              <a:xfrm>
                <a:off x="3987248" y="4301007"/>
                <a:ext cx="25200" cy="85584"/>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Rectangle 153"/>
              <p:cNvSpPr/>
              <p:nvPr/>
            </p:nvSpPr>
            <p:spPr>
              <a:xfrm>
                <a:off x="4461518" y="4301007"/>
                <a:ext cx="25200" cy="94317"/>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154"/>
              <p:cNvSpPr/>
              <p:nvPr/>
            </p:nvSpPr>
            <p:spPr>
              <a:xfrm>
                <a:off x="4651226" y="4301007"/>
                <a:ext cx="25200" cy="101303"/>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155"/>
              <p:cNvSpPr/>
              <p:nvPr/>
            </p:nvSpPr>
            <p:spPr>
              <a:xfrm>
                <a:off x="4904170" y="4301007"/>
                <a:ext cx="25200" cy="118769"/>
              </a:xfrm>
              <a:prstGeom prst="rect">
                <a:avLst/>
              </a:prstGeom>
              <a:solidFill>
                <a:schemeClr val="accent3"/>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p:cNvGrpSpPr/>
            <p:nvPr/>
          </p:nvGrpSpPr>
          <p:grpSpPr>
            <a:xfrm>
              <a:off x="1489426" y="4301006"/>
              <a:ext cx="3471515" cy="1224000"/>
              <a:chOff x="1489426" y="4301006"/>
              <a:chExt cx="3471515" cy="1224000"/>
            </a:xfrm>
          </p:grpSpPr>
          <p:sp>
            <p:nvSpPr>
              <p:cNvPr id="81" name="Rectangle 80"/>
              <p:cNvSpPr/>
              <p:nvPr/>
            </p:nvSpPr>
            <p:spPr>
              <a:xfrm>
                <a:off x="1489426" y="4301007"/>
                <a:ext cx="25200" cy="64800"/>
              </a:xfrm>
              <a:prstGeom prst="rect">
                <a:avLst/>
              </a:prstGeom>
              <a:solidFill>
                <a:schemeClr val="accent1"/>
              </a:solidFill>
              <a:ln w="6350">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82" name="Rectangle 81"/>
              <p:cNvSpPr/>
              <p:nvPr/>
            </p:nvSpPr>
            <p:spPr>
              <a:xfrm>
                <a:off x="1521044" y="4301007"/>
                <a:ext cx="25200" cy="72000"/>
              </a:xfrm>
              <a:prstGeom prst="rect">
                <a:avLst/>
              </a:prstGeom>
              <a:solidFill>
                <a:schemeClr val="accent1"/>
              </a:solidFill>
              <a:ln w="6350">
                <a:solidFill>
                  <a:srgbClr val="0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83" name="Rectangle 82"/>
              <p:cNvSpPr/>
              <p:nvPr/>
            </p:nvSpPr>
            <p:spPr>
              <a:xfrm>
                <a:off x="1552662" y="4301007"/>
                <a:ext cx="25200" cy="86400"/>
              </a:xfrm>
              <a:prstGeom prst="rect">
                <a:avLst/>
              </a:prstGeom>
              <a:solidFill>
                <a:schemeClr val="accent1"/>
              </a:solidFill>
              <a:ln w="6350">
                <a:solidFill>
                  <a:srgbClr val="0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84" name="Rectangle 83"/>
              <p:cNvSpPr/>
              <p:nvPr/>
            </p:nvSpPr>
            <p:spPr>
              <a:xfrm>
                <a:off x="1584280" y="4301006"/>
                <a:ext cx="25200" cy="1188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1615898" y="4301006"/>
                <a:ext cx="25200" cy="1548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Rectangle 85"/>
              <p:cNvSpPr/>
              <p:nvPr/>
            </p:nvSpPr>
            <p:spPr>
              <a:xfrm>
                <a:off x="1710752" y="4301006"/>
                <a:ext cx="25200" cy="198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p:cNvSpPr/>
              <p:nvPr/>
            </p:nvSpPr>
            <p:spPr>
              <a:xfrm>
                <a:off x="1773988" y="4301006"/>
                <a:ext cx="25200" cy="198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p:cNvSpPr/>
              <p:nvPr/>
            </p:nvSpPr>
            <p:spPr>
              <a:xfrm flipH="1">
                <a:off x="1805606" y="4301006"/>
                <a:ext cx="25200" cy="2304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ectangle 88"/>
              <p:cNvSpPr/>
              <p:nvPr/>
            </p:nvSpPr>
            <p:spPr>
              <a:xfrm>
                <a:off x="1868842" y="4301007"/>
                <a:ext cx="25200" cy="308385"/>
              </a:xfrm>
              <a:prstGeom prst="rect">
                <a:avLst/>
              </a:prstGeom>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a:off x="2058550" y="4301006"/>
                <a:ext cx="25200" cy="360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Rectangle 90"/>
              <p:cNvSpPr/>
              <p:nvPr/>
            </p:nvSpPr>
            <p:spPr>
              <a:xfrm flipH="1">
                <a:off x="2090168" y="4301006"/>
                <a:ext cx="25200" cy="396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p:cNvSpPr/>
              <p:nvPr/>
            </p:nvSpPr>
            <p:spPr>
              <a:xfrm>
                <a:off x="2153404" y="4301006"/>
                <a:ext cx="25200" cy="396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Rectangle 92"/>
              <p:cNvSpPr/>
              <p:nvPr/>
            </p:nvSpPr>
            <p:spPr>
              <a:xfrm flipH="1">
                <a:off x="2185022" y="4301006"/>
                <a:ext cx="25200" cy="41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Rectangle 93"/>
              <p:cNvSpPr/>
              <p:nvPr/>
            </p:nvSpPr>
            <p:spPr>
              <a:xfrm>
                <a:off x="2343112" y="4301006"/>
                <a:ext cx="25200" cy="450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Rectangle 94"/>
              <p:cNvSpPr/>
              <p:nvPr/>
            </p:nvSpPr>
            <p:spPr>
              <a:xfrm flipH="1">
                <a:off x="2374730" y="4301006"/>
                <a:ext cx="25200" cy="468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Rectangle 95"/>
              <p:cNvSpPr/>
              <p:nvPr/>
            </p:nvSpPr>
            <p:spPr>
              <a:xfrm>
                <a:off x="2406348" y="4301006"/>
                <a:ext cx="25200" cy="486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Rectangle 96"/>
              <p:cNvSpPr/>
              <p:nvPr/>
            </p:nvSpPr>
            <p:spPr>
              <a:xfrm flipH="1">
                <a:off x="2437966" y="4301006"/>
                <a:ext cx="25200" cy="50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Rectangle 97"/>
              <p:cNvSpPr/>
              <p:nvPr/>
            </p:nvSpPr>
            <p:spPr>
              <a:xfrm>
                <a:off x="2564438" y="4301006"/>
                <a:ext cx="25200" cy="540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Rectangle 98"/>
              <p:cNvSpPr/>
              <p:nvPr/>
            </p:nvSpPr>
            <p:spPr>
              <a:xfrm flipH="1">
                <a:off x="2596056" y="4301006"/>
                <a:ext cx="25200" cy="558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ectangle 99"/>
              <p:cNvSpPr/>
              <p:nvPr/>
            </p:nvSpPr>
            <p:spPr>
              <a:xfrm>
                <a:off x="2785764" y="4301006"/>
                <a:ext cx="25200" cy="59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Rectangle 100"/>
              <p:cNvSpPr/>
              <p:nvPr/>
            </p:nvSpPr>
            <p:spPr>
              <a:xfrm flipH="1">
                <a:off x="2817382" y="4301006"/>
                <a:ext cx="25200" cy="612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Rectangle 101"/>
              <p:cNvSpPr/>
              <p:nvPr/>
            </p:nvSpPr>
            <p:spPr>
              <a:xfrm>
                <a:off x="2469584" y="4301006"/>
                <a:ext cx="25200" cy="50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Rectangle 102"/>
              <p:cNvSpPr/>
              <p:nvPr/>
            </p:nvSpPr>
            <p:spPr>
              <a:xfrm>
                <a:off x="2659292" y="4301006"/>
                <a:ext cx="25200" cy="576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Rectangle 103"/>
              <p:cNvSpPr/>
              <p:nvPr/>
            </p:nvSpPr>
            <p:spPr>
              <a:xfrm>
                <a:off x="2912236" y="4301006"/>
                <a:ext cx="25200" cy="637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Rectangle 104"/>
              <p:cNvSpPr/>
              <p:nvPr/>
            </p:nvSpPr>
            <p:spPr>
              <a:xfrm>
                <a:off x="3007090" y="4301006"/>
                <a:ext cx="25200" cy="648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Rectangle 105"/>
              <p:cNvSpPr/>
              <p:nvPr/>
            </p:nvSpPr>
            <p:spPr>
              <a:xfrm>
                <a:off x="3070326" y="4301006"/>
                <a:ext cx="25200" cy="648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Rectangle 106"/>
              <p:cNvSpPr/>
              <p:nvPr/>
            </p:nvSpPr>
            <p:spPr>
              <a:xfrm>
                <a:off x="3101944" y="4301006"/>
                <a:ext cx="25200" cy="6588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Rectangle 107"/>
              <p:cNvSpPr/>
              <p:nvPr/>
            </p:nvSpPr>
            <p:spPr>
              <a:xfrm>
                <a:off x="3165180" y="4301006"/>
                <a:ext cx="25200" cy="702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Rectangle 108"/>
              <p:cNvSpPr/>
              <p:nvPr/>
            </p:nvSpPr>
            <p:spPr>
              <a:xfrm>
                <a:off x="3228416" y="4301006"/>
                <a:ext cx="25200" cy="7056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Rectangle 109"/>
              <p:cNvSpPr/>
              <p:nvPr/>
            </p:nvSpPr>
            <p:spPr>
              <a:xfrm>
                <a:off x="3291652" y="4301006"/>
                <a:ext cx="25200" cy="720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Rectangle 110"/>
              <p:cNvSpPr/>
              <p:nvPr/>
            </p:nvSpPr>
            <p:spPr>
              <a:xfrm>
                <a:off x="3354888" y="4301006"/>
                <a:ext cx="25200" cy="7416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p:cNvSpPr/>
              <p:nvPr/>
            </p:nvSpPr>
            <p:spPr>
              <a:xfrm>
                <a:off x="3418124" y="4301006"/>
                <a:ext cx="25200" cy="745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Rectangle 112"/>
              <p:cNvSpPr/>
              <p:nvPr/>
            </p:nvSpPr>
            <p:spPr>
              <a:xfrm>
                <a:off x="3449742" y="4301006"/>
                <a:ext cx="25200" cy="745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p:cNvSpPr/>
              <p:nvPr/>
            </p:nvSpPr>
            <p:spPr>
              <a:xfrm>
                <a:off x="3576214" y="4301006"/>
                <a:ext cx="25200" cy="77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Rectangle 114"/>
              <p:cNvSpPr/>
              <p:nvPr/>
            </p:nvSpPr>
            <p:spPr>
              <a:xfrm>
                <a:off x="3607832" y="4301006"/>
                <a:ext cx="25200" cy="781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ectangle 115"/>
              <p:cNvSpPr/>
              <p:nvPr/>
            </p:nvSpPr>
            <p:spPr>
              <a:xfrm>
                <a:off x="3639450" y="4301006"/>
                <a:ext cx="25200" cy="7848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Rectangle 116"/>
              <p:cNvSpPr/>
              <p:nvPr/>
            </p:nvSpPr>
            <p:spPr>
              <a:xfrm>
                <a:off x="3671068" y="4301006"/>
                <a:ext cx="25200" cy="792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Rectangle 117"/>
              <p:cNvSpPr/>
              <p:nvPr/>
            </p:nvSpPr>
            <p:spPr>
              <a:xfrm>
                <a:off x="3860776" y="4301006"/>
                <a:ext cx="25200" cy="835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Rectangle 118"/>
              <p:cNvSpPr/>
              <p:nvPr/>
            </p:nvSpPr>
            <p:spPr>
              <a:xfrm>
                <a:off x="3892394" y="4301006"/>
                <a:ext cx="25200" cy="8496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Rectangle 119"/>
              <p:cNvSpPr/>
              <p:nvPr/>
            </p:nvSpPr>
            <p:spPr>
              <a:xfrm>
                <a:off x="3924012" y="4301006"/>
                <a:ext cx="25200" cy="86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Rectangle 120"/>
              <p:cNvSpPr/>
              <p:nvPr/>
            </p:nvSpPr>
            <p:spPr>
              <a:xfrm>
                <a:off x="3955630" y="4301006"/>
                <a:ext cx="25200" cy="86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Rectangle 121"/>
              <p:cNvSpPr/>
              <p:nvPr/>
            </p:nvSpPr>
            <p:spPr>
              <a:xfrm>
                <a:off x="4018866" y="4301006"/>
                <a:ext cx="25200" cy="8784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ectangle 122"/>
              <p:cNvSpPr/>
              <p:nvPr/>
            </p:nvSpPr>
            <p:spPr>
              <a:xfrm>
                <a:off x="4050484" y="4301006"/>
                <a:ext cx="25200" cy="8856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Rectangle 123"/>
              <p:cNvSpPr/>
              <p:nvPr/>
            </p:nvSpPr>
            <p:spPr>
              <a:xfrm>
                <a:off x="3702686" y="4301006"/>
                <a:ext cx="25200" cy="792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Rectangle 124"/>
              <p:cNvSpPr/>
              <p:nvPr/>
            </p:nvSpPr>
            <p:spPr>
              <a:xfrm>
                <a:off x="3512978" y="4301006"/>
                <a:ext cx="25200" cy="756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Rectangle 125"/>
              <p:cNvSpPr/>
              <p:nvPr/>
            </p:nvSpPr>
            <p:spPr>
              <a:xfrm>
                <a:off x="4176956" y="4301006"/>
                <a:ext cx="25200" cy="925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Rectangle 126"/>
              <p:cNvSpPr/>
              <p:nvPr/>
            </p:nvSpPr>
            <p:spPr>
              <a:xfrm>
                <a:off x="4208574" y="4301006"/>
                <a:ext cx="25200" cy="9216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Rectangle 127"/>
              <p:cNvSpPr/>
              <p:nvPr/>
            </p:nvSpPr>
            <p:spPr>
              <a:xfrm>
                <a:off x="4082102" y="4301006"/>
                <a:ext cx="25200" cy="900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Rectangle 128"/>
              <p:cNvSpPr/>
              <p:nvPr/>
            </p:nvSpPr>
            <p:spPr>
              <a:xfrm>
                <a:off x="4240192" y="4301006"/>
                <a:ext cx="25200" cy="925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Rectangle 129"/>
              <p:cNvSpPr/>
              <p:nvPr/>
            </p:nvSpPr>
            <p:spPr>
              <a:xfrm>
                <a:off x="4271810" y="4301006"/>
                <a:ext cx="25200" cy="925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Rectangle 130"/>
              <p:cNvSpPr/>
              <p:nvPr/>
            </p:nvSpPr>
            <p:spPr>
              <a:xfrm>
                <a:off x="4303428" y="4301006"/>
                <a:ext cx="25200" cy="925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Rectangle 131"/>
              <p:cNvSpPr/>
              <p:nvPr/>
            </p:nvSpPr>
            <p:spPr>
              <a:xfrm>
                <a:off x="4335046" y="4301006"/>
                <a:ext cx="25200" cy="936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Rectangle 132"/>
              <p:cNvSpPr/>
              <p:nvPr/>
            </p:nvSpPr>
            <p:spPr>
              <a:xfrm>
                <a:off x="4366664" y="4301006"/>
                <a:ext cx="25200" cy="9432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Rectangle 133"/>
              <p:cNvSpPr/>
              <p:nvPr/>
            </p:nvSpPr>
            <p:spPr>
              <a:xfrm>
                <a:off x="4398282" y="4301006"/>
                <a:ext cx="25200" cy="95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Rectangle 134"/>
              <p:cNvSpPr/>
              <p:nvPr/>
            </p:nvSpPr>
            <p:spPr>
              <a:xfrm>
                <a:off x="4682844" y="4301006"/>
                <a:ext cx="25200" cy="104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Rectangle 135"/>
              <p:cNvSpPr/>
              <p:nvPr/>
            </p:nvSpPr>
            <p:spPr>
              <a:xfrm>
                <a:off x="4714462" y="4301006"/>
                <a:ext cx="25200" cy="10656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Rectangle 136"/>
              <p:cNvSpPr/>
              <p:nvPr/>
            </p:nvSpPr>
            <p:spPr>
              <a:xfrm>
                <a:off x="4746080" y="4301006"/>
                <a:ext cx="25200" cy="10656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ectangle 137"/>
              <p:cNvSpPr/>
              <p:nvPr/>
            </p:nvSpPr>
            <p:spPr>
              <a:xfrm>
                <a:off x="4777698" y="4301006"/>
                <a:ext cx="25200" cy="1098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Rectangle 138"/>
              <p:cNvSpPr/>
              <p:nvPr/>
            </p:nvSpPr>
            <p:spPr>
              <a:xfrm>
                <a:off x="4840934" y="4301006"/>
                <a:ext cx="25200" cy="1170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ectangle 139"/>
              <p:cNvSpPr/>
              <p:nvPr/>
            </p:nvSpPr>
            <p:spPr>
              <a:xfrm>
                <a:off x="4872552" y="4301006"/>
                <a:ext cx="25200" cy="11808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Rectangle 140"/>
              <p:cNvSpPr/>
              <p:nvPr/>
            </p:nvSpPr>
            <p:spPr>
              <a:xfrm>
                <a:off x="4524754" y="4301006"/>
                <a:ext cx="25200" cy="1008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ectangle 141"/>
              <p:cNvSpPr/>
              <p:nvPr/>
            </p:nvSpPr>
            <p:spPr>
              <a:xfrm>
                <a:off x="4935741" y="4301006"/>
                <a:ext cx="25200" cy="1224000"/>
              </a:xfrm>
              <a:prstGeom prst="rect">
                <a:avLst/>
              </a:prstGeom>
              <a:solidFill>
                <a:schemeClr val="accent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37"/>
            <p:cNvGrpSpPr/>
            <p:nvPr/>
          </p:nvGrpSpPr>
          <p:grpSpPr>
            <a:xfrm>
              <a:off x="1679134" y="4301083"/>
              <a:ext cx="2111988" cy="813600"/>
              <a:chOff x="1679134" y="4301007"/>
              <a:chExt cx="2111988" cy="100839"/>
            </a:xfrm>
          </p:grpSpPr>
          <p:sp>
            <p:nvSpPr>
              <p:cNvPr id="72" name="Rectangle 71"/>
              <p:cNvSpPr/>
              <p:nvPr/>
            </p:nvSpPr>
            <p:spPr>
              <a:xfrm>
                <a:off x="1679134" y="4301007"/>
                <a:ext cx="25200" cy="22310"/>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Rectangle 72"/>
              <p:cNvSpPr/>
              <p:nvPr/>
            </p:nvSpPr>
            <p:spPr>
              <a:xfrm flipH="1">
                <a:off x="1900460" y="4301007"/>
                <a:ext cx="25200" cy="38372"/>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ectangle 73"/>
              <p:cNvSpPr/>
              <p:nvPr/>
            </p:nvSpPr>
            <p:spPr>
              <a:xfrm flipH="1">
                <a:off x="1932078" y="4301007"/>
                <a:ext cx="25200" cy="38372"/>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Rectangle 74"/>
              <p:cNvSpPr/>
              <p:nvPr/>
            </p:nvSpPr>
            <p:spPr>
              <a:xfrm flipH="1">
                <a:off x="2216640" y="4301007"/>
                <a:ext cx="25200" cy="51312"/>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Rectangle 75"/>
              <p:cNvSpPr/>
              <p:nvPr/>
            </p:nvSpPr>
            <p:spPr>
              <a:xfrm flipH="1">
                <a:off x="2248258" y="4301007"/>
                <a:ext cx="25200" cy="51758"/>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flipH="1">
                <a:off x="2501202" y="4301007"/>
                <a:ext cx="25200" cy="62865"/>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Rectangle 77"/>
              <p:cNvSpPr/>
              <p:nvPr/>
            </p:nvSpPr>
            <p:spPr>
              <a:xfrm flipH="1">
                <a:off x="2690910" y="4301007"/>
                <a:ext cx="25200" cy="71391"/>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ectangle 78"/>
              <p:cNvSpPr/>
              <p:nvPr/>
            </p:nvSpPr>
            <p:spPr>
              <a:xfrm flipH="1">
                <a:off x="3323270" y="4301007"/>
                <a:ext cx="25200" cy="91469"/>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Rectangle 79"/>
              <p:cNvSpPr/>
              <p:nvPr/>
            </p:nvSpPr>
            <p:spPr>
              <a:xfrm flipH="1">
                <a:off x="3765922" y="4301007"/>
                <a:ext cx="25200" cy="100839"/>
              </a:xfrm>
              <a:prstGeom prst="rect">
                <a:avLst/>
              </a:prstGeom>
              <a:solidFill>
                <a:schemeClr val="accent4"/>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p:cNvGrpSpPr/>
            <p:nvPr/>
          </p:nvGrpSpPr>
          <p:grpSpPr>
            <a:xfrm>
              <a:off x="1647516" y="4301106"/>
              <a:ext cx="3187000" cy="1134004"/>
              <a:chOff x="1647516" y="4301007"/>
              <a:chExt cx="3187000" cy="122193"/>
            </a:xfrm>
          </p:grpSpPr>
          <p:sp>
            <p:nvSpPr>
              <p:cNvPr id="42" name="Rectangle 41"/>
              <p:cNvSpPr/>
              <p:nvPr/>
            </p:nvSpPr>
            <p:spPr>
              <a:xfrm>
                <a:off x="1647516" y="4301007"/>
                <a:ext cx="25200" cy="19396"/>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p:cNvSpPr/>
              <p:nvPr/>
            </p:nvSpPr>
            <p:spPr>
              <a:xfrm>
                <a:off x="2026932" y="4301007"/>
                <a:ext cx="25200" cy="38791"/>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2279876" y="4301007"/>
                <a:ext cx="25200" cy="45774"/>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2311494" y="4301007"/>
                <a:ext cx="25200" cy="45774"/>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2722528" y="4301007"/>
                <a:ext cx="25200" cy="62865"/>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2754146" y="4301007"/>
                <a:ext cx="25200" cy="64006"/>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2943854" y="4301007"/>
                <a:ext cx="25200" cy="69824"/>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Rectangle 48"/>
              <p:cNvSpPr/>
              <p:nvPr/>
            </p:nvSpPr>
            <p:spPr>
              <a:xfrm>
                <a:off x="2975472" y="4301007"/>
                <a:ext cx="25200" cy="69824"/>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2880618" y="4301007"/>
                <a:ext cx="25200" cy="67885"/>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2627674" y="4301007"/>
                <a:ext cx="25200" cy="62865"/>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51"/>
              <p:cNvSpPr/>
              <p:nvPr/>
            </p:nvSpPr>
            <p:spPr>
              <a:xfrm>
                <a:off x="3133562" y="4301007"/>
                <a:ext cx="25200" cy="73704"/>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p:cNvSpPr/>
              <p:nvPr/>
            </p:nvSpPr>
            <p:spPr>
              <a:xfrm>
                <a:off x="3196798" y="4301007"/>
                <a:ext cx="25200" cy="74867"/>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ectangle 53"/>
              <p:cNvSpPr/>
              <p:nvPr/>
            </p:nvSpPr>
            <p:spPr>
              <a:xfrm>
                <a:off x="3260034" y="4301007"/>
                <a:ext cx="25200" cy="76031"/>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3386506" y="4301007"/>
                <a:ext cx="25200" cy="80298"/>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Rectangle 55"/>
              <p:cNvSpPr/>
              <p:nvPr/>
            </p:nvSpPr>
            <p:spPr>
              <a:xfrm>
                <a:off x="3481360" y="4301007"/>
                <a:ext cx="25200" cy="81462"/>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Rectangle 56"/>
              <p:cNvSpPr/>
              <p:nvPr/>
            </p:nvSpPr>
            <p:spPr>
              <a:xfrm>
                <a:off x="3734304" y="4301007"/>
                <a:ext cx="25200" cy="86892"/>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Rectangle 57"/>
              <p:cNvSpPr/>
              <p:nvPr/>
            </p:nvSpPr>
            <p:spPr>
              <a:xfrm>
                <a:off x="3797540" y="4301007"/>
                <a:ext cx="25200" cy="89220"/>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a:off x="4113720" y="4301007"/>
                <a:ext cx="25200" cy="96978"/>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Rectangle 59"/>
              <p:cNvSpPr/>
              <p:nvPr/>
            </p:nvSpPr>
            <p:spPr>
              <a:xfrm>
                <a:off x="4145338" y="4301007"/>
                <a:ext cx="25200" cy="98918"/>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Rectangle 60"/>
              <p:cNvSpPr/>
              <p:nvPr/>
            </p:nvSpPr>
            <p:spPr>
              <a:xfrm>
                <a:off x="4556372" y="4301007"/>
                <a:ext cx="25200" cy="108616"/>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p:cNvSpPr/>
              <p:nvPr/>
            </p:nvSpPr>
            <p:spPr>
              <a:xfrm>
                <a:off x="4587990" y="4301007"/>
                <a:ext cx="25200" cy="108616"/>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p:cNvSpPr/>
              <p:nvPr/>
            </p:nvSpPr>
            <p:spPr>
              <a:xfrm>
                <a:off x="4429900" y="4301007"/>
                <a:ext cx="25200" cy="104737"/>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ectangle 63"/>
              <p:cNvSpPr/>
              <p:nvPr/>
            </p:nvSpPr>
            <p:spPr>
              <a:xfrm>
                <a:off x="4493136" y="4301007"/>
                <a:ext cx="25200" cy="107452"/>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Rectangle 64"/>
              <p:cNvSpPr/>
              <p:nvPr/>
            </p:nvSpPr>
            <p:spPr>
              <a:xfrm>
                <a:off x="4619608" y="4301007"/>
                <a:ext cx="25200" cy="110555"/>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Rectangle 65"/>
              <p:cNvSpPr/>
              <p:nvPr/>
            </p:nvSpPr>
            <p:spPr>
              <a:xfrm>
                <a:off x="4809316" y="4301007"/>
                <a:ext cx="25200" cy="122193"/>
              </a:xfrm>
              <a:prstGeom prst="rect">
                <a:avLst/>
              </a:prstGeom>
              <a:solidFill>
                <a:schemeClr val="accent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TextBox 40"/>
            <p:cNvSpPr txBox="1"/>
            <p:nvPr/>
          </p:nvSpPr>
          <p:spPr>
            <a:xfrm>
              <a:off x="1964551" y="5559621"/>
              <a:ext cx="1711910" cy="281441"/>
            </a:xfrm>
            <a:prstGeom prst="rect">
              <a:avLst/>
            </a:prstGeom>
            <a:noFill/>
          </p:spPr>
          <p:txBody>
            <a:bodyPr wrap="none" rtlCol="0">
              <a:spAutoFit/>
            </a:bodyPr>
            <a:lstStyle/>
            <a:p>
              <a:pPr algn="ctr"/>
              <a:r>
                <a:rPr lang="en-US" sz="1151" b="1" dirty="0"/>
                <a:t>Individual patients (n = 125)</a:t>
              </a:r>
            </a:p>
          </p:txBody>
        </p:sp>
      </p:grpSp>
      <p:sp>
        <p:nvSpPr>
          <p:cNvPr id="192" name="TextBox 191"/>
          <p:cNvSpPr txBox="1"/>
          <p:nvPr/>
        </p:nvSpPr>
        <p:spPr>
          <a:xfrm>
            <a:off x="8284342" y="4872589"/>
            <a:ext cx="2374817" cy="707886"/>
          </a:xfrm>
          <a:prstGeom prst="rect">
            <a:avLst/>
          </a:prstGeom>
          <a:noFill/>
        </p:spPr>
        <p:txBody>
          <a:bodyPr wrap="square" rtlCol="0">
            <a:spAutoFit/>
          </a:bodyPr>
          <a:lstStyle/>
          <a:p>
            <a:r>
              <a:rPr lang="en-US" sz="1000" dirty="0"/>
              <a:t>2 patients had no baseline evaluation</a:t>
            </a:r>
          </a:p>
          <a:p>
            <a:pPr marL="115885" indent="-115885"/>
            <a:r>
              <a:rPr lang="en-US" sz="1000" dirty="0"/>
              <a:t>1 patient had disease progression </a:t>
            </a:r>
            <a:br>
              <a:rPr lang="en-US" sz="1000" dirty="0"/>
            </a:br>
            <a:r>
              <a:rPr lang="en-US" sz="1000" dirty="0"/>
              <a:t>on the basis of lymph node biopsy, </a:t>
            </a:r>
            <a:br>
              <a:rPr lang="en-US" sz="1000" dirty="0"/>
            </a:br>
            <a:r>
              <a:rPr lang="en-US" sz="1000" dirty="0"/>
              <a:t>no baseline evaluation</a:t>
            </a:r>
          </a:p>
        </p:txBody>
      </p:sp>
      <p:sp>
        <p:nvSpPr>
          <p:cNvPr id="193" name="Rectangle 192"/>
          <p:cNvSpPr/>
          <p:nvPr/>
        </p:nvSpPr>
        <p:spPr>
          <a:xfrm>
            <a:off x="8248340" y="4973096"/>
            <a:ext cx="72000" cy="54000"/>
          </a:xfrm>
          <a:prstGeom prst="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4B4B4B"/>
              </a:solidFill>
            </a:endParaRPr>
          </a:p>
        </p:txBody>
      </p:sp>
      <p:sp>
        <p:nvSpPr>
          <p:cNvPr id="194" name="Rectangle 193"/>
          <p:cNvSpPr/>
          <p:nvPr/>
        </p:nvSpPr>
        <p:spPr>
          <a:xfrm>
            <a:off x="8248340" y="5090640"/>
            <a:ext cx="72000" cy="54000"/>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4B4B4B"/>
              </a:solidFill>
            </a:endParaRPr>
          </a:p>
        </p:txBody>
      </p:sp>
      <p:grpSp>
        <p:nvGrpSpPr>
          <p:cNvPr id="4" name="Group 3"/>
          <p:cNvGrpSpPr/>
          <p:nvPr/>
        </p:nvGrpSpPr>
        <p:grpSpPr>
          <a:xfrm>
            <a:off x="8801005" y="3404192"/>
            <a:ext cx="1296079" cy="769441"/>
            <a:chOff x="7277000" y="2714208"/>
            <a:chExt cx="1296079" cy="769442"/>
          </a:xfrm>
        </p:grpSpPr>
        <p:sp>
          <p:nvSpPr>
            <p:cNvPr id="195" name="TextBox 194"/>
            <p:cNvSpPr txBox="1"/>
            <p:nvPr/>
          </p:nvSpPr>
          <p:spPr>
            <a:xfrm>
              <a:off x="7322416" y="2714208"/>
              <a:ext cx="1250663" cy="769442"/>
            </a:xfrm>
            <a:prstGeom prst="rect">
              <a:avLst/>
            </a:prstGeom>
            <a:noFill/>
          </p:spPr>
          <p:txBody>
            <a:bodyPr wrap="none" rtlCol="0">
              <a:spAutoFit/>
            </a:bodyPr>
            <a:lstStyle/>
            <a:p>
              <a:r>
                <a:rPr lang="en-US" sz="1100" dirty="0"/>
                <a:t>FL (n = 72)</a:t>
              </a:r>
            </a:p>
            <a:p>
              <a:r>
                <a:rPr lang="en-US" sz="1100" dirty="0"/>
                <a:t>SLL (n = 28)</a:t>
              </a:r>
            </a:p>
            <a:p>
              <a:r>
                <a:rPr lang="en-US" sz="1100" dirty="0"/>
                <a:t>MZL (n = 15)</a:t>
              </a:r>
            </a:p>
            <a:p>
              <a:r>
                <a:rPr lang="en-US" sz="1100" dirty="0"/>
                <a:t>LPL/WM (n = 10)</a:t>
              </a:r>
            </a:p>
          </p:txBody>
        </p:sp>
        <p:sp>
          <p:nvSpPr>
            <p:cNvPr id="196" name="Rectangle 195"/>
            <p:cNvSpPr/>
            <p:nvPr/>
          </p:nvSpPr>
          <p:spPr>
            <a:xfrm>
              <a:off x="7277000" y="2813889"/>
              <a:ext cx="72000" cy="54000"/>
            </a:xfrm>
            <a:prstGeom prst="rect">
              <a:avLst/>
            </a:prstGeom>
            <a:solidFill>
              <a:schemeClr val="accent1"/>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7" name="Rectangle 196"/>
            <p:cNvSpPr/>
            <p:nvPr/>
          </p:nvSpPr>
          <p:spPr>
            <a:xfrm>
              <a:off x="7277000" y="2980851"/>
              <a:ext cx="72000" cy="54000"/>
            </a:xfrm>
            <a:prstGeom prst="rect">
              <a:avLst/>
            </a:prstGeom>
            <a:solidFill>
              <a:schemeClr val="accent2"/>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198" name="Rectangle 197"/>
            <p:cNvSpPr/>
            <p:nvPr/>
          </p:nvSpPr>
          <p:spPr>
            <a:xfrm>
              <a:off x="7277000" y="3145697"/>
              <a:ext cx="72000" cy="54000"/>
            </a:xfrm>
            <a:prstGeom prst="rect">
              <a:avLst/>
            </a:prstGeom>
            <a:solidFill>
              <a:schemeClr val="accent3"/>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99" name="Rectangle 198"/>
            <p:cNvSpPr/>
            <p:nvPr/>
          </p:nvSpPr>
          <p:spPr>
            <a:xfrm>
              <a:off x="7277000" y="3320896"/>
              <a:ext cx="72000" cy="54000"/>
            </a:xfrm>
            <a:prstGeom prst="rect">
              <a:avLst/>
            </a:prstGeom>
            <a:solidFill>
              <a:schemeClr val="accent4"/>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769073232"/>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2055481" y="562679"/>
            <a:ext cx="8229600" cy="646331"/>
          </a:xfrm>
        </p:spPr>
        <p:txBody>
          <a:bodyPr>
            <a:noAutofit/>
          </a:bodyPr>
          <a:lstStyle/>
          <a:p>
            <a:pPr algn="ctr">
              <a:defRPr/>
            </a:pPr>
            <a:r>
              <a:rPr lang="en-US" sz="3200" dirty="0">
                <a:solidFill>
                  <a:schemeClr val="accent4"/>
                </a:solidFill>
                <a:ea typeface="ＭＳ Ｐゴシック" pitchFamily="34" charset="-128"/>
              </a:rPr>
              <a:t>PFS and OS in patients with recurrent </a:t>
            </a:r>
            <a:r>
              <a:rPr lang="en-US" sz="3200" dirty="0" err="1">
                <a:solidFill>
                  <a:schemeClr val="accent4"/>
                </a:solidFill>
                <a:ea typeface="ＭＳ Ｐゴシック" pitchFamily="34" charset="-128"/>
              </a:rPr>
              <a:t>iNHL</a:t>
            </a:r>
            <a:r>
              <a:rPr lang="en-US" sz="3200" dirty="0">
                <a:solidFill>
                  <a:schemeClr val="accent4"/>
                </a:solidFill>
                <a:ea typeface="ＭＳ Ｐゴシック" pitchFamily="34" charset="-128"/>
              </a:rPr>
              <a:t> treated with </a:t>
            </a:r>
            <a:r>
              <a:rPr lang="en-US" sz="3200" dirty="0" err="1">
                <a:solidFill>
                  <a:schemeClr val="accent4"/>
                </a:solidFill>
                <a:ea typeface="ＭＳ Ｐゴシック" pitchFamily="34" charset="-128"/>
              </a:rPr>
              <a:t>idelalisib</a:t>
            </a:r>
            <a:endParaRPr lang="en-US" sz="3200" dirty="0">
              <a:solidFill>
                <a:schemeClr val="accent4"/>
              </a:solidFill>
              <a:ea typeface="ＭＳ Ｐゴシック" pitchFamily="34" charset="-128"/>
              <a:cs typeface="Arial" pitchFamily="34" charset="0"/>
            </a:endParaRPr>
          </a:p>
        </p:txBody>
      </p:sp>
      <p:sp>
        <p:nvSpPr>
          <p:cNvPr id="2" name="Text Placeholder 1"/>
          <p:cNvSpPr>
            <a:spLocks noGrp="1"/>
          </p:cNvSpPr>
          <p:nvPr>
            <p:ph type="body" sz="half" idx="2"/>
          </p:nvPr>
        </p:nvSpPr>
        <p:spPr>
          <a:xfrm>
            <a:off x="7494573" y="5623562"/>
            <a:ext cx="8229600" cy="246221"/>
          </a:xfrm>
        </p:spPr>
        <p:txBody>
          <a:bodyPr/>
          <a:lstStyle/>
          <a:p>
            <a:r>
              <a:rPr lang="pt-BR" sz="1000" dirty="0">
                <a:latin typeface="Arial" panose="020B0604020202020204" pitchFamily="34" charset="0"/>
                <a:cs typeface="Arial" panose="020B0604020202020204" pitchFamily="34" charset="0"/>
              </a:rPr>
              <a:t>Gopal AJ, et al. N Engl J Med. 2014;370:1008-18.</a:t>
            </a:r>
            <a:endParaRPr lang="en-US" sz="1000" dirty="0">
              <a:latin typeface="Arial" panose="020B0604020202020204" pitchFamily="34" charset="0"/>
              <a:cs typeface="Arial" panose="020B0604020202020204" pitchFamily="34" charset="0"/>
            </a:endParaRPr>
          </a:p>
        </p:txBody>
      </p:sp>
      <p:grpSp>
        <p:nvGrpSpPr>
          <p:cNvPr id="9" name="Group 8"/>
          <p:cNvGrpSpPr/>
          <p:nvPr/>
        </p:nvGrpSpPr>
        <p:grpSpPr>
          <a:xfrm>
            <a:off x="1003557" y="1686025"/>
            <a:ext cx="4660883" cy="3269947"/>
            <a:chOff x="5452349" y="2785809"/>
            <a:chExt cx="3637183" cy="2551747"/>
          </a:xfrm>
        </p:grpSpPr>
        <p:sp>
          <p:nvSpPr>
            <p:cNvPr id="10" name="Freeform 9"/>
            <p:cNvSpPr/>
            <p:nvPr/>
          </p:nvSpPr>
          <p:spPr>
            <a:xfrm>
              <a:off x="5945981" y="3104868"/>
              <a:ext cx="2459832" cy="1309687"/>
            </a:xfrm>
            <a:custGeom>
              <a:avLst/>
              <a:gdLst>
                <a:gd name="connsiteX0" fmla="*/ 0 w 2459832"/>
                <a:gd name="connsiteY0" fmla="*/ 0 h 1309687"/>
                <a:gd name="connsiteX1" fmla="*/ 111919 w 2459832"/>
                <a:gd name="connsiteY1" fmla="*/ 0 h 1309687"/>
                <a:gd name="connsiteX2" fmla="*/ 111919 w 2459832"/>
                <a:gd name="connsiteY2" fmla="*/ 23812 h 1309687"/>
                <a:gd name="connsiteX3" fmla="*/ 140494 w 2459832"/>
                <a:gd name="connsiteY3" fmla="*/ 23812 h 1309687"/>
                <a:gd name="connsiteX4" fmla="*/ 140494 w 2459832"/>
                <a:gd name="connsiteY4" fmla="*/ 42862 h 1309687"/>
                <a:gd name="connsiteX5" fmla="*/ 209550 w 2459832"/>
                <a:gd name="connsiteY5" fmla="*/ 42862 h 1309687"/>
                <a:gd name="connsiteX6" fmla="*/ 209550 w 2459832"/>
                <a:gd name="connsiteY6" fmla="*/ 66675 h 1309687"/>
                <a:gd name="connsiteX7" fmla="*/ 230982 w 2459832"/>
                <a:gd name="connsiteY7" fmla="*/ 66675 h 1309687"/>
                <a:gd name="connsiteX8" fmla="*/ 230982 w 2459832"/>
                <a:gd name="connsiteY8" fmla="*/ 88106 h 1309687"/>
                <a:gd name="connsiteX9" fmla="*/ 271463 w 2459832"/>
                <a:gd name="connsiteY9" fmla="*/ 88106 h 1309687"/>
                <a:gd name="connsiteX10" fmla="*/ 271463 w 2459832"/>
                <a:gd name="connsiteY10" fmla="*/ 171450 h 1309687"/>
                <a:gd name="connsiteX11" fmla="*/ 309563 w 2459832"/>
                <a:gd name="connsiteY11" fmla="*/ 171450 h 1309687"/>
                <a:gd name="connsiteX12" fmla="*/ 309563 w 2459832"/>
                <a:gd name="connsiteY12" fmla="*/ 192881 h 1309687"/>
                <a:gd name="connsiteX13" fmla="*/ 352425 w 2459832"/>
                <a:gd name="connsiteY13" fmla="*/ 192881 h 1309687"/>
                <a:gd name="connsiteX14" fmla="*/ 352425 w 2459832"/>
                <a:gd name="connsiteY14" fmla="*/ 209550 h 1309687"/>
                <a:gd name="connsiteX15" fmla="*/ 369094 w 2459832"/>
                <a:gd name="connsiteY15" fmla="*/ 209550 h 1309687"/>
                <a:gd name="connsiteX16" fmla="*/ 369094 w 2459832"/>
                <a:gd name="connsiteY16" fmla="*/ 230981 h 1309687"/>
                <a:gd name="connsiteX17" fmla="*/ 511969 w 2459832"/>
                <a:gd name="connsiteY17" fmla="*/ 230981 h 1309687"/>
                <a:gd name="connsiteX18" fmla="*/ 511969 w 2459832"/>
                <a:gd name="connsiteY18" fmla="*/ 292893 h 1309687"/>
                <a:gd name="connsiteX19" fmla="*/ 542925 w 2459832"/>
                <a:gd name="connsiteY19" fmla="*/ 292893 h 1309687"/>
                <a:gd name="connsiteX20" fmla="*/ 542925 w 2459832"/>
                <a:gd name="connsiteY20" fmla="*/ 333375 h 1309687"/>
                <a:gd name="connsiteX21" fmla="*/ 542925 w 2459832"/>
                <a:gd name="connsiteY21" fmla="*/ 333375 h 1309687"/>
                <a:gd name="connsiteX22" fmla="*/ 554832 w 2459832"/>
                <a:gd name="connsiteY22" fmla="*/ 333375 h 1309687"/>
                <a:gd name="connsiteX23" fmla="*/ 554832 w 2459832"/>
                <a:gd name="connsiteY23" fmla="*/ 378618 h 1309687"/>
                <a:gd name="connsiteX24" fmla="*/ 578644 w 2459832"/>
                <a:gd name="connsiteY24" fmla="*/ 378618 h 1309687"/>
                <a:gd name="connsiteX25" fmla="*/ 578644 w 2459832"/>
                <a:gd name="connsiteY25" fmla="*/ 414337 h 1309687"/>
                <a:gd name="connsiteX26" fmla="*/ 661988 w 2459832"/>
                <a:gd name="connsiteY26" fmla="*/ 414337 h 1309687"/>
                <a:gd name="connsiteX27" fmla="*/ 661988 w 2459832"/>
                <a:gd name="connsiteY27" fmla="*/ 440531 h 1309687"/>
                <a:gd name="connsiteX28" fmla="*/ 781050 w 2459832"/>
                <a:gd name="connsiteY28" fmla="*/ 440531 h 1309687"/>
                <a:gd name="connsiteX29" fmla="*/ 781050 w 2459832"/>
                <a:gd name="connsiteY29" fmla="*/ 469106 h 1309687"/>
                <a:gd name="connsiteX30" fmla="*/ 800100 w 2459832"/>
                <a:gd name="connsiteY30" fmla="*/ 469106 h 1309687"/>
                <a:gd name="connsiteX31" fmla="*/ 800100 w 2459832"/>
                <a:gd name="connsiteY31" fmla="*/ 488156 h 1309687"/>
                <a:gd name="connsiteX32" fmla="*/ 819150 w 2459832"/>
                <a:gd name="connsiteY32" fmla="*/ 488156 h 1309687"/>
                <a:gd name="connsiteX33" fmla="*/ 819150 w 2459832"/>
                <a:gd name="connsiteY33" fmla="*/ 604837 h 1309687"/>
                <a:gd name="connsiteX34" fmla="*/ 845344 w 2459832"/>
                <a:gd name="connsiteY34" fmla="*/ 604837 h 1309687"/>
                <a:gd name="connsiteX35" fmla="*/ 845344 w 2459832"/>
                <a:gd name="connsiteY35" fmla="*/ 623887 h 1309687"/>
                <a:gd name="connsiteX36" fmla="*/ 859632 w 2459832"/>
                <a:gd name="connsiteY36" fmla="*/ 638175 h 1309687"/>
                <a:gd name="connsiteX37" fmla="*/ 992982 w 2459832"/>
                <a:gd name="connsiteY37" fmla="*/ 638175 h 1309687"/>
                <a:gd name="connsiteX38" fmla="*/ 992982 w 2459832"/>
                <a:gd name="connsiteY38" fmla="*/ 657225 h 1309687"/>
                <a:gd name="connsiteX39" fmla="*/ 1104900 w 2459832"/>
                <a:gd name="connsiteY39" fmla="*/ 657225 h 1309687"/>
                <a:gd name="connsiteX40" fmla="*/ 1104900 w 2459832"/>
                <a:gd name="connsiteY40" fmla="*/ 681037 h 1309687"/>
                <a:gd name="connsiteX41" fmla="*/ 1193007 w 2459832"/>
                <a:gd name="connsiteY41" fmla="*/ 681037 h 1309687"/>
                <a:gd name="connsiteX42" fmla="*/ 1193007 w 2459832"/>
                <a:gd name="connsiteY42" fmla="*/ 709612 h 1309687"/>
                <a:gd name="connsiteX43" fmla="*/ 1207294 w 2459832"/>
                <a:gd name="connsiteY43" fmla="*/ 709612 h 1309687"/>
                <a:gd name="connsiteX44" fmla="*/ 1207294 w 2459832"/>
                <a:gd name="connsiteY44" fmla="*/ 754856 h 1309687"/>
                <a:gd name="connsiteX45" fmla="*/ 1228725 w 2459832"/>
                <a:gd name="connsiteY45" fmla="*/ 754856 h 1309687"/>
                <a:gd name="connsiteX46" fmla="*/ 1228725 w 2459832"/>
                <a:gd name="connsiteY46" fmla="*/ 776287 h 1309687"/>
                <a:gd name="connsiteX47" fmla="*/ 1235869 w 2459832"/>
                <a:gd name="connsiteY47" fmla="*/ 783431 h 1309687"/>
                <a:gd name="connsiteX48" fmla="*/ 1235869 w 2459832"/>
                <a:gd name="connsiteY48" fmla="*/ 821531 h 1309687"/>
                <a:gd name="connsiteX49" fmla="*/ 1266825 w 2459832"/>
                <a:gd name="connsiteY49" fmla="*/ 821531 h 1309687"/>
                <a:gd name="connsiteX50" fmla="*/ 1266825 w 2459832"/>
                <a:gd name="connsiteY50" fmla="*/ 838200 h 1309687"/>
                <a:gd name="connsiteX51" fmla="*/ 1354932 w 2459832"/>
                <a:gd name="connsiteY51" fmla="*/ 838200 h 1309687"/>
                <a:gd name="connsiteX52" fmla="*/ 1354932 w 2459832"/>
                <a:gd name="connsiteY52" fmla="*/ 864393 h 1309687"/>
                <a:gd name="connsiteX53" fmla="*/ 1407319 w 2459832"/>
                <a:gd name="connsiteY53" fmla="*/ 864393 h 1309687"/>
                <a:gd name="connsiteX54" fmla="*/ 1407319 w 2459832"/>
                <a:gd name="connsiteY54" fmla="*/ 895350 h 1309687"/>
                <a:gd name="connsiteX55" fmla="*/ 1481138 w 2459832"/>
                <a:gd name="connsiteY55" fmla="*/ 895350 h 1309687"/>
                <a:gd name="connsiteX56" fmla="*/ 1481138 w 2459832"/>
                <a:gd name="connsiteY56" fmla="*/ 921543 h 1309687"/>
                <a:gd name="connsiteX57" fmla="*/ 1633538 w 2459832"/>
                <a:gd name="connsiteY57" fmla="*/ 921543 h 1309687"/>
                <a:gd name="connsiteX58" fmla="*/ 1633538 w 2459832"/>
                <a:gd name="connsiteY58" fmla="*/ 952500 h 1309687"/>
                <a:gd name="connsiteX59" fmla="*/ 1647825 w 2459832"/>
                <a:gd name="connsiteY59" fmla="*/ 952500 h 1309687"/>
                <a:gd name="connsiteX60" fmla="*/ 1647825 w 2459832"/>
                <a:gd name="connsiteY60" fmla="*/ 995362 h 1309687"/>
                <a:gd name="connsiteX61" fmla="*/ 1657350 w 2459832"/>
                <a:gd name="connsiteY61" fmla="*/ 995362 h 1309687"/>
                <a:gd name="connsiteX62" fmla="*/ 1657350 w 2459832"/>
                <a:gd name="connsiteY62" fmla="*/ 1026318 h 1309687"/>
                <a:gd name="connsiteX63" fmla="*/ 1688307 w 2459832"/>
                <a:gd name="connsiteY63" fmla="*/ 1026318 h 1309687"/>
                <a:gd name="connsiteX64" fmla="*/ 1688307 w 2459832"/>
                <a:gd name="connsiteY64" fmla="*/ 1066800 h 1309687"/>
                <a:gd name="connsiteX65" fmla="*/ 1955007 w 2459832"/>
                <a:gd name="connsiteY65" fmla="*/ 1066800 h 1309687"/>
                <a:gd name="connsiteX66" fmla="*/ 1955007 w 2459832"/>
                <a:gd name="connsiteY66" fmla="*/ 1100137 h 1309687"/>
                <a:gd name="connsiteX67" fmla="*/ 2052638 w 2459832"/>
                <a:gd name="connsiteY67" fmla="*/ 1100137 h 1309687"/>
                <a:gd name="connsiteX68" fmla="*/ 2057400 w 2459832"/>
                <a:gd name="connsiteY68" fmla="*/ 1121568 h 1309687"/>
                <a:gd name="connsiteX69" fmla="*/ 2057400 w 2459832"/>
                <a:gd name="connsiteY69" fmla="*/ 1152525 h 1309687"/>
                <a:gd name="connsiteX70" fmla="*/ 2126457 w 2459832"/>
                <a:gd name="connsiteY70" fmla="*/ 1152525 h 1309687"/>
                <a:gd name="connsiteX71" fmla="*/ 2126457 w 2459832"/>
                <a:gd name="connsiteY71" fmla="*/ 1202531 h 1309687"/>
                <a:gd name="connsiteX72" fmla="*/ 2459832 w 2459832"/>
                <a:gd name="connsiteY72" fmla="*/ 1202531 h 1309687"/>
                <a:gd name="connsiteX73" fmla="*/ 2459832 w 2459832"/>
                <a:gd name="connsiteY73" fmla="*/ 1309687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459832" h="1309687">
                  <a:moveTo>
                    <a:pt x="0" y="0"/>
                  </a:moveTo>
                  <a:lnTo>
                    <a:pt x="111919" y="0"/>
                  </a:lnTo>
                  <a:lnTo>
                    <a:pt x="111919" y="23812"/>
                  </a:lnTo>
                  <a:lnTo>
                    <a:pt x="140494" y="23812"/>
                  </a:lnTo>
                  <a:lnTo>
                    <a:pt x="140494" y="42862"/>
                  </a:lnTo>
                  <a:lnTo>
                    <a:pt x="209550" y="42862"/>
                  </a:lnTo>
                  <a:lnTo>
                    <a:pt x="209550" y="66675"/>
                  </a:lnTo>
                  <a:lnTo>
                    <a:pt x="230982" y="66675"/>
                  </a:lnTo>
                  <a:lnTo>
                    <a:pt x="230982" y="88106"/>
                  </a:lnTo>
                  <a:lnTo>
                    <a:pt x="271463" y="88106"/>
                  </a:lnTo>
                  <a:lnTo>
                    <a:pt x="271463" y="171450"/>
                  </a:lnTo>
                  <a:lnTo>
                    <a:pt x="309563" y="171450"/>
                  </a:lnTo>
                  <a:lnTo>
                    <a:pt x="309563" y="192881"/>
                  </a:lnTo>
                  <a:lnTo>
                    <a:pt x="352425" y="192881"/>
                  </a:lnTo>
                  <a:lnTo>
                    <a:pt x="352425" y="209550"/>
                  </a:lnTo>
                  <a:lnTo>
                    <a:pt x="369094" y="209550"/>
                  </a:lnTo>
                  <a:lnTo>
                    <a:pt x="369094" y="230981"/>
                  </a:lnTo>
                  <a:lnTo>
                    <a:pt x="511969" y="230981"/>
                  </a:lnTo>
                  <a:lnTo>
                    <a:pt x="511969" y="292893"/>
                  </a:lnTo>
                  <a:lnTo>
                    <a:pt x="542925" y="292893"/>
                  </a:lnTo>
                  <a:lnTo>
                    <a:pt x="542925" y="333375"/>
                  </a:lnTo>
                  <a:lnTo>
                    <a:pt x="542925" y="333375"/>
                  </a:lnTo>
                  <a:lnTo>
                    <a:pt x="554832" y="333375"/>
                  </a:lnTo>
                  <a:lnTo>
                    <a:pt x="554832" y="378618"/>
                  </a:lnTo>
                  <a:lnTo>
                    <a:pt x="578644" y="378618"/>
                  </a:lnTo>
                  <a:lnTo>
                    <a:pt x="578644" y="414337"/>
                  </a:lnTo>
                  <a:lnTo>
                    <a:pt x="661988" y="414337"/>
                  </a:lnTo>
                  <a:lnTo>
                    <a:pt x="661988" y="440531"/>
                  </a:lnTo>
                  <a:lnTo>
                    <a:pt x="781050" y="440531"/>
                  </a:lnTo>
                  <a:lnTo>
                    <a:pt x="781050" y="469106"/>
                  </a:lnTo>
                  <a:lnTo>
                    <a:pt x="800100" y="469106"/>
                  </a:lnTo>
                  <a:lnTo>
                    <a:pt x="800100" y="488156"/>
                  </a:lnTo>
                  <a:lnTo>
                    <a:pt x="819150" y="488156"/>
                  </a:lnTo>
                  <a:lnTo>
                    <a:pt x="819150" y="604837"/>
                  </a:lnTo>
                  <a:lnTo>
                    <a:pt x="845344" y="604837"/>
                  </a:lnTo>
                  <a:lnTo>
                    <a:pt x="845344" y="623887"/>
                  </a:lnTo>
                  <a:lnTo>
                    <a:pt x="859632" y="638175"/>
                  </a:lnTo>
                  <a:lnTo>
                    <a:pt x="992982" y="638175"/>
                  </a:lnTo>
                  <a:lnTo>
                    <a:pt x="992982" y="657225"/>
                  </a:lnTo>
                  <a:lnTo>
                    <a:pt x="1104900" y="657225"/>
                  </a:lnTo>
                  <a:lnTo>
                    <a:pt x="1104900" y="681037"/>
                  </a:lnTo>
                  <a:lnTo>
                    <a:pt x="1193007" y="681037"/>
                  </a:lnTo>
                  <a:lnTo>
                    <a:pt x="1193007" y="709612"/>
                  </a:lnTo>
                  <a:lnTo>
                    <a:pt x="1207294" y="709612"/>
                  </a:lnTo>
                  <a:lnTo>
                    <a:pt x="1207294" y="754856"/>
                  </a:lnTo>
                  <a:lnTo>
                    <a:pt x="1228725" y="754856"/>
                  </a:lnTo>
                  <a:lnTo>
                    <a:pt x="1228725" y="776287"/>
                  </a:lnTo>
                  <a:lnTo>
                    <a:pt x="1235869" y="783431"/>
                  </a:lnTo>
                  <a:lnTo>
                    <a:pt x="1235869" y="821531"/>
                  </a:lnTo>
                  <a:lnTo>
                    <a:pt x="1266825" y="821531"/>
                  </a:lnTo>
                  <a:lnTo>
                    <a:pt x="1266825" y="838200"/>
                  </a:lnTo>
                  <a:lnTo>
                    <a:pt x="1354932" y="838200"/>
                  </a:lnTo>
                  <a:lnTo>
                    <a:pt x="1354932" y="864393"/>
                  </a:lnTo>
                  <a:lnTo>
                    <a:pt x="1407319" y="864393"/>
                  </a:lnTo>
                  <a:lnTo>
                    <a:pt x="1407319" y="895350"/>
                  </a:lnTo>
                  <a:lnTo>
                    <a:pt x="1481138" y="895350"/>
                  </a:lnTo>
                  <a:lnTo>
                    <a:pt x="1481138" y="921543"/>
                  </a:lnTo>
                  <a:lnTo>
                    <a:pt x="1633538" y="921543"/>
                  </a:lnTo>
                  <a:lnTo>
                    <a:pt x="1633538" y="952500"/>
                  </a:lnTo>
                  <a:lnTo>
                    <a:pt x="1647825" y="952500"/>
                  </a:lnTo>
                  <a:lnTo>
                    <a:pt x="1647825" y="995362"/>
                  </a:lnTo>
                  <a:lnTo>
                    <a:pt x="1657350" y="995362"/>
                  </a:lnTo>
                  <a:lnTo>
                    <a:pt x="1657350" y="1026318"/>
                  </a:lnTo>
                  <a:lnTo>
                    <a:pt x="1688307" y="1026318"/>
                  </a:lnTo>
                  <a:lnTo>
                    <a:pt x="1688307" y="1066800"/>
                  </a:lnTo>
                  <a:lnTo>
                    <a:pt x="1955007" y="1066800"/>
                  </a:lnTo>
                  <a:lnTo>
                    <a:pt x="1955007" y="1100137"/>
                  </a:lnTo>
                  <a:lnTo>
                    <a:pt x="2052638" y="1100137"/>
                  </a:lnTo>
                  <a:lnTo>
                    <a:pt x="2057400" y="1121568"/>
                  </a:lnTo>
                  <a:lnTo>
                    <a:pt x="2057400" y="1152525"/>
                  </a:lnTo>
                  <a:lnTo>
                    <a:pt x="2126457" y="1152525"/>
                  </a:lnTo>
                  <a:lnTo>
                    <a:pt x="2126457" y="1202531"/>
                  </a:lnTo>
                  <a:lnTo>
                    <a:pt x="2459832" y="1202531"/>
                  </a:lnTo>
                  <a:lnTo>
                    <a:pt x="2459832" y="1309687"/>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237337" y="2785809"/>
              <a:ext cx="2260504" cy="338554"/>
            </a:xfrm>
            <a:prstGeom prst="rect">
              <a:avLst/>
            </a:prstGeom>
            <a:noFill/>
          </p:spPr>
          <p:txBody>
            <a:bodyPr wrap="square" rtlCol="0">
              <a:spAutoFit/>
            </a:bodyPr>
            <a:lstStyle/>
            <a:p>
              <a:pPr algn="ctr"/>
              <a:r>
                <a:rPr lang="en-US" sz="1600" b="1" dirty="0">
                  <a:solidFill>
                    <a:schemeClr val="tx2"/>
                  </a:solidFill>
                </a:rPr>
                <a:t>PFS</a:t>
              </a:r>
              <a:endParaRPr lang="en-US" sz="1600" b="1" baseline="30000" dirty="0">
                <a:solidFill>
                  <a:schemeClr val="tx2"/>
                </a:solidFill>
              </a:endParaRPr>
            </a:p>
          </p:txBody>
        </p:sp>
        <p:sp>
          <p:nvSpPr>
            <p:cNvPr id="12" name="Rectangle 11"/>
            <p:cNvSpPr/>
            <p:nvPr/>
          </p:nvSpPr>
          <p:spPr>
            <a:xfrm>
              <a:off x="5952375" y="4481362"/>
              <a:ext cx="2366469" cy="430887"/>
            </a:xfrm>
            <a:prstGeom prst="rect">
              <a:avLst/>
            </a:prstGeom>
          </p:spPr>
          <p:txBody>
            <a:bodyPr wrap="square">
              <a:spAutoFit/>
            </a:bodyPr>
            <a:lstStyle/>
            <a:p>
              <a:r>
                <a:rPr lang="en-US" sz="1100" dirty="0"/>
                <a:t>Median TTR 1.9 months</a:t>
              </a:r>
            </a:p>
            <a:p>
              <a:r>
                <a:rPr lang="en-US" sz="1100" dirty="0"/>
                <a:t>Median </a:t>
              </a:r>
              <a:r>
                <a:rPr lang="en-US" sz="1100" dirty="0" err="1"/>
                <a:t>DoR</a:t>
              </a:r>
              <a:r>
                <a:rPr lang="en-US" sz="1100" dirty="0"/>
                <a:t> 12.5 months</a:t>
              </a:r>
            </a:p>
          </p:txBody>
        </p:sp>
        <p:grpSp>
          <p:nvGrpSpPr>
            <p:cNvPr id="13" name="Group 12"/>
            <p:cNvGrpSpPr/>
            <p:nvPr/>
          </p:nvGrpSpPr>
          <p:grpSpPr>
            <a:xfrm>
              <a:off x="5452349" y="3031591"/>
              <a:ext cx="3260027" cy="2305965"/>
              <a:chOff x="5279315" y="2413406"/>
              <a:chExt cx="4311701" cy="3160192"/>
            </a:xfrm>
          </p:grpSpPr>
          <p:sp>
            <p:nvSpPr>
              <p:cNvPr id="47" name="Line 1346"/>
              <p:cNvSpPr>
                <a:spLocks noChangeShapeType="1"/>
              </p:cNvSpPr>
              <p:nvPr/>
            </p:nvSpPr>
            <p:spPr bwMode="auto">
              <a:xfrm flipV="1">
                <a:off x="5917475" y="2472838"/>
                <a:ext cx="0" cy="257175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1347"/>
              <p:cNvSpPr>
                <a:spLocks noChangeShapeType="1"/>
              </p:cNvSpPr>
              <p:nvPr/>
            </p:nvSpPr>
            <p:spPr bwMode="auto">
              <a:xfrm flipH="1">
                <a:off x="5879375" y="5044588"/>
                <a:ext cx="381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349"/>
              <p:cNvSpPr>
                <a:spLocks noChangeShapeType="1"/>
              </p:cNvSpPr>
              <p:nvPr/>
            </p:nvSpPr>
            <p:spPr bwMode="auto">
              <a:xfrm flipH="1">
                <a:off x="5879375" y="4415938"/>
                <a:ext cx="381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351"/>
              <p:cNvSpPr>
                <a:spLocks noChangeShapeType="1"/>
              </p:cNvSpPr>
              <p:nvPr/>
            </p:nvSpPr>
            <p:spPr bwMode="auto">
              <a:xfrm flipH="1">
                <a:off x="5879375" y="3784113"/>
                <a:ext cx="381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1353"/>
              <p:cNvSpPr>
                <a:spLocks noChangeShapeType="1"/>
              </p:cNvSpPr>
              <p:nvPr/>
            </p:nvSpPr>
            <p:spPr bwMode="auto">
              <a:xfrm flipH="1">
                <a:off x="5879375" y="3152288"/>
                <a:ext cx="381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1355"/>
              <p:cNvSpPr>
                <a:spLocks noChangeShapeType="1"/>
              </p:cNvSpPr>
              <p:nvPr/>
            </p:nvSpPr>
            <p:spPr bwMode="auto">
              <a:xfrm flipH="1">
                <a:off x="5879375" y="2523638"/>
                <a:ext cx="38100"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3" name="Group 52"/>
              <p:cNvGrpSpPr/>
              <p:nvPr/>
            </p:nvGrpSpPr>
            <p:grpSpPr>
              <a:xfrm>
                <a:off x="5547079" y="2413406"/>
                <a:ext cx="311659" cy="2756110"/>
                <a:chOff x="4874704" y="1932881"/>
                <a:chExt cx="311659" cy="2756110"/>
              </a:xfrm>
            </p:grpSpPr>
            <p:sp>
              <p:nvSpPr>
                <p:cNvPr id="72" name="Rectangle 1348"/>
                <p:cNvSpPr>
                  <a:spLocks noChangeArrowheads="1"/>
                </p:cNvSpPr>
                <p:nvPr/>
              </p:nvSpPr>
              <p:spPr bwMode="auto">
                <a:xfrm>
                  <a:off x="5082476" y="4457007"/>
                  <a:ext cx="103887"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a:t>0</a:t>
                  </a:r>
                </a:p>
              </p:txBody>
            </p:sp>
            <p:sp>
              <p:nvSpPr>
                <p:cNvPr id="73" name="Rectangle 1350"/>
                <p:cNvSpPr>
                  <a:spLocks noChangeArrowheads="1"/>
                </p:cNvSpPr>
                <p:nvPr/>
              </p:nvSpPr>
              <p:spPr bwMode="auto">
                <a:xfrm>
                  <a:off x="4978591" y="3825179"/>
                  <a:ext cx="207772"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a:t>25</a:t>
                  </a:r>
                </a:p>
              </p:txBody>
            </p:sp>
            <p:sp>
              <p:nvSpPr>
                <p:cNvPr id="74" name="Rectangle 1352"/>
                <p:cNvSpPr>
                  <a:spLocks noChangeArrowheads="1"/>
                </p:cNvSpPr>
                <p:nvPr/>
              </p:nvSpPr>
              <p:spPr bwMode="auto">
                <a:xfrm>
                  <a:off x="4978591" y="3196527"/>
                  <a:ext cx="207772"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a:t>50</a:t>
                  </a:r>
                </a:p>
              </p:txBody>
            </p:sp>
            <p:sp>
              <p:nvSpPr>
                <p:cNvPr id="75" name="Rectangle 1354"/>
                <p:cNvSpPr>
                  <a:spLocks noChangeArrowheads="1"/>
                </p:cNvSpPr>
                <p:nvPr/>
              </p:nvSpPr>
              <p:spPr bwMode="auto">
                <a:xfrm>
                  <a:off x="4978591" y="2564707"/>
                  <a:ext cx="207772"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a:t>75</a:t>
                  </a:r>
                </a:p>
              </p:txBody>
            </p:sp>
            <p:sp>
              <p:nvSpPr>
                <p:cNvPr id="76" name="Rectangle 1356"/>
                <p:cNvSpPr>
                  <a:spLocks noChangeArrowheads="1"/>
                </p:cNvSpPr>
                <p:nvPr/>
              </p:nvSpPr>
              <p:spPr bwMode="auto">
                <a:xfrm>
                  <a:off x="4874704" y="1932881"/>
                  <a:ext cx="311659"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100" dirty="0"/>
                    <a:t>100</a:t>
                  </a:r>
                </a:p>
              </p:txBody>
            </p:sp>
          </p:grpSp>
          <p:sp>
            <p:nvSpPr>
              <p:cNvPr id="54" name="Rectangle 1357"/>
              <p:cNvSpPr>
                <a:spLocks noChangeArrowheads="1"/>
              </p:cNvSpPr>
              <p:nvPr/>
            </p:nvSpPr>
            <p:spPr bwMode="auto">
              <a:xfrm rot="16200000">
                <a:off x="4062180" y="3696778"/>
                <a:ext cx="2658156" cy="22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b="1" dirty="0"/>
                  <a:t>Progressive-free survival (%)</a:t>
                </a:r>
              </a:p>
            </p:txBody>
          </p:sp>
          <p:sp>
            <p:nvSpPr>
              <p:cNvPr id="55" name="Line 1358"/>
              <p:cNvSpPr>
                <a:spLocks noChangeShapeType="1"/>
              </p:cNvSpPr>
              <p:nvPr/>
            </p:nvSpPr>
            <p:spPr bwMode="auto">
              <a:xfrm>
                <a:off x="5917475" y="5044588"/>
                <a:ext cx="3554412"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359"/>
              <p:cNvSpPr>
                <a:spLocks noChangeShapeType="1"/>
              </p:cNvSpPr>
              <p:nvPr/>
            </p:nvSpPr>
            <p:spPr bwMode="auto">
              <a:xfrm>
                <a:off x="5917475" y="504458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1361"/>
              <p:cNvSpPr>
                <a:spLocks noChangeShapeType="1"/>
              </p:cNvSpPr>
              <p:nvPr/>
            </p:nvSpPr>
            <p:spPr bwMode="auto">
              <a:xfrm>
                <a:off x="6509613" y="504458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1363"/>
              <p:cNvSpPr>
                <a:spLocks noChangeShapeType="1"/>
              </p:cNvSpPr>
              <p:nvPr/>
            </p:nvSpPr>
            <p:spPr bwMode="auto">
              <a:xfrm>
                <a:off x="7101750" y="504458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1365"/>
              <p:cNvSpPr>
                <a:spLocks noChangeShapeType="1"/>
              </p:cNvSpPr>
              <p:nvPr/>
            </p:nvSpPr>
            <p:spPr bwMode="auto">
              <a:xfrm>
                <a:off x="7695475" y="504458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367"/>
              <p:cNvSpPr>
                <a:spLocks noChangeShapeType="1"/>
              </p:cNvSpPr>
              <p:nvPr/>
            </p:nvSpPr>
            <p:spPr bwMode="auto">
              <a:xfrm>
                <a:off x="8287613" y="504458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1369"/>
              <p:cNvSpPr>
                <a:spLocks noChangeShapeType="1"/>
              </p:cNvSpPr>
              <p:nvPr/>
            </p:nvSpPr>
            <p:spPr bwMode="auto">
              <a:xfrm>
                <a:off x="8879750" y="504458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1371"/>
              <p:cNvSpPr>
                <a:spLocks noChangeShapeType="1"/>
              </p:cNvSpPr>
              <p:nvPr/>
            </p:nvSpPr>
            <p:spPr bwMode="auto">
              <a:xfrm>
                <a:off x="9471888" y="5044588"/>
                <a:ext cx="0" cy="4603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3" name="Group 62"/>
              <p:cNvGrpSpPr/>
              <p:nvPr/>
            </p:nvGrpSpPr>
            <p:grpSpPr>
              <a:xfrm>
                <a:off x="5880772" y="5112850"/>
                <a:ext cx="3710244" cy="231984"/>
                <a:chOff x="5208397" y="4632325"/>
                <a:chExt cx="3710244" cy="231984"/>
              </a:xfrm>
            </p:grpSpPr>
            <p:sp>
              <p:nvSpPr>
                <p:cNvPr id="65" name="Rectangle 1360"/>
                <p:cNvSpPr>
                  <a:spLocks noChangeArrowheads="1"/>
                </p:cNvSpPr>
                <p:nvPr/>
              </p:nvSpPr>
              <p:spPr bwMode="auto">
                <a:xfrm>
                  <a:off x="5208397" y="4632325"/>
                  <a:ext cx="103887"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a:t>0</a:t>
                  </a:r>
                </a:p>
              </p:txBody>
            </p:sp>
            <p:sp>
              <p:nvSpPr>
                <p:cNvPr id="66" name="Rectangle 1362"/>
                <p:cNvSpPr>
                  <a:spLocks noChangeArrowheads="1"/>
                </p:cNvSpPr>
                <p:nvPr/>
              </p:nvSpPr>
              <p:spPr bwMode="auto">
                <a:xfrm>
                  <a:off x="5800534" y="4632325"/>
                  <a:ext cx="103887"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a:t>3</a:t>
                  </a:r>
                </a:p>
              </p:txBody>
            </p:sp>
            <p:sp>
              <p:nvSpPr>
                <p:cNvPr id="67" name="Rectangle 1364"/>
                <p:cNvSpPr>
                  <a:spLocks noChangeArrowheads="1"/>
                </p:cNvSpPr>
                <p:nvPr/>
              </p:nvSpPr>
              <p:spPr bwMode="auto">
                <a:xfrm>
                  <a:off x="6392671" y="4632325"/>
                  <a:ext cx="103887"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a:t>6</a:t>
                  </a:r>
                </a:p>
              </p:txBody>
            </p:sp>
            <p:sp>
              <p:nvSpPr>
                <p:cNvPr id="68" name="Rectangle 1366"/>
                <p:cNvSpPr>
                  <a:spLocks noChangeArrowheads="1"/>
                </p:cNvSpPr>
                <p:nvPr/>
              </p:nvSpPr>
              <p:spPr bwMode="auto">
                <a:xfrm>
                  <a:off x="6986396" y="4632325"/>
                  <a:ext cx="103887"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a:t>9</a:t>
                  </a:r>
                </a:p>
              </p:txBody>
            </p:sp>
            <p:sp>
              <p:nvSpPr>
                <p:cNvPr id="69" name="Rectangle 1368"/>
                <p:cNvSpPr>
                  <a:spLocks noChangeArrowheads="1"/>
                </p:cNvSpPr>
                <p:nvPr/>
              </p:nvSpPr>
              <p:spPr bwMode="auto">
                <a:xfrm>
                  <a:off x="7526592" y="4632325"/>
                  <a:ext cx="207772"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a:t>12</a:t>
                  </a:r>
                </a:p>
              </p:txBody>
            </p:sp>
            <p:sp>
              <p:nvSpPr>
                <p:cNvPr id="70" name="Rectangle 1370"/>
                <p:cNvSpPr>
                  <a:spLocks noChangeArrowheads="1"/>
                </p:cNvSpPr>
                <p:nvPr/>
              </p:nvSpPr>
              <p:spPr bwMode="auto">
                <a:xfrm>
                  <a:off x="8118732" y="4632325"/>
                  <a:ext cx="207772"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a:t>15</a:t>
                  </a:r>
                </a:p>
              </p:txBody>
            </p:sp>
            <p:sp>
              <p:nvSpPr>
                <p:cNvPr id="71" name="Rectangle 1372"/>
                <p:cNvSpPr>
                  <a:spLocks noChangeArrowheads="1"/>
                </p:cNvSpPr>
                <p:nvPr/>
              </p:nvSpPr>
              <p:spPr bwMode="auto">
                <a:xfrm>
                  <a:off x="8710869" y="4632325"/>
                  <a:ext cx="207772"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dirty="0"/>
                    <a:t>18</a:t>
                  </a:r>
                </a:p>
              </p:txBody>
            </p:sp>
          </p:grpSp>
          <p:sp>
            <p:nvSpPr>
              <p:cNvPr id="64" name="Rectangle 1373"/>
              <p:cNvSpPr>
                <a:spLocks noChangeArrowheads="1"/>
              </p:cNvSpPr>
              <p:nvPr/>
            </p:nvSpPr>
            <p:spPr bwMode="auto">
              <a:xfrm>
                <a:off x="6509613" y="5341614"/>
                <a:ext cx="2427545" cy="23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b="1" dirty="0"/>
                  <a:t>Months from start </a:t>
                </a:r>
                <a:r>
                  <a:rPr lang="en-US" altLang="en-US" sz="1100" b="1" dirty="0" err="1"/>
                  <a:t>idelalisib</a:t>
                </a:r>
                <a:endParaRPr lang="en-US" altLang="en-US" sz="1100" b="1" dirty="0"/>
              </a:p>
            </p:txBody>
          </p:sp>
        </p:grpSp>
        <p:cxnSp>
          <p:nvCxnSpPr>
            <p:cNvPr id="14" name="Straight Connector 13"/>
            <p:cNvCxnSpPr/>
            <p:nvPr/>
          </p:nvCxnSpPr>
          <p:spPr>
            <a:xfrm flipV="1">
              <a:off x="5934854" y="4034977"/>
              <a:ext cx="268745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946377" y="3069631"/>
              <a:ext cx="2465151" cy="1332524"/>
              <a:chOff x="5946377" y="3141351"/>
              <a:chExt cx="2465151" cy="1332524"/>
            </a:xfrm>
          </p:grpSpPr>
          <p:cxnSp>
            <p:nvCxnSpPr>
              <p:cNvPr id="17" name="Straight Connector 16"/>
              <p:cNvCxnSpPr/>
              <p:nvPr/>
            </p:nvCxnSpPr>
            <p:spPr>
              <a:xfrm>
                <a:off x="8411528" y="4419143"/>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953" y="4325659"/>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367713" y="4325659"/>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52473" y="4325659"/>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02943" y="4325659"/>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91636" y="4325659"/>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49726" y="4278675"/>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958286" y="4236688"/>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24911" y="4153134"/>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575381" y="4052682"/>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560141" y="4052682"/>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44901" y="4052682"/>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12220" y="3966970"/>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91265" y="3948603"/>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71977" y="3899073"/>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38554" y="3824761"/>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21409" y="3804065"/>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75862" y="3804065"/>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829151" y="3764429"/>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799315" y="3764429"/>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50678" y="3615455"/>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532945" y="3547139"/>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54840" y="3352737"/>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94086" y="3352737"/>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55021" y="3298005"/>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213111" y="3235403"/>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97871" y="3208037"/>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142626" y="3180147"/>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68331" y="3143256"/>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6377" y="3141351"/>
                <a:ext cx="0" cy="5473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676373" y="3871835"/>
              <a:ext cx="1413159" cy="430887"/>
            </a:xfrm>
            <a:prstGeom prst="rect">
              <a:avLst/>
            </a:prstGeom>
            <a:noFill/>
          </p:spPr>
          <p:txBody>
            <a:bodyPr wrap="square" rtlCol="0">
              <a:spAutoFit/>
            </a:bodyPr>
            <a:lstStyle/>
            <a:p>
              <a:r>
                <a:rPr lang="en-US" sz="1100" dirty="0"/>
                <a:t>Median 11 months</a:t>
              </a:r>
            </a:p>
            <a:p>
              <a:pPr algn="ctr"/>
              <a:r>
                <a:rPr lang="en-US" sz="1100" dirty="0"/>
                <a:t>(n = 125)</a:t>
              </a:r>
            </a:p>
          </p:txBody>
        </p:sp>
      </p:grpSp>
      <p:graphicFrame>
        <p:nvGraphicFramePr>
          <p:cNvPr id="77" name="Table 76"/>
          <p:cNvGraphicFramePr>
            <a:graphicFrameLocks noGrp="1"/>
          </p:cNvGraphicFramePr>
          <p:nvPr>
            <p:extLst>
              <p:ext uri="{D42A27DB-BD31-4B8C-83A1-F6EECF244321}">
                <p14:modId xmlns:p14="http://schemas.microsoft.com/office/powerpoint/2010/main" val="2835572346"/>
              </p:ext>
            </p:extLst>
          </p:nvPr>
        </p:nvGraphicFramePr>
        <p:xfrm>
          <a:off x="1399050" y="4931428"/>
          <a:ext cx="3944472" cy="475854"/>
        </p:xfrm>
        <a:graphic>
          <a:graphicData uri="http://schemas.openxmlformats.org/drawingml/2006/table">
            <a:tbl>
              <a:tblPr firstRow="1" bandRow="1">
                <a:tableStyleId>{2D5ABB26-0587-4C30-8999-92F81FD0307C}</a:tableStyleId>
              </a:tblPr>
              <a:tblGrid>
                <a:gridCol w="563496">
                  <a:extLst>
                    <a:ext uri="{9D8B030D-6E8A-4147-A177-3AD203B41FA5}">
                      <a16:colId xmlns:a16="http://schemas.microsoft.com/office/drawing/2014/main" val="20000"/>
                    </a:ext>
                  </a:extLst>
                </a:gridCol>
                <a:gridCol w="563496">
                  <a:extLst>
                    <a:ext uri="{9D8B030D-6E8A-4147-A177-3AD203B41FA5}">
                      <a16:colId xmlns:a16="http://schemas.microsoft.com/office/drawing/2014/main" val="20001"/>
                    </a:ext>
                  </a:extLst>
                </a:gridCol>
                <a:gridCol w="563496">
                  <a:extLst>
                    <a:ext uri="{9D8B030D-6E8A-4147-A177-3AD203B41FA5}">
                      <a16:colId xmlns:a16="http://schemas.microsoft.com/office/drawing/2014/main" val="20002"/>
                    </a:ext>
                  </a:extLst>
                </a:gridCol>
                <a:gridCol w="563496">
                  <a:extLst>
                    <a:ext uri="{9D8B030D-6E8A-4147-A177-3AD203B41FA5}">
                      <a16:colId xmlns:a16="http://schemas.microsoft.com/office/drawing/2014/main" val="20003"/>
                    </a:ext>
                  </a:extLst>
                </a:gridCol>
                <a:gridCol w="563496">
                  <a:extLst>
                    <a:ext uri="{9D8B030D-6E8A-4147-A177-3AD203B41FA5}">
                      <a16:colId xmlns:a16="http://schemas.microsoft.com/office/drawing/2014/main" val="20004"/>
                    </a:ext>
                  </a:extLst>
                </a:gridCol>
                <a:gridCol w="563496">
                  <a:extLst>
                    <a:ext uri="{9D8B030D-6E8A-4147-A177-3AD203B41FA5}">
                      <a16:colId xmlns:a16="http://schemas.microsoft.com/office/drawing/2014/main" val="20005"/>
                    </a:ext>
                  </a:extLst>
                </a:gridCol>
                <a:gridCol w="563496">
                  <a:extLst>
                    <a:ext uri="{9D8B030D-6E8A-4147-A177-3AD203B41FA5}">
                      <a16:colId xmlns:a16="http://schemas.microsoft.com/office/drawing/2014/main" val="20006"/>
                    </a:ext>
                  </a:extLst>
                </a:gridCol>
              </a:tblGrid>
              <a:tr h="237927">
                <a:tc gridSpan="2">
                  <a:txBody>
                    <a:bodyPr/>
                    <a:lstStyle/>
                    <a:p>
                      <a:r>
                        <a:rPr lang="en-US" sz="1200" dirty="0"/>
                        <a:t>No.</a:t>
                      </a:r>
                      <a:r>
                        <a:rPr lang="en-US" sz="1200" baseline="0" dirty="0"/>
                        <a:t> at risk</a:t>
                      </a:r>
                      <a:endParaRPr lang="en-US" sz="1200" dirty="0"/>
                    </a:p>
                  </a:txBody>
                  <a:tcPr marL="0" marR="0" marT="0" marB="0"/>
                </a:tc>
                <a:tc hMerge="1">
                  <a:txBody>
                    <a:bodyPr/>
                    <a:lstStyle/>
                    <a:p>
                      <a:pPr algn="ctr"/>
                      <a:endParaRPr lang="en-US" sz="1000" dirty="0"/>
                    </a:p>
                  </a:txBody>
                  <a:tcPr marL="0" marR="0" marT="0" marB="0"/>
                </a:tc>
                <a:tc>
                  <a:txBody>
                    <a:bodyPr/>
                    <a:lstStyle/>
                    <a:p>
                      <a:pPr algn="ctr"/>
                      <a:endParaRPr lang="en-US" sz="1200"/>
                    </a:p>
                  </a:txBody>
                  <a:tcPr marL="0" marR="0" marT="0" marB="0"/>
                </a:tc>
                <a:tc>
                  <a:txBody>
                    <a:bodyPr/>
                    <a:lstStyle/>
                    <a:p>
                      <a:pPr algn="ctr"/>
                      <a:endParaRPr lang="en-US" sz="1200"/>
                    </a:p>
                  </a:txBody>
                  <a:tcPr marL="0" marR="0" marT="0" marB="0"/>
                </a:tc>
                <a:tc>
                  <a:txBody>
                    <a:bodyPr/>
                    <a:lstStyle/>
                    <a:p>
                      <a:pPr algn="ctr"/>
                      <a:endParaRPr lang="en-US" sz="1200"/>
                    </a:p>
                  </a:txBody>
                  <a:tcPr marL="0" marR="0" marT="0" marB="0"/>
                </a:tc>
                <a:tc>
                  <a:txBody>
                    <a:bodyPr/>
                    <a:lstStyle/>
                    <a:p>
                      <a:pPr algn="ctr"/>
                      <a:endParaRPr lang="en-US" sz="1200"/>
                    </a:p>
                  </a:txBody>
                  <a:tcPr marL="0" marR="0" marT="0" marB="0"/>
                </a:tc>
                <a:tc>
                  <a:txBody>
                    <a:bodyPr/>
                    <a:lstStyle/>
                    <a:p>
                      <a:pPr algn="ctr"/>
                      <a:endParaRPr lang="en-US" sz="1200"/>
                    </a:p>
                  </a:txBody>
                  <a:tcPr marL="0" marR="0" marT="0" marB="0"/>
                </a:tc>
                <a:extLst>
                  <a:ext uri="{0D108BD9-81ED-4DB2-BD59-A6C34878D82A}">
                    <a16:rowId xmlns:a16="http://schemas.microsoft.com/office/drawing/2014/main" val="10000"/>
                  </a:ext>
                </a:extLst>
              </a:tr>
              <a:tr h="237927">
                <a:tc>
                  <a:txBody>
                    <a:bodyPr/>
                    <a:lstStyle/>
                    <a:p>
                      <a:pPr algn="ctr"/>
                      <a:r>
                        <a:rPr lang="en-US" sz="1200" dirty="0"/>
                        <a:t>125</a:t>
                      </a:r>
                    </a:p>
                  </a:txBody>
                  <a:tcPr marL="0" marR="0" marT="0" marB="0"/>
                </a:tc>
                <a:tc>
                  <a:txBody>
                    <a:bodyPr/>
                    <a:lstStyle/>
                    <a:p>
                      <a:pPr algn="ctr"/>
                      <a:r>
                        <a:rPr lang="en-US" sz="1200" dirty="0"/>
                        <a:t>100</a:t>
                      </a:r>
                    </a:p>
                  </a:txBody>
                  <a:tcPr marL="0" marR="0" marT="0" marB="0"/>
                </a:tc>
                <a:tc>
                  <a:txBody>
                    <a:bodyPr/>
                    <a:lstStyle/>
                    <a:p>
                      <a:pPr algn="ctr"/>
                      <a:r>
                        <a:rPr lang="en-US" sz="1200" dirty="0"/>
                        <a:t>59</a:t>
                      </a:r>
                    </a:p>
                  </a:txBody>
                  <a:tcPr marL="0" marR="0" marT="0" marB="0"/>
                </a:tc>
                <a:tc>
                  <a:txBody>
                    <a:bodyPr/>
                    <a:lstStyle/>
                    <a:p>
                      <a:pPr algn="ctr"/>
                      <a:r>
                        <a:rPr lang="en-US" sz="1200" dirty="0"/>
                        <a:t>39</a:t>
                      </a:r>
                    </a:p>
                  </a:txBody>
                  <a:tcPr marL="0" marR="0" marT="0" marB="0"/>
                </a:tc>
                <a:tc>
                  <a:txBody>
                    <a:bodyPr/>
                    <a:lstStyle/>
                    <a:p>
                      <a:pPr algn="ctr"/>
                      <a:r>
                        <a:rPr lang="en-US" sz="1200" dirty="0"/>
                        <a:t>20</a:t>
                      </a:r>
                    </a:p>
                  </a:txBody>
                  <a:tcPr marL="0" marR="0" marT="0" marB="0"/>
                </a:tc>
                <a:tc>
                  <a:txBody>
                    <a:bodyPr/>
                    <a:lstStyle/>
                    <a:p>
                      <a:pPr algn="ctr"/>
                      <a:r>
                        <a:rPr lang="en-US" sz="1200" dirty="0"/>
                        <a:t>13</a:t>
                      </a:r>
                    </a:p>
                  </a:txBody>
                  <a:tcPr marL="0" marR="0" marT="0" marB="0"/>
                </a:tc>
                <a:tc>
                  <a:txBody>
                    <a:bodyPr/>
                    <a:lstStyle/>
                    <a:p>
                      <a:pPr algn="ctr"/>
                      <a:r>
                        <a:rPr lang="en-US" sz="1200" dirty="0"/>
                        <a:t>0</a:t>
                      </a:r>
                    </a:p>
                  </a:txBody>
                  <a:tcPr marL="0" marR="0" marT="0" marB="0"/>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14" t="6716" r="5871" b="3235"/>
          <a:stretch/>
        </p:blipFill>
        <p:spPr bwMode="auto">
          <a:xfrm>
            <a:off x="5958315" y="2021204"/>
            <a:ext cx="4900179" cy="334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p:cNvSpPr txBox="1"/>
          <p:nvPr/>
        </p:nvSpPr>
        <p:spPr>
          <a:xfrm>
            <a:off x="6901171" y="1575755"/>
            <a:ext cx="2576119" cy="338554"/>
          </a:xfrm>
          <a:prstGeom prst="rect">
            <a:avLst/>
          </a:prstGeom>
          <a:noFill/>
        </p:spPr>
        <p:txBody>
          <a:bodyPr wrap="square" rtlCol="0">
            <a:spAutoFit/>
          </a:bodyPr>
          <a:lstStyle/>
          <a:p>
            <a:pPr algn="ctr"/>
            <a:r>
              <a:rPr lang="en-US" sz="1600" b="1" dirty="0">
                <a:solidFill>
                  <a:schemeClr val="tx2"/>
                </a:solidFill>
              </a:rPr>
              <a:t>OS</a:t>
            </a:r>
            <a:endParaRPr lang="en-US" sz="1600" b="1" baseline="30000" dirty="0">
              <a:solidFill>
                <a:schemeClr val="tx2"/>
              </a:solidFill>
            </a:endParaRPr>
          </a:p>
        </p:txBody>
      </p:sp>
    </p:spTree>
    <p:extLst>
      <p:ext uri="{BB962C8B-B14F-4D97-AF65-F5344CB8AC3E}">
        <p14:creationId xmlns:p14="http://schemas.microsoft.com/office/powerpoint/2010/main" val="2918451183"/>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341" y="790661"/>
            <a:ext cx="8229600" cy="646331"/>
          </a:xfrm>
        </p:spPr>
        <p:txBody>
          <a:bodyPr/>
          <a:lstStyle/>
          <a:p>
            <a:pPr algn="ctr"/>
            <a:r>
              <a:rPr lang="en-US" sz="3200" dirty="0" err="1">
                <a:solidFill>
                  <a:schemeClr val="accent4"/>
                </a:solidFill>
              </a:rPr>
              <a:t>Copanlisib</a:t>
            </a:r>
            <a:r>
              <a:rPr lang="en-US" sz="3200" dirty="0">
                <a:solidFill>
                  <a:schemeClr val="accent4"/>
                </a:solidFill>
              </a:rPr>
              <a:t> in R/R Indolent Lymphoma</a:t>
            </a:r>
            <a:br>
              <a:rPr lang="en-US" sz="3200" dirty="0">
                <a:solidFill>
                  <a:schemeClr val="accent4"/>
                </a:solidFill>
              </a:rPr>
            </a:br>
            <a:r>
              <a:rPr lang="en-US" altLang="en-US" sz="2800" dirty="0">
                <a:solidFill>
                  <a:srgbClr val="FF6600"/>
                </a:solidFill>
              </a:rPr>
              <a:t>(IV PI3K alpha/delta inhibitor)</a:t>
            </a:r>
            <a:br>
              <a:rPr lang="en-US" sz="2800" dirty="0">
                <a:solidFill>
                  <a:schemeClr val="accent4"/>
                </a:solidFill>
              </a:rPr>
            </a:br>
            <a:r>
              <a:rPr lang="en-US" sz="1867" b="0" dirty="0"/>
              <a:t>60 mg IV day 1, 8, 15 every 28 days</a:t>
            </a:r>
            <a:endParaRPr lang="en-GB" sz="1867" b="0" dirty="0"/>
          </a:p>
        </p:txBody>
      </p:sp>
      <p:sp>
        <p:nvSpPr>
          <p:cNvPr id="5" name="Footer Placeholder 3"/>
          <p:cNvSpPr>
            <a:spLocks noGrp="1"/>
          </p:cNvSpPr>
          <p:nvPr>
            <p:ph type="ftr" sz="quarter" idx="11"/>
          </p:nvPr>
        </p:nvSpPr>
        <p:spPr>
          <a:xfrm>
            <a:off x="7993545" y="5746431"/>
            <a:ext cx="3533099" cy="142536"/>
          </a:xfrm>
        </p:spPr>
        <p:txBody>
          <a:bodyPr/>
          <a:lstStyle/>
          <a:p>
            <a:pPr algn="r"/>
            <a:r>
              <a:rPr lang="en-US" dirty="0"/>
              <a:t> </a:t>
            </a:r>
            <a:r>
              <a:rPr lang="en-US" sz="1000" dirty="0">
                <a:solidFill>
                  <a:schemeClr val="tx1"/>
                </a:solidFill>
                <a:latin typeface="Arial" panose="020B0604020202020204" pitchFamily="34" charset="0"/>
                <a:cs typeface="Arial" panose="020B0604020202020204" pitchFamily="34" charset="0"/>
              </a:rPr>
              <a:t>Dreyling M et al. J </a:t>
            </a:r>
            <a:r>
              <a:rPr lang="en-US" sz="1000" dirty="0" err="1">
                <a:solidFill>
                  <a:schemeClr val="tx1"/>
                </a:solidFill>
                <a:latin typeface="Arial" panose="020B0604020202020204" pitchFamily="34" charset="0"/>
                <a:cs typeface="Arial" panose="020B0604020202020204" pitchFamily="34" charset="0"/>
              </a:rPr>
              <a:t>Clin</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Oncol</a:t>
            </a:r>
            <a:r>
              <a:rPr lang="en-US" sz="1000" dirty="0">
                <a:solidFill>
                  <a:schemeClr val="tx1"/>
                </a:solidFill>
                <a:latin typeface="Arial" panose="020B0604020202020204" pitchFamily="34" charset="0"/>
                <a:cs typeface="Arial" panose="020B0604020202020204" pitchFamily="34" charset="0"/>
              </a:rPr>
              <a:t>. 2017;35:3898-3905.</a:t>
            </a:r>
          </a:p>
        </p:txBody>
      </p:sp>
      <p:grpSp>
        <p:nvGrpSpPr>
          <p:cNvPr id="9" name="Group 8"/>
          <p:cNvGrpSpPr/>
          <p:nvPr/>
        </p:nvGrpSpPr>
        <p:grpSpPr>
          <a:xfrm>
            <a:off x="1893341" y="1436993"/>
            <a:ext cx="6708083" cy="4189895"/>
            <a:chOff x="1530900" y="1051993"/>
            <a:chExt cx="5631883" cy="3587008"/>
          </a:xfrm>
        </p:grpSpPr>
        <p:pic>
          <p:nvPicPr>
            <p:cNvPr id="6" name="Bild 2" descr="PFS_Copanlisib_Dreyling_JCO_2017.jpg"/>
            <p:cNvPicPr>
              <a:picLocks noChangeAspect="1"/>
            </p:cNvPicPr>
            <p:nvPr/>
          </p:nvPicPr>
          <p:blipFill rotWithShape="1">
            <a:blip r:embed="rId3">
              <a:extLst>
                <a:ext uri="{28A0092B-C50C-407E-A947-70E740481C1C}">
                  <a14:useLocalDpi xmlns:a14="http://schemas.microsoft.com/office/drawing/2010/main" val="0"/>
                </a:ext>
              </a:extLst>
            </a:blip>
            <a:srcRect b="9322"/>
            <a:stretch/>
          </p:blipFill>
          <p:spPr bwMode="auto">
            <a:xfrm>
              <a:off x="1530901" y="1051993"/>
              <a:ext cx="4884738" cy="334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30900" y="4243765"/>
              <a:ext cx="5631883" cy="395236"/>
            </a:xfrm>
            <a:prstGeom prst="rect">
              <a:avLst/>
            </a:prstGeom>
            <a:solidFill>
              <a:schemeClr val="bg1"/>
            </a:solidFill>
            <a:ln>
              <a:solidFill>
                <a:schemeClr val="bg1"/>
              </a:solidFill>
            </a:ln>
          </p:spPr>
          <p:txBody>
            <a:bodyPr wrap="square" rtlCol="0">
              <a:spAutoFit/>
            </a:bodyPr>
            <a:lstStyle/>
            <a:p>
              <a:r>
                <a:rPr lang="en-US" sz="1200" b="1" dirty="0"/>
                <a:t>No. at Risk</a:t>
              </a:r>
            </a:p>
            <a:p>
              <a:r>
                <a:rPr lang="en-US" sz="1200" dirty="0"/>
                <a:t>               142	             54	          14	       8                1                0</a:t>
              </a:r>
            </a:p>
          </p:txBody>
        </p:sp>
        <p:sp>
          <p:nvSpPr>
            <p:cNvPr id="7" name="Rectangle 6"/>
            <p:cNvSpPr/>
            <p:nvPr/>
          </p:nvSpPr>
          <p:spPr>
            <a:xfrm>
              <a:off x="4256314" y="1317171"/>
              <a:ext cx="1959429" cy="10994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3"/>
          <p:cNvGraphicFramePr>
            <a:graphicFrameLocks noGrp="1"/>
          </p:cNvGraphicFramePr>
          <p:nvPr>
            <p:extLst/>
          </p:nvPr>
        </p:nvGraphicFramePr>
        <p:xfrm>
          <a:off x="7184571" y="2071915"/>
          <a:ext cx="3200400" cy="1061720"/>
        </p:xfrm>
        <a:graphic>
          <a:graphicData uri="http://schemas.openxmlformats.org/drawingml/2006/table">
            <a:tbl>
              <a:tblPr firstCol="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370840">
                <a:tc>
                  <a:txBody>
                    <a:bodyPr/>
                    <a:lstStyle/>
                    <a:p>
                      <a:r>
                        <a:rPr lang="en-US" sz="1500" dirty="0"/>
                        <a:t>Median,</a:t>
                      </a:r>
                      <a:r>
                        <a:rPr lang="en-US" sz="1500" baseline="0" dirty="0"/>
                        <a:t> </a:t>
                      </a:r>
                      <a:r>
                        <a:rPr lang="en-US" sz="1500" baseline="0" dirty="0" err="1"/>
                        <a:t>mo</a:t>
                      </a:r>
                      <a:endParaRPr lang="en-US" sz="1500" dirty="0"/>
                    </a:p>
                  </a:txBody>
                  <a:tcPr anchor="ctr"/>
                </a:tc>
                <a:tc>
                  <a:txBody>
                    <a:bodyPr/>
                    <a:lstStyle/>
                    <a:p>
                      <a:pPr algn="ctr"/>
                      <a:r>
                        <a:rPr lang="en-US" sz="1500" dirty="0"/>
                        <a:t>11.2</a:t>
                      </a:r>
                    </a:p>
                  </a:txBody>
                  <a:tcPr anchor="ctr"/>
                </a:tc>
                <a:extLst>
                  <a:ext uri="{0D108BD9-81ED-4DB2-BD59-A6C34878D82A}">
                    <a16:rowId xmlns:a16="http://schemas.microsoft.com/office/drawing/2014/main" val="10000"/>
                  </a:ext>
                </a:extLst>
              </a:tr>
              <a:tr h="370840">
                <a:tc>
                  <a:txBody>
                    <a:bodyPr/>
                    <a:lstStyle/>
                    <a:p>
                      <a:r>
                        <a:rPr lang="en-US" sz="1500" dirty="0"/>
                        <a:t>Range</a:t>
                      </a:r>
                    </a:p>
                  </a:txBody>
                  <a:tcPr anchor="ctr"/>
                </a:tc>
                <a:tc>
                  <a:txBody>
                    <a:bodyPr/>
                    <a:lstStyle/>
                    <a:p>
                      <a:pPr algn="ctr"/>
                      <a:r>
                        <a:rPr lang="en-US" sz="1500" dirty="0"/>
                        <a:t>0.2-24.0</a:t>
                      </a:r>
                    </a:p>
                  </a:txBody>
                  <a:tcPr anchor="ctr"/>
                </a:tc>
                <a:extLst>
                  <a:ext uri="{0D108BD9-81ED-4DB2-BD59-A6C34878D82A}">
                    <a16:rowId xmlns:a16="http://schemas.microsoft.com/office/drawing/2014/main" val="10001"/>
                  </a:ext>
                </a:extLst>
              </a:tr>
              <a:tr h="314960">
                <a:tc>
                  <a:txBody>
                    <a:bodyPr/>
                    <a:lstStyle/>
                    <a:p>
                      <a:r>
                        <a:rPr lang="en-US" sz="1500" dirty="0"/>
                        <a:t>95% CI</a:t>
                      </a:r>
                    </a:p>
                  </a:txBody>
                  <a:tcPr anchor="ctr"/>
                </a:tc>
                <a:tc>
                  <a:txBody>
                    <a:bodyPr/>
                    <a:lstStyle/>
                    <a:p>
                      <a:pPr algn="ctr"/>
                      <a:r>
                        <a:rPr lang="en-US" sz="1500" dirty="0"/>
                        <a:t>8.1-24.0</a:t>
                      </a:r>
                    </a:p>
                  </a:txBody>
                  <a:tcPr anchor="ctr"/>
                </a:tc>
                <a:extLst>
                  <a:ext uri="{0D108BD9-81ED-4DB2-BD59-A6C34878D82A}">
                    <a16:rowId xmlns:a16="http://schemas.microsoft.com/office/drawing/2014/main" val="10002"/>
                  </a:ext>
                </a:extLst>
              </a:tr>
            </a:tbl>
          </a:graphicData>
        </a:graphic>
      </p:graphicFrame>
      <p:sp>
        <p:nvSpPr>
          <p:cNvPr id="12" name="TextBox 11"/>
          <p:cNvSpPr txBox="1"/>
          <p:nvPr/>
        </p:nvSpPr>
        <p:spPr>
          <a:xfrm>
            <a:off x="7317464" y="3539057"/>
            <a:ext cx="2300630" cy="369332"/>
          </a:xfrm>
          <a:prstGeom prst="rect">
            <a:avLst/>
          </a:prstGeom>
          <a:noFill/>
        </p:spPr>
        <p:txBody>
          <a:bodyPr wrap="none" rtlCol="0">
            <a:spAutoFit/>
          </a:bodyPr>
          <a:lstStyle/>
          <a:p>
            <a:r>
              <a:rPr lang="en-US" dirty="0"/>
              <a:t>ORR 59% (12% CR)</a:t>
            </a:r>
          </a:p>
        </p:txBody>
      </p:sp>
    </p:spTree>
    <p:extLst>
      <p:ext uri="{BB962C8B-B14F-4D97-AF65-F5344CB8AC3E}">
        <p14:creationId xmlns:p14="http://schemas.microsoft.com/office/powerpoint/2010/main" val="2203883645"/>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316DA-D783-2E4D-B568-74649449C5FF}"/>
              </a:ext>
            </a:extLst>
          </p:cNvPr>
          <p:cNvSpPr txBox="1"/>
          <p:nvPr/>
        </p:nvSpPr>
        <p:spPr>
          <a:xfrm>
            <a:off x="729916" y="1369194"/>
            <a:ext cx="10732168" cy="411961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Module 5: </a:t>
            </a:r>
            <a:b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b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Hodgkin and Non-Hodgkin Lymphomas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rgbClr val="002656"/>
              </a:solidFill>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656"/>
                </a:solidFill>
                <a:effectLst/>
                <a:uLnTx/>
                <a:uFillTx/>
                <a:latin typeface="Arial" panose="020B0604020202020204"/>
                <a:ea typeface="+mn-ea"/>
                <a:cs typeface="+mn-cs"/>
              </a:rPr>
              <a:t>Drs</a:t>
            </a: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 Leonard and Moskowitz</a:t>
            </a:r>
          </a:p>
        </p:txBody>
      </p:sp>
    </p:spTree>
    <p:extLst>
      <p:ext uri="{BB962C8B-B14F-4D97-AF65-F5344CB8AC3E}">
        <p14:creationId xmlns:p14="http://schemas.microsoft.com/office/powerpoint/2010/main" val="2126268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1877877" y="710949"/>
            <a:ext cx="8229600" cy="646331"/>
          </a:xfrm>
        </p:spPr>
        <p:txBody>
          <a:bodyPr>
            <a:noAutofit/>
          </a:bodyPr>
          <a:lstStyle/>
          <a:p>
            <a:pPr algn="ctr"/>
            <a:r>
              <a:rPr lang="en-US" altLang="en-US" sz="3733" dirty="0" err="1">
                <a:solidFill>
                  <a:schemeClr val="accent4"/>
                </a:solidFill>
              </a:rPr>
              <a:t>Duvelisib</a:t>
            </a:r>
            <a:r>
              <a:rPr lang="en-US" altLang="en-US" sz="3733" dirty="0">
                <a:solidFill>
                  <a:schemeClr val="accent4"/>
                </a:solidFill>
              </a:rPr>
              <a:t> in recurrent indolent NHL</a:t>
            </a:r>
            <a:br>
              <a:rPr lang="en-US" altLang="en-US" sz="2800" dirty="0">
                <a:solidFill>
                  <a:schemeClr val="accent4"/>
                </a:solidFill>
              </a:rPr>
            </a:br>
            <a:r>
              <a:rPr lang="en-US" altLang="en-US" sz="2800" dirty="0">
                <a:solidFill>
                  <a:schemeClr val="accent4"/>
                </a:solidFill>
              </a:rPr>
              <a:t>(Oral PI3K delta/gamma inhibitor)</a:t>
            </a:r>
          </a:p>
        </p:txBody>
      </p:sp>
      <p:sp>
        <p:nvSpPr>
          <p:cNvPr id="243715" name="Rectangle 3"/>
          <p:cNvSpPr>
            <a:spLocks noGrp="1" noChangeArrowheads="1"/>
          </p:cNvSpPr>
          <p:nvPr>
            <p:ph idx="4294967295"/>
          </p:nvPr>
        </p:nvSpPr>
        <p:spPr>
          <a:xfrm>
            <a:off x="1832821" y="1732805"/>
            <a:ext cx="8710110" cy="3710516"/>
          </a:xfrm>
        </p:spPr>
        <p:txBody>
          <a:bodyPr>
            <a:normAutofit/>
          </a:bodyPr>
          <a:lstStyle/>
          <a:p>
            <a:pPr>
              <a:spcBef>
                <a:spcPts val="600"/>
              </a:spcBef>
            </a:pPr>
            <a:r>
              <a:rPr lang="en-US" altLang="en-US" sz="2400" dirty="0"/>
              <a:t>Indolent lymphoma patients “double refractory” to rituximab and chemotherapy/</a:t>
            </a:r>
            <a:r>
              <a:rPr lang="en-US" altLang="en-US" sz="2400" dirty="0" err="1"/>
              <a:t>radioimmunotherapy</a:t>
            </a:r>
            <a:endParaRPr lang="en-US" altLang="en-US" sz="2400" dirty="0"/>
          </a:p>
          <a:p>
            <a:pPr>
              <a:spcBef>
                <a:spcPts val="600"/>
              </a:spcBef>
            </a:pPr>
            <a:r>
              <a:rPr lang="en-US" altLang="en-US" sz="2400" dirty="0"/>
              <a:t>25 mg </a:t>
            </a:r>
            <a:r>
              <a:rPr lang="en-US" altLang="en-US" sz="2400" dirty="0" err="1"/>
              <a:t>po</a:t>
            </a:r>
            <a:r>
              <a:rPr lang="en-US" altLang="en-US" sz="2400" dirty="0"/>
              <a:t> BID continuous dosing (w/PCP prophylaxis)</a:t>
            </a:r>
          </a:p>
          <a:p>
            <a:pPr>
              <a:spcBef>
                <a:spcPts val="600"/>
              </a:spcBef>
            </a:pPr>
            <a:r>
              <a:rPr lang="en-US" altLang="en-US" sz="2400" dirty="0"/>
              <a:t>129 subjects, 83 with FL, median age 65, median 3 prior </a:t>
            </a:r>
            <a:r>
              <a:rPr lang="en-US" altLang="en-US" sz="2400" dirty="0" err="1"/>
              <a:t>rx</a:t>
            </a:r>
            <a:endParaRPr lang="en-US" altLang="en-US" sz="2400" dirty="0"/>
          </a:p>
          <a:p>
            <a:pPr>
              <a:spcBef>
                <a:spcPts val="600"/>
              </a:spcBef>
            </a:pPr>
            <a:r>
              <a:rPr lang="en-US" altLang="en-US" sz="2400" dirty="0"/>
              <a:t>ORR 46%, median duration 9.9 months</a:t>
            </a:r>
          </a:p>
          <a:p>
            <a:pPr>
              <a:spcBef>
                <a:spcPts val="600"/>
              </a:spcBef>
            </a:pPr>
            <a:r>
              <a:rPr lang="en-US" altLang="en-US" sz="2400" dirty="0"/>
              <a:t>Principal toxicities </a:t>
            </a:r>
            <a:r>
              <a:rPr lang="en-US" altLang="en-US" sz="2400" dirty="0" err="1"/>
              <a:t>cytopenias</a:t>
            </a:r>
            <a:r>
              <a:rPr lang="en-US" altLang="en-US" sz="2400" dirty="0"/>
              <a:t>, diarrhea</a:t>
            </a:r>
          </a:p>
          <a:p>
            <a:pPr>
              <a:spcBef>
                <a:spcPts val="600"/>
              </a:spcBef>
            </a:pPr>
            <a:r>
              <a:rPr lang="en-US" altLang="en-US" sz="2400" dirty="0"/>
              <a:t>Led to FDA approval</a:t>
            </a:r>
          </a:p>
          <a:p>
            <a:pPr marL="0" indent="0">
              <a:spcBef>
                <a:spcPts val="600"/>
              </a:spcBef>
              <a:buNone/>
            </a:pPr>
            <a:endParaRPr lang="en-US" altLang="en-US" sz="2400" dirty="0"/>
          </a:p>
          <a:p>
            <a:pPr>
              <a:spcBef>
                <a:spcPts val="600"/>
              </a:spcBef>
              <a:buNone/>
            </a:pPr>
            <a:endParaRPr lang="en-US" altLang="en-US" dirty="0"/>
          </a:p>
        </p:txBody>
      </p:sp>
      <p:sp>
        <p:nvSpPr>
          <p:cNvPr id="2" name="TextBox 1"/>
          <p:cNvSpPr txBox="1"/>
          <p:nvPr/>
        </p:nvSpPr>
        <p:spPr>
          <a:xfrm>
            <a:off x="8238432" y="5523184"/>
            <a:ext cx="2031390" cy="297454"/>
          </a:xfrm>
          <a:prstGeom prst="rect">
            <a:avLst/>
          </a:prstGeom>
          <a:noFill/>
        </p:spPr>
        <p:txBody>
          <a:bodyPr wrap="none" rtlCol="0">
            <a:spAutoFit/>
          </a:bodyPr>
          <a:lstStyle/>
          <a:p>
            <a:r>
              <a:rPr lang="en-US" sz="1333" dirty="0"/>
              <a:t>Zinzani et al, ICML 2017</a:t>
            </a:r>
          </a:p>
        </p:txBody>
      </p:sp>
    </p:spTree>
    <p:extLst>
      <p:ext uri="{BB962C8B-B14F-4D97-AF65-F5344CB8AC3E}">
        <p14:creationId xmlns:p14="http://schemas.microsoft.com/office/powerpoint/2010/main" val="129734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342" y="312682"/>
            <a:ext cx="10972800" cy="646331"/>
          </a:xfrm>
        </p:spPr>
        <p:txBody>
          <a:bodyPr>
            <a:noAutofit/>
          </a:bodyPr>
          <a:lstStyle/>
          <a:p>
            <a:pPr algn="ctr"/>
            <a:r>
              <a:rPr lang="en-US" sz="3200" dirty="0">
                <a:solidFill>
                  <a:schemeClr val="accent4"/>
                </a:solidFill>
              </a:rPr>
              <a:t>AUGMENT: R</a:t>
            </a:r>
            <a:r>
              <a:rPr lang="en-US" sz="3200" baseline="30000" dirty="0">
                <a:solidFill>
                  <a:schemeClr val="accent4"/>
                </a:solidFill>
              </a:rPr>
              <a:t>2</a:t>
            </a:r>
            <a:r>
              <a:rPr lang="en-US" sz="3200" dirty="0">
                <a:solidFill>
                  <a:schemeClr val="accent4"/>
                </a:solidFill>
              </a:rPr>
              <a:t> vs rituximab monotherapy in R/R </a:t>
            </a:r>
            <a:r>
              <a:rPr lang="en-US" sz="3200" dirty="0" err="1">
                <a:solidFill>
                  <a:schemeClr val="accent4"/>
                </a:solidFill>
              </a:rPr>
              <a:t>iNHL</a:t>
            </a:r>
            <a:endParaRPr lang="en-US" sz="3200" dirty="0">
              <a:solidFill>
                <a:schemeClr val="accent4"/>
              </a:solidFill>
            </a:endParaRPr>
          </a:p>
        </p:txBody>
      </p:sp>
      <p:sp>
        <p:nvSpPr>
          <p:cNvPr id="3" name="Text Placeholder 2"/>
          <p:cNvSpPr>
            <a:spLocks noGrp="1"/>
          </p:cNvSpPr>
          <p:nvPr>
            <p:ph type="body" sz="half" idx="2"/>
          </p:nvPr>
        </p:nvSpPr>
        <p:spPr>
          <a:xfrm>
            <a:off x="836342" y="5684956"/>
            <a:ext cx="8229600" cy="246221"/>
          </a:xfrm>
        </p:spPr>
        <p:txBody>
          <a:bodyPr/>
          <a:lstStyle/>
          <a:p>
            <a:r>
              <a:rPr lang="en-US" sz="1000" dirty="0">
                <a:latin typeface="Arial" panose="020B0604020202020204" pitchFamily="34" charset="0"/>
                <a:cs typeface="Arial" panose="020B0604020202020204" pitchFamily="34" charset="0"/>
              </a:rPr>
              <a:t>NCT01938001. Available at: www.clinicaltrials.gov.</a:t>
            </a:r>
          </a:p>
        </p:txBody>
      </p:sp>
      <p:sp>
        <p:nvSpPr>
          <p:cNvPr id="4" name="Content Placeholder 3"/>
          <p:cNvSpPr>
            <a:spLocks noGrp="1"/>
          </p:cNvSpPr>
          <p:nvPr>
            <p:ph idx="4294967295"/>
          </p:nvPr>
        </p:nvSpPr>
        <p:spPr>
          <a:xfrm>
            <a:off x="2032997" y="3288526"/>
            <a:ext cx="8411980" cy="2388695"/>
          </a:xfrm>
          <a:noFill/>
        </p:spPr>
        <p:txBody>
          <a:bodyPr anchor="ctr">
            <a:normAutofit/>
          </a:bodyPr>
          <a:lstStyle/>
          <a:p>
            <a:pPr>
              <a:spcBef>
                <a:spcPts val="1200"/>
              </a:spcBef>
            </a:pPr>
            <a:r>
              <a:rPr lang="en-US" sz="1600" dirty="0"/>
              <a:t>Phase 3 study (registration)</a:t>
            </a:r>
          </a:p>
          <a:p>
            <a:pPr>
              <a:spcBef>
                <a:spcPts val="1200"/>
              </a:spcBef>
            </a:pPr>
            <a:r>
              <a:rPr lang="en-US" sz="1600" dirty="0"/>
              <a:t>Eligible patients: rituximab-naïve or rituximab-sensitive R/R FL or MZL, grades 1, 2, or 3a</a:t>
            </a:r>
          </a:p>
          <a:p>
            <a:pPr>
              <a:spcBef>
                <a:spcPts val="1200"/>
              </a:spcBef>
            </a:pPr>
            <a:r>
              <a:rPr lang="en-US" sz="1600" dirty="0"/>
              <a:t>Primary endpoint: PFS</a:t>
            </a:r>
          </a:p>
          <a:p>
            <a:pPr>
              <a:spcBef>
                <a:spcPts val="1200"/>
              </a:spcBef>
            </a:pPr>
            <a:r>
              <a:rPr lang="en-US" sz="1600" dirty="0"/>
              <a:t>HR = 1.6 (improvement of 6.7 months in median PFS)</a:t>
            </a:r>
          </a:p>
          <a:p>
            <a:pPr lvl="1">
              <a:spcBef>
                <a:spcPts val="1200"/>
              </a:spcBef>
            </a:pPr>
            <a:r>
              <a:rPr lang="en-US" sz="1400" dirty="0"/>
              <a:t>implies sample size of N = 350</a:t>
            </a:r>
          </a:p>
        </p:txBody>
      </p:sp>
      <p:sp>
        <p:nvSpPr>
          <p:cNvPr id="5" name="Rectangle 4"/>
          <p:cNvSpPr/>
          <p:nvPr/>
        </p:nvSpPr>
        <p:spPr>
          <a:xfrm>
            <a:off x="2235525" y="1730915"/>
            <a:ext cx="1524000" cy="1028700"/>
          </a:xfrm>
          <a:prstGeom prst="rect">
            <a:avLst/>
          </a:prstGeom>
          <a:solidFill>
            <a:srgbClr val="949494">
              <a:lumMod val="40000"/>
              <a:lumOff val="60000"/>
            </a:srgbClr>
          </a:solidFill>
          <a:ln w="9525" cap="flat" cmpd="sng" algn="ctr">
            <a:noFill/>
            <a:prstDash val="solid"/>
          </a:ln>
          <a:effectLst/>
        </p:spPr>
        <p:txBody>
          <a:bodyPr lIns="72000" tIns="108000" rIns="36000" bIns="108000" anchor="ctr">
            <a:prstTxWarp prst="textNoShape">
              <a:avLst/>
            </a:prstTxWarp>
          </a:bodyPr>
          <a:lstStyle/>
          <a:p>
            <a:pPr algn="ctr" defTabSz="977876" eaLnBrk="0" hangingPunct="0"/>
            <a:r>
              <a:rPr lang="en-US" sz="1400" b="1" kern="0" dirty="0">
                <a:solidFill>
                  <a:srgbClr val="161616"/>
                </a:solidFill>
                <a:ea typeface="Arial" pitchFamily="-1" charset="0"/>
                <a:cs typeface="Arial"/>
              </a:rPr>
              <a:t>R/R</a:t>
            </a:r>
          </a:p>
          <a:p>
            <a:pPr algn="ctr" defTabSz="977876" eaLnBrk="0" hangingPunct="0"/>
            <a:r>
              <a:rPr lang="en-US" sz="1400" b="1" kern="0" dirty="0">
                <a:solidFill>
                  <a:srgbClr val="161616"/>
                </a:solidFill>
                <a:ea typeface="Arial" pitchFamily="-1" charset="0"/>
                <a:cs typeface="Arial"/>
              </a:rPr>
              <a:t>FL or MZL</a:t>
            </a:r>
          </a:p>
        </p:txBody>
      </p:sp>
      <p:grpSp>
        <p:nvGrpSpPr>
          <p:cNvPr id="8" name="Group 17"/>
          <p:cNvGrpSpPr/>
          <p:nvPr/>
        </p:nvGrpSpPr>
        <p:grpSpPr>
          <a:xfrm>
            <a:off x="3759525" y="2254170"/>
            <a:ext cx="5943600" cy="705469"/>
            <a:chOff x="2057400" y="4621975"/>
            <a:chExt cx="5943600" cy="940625"/>
          </a:xfrm>
        </p:grpSpPr>
        <p:sp>
          <p:nvSpPr>
            <p:cNvPr id="7" name="Rectangle 6"/>
            <p:cNvSpPr/>
            <p:nvPr/>
          </p:nvSpPr>
          <p:spPr>
            <a:xfrm>
              <a:off x="3124200" y="4724400"/>
              <a:ext cx="4876800" cy="838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b="1" dirty="0">
                  <a:solidFill>
                    <a:srgbClr val="FFFFFF"/>
                  </a:solidFill>
                  <a:cs typeface="Arial" pitchFamily="34" charset="0"/>
                </a:rPr>
                <a:t>Placebo</a:t>
              </a:r>
            </a:p>
            <a:p>
              <a:pPr algn="ctr" eaLnBrk="0" fontAlgn="base" hangingPunct="0">
                <a:spcBef>
                  <a:spcPct val="0"/>
                </a:spcBef>
                <a:spcAft>
                  <a:spcPct val="0"/>
                </a:spcAft>
              </a:pPr>
              <a:r>
                <a:rPr lang="en-US" sz="1400" b="1" dirty="0">
                  <a:solidFill>
                    <a:srgbClr val="FFFFFF"/>
                  </a:solidFill>
                  <a:cs typeface="Arial" pitchFamily="34" charset="0"/>
                </a:rPr>
                <a:t>Rituximab weekly x 4, then every month x 4</a:t>
              </a:r>
            </a:p>
          </p:txBody>
        </p:sp>
        <p:cxnSp>
          <p:nvCxnSpPr>
            <p:cNvPr id="10" name="Elbow Connector 9"/>
            <p:cNvCxnSpPr/>
            <p:nvPr/>
          </p:nvCxnSpPr>
          <p:spPr>
            <a:xfrm>
              <a:off x="2057400" y="4621975"/>
              <a:ext cx="1066800" cy="521525"/>
            </a:xfrm>
            <a:prstGeom prst="bentConnector3">
              <a:avLst>
                <a:gd name="adj1" fmla="val 50000"/>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16"/>
          <p:cNvGrpSpPr/>
          <p:nvPr/>
        </p:nvGrpSpPr>
        <p:grpSpPr>
          <a:xfrm>
            <a:off x="3759525" y="1530892"/>
            <a:ext cx="5943600" cy="723281"/>
            <a:chOff x="2057400" y="3657600"/>
            <a:chExt cx="5943600" cy="964375"/>
          </a:xfrm>
        </p:grpSpPr>
        <p:sp>
          <p:nvSpPr>
            <p:cNvPr id="6" name="Rectangle 5"/>
            <p:cNvSpPr/>
            <p:nvPr/>
          </p:nvSpPr>
          <p:spPr>
            <a:xfrm>
              <a:off x="3124200" y="3657600"/>
              <a:ext cx="4876800" cy="838200"/>
            </a:xfrm>
            <a:prstGeom prst="rect">
              <a:avLst/>
            </a:prstGeom>
            <a:solidFill>
              <a:schemeClr val="accent1"/>
            </a:solidFill>
            <a:ln w="9525" cap="flat" cmpd="sng" algn="ctr">
              <a:noFill/>
              <a:prstDash val="solid"/>
              <a:headEnd/>
              <a:tailEnd/>
            </a:ln>
            <a:effectLst/>
          </p:spPr>
          <p:txBody>
            <a:bodyPr lIns="0" rIns="0" anchor="ctr"/>
            <a:lstStyle/>
            <a:p>
              <a:pPr algn="ctr" defTabSz="711182" eaLnBrk="0" hangingPunct="0">
                <a:lnSpc>
                  <a:spcPct val="90000"/>
                </a:lnSpc>
                <a:spcAft>
                  <a:spcPct val="35000"/>
                </a:spcAft>
              </a:pPr>
              <a:r>
                <a:rPr lang="en-US" sz="1400" b="1" kern="0" dirty="0">
                  <a:solidFill>
                    <a:srgbClr val="FFFFFF"/>
                  </a:solidFill>
                  <a:ea typeface="Arial" pitchFamily="-1" charset="0"/>
                  <a:cs typeface="Arial"/>
                </a:rPr>
                <a:t>Lenalidomide 20 mg</a:t>
              </a:r>
            </a:p>
            <a:p>
              <a:pPr algn="ctr" defTabSz="711182" eaLnBrk="0" hangingPunct="0">
                <a:lnSpc>
                  <a:spcPct val="90000"/>
                </a:lnSpc>
                <a:spcAft>
                  <a:spcPct val="35000"/>
                </a:spcAft>
              </a:pPr>
              <a:r>
                <a:rPr lang="en-US" sz="1400" b="1" kern="0" dirty="0">
                  <a:solidFill>
                    <a:srgbClr val="FFFFFF"/>
                  </a:solidFill>
                  <a:ea typeface="Arial" pitchFamily="-1" charset="0"/>
                  <a:cs typeface="Arial"/>
                </a:rPr>
                <a:t>Rituximab weekly x 4, then every month x 4</a:t>
              </a:r>
            </a:p>
          </p:txBody>
        </p:sp>
        <p:cxnSp>
          <p:nvCxnSpPr>
            <p:cNvPr id="12" name="Elbow Connector 11"/>
            <p:cNvCxnSpPr/>
            <p:nvPr/>
          </p:nvCxnSpPr>
          <p:spPr>
            <a:xfrm flipV="1">
              <a:off x="2057400" y="4076700"/>
              <a:ext cx="1066800" cy="545275"/>
            </a:xfrm>
            <a:prstGeom prst="bentConnector3">
              <a:avLst>
                <a:gd name="adj1" fmla="val 50000"/>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oup 15"/>
          <p:cNvGrpSpPr/>
          <p:nvPr/>
        </p:nvGrpSpPr>
        <p:grpSpPr>
          <a:xfrm>
            <a:off x="4826325" y="3047665"/>
            <a:ext cx="4876800" cy="307777"/>
            <a:chOff x="3124200" y="5873940"/>
            <a:chExt cx="4876800" cy="410369"/>
          </a:xfrm>
        </p:grpSpPr>
        <p:cxnSp>
          <p:nvCxnSpPr>
            <p:cNvPr id="14" name="Straight Arrow Connector 13"/>
            <p:cNvCxnSpPr/>
            <p:nvPr/>
          </p:nvCxnSpPr>
          <p:spPr>
            <a:xfrm>
              <a:off x="3124200" y="6079123"/>
              <a:ext cx="4876800" cy="0"/>
            </a:xfrm>
            <a:prstGeom prst="straightConnector1">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useBgFill="1">
          <p:nvSpPr>
            <p:cNvPr id="15" name="TextBox 14"/>
            <p:cNvSpPr txBox="1"/>
            <p:nvPr/>
          </p:nvSpPr>
          <p:spPr>
            <a:xfrm>
              <a:off x="5023029" y="5873940"/>
              <a:ext cx="1079142" cy="410369"/>
            </a:xfrm>
            <a:prstGeom prst="rect">
              <a:avLst/>
            </a:prstGeom>
          </p:spPr>
          <p:txBody>
            <a:bodyPr wrap="none" rtlCol="0" anchor="ctr">
              <a:spAutoFit/>
            </a:bodyPr>
            <a:lstStyle/>
            <a:p>
              <a:pPr algn="ctr" eaLnBrk="0" fontAlgn="base" hangingPunct="0">
                <a:spcBef>
                  <a:spcPct val="0"/>
                </a:spcBef>
                <a:spcAft>
                  <a:spcPct val="0"/>
                </a:spcAft>
              </a:pPr>
              <a:r>
                <a:rPr lang="en-US" sz="1400" b="1" dirty="0">
                  <a:solidFill>
                    <a:srgbClr val="4B4B4B"/>
                  </a:solidFill>
                  <a:cs typeface="Arial" pitchFamily="34" charset="0"/>
                </a:rPr>
                <a:t>12 months</a:t>
              </a:r>
            </a:p>
          </p:txBody>
        </p:sp>
      </p:grpSp>
    </p:spTree>
    <p:extLst>
      <p:ext uri="{BB962C8B-B14F-4D97-AF65-F5344CB8AC3E}">
        <p14:creationId xmlns:p14="http://schemas.microsoft.com/office/powerpoint/2010/main" val="86549163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175043"/>
            <a:ext cx="8229600" cy="738664"/>
          </a:xfrm>
        </p:spPr>
        <p:txBody>
          <a:bodyPr>
            <a:noAutofit/>
          </a:bodyPr>
          <a:lstStyle/>
          <a:p>
            <a:pPr algn="ctr"/>
            <a:r>
              <a:rPr lang="en-US" sz="2800" dirty="0">
                <a:solidFill>
                  <a:srgbClr val="ED7D31"/>
                </a:solidFill>
              </a:rPr>
              <a:t>AUGMENT Primary endpoint: progression-free survival (ITT, IRC) </a:t>
            </a:r>
          </a:p>
        </p:txBody>
      </p:sp>
      <p:sp>
        <p:nvSpPr>
          <p:cNvPr id="9" name="Rectangle 8">
            <a:extLst>
              <a:ext uri="{FF2B5EF4-FFF2-40B4-BE49-F238E27FC236}">
                <a16:creationId xmlns:a16="http://schemas.microsoft.com/office/drawing/2014/main" id="{42340C39-6C96-46E6-90B2-1F757F6E0092}"/>
              </a:ext>
            </a:extLst>
          </p:cNvPr>
          <p:cNvSpPr/>
          <p:nvPr/>
        </p:nvSpPr>
        <p:spPr>
          <a:xfrm>
            <a:off x="1695451" y="5674259"/>
            <a:ext cx="8067356" cy="317779"/>
          </a:xfrm>
          <a:prstGeom prst="rect">
            <a:avLst/>
          </a:prstGeom>
        </p:spPr>
        <p:txBody>
          <a:bodyPr wrap="square" anchor="b" anchorCtr="0">
            <a:spAutoFit/>
          </a:bodyPr>
          <a:lstStyle/>
          <a:p>
            <a:pPr defTabSz="342891">
              <a:lnSpc>
                <a:spcPct val="90000"/>
              </a:lnSpc>
              <a:spcBef>
                <a:spcPts val="300"/>
              </a:spcBef>
              <a:defRPr/>
            </a:pPr>
            <a:r>
              <a:rPr lang="en-US" sz="675" dirty="0">
                <a:solidFill>
                  <a:srgbClr val="4C4C4C"/>
                </a:solidFill>
                <a:latin typeface="Arial" panose="020B0604020202020204"/>
              </a:rPr>
              <a:t>*Censoring rules based on FDA guidance. </a:t>
            </a:r>
          </a:p>
          <a:p>
            <a:pPr defTabSz="342891">
              <a:lnSpc>
                <a:spcPct val="90000"/>
              </a:lnSpc>
              <a:spcBef>
                <a:spcPts val="300"/>
              </a:spcBef>
              <a:defRPr/>
            </a:pPr>
            <a:r>
              <a:rPr lang="en-US" sz="675" dirty="0">
                <a:solidFill>
                  <a:srgbClr val="4C4C4C"/>
                </a:solidFill>
                <a:latin typeface="Arial" panose="020B0604020202020204"/>
              </a:rPr>
              <a:t>Data cutoff June 22, 2018.</a:t>
            </a:r>
          </a:p>
        </p:txBody>
      </p:sp>
      <p:graphicFrame>
        <p:nvGraphicFramePr>
          <p:cNvPr id="12" name="Table 11">
            <a:extLst>
              <a:ext uri="{FF2B5EF4-FFF2-40B4-BE49-F238E27FC236}">
                <a16:creationId xmlns:a16="http://schemas.microsoft.com/office/drawing/2014/main" id="{332CAE30-8420-494F-B73D-1AB49C486804}"/>
              </a:ext>
            </a:extLst>
          </p:cNvPr>
          <p:cNvGraphicFramePr>
            <a:graphicFrameLocks noGrp="1"/>
          </p:cNvGraphicFramePr>
          <p:nvPr>
            <p:extLst/>
          </p:nvPr>
        </p:nvGraphicFramePr>
        <p:xfrm>
          <a:off x="2709293" y="4398189"/>
          <a:ext cx="7313565" cy="821482"/>
        </p:xfrm>
        <a:graphic>
          <a:graphicData uri="http://schemas.openxmlformats.org/drawingml/2006/table">
            <a:tbl>
              <a:tblPr firstRow="1" firstCol="1" bandRow="1">
                <a:tableStyleId>{B301B821-A1FF-4177-AEE7-76D212191A09}</a:tableStyleId>
              </a:tblPr>
              <a:tblGrid>
                <a:gridCol w="2285987">
                  <a:extLst>
                    <a:ext uri="{9D8B030D-6E8A-4147-A177-3AD203B41FA5}">
                      <a16:colId xmlns:a16="http://schemas.microsoft.com/office/drawing/2014/main" val="1847961709"/>
                    </a:ext>
                  </a:extLst>
                </a:gridCol>
                <a:gridCol w="1418157">
                  <a:extLst>
                    <a:ext uri="{9D8B030D-6E8A-4147-A177-3AD203B41FA5}">
                      <a16:colId xmlns:a16="http://schemas.microsoft.com/office/drawing/2014/main" val="1171529234"/>
                    </a:ext>
                  </a:extLst>
                </a:gridCol>
                <a:gridCol w="1333491">
                  <a:extLst>
                    <a:ext uri="{9D8B030D-6E8A-4147-A177-3AD203B41FA5}">
                      <a16:colId xmlns:a16="http://schemas.microsoft.com/office/drawing/2014/main" val="1201342828"/>
                    </a:ext>
                  </a:extLst>
                </a:gridCol>
                <a:gridCol w="1386407">
                  <a:extLst>
                    <a:ext uri="{9D8B030D-6E8A-4147-A177-3AD203B41FA5}">
                      <a16:colId xmlns:a16="http://schemas.microsoft.com/office/drawing/2014/main" val="3537118989"/>
                    </a:ext>
                  </a:extLst>
                </a:gridCol>
                <a:gridCol w="889523">
                  <a:extLst>
                    <a:ext uri="{9D8B030D-6E8A-4147-A177-3AD203B41FA5}">
                      <a16:colId xmlns:a16="http://schemas.microsoft.com/office/drawing/2014/main" val="3136686089"/>
                    </a:ext>
                  </a:extLst>
                </a:gridCol>
              </a:tblGrid>
              <a:tr h="339284">
                <a:tc>
                  <a:txBody>
                    <a:bodyPr/>
                    <a:lstStyle/>
                    <a:p>
                      <a:pPr marL="0" marR="0" algn="l">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Median PFS</a:t>
                      </a:r>
                    </a:p>
                  </a:txBody>
                  <a:tcPr marL="40853" marR="40853" marT="0" marB="0" anchor="b"/>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R</a:t>
                      </a:r>
                      <a:r>
                        <a:rPr lang="en-US" sz="1100" baseline="30000" dirty="0">
                          <a:effectLst/>
                          <a:latin typeface="Arial" panose="020B0604020202020204" pitchFamily="34" charset="0"/>
                          <a:cs typeface="Arial" panose="020B0604020202020204" pitchFamily="34" charset="0"/>
                        </a:rPr>
                        <a:t>2</a:t>
                      </a:r>
                      <a:br>
                        <a:rPr lang="en-US" sz="1100" baseline="300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(n = 178)</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b"/>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R-placebo </a:t>
                      </a:r>
                      <a:br>
                        <a:rPr lang="en-US" sz="1100" dirty="0">
                          <a:effectLst/>
                          <a:latin typeface="Arial" panose="020B0604020202020204" pitchFamily="34" charset="0"/>
                          <a:cs typeface="Arial" panose="020B0604020202020204" pitchFamily="34" charset="0"/>
                        </a:rPr>
                      </a:br>
                      <a:r>
                        <a:rPr lang="en-US" sz="1100" dirty="0">
                          <a:effectLst/>
                          <a:latin typeface="Arial" panose="020B0604020202020204" pitchFamily="34" charset="0"/>
                          <a:cs typeface="Arial" panose="020B0604020202020204" pitchFamily="34" charset="0"/>
                        </a:rPr>
                        <a:t>(n = 180)</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b"/>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HR (95% CI)</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b"/>
                </a:tc>
                <a:tc>
                  <a:txBody>
                    <a:bodyPr/>
                    <a:lstStyle/>
                    <a:p>
                      <a:pPr marL="0" marR="0" algn="ctr">
                        <a:spcBef>
                          <a:spcPts val="0"/>
                        </a:spcBef>
                        <a:spcAft>
                          <a:spcPts val="0"/>
                        </a:spcAft>
                      </a:pPr>
                      <a:r>
                        <a:rPr lang="en-US" sz="1100" i="1" dirty="0">
                          <a:effectLst/>
                          <a:latin typeface="Arial" panose="020B0604020202020204" pitchFamily="34" charset="0"/>
                          <a:cs typeface="Arial" panose="020B0604020202020204" pitchFamily="34" charset="0"/>
                        </a:rPr>
                        <a:t>P</a:t>
                      </a:r>
                      <a:r>
                        <a:rPr lang="en-US" sz="1100" dirty="0">
                          <a:effectLst/>
                          <a:latin typeface="Arial" panose="020B0604020202020204" pitchFamily="34" charset="0"/>
                          <a:cs typeface="Arial" panose="020B0604020202020204" pitchFamily="34" charset="0"/>
                        </a:rPr>
                        <a:t> Value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b"/>
                </a:tc>
                <a:extLst>
                  <a:ext uri="{0D108BD9-81ED-4DB2-BD59-A6C34878D82A}">
                    <a16:rowId xmlns:a16="http://schemas.microsoft.com/office/drawing/2014/main" val="4181164169"/>
                  </a:ext>
                </a:extLst>
              </a:tr>
              <a:tr h="241099">
                <a:tc>
                  <a:txBody>
                    <a:bodyPr/>
                    <a:lstStyle/>
                    <a:p>
                      <a:pPr marL="14288" marR="0" indent="0">
                        <a:spcBef>
                          <a:spcPts val="0"/>
                        </a:spcBef>
                        <a:spcAft>
                          <a:spcPts val="0"/>
                        </a:spcAft>
                        <a:tabLst/>
                      </a:pPr>
                      <a:r>
                        <a:rPr lang="en-US" sz="1100" dirty="0">
                          <a:effectLst/>
                          <a:latin typeface="Arial" panose="020B0604020202020204" pitchFamily="34" charset="0"/>
                          <a:cs typeface="Arial" panose="020B0604020202020204" pitchFamily="34" charset="0"/>
                        </a:rPr>
                        <a:t>By IRC, mo (95% CI)</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tc>
                  <a:txBody>
                    <a:bodyPr/>
                    <a:lstStyle/>
                    <a:p>
                      <a:pPr marL="0" marR="0" algn="ctr">
                        <a:spcBef>
                          <a:spcPts val="0"/>
                        </a:spcBef>
                        <a:spcAft>
                          <a:spcPts val="0"/>
                        </a:spcAft>
                      </a:pPr>
                      <a:r>
                        <a:rPr lang="en-US" sz="1100" kern="1200" dirty="0">
                          <a:effectLst/>
                          <a:latin typeface="Arial" panose="020B0604020202020204" pitchFamily="34" charset="0"/>
                          <a:cs typeface="Arial" panose="020B0604020202020204" pitchFamily="34" charset="0"/>
                        </a:rPr>
                        <a:t>39.4 (22.9-NE)</a:t>
                      </a:r>
                      <a:endParaRPr lang="en-US"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tc>
                  <a:txBody>
                    <a:bodyPr/>
                    <a:lstStyle/>
                    <a:p>
                      <a:pPr marL="0" marR="0" algn="ctr">
                        <a:spcBef>
                          <a:spcPts val="0"/>
                        </a:spcBef>
                        <a:spcAft>
                          <a:spcPts val="0"/>
                        </a:spcAft>
                      </a:pPr>
                      <a:r>
                        <a:rPr lang="en-US" sz="1100" kern="1200" dirty="0">
                          <a:effectLst/>
                          <a:latin typeface="Arial" panose="020B0604020202020204" pitchFamily="34" charset="0"/>
                          <a:cs typeface="Arial" panose="020B0604020202020204" pitchFamily="34" charset="0"/>
                        </a:rPr>
                        <a:t>14.1 (11.4-16.7)</a:t>
                      </a:r>
                      <a:endParaRPr lang="en-US"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0.46 (0.34-0.62)</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&lt; 0.0001</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extLst>
                  <a:ext uri="{0D108BD9-81ED-4DB2-BD59-A6C34878D82A}">
                    <a16:rowId xmlns:a16="http://schemas.microsoft.com/office/drawing/2014/main" val="3892280638"/>
                  </a:ext>
                </a:extLst>
              </a:tr>
              <a:tr h="241099">
                <a:tc>
                  <a:txBody>
                    <a:bodyPr/>
                    <a:lstStyle/>
                    <a:p>
                      <a:pPr marL="14288" marR="0" indent="0">
                        <a:spcBef>
                          <a:spcPts val="0"/>
                        </a:spcBef>
                        <a:spcAft>
                          <a:spcPts val="0"/>
                        </a:spcAft>
                        <a:tabLst/>
                      </a:pPr>
                      <a:r>
                        <a:rPr lang="en-US" sz="1100" dirty="0">
                          <a:effectLst/>
                          <a:latin typeface="Arial" panose="020B0604020202020204" pitchFamily="34" charset="0"/>
                          <a:cs typeface="Arial" panose="020B0604020202020204" pitchFamily="34" charset="0"/>
                        </a:rPr>
                        <a:t>By investigator, mo (95% CI)</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tc>
                  <a:txBody>
                    <a:bodyPr/>
                    <a:lstStyle/>
                    <a:p>
                      <a:pPr marL="0" marR="0" algn="ctr">
                        <a:spcBef>
                          <a:spcPts val="0"/>
                        </a:spcBef>
                        <a:spcAft>
                          <a:spcPts val="0"/>
                        </a:spcAft>
                      </a:pPr>
                      <a:r>
                        <a:rPr lang="en-US" sz="1100" kern="1200" dirty="0">
                          <a:effectLst/>
                          <a:latin typeface="Arial" panose="020B0604020202020204" pitchFamily="34" charset="0"/>
                          <a:cs typeface="Arial" panose="020B0604020202020204" pitchFamily="34" charset="0"/>
                        </a:rPr>
                        <a:t>25.3 (21.2-NE)</a:t>
                      </a:r>
                      <a:endParaRPr lang="en-US"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tc>
                  <a:txBody>
                    <a:bodyPr/>
                    <a:lstStyle/>
                    <a:p>
                      <a:pPr marL="0" marR="0" algn="ctr">
                        <a:spcBef>
                          <a:spcPts val="0"/>
                        </a:spcBef>
                        <a:spcAft>
                          <a:spcPts val="0"/>
                        </a:spcAft>
                      </a:pPr>
                      <a:r>
                        <a:rPr lang="en-US" sz="1100" kern="1200" dirty="0">
                          <a:effectLst/>
                          <a:latin typeface="Arial" panose="020B0604020202020204" pitchFamily="34" charset="0"/>
                          <a:cs typeface="Arial" panose="020B0604020202020204" pitchFamily="34" charset="0"/>
                        </a:rPr>
                        <a:t>14.3 (12.4-17.7)</a:t>
                      </a:r>
                      <a:endParaRPr lang="en-US" sz="11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0.51 (0.38-0.69)</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tc>
                  <a:txBody>
                    <a:bodyPr/>
                    <a:lstStyle/>
                    <a:p>
                      <a:pPr marL="0" marR="0" algn="ctr">
                        <a:spcBef>
                          <a:spcPts val="0"/>
                        </a:spcBef>
                        <a:spcAft>
                          <a:spcPts val="0"/>
                        </a:spcAft>
                      </a:pPr>
                      <a:r>
                        <a:rPr lang="en-US" sz="1100" dirty="0">
                          <a:effectLst/>
                          <a:latin typeface="Arial" panose="020B0604020202020204" pitchFamily="34" charset="0"/>
                          <a:cs typeface="Arial" panose="020B0604020202020204" pitchFamily="34" charset="0"/>
                        </a:rPr>
                        <a:t>&lt; 0.0001</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40853" marR="40853" marT="0" marB="0" anchor="ctr"/>
                </a:tc>
                <a:extLst>
                  <a:ext uri="{0D108BD9-81ED-4DB2-BD59-A6C34878D82A}">
                    <a16:rowId xmlns:a16="http://schemas.microsoft.com/office/drawing/2014/main" val="3417059548"/>
                  </a:ext>
                </a:extLst>
              </a:tr>
            </a:tbl>
          </a:graphicData>
        </a:graphic>
      </p:graphicFrame>
      <p:sp>
        <p:nvSpPr>
          <p:cNvPr id="7" name="TextBox 6">
            <a:extLst>
              <a:ext uri="{FF2B5EF4-FFF2-40B4-BE49-F238E27FC236}">
                <a16:creationId xmlns:a16="http://schemas.microsoft.com/office/drawing/2014/main" id="{CBAD45AD-4650-4905-A4EE-2B18E4A5B22F}"/>
              </a:ext>
            </a:extLst>
          </p:cNvPr>
          <p:cNvSpPr txBox="1"/>
          <p:nvPr/>
        </p:nvSpPr>
        <p:spPr>
          <a:xfrm>
            <a:off x="7730148" y="1789504"/>
            <a:ext cx="1165704" cy="300210"/>
          </a:xfrm>
          <a:prstGeom prst="rect">
            <a:avLst/>
          </a:prstGeom>
          <a:noFill/>
        </p:spPr>
        <p:txBody>
          <a:bodyPr wrap="none" rtlCol="0">
            <a:spAutoFit/>
          </a:bodyPr>
          <a:lstStyle/>
          <a:p>
            <a:pPr defTabSz="342891">
              <a:defRPr/>
            </a:pPr>
            <a:r>
              <a:rPr lang="en-US" sz="1351" dirty="0">
                <a:solidFill>
                  <a:srgbClr val="4C4C4C"/>
                </a:solidFill>
                <a:latin typeface="Arial" panose="020B0604020202020204"/>
              </a:rPr>
              <a:t>PFS by IRC*</a:t>
            </a:r>
          </a:p>
        </p:txBody>
      </p:sp>
      <p:pic>
        <p:nvPicPr>
          <p:cNvPr id="10" name="Picture 9">
            <a:extLst>
              <a:ext uri="{FF2B5EF4-FFF2-40B4-BE49-F238E27FC236}">
                <a16:creationId xmlns:a16="http://schemas.microsoft.com/office/drawing/2014/main" id="{FA78B31E-D077-D643-B768-156C93907DC3}"/>
              </a:ext>
            </a:extLst>
          </p:cNvPr>
          <p:cNvPicPr>
            <a:picLocks noChangeAspect="1"/>
          </p:cNvPicPr>
          <p:nvPr/>
        </p:nvPicPr>
        <p:blipFill>
          <a:blip r:embed="rId2"/>
          <a:stretch>
            <a:fillRect/>
          </a:stretch>
        </p:blipFill>
        <p:spPr>
          <a:xfrm>
            <a:off x="3009900" y="1141001"/>
            <a:ext cx="6172200" cy="3019425"/>
          </a:xfrm>
          <a:prstGeom prst="rect">
            <a:avLst/>
          </a:prstGeom>
        </p:spPr>
      </p:pic>
      <p:sp>
        <p:nvSpPr>
          <p:cNvPr id="2" name="TextBox 1">
            <a:extLst>
              <a:ext uri="{FF2B5EF4-FFF2-40B4-BE49-F238E27FC236}">
                <a16:creationId xmlns:a16="http://schemas.microsoft.com/office/drawing/2014/main" id="{E7FC1756-A220-44EC-AF6A-D56C4BC20E17}"/>
              </a:ext>
            </a:extLst>
          </p:cNvPr>
          <p:cNvSpPr txBox="1"/>
          <p:nvPr/>
        </p:nvSpPr>
        <p:spPr>
          <a:xfrm>
            <a:off x="8159844" y="4095798"/>
            <a:ext cx="2265364" cy="276999"/>
          </a:xfrm>
          <a:prstGeom prst="rect">
            <a:avLst/>
          </a:prstGeom>
          <a:noFill/>
        </p:spPr>
        <p:txBody>
          <a:bodyPr wrap="none" rtlCol="0">
            <a:spAutoFit/>
          </a:bodyPr>
          <a:lstStyle/>
          <a:p>
            <a:r>
              <a:rPr lang="en-US" sz="1200" dirty="0"/>
              <a:t>Median follow up: 28.3 months</a:t>
            </a:r>
          </a:p>
        </p:txBody>
      </p:sp>
      <p:sp>
        <p:nvSpPr>
          <p:cNvPr id="3" name="Rectangle 2">
            <a:extLst>
              <a:ext uri="{FF2B5EF4-FFF2-40B4-BE49-F238E27FC236}">
                <a16:creationId xmlns:a16="http://schemas.microsoft.com/office/drawing/2014/main" id="{47225D3D-0A05-4083-A723-AC1372C3FC3E}"/>
              </a:ext>
            </a:extLst>
          </p:cNvPr>
          <p:cNvSpPr/>
          <p:nvPr/>
        </p:nvSpPr>
        <p:spPr>
          <a:xfrm>
            <a:off x="7683618" y="1711004"/>
            <a:ext cx="1119537" cy="35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TextBox 3"/>
          <p:cNvSpPr txBox="1"/>
          <p:nvPr/>
        </p:nvSpPr>
        <p:spPr>
          <a:xfrm>
            <a:off x="7829487" y="5489594"/>
            <a:ext cx="241912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Leonard et al, ASH 2018</a:t>
            </a:r>
          </a:p>
        </p:txBody>
      </p:sp>
    </p:spTree>
    <p:extLst>
      <p:ext uri="{BB962C8B-B14F-4D97-AF65-F5344CB8AC3E}">
        <p14:creationId xmlns:p14="http://schemas.microsoft.com/office/powerpoint/2010/main" val="280033603"/>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175043"/>
            <a:ext cx="8229600" cy="738664"/>
          </a:xfrm>
        </p:spPr>
        <p:txBody>
          <a:bodyPr>
            <a:noAutofit/>
          </a:bodyPr>
          <a:lstStyle/>
          <a:p>
            <a:pPr algn="ctr"/>
            <a:r>
              <a:rPr lang="en-US" sz="2800" dirty="0">
                <a:solidFill>
                  <a:srgbClr val="ED7D31"/>
                </a:solidFill>
              </a:rPr>
              <a:t>AUGMENT overall survival in FL patients  </a:t>
            </a:r>
          </a:p>
        </p:txBody>
      </p:sp>
      <p:sp>
        <p:nvSpPr>
          <p:cNvPr id="7" name="TextBox 6">
            <a:extLst>
              <a:ext uri="{FF2B5EF4-FFF2-40B4-BE49-F238E27FC236}">
                <a16:creationId xmlns:a16="http://schemas.microsoft.com/office/drawing/2014/main" id="{CBAD45AD-4650-4905-A4EE-2B18E4A5B22F}"/>
              </a:ext>
            </a:extLst>
          </p:cNvPr>
          <p:cNvSpPr txBox="1"/>
          <p:nvPr/>
        </p:nvSpPr>
        <p:spPr>
          <a:xfrm>
            <a:off x="7730148" y="1789504"/>
            <a:ext cx="1165704" cy="300210"/>
          </a:xfrm>
          <a:prstGeom prst="rect">
            <a:avLst/>
          </a:prstGeom>
          <a:noFill/>
        </p:spPr>
        <p:txBody>
          <a:bodyPr wrap="none" rtlCol="0">
            <a:spAutoFit/>
          </a:bodyPr>
          <a:lstStyle/>
          <a:p>
            <a:pPr defTabSz="342891">
              <a:defRPr/>
            </a:pPr>
            <a:r>
              <a:rPr lang="en-US" sz="1351" dirty="0">
                <a:solidFill>
                  <a:srgbClr val="4C4C4C"/>
                </a:solidFill>
                <a:latin typeface="Arial" panose="020B0604020202020204"/>
              </a:rPr>
              <a:t>PFS by IRC*</a:t>
            </a:r>
          </a:p>
        </p:txBody>
      </p:sp>
      <p:sp>
        <p:nvSpPr>
          <p:cNvPr id="3" name="Rectangle 2">
            <a:extLst>
              <a:ext uri="{FF2B5EF4-FFF2-40B4-BE49-F238E27FC236}">
                <a16:creationId xmlns:a16="http://schemas.microsoft.com/office/drawing/2014/main" id="{47225D3D-0A05-4083-A723-AC1372C3FC3E}"/>
              </a:ext>
            </a:extLst>
          </p:cNvPr>
          <p:cNvSpPr/>
          <p:nvPr/>
        </p:nvSpPr>
        <p:spPr>
          <a:xfrm>
            <a:off x="7683618" y="1711004"/>
            <a:ext cx="1119537" cy="35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TextBox 3"/>
          <p:cNvSpPr txBox="1"/>
          <p:nvPr/>
        </p:nvSpPr>
        <p:spPr>
          <a:xfrm>
            <a:off x="9717135" y="5492787"/>
            <a:ext cx="241912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Leonard et al, ASH 2018</a:t>
            </a:r>
          </a:p>
        </p:txBody>
      </p:sp>
      <p:pic>
        <p:nvPicPr>
          <p:cNvPr id="11" name="Picture 10">
            <a:extLst>
              <a:ext uri="{FF2B5EF4-FFF2-40B4-BE49-F238E27FC236}">
                <a16:creationId xmlns:a16="http://schemas.microsoft.com/office/drawing/2014/main" id="{07A45AB2-146D-E44B-B45C-3DD26E6BA6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075" y="913707"/>
            <a:ext cx="7451136" cy="4003407"/>
          </a:xfrm>
          <a:prstGeom prst="rect">
            <a:avLst/>
          </a:prstGeom>
        </p:spPr>
      </p:pic>
      <p:sp>
        <p:nvSpPr>
          <p:cNvPr id="13" name="Content Placeholder 1">
            <a:extLst>
              <a:ext uri="{FF2B5EF4-FFF2-40B4-BE49-F238E27FC236}">
                <a16:creationId xmlns:a16="http://schemas.microsoft.com/office/drawing/2014/main" id="{CDCB62AD-522B-416E-A23F-00D8BB265125}"/>
              </a:ext>
            </a:extLst>
          </p:cNvPr>
          <p:cNvSpPr txBox="1">
            <a:spLocks/>
          </p:cNvSpPr>
          <p:nvPr/>
        </p:nvSpPr>
        <p:spPr>
          <a:xfrm>
            <a:off x="499116" y="5170798"/>
            <a:ext cx="11692884" cy="969959"/>
          </a:xfrm>
          <a:prstGeom prst="rect">
            <a:avLst/>
          </a:prstGeom>
        </p:spPr>
        <p:txBody>
          <a:bodyPr/>
          <a:lstStyle>
            <a:lvl1pPr marL="177800" indent="-1778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rgbClr val="4C4C4C"/>
                </a:solidFill>
                <a:latin typeface="+mn-lt"/>
                <a:ea typeface="+mn-ea"/>
                <a:cs typeface="+mn-cs"/>
              </a:defRPr>
            </a:lvl1pPr>
            <a:lvl2pPr marL="487363" indent="-1873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4C4C4C"/>
                </a:solidFill>
                <a:latin typeface="+mn-lt"/>
                <a:ea typeface="+mn-ea"/>
                <a:cs typeface="+mn-cs"/>
              </a:defRPr>
            </a:lvl2pPr>
            <a:lvl3pPr marL="771525" indent="-1365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rgbClr val="4C4C4C"/>
                </a:solidFill>
                <a:latin typeface="+mn-lt"/>
                <a:ea typeface="+mn-ea"/>
                <a:cs typeface="+mn-cs"/>
              </a:defRPr>
            </a:lvl3pPr>
            <a:lvl4pPr marL="1028700" indent="-1778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rgbClr val="4C4C4C"/>
                </a:solidFill>
                <a:latin typeface="+mn-lt"/>
                <a:ea typeface="+mn-ea"/>
                <a:cs typeface="+mn-cs"/>
              </a:defRPr>
            </a:lvl4pPr>
            <a:lvl5pPr marL="1206500" indent="-1778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67" dirty="0"/>
              <a:t>35 total deaths (11 R</a:t>
            </a:r>
            <a:r>
              <a:rPr lang="en-US" sz="1467" baseline="30000" dirty="0"/>
              <a:t>2</a:t>
            </a:r>
            <a:r>
              <a:rPr lang="en-US" sz="1467" dirty="0"/>
              <a:t>,  24 R-placebo)</a:t>
            </a:r>
          </a:p>
          <a:p>
            <a:r>
              <a:rPr lang="en-US" sz="1467" dirty="0"/>
              <a:t>2-year OS was 95% (95% CI, 90%-98%) for R</a:t>
            </a:r>
            <a:r>
              <a:rPr lang="en-US" sz="1467" baseline="30000" dirty="0"/>
              <a:t>2</a:t>
            </a:r>
            <a:r>
              <a:rPr lang="en-US" sz="1467" dirty="0"/>
              <a:t> and 86% (95% CI, 79%-91%) for R-placebo</a:t>
            </a:r>
          </a:p>
        </p:txBody>
      </p:sp>
    </p:spTree>
    <p:extLst>
      <p:ext uri="{BB962C8B-B14F-4D97-AF65-F5344CB8AC3E}">
        <p14:creationId xmlns:p14="http://schemas.microsoft.com/office/powerpoint/2010/main" val="3244344927"/>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2007792" y="387784"/>
            <a:ext cx="8229600" cy="646331"/>
          </a:xfrm>
        </p:spPr>
        <p:txBody>
          <a:bodyPr>
            <a:noAutofit/>
          </a:bodyPr>
          <a:lstStyle/>
          <a:p>
            <a:pPr algn="ctr"/>
            <a:r>
              <a:rPr lang="en-US" altLang="en-US" sz="3733" dirty="0">
                <a:solidFill>
                  <a:schemeClr val="accent4"/>
                </a:solidFill>
              </a:rPr>
              <a:t>Follicular Lymphoma Summary</a:t>
            </a:r>
            <a:endParaRPr lang="en-US" altLang="en-US" sz="2800" dirty="0">
              <a:solidFill>
                <a:schemeClr val="accent4"/>
              </a:solidFill>
            </a:endParaRPr>
          </a:p>
        </p:txBody>
      </p:sp>
      <p:sp>
        <p:nvSpPr>
          <p:cNvPr id="243715" name="Rectangle 3"/>
          <p:cNvSpPr>
            <a:spLocks noGrp="1" noChangeArrowheads="1"/>
          </p:cNvSpPr>
          <p:nvPr>
            <p:ph idx="4294967295"/>
          </p:nvPr>
        </p:nvSpPr>
        <p:spPr>
          <a:xfrm>
            <a:off x="1439055" y="1743956"/>
            <a:ext cx="9523751" cy="3952307"/>
          </a:xfrm>
        </p:spPr>
        <p:txBody>
          <a:bodyPr>
            <a:normAutofit/>
          </a:bodyPr>
          <a:lstStyle/>
          <a:p>
            <a:pPr>
              <a:spcBef>
                <a:spcPts val="600"/>
              </a:spcBef>
            </a:pPr>
            <a:r>
              <a:rPr lang="en-US" altLang="en-US" sz="2667" dirty="0" err="1"/>
              <a:t>Obinutuzumab</a:t>
            </a:r>
            <a:r>
              <a:rPr lang="en-US" altLang="en-US" sz="2667" dirty="0"/>
              <a:t> upfront with chemotherapy improves PFS but not OS</a:t>
            </a:r>
          </a:p>
          <a:p>
            <a:pPr>
              <a:spcBef>
                <a:spcPts val="600"/>
              </a:spcBef>
            </a:pPr>
            <a:r>
              <a:rPr lang="en-US" altLang="en-US" sz="2667" dirty="0" err="1"/>
              <a:t>Lenalidomide</a:t>
            </a:r>
            <a:r>
              <a:rPr lang="en-US" altLang="en-US" sz="2667" dirty="0"/>
              <a:t> + rituximab upfront comparable to chemotherapy + rituximab</a:t>
            </a:r>
          </a:p>
          <a:p>
            <a:pPr>
              <a:spcBef>
                <a:spcPts val="600"/>
              </a:spcBef>
            </a:pPr>
            <a:r>
              <a:rPr lang="en-US" altLang="en-US" sz="2667" dirty="0" err="1"/>
              <a:t>Lenalidomide</a:t>
            </a:r>
            <a:r>
              <a:rPr lang="en-US" altLang="en-US" sz="2667" dirty="0"/>
              <a:t> + rituximab improves efficacy vs rituximab alone</a:t>
            </a:r>
          </a:p>
          <a:p>
            <a:pPr>
              <a:spcBef>
                <a:spcPts val="600"/>
              </a:spcBef>
            </a:pPr>
            <a:r>
              <a:rPr lang="en-US" altLang="en-US" sz="2667" dirty="0"/>
              <a:t>PI3K inhibitors active, particularly in relapsed/refractory patient populations</a:t>
            </a:r>
          </a:p>
          <a:p>
            <a:pPr>
              <a:spcBef>
                <a:spcPts val="600"/>
              </a:spcBef>
              <a:buNone/>
            </a:pPr>
            <a:endParaRPr lang="en-US" altLang="en-US" dirty="0"/>
          </a:p>
        </p:txBody>
      </p:sp>
    </p:spTree>
    <p:extLst>
      <p:ext uri="{BB962C8B-B14F-4D97-AF65-F5344CB8AC3E}">
        <p14:creationId xmlns:p14="http://schemas.microsoft.com/office/powerpoint/2010/main" val="151421027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316DA-D783-2E4D-B568-74649449C5FF}"/>
              </a:ext>
            </a:extLst>
          </p:cNvPr>
          <p:cNvSpPr txBox="1"/>
          <p:nvPr/>
        </p:nvSpPr>
        <p:spPr>
          <a:xfrm>
            <a:off x="729916" y="1369194"/>
            <a:ext cx="10732168" cy="4119613"/>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Module 5: </a:t>
            </a:r>
            <a:b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b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Hodgkin and Non-Hodgkin Lymphomas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solidFill>
                <a:srgbClr val="002656"/>
              </a:solidFill>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656"/>
                </a:solidFill>
                <a:effectLst/>
                <a:uLnTx/>
                <a:uFillTx/>
                <a:latin typeface="Arial" panose="020B0604020202020204"/>
                <a:ea typeface="+mn-ea"/>
                <a:cs typeface="+mn-cs"/>
              </a:rPr>
              <a:t>Drs</a:t>
            </a: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 Leonard and Moskowitz</a:t>
            </a:r>
          </a:p>
        </p:txBody>
      </p:sp>
    </p:spTree>
    <p:extLst>
      <p:ext uri="{BB962C8B-B14F-4D97-AF65-F5344CB8AC3E}">
        <p14:creationId xmlns:p14="http://schemas.microsoft.com/office/powerpoint/2010/main" val="4119011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2024061"/>
          </a:xfrm>
        </p:spPr>
        <p:txBody>
          <a:bodyPr>
            <a:noAutofit/>
          </a:bodyPr>
          <a:lstStyle/>
          <a:p>
            <a:pPr algn="ctr"/>
            <a:r>
              <a:rPr lang="en-US" sz="5000" b="1" dirty="0">
                <a:solidFill>
                  <a:srgbClr val="006600"/>
                </a:solidFill>
              </a:rPr>
              <a:t>Hodgkin Lymphoma and </a:t>
            </a:r>
            <a:br>
              <a:rPr lang="en-US" sz="5000" b="1" dirty="0">
                <a:solidFill>
                  <a:srgbClr val="006600"/>
                </a:solidFill>
              </a:rPr>
            </a:br>
            <a:r>
              <a:rPr lang="en-US" sz="5000" b="1" dirty="0">
                <a:solidFill>
                  <a:srgbClr val="006600"/>
                </a:solidFill>
              </a:rPr>
              <a:t>Mantle Cell Lymphoma</a:t>
            </a:r>
            <a:br>
              <a:rPr lang="en-US" sz="5000" b="1" dirty="0">
                <a:solidFill>
                  <a:srgbClr val="006600"/>
                </a:solidFill>
              </a:rPr>
            </a:br>
            <a:r>
              <a:rPr lang="en-US" sz="5000" b="1" dirty="0">
                <a:solidFill>
                  <a:srgbClr val="006600"/>
                </a:solidFill>
              </a:rPr>
              <a:t> </a:t>
            </a:r>
          </a:p>
        </p:txBody>
      </p:sp>
      <p:sp>
        <p:nvSpPr>
          <p:cNvPr id="5" name="Subtitle 4"/>
          <p:cNvSpPr>
            <a:spLocks noGrp="1"/>
          </p:cNvSpPr>
          <p:nvPr>
            <p:ph type="body" idx="1"/>
          </p:nvPr>
        </p:nvSpPr>
        <p:spPr/>
        <p:txBody>
          <a:bodyPr>
            <a:normAutofit fontScale="85000" lnSpcReduction="20000"/>
          </a:bodyPr>
          <a:lstStyle/>
          <a:p>
            <a:endParaRPr lang="en-US" dirty="0"/>
          </a:p>
          <a:p>
            <a:pPr>
              <a:lnSpc>
                <a:spcPct val="80000"/>
              </a:lnSpc>
            </a:pPr>
            <a:r>
              <a:rPr lang="en-US" sz="1904" b="1" dirty="0">
                <a:solidFill>
                  <a:schemeClr val="accent2"/>
                </a:solidFill>
                <a:ea typeface="ＭＳ Ｐゴシック"/>
                <a:cs typeface="ＭＳ Ｐゴシック"/>
              </a:rPr>
              <a:t>Craig Moskowitz, MD</a:t>
            </a:r>
          </a:p>
          <a:p>
            <a:pPr>
              <a:lnSpc>
                <a:spcPct val="80000"/>
              </a:lnSpc>
            </a:pPr>
            <a:r>
              <a:rPr lang="en-US" sz="1904" b="1" dirty="0">
                <a:solidFill>
                  <a:schemeClr val="accent2"/>
                </a:solidFill>
                <a:ea typeface="ＭＳ Ｐゴシック"/>
                <a:cs typeface="ＭＳ Ｐゴシック"/>
              </a:rPr>
              <a:t>Physician in Chief, Cancer Service Line </a:t>
            </a:r>
          </a:p>
          <a:p>
            <a:pPr>
              <a:lnSpc>
                <a:spcPct val="80000"/>
              </a:lnSpc>
            </a:pPr>
            <a:r>
              <a:rPr lang="en-US" sz="1904" b="1" dirty="0">
                <a:solidFill>
                  <a:schemeClr val="accent2"/>
                </a:solidFill>
                <a:ea typeface="ＭＳ Ｐゴシック"/>
                <a:cs typeface="ＭＳ Ｐゴシック"/>
              </a:rPr>
              <a:t>Sylvester Comprehensive Cancer Center</a:t>
            </a:r>
          </a:p>
          <a:p>
            <a:pPr>
              <a:lnSpc>
                <a:spcPct val="80000"/>
              </a:lnSpc>
            </a:pPr>
            <a:r>
              <a:rPr lang="en-US" sz="1904" b="1" dirty="0">
                <a:solidFill>
                  <a:schemeClr val="accent2"/>
                </a:solidFill>
                <a:ea typeface="ＭＳ Ｐゴシック"/>
                <a:cs typeface="ＭＳ Ｐゴシック"/>
              </a:rPr>
              <a:t>Professor of Medicine, Miller School of Medicine</a:t>
            </a:r>
          </a:p>
          <a:p>
            <a:pPr>
              <a:lnSpc>
                <a:spcPct val="80000"/>
              </a:lnSpc>
            </a:pPr>
            <a:r>
              <a:rPr lang="en-US" sz="1904" b="1" dirty="0">
                <a:solidFill>
                  <a:schemeClr val="accent2"/>
                </a:solidFill>
                <a:ea typeface="ＭＳ Ｐゴシック"/>
                <a:cs typeface="ＭＳ Ｐゴシック"/>
              </a:rPr>
              <a:t>University of Miami Health System</a:t>
            </a:r>
          </a:p>
          <a:p>
            <a:pPr>
              <a:lnSpc>
                <a:spcPct val="80000"/>
              </a:lnSpc>
            </a:pPr>
            <a:endParaRPr lang="en-US" dirty="0">
              <a:ea typeface="ＭＳ Ｐゴシック"/>
              <a:cs typeface="ＭＳ Ｐゴシック"/>
            </a:endParaRPr>
          </a:p>
          <a:p>
            <a:pPr>
              <a:lnSpc>
                <a:spcPct val="80000"/>
              </a:lnSpc>
            </a:pPr>
            <a:endParaRPr lang="en-US" dirty="0">
              <a:ea typeface="ＭＳ Ｐゴシック"/>
              <a:cs typeface="ＭＳ Ｐゴシック"/>
            </a:endParaRPr>
          </a:p>
          <a:p>
            <a:pPr>
              <a:lnSpc>
                <a:spcPct val="80000"/>
              </a:lnSpc>
            </a:pPr>
            <a:endParaRPr lang="en-US" dirty="0">
              <a:solidFill>
                <a:srgbClr val="2875B4"/>
              </a:solidFill>
            </a:endParaRPr>
          </a:p>
        </p:txBody>
      </p:sp>
    </p:spTree>
    <p:extLst>
      <p:ext uri="{BB962C8B-B14F-4D97-AF65-F5344CB8AC3E}">
        <p14:creationId xmlns:p14="http://schemas.microsoft.com/office/powerpoint/2010/main" val="4220650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Research Funding: Merck, Seattle Genetics, ADC Therapeutics</a:t>
            </a:r>
          </a:p>
          <a:p>
            <a:endParaRPr lang="en-US" dirty="0"/>
          </a:p>
          <a:p>
            <a:r>
              <a:rPr lang="en-US" dirty="0"/>
              <a:t>SAB: Novartis, Seattle Genetics, Celgene, Merck, BMS, Genentech, Takeda</a:t>
            </a:r>
          </a:p>
        </p:txBody>
      </p:sp>
    </p:spTree>
    <p:extLst>
      <p:ext uri="{BB962C8B-B14F-4D97-AF65-F5344CB8AC3E}">
        <p14:creationId xmlns:p14="http://schemas.microsoft.com/office/powerpoint/2010/main" val="2968703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rgbClr val="006600"/>
                </a:solidFill>
              </a:rPr>
              <a:t>HL by the Numbers</a:t>
            </a:r>
          </a:p>
        </p:txBody>
      </p:sp>
      <p:sp>
        <p:nvSpPr>
          <p:cNvPr id="9" name="Rectangle 8"/>
          <p:cNvSpPr/>
          <p:nvPr/>
        </p:nvSpPr>
        <p:spPr>
          <a:xfrm>
            <a:off x="4419600" y="1219200"/>
            <a:ext cx="3124200" cy="762000"/>
          </a:xfrm>
          <a:prstGeom prst="rect">
            <a:avLst/>
          </a:prstGeom>
          <a:solidFill>
            <a:srgbClr val="EE5F01"/>
          </a:solidFill>
          <a:ln>
            <a:solidFill>
              <a:schemeClr val="tx1"/>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Optimal Upfront Treatment</a:t>
            </a:r>
            <a:b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7500 pts</a:t>
            </a:r>
          </a:p>
        </p:txBody>
      </p:sp>
      <p:sp>
        <p:nvSpPr>
          <p:cNvPr id="10" name="Rectangle 9"/>
          <p:cNvSpPr/>
          <p:nvPr/>
        </p:nvSpPr>
        <p:spPr>
          <a:xfrm>
            <a:off x="2133600" y="2590800"/>
            <a:ext cx="1295400" cy="533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Favorable ES</a:t>
            </a:r>
          </a:p>
        </p:txBody>
      </p:sp>
      <p:sp>
        <p:nvSpPr>
          <p:cNvPr id="14" name="Rectangle 13"/>
          <p:cNvSpPr/>
          <p:nvPr/>
        </p:nvSpPr>
        <p:spPr>
          <a:xfrm>
            <a:off x="3733800" y="2590800"/>
            <a:ext cx="1371600" cy="533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Unfavorable ES</a:t>
            </a:r>
          </a:p>
        </p:txBody>
      </p:sp>
      <p:sp>
        <p:nvSpPr>
          <p:cNvPr id="15" name="Rectangle 14"/>
          <p:cNvSpPr/>
          <p:nvPr/>
        </p:nvSpPr>
        <p:spPr>
          <a:xfrm>
            <a:off x="5295900" y="2590800"/>
            <a:ext cx="1371600" cy="533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Unfavorable ES with Bulk</a:t>
            </a:r>
          </a:p>
        </p:txBody>
      </p:sp>
      <p:sp>
        <p:nvSpPr>
          <p:cNvPr id="16" name="Rectangle 15"/>
          <p:cNvSpPr/>
          <p:nvPr/>
        </p:nvSpPr>
        <p:spPr>
          <a:xfrm>
            <a:off x="6934200" y="2590800"/>
            <a:ext cx="1219200" cy="533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Favorable AS</a:t>
            </a:r>
          </a:p>
        </p:txBody>
      </p:sp>
      <p:sp>
        <p:nvSpPr>
          <p:cNvPr id="17" name="Rectangle 16"/>
          <p:cNvSpPr/>
          <p:nvPr/>
        </p:nvSpPr>
        <p:spPr>
          <a:xfrm>
            <a:off x="8534400" y="2590800"/>
            <a:ext cx="1447800" cy="5334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Unfavorable AS</a:t>
            </a:r>
          </a:p>
        </p:txBody>
      </p:sp>
      <p:sp>
        <p:nvSpPr>
          <p:cNvPr id="18" name="Rectangle 17"/>
          <p:cNvSpPr/>
          <p:nvPr/>
        </p:nvSpPr>
        <p:spPr>
          <a:xfrm>
            <a:off x="2438400" y="3429000"/>
            <a:ext cx="6858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800</a:t>
            </a:r>
          </a:p>
        </p:txBody>
      </p:sp>
      <p:sp>
        <p:nvSpPr>
          <p:cNvPr id="19" name="Rectangle 18"/>
          <p:cNvSpPr/>
          <p:nvPr/>
        </p:nvSpPr>
        <p:spPr>
          <a:xfrm>
            <a:off x="4076700" y="3429000"/>
            <a:ext cx="6858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2500</a:t>
            </a:r>
          </a:p>
        </p:txBody>
      </p:sp>
      <p:sp>
        <p:nvSpPr>
          <p:cNvPr id="20" name="Rectangle 19"/>
          <p:cNvSpPr/>
          <p:nvPr/>
        </p:nvSpPr>
        <p:spPr>
          <a:xfrm>
            <a:off x="5638800" y="3429000"/>
            <a:ext cx="6858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700</a:t>
            </a:r>
          </a:p>
        </p:txBody>
      </p:sp>
      <p:sp>
        <p:nvSpPr>
          <p:cNvPr id="21" name="Rectangle 20"/>
          <p:cNvSpPr/>
          <p:nvPr/>
        </p:nvSpPr>
        <p:spPr>
          <a:xfrm>
            <a:off x="7200900" y="3429000"/>
            <a:ext cx="6858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2500</a:t>
            </a:r>
          </a:p>
        </p:txBody>
      </p:sp>
      <p:sp>
        <p:nvSpPr>
          <p:cNvPr id="22" name="Rectangle 21"/>
          <p:cNvSpPr/>
          <p:nvPr/>
        </p:nvSpPr>
        <p:spPr>
          <a:xfrm>
            <a:off x="8915400" y="3429000"/>
            <a:ext cx="6858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1000</a:t>
            </a:r>
          </a:p>
        </p:txBody>
      </p:sp>
      <p:sp>
        <p:nvSpPr>
          <p:cNvPr id="23" name="Rectangle 22"/>
          <p:cNvSpPr/>
          <p:nvPr/>
        </p:nvSpPr>
        <p:spPr>
          <a:xfrm>
            <a:off x="2247900" y="4876800"/>
            <a:ext cx="1066800" cy="457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75 Fail</a:t>
            </a:r>
          </a:p>
        </p:txBody>
      </p:sp>
      <p:sp>
        <p:nvSpPr>
          <p:cNvPr id="24" name="Rectangle 23"/>
          <p:cNvSpPr/>
          <p:nvPr/>
        </p:nvSpPr>
        <p:spPr>
          <a:xfrm>
            <a:off x="3924300" y="4876800"/>
            <a:ext cx="990600" cy="457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300 Fail</a:t>
            </a:r>
          </a:p>
        </p:txBody>
      </p:sp>
      <p:sp>
        <p:nvSpPr>
          <p:cNvPr id="25" name="Rectangle 24"/>
          <p:cNvSpPr/>
          <p:nvPr/>
        </p:nvSpPr>
        <p:spPr>
          <a:xfrm>
            <a:off x="5448300" y="4876800"/>
            <a:ext cx="1066800" cy="457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125 Fail</a:t>
            </a:r>
          </a:p>
        </p:txBody>
      </p:sp>
      <p:sp>
        <p:nvSpPr>
          <p:cNvPr id="26" name="Rectangle 25"/>
          <p:cNvSpPr/>
          <p:nvPr/>
        </p:nvSpPr>
        <p:spPr>
          <a:xfrm>
            <a:off x="6972300" y="4876800"/>
            <a:ext cx="1143000" cy="457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500 Fail</a:t>
            </a:r>
          </a:p>
        </p:txBody>
      </p:sp>
      <p:sp>
        <p:nvSpPr>
          <p:cNvPr id="27" name="Rectangle 26"/>
          <p:cNvSpPr/>
          <p:nvPr/>
        </p:nvSpPr>
        <p:spPr>
          <a:xfrm>
            <a:off x="8686800" y="4876800"/>
            <a:ext cx="1143000" cy="457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300 Fail</a:t>
            </a:r>
          </a:p>
        </p:txBody>
      </p:sp>
      <p:cxnSp>
        <p:nvCxnSpPr>
          <p:cNvPr id="34" name="Straight Arrow Connector 33"/>
          <p:cNvCxnSpPr>
            <a:stCxn id="19" idx="2"/>
            <a:endCxn id="24" idx="0"/>
          </p:cNvCxnSpPr>
          <p:nvPr/>
        </p:nvCxnSpPr>
        <p:spPr>
          <a:xfrm>
            <a:off x="4419600" y="3810000"/>
            <a:ext cx="0" cy="1066800"/>
          </a:xfrm>
          <a:prstGeom prst="straightConnector1">
            <a:avLst/>
          </a:prstGeom>
          <a:ln w="50800">
            <a:solidFill>
              <a:srgbClr val="190EFA"/>
            </a:solidFill>
            <a:tailEnd type="stealth"/>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a:stCxn id="18" idx="2"/>
            <a:endCxn id="23" idx="0"/>
          </p:cNvCxnSpPr>
          <p:nvPr/>
        </p:nvCxnSpPr>
        <p:spPr>
          <a:xfrm>
            <a:off x="2781300" y="3810000"/>
            <a:ext cx="0" cy="1066800"/>
          </a:xfrm>
          <a:prstGeom prst="straightConnector1">
            <a:avLst/>
          </a:prstGeom>
          <a:ln w="50800">
            <a:solidFill>
              <a:srgbClr val="190EFA"/>
            </a:solidFill>
            <a:tailEnd type="stealth"/>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a:stCxn id="20" idx="2"/>
            <a:endCxn id="25" idx="0"/>
          </p:cNvCxnSpPr>
          <p:nvPr/>
        </p:nvCxnSpPr>
        <p:spPr>
          <a:xfrm>
            <a:off x="5981700" y="3810000"/>
            <a:ext cx="0" cy="1066800"/>
          </a:xfrm>
          <a:prstGeom prst="straightConnector1">
            <a:avLst/>
          </a:prstGeom>
          <a:ln w="50800">
            <a:solidFill>
              <a:srgbClr val="190EFA"/>
            </a:solidFill>
            <a:tailEnd type="stealth"/>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a:stCxn id="21" idx="2"/>
            <a:endCxn id="26" idx="0"/>
          </p:cNvCxnSpPr>
          <p:nvPr/>
        </p:nvCxnSpPr>
        <p:spPr>
          <a:xfrm>
            <a:off x="7543800" y="3810000"/>
            <a:ext cx="0" cy="1066800"/>
          </a:xfrm>
          <a:prstGeom prst="straightConnector1">
            <a:avLst/>
          </a:prstGeom>
          <a:ln w="50800">
            <a:solidFill>
              <a:srgbClr val="190EFA"/>
            </a:solidFill>
            <a:tailEnd type="stealth"/>
          </a:ln>
        </p:spPr>
        <p:style>
          <a:lnRef idx="3">
            <a:schemeClr val="accent1"/>
          </a:lnRef>
          <a:fillRef idx="0">
            <a:schemeClr val="accent1"/>
          </a:fillRef>
          <a:effectRef idx="2">
            <a:schemeClr val="accent1"/>
          </a:effectRef>
          <a:fontRef idx="minor">
            <a:schemeClr val="tx1"/>
          </a:fontRef>
        </p:style>
      </p:cxnSp>
      <p:cxnSp>
        <p:nvCxnSpPr>
          <p:cNvPr id="48" name="Straight Arrow Connector 47"/>
          <p:cNvCxnSpPr>
            <a:stCxn id="22" idx="2"/>
            <a:endCxn id="27" idx="0"/>
          </p:cNvCxnSpPr>
          <p:nvPr/>
        </p:nvCxnSpPr>
        <p:spPr>
          <a:xfrm>
            <a:off x="9258300" y="3810000"/>
            <a:ext cx="0" cy="1066800"/>
          </a:xfrm>
          <a:prstGeom prst="straightConnector1">
            <a:avLst/>
          </a:prstGeom>
          <a:ln w="50800">
            <a:solidFill>
              <a:srgbClr val="190EFA"/>
            </a:solidFill>
            <a:tailEnd type="stealth"/>
          </a:ln>
        </p:spPr>
        <p:style>
          <a:lnRef idx="3">
            <a:schemeClr val="accent1"/>
          </a:lnRef>
          <a:fillRef idx="0">
            <a:schemeClr val="accent1"/>
          </a:fillRef>
          <a:effectRef idx="2">
            <a:schemeClr val="accent1"/>
          </a:effectRef>
          <a:fontRef idx="minor">
            <a:schemeClr val="tx1"/>
          </a:fontRef>
        </p:style>
      </p:cxnSp>
      <p:cxnSp>
        <p:nvCxnSpPr>
          <p:cNvPr id="55" name="Straight Arrow Connector 54"/>
          <p:cNvCxnSpPr>
            <a:stCxn id="10" idx="2"/>
            <a:endCxn id="18" idx="0"/>
          </p:cNvCxnSpPr>
          <p:nvPr/>
        </p:nvCxnSpPr>
        <p:spPr>
          <a:xfrm>
            <a:off x="2781300" y="3124200"/>
            <a:ext cx="0" cy="304800"/>
          </a:xfrm>
          <a:prstGeom prst="straightConnector1">
            <a:avLst/>
          </a:prstGeom>
          <a:ln w="38100" cmpd="sng">
            <a:solidFill>
              <a:srgbClr val="190EFA"/>
            </a:solidFill>
            <a:tailEnd type="stealth"/>
          </a:ln>
        </p:spPr>
        <p:style>
          <a:lnRef idx="1">
            <a:schemeClr val="accent5"/>
          </a:lnRef>
          <a:fillRef idx="0">
            <a:schemeClr val="accent5"/>
          </a:fillRef>
          <a:effectRef idx="0">
            <a:schemeClr val="accent5"/>
          </a:effectRef>
          <a:fontRef idx="minor">
            <a:schemeClr val="tx1"/>
          </a:fontRef>
        </p:style>
      </p:cxnSp>
      <p:cxnSp>
        <p:nvCxnSpPr>
          <p:cNvPr id="57" name="Straight Arrow Connector 56"/>
          <p:cNvCxnSpPr>
            <a:stCxn id="14" idx="2"/>
            <a:endCxn id="19" idx="0"/>
          </p:cNvCxnSpPr>
          <p:nvPr/>
        </p:nvCxnSpPr>
        <p:spPr>
          <a:xfrm>
            <a:off x="4419600" y="3124200"/>
            <a:ext cx="0" cy="304800"/>
          </a:xfrm>
          <a:prstGeom prst="straightConnector1">
            <a:avLst/>
          </a:prstGeom>
          <a:ln w="38100" cmpd="sng">
            <a:solidFill>
              <a:srgbClr val="190EFA"/>
            </a:solidFill>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5" idx="2"/>
            <a:endCxn id="20" idx="0"/>
          </p:cNvCxnSpPr>
          <p:nvPr/>
        </p:nvCxnSpPr>
        <p:spPr>
          <a:xfrm>
            <a:off x="5981700" y="3124200"/>
            <a:ext cx="0" cy="304800"/>
          </a:xfrm>
          <a:prstGeom prst="straightConnector1">
            <a:avLst/>
          </a:prstGeom>
          <a:ln w="38100" cmpd="sng">
            <a:solidFill>
              <a:srgbClr val="190EFA"/>
            </a:solidFill>
            <a:tailEnd type="stealth"/>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6" idx="2"/>
            <a:endCxn id="21" idx="0"/>
          </p:cNvCxnSpPr>
          <p:nvPr/>
        </p:nvCxnSpPr>
        <p:spPr>
          <a:xfrm>
            <a:off x="7543800" y="3124200"/>
            <a:ext cx="0" cy="304800"/>
          </a:xfrm>
          <a:prstGeom prst="straightConnector1">
            <a:avLst/>
          </a:prstGeom>
          <a:ln w="38100" cmpd="sng">
            <a:solidFill>
              <a:srgbClr val="190EFA"/>
            </a:solidFill>
            <a:tailEnd type="stealth"/>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7" idx="2"/>
            <a:endCxn id="22" idx="0"/>
          </p:cNvCxnSpPr>
          <p:nvPr/>
        </p:nvCxnSpPr>
        <p:spPr>
          <a:xfrm>
            <a:off x="9258300" y="3124200"/>
            <a:ext cx="0" cy="304800"/>
          </a:xfrm>
          <a:prstGeom prst="straightConnector1">
            <a:avLst/>
          </a:prstGeom>
          <a:ln w="38100" cmpd="sng">
            <a:solidFill>
              <a:srgbClr val="190EFA"/>
            </a:solidFill>
            <a:tailEnd type="stealth"/>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8305800" y="1219200"/>
            <a:ext cx="1752600" cy="838200"/>
          </a:xfrm>
          <a:prstGeom prst="rect">
            <a:avLst/>
          </a:prstGeom>
          <a:solidFill>
            <a:schemeClr val="tx1">
              <a:lumMod val="50000"/>
              <a:lumOff val="50000"/>
            </a:schemeClr>
          </a:solidFill>
          <a:ln>
            <a:solidFill>
              <a:schemeClr val="tx1"/>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1000 Pts ≥ 60 years</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No standard TX</a:t>
            </a:r>
          </a:p>
        </p:txBody>
      </p:sp>
      <p:cxnSp>
        <p:nvCxnSpPr>
          <p:cNvPr id="74" name="Straight Arrow Connector 73"/>
          <p:cNvCxnSpPr/>
          <p:nvPr/>
        </p:nvCxnSpPr>
        <p:spPr>
          <a:xfrm>
            <a:off x="7543800" y="1676400"/>
            <a:ext cx="685800" cy="0"/>
          </a:xfrm>
          <a:prstGeom prst="straightConnector1">
            <a:avLst/>
          </a:prstGeom>
          <a:ln w="38100" cap="sq" cmpd="sng">
            <a:solidFill>
              <a:srgbClr val="190EFA">
                <a:alpha val="98824"/>
              </a:srgbClr>
            </a:solidFill>
            <a:round/>
            <a:headEnd type="none"/>
            <a:tailEnd type="stealth"/>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14" idx="0"/>
          </p:cNvCxnSpPr>
          <p:nvPr/>
        </p:nvCxnSpPr>
        <p:spPr>
          <a:xfrm>
            <a:off x="4419600" y="1981200"/>
            <a:ext cx="0" cy="609600"/>
          </a:xfrm>
          <a:prstGeom prst="straightConnector1">
            <a:avLst/>
          </a:prstGeom>
          <a:ln w="38100" cmpd="sng">
            <a:solidFill>
              <a:srgbClr val="190EFA"/>
            </a:solidFill>
            <a:tailEnd type="stealth"/>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endCxn id="10" idx="0"/>
          </p:cNvCxnSpPr>
          <p:nvPr/>
        </p:nvCxnSpPr>
        <p:spPr>
          <a:xfrm flipH="1">
            <a:off x="2781300" y="1981200"/>
            <a:ext cx="1638300" cy="609600"/>
          </a:xfrm>
          <a:prstGeom prst="straightConnector1">
            <a:avLst/>
          </a:prstGeom>
          <a:ln w="38100" cmpd="sng">
            <a:solidFill>
              <a:srgbClr val="190EFA"/>
            </a:solidFill>
            <a:tailEnd type="stealth"/>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6" idx="0"/>
          </p:cNvCxnSpPr>
          <p:nvPr/>
        </p:nvCxnSpPr>
        <p:spPr>
          <a:xfrm>
            <a:off x="7543800" y="1981200"/>
            <a:ext cx="0" cy="609600"/>
          </a:xfrm>
          <a:prstGeom prst="straightConnector1">
            <a:avLst/>
          </a:prstGeom>
          <a:ln w="38100" cmpd="sng">
            <a:solidFill>
              <a:srgbClr val="190EFA"/>
            </a:solidFill>
            <a:tailEnd type="stealth"/>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7" idx="0"/>
          </p:cNvCxnSpPr>
          <p:nvPr/>
        </p:nvCxnSpPr>
        <p:spPr>
          <a:xfrm>
            <a:off x="7543800" y="1981200"/>
            <a:ext cx="1714500" cy="609600"/>
          </a:xfrm>
          <a:prstGeom prst="straightConnector1">
            <a:avLst/>
          </a:prstGeom>
          <a:ln w="38100" cmpd="sng">
            <a:solidFill>
              <a:srgbClr val="190EFA"/>
            </a:solidFill>
            <a:tailEnd type="stealth"/>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 idx="2"/>
            <a:endCxn id="15" idx="0"/>
          </p:cNvCxnSpPr>
          <p:nvPr/>
        </p:nvCxnSpPr>
        <p:spPr>
          <a:xfrm>
            <a:off x="5981700" y="1981200"/>
            <a:ext cx="0" cy="609600"/>
          </a:xfrm>
          <a:prstGeom prst="straightConnector1">
            <a:avLst/>
          </a:prstGeom>
          <a:ln w="38100" cmpd="sng">
            <a:solidFill>
              <a:srgbClr val="190EFA"/>
            </a:solidFill>
            <a:tailEnd type="stealth"/>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3276600" y="5562600"/>
            <a:ext cx="6248400" cy="381000"/>
          </a:xfrm>
          <a:prstGeom prst="rect">
            <a:avLst/>
          </a:prstGeom>
          <a:solidFill>
            <a:schemeClr val="tx1"/>
          </a:solidFill>
          <a:ln>
            <a:no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panose="020F0502020204030204"/>
                <a:ea typeface="+mn-ea"/>
                <a:cs typeface="+mn-cs"/>
              </a:rPr>
              <a:t>TREATMENT FAILS IN 1300 PATIENTS</a:t>
            </a:r>
          </a:p>
        </p:txBody>
      </p:sp>
    </p:spTree>
    <p:extLst>
      <p:ext uri="{BB962C8B-B14F-4D97-AF65-F5344CB8AC3E}">
        <p14:creationId xmlns:p14="http://schemas.microsoft.com/office/powerpoint/2010/main" val="3471034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solidFill>
                  <a:srgbClr val="006600"/>
                </a:solidFill>
                <a:latin typeface="+mn-lt"/>
              </a:rPr>
              <a:t>Advanced Stage Disease</a:t>
            </a:r>
          </a:p>
        </p:txBody>
      </p:sp>
    </p:spTree>
    <p:extLst>
      <p:ext uri="{BB962C8B-B14F-4D97-AF65-F5344CB8AC3E}">
        <p14:creationId xmlns:p14="http://schemas.microsoft.com/office/powerpoint/2010/main" val="2760305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a:t>Do you have any patients in your practice with...</a:t>
            </a:r>
          </a:p>
        </p:txBody>
      </p:sp>
      <p:graphicFrame>
        <p:nvGraphicFramePr>
          <p:cNvPr id="4" name="Content Placeholder 1">
            <a:extLst>
              <a:ext uri="{FF2B5EF4-FFF2-40B4-BE49-F238E27FC236}">
                <a16:creationId xmlns:a16="http://schemas.microsoft.com/office/drawing/2014/main" id="{15C17166-31BD-A94F-B08D-A9057861D2B9}"/>
              </a:ext>
            </a:extLst>
          </p:cNvPr>
          <p:cNvGraphicFramePr>
            <a:graphicFrameLocks/>
          </p:cNvGraphicFramePr>
          <p:nvPr>
            <p:extLst/>
          </p:nvPr>
        </p:nvGraphicFramePr>
        <p:xfrm>
          <a:off x="1315545" y="1820032"/>
          <a:ext cx="9569704" cy="3153348"/>
        </p:xfrm>
        <a:graphic>
          <a:graphicData uri="http://schemas.openxmlformats.org/drawingml/2006/table">
            <a:tbl>
              <a:tblPr firstRow="1" bandRow="1">
                <a:tableStyleId>{21E4AEA4-8DFA-4A89-87EB-49C32662AFE0}</a:tableStyleId>
              </a:tblPr>
              <a:tblGrid>
                <a:gridCol w="3497087">
                  <a:extLst>
                    <a:ext uri="{9D8B030D-6E8A-4147-A177-3AD203B41FA5}">
                      <a16:colId xmlns:a16="http://schemas.microsoft.com/office/drawing/2014/main" val="20000"/>
                    </a:ext>
                  </a:extLst>
                </a:gridCol>
                <a:gridCol w="3043989">
                  <a:extLst>
                    <a:ext uri="{9D8B030D-6E8A-4147-A177-3AD203B41FA5}">
                      <a16:colId xmlns:a16="http://schemas.microsoft.com/office/drawing/2014/main" val="20001"/>
                    </a:ext>
                  </a:extLst>
                </a:gridCol>
                <a:gridCol w="3028628">
                  <a:extLst>
                    <a:ext uri="{9D8B030D-6E8A-4147-A177-3AD203B41FA5}">
                      <a16:colId xmlns:a16="http://schemas.microsoft.com/office/drawing/2014/main" val="33900608"/>
                    </a:ext>
                  </a:extLst>
                </a:gridCol>
              </a:tblGrid>
              <a:tr h="763932">
                <a:tc>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R="182880" marT="91440" marB="9144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algn="ctr"/>
                      <a:r>
                        <a:rPr lang="en-US" sz="2000" b="1" kern="1200" dirty="0">
                          <a:solidFill>
                            <a:schemeClr val="lt1"/>
                          </a:solidFill>
                          <a:effectLst/>
                          <a:latin typeface="Arial" panose="020B0604020202020204" pitchFamily="34" charset="0"/>
                          <a:ea typeface="+mn-ea"/>
                          <a:cs typeface="Arial" panose="020B0604020202020204" pitchFamily="34" charset="0"/>
                        </a:rPr>
                        <a:t>% responding “yes”</a:t>
                      </a:r>
                    </a:p>
                  </a:txBody>
                  <a:tcPr marL="182880" marR="182880"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algn="ctr"/>
                      <a:r>
                        <a:rPr lang="en-US" sz="2000" dirty="0">
                          <a:solidFill>
                            <a:schemeClr val="bg1"/>
                          </a:solidFill>
                          <a:latin typeface="Arial" panose="020B0604020202020204" pitchFamily="34" charset="0"/>
                          <a:cs typeface="Arial" panose="020B0604020202020204" pitchFamily="34" charset="0"/>
                        </a:rPr>
                        <a:t>Median among those</a:t>
                      </a:r>
                    </a:p>
                    <a:p>
                      <a:pPr algn="ctr"/>
                      <a:r>
                        <a:rPr lang="en-US" sz="2000" dirty="0">
                          <a:solidFill>
                            <a:schemeClr val="bg1"/>
                          </a:solidFill>
                          <a:latin typeface="Arial" panose="020B0604020202020204" pitchFamily="34" charset="0"/>
                          <a:cs typeface="Arial" panose="020B0604020202020204" pitchFamily="34" charset="0"/>
                        </a:rPr>
                        <a:t>responding “yes”</a:t>
                      </a:r>
                    </a:p>
                  </a:txBody>
                  <a:tcPr marL="182880" marR="182880" marT="91440" marB="9144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extLst>
                  <a:ext uri="{0D108BD9-81ED-4DB2-BD59-A6C34878D82A}">
                    <a16:rowId xmlns:a16="http://schemas.microsoft.com/office/drawing/2014/main" val="10000"/>
                  </a:ext>
                </a:extLst>
              </a:tr>
              <a:tr h="833004">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Hodgkin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92%</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extLst>
                  <a:ext uri="{0D108BD9-81ED-4DB2-BD59-A6C34878D82A}">
                    <a16:rowId xmlns:a16="http://schemas.microsoft.com/office/drawing/2014/main" val="10001"/>
                  </a:ext>
                </a:extLst>
              </a:tr>
              <a:tr h="763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Follicular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96%</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10</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199873"/>
                  </a:ext>
                </a:extLst>
              </a:tr>
              <a:tr h="7639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Mantle cell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88%</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extLst>
                  <a:ext uri="{0D108BD9-81ED-4DB2-BD59-A6C34878D82A}">
                    <a16:rowId xmlns:a16="http://schemas.microsoft.com/office/drawing/2014/main" val="1957771620"/>
                  </a:ext>
                </a:extLst>
              </a:tr>
            </a:tbl>
          </a:graphicData>
        </a:graphic>
      </p:graphicFrame>
    </p:spTree>
    <p:extLst>
      <p:ext uri="{BB962C8B-B14F-4D97-AF65-F5344CB8AC3E}">
        <p14:creationId xmlns:p14="http://schemas.microsoft.com/office/powerpoint/2010/main" val="546638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69899"/>
          </a:xfrm>
        </p:spPr>
        <p:txBody>
          <a:bodyPr>
            <a:normAutofit/>
          </a:bodyPr>
          <a:lstStyle/>
          <a:p>
            <a:pPr algn="ctr"/>
            <a:r>
              <a:rPr lang="en-US" sz="3600" b="1" dirty="0">
                <a:solidFill>
                  <a:srgbClr val="006600"/>
                </a:solidFill>
                <a:latin typeface="+mn-lt"/>
              </a:rPr>
              <a:t>Interim PET adapted strategies</a:t>
            </a:r>
          </a:p>
        </p:txBody>
      </p:sp>
      <p:sp>
        <p:nvSpPr>
          <p:cNvPr id="5" name="Content Placeholder 4"/>
          <p:cNvSpPr>
            <a:spLocks noGrp="1"/>
          </p:cNvSpPr>
          <p:nvPr>
            <p:ph idx="1"/>
          </p:nvPr>
        </p:nvSpPr>
        <p:spPr>
          <a:xfrm>
            <a:off x="822158" y="1524000"/>
            <a:ext cx="10814304" cy="4968240"/>
          </a:xfrm>
        </p:spPr>
        <p:txBody>
          <a:bodyPr>
            <a:normAutofit/>
          </a:bodyPr>
          <a:lstStyle/>
          <a:p>
            <a:r>
              <a:rPr lang="en-US" sz="2000" dirty="0"/>
              <a:t>Results from trials for de-escalation post negative PET-2 are favorable across studies </a:t>
            </a:r>
          </a:p>
          <a:p>
            <a:r>
              <a:rPr lang="en-US" sz="2000" dirty="0"/>
              <a:t>A positive PET-2 after two cycles of ABVD warrants a change in treatment regimen</a:t>
            </a:r>
          </a:p>
          <a:p>
            <a:r>
              <a:rPr lang="en-US" sz="2000" dirty="0"/>
              <a:t>Omitting bleomycin after a negative interim scan minimizes toxicity without affecting clinical efficacy</a:t>
            </a:r>
          </a:p>
          <a:p>
            <a:r>
              <a:rPr lang="en-US" sz="2000" dirty="0"/>
              <a:t>Prognostic factors other than PET might affect outcomes  </a:t>
            </a:r>
          </a:p>
          <a:p>
            <a:pPr lvl="1"/>
            <a:r>
              <a:rPr lang="en-US" sz="2000" dirty="0"/>
              <a:t>RATHL study: negative predictive value of interim PET scans after two cycles of ABVD is lower in patients with stage IV or an IPS 4-7</a:t>
            </a:r>
          </a:p>
          <a:p>
            <a:pPr lvl="1"/>
            <a:r>
              <a:rPr lang="en-US" sz="2000" dirty="0"/>
              <a:t>MTV is the next big thing</a:t>
            </a:r>
          </a:p>
          <a:p>
            <a:endParaRPr lang="en-US" sz="2000" dirty="0"/>
          </a:p>
          <a:p>
            <a:r>
              <a:rPr lang="fr-FR" sz="2000" dirty="0"/>
              <a:t>PET-2 positive patients comprise a </a:t>
            </a:r>
            <a:r>
              <a:rPr lang="fr-FR" sz="2000" dirty="0" err="1"/>
              <a:t>heterogeneous</a:t>
            </a:r>
            <a:r>
              <a:rPr lang="fr-FR" sz="2000" dirty="0"/>
              <a:t> </a:t>
            </a:r>
            <a:r>
              <a:rPr lang="en-US" sz="2000" dirty="0"/>
              <a:t>group, RATHL and GITIL trials: PET-2 positive patients with a score of 5 vs 4 are at a particularly higher risk for relapse</a:t>
            </a:r>
          </a:p>
          <a:p>
            <a:r>
              <a:rPr lang="en-US" sz="2000" dirty="0"/>
              <a:t>OS excellent </a:t>
            </a:r>
          </a:p>
          <a:p>
            <a:pPr marL="0" indent="0">
              <a:buNone/>
            </a:pPr>
            <a:endParaRPr lang="en-US" sz="2000" b="1" i="1" dirty="0">
              <a:solidFill>
                <a:srgbClr val="C00000"/>
              </a:solidFill>
            </a:endParaRPr>
          </a:p>
        </p:txBody>
      </p:sp>
    </p:spTree>
    <p:extLst>
      <p:ext uri="{BB962C8B-B14F-4D97-AF65-F5344CB8AC3E}">
        <p14:creationId xmlns:p14="http://schemas.microsoft.com/office/powerpoint/2010/main" val="3540599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defTabSz="511996">
              <a:defRPr/>
            </a:pPr>
            <a:r>
              <a:rPr lang="en-US"/>
              <a:t>ECHELON-1: Open-label, global, randomized, phase 3 study of A+AVD versus ABVD in patients with newly diagnosed advanced cHL</a:t>
            </a:r>
          </a:p>
        </p:txBody>
      </p:sp>
      <p:pic>
        <p:nvPicPr>
          <p:cNvPr id="3" name="Picture 2"/>
          <p:cNvPicPr/>
          <p:nvPr/>
        </p:nvPicPr>
        <p:blipFill rotWithShape="1">
          <a:blip r:embed="rId3"/>
          <a:srcRect t="20805" b="8425"/>
          <a:stretch/>
        </p:blipFill>
        <p:spPr>
          <a:xfrm>
            <a:off x="685800" y="1326467"/>
            <a:ext cx="10972800" cy="4974689"/>
          </a:xfrm>
          <a:prstGeom prst="rect">
            <a:avLst/>
          </a:prstGeom>
        </p:spPr>
      </p:pic>
      <p:sp>
        <p:nvSpPr>
          <p:cNvPr id="5" name="Title 1">
            <a:extLst>
              <a:ext uri="{FF2B5EF4-FFF2-40B4-BE49-F238E27FC236}">
                <a16:creationId xmlns:a16="http://schemas.microsoft.com/office/drawing/2014/main" id="{3A7657DB-174E-4B0B-AB72-A1ACCB66C1C6}"/>
              </a:ext>
            </a:extLst>
          </p:cNvPr>
          <p:cNvSpPr txBox="1">
            <a:spLocks/>
          </p:cNvSpPr>
          <p:nvPr/>
        </p:nvSpPr>
        <p:spPr bwMode="auto">
          <a:xfrm>
            <a:off x="914400" y="7845"/>
            <a:ext cx="10515600" cy="106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rgbClr val="FFFFFF"/>
                </a:solidFill>
                <a:latin typeface="Arial"/>
                <a:ea typeface="ＭＳ Ｐゴシック" charset="-128"/>
                <a:cs typeface="Arial"/>
              </a:defRPr>
            </a:lvl1pPr>
            <a:lvl2pPr algn="l" defTabSz="457200" rtl="0" eaLnBrk="1" fontAlgn="base" hangingPunct="1">
              <a:spcBef>
                <a:spcPct val="0"/>
              </a:spcBef>
              <a:spcAft>
                <a:spcPct val="0"/>
              </a:spcAft>
              <a:defRPr sz="3200" b="1">
                <a:solidFill>
                  <a:srgbClr val="FFFFFF"/>
                </a:solidFill>
                <a:latin typeface="Arial" charset="0"/>
                <a:ea typeface="ＭＳ Ｐゴシック" charset="-128"/>
                <a:cs typeface="Arial" charset="0"/>
              </a:defRPr>
            </a:lvl2pPr>
            <a:lvl3pPr algn="l" defTabSz="457200" rtl="0" eaLnBrk="1" fontAlgn="base" hangingPunct="1">
              <a:spcBef>
                <a:spcPct val="0"/>
              </a:spcBef>
              <a:spcAft>
                <a:spcPct val="0"/>
              </a:spcAft>
              <a:defRPr sz="3200" b="1">
                <a:solidFill>
                  <a:srgbClr val="FFFFFF"/>
                </a:solidFill>
                <a:latin typeface="Arial" charset="0"/>
                <a:ea typeface="ＭＳ Ｐゴシック" charset="-128"/>
                <a:cs typeface="Arial" charset="0"/>
              </a:defRPr>
            </a:lvl3pPr>
            <a:lvl4pPr algn="l" defTabSz="457200" rtl="0" eaLnBrk="1" fontAlgn="base" hangingPunct="1">
              <a:spcBef>
                <a:spcPct val="0"/>
              </a:spcBef>
              <a:spcAft>
                <a:spcPct val="0"/>
              </a:spcAft>
              <a:defRPr sz="3200" b="1">
                <a:solidFill>
                  <a:srgbClr val="FFFFFF"/>
                </a:solidFill>
                <a:latin typeface="Arial" charset="0"/>
                <a:ea typeface="ＭＳ Ｐゴシック" charset="-128"/>
                <a:cs typeface="Arial" charset="0"/>
              </a:defRPr>
            </a:lvl4pPr>
            <a:lvl5pPr algn="l" defTabSz="457200" rtl="0" eaLnBrk="1" fontAlgn="base" hangingPunct="1">
              <a:spcBef>
                <a:spcPct val="0"/>
              </a:spcBef>
              <a:spcAft>
                <a:spcPct val="0"/>
              </a:spcAft>
              <a:defRPr sz="3200" b="1">
                <a:solidFill>
                  <a:srgbClr val="FFFFFF"/>
                </a:solidFill>
                <a:latin typeface="Arial" charset="0"/>
                <a:ea typeface="ＭＳ Ｐゴシック" charset="-128"/>
                <a:cs typeface="Arial" charset="0"/>
              </a:defRPr>
            </a:lvl5pPr>
            <a:lvl6pPr marL="457200" algn="l" defTabSz="457200" rtl="0" eaLnBrk="1" fontAlgn="base" hangingPunct="1">
              <a:spcBef>
                <a:spcPct val="0"/>
              </a:spcBef>
              <a:spcAft>
                <a:spcPct val="0"/>
              </a:spcAft>
              <a:defRPr sz="3200" b="1">
                <a:solidFill>
                  <a:srgbClr val="FFFFFF"/>
                </a:solidFill>
                <a:latin typeface="Arial" charset="0"/>
                <a:ea typeface="ＭＳ Ｐゴシック" charset="-128"/>
              </a:defRPr>
            </a:lvl6pPr>
            <a:lvl7pPr marL="914400" algn="l" defTabSz="457200" rtl="0" eaLnBrk="1" fontAlgn="base" hangingPunct="1">
              <a:spcBef>
                <a:spcPct val="0"/>
              </a:spcBef>
              <a:spcAft>
                <a:spcPct val="0"/>
              </a:spcAft>
              <a:defRPr sz="3200" b="1">
                <a:solidFill>
                  <a:srgbClr val="FFFFFF"/>
                </a:solidFill>
                <a:latin typeface="Arial" charset="0"/>
                <a:ea typeface="ＭＳ Ｐゴシック" charset="-128"/>
              </a:defRPr>
            </a:lvl7pPr>
            <a:lvl8pPr marL="1371600" algn="l" defTabSz="457200" rtl="0" eaLnBrk="1" fontAlgn="base" hangingPunct="1">
              <a:spcBef>
                <a:spcPct val="0"/>
              </a:spcBef>
              <a:spcAft>
                <a:spcPct val="0"/>
              </a:spcAft>
              <a:defRPr sz="3200" b="1">
                <a:solidFill>
                  <a:srgbClr val="FFFFFF"/>
                </a:solidFill>
                <a:latin typeface="Arial" charset="0"/>
                <a:ea typeface="ＭＳ Ｐゴシック" charset="-128"/>
              </a:defRPr>
            </a:lvl8pPr>
            <a:lvl9pPr marL="1828800" algn="l" defTabSz="457200" rtl="0" eaLnBrk="1" fontAlgn="base" hangingPunct="1">
              <a:spcBef>
                <a:spcPct val="0"/>
              </a:spcBef>
              <a:spcAft>
                <a:spcPct val="0"/>
              </a:spcAft>
              <a:defRPr sz="3200" b="1">
                <a:solidFill>
                  <a:srgbClr val="FFFFFF"/>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rPr>
              <a:t>ECHELON-1: Open-Label, Global, Randomized, Phase 3 Study of BV+AVD Versus ABVD in Patients With Newly Diagnosed Advanced </a:t>
            </a:r>
            <a:r>
              <a:rPr kumimoji="0" lang="en-US" sz="2200" b="1" i="0" u="none" strike="noStrike" kern="1200" cap="none" spc="0" normalizeH="0" baseline="0" noProof="0" dirty="0" err="1">
                <a:ln>
                  <a:noFill/>
                </a:ln>
                <a:solidFill>
                  <a:prstClr val="white"/>
                </a:solidFill>
                <a:effectLst/>
                <a:uLnTx/>
                <a:uFillTx/>
                <a:latin typeface="Arial" panose="020B0604020202020204" pitchFamily="34" charset="0"/>
                <a:ea typeface="ＭＳ Ｐゴシック" charset="0"/>
                <a:cs typeface="Arial" panose="020B0604020202020204" pitchFamily="34" charset="0"/>
              </a:rPr>
              <a:t>cHL</a:t>
            </a: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a:extLst>
              <a:ext uri="{FF2B5EF4-FFF2-40B4-BE49-F238E27FC236}">
                <a16:creationId xmlns:a16="http://schemas.microsoft.com/office/drawing/2014/main" id="{2AE92D98-2208-4F8D-8633-09C2971C1146}"/>
              </a:ext>
            </a:extLst>
          </p:cNvPr>
          <p:cNvSpPr txBox="1"/>
          <p:nvPr/>
        </p:nvSpPr>
        <p:spPr>
          <a:xfrm>
            <a:off x="6760974" y="6301156"/>
            <a:ext cx="3607783" cy="276999"/>
          </a:xfrm>
          <a:prstGeom prst="rect">
            <a:avLst/>
          </a:prstGeom>
          <a:noFill/>
        </p:spPr>
        <p:txBody>
          <a:bodyPr wrap="non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Connors JM, et al. </a:t>
            </a:r>
            <a:r>
              <a:rPr kumimoji="0" lang="en-US" sz="1200" b="1"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Blood.</a:t>
            </a: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2017;130: Abstract 6.</a:t>
            </a:r>
          </a:p>
        </p:txBody>
      </p:sp>
    </p:spTree>
    <p:extLst>
      <p:ext uri="{BB962C8B-B14F-4D97-AF65-F5344CB8AC3E}">
        <p14:creationId xmlns:p14="http://schemas.microsoft.com/office/powerpoint/2010/main" val="39534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F0E0B3-DE70-9D4E-9723-7A83E4728CF4}"/>
              </a:ext>
            </a:extLst>
          </p:cNvPr>
          <p:cNvGrpSpPr/>
          <p:nvPr/>
        </p:nvGrpSpPr>
        <p:grpSpPr>
          <a:xfrm>
            <a:off x="6701781" y="2138983"/>
            <a:ext cx="5286004" cy="3411425"/>
            <a:chOff x="6701781" y="2138983"/>
            <a:chExt cx="5286004" cy="3411425"/>
          </a:xfrm>
        </p:grpSpPr>
        <p:pic>
          <p:nvPicPr>
            <p:cNvPr id="9" name="Picture 8"/>
            <p:cNvPicPr>
              <a:picLocks noChangeAspect="1"/>
            </p:cNvPicPr>
            <p:nvPr/>
          </p:nvPicPr>
          <p:blipFill>
            <a:blip r:embed="rId2"/>
            <a:stretch>
              <a:fillRect/>
            </a:stretch>
          </p:blipFill>
          <p:spPr>
            <a:xfrm>
              <a:off x="6701781" y="2138983"/>
              <a:ext cx="5286004" cy="3411425"/>
            </a:xfrm>
            <a:prstGeom prst="rect">
              <a:avLst/>
            </a:prstGeom>
            <a:ln>
              <a:solidFill>
                <a:schemeClr val="tx1"/>
              </a:solidFill>
            </a:ln>
          </p:spPr>
        </p:pic>
        <p:sp>
          <p:nvSpPr>
            <p:cNvPr id="8" name="Rectangle 7"/>
            <p:cNvSpPr/>
            <p:nvPr/>
          </p:nvSpPr>
          <p:spPr>
            <a:xfrm>
              <a:off x="10033067" y="4418070"/>
              <a:ext cx="1197864" cy="27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1"/>
          <p:cNvSpPr>
            <a:spLocks noGrp="1" noChangeArrowheads="1"/>
          </p:cNvSpPr>
          <p:nvPr>
            <p:ph type="title"/>
          </p:nvPr>
        </p:nvSpPr>
        <p:spPr bwMode="auto">
          <a:xfrm>
            <a:off x="320511" y="26440"/>
            <a:ext cx="11467184" cy="126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9350" rIns="0" bIns="79350" numCol="1" rtlCol="0" anchor="ctr" anchorCtr="0" compatLnSpc="1">
            <a:prstTxWarp prst="textNoShape">
              <a:avLst/>
            </a:prstTxWarp>
            <a:spAutoFit/>
          </a:bodyPr>
          <a:lstStyle/>
          <a:p>
            <a:pPr algn="ctr" eaLnBrk="0" fontAlgn="ctr" hangingPunct="0">
              <a:lnSpc>
                <a:spcPct val="100000"/>
              </a:lnSpc>
              <a:spcAft>
                <a:spcPct val="0"/>
              </a:spcAft>
            </a:pPr>
            <a:r>
              <a:rPr lang="en-US" altLang="en-US" sz="3600" b="1" dirty="0">
                <a:solidFill>
                  <a:srgbClr val="C00000"/>
                </a:solidFill>
                <a:latin typeface="+mn-lt"/>
              </a:rPr>
              <a:t> </a:t>
            </a:r>
            <a:r>
              <a:rPr lang="en-US" altLang="en-US" sz="3600" b="1" dirty="0">
                <a:solidFill>
                  <a:srgbClr val="006600"/>
                </a:solidFill>
                <a:latin typeface="+mn-lt"/>
              </a:rPr>
              <a:t>Phase 3 ECHELON-1 Study</a:t>
            </a:r>
            <a:br>
              <a:rPr lang="en-US" altLang="en-US" sz="3600" b="1" dirty="0">
                <a:solidFill>
                  <a:srgbClr val="006600"/>
                </a:solidFill>
                <a:latin typeface="+mn-lt"/>
              </a:rPr>
            </a:br>
            <a:r>
              <a:rPr lang="en-US" altLang="en-US" sz="3600" b="1" dirty="0">
                <a:solidFill>
                  <a:srgbClr val="006600"/>
                </a:solidFill>
                <a:latin typeface="+mn-lt"/>
              </a:rPr>
              <a:t> </a:t>
            </a:r>
            <a:r>
              <a:rPr lang="en-US" sz="3600" b="1" dirty="0">
                <a:solidFill>
                  <a:srgbClr val="006600"/>
                </a:solidFill>
                <a:latin typeface="+mn-lt"/>
              </a:rPr>
              <a:t>BV+AVD associated with 5% improvement in modified PFS</a:t>
            </a:r>
            <a:endParaRPr lang="en-US" altLang="en-US" sz="2000" b="1" dirty="0">
              <a:solidFill>
                <a:srgbClr val="C00000"/>
              </a:solidFill>
              <a:latin typeface="+mn-lt"/>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1" y="2166798"/>
            <a:ext cx="5995694" cy="3383610"/>
          </a:xfrm>
          <a:ln>
            <a:solidFill>
              <a:schemeClr val="tx1"/>
            </a:solidFill>
          </a:ln>
        </p:spPr>
      </p:pic>
      <p:pic>
        <p:nvPicPr>
          <p:cNvPr id="1026" name="Picture 2" descr="Clinically Relevant Abstra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1382" y="106657"/>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84961" y="2407622"/>
            <a:ext cx="1685078" cy="369332"/>
          </a:xfrm>
          <a:prstGeom prst="rect">
            <a:avLst/>
          </a:prstGeom>
          <a:noFill/>
        </p:spPr>
        <p:txBody>
          <a:bodyPr wrap="non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Med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fu</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24.9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7535588" y="2762750"/>
            <a:ext cx="2004652" cy="369332"/>
          </a:xfrm>
          <a:prstGeom prst="rect">
            <a:avLst/>
          </a:prstGeom>
          <a:noFill/>
        </p:spPr>
        <p:txBody>
          <a:bodyPr wrap="non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OS: 96.6% vs 94.2%</a:t>
            </a:r>
          </a:p>
        </p:txBody>
      </p:sp>
      <p:sp>
        <p:nvSpPr>
          <p:cNvPr id="12" name="TextBox 11"/>
          <p:cNvSpPr txBox="1"/>
          <p:nvPr/>
        </p:nvSpPr>
        <p:spPr>
          <a:xfrm>
            <a:off x="3331511" y="3319273"/>
            <a:ext cx="1911101" cy="646331"/>
          </a:xfrm>
          <a:prstGeom prst="rect">
            <a:avLst/>
          </a:prstGeom>
          <a:noFill/>
        </p:spPr>
        <p:txBody>
          <a:bodyPr wrap="non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82.1% vs 77.2%</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HR 0.77, </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 0.035</a:t>
            </a:r>
          </a:p>
        </p:txBody>
      </p:sp>
      <p:sp>
        <p:nvSpPr>
          <p:cNvPr id="13" name="TextBox 12"/>
          <p:cNvSpPr txBox="1"/>
          <p:nvPr/>
        </p:nvSpPr>
        <p:spPr>
          <a:xfrm>
            <a:off x="2222008" y="5547731"/>
            <a:ext cx="7815070" cy="1323439"/>
          </a:xfrm>
          <a:prstGeom prst="rect">
            <a:avLst/>
          </a:prstGeom>
          <a:no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No difference in ORR, CR rate, interim Deauville 1-3 scores (89% vs 86%)</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Deauville 1-2 at EOT: 85% vs 80% </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p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0.03</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Differences largely due to events for subsequent therapy in patients with incomplete response </a:t>
            </a:r>
          </a:p>
        </p:txBody>
      </p:sp>
      <p:sp>
        <p:nvSpPr>
          <p:cNvPr id="11" name="TextBox 10"/>
          <p:cNvSpPr txBox="1"/>
          <p:nvPr/>
        </p:nvSpPr>
        <p:spPr>
          <a:xfrm>
            <a:off x="146872" y="6537960"/>
            <a:ext cx="2008050" cy="307777"/>
          </a:xfrm>
          <a:prstGeom prst="rect">
            <a:avLst/>
          </a:prstGeom>
          <a:noFill/>
        </p:spPr>
        <p:txBody>
          <a:bodyPr wrap="non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Connors et al NEJM 2017</a:t>
            </a:r>
          </a:p>
        </p:txBody>
      </p:sp>
      <p:sp>
        <p:nvSpPr>
          <p:cNvPr id="14" name="Content Placeholder 3"/>
          <p:cNvSpPr txBox="1">
            <a:spLocks/>
          </p:cNvSpPr>
          <p:nvPr/>
        </p:nvSpPr>
        <p:spPr>
          <a:xfrm>
            <a:off x="64009" y="1301259"/>
            <a:ext cx="12051792" cy="5649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Med age 36 y (range 18-83), Stage 4: 64%, EN sites: 62%, B symptoms: 58%, IPS 2-3: 50%, 4-7: 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Global accrual: US: 40%, Europe: 50%, Asia: 10%</a:t>
            </a:r>
          </a:p>
        </p:txBody>
      </p:sp>
      <p:sp>
        <p:nvSpPr>
          <p:cNvPr id="4" name="TextBox 3"/>
          <p:cNvSpPr txBox="1"/>
          <p:nvPr/>
        </p:nvSpPr>
        <p:spPr>
          <a:xfrm>
            <a:off x="2651760" y="2438400"/>
            <a:ext cx="843372" cy="338554"/>
          </a:xfrm>
          <a:prstGeom prst="rect">
            <a:avLst/>
          </a:prstGeom>
          <a:no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BV-AVD</a:t>
            </a:r>
          </a:p>
        </p:txBody>
      </p:sp>
      <p:sp>
        <p:nvSpPr>
          <p:cNvPr id="16" name="TextBox 15"/>
          <p:cNvSpPr txBox="1"/>
          <p:nvPr/>
        </p:nvSpPr>
        <p:spPr>
          <a:xfrm>
            <a:off x="2441448" y="2947416"/>
            <a:ext cx="876900" cy="338554"/>
          </a:xfrm>
          <a:prstGeom prst="rect">
            <a:avLst/>
          </a:prstGeom>
          <a:no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rPr>
              <a:t>ABVD</a:t>
            </a:r>
          </a:p>
        </p:txBody>
      </p:sp>
      <p:sp>
        <p:nvSpPr>
          <p:cNvPr id="7" name="Rectangle 6"/>
          <p:cNvSpPr/>
          <p:nvPr/>
        </p:nvSpPr>
        <p:spPr>
          <a:xfrm>
            <a:off x="4474479" y="4086471"/>
            <a:ext cx="1655064" cy="453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667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ontent Placeholder 1"/>
          <p:cNvSpPr txBox="1">
            <a:spLocks noGrp="1"/>
          </p:cNvSpPr>
          <p:nvPr>
            <p:ph type="body" idx="1"/>
          </p:nvPr>
        </p:nvSpPr>
        <p:spPr>
          <a:xfrm>
            <a:off x="868682" y="1378937"/>
            <a:ext cx="10543031" cy="698181"/>
          </a:xfrm>
          <a:prstGeom prst="rect">
            <a:avLst/>
          </a:prstGeom>
        </p:spPr>
        <p:txBody>
          <a:bodyPr>
            <a:normAutofit/>
          </a:bodyPr>
          <a:lstStyle/>
          <a:p>
            <a:pPr marL="0" indent="0" algn="ctr">
              <a:buNone/>
            </a:pPr>
            <a:r>
              <a:rPr lang="en-US" dirty="0"/>
              <a:t>P</a:t>
            </a:r>
            <a:r>
              <a:rPr dirty="0"/>
              <a:t>atients</a:t>
            </a:r>
            <a:r>
              <a:rPr lang="en-US" dirty="0"/>
              <a:t> in</a:t>
            </a:r>
            <a:r>
              <a:rPr dirty="0"/>
              <a:t> NA seemed to preferentially benefit from </a:t>
            </a:r>
            <a:r>
              <a:rPr lang="en-US" dirty="0"/>
              <a:t>BV-</a:t>
            </a:r>
            <a:r>
              <a:rPr dirty="0"/>
              <a:t>AVD</a:t>
            </a:r>
          </a:p>
        </p:txBody>
      </p:sp>
      <p:sp>
        <p:nvSpPr>
          <p:cNvPr id="338" name="Text Placeholder 2"/>
          <p:cNvSpPr>
            <a:spLocks noGrp="1"/>
          </p:cNvSpPr>
          <p:nvPr>
            <p:ph type="body" idx="13"/>
          </p:nvPr>
        </p:nvSpPr>
        <p:spPr>
          <a:xfrm>
            <a:off x="2472944" y="218071"/>
            <a:ext cx="7823200" cy="9906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noAutofit/>
          </a:bodyPr>
          <a:lstStyle/>
          <a:p>
            <a:pPr algn="ctr" defTabSz="713189">
              <a:spcBef>
                <a:spcPts val="600"/>
              </a:spcBef>
              <a:defRPr sz="2807">
                <a:solidFill>
                  <a:srgbClr val="FFFFFF"/>
                </a:solidFill>
              </a:defRPr>
            </a:pPr>
            <a:r>
              <a:rPr lang="en-US" sz="3600" b="1" dirty="0">
                <a:solidFill>
                  <a:srgbClr val="006600"/>
                </a:solidFill>
              </a:rPr>
              <a:t>Subsets who benefit from BV-AVD</a:t>
            </a:r>
            <a:r>
              <a:rPr sz="3600" b="1" dirty="0">
                <a:solidFill>
                  <a:srgbClr val="006600"/>
                </a:solidFill>
              </a:rPr>
              <a:t>:</a:t>
            </a:r>
          </a:p>
          <a:p>
            <a:pPr algn="ctr" defTabSz="713189">
              <a:spcBef>
                <a:spcPts val="600"/>
              </a:spcBef>
              <a:defRPr sz="2807">
                <a:solidFill>
                  <a:srgbClr val="FFFFFF"/>
                </a:solidFill>
              </a:defRPr>
            </a:pPr>
            <a:r>
              <a:rPr sz="3600" b="1" dirty="0">
                <a:solidFill>
                  <a:srgbClr val="006600"/>
                </a:solidFill>
              </a:rPr>
              <a:t>Nor</a:t>
            </a:r>
            <a:r>
              <a:rPr lang="en-US" sz="3600" b="1" dirty="0">
                <a:solidFill>
                  <a:srgbClr val="006600"/>
                </a:solidFill>
              </a:rPr>
              <a:t>th Ame</a:t>
            </a:r>
            <a:r>
              <a:rPr sz="3600" b="1" dirty="0">
                <a:solidFill>
                  <a:srgbClr val="006600"/>
                </a:solidFill>
              </a:rPr>
              <a:t>rican</a:t>
            </a:r>
            <a:r>
              <a:rPr lang="en-US" sz="3600" b="1" dirty="0">
                <a:solidFill>
                  <a:srgbClr val="006600"/>
                </a:solidFill>
              </a:rPr>
              <a:t> (NA)</a:t>
            </a:r>
            <a:r>
              <a:rPr sz="3600" b="1" dirty="0">
                <a:solidFill>
                  <a:srgbClr val="006600"/>
                </a:solidFill>
              </a:rPr>
              <a:t> Results</a:t>
            </a:r>
          </a:p>
        </p:txBody>
      </p:sp>
      <p:sp>
        <p:nvSpPr>
          <p:cNvPr id="342" name="TextBox 4"/>
          <p:cNvSpPr txBox="1"/>
          <p:nvPr/>
        </p:nvSpPr>
        <p:spPr>
          <a:xfrm>
            <a:off x="3175046" y="5656382"/>
            <a:ext cx="6248400"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a:latin typeface="Arial"/>
                <a:ea typeface="Arial"/>
                <a:cs typeface="Arial"/>
                <a:sym typeface="Arial"/>
              </a:defRPr>
            </a:lvl1p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C00000"/>
                </a:solidFill>
                <a:effectLst/>
                <a:uLnTx/>
                <a:uFillTx/>
                <a:latin typeface="Calibri" panose="020F0502020204030204"/>
                <a:cs typeface="Arial"/>
                <a:sym typeface="Arial"/>
              </a:rPr>
              <a:t>European results?</a:t>
            </a:r>
          </a:p>
        </p:txBody>
      </p:sp>
      <p:sp>
        <p:nvSpPr>
          <p:cNvPr id="2" name="TextBox 1">
            <a:extLst>
              <a:ext uri="{FF2B5EF4-FFF2-40B4-BE49-F238E27FC236}">
                <a16:creationId xmlns:a16="http://schemas.microsoft.com/office/drawing/2014/main" id="{2F6198B4-A66E-4202-AE2C-1C9B88CE97D2}"/>
              </a:ext>
            </a:extLst>
          </p:cNvPr>
          <p:cNvSpPr txBox="1"/>
          <p:nvPr/>
        </p:nvSpPr>
        <p:spPr>
          <a:xfrm>
            <a:off x="7110984" y="6475671"/>
            <a:ext cx="343814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263759" rtl="0" eaLnBrk="1"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Calibri" panose="020F0502020204030204"/>
                <a:ea typeface="+mn-ea"/>
                <a:cs typeface="+mn-cs"/>
                <a:sym typeface="Calibri"/>
              </a:rPr>
              <a:t>Ramchandren</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sym typeface="Calibri"/>
              </a:rPr>
              <a:t> et al ASCO 2018</a:t>
            </a:r>
          </a:p>
        </p:txBody>
      </p:sp>
      <p:grpSp>
        <p:nvGrpSpPr>
          <p:cNvPr id="5" name="Group 4">
            <a:extLst>
              <a:ext uri="{FF2B5EF4-FFF2-40B4-BE49-F238E27FC236}">
                <a16:creationId xmlns:a16="http://schemas.microsoft.com/office/drawing/2014/main" id="{A5973141-F623-FB46-A1B1-3B7A34628941}"/>
              </a:ext>
            </a:extLst>
          </p:cNvPr>
          <p:cNvGrpSpPr/>
          <p:nvPr/>
        </p:nvGrpSpPr>
        <p:grpSpPr>
          <a:xfrm>
            <a:off x="286999" y="1898190"/>
            <a:ext cx="11600201" cy="3610158"/>
            <a:chOff x="857816" y="2137749"/>
            <a:chExt cx="10800783" cy="3361367"/>
          </a:xfrm>
        </p:grpSpPr>
        <p:pic>
          <p:nvPicPr>
            <p:cNvPr id="339" name="Picture 4" descr="Picture 4"/>
            <p:cNvPicPr>
              <a:picLocks noChangeAspect="1"/>
            </p:cNvPicPr>
            <p:nvPr/>
          </p:nvPicPr>
          <p:blipFill>
            <a:blip r:embed="rId3">
              <a:extLst/>
            </a:blip>
            <a:stretch>
              <a:fillRect/>
            </a:stretch>
          </p:blipFill>
          <p:spPr>
            <a:xfrm>
              <a:off x="857816" y="2137749"/>
              <a:ext cx="5685379" cy="3361366"/>
            </a:xfrm>
            <a:prstGeom prst="rect">
              <a:avLst/>
            </a:prstGeom>
            <a:ln w="12700">
              <a:solidFill>
                <a:schemeClr val="tx1"/>
              </a:solidFill>
              <a:miter lim="400000"/>
            </a:ln>
          </p:spPr>
        </p:pic>
        <p:pic>
          <p:nvPicPr>
            <p:cNvPr id="340" name="Picture 5" descr="Picture 5"/>
            <p:cNvPicPr>
              <a:picLocks noChangeAspect="1"/>
            </p:cNvPicPr>
            <p:nvPr/>
          </p:nvPicPr>
          <p:blipFill>
            <a:blip r:embed="rId4">
              <a:extLst/>
            </a:blip>
            <a:stretch>
              <a:fillRect/>
            </a:stretch>
          </p:blipFill>
          <p:spPr>
            <a:xfrm>
              <a:off x="6429376" y="2137750"/>
              <a:ext cx="5229223" cy="3361366"/>
            </a:xfrm>
            <a:prstGeom prst="rect">
              <a:avLst/>
            </a:prstGeom>
            <a:ln w="12700">
              <a:solidFill>
                <a:schemeClr val="tx1"/>
              </a:solidFill>
              <a:miter lim="400000"/>
            </a:ln>
          </p:spPr>
        </p:pic>
        <p:sp>
          <p:nvSpPr>
            <p:cNvPr id="9" name="TextBox 8"/>
            <p:cNvSpPr txBox="1"/>
            <p:nvPr/>
          </p:nvSpPr>
          <p:spPr>
            <a:xfrm>
              <a:off x="2757952" y="3043669"/>
              <a:ext cx="862282" cy="346145"/>
            </a:xfrm>
            <a:prstGeom prst="rect">
              <a:avLst/>
            </a:prstGeom>
            <a:no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ABVD</a:t>
              </a:r>
            </a:p>
          </p:txBody>
        </p:sp>
        <p:sp>
          <p:nvSpPr>
            <p:cNvPr id="10" name="TextBox 9"/>
            <p:cNvSpPr txBox="1"/>
            <p:nvPr/>
          </p:nvSpPr>
          <p:spPr>
            <a:xfrm>
              <a:off x="3175046" y="2514543"/>
              <a:ext cx="862282" cy="346145"/>
            </a:xfrm>
            <a:prstGeom prst="rect">
              <a:avLst/>
            </a:prstGeom>
            <a:no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Calibri" panose="020F0502020204030204"/>
                  <a:ea typeface="+mn-ea"/>
                  <a:cs typeface="+mn-cs"/>
                </a:rPr>
                <a:t>BV-AVD</a:t>
              </a:r>
            </a:p>
          </p:txBody>
        </p:sp>
        <p:sp>
          <p:nvSpPr>
            <p:cNvPr id="11" name="TextBox 10"/>
            <p:cNvSpPr txBox="1"/>
            <p:nvPr/>
          </p:nvSpPr>
          <p:spPr>
            <a:xfrm>
              <a:off x="8568559" y="2909127"/>
              <a:ext cx="862282" cy="346145"/>
            </a:xfrm>
            <a:prstGeom prst="rect">
              <a:avLst/>
            </a:prstGeom>
            <a:no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ABVD</a:t>
              </a:r>
            </a:p>
          </p:txBody>
        </p:sp>
        <p:sp>
          <p:nvSpPr>
            <p:cNvPr id="12" name="TextBox 11"/>
            <p:cNvSpPr txBox="1"/>
            <p:nvPr/>
          </p:nvSpPr>
          <p:spPr>
            <a:xfrm>
              <a:off x="9341038" y="2301055"/>
              <a:ext cx="862282" cy="346145"/>
            </a:xfrm>
            <a:prstGeom prst="rect">
              <a:avLst/>
            </a:prstGeom>
            <a:no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Calibri" panose="020F0502020204030204"/>
                  <a:ea typeface="+mn-ea"/>
                  <a:cs typeface="+mn-cs"/>
                </a:rPr>
                <a:t>BV-AVD</a:t>
              </a:r>
            </a:p>
          </p:txBody>
        </p:sp>
        <p:sp>
          <p:nvSpPr>
            <p:cNvPr id="3" name="Rectangle 2"/>
            <p:cNvSpPr/>
            <p:nvPr/>
          </p:nvSpPr>
          <p:spPr>
            <a:xfrm>
              <a:off x="1680037" y="3895661"/>
              <a:ext cx="2285999" cy="41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7183326" y="3818432"/>
              <a:ext cx="1682825" cy="426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6784848" y="5173896"/>
              <a:ext cx="598338" cy="91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BV-AVD </a:t>
              </a:r>
            </a:p>
          </p:txBody>
        </p:sp>
        <p:sp>
          <p:nvSpPr>
            <p:cNvPr id="16" name="Rectangle 15"/>
            <p:cNvSpPr/>
            <p:nvPr/>
          </p:nvSpPr>
          <p:spPr>
            <a:xfrm>
              <a:off x="1271016" y="5126537"/>
              <a:ext cx="654432" cy="166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BV-AVD </a:t>
              </a:r>
            </a:p>
          </p:txBody>
        </p:sp>
        <p:sp>
          <p:nvSpPr>
            <p:cNvPr id="341" name="TextBox 3"/>
            <p:cNvSpPr txBox="1"/>
            <p:nvPr/>
          </p:nvSpPr>
          <p:spPr>
            <a:xfrm>
              <a:off x="2596632" y="3459394"/>
              <a:ext cx="8024582" cy="377613"/>
            </a:xfrm>
            <a:prstGeom prst="rect">
              <a:avLst/>
            </a:prstGeom>
            <a:solidFill>
              <a:srgbClr val="00B0F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b="1">
                  <a:latin typeface="Arial"/>
                  <a:ea typeface="Arial"/>
                  <a:cs typeface="Arial"/>
                  <a:sym typeface="Arial"/>
                </a:defRPr>
              </a:lvl1p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sz="1800" b="1" i="0" u="none" strike="noStrike" kern="1200" cap="none" spc="0" normalizeH="0" baseline="0" noProof="0" dirty="0">
                  <a:ln>
                    <a:noFill/>
                  </a:ln>
                  <a:solidFill>
                    <a:prstClr val="black"/>
                  </a:solidFill>
                  <a:effectLst/>
                  <a:uLnTx/>
                  <a:uFillTx/>
                  <a:latin typeface="Calibri" panose="020F0502020204030204"/>
                  <a:cs typeface="Arial"/>
                  <a:sym typeface="Arial"/>
                </a:rPr>
                <a:t>mPFS 84 vs 73%				</a:t>
              </a:r>
              <a:r>
                <a:rPr kumimoji="0" lang="en-US" sz="1800" b="1" i="0" u="none" strike="noStrike" kern="1200" cap="none" spc="0" normalizeH="0" baseline="0" noProof="0" dirty="0">
                  <a:ln>
                    <a:noFill/>
                  </a:ln>
                  <a:solidFill>
                    <a:prstClr val="black"/>
                  </a:solidFill>
                  <a:effectLst/>
                  <a:uLnTx/>
                  <a:uFillTx/>
                  <a:latin typeface="Calibri" panose="020F0502020204030204"/>
                  <a:cs typeface="Arial"/>
                  <a:sym typeface="Arial"/>
                </a:rPr>
                <a:t>											</a:t>
              </a:r>
              <a:r>
                <a:rPr kumimoji="0" sz="1800" b="1" i="0" u="none" strike="noStrike" kern="1200" cap="none" spc="0" normalizeH="0" baseline="0" noProof="0" dirty="0">
                  <a:ln>
                    <a:noFill/>
                  </a:ln>
                  <a:solidFill>
                    <a:prstClr val="black"/>
                  </a:solidFill>
                  <a:effectLst/>
                  <a:uLnTx/>
                  <a:uFillTx/>
                  <a:latin typeface="Calibri" panose="020F0502020204030204"/>
                  <a:cs typeface="Arial"/>
                  <a:sym typeface="Arial"/>
                </a:rPr>
                <a:t>PFS 88% vs 76%</a:t>
              </a:r>
            </a:p>
          </p:txBody>
        </p:sp>
      </p:grpSp>
    </p:spTree>
    <p:extLst>
      <p:ext uri="{BB962C8B-B14F-4D97-AF65-F5344CB8AC3E}">
        <p14:creationId xmlns:p14="http://schemas.microsoft.com/office/powerpoint/2010/main" val="34696771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 Placeholder 5"/>
          <p:cNvSpPr txBox="1">
            <a:spLocks noGrp="1"/>
          </p:cNvSpPr>
          <p:nvPr>
            <p:ph type="body" sz="quarter" idx="1"/>
          </p:nvPr>
        </p:nvSpPr>
        <p:spPr>
          <a:xfrm>
            <a:off x="1353312" y="152400"/>
            <a:ext cx="9875520" cy="652607"/>
          </a:xfrm>
          <a:prstGeom prst="rect">
            <a:avLst/>
          </a:prstGeom>
        </p:spPr>
        <p:txBody>
          <a:bodyPr anchor="ctr">
            <a:normAutofit/>
          </a:bodyPr>
          <a:lstStyle/>
          <a:p>
            <a:pPr marL="0" indent="0" algn="ctr">
              <a:buNone/>
              <a:defRPr sz="4400">
                <a:solidFill>
                  <a:srgbClr val="FFFFFF"/>
                </a:solidFill>
              </a:defRPr>
            </a:pPr>
            <a:r>
              <a:rPr lang="en-US" sz="3600" b="1" dirty="0">
                <a:solidFill>
                  <a:srgbClr val="006600"/>
                </a:solidFill>
              </a:rPr>
              <a:t>Subsets who benefit from BV-AVD (2-y </a:t>
            </a:r>
            <a:r>
              <a:rPr lang="en-US" sz="3600" b="1" dirty="0" err="1">
                <a:solidFill>
                  <a:srgbClr val="006600"/>
                </a:solidFill>
              </a:rPr>
              <a:t>mPFS</a:t>
            </a:r>
            <a:r>
              <a:rPr lang="en-US" sz="3600" b="1" dirty="0">
                <a:solidFill>
                  <a:srgbClr val="006600"/>
                </a:solidFill>
              </a:rPr>
              <a:t>)</a:t>
            </a:r>
            <a:endParaRPr sz="3600" b="1" dirty="0">
              <a:solidFill>
                <a:srgbClr val="006600"/>
              </a:solidFill>
            </a:endParaRPr>
          </a:p>
        </p:txBody>
      </p:sp>
      <p:pic>
        <p:nvPicPr>
          <p:cNvPr id="328" name="Content Placeholder 6" descr="Content Placeholder 6"/>
          <p:cNvPicPr>
            <a:picLocks noChangeAspect="1"/>
          </p:cNvPicPr>
          <p:nvPr/>
        </p:nvPicPr>
        <p:blipFill>
          <a:blip r:embed="rId3">
            <a:extLst/>
          </a:blip>
          <a:stretch>
            <a:fillRect/>
          </a:stretch>
        </p:blipFill>
        <p:spPr>
          <a:xfrm>
            <a:off x="337820" y="1914553"/>
            <a:ext cx="6299925" cy="3707292"/>
          </a:xfrm>
          <a:prstGeom prst="rect">
            <a:avLst/>
          </a:prstGeom>
          <a:ln w="12700">
            <a:solidFill>
              <a:schemeClr val="tx1"/>
            </a:solidFill>
            <a:miter lim="400000"/>
          </a:ln>
        </p:spPr>
      </p:pic>
      <p:sp>
        <p:nvSpPr>
          <p:cNvPr id="330" name="TextBox 7"/>
          <p:cNvSpPr txBox="1"/>
          <p:nvPr/>
        </p:nvSpPr>
        <p:spPr>
          <a:xfrm>
            <a:off x="951530" y="6018221"/>
            <a:ext cx="2945384"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a:latin typeface="Arial"/>
                <a:ea typeface="Arial"/>
                <a:cs typeface="Arial"/>
                <a:sym typeface="Arial"/>
              </a:defRPr>
            </a:lvl1p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cs typeface="Arial"/>
                <a:sym typeface="Arial"/>
              </a:rPr>
              <a:t>Courtesy </a:t>
            </a:r>
            <a:r>
              <a:rPr kumimoji="0" lang="en-US" sz="1400" b="0" i="0" u="none" strike="noStrike" kern="1200" cap="none" spc="0" normalizeH="0" baseline="0" noProof="0" dirty="0" err="1">
                <a:ln>
                  <a:noFill/>
                </a:ln>
                <a:solidFill>
                  <a:prstClr val="black"/>
                </a:solidFill>
                <a:effectLst/>
                <a:uLnTx/>
                <a:uFillTx/>
                <a:latin typeface="Calibri" panose="020F0502020204030204"/>
                <a:cs typeface="Arial"/>
                <a:sym typeface="Arial"/>
              </a:rPr>
              <a:t>Dr</a:t>
            </a:r>
            <a:r>
              <a:rPr kumimoji="0" lang="en-US" sz="1400" b="0" i="0" u="none" strike="noStrike" kern="1200" cap="none" spc="0" normalizeH="0" baseline="0" noProof="0" dirty="0">
                <a:ln>
                  <a:noFill/>
                </a:ln>
                <a:solidFill>
                  <a:prstClr val="black"/>
                </a:solidFill>
                <a:effectLst/>
                <a:uLnTx/>
                <a:uFillTx/>
                <a:latin typeface="Calibri" panose="020F0502020204030204"/>
                <a:cs typeface="Arial"/>
                <a:sym typeface="Arial"/>
              </a:rPr>
              <a:t> Hutchins </a:t>
            </a:r>
            <a:r>
              <a:rPr kumimoji="0" sz="1400" b="0" i="0" u="none" strike="noStrike" kern="1200" cap="none" spc="0" normalizeH="0" baseline="0" noProof="0" dirty="0">
                <a:ln>
                  <a:noFill/>
                </a:ln>
                <a:solidFill>
                  <a:prstClr val="black"/>
                </a:solidFill>
                <a:effectLst/>
                <a:uLnTx/>
                <a:uFillTx/>
                <a:latin typeface="Calibri" panose="020F0502020204030204"/>
                <a:cs typeface="Arial"/>
                <a:sym typeface="Arial"/>
              </a:rPr>
              <a:t>EHA 2018</a:t>
            </a:r>
          </a:p>
        </p:txBody>
      </p:sp>
      <p:sp>
        <p:nvSpPr>
          <p:cNvPr id="2" name="TextBox 1"/>
          <p:cNvSpPr txBox="1"/>
          <p:nvPr/>
        </p:nvSpPr>
        <p:spPr>
          <a:xfrm>
            <a:off x="1042416" y="733485"/>
            <a:ext cx="10668818" cy="400110"/>
          </a:xfrm>
          <a:prstGeom prst="rect">
            <a:avLst/>
          </a:prstGeom>
          <a:noFill/>
        </p:spPr>
        <p:txBody>
          <a:bodyPr wrap="none" rtlCol="0" anchor="ctr">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Statistically significant benefit favoring BV-AVD in patients with 1 or more EN sites or stage IV disease</a:t>
            </a:r>
          </a:p>
        </p:txBody>
      </p:sp>
      <p:sp>
        <p:nvSpPr>
          <p:cNvPr id="9" name="TextBox 8"/>
          <p:cNvSpPr txBox="1"/>
          <p:nvPr/>
        </p:nvSpPr>
        <p:spPr>
          <a:xfrm>
            <a:off x="2002536" y="2895601"/>
            <a:ext cx="843372" cy="261610"/>
          </a:xfrm>
          <a:prstGeom prst="rect">
            <a:avLst/>
          </a:prstGeom>
          <a:solidFill>
            <a:schemeClr val="bg1"/>
          </a:solid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BV-AVD</a:t>
            </a:r>
          </a:p>
        </p:txBody>
      </p:sp>
      <p:sp>
        <p:nvSpPr>
          <p:cNvPr id="10" name="TextBox 9"/>
          <p:cNvSpPr txBox="1"/>
          <p:nvPr/>
        </p:nvSpPr>
        <p:spPr>
          <a:xfrm>
            <a:off x="3097692" y="5105400"/>
            <a:ext cx="1169508" cy="261610"/>
          </a:xfrm>
          <a:prstGeom prst="rect">
            <a:avLst/>
          </a:prstGeom>
          <a:solidFill>
            <a:schemeClr val="bg1"/>
          </a:solid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Calibri" panose="020F0502020204030204"/>
                <a:ea typeface="+mn-ea"/>
                <a:cs typeface="+mn-cs"/>
              </a:rPr>
              <a:t>Favours</a:t>
            </a: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 BV-AVD</a:t>
            </a:r>
          </a:p>
        </p:txBody>
      </p:sp>
      <p:grpSp>
        <p:nvGrpSpPr>
          <p:cNvPr id="3" name="Group 2">
            <a:extLst>
              <a:ext uri="{FF2B5EF4-FFF2-40B4-BE49-F238E27FC236}">
                <a16:creationId xmlns:a16="http://schemas.microsoft.com/office/drawing/2014/main" id="{2D82EA81-1589-9B47-A04E-6E60219B255F}"/>
              </a:ext>
            </a:extLst>
          </p:cNvPr>
          <p:cNvGrpSpPr/>
          <p:nvPr/>
        </p:nvGrpSpPr>
        <p:grpSpPr>
          <a:xfrm>
            <a:off x="6883202" y="1181124"/>
            <a:ext cx="4828032" cy="2348674"/>
            <a:chOff x="7178040" y="1761565"/>
            <a:chExt cx="4050792" cy="1970573"/>
          </a:xfrm>
        </p:grpSpPr>
        <p:pic>
          <p:nvPicPr>
            <p:cNvPr id="7" name="Picture 2" descr="Picture 2"/>
            <p:cNvPicPr>
              <a:picLocks noChangeAspect="1"/>
            </p:cNvPicPr>
            <p:nvPr/>
          </p:nvPicPr>
          <p:blipFill rotWithShape="1">
            <a:blip r:embed="rId4">
              <a:extLst/>
            </a:blip>
            <a:srcRect b="11651"/>
            <a:stretch/>
          </p:blipFill>
          <p:spPr>
            <a:xfrm>
              <a:off x="7178040" y="1761565"/>
              <a:ext cx="4050792" cy="1970573"/>
            </a:xfrm>
            <a:prstGeom prst="rect">
              <a:avLst/>
            </a:prstGeom>
            <a:ln w="12700">
              <a:solidFill>
                <a:schemeClr val="tx1"/>
              </a:solidFill>
              <a:miter lim="400000"/>
            </a:ln>
          </p:spPr>
        </p:pic>
        <p:sp>
          <p:nvSpPr>
            <p:cNvPr id="11" name="TextBox 10"/>
            <p:cNvSpPr txBox="1"/>
            <p:nvPr/>
          </p:nvSpPr>
          <p:spPr>
            <a:xfrm>
              <a:off x="9305545" y="2115313"/>
              <a:ext cx="1148172" cy="261610"/>
            </a:xfrm>
            <a:prstGeom prst="rect">
              <a:avLst/>
            </a:prstGeom>
            <a:solidFill>
              <a:schemeClr val="bg1"/>
            </a:solid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BV-AVD: 82.4%</a:t>
              </a:r>
            </a:p>
          </p:txBody>
        </p:sp>
        <p:sp>
          <p:nvSpPr>
            <p:cNvPr id="13" name="TextBox 12"/>
            <p:cNvSpPr txBox="1"/>
            <p:nvPr/>
          </p:nvSpPr>
          <p:spPr>
            <a:xfrm>
              <a:off x="9457945" y="2664219"/>
              <a:ext cx="995772" cy="261610"/>
            </a:xfrm>
            <a:prstGeom prst="rect">
              <a:avLst/>
            </a:prstGeom>
            <a:solidFill>
              <a:schemeClr val="bg1"/>
            </a:solid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00000"/>
                  </a:solidFill>
                  <a:effectLst/>
                  <a:uLnTx/>
                  <a:uFillTx/>
                  <a:latin typeface="Calibri" panose="020F0502020204030204"/>
                  <a:ea typeface="+mn-ea"/>
                  <a:cs typeface="+mn-cs"/>
                </a:rPr>
                <a:t>ABVD: 74.9%</a:t>
              </a:r>
            </a:p>
          </p:txBody>
        </p:sp>
        <p:sp>
          <p:nvSpPr>
            <p:cNvPr id="4" name="Rectangle 3"/>
            <p:cNvSpPr/>
            <p:nvPr/>
          </p:nvSpPr>
          <p:spPr>
            <a:xfrm>
              <a:off x="10148916" y="3005328"/>
              <a:ext cx="914400" cy="397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7250431" y="3617563"/>
              <a:ext cx="1025651" cy="113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7763257" y="2807208"/>
              <a:ext cx="1694688" cy="566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5B2138D7-C084-3042-AA53-5B9B44ED29CF}"/>
              </a:ext>
            </a:extLst>
          </p:cNvPr>
          <p:cNvGrpSpPr/>
          <p:nvPr/>
        </p:nvGrpSpPr>
        <p:grpSpPr>
          <a:xfrm>
            <a:off x="6877851" y="3597094"/>
            <a:ext cx="4833384" cy="2519400"/>
            <a:chOff x="7178040" y="4060727"/>
            <a:chExt cx="4050792" cy="2111474"/>
          </a:xfrm>
        </p:grpSpPr>
        <p:pic>
          <p:nvPicPr>
            <p:cNvPr id="8" name="Picture 3" descr="Picture 3"/>
            <p:cNvPicPr>
              <a:picLocks noChangeAspect="1"/>
            </p:cNvPicPr>
            <p:nvPr/>
          </p:nvPicPr>
          <p:blipFill rotWithShape="1">
            <a:blip r:embed="rId5">
              <a:extLst/>
            </a:blip>
            <a:srcRect b="9909"/>
            <a:stretch/>
          </p:blipFill>
          <p:spPr>
            <a:xfrm>
              <a:off x="7178040" y="4060727"/>
              <a:ext cx="4050792" cy="2111474"/>
            </a:xfrm>
            <a:prstGeom prst="rect">
              <a:avLst/>
            </a:prstGeom>
            <a:ln w="12700">
              <a:solidFill>
                <a:schemeClr val="tx1"/>
              </a:solidFill>
              <a:miter lim="400000"/>
            </a:ln>
          </p:spPr>
        </p:pic>
        <p:sp>
          <p:nvSpPr>
            <p:cNvPr id="12" name="TextBox 11"/>
            <p:cNvSpPr txBox="1"/>
            <p:nvPr/>
          </p:nvSpPr>
          <p:spPr>
            <a:xfrm>
              <a:off x="9457945" y="4425697"/>
              <a:ext cx="995772" cy="261610"/>
            </a:xfrm>
            <a:prstGeom prst="rect">
              <a:avLst/>
            </a:prstGeom>
            <a:solidFill>
              <a:schemeClr val="bg1"/>
            </a:solid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BV-AVD: 82%</a:t>
              </a:r>
            </a:p>
          </p:txBody>
        </p:sp>
        <p:sp>
          <p:nvSpPr>
            <p:cNvPr id="14" name="TextBox 13"/>
            <p:cNvSpPr txBox="1"/>
            <p:nvPr/>
          </p:nvSpPr>
          <p:spPr>
            <a:xfrm>
              <a:off x="9610344" y="4870705"/>
              <a:ext cx="950976" cy="261610"/>
            </a:xfrm>
            <a:prstGeom prst="rect">
              <a:avLst/>
            </a:prstGeom>
            <a:solidFill>
              <a:schemeClr val="bg1"/>
            </a:solidFill>
          </p:spPr>
          <p:txBody>
            <a:bodyPr wrap="squar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00000"/>
                  </a:solidFill>
                  <a:effectLst/>
                  <a:uLnTx/>
                  <a:uFillTx/>
                  <a:latin typeface="Calibri" panose="020F0502020204030204"/>
                  <a:ea typeface="+mn-ea"/>
                  <a:cs typeface="+mn-cs"/>
                </a:rPr>
                <a:t>ABVD: 75.3%</a:t>
              </a:r>
            </a:p>
          </p:txBody>
        </p:sp>
        <p:sp>
          <p:nvSpPr>
            <p:cNvPr id="17" name="Rectangle 16"/>
            <p:cNvSpPr/>
            <p:nvPr/>
          </p:nvSpPr>
          <p:spPr>
            <a:xfrm>
              <a:off x="7247521" y="6059124"/>
              <a:ext cx="1135101" cy="8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7763257" y="5135880"/>
              <a:ext cx="1914143" cy="655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777929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594"/>
            <a:ext cx="10515600" cy="749808"/>
          </a:xfrm>
        </p:spPr>
        <p:txBody>
          <a:bodyPr>
            <a:normAutofit fontScale="90000"/>
          </a:bodyPr>
          <a:lstStyle/>
          <a:p>
            <a:pPr algn="ctr"/>
            <a:r>
              <a:rPr lang="en-US" sz="3600" b="1" dirty="0">
                <a:solidFill>
                  <a:srgbClr val="006600"/>
                </a:solidFill>
                <a:latin typeface="+mn-lt"/>
              </a:rPr>
              <a:t>ECHELON-1: Summary</a:t>
            </a:r>
            <a:br>
              <a:rPr lang="en-US" sz="3600" b="1" dirty="0">
                <a:solidFill>
                  <a:srgbClr val="C00000"/>
                </a:solidFill>
                <a:latin typeface="+mn-lt"/>
              </a:rPr>
            </a:br>
            <a:r>
              <a:rPr lang="en-US" sz="1269" b="1" dirty="0">
                <a:solidFill>
                  <a:schemeClr val="accent2"/>
                </a:solidFill>
                <a:latin typeface="+mn-lt"/>
              </a:rPr>
              <a:t>Provides a benchmark of outcomes for 6 x ABVD in interim PET positive patients (2 y PFS 42%)</a:t>
            </a:r>
            <a:endParaRPr lang="en-US" sz="3600" b="1" dirty="0">
              <a:solidFill>
                <a:schemeClr val="accent2"/>
              </a:solidFill>
              <a:latin typeface="+mn-lt"/>
            </a:endParaRPr>
          </a:p>
        </p:txBody>
      </p:sp>
      <p:sp>
        <p:nvSpPr>
          <p:cNvPr id="4" name="Content Placeholder 3"/>
          <p:cNvSpPr txBox="1">
            <a:spLocks noGrp="1"/>
          </p:cNvSpPr>
          <p:nvPr>
            <p:ph idx="1"/>
          </p:nvPr>
        </p:nvSpPr>
        <p:spPr>
          <a:xfrm>
            <a:off x="838200" y="1255564"/>
            <a:ext cx="10981592" cy="3718454"/>
          </a:xfrm>
          <a:prstGeom prst="rect">
            <a:avLst/>
          </a:prstGeom>
          <a:noFill/>
        </p:spPr>
        <p:txBody>
          <a:bodyPr wrap="square" rtlCol="0">
            <a:spAutoFit/>
          </a:bodyPr>
          <a:lstStyle/>
          <a:p>
            <a:pPr marL="457173" indent="-457173"/>
            <a:r>
              <a:rPr lang="en-US" sz="2400" dirty="0"/>
              <a:t>BV-AVD: Modest </a:t>
            </a:r>
            <a:r>
              <a:rPr lang="en-US" sz="2400" dirty="0" err="1"/>
              <a:t>mPFS</a:t>
            </a:r>
            <a:r>
              <a:rPr lang="en-US" sz="2400" dirty="0"/>
              <a:t> (5%) advantage with no OS advantage</a:t>
            </a:r>
          </a:p>
          <a:p>
            <a:pPr marL="457173" indent="-457173"/>
            <a:r>
              <a:rPr lang="en-US" sz="2400" dirty="0"/>
              <a:t>Deauville 1-2 considered negative (other studies 1-3 is negative) </a:t>
            </a:r>
          </a:p>
          <a:p>
            <a:pPr marL="457173" indent="-457173"/>
            <a:r>
              <a:rPr lang="en-US" sz="2400" dirty="0"/>
              <a:t>More toxicity (neuropathy, hematologic)</a:t>
            </a:r>
          </a:p>
          <a:p>
            <a:pPr marL="457173" indent="-457173"/>
            <a:r>
              <a:rPr lang="en-US" sz="2400" dirty="0"/>
              <a:t>G-CSF is required</a:t>
            </a:r>
          </a:p>
          <a:p>
            <a:pPr marL="457173" indent="-457173"/>
            <a:r>
              <a:rPr lang="en-US" sz="2400" dirty="0"/>
              <a:t>Avoids bleomycin</a:t>
            </a:r>
          </a:p>
          <a:p>
            <a:pPr marL="914346" lvl="1" indent="-457173"/>
            <a:r>
              <a:rPr lang="en-US" dirty="0"/>
              <a:t>RATHL results have changed practice in ~ 80% of patients and AVD is used if interim PET negative</a:t>
            </a:r>
            <a:endParaRPr lang="en-US" sz="2400" dirty="0"/>
          </a:p>
          <a:p>
            <a:pPr marL="457173" indent="-457173"/>
            <a:r>
              <a:rPr lang="en-US" sz="2400" b="1" dirty="0">
                <a:solidFill>
                  <a:srgbClr val="000000"/>
                </a:solidFill>
              </a:rPr>
              <a:t>Impact of BV-AVD primarily seen in</a:t>
            </a:r>
          </a:p>
          <a:p>
            <a:pPr marL="914346" lvl="1" indent="-457173"/>
            <a:r>
              <a:rPr lang="en-US" b="1" dirty="0">
                <a:solidFill>
                  <a:srgbClr val="000000"/>
                </a:solidFill>
              </a:rPr>
              <a:t>North American patients </a:t>
            </a:r>
          </a:p>
          <a:p>
            <a:pPr marL="914346" lvl="1" indent="-457173"/>
            <a:r>
              <a:rPr lang="en-US" b="1" dirty="0">
                <a:solidFill>
                  <a:srgbClr val="000000"/>
                </a:solidFill>
              </a:rPr>
              <a:t>PET-2 positive cases </a:t>
            </a:r>
          </a:p>
          <a:p>
            <a:pPr marL="914346" lvl="1" indent="-457173"/>
            <a:r>
              <a:rPr lang="en-US" b="1" dirty="0">
                <a:solidFill>
                  <a:srgbClr val="000000"/>
                </a:solidFill>
              </a:rPr>
              <a:t>Stage IV, &gt; 1 EN site</a:t>
            </a:r>
          </a:p>
        </p:txBody>
      </p:sp>
      <p:sp>
        <p:nvSpPr>
          <p:cNvPr id="5" name="TextBox 4">
            <a:extLst>
              <a:ext uri="{FF2B5EF4-FFF2-40B4-BE49-F238E27FC236}">
                <a16:creationId xmlns:a16="http://schemas.microsoft.com/office/drawing/2014/main" id="{C80F80DE-AAC8-3640-95B5-D263FC8A0886}"/>
              </a:ext>
            </a:extLst>
          </p:cNvPr>
          <p:cNvSpPr txBox="1"/>
          <p:nvPr/>
        </p:nvSpPr>
        <p:spPr>
          <a:xfrm>
            <a:off x="600808" y="5363307"/>
            <a:ext cx="10752992" cy="340863"/>
          </a:xfrm>
          <a:prstGeom prst="rect">
            <a:avLst/>
          </a:prstGeom>
          <a:noFill/>
        </p:spPr>
        <p:txBody>
          <a:bodyPr wrap="squar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615" b="1" i="0" u="none" strike="noStrike" kern="1200" cap="none" spc="0" normalizeH="0" baseline="0" noProof="0" dirty="0">
                <a:ln>
                  <a:noFill/>
                </a:ln>
                <a:solidFill>
                  <a:srgbClr val="006600"/>
                </a:solidFill>
                <a:effectLst/>
                <a:uLnTx/>
                <a:uFillTx/>
                <a:latin typeface="Calibri" panose="020F0502020204030204"/>
                <a:ea typeface="+mn-ea"/>
                <a:cs typeface="+mn-cs"/>
              </a:rPr>
              <a:t>IF there is not adequate nuclear medicine support at your center, I would recommend BV-AVD to most patients with ASHL</a:t>
            </a:r>
          </a:p>
        </p:txBody>
      </p:sp>
    </p:spTree>
    <p:extLst>
      <p:ext uri="{BB962C8B-B14F-4D97-AF65-F5344CB8AC3E}">
        <p14:creationId xmlns:p14="http://schemas.microsoft.com/office/powerpoint/2010/main" val="560888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43"/>
          <p:cNvSpPr txBox="1">
            <a:spLocks noChangeArrowheads="1"/>
          </p:cNvSpPr>
          <p:nvPr/>
        </p:nvSpPr>
        <p:spPr bwMode="auto">
          <a:xfrm>
            <a:off x="9720890" y="3437160"/>
            <a:ext cx="994825"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206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263759"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Max 2 years</a:t>
            </a:r>
          </a:p>
        </p:txBody>
      </p:sp>
      <p:sp>
        <p:nvSpPr>
          <p:cNvPr id="45058" name="Title 1"/>
          <p:cNvSpPr>
            <a:spLocks noGrp="1"/>
          </p:cNvSpPr>
          <p:nvPr>
            <p:ph type="title"/>
          </p:nvPr>
        </p:nvSpPr>
        <p:spPr/>
        <p:txBody>
          <a:bodyPr/>
          <a:lstStyle/>
          <a:p>
            <a:r>
              <a:rPr lang="en-US" altLang="en-US" b="1" dirty="0"/>
              <a:t>Phase 2 </a:t>
            </a:r>
            <a:r>
              <a:rPr lang="en-US" altLang="en-US" b="1" dirty="0" err="1"/>
              <a:t>CheckMate</a:t>
            </a:r>
            <a:r>
              <a:rPr lang="en-US" altLang="en-US" b="1" dirty="0"/>
              <a:t> 205 Newly Diagnosed </a:t>
            </a:r>
            <a:r>
              <a:rPr lang="en-US" altLang="en-US" b="1" dirty="0" err="1"/>
              <a:t>cHL</a:t>
            </a:r>
            <a:r>
              <a:rPr lang="en-US" altLang="en-US" b="1" dirty="0"/>
              <a:t>: Study Design</a:t>
            </a:r>
            <a:r>
              <a:rPr lang="en-US" altLang="en-US" b="1" baseline="30000" dirty="0"/>
              <a:t>1</a:t>
            </a:r>
          </a:p>
        </p:txBody>
      </p:sp>
      <p:sp>
        <p:nvSpPr>
          <p:cNvPr id="45061" name="Rectangle 6"/>
          <p:cNvSpPr>
            <a:spLocks noChangeArrowheads="1"/>
          </p:cNvSpPr>
          <p:nvPr/>
        </p:nvSpPr>
        <p:spPr bwMode="auto">
          <a:xfrm>
            <a:off x="1703263" y="1757011"/>
            <a:ext cx="2223656" cy="1980236"/>
          </a:xfrm>
          <a:prstGeom prst="rect">
            <a:avLst/>
          </a:prstGeom>
          <a:solidFill>
            <a:schemeClr val="accent1"/>
          </a:solidFill>
          <a:ln w="25400" algn="ctr">
            <a:noFill/>
            <a:round/>
            <a:headEnd/>
            <a:tailEnd type="triangle" w="med" len="med"/>
          </a:ln>
        </p:spPr>
        <p:txBody>
          <a:bodyPr lIns="68580" tIns="34290" rIns="68580" bIns="34290" anchor="ctr"/>
          <a:lstStyle>
            <a:lvl1pPr>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206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263759" rtl="0" eaLnBrk="1" fontAlgn="auto" latinLnBrk="0" hangingPunct="1">
              <a:lnSpc>
                <a:spcPct val="100000"/>
              </a:lnSpc>
              <a:spcBef>
                <a:spcPct val="0"/>
              </a:spcBef>
              <a:spcAft>
                <a:spcPts val="0"/>
              </a:spcAft>
              <a:buClr>
                <a:srgbClr val="002060"/>
              </a:buClr>
              <a:buSzTx/>
              <a:buFont typeface="Arial" panose="020B0604020202020204" pitchFamily="34" charset="0"/>
              <a:buNone/>
              <a:tabLst/>
              <a:defRPr/>
            </a:pPr>
            <a:r>
              <a:rPr kumimoji="0" lang="en-GB"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Adults with newly diagnosed, untreated, advanced-stage </a:t>
            </a:r>
            <a:r>
              <a:rPr kumimoji="0" lang="en-GB" altLang="en-US" sz="13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cHL</a:t>
            </a:r>
            <a:endParaRPr kumimoji="0" lang="en-GB"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263759" rtl="0" eaLnBrk="1" fontAlgn="auto" latinLnBrk="0" hangingPunct="1">
              <a:lnSpc>
                <a:spcPct val="100000"/>
              </a:lnSpc>
              <a:spcBef>
                <a:spcPct val="0"/>
              </a:spcBef>
              <a:spcAft>
                <a:spcPts val="0"/>
              </a:spcAft>
              <a:buClr>
                <a:srgbClr val="002060"/>
              </a:buClr>
              <a:buSzTx/>
              <a:buFont typeface="Arial" panose="020B0604020202020204" pitchFamily="34" charset="0"/>
              <a:buNone/>
              <a:tabLst/>
              <a:defRPr/>
            </a:pPr>
            <a:r>
              <a:rPr kumimoji="0" lang="en-GB"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 IIB, III, IV) </a:t>
            </a:r>
          </a:p>
          <a:p>
            <a:pPr marL="0" marR="0" lvl="0" indent="0" algn="ctr" defTabSz="263759" rtl="0" eaLnBrk="1" fontAlgn="auto" latinLnBrk="0" hangingPunct="1">
              <a:lnSpc>
                <a:spcPct val="100000"/>
              </a:lnSpc>
              <a:spcBef>
                <a:spcPct val="0"/>
              </a:spcBef>
              <a:spcAft>
                <a:spcPts val="0"/>
              </a:spcAft>
              <a:buClr>
                <a:srgbClr val="002060"/>
              </a:buClr>
              <a:buSzTx/>
              <a:buFont typeface="Arial" panose="020B0604020202020204" pitchFamily="34" charset="0"/>
              <a:buNone/>
              <a:tabLst/>
              <a:defRPr/>
            </a:pPr>
            <a:endParaRPr kumimoji="0" lang="en-GB"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263759" rtl="0" eaLnBrk="1" fontAlgn="auto" latinLnBrk="0" hangingPunct="1">
              <a:lnSpc>
                <a:spcPct val="100000"/>
              </a:lnSpc>
              <a:spcBef>
                <a:spcPct val="0"/>
              </a:spcBef>
              <a:spcAft>
                <a:spcPts val="0"/>
              </a:spcAft>
              <a:buClr>
                <a:srgbClr val="002060"/>
              </a:buClr>
              <a:buSzTx/>
              <a:buFont typeface="Arial" panose="020B0604020202020204" pitchFamily="34" charset="0"/>
              <a:buNone/>
              <a:tabLst/>
              <a:defRPr/>
            </a:pPr>
            <a:r>
              <a:rPr kumimoji="0" lang="en-GB"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Performance status 0-1</a:t>
            </a:r>
          </a:p>
          <a:p>
            <a:pPr marL="0" marR="0" lvl="0" indent="0" algn="ctr" defTabSz="263759" rtl="0" eaLnBrk="1" fontAlgn="auto" latinLnBrk="0" hangingPunct="1">
              <a:lnSpc>
                <a:spcPct val="100000"/>
              </a:lnSpc>
              <a:spcBef>
                <a:spcPct val="0"/>
              </a:spcBef>
              <a:spcAft>
                <a:spcPts val="0"/>
              </a:spcAft>
              <a:buClr>
                <a:srgbClr val="002060"/>
              </a:buClr>
              <a:buSzTx/>
              <a:buFont typeface="Arial" panose="020B0604020202020204" pitchFamily="34" charset="0"/>
              <a:buNone/>
              <a:tabLst/>
              <a:defRPr/>
            </a:pPr>
            <a:endParaRPr kumimoji="0" lang="en-GB"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263759" rtl="0" eaLnBrk="1" fontAlgn="auto" latinLnBrk="0" hangingPunct="1">
              <a:lnSpc>
                <a:spcPct val="100000"/>
              </a:lnSpc>
              <a:spcBef>
                <a:spcPct val="0"/>
              </a:spcBef>
              <a:spcAft>
                <a:spcPts val="0"/>
              </a:spcAft>
              <a:buClr>
                <a:srgbClr val="002060"/>
              </a:buClr>
              <a:buSzTx/>
              <a:buFont typeface="Arial" panose="020B0604020202020204" pitchFamily="34" charset="0"/>
              <a:buNone/>
              <a:tabLst/>
              <a:defRPr/>
            </a:pPr>
            <a:r>
              <a:rPr kumimoji="0" lang="en-US" altLang="en-US" sz="1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 = 51</a:t>
            </a:r>
          </a:p>
        </p:txBody>
      </p:sp>
      <p:cxnSp>
        <p:nvCxnSpPr>
          <p:cNvPr id="25" name="Straight Arrow Connector 24"/>
          <p:cNvCxnSpPr/>
          <p:nvPr/>
        </p:nvCxnSpPr>
        <p:spPr>
          <a:xfrm>
            <a:off x="4155949" y="3415436"/>
            <a:ext cx="13537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606060" y="3403340"/>
            <a:ext cx="40746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066" name="TextBox 42"/>
          <p:cNvSpPr txBox="1">
            <a:spLocks noChangeArrowheads="1"/>
          </p:cNvSpPr>
          <p:nvPr/>
        </p:nvSpPr>
        <p:spPr bwMode="auto">
          <a:xfrm>
            <a:off x="4425791" y="3437159"/>
            <a:ext cx="797239"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206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263759"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~8 weeks</a:t>
            </a:r>
            <a:endParaRPr kumimoji="0" lang="en-GB" altLang="en-US" sz="11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67" name="TextBox 43"/>
          <p:cNvSpPr txBox="1">
            <a:spLocks noChangeArrowheads="1"/>
          </p:cNvSpPr>
          <p:nvPr/>
        </p:nvSpPr>
        <p:spPr bwMode="auto">
          <a:xfrm>
            <a:off x="7112854" y="3437160"/>
            <a:ext cx="1018236"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206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263759" rtl="0" eaLnBrk="1" fontAlgn="auto" latinLnBrk="0" hangingPunct="1">
              <a:lnSpc>
                <a:spcPct val="100000"/>
              </a:lnSpc>
              <a:spcBef>
                <a:spcPct val="0"/>
              </a:spcBef>
              <a:spcAft>
                <a:spcPts val="0"/>
              </a:spcAft>
              <a:buClrTx/>
              <a:buSzTx/>
              <a:buFontTx/>
              <a:buNone/>
              <a:tabLst/>
              <a:defRPr/>
            </a:pPr>
            <a:r>
              <a:rPr kumimoji="0" lang="en-GB" alt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~22 weeks</a:t>
            </a:r>
          </a:p>
        </p:txBody>
      </p:sp>
      <p:sp>
        <p:nvSpPr>
          <p:cNvPr id="48" name="Rounded Rectangle 47"/>
          <p:cNvSpPr/>
          <p:nvPr/>
        </p:nvSpPr>
        <p:spPr>
          <a:xfrm>
            <a:off x="9720890" y="2369250"/>
            <a:ext cx="1099510" cy="942019"/>
          </a:xfrm>
          <a:prstGeom prst="roundRect">
            <a:avLst/>
          </a:prstGeom>
          <a:solidFill>
            <a:srgbClr val="10253F"/>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Follow-up/ observation</a:t>
            </a:r>
          </a:p>
        </p:txBody>
      </p:sp>
      <p:sp>
        <p:nvSpPr>
          <p:cNvPr id="45072" name="TextBox 48"/>
          <p:cNvSpPr txBox="1">
            <a:spLocks noChangeArrowheads="1"/>
          </p:cNvSpPr>
          <p:nvPr/>
        </p:nvSpPr>
        <p:spPr bwMode="auto">
          <a:xfrm>
            <a:off x="5497712" y="1532087"/>
            <a:ext cx="4223176"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206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263759"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Combotherapy</a:t>
            </a: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263759"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 combo-cycles; 12 doses)</a:t>
            </a:r>
          </a:p>
          <a:p>
            <a:pPr marL="0" marR="0" lvl="0" indent="0" algn="ctr" defTabSz="263759"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5073" name="TextBox 49"/>
          <p:cNvSpPr txBox="1">
            <a:spLocks noChangeArrowheads="1"/>
          </p:cNvSpPr>
          <p:nvPr/>
        </p:nvSpPr>
        <p:spPr bwMode="auto">
          <a:xfrm>
            <a:off x="4122513" y="1532086"/>
            <a:ext cx="137519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02060"/>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002060"/>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marL="0" marR="0" lvl="0" indent="0" algn="ctr" defTabSz="263759"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Monotherapy</a:t>
            </a:r>
          </a:p>
          <a:p>
            <a:pPr marL="0" marR="0" lvl="0" indent="0" algn="ctr" defTabSz="263759"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 doses)</a:t>
            </a:r>
          </a:p>
          <a:p>
            <a:pPr marL="0" marR="0" lvl="0" indent="0" algn="ctr" defTabSz="263759"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4" name="Straight Arrow Connector 23"/>
          <p:cNvCxnSpPr/>
          <p:nvPr/>
        </p:nvCxnSpPr>
        <p:spPr>
          <a:xfrm>
            <a:off x="9720888" y="3415436"/>
            <a:ext cx="10083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5-Point Star 6"/>
          <p:cNvSpPr/>
          <p:nvPr/>
        </p:nvSpPr>
        <p:spPr>
          <a:xfrm>
            <a:off x="5469998" y="3706150"/>
            <a:ext cx="136671" cy="183696"/>
          </a:xfrm>
          <a:prstGeom prst="star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5-Point Star 33"/>
          <p:cNvSpPr/>
          <p:nvPr/>
        </p:nvSpPr>
        <p:spPr>
          <a:xfrm>
            <a:off x="6718614" y="3706150"/>
            <a:ext cx="136671" cy="183696"/>
          </a:xfrm>
          <a:prstGeom prst="star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5-Point Star 34"/>
          <p:cNvSpPr/>
          <p:nvPr/>
        </p:nvSpPr>
        <p:spPr>
          <a:xfrm>
            <a:off x="10153833" y="3706150"/>
            <a:ext cx="136671" cy="183696"/>
          </a:xfrm>
          <a:prstGeom prst="star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bwMode="auto">
          <a:xfrm flipH="1">
            <a:off x="4122514" y="2589119"/>
            <a:ext cx="1403791" cy="650875"/>
          </a:xfrm>
          <a:prstGeom prst="rect">
            <a:avLst/>
          </a:prstGeom>
          <a:solidFill>
            <a:srgbClr val="0065A4"/>
          </a:solidFill>
          <a:ln w="19050" cap="flat" cmpd="sng" algn="ctr">
            <a:noFill/>
            <a:prstDash val="solid"/>
            <a:round/>
            <a:headEnd type="none" w="med" len="med"/>
            <a:tailEnd type="none" w="med" len="med"/>
          </a:ln>
          <a:effectLst/>
        </p:spPr>
        <p:txBody>
          <a:bodyPr lIns="0" tIns="0" rIns="0" bIns="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Nivolumab </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240 mg IV Q2W</a:t>
            </a:r>
          </a:p>
        </p:txBody>
      </p:sp>
      <p:sp>
        <p:nvSpPr>
          <p:cNvPr id="42" name="Rectangle 41"/>
          <p:cNvSpPr/>
          <p:nvPr/>
        </p:nvSpPr>
        <p:spPr bwMode="auto">
          <a:xfrm>
            <a:off x="5523056" y="2589112"/>
            <a:ext cx="4197832" cy="650080"/>
          </a:xfrm>
          <a:prstGeom prst="rect">
            <a:avLst/>
          </a:prstGeom>
          <a:solidFill>
            <a:srgbClr val="E28700"/>
          </a:solidFill>
          <a:ln w="19050" cap="flat" cmpd="sng" algn="ctr">
            <a:noFill/>
            <a:prstDash val="solid"/>
            <a:round/>
            <a:headEnd type="none" w="med" len="med"/>
            <a:tailEnd type="none" w="med" len="med"/>
          </a:ln>
          <a:effectLst/>
        </p:spPr>
        <p:txBody>
          <a:bodyPr lIns="0" tIns="0" rIns="0" bIns="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Nivolumab 240 mg IV + AVD</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Q2W</a:t>
            </a:r>
          </a:p>
        </p:txBody>
      </p:sp>
      <p:sp>
        <p:nvSpPr>
          <p:cNvPr id="3" name="Down Arrow 2"/>
          <p:cNvSpPr/>
          <p:nvPr/>
        </p:nvSpPr>
        <p:spPr>
          <a:xfrm>
            <a:off x="4105213" y="2257600"/>
            <a:ext cx="112486" cy="33292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Down Arrow 27"/>
          <p:cNvSpPr/>
          <p:nvPr/>
        </p:nvSpPr>
        <p:spPr>
          <a:xfrm>
            <a:off x="4470520" y="2257600"/>
            <a:ext cx="112486" cy="33292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Down Arrow 28"/>
          <p:cNvSpPr/>
          <p:nvPr/>
        </p:nvSpPr>
        <p:spPr>
          <a:xfrm>
            <a:off x="4835828" y="2257600"/>
            <a:ext cx="112486" cy="33292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Down Arrow 29"/>
          <p:cNvSpPr/>
          <p:nvPr/>
        </p:nvSpPr>
        <p:spPr>
          <a:xfrm>
            <a:off x="5201135" y="2257600"/>
            <a:ext cx="112486" cy="332924"/>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Down Arrow 30"/>
          <p:cNvSpPr/>
          <p:nvPr/>
        </p:nvSpPr>
        <p:spPr>
          <a:xfrm>
            <a:off x="5566443"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Down Arrow 31"/>
          <p:cNvSpPr/>
          <p:nvPr/>
        </p:nvSpPr>
        <p:spPr>
          <a:xfrm>
            <a:off x="5931755"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own Arrow 32"/>
          <p:cNvSpPr/>
          <p:nvPr/>
        </p:nvSpPr>
        <p:spPr>
          <a:xfrm>
            <a:off x="6297063"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Down Arrow 35"/>
          <p:cNvSpPr/>
          <p:nvPr/>
        </p:nvSpPr>
        <p:spPr>
          <a:xfrm>
            <a:off x="6662370"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Down Arrow 36"/>
          <p:cNvSpPr/>
          <p:nvPr/>
        </p:nvSpPr>
        <p:spPr>
          <a:xfrm>
            <a:off x="7027677"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Down Arrow 37"/>
          <p:cNvSpPr/>
          <p:nvPr/>
        </p:nvSpPr>
        <p:spPr>
          <a:xfrm>
            <a:off x="7392985"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Down Arrow 38"/>
          <p:cNvSpPr/>
          <p:nvPr/>
        </p:nvSpPr>
        <p:spPr>
          <a:xfrm>
            <a:off x="7758297"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Down Arrow 42"/>
          <p:cNvSpPr/>
          <p:nvPr/>
        </p:nvSpPr>
        <p:spPr>
          <a:xfrm>
            <a:off x="8123605"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Down Arrow 43"/>
          <p:cNvSpPr/>
          <p:nvPr/>
        </p:nvSpPr>
        <p:spPr>
          <a:xfrm>
            <a:off x="8488912"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Down Arrow 46"/>
          <p:cNvSpPr/>
          <p:nvPr/>
        </p:nvSpPr>
        <p:spPr>
          <a:xfrm>
            <a:off x="8854220"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Down Arrow 48"/>
          <p:cNvSpPr/>
          <p:nvPr/>
        </p:nvSpPr>
        <p:spPr>
          <a:xfrm>
            <a:off x="9219527"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Down Arrow 49"/>
          <p:cNvSpPr/>
          <p:nvPr/>
        </p:nvSpPr>
        <p:spPr>
          <a:xfrm>
            <a:off x="9584840" y="2257600"/>
            <a:ext cx="112486" cy="332924"/>
          </a:xfrm>
          <a:prstGeom prst="downArrow">
            <a:avLst/>
          </a:prstGeom>
          <a:solidFill>
            <a:srgbClr val="E287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5-Point Star 50"/>
          <p:cNvSpPr/>
          <p:nvPr/>
        </p:nvSpPr>
        <p:spPr>
          <a:xfrm>
            <a:off x="4114610" y="3706150"/>
            <a:ext cx="136671" cy="183696"/>
          </a:xfrm>
          <a:prstGeom prst="star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3"/>
          <p:cNvGrpSpPr/>
          <p:nvPr/>
        </p:nvGrpSpPr>
        <p:grpSpPr>
          <a:xfrm>
            <a:off x="2098120" y="3915450"/>
            <a:ext cx="2594533" cy="250041"/>
            <a:chOff x="3673269" y="2892584"/>
            <a:chExt cx="2594533" cy="187531"/>
          </a:xfrm>
        </p:grpSpPr>
        <p:sp>
          <p:nvSpPr>
            <p:cNvPr id="4" name="TextBox 3"/>
            <p:cNvSpPr txBox="1"/>
            <p:nvPr/>
          </p:nvSpPr>
          <p:spPr>
            <a:xfrm>
              <a:off x="3798702" y="2892584"/>
              <a:ext cx="2469100" cy="178895"/>
            </a:xfrm>
            <a:prstGeom prst="rect">
              <a:avLst/>
            </a:prstGeom>
            <a:noFill/>
          </p:spPr>
          <p:txBody>
            <a:bodyPr wrap="square" lIns="68580" tIns="34290" rIns="68580" bIns="34290"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FDG-PET plus CT/MRI scans</a:t>
              </a:r>
            </a:p>
          </p:txBody>
        </p:sp>
        <p:sp>
          <p:nvSpPr>
            <p:cNvPr id="53" name="5-Point Star 52"/>
            <p:cNvSpPr/>
            <p:nvPr/>
          </p:nvSpPr>
          <p:spPr>
            <a:xfrm>
              <a:off x="3673269" y="2942343"/>
              <a:ext cx="136671" cy="137772"/>
            </a:xfrm>
            <a:prstGeom prst="star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5" name="Footer Placeholder 6"/>
          <p:cNvSpPr>
            <a:spLocks noGrp="1"/>
          </p:cNvSpPr>
          <p:nvPr>
            <p:ph type="ftr" sz="quarter" idx="13"/>
          </p:nvPr>
        </p:nvSpPr>
        <p:spPr>
          <a:xfrm>
            <a:off x="426103" y="6164267"/>
            <a:ext cx="7498080" cy="365125"/>
          </a:xfrm>
        </p:spPr>
        <p:txBody>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883" b="0" i="0" u="none" strike="noStrike" kern="1200" cap="none" spc="0" normalizeH="0" baseline="0" noProof="0" dirty="0">
                <a:ln>
                  <a:noFill/>
                </a:ln>
                <a:solidFill>
                  <a:srgbClr val="000000"/>
                </a:solidFill>
                <a:effectLst/>
                <a:uLnTx/>
                <a:uFillTx/>
                <a:latin typeface="Calibri" panose="020F0502020204030204"/>
                <a:ea typeface="+mn-ea"/>
                <a:cs typeface="+mn-cs"/>
              </a:rPr>
              <a:t>Responses were assessed using the IWG 2007 criteria.</a:t>
            </a:r>
          </a:p>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883" b="0" i="0" u="none" strike="noStrike" kern="1200" cap="none" spc="0" normalizeH="0" baseline="0" noProof="0" dirty="0">
                <a:ln>
                  <a:noFill/>
                </a:ln>
                <a:solidFill>
                  <a:srgbClr val="000000"/>
                </a:solidFill>
                <a:effectLst/>
                <a:uLnTx/>
                <a:uFillTx/>
                <a:latin typeface="Calibri" panose="020F0502020204030204"/>
                <a:ea typeface="+mn-ea"/>
                <a:cs typeface="+mn-cs"/>
              </a:rPr>
              <a:t>At database lock (October 2017), median duration of follow-up was 11.1 months.</a:t>
            </a:r>
          </a:p>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883" b="0" i="0" u="none" strike="noStrike" kern="1200" cap="none" spc="0" normalizeH="0" baseline="0" noProof="0" dirty="0">
                <a:ln>
                  <a:noFill/>
                </a:ln>
                <a:solidFill>
                  <a:srgbClr val="000000"/>
                </a:solidFill>
                <a:effectLst/>
                <a:uLnTx/>
                <a:uFillTx/>
                <a:latin typeface="Calibri" panose="020F0502020204030204"/>
                <a:ea typeface="+mn-ea"/>
                <a:cs typeface="+mn-cs"/>
              </a:rPr>
              <a:t>Bleomycin excluded due to potential overlapping pulmonary toxicity.</a:t>
            </a:r>
          </a:p>
          <a:p>
            <a:pPr marL="0" marR="0" lvl="0" indent="0" algn="l" defTabSz="263759" rtl="0" eaLnBrk="1" fontAlgn="auto" latinLnBrk="0" hangingPunct="1">
              <a:lnSpc>
                <a:spcPct val="100000"/>
              </a:lnSpc>
              <a:spcBef>
                <a:spcPts val="0"/>
              </a:spcBef>
              <a:spcAft>
                <a:spcPts val="0"/>
              </a:spcAft>
              <a:buClrTx/>
              <a:buSzTx/>
              <a:buFontTx/>
              <a:buNone/>
              <a:tabLst/>
              <a:defRPr/>
            </a:pPr>
            <a:r>
              <a:rPr kumimoji="0" lang="da-DK" sz="883" b="0" i="0" u="none" strike="noStrike" kern="1200" cap="none" spc="0" normalizeH="0" baseline="0" noProof="0" dirty="0">
                <a:ln>
                  <a:noFill/>
                </a:ln>
                <a:solidFill>
                  <a:srgbClr val="000000"/>
                </a:solidFill>
                <a:effectLst/>
                <a:uLnTx/>
                <a:uFillTx/>
                <a:latin typeface="Calibri" panose="020F0502020204030204"/>
                <a:ea typeface="+mn-ea"/>
                <a:cs typeface="+mn-cs"/>
              </a:rPr>
              <a:t>1. </a:t>
            </a:r>
            <a:r>
              <a:rPr kumimoji="0" lang="da-DK" sz="883" b="0" i="0" u="none" strike="noStrike" kern="1200" cap="none" spc="0" normalizeH="0" baseline="0" noProof="0" dirty="0" err="1">
                <a:ln>
                  <a:noFill/>
                </a:ln>
                <a:solidFill>
                  <a:srgbClr val="000000"/>
                </a:solidFill>
                <a:effectLst/>
                <a:uLnTx/>
                <a:uFillTx/>
                <a:latin typeface="Calibri" panose="020F0502020204030204"/>
                <a:ea typeface="+mn-ea"/>
                <a:cs typeface="+mn-cs"/>
              </a:rPr>
              <a:t>Ramchandren</a:t>
            </a:r>
            <a:r>
              <a:rPr kumimoji="0" lang="da-DK" sz="883" b="0" i="0" u="none" strike="noStrike" kern="1200" cap="none" spc="0" normalizeH="0" baseline="0" noProof="0" dirty="0">
                <a:ln>
                  <a:noFill/>
                </a:ln>
                <a:solidFill>
                  <a:srgbClr val="000000"/>
                </a:solidFill>
                <a:effectLst/>
                <a:uLnTx/>
                <a:uFillTx/>
                <a:latin typeface="Calibri" panose="020F0502020204030204"/>
                <a:ea typeface="+mn-ea"/>
                <a:cs typeface="+mn-cs"/>
              </a:rPr>
              <a:t> R et al. </a:t>
            </a:r>
            <a:r>
              <a:rPr kumimoji="0" lang="da-DK" sz="883" b="0" i="1" u="none" strike="noStrike" kern="1200" cap="none" spc="0" normalizeH="0" baseline="0" noProof="0" dirty="0">
                <a:ln>
                  <a:noFill/>
                </a:ln>
                <a:solidFill>
                  <a:srgbClr val="000000"/>
                </a:solidFill>
                <a:effectLst/>
                <a:uLnTx/>
                <a:uFillTx/>
                <a:latin typeface="Calibri" panose="020F0502020204030204"/>
                <a:ea typeface="+mn-ea"/>
                <a:cs typeface="+mn-cs"/>
              </a:rPr>
              <a:t>Blood</a:t>
            </a:r>
            <a:r>
              <a:rPr kumimoji="0" lang="da-DK" sz="883" b="0" i="0" u="none" strike="noStrike" kern="1200" cap="none" spc="0" normalizeH="0" baseline="0" noProof="0" dirty="0">
                <a:ln>
                  <a:noFill/>
                </a:ln>
                <a:solidFill>
                  <a:srgbClr val="000000"/>
                </a:solidFill>
                <a:effectLst/>
                <a:uLnTx/>
                <a:uFillTx/>
                <a:latin typeface="Calibri" panose="020F0502020204030204"/>
                <a:ea typeface="+mn-ea"/>
                <a:cs typeface="+mn-cs"/>
              </a:rPr>
              <a:t>. 2017;130:Abstract 651.</a:t>
            </a:r>
          </a:p>
        </p:txBody>
      </p:sp>
      <p:grpSp>
        <p:nvGrpSpPr>
          <p:cNvPr id="6" name="Group 14"/>
          <p:cNvGrpSpPr/>
          <p:nvPr/>
        </p:nvGrpSpPr>
        <p:grpSpPr>
          <a:xfrm>
            <a:off x="3429000" y="4495886"/>
            <a:ext cx="6149729" cy="1292662"/>
            <a:chOff x="885678" y="3364037"/>
            <a:chExt cx="6149729" cy="969496"/>
          </a:xfrm>
        </p:grpSpPr>
        <p:sp>
          <p:nvSpPr>
            <p:cNvPr id="5" name="Rectangle 4"/>
            <p:cNvSpPr/>
            <p:nvPr/>
          </p:nvSpPr>
          <p:spPr>
            <a:xfrm>
              <a:off x="885678" y="3364037"/>
              <a:ext cx="3017520" cy="484748"/>
            </a:xfrm>
            <a:prstGeom prst="rect">
              <a:avLst/>
            </a:prstGeom>
            <a:ln w="19050">
              <a:solidFill>
                <a:schemeClr val="accent1"/>
              </a:solidFill>
            </a:ln>
          </p:spPr>
          <p:txBody>
            <a:bodyPr wrap="square" anchor="ctr">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Primary Endpoint</a:t>
              </a:r>
            </a:p>
            <a:p>
              <a:pPr marL="171440" marR="0" lvl="0" indent="-171440" algn="l" defTabSz="263759" rtl="0" eaLnBrk="1" fontAlgn="auto" latinLnBrk="0" hangingPunct="1">
                <a:lnSpc>
                  <a:spcPct val="100000"/>
                </a:lnSpc>
                <a:spcBef>
                  <a:spcPts val="0"/>
                </a:spcBef>
                <a:spcAft>
                  <a:spcPts val="0"/>
                </a:spcAft>
                <a:buClr>
                  <a:srgbClr val="5B9BD5"/>
                </a:buClr>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Safety and tolerability </a:t>
              </a:r>
              <a:b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(Grade 3-5 TRAEs)</a:t>
              </a:r>
            </a:p>
          </p:txBody>
        </p:sp>
        <p:sp>
          <p:nvSpPr>
            <p:cNvPr id="56" name="Rectangle 55"/>
            <p:cNvSpPr/>
            <p:nvPr/>
          </p:nvSpPr>
          <p:spPr>
            <a:xfrm>
              <a:off x="4292207" y="3433287"/>
              <a:ext cx="2743200" cy="900246"/>
            </a:xfrm>
            <a:prstGeom prst="rect">
              <a:avLst/>
            </a:prstGeom>
            <a:ln w="19050">
              <a:solidFill>
                <a:schemeClr val="accent2"/>
              </a:solidFill>
            </a:ln>
          </p:spPr>
          <p:txBody>
            <a:bodyPr wrap="square" anchor="ctr">
              <a:spAutoFit/>
            </a:bodyPr>
            <a:lstStyle/>
            <a:p>
              <a:pPr marL="3175" marR="0" lvl="0" indent="0" algn="l" defTabSz="26375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Additional Endpoints</a:t>
              </a:r>
            </a:p>
            <a:p>
              <a:pPr marL="128581" marR="0" lvl="0" indent="-128581" algn="l" defTabSz="263759" rtl="0" eaLnBrk="1" fontAlgn="auto" latinLnBrk="0" hangingPunct="1">
                <a:lnSpc>
                  <a:spcPct val="100000"/>
                </a:lnSpc>
                <a:spcBef>
                  <a:spcPts val="0"/>
                </a:spcBef>
                <a:spcAft>
                  <a:spcPts val="0"/>
                </a:spcAft>
                <a:buClr>
                  <a:srgbClr val="ED7D31"/>
                </a:buClr>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Discontinuation rate</a:t>
              </a:r>
            </a:p>
            <a:p>
              <a:pPr marL="128581" marR="0" lvl="0" indent="-128581" algn="l" defTabSz="263759" rtl="0" eaLnBrk="1" fontAlgn="auto" latinLnBrk="0" hangingPunct="1">
                <a:lnSpc>
                  <a:spcPct val="100000"/>
                </a:lnSpc>
                <a:spcBef>
                  <a:spcPts val="0"/>
                </a:spcBef>
                <a:spcAft>
                  <a:spcPts val="0"/>
                </a:spcAft>
                <a:buClr>
                  <a:srgbClr val="ED7D31"/>
                </a:buClr>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CR and ORR by IRC</a:t>
              </a:r>
              <a:endParaRPr kumimoji="0" lang="en-GB" sz="1200"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a:p>
              <a:pPr marL="128581" marR="0" lvl="0" indent="-128581" algn="l" defTabSz="263759" rtl="0" eaLnBrk="1" fontAlgn="auto" latinLnBrk="0" hangingPunct="1">
                <a:lnSpc>
                  <a:spcPct val="100000"/>
                </a:lnSpc>
                <a:spcBef>
                  <a:spcPts val="0"/>
                </a:spcBef>
                <a:spcAft>
                  <a:spcPts val="0"/>
                </a:spcAft>
                <a:buClr>
                  <a:srgbClr val="ED7D31"/>
                </a:buClr>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CR and ORR by investigator</a:t>
              </a:r>
            </a:p>
            <a:p>
              <a:pPr marL="128581" marR="0" lvl="0" indent="-128581" algn="l" defTabSz="263759" rtl="0" eaLnBrk="1" fontAlgn="auto" latinLnBrk="0" hangingPunct="1">
                <a:lnSpc>
                  <a:spcPct val="100000"/>
                </a:lnSpc>
                <a:spcBef>
                  <a:spcPts val="0"/>
                </a:spcBef>
                <a:spcAft>
                  <a:spcPts val="0"/>
                </a:spcAft>
                <a:buClr>
                  <a:srgbClr val="ED7D31"/>
                </a:buClr>
                <a:buSzTx/>
                <a:buFont typeface="Arial" panose="020B0604020202020204" pitchFamily="34" charset="0"/>
                <a:buChar char="•"/>
                <a:tabLst/>
                <a:defRPr/>
              </a:pPr>
              <a:r>
                <a:rPr kumimoji="0" lang="en-GB" sz="12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mPFS</a:t>
              </a: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28581" marR="0" lvl="0" indent="-128581" algn="l" defTabSz="263759" rtl="0" eaLnBrk="1" fontAlgn="auto" latinLnBrk="0" hangingPunct="1">
                <a:lnSpc>
                  <a:spcPct val="100000"/>
                </a:lnSpc>
                <a:spcBef>
                  <a:spcPts val="0"/>
                </a:spcBef>
                <a:spcAft>
                  <a:spcPts val="0"/>
                </a:spcAft>
                <a:buClr>
                  <a:srgbClr val="ED7D31"/>
                </a:buClr>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OS</a:t>
              </a:r>
            </a:p>
          </p:txBody>
        </p:sp>
      </p:grpSp>
    </p:spTree>
    <p:extLst>
      <p:ext uri="{BB962C8B-B14F-4D97-AF65-F5344CB8AC3E}">
        <p14:creationId xmlns:p14="http://schemas.microsoft.com/office/powerpoint/2010/main" val="229594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Response at End of Therapy in Evaluable Patients</a:t>
            </a:r>
            <a:r>
              <a:rPr lang="en-US" baseline="30000"/>
              <a:t>1</a:t>
            </a:r>
          </a:p>
        </p:txBody>
      </p:sp>
      <p:graphicFrame>
        <p:nvGraphicFramePr>
          <p:cNvPr id="11" name="Table 10"/>
          <p:cNvGraphicFramePr>
            <a:graphicFrameLocks noGrp="1"/>
          </p:cNvGraphicFramePr>
          <p:nvPr>
            <p:extLst/>
          </p:nvPr>
        </p:nvGraphicFramePr>
        <p:xfrm>
          <a:off x="6802973" y="1415989"/>
          <a:ext cx="3674745" cy="5251107"/>
        </p:xfrm>
        <a:graphic>
          <a:graphicData uri="http://schemas.openxmlformats.org/drawingml/2006/table">
            <a:tbl>
              <a:tblPr firstRow="1" bandRow="1">
                <a:tableStyleId>{8EC20E35-A176-4012-BC5E-935CFFF8708E}</a:tableStyleId>
              </a:tblPr>
              <a:tblGrid>
                <a:gridCol w="548640">
                  <a:extLst>
                    <a:ext uri="{9D8B030D-6E8A-4147-A177-3AD203B41FA5}">
                      <a16:colId xmlns:a16="http://schemas.microsoft.com/office/drawing/2014/main" val="20000"/>
                    </a:ext>
                  </a:extLst>
                </a:gridCol>
                <a:gridCol w="1106587">
                  <a:extLst>
                    <a:ext uri="{9D8B030D-6E8A-4147-A177-3AD203B41FA5}">
                      <a16:colId xmlns:a16="http://schemas.microsoft.com/office/drawing/2014/main" val="20001"/>
                    </a:ext>
                  </a:extLst>
                </a:gridCol>
                <a:gridCol w="2019518">
                  <a:extLst>
                    <a:ext uri="{9D8B030D-6E8A-4147-A177-3AD203B41FA5}">
                      <a16:colId xmlns:a16="http://schemas.microsoft.com/office/drawing/2014/main" val="20002"/>
                    </a:ext>
                  </a:extLst>
                </a:gridCol>
              </a:tblGrid>
              <a:tr h="32776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a:t>Status of Non-CR Patients by IRC </a:t>
                      </a:r>
                      <a:r>
                        <a:rPr lang="en-US" sz="1500" noProof="0"/>
                        <a:t>(n = 12)</a:t>
                      </a:r>
                      <a:endParaRPr lang="en-US" sz="1500" b="1">
                        <a:latin typeface="Arial" panose="020B0604020202020204" pitchFamily="34" charset="0"/>
                        <a:cs typeface="Arial" panose="020B0604020202020204" pitchFamily="34" charset="0"/>
                      </a:endParaRPr>
                    </a:p>
                  </a:txBody>
                  <a:tcPr marL="51435" marR="51435" anchor="ctr"/>
                </a:tc>
                <a:tc hMerge="1">
                  <a:txBody>
                    <a:bodyPr/>
                    <a:lstStyle/>
                    <a:p>
                      <a:pPr algn="ctr"/>
                      <a:endParaRPr lang="en-US" sz="1800" noProof="0" dirty="0">
                        <a:solidFill>
                          <a:schemeClr val="bg1"/>
                        </a:solidFill>
                        <a:latin typeface="Arial" panose="020B0604020202020204" pitchFamily="34" charset="0"/>
                        <a:cs typeface="Arial" panose="020B0604020202020204" pitchFamily="34" charset="0"/>
                      </a:endParaRPr>
                    </a:p>
                  </a:txBody>
                  <a:tcPr anchor="ct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65A4"/>
                    </a:solidFill>
                  </a:tcPr>
                </a:tc>
                <a:tc hMerge="1">
                  <a:txBody>
                    <a:bodyPr/>
                    <a:lstStyle/>
                    <a:p>
                      <a:pPr algn="ctr"/>
                      <a:endParaRPr lang="en-US" sz="1800" noProof="0" dirty="0">
                        <a:solidFill>
                          <a:schemeClr val="bg1"/>
                        </a:solidFill>
                        <a:latin typeface="Arial" panose="020B0604020202020204" pitchFamily="34" charset="0"/>
                        <a:cs typeface="Arial" panose="020B0604020202020204" pitchFamily="34" charset="0"/>
                      </a:endParaRPr>
                    </a:p>
                  </a:txBody>
                  <a:tcPr anchor="ct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65A4"/>
                    </a:solidFill>
                  </a:tcPr>
                </a:tc>
                <a:extLst>
                  <a:ext uri="{0D108BD9-81ED-4DB2-BD59-A6C34878D82A}">
                    <a16:rowId xmlns:a16="http://schemas.microsoft.com/office/drawing/2014/main" val="10000"/>
                  </a:ext>
                </a:extLst>
              </a:tr>
              <a:tr h="548640">
                <a:tc>
                  <a:txBody>
                    <a:bodyPr/>
                    <a:lstStyle/>
                    <a:p>
                      <a:pPr algn="ctr"/>
                      <a:r>
                        <a:rPr lang="en-US" sz="1500" noProof="0"/>
                        <a:t>IRC</a:t>
                      </a:r>
                      <a:endParaRPr lang="en-US" sz="1500" b="1" noProof="0">
                        <a:solidFill>
                          <a:schemeClr val="bg1"/>
                        </a:solidFill>
                        <a:latin typeface="Arial" panose="020B0604020202020204" pitchFamily="34" charset="0"/>
                        <a:cs typeface="Arial" panose="020B0604020202020204" pitchFamily="34" charset="0"/>
                      </a:endParaRPr>
                    </a:p>
                  </a:txBody>
                  <a:tcPr marL="51435" marR="51435" anchor="ctr"/>
                </a:tc>
                <a:tc>
                  <a:txBody>
                    <a:bodyPr/>
                    <a:lstStyle/>
                    <a:p>
                      <a:pPr algn="ctr"/>
                      <a:r>
                        <a:rPr lang="en-US" sz="1500" noProof="0" dirty="0"/>
                        <a:t>Investigator</a:t>
                      </a:r>
                      <a:endParaRPr lang="en-US" sz="1500" b="1" noProof="0" dirty="0">
                        <a:solidFill>
                          <a:schemeClr val="bg1"/>
                        </a:solidFill>
                        <a:latin typeface="Arial" panose="020B0604020202020204" pitchFamily="34" charset="0"/>
                        <a:cs typeface="Arial" panose="020B0604020202020204" pitchFamily="34" charset="0"/>
                      </a:endParaRPr>
                    </a:p>
                  </a:txBody>
                  <a:tcPr marL="51435" marR="51435" anchor="ctr"/>
                </a:tc>
                <a:tc>
                  <a:txBody>
                    <a:bodyPr/>
                    <a:lstStyle/>
                    <a:p>
                      <a:pPr algn="ctr"/>
                      <a:r>
                        <a:rPr lang="en-US" sz="1500" noProof="0"/>
                        <a:t>Subsequent Therapy</a:t>
                      </a:r>
                      <a:endParaRPr lang="en-US" sz="1500" b="1" noProof="0">
                        <a:solidFill>
                          <a:schemeClr val="bg1"/>
                        </a:solidFill>
                        <a:latin typeface="Arial" panose="020B0604020202020204" pitchFamily="34" charset="0"/>
                        <a:cs typeface="Arial" panose="020B0604020202020204" pitchFamily="34" charset="0"/>
                      </a:endParaRPr>
                    </a:p>
                  </a:txBody>
                  <a:tcPr marL="51435" marR="51435" anchor="ctr"/>
                </a:tc>
                <a:extLst>
                  <a:ext uri="{0D108BD9-81ED-4DB2-BD59-A6C34878D82A}">
                    <a16:rowId xmlns:a16="http://schemas.microsoft.com/office/drawing/2014/main" val="10001"/>
                  </a:ext>
                </a:extLst>
              </a:tr>
              <a:tr h="317188">
                <a:tc>
                  <a:txBody>
                    <a:bodyPr/>
                    <a:lstStyle/>
                    <a:p>
                      <a:pPr algn="ctr" fontAlgn="b"/>
                      <a:r>
                        <a:rPr lang="en-US" sz="1500" u="none" strike="noStrike" err="1">
                          <a:effectLst/>
                        </a:rPr>
                        <a:t>PR</a:t>
                      </a:r>
                      <a:r>
                        <a:rPr lang="en-US" sz="1500" u="none" strike="noStrike" baseline="30000" err="1">
                          <a:effectLst/>
                        </a:rPr>
                        <a:t>a</a:t>
                      </a:r>
                      <a:endParaRPr lang="en-US" sz="1500" b="0" i="0" u="none" strike="noStrike" baseline="30000">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CR</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02"/>
                  </a:ext>
                </a:extLst>
              </a:tr>
              <a:tr h="317188">
                <a:tc>
                  <a:txBody>
                    <a:bodyPr/>
                    <a:lstStyle/>
                    <a:p>
                      <a:pPr algn="ctr" fontAlgn="b"/>
                      <a:r>
                        <a:rPr lang="en-US" sz="1500" u="none" strike="noStrike" err="1">
                          <a:effectLst/>
                        </a:rPr>
                        <a:t>PR</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CR</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03"/>
                  </a:ext>
                </a:extLst>
              </a:tr>
              <a:tr h="317188">
                <a:tc>
                  <a:txBody>
                    <a:bodyPr/>
                    <a:lstStyle/>
                    <a:p>
                      <a:pPr algn="ctr" fontAlgn="b"/>
                      <a:r>
                        <a:rPr lang="en-US" sz="1500" u="none" strike="noStrike" err="1">
                          <a:effectLst/>
                        </a:rPr>
                        <a:t>PR</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CR</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04"/>
                  </a:ext>
                </a:extLst>
              </a:tr>
              <a:tr h="317188">
                <a:tc>
                  <a:txBody>
                    <a:bodyPr/>
                    <a:lstStyle/>
                    <a:p>
                      <a:pPr algn="ctr" fontAlgn="b"/>
                      <a:r>
                        <a:rPr lang="en-US" sz="1500" u="none" strike="noStrike" err="1">
                          <a:effectLst/>
                        </a:rPr>
                        <a:t>PR</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CR</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05"/>
                  </a:ext>
                </a:extLst>
              </a:tr>
              <a:tr h="317188">
                <a:tc>
                  <a:txBody>
                    <a:bodyPr/>
                    <a:lstStyle/>
                    <a:p>
                      <a:pPr algn="ctr" fontAlgn="b"/>
                      <a:r>
                        <a:rPr lang="en-US" sz="1500" u="none" strike="noStrike" err="1">
                          <a:effectLst/>
                        </a:rPr>
                        <a:t>PR</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CR</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06"/>
                  </a:ext>
                </a:extLst>
              </a:tr>
              <a:tr h="317188">
                <a:tc>
                  <a:txBody>
                    <a:bodyPr/>
                    <a:lstStyle/>
                    <a:p>
                      <a:pPr algn="ctr" fontAlgn="b"/>
                      <a:r>
                        <a:rPr lang="en-US" sz="1500" u="none" strike="noStrike" err="1">
                          <a:effectLst/>
                        </a:rPr>
                        <a:t>PR</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CR</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07"/>
                  </a:ext>
                </a:extLst>
              </a:tr>
              <a:tr h="317188">
                <a:tc>
                  <a:txBody>
                    <a:bodyPr/>
                    <a:lstStyle/>
                    <a:p>
                      <a:pPr algn="ctr" fontAlgn="b"/>
                      <a:r>
                        <a:rPr lang="en-US" sz="1500" u="none" strike="noStrike" err="1">
                          <a:effectLst/>
                        </a:rPr>
                        <a:t>PD</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CR</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08"/>
                  </a:ext>
                </a:extLst>
              </a:tr>
              <a:tr h="317188">
                <a:tc>
                  <a:txBody>
                    <a:bodyPr/>
                    <a:lstStyle/>
                    <a:p>
                      <a:pPr algn="ctr" fontAlgn="b"/>
                      <a:r>
                        <a:rPr lang="en-US" sz="1500" u="none" strike="noStrike" err="1">
                          <a:effectLst/>
                        </a:rPr>
                        <a:t>PD</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SD</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09"/>
                  </a:ext>
                </a:extLst>
              </a:tr>
              <a:tr h="317188">
                <a:tc>
                  <a:txBody>
                    <a:bodyPr/>
                    <a:lstStyle/>
                    <a:p>
                      <a:pPr algn="ctr" fontAlgn="b"/>
                      <a:r>
                        <a:rPr lang="en-US" sz="1500" u="none" strike="noStrike" err="1">
                          <a:effectLst/>
                        </a:rPr>
                        <a:t>PR</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PD</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10"/>
                  </a:ext>
                </a:extLst>
              </a:tr>
              <a:tr h="317188">
                <a:tc>
                  <a:txBody>
                    <a:bodyPr/>
                    <a:lstStyle/>
                    <a:p>
                      <a:pPr algn="ctr" fontAlgn="b"/>
                      <a:r>
                        <a:rPr lang="en-US" sz="1500" u="none" strike="noStrike" err="1">
                          <a:effectLst/>
                        </a:rPr>
                        <a:t>PR</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PD</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None</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11"/>
                  </a:ext>
                </a:extLst>
              </a:tr>
              <a:tr h="507501">
                <a:tc>
                  <a:txBody>
                    <a:bodyPr/>
                    <a:lstStyle/>
                    <a:p>
                      <a:pPr algn="ctr" fontAlgn="b"/>
                      <a:r>
                        <a:rPr lang="en-US" sz="1500" u="none" strike="noStrike" err="1">
                          <a:effectLst/>
                        </a:rPr>
                        <a:t>PR</a:t>
                      </a:r>
                      <a:r>
                        <a:rPr lang="en-US" sz="1500" u="none" strike="noStrike" baseline="30000" err="1">
                          <a:effectLst/>
                        </a:rPr>
                        <a:t>a</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PR</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de-DE" sz="1500" u="none" strike="noStrike">
                          <a:effectLst/>
                        </a:rPr>
                        <a:t>Bendamustine, nitrogen </a:t>
                      </a:r>
                      <a:br>
                        <a:rPr lang="de-DE" sz="1500" u="none" strike="noStrike">
                          <a:effectLst/>
                        </a:rPr>
                      </a:br>
                      <a:r>
                        <a:rPr lang="de-DE" sz="1500" u="none" strike="noStrike">
                          <a:effectLst/>
                        </a:rPr>
                        <a:t>mustard analog</a:t>
                      </a:r>
                      <a:endParaRPr lang="de-DE"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12"/>
                  </a:ext>
                </a:extLst>
              </a:tr>
              <a:tr h="695325">
                <a:tc>
                  <a:txBody>
                    <a:bodyPr/>
                    <a:lstStyle/>
                    <a:p>
                      <a:pPr algn="ctr" fontAlgn="b"/>
                      <a:r>
                        <a:rPr lang="en-US" sz="1500" u="none" strike="noStrike">
                          <a:effectLst/>
                        </a:rPr>
                        <a:t>PD</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a:effectLst/>
                        </a:rPr>
                        <a:t>PD</a:t>
                      </a:r>
                      <a:endParaRPr lang="en-US" sz="1500" b="0" i="0" u="none" strike="noStrike">
                        <a:solidFill>
                          <a:srgbClr val="000000"/>
                        </a:solidFill>
                        <a:effectLst/>
                        <a:latin typeface="Arial" panose="020B0604020202020204" pitchFamily="34" charset="0"/>
                        <a:cs typeface="Arial" panose="020B0604020202020204" pitchFamily="34" charset="0"/>
                      </a:endParaRPr>
                    </a:p>
                  </a:txBody>
                  <a:tcPr marL="5358" marR="5358" marT="9525" marB="0" anchor="ctr"/>
                </a:tc>
                <a:tc>
                  <a:txBody>
                    <a:bodyPr/>
                    <a:lstStyle/>
                    <a:p>
                      <a:pPr algn="ctr" fontAlgn="b"/>
                      <a:r>
                        <a:rPr lang="en-US" sz="1500" u="none" strike="noStrike" dirty="0">
                          <a:effectLst/>
                        </a:rPr>
                        <a:t>Cisplatin, cytarabine, etoposide,</a:t>
                      </a:r>
                      <a:r>
                        <a:rPr lang="en-US" sz="1500" u="none" strike="noStrike" baseline="0" dirty="0">
                          <a:effectLst/>
                        </a:rPr>
                        <a:t> </a:t>
                      </a:r>
                      <a:r>
                        <a:rPr lang="en-US" sz="1500" u="none" strike="noStrike" dirty="0" err="1">
                          <a:effectLst/>
                        </a:rPr>
                        <a:t>methylprednisone</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5358" marR="5358" marT="9525" marB="0" anchor="ctr"/>
                </a:tc>
                <a:extLst>
                  <a:ext uri="{0D108BD9-81ED-4DB2-BD59-A6C34878D82A}">
                    <a16:rowId xmlns:a16="http://schemas.microsoft.com/office/drawing/2014/main" val="10013"/>
                  </a:ext>
                </a:extLst>
              </a:tr>
            </a:tbl>
          </a:graphicData>
        </a:graphic>
      </p:graphicFrame>
      <p:sp>
        <p:nvSpPr>
          <p:cNvPr id="18" name="Footer Placeholder 6"/>
          <p:cNvSpPr>
            <a:spLocks noGrp="1"/>
          </p:cNvSpPr>
          <p:nvPr>
            <p:ph type="ftr" sz="quarter" idx="13"/>
          </p:nvPr>
        </p:nvSpPr>
        <p:spPr>
          <a:xfrm>
            <a:off x="1706880" y="6356352"/>
            <a:ext cx="7498080" cy="365125"/>
          </a:xfrm>
        </p:spPr>
        <p:txBody>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GB" sz="883" b="0" i="0" u="none" strike="noStrike" kern="1200" cap="none" spc="0" normalizeH="0" baseline="30000" noProof="0">
                <a:ln>
                  <a:noFill/>
                </a:ln>
                <a:solidFill>
                  <a:prstClr val="black">
                    <a:tint val="75000"/>
                  </a:prstClr>
                </a:solidFill>
                <a:effectLst/>
                <a:uLnTx/>
                <a:uFillTx/>
                <a:latin typeface="Calibri" panose="020F0502020204030204"/>
                <a:ea typeface="Times New Roman" panose="02020603050405020304" pitchFamily="18" charset="0"/>
                <a:cs typeface="+mn-cs"/>
              </a:rPr>
              <a:t>a </a:t>
            </a:r>
            <a:r>
              <a:rPr kumimoji="0" lang="en-US" sz="883"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Represents adjudication required.</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da-DK" sz="883" b="0" i="0" u="none" strike="noStrike" kern="1200" cap="none" spc="0" normalizeH="0" baseline="0" noProof="0">
                <a:ln>
                  <a:noFill/>
                </a:ln>
                <a:solidFill>
                  <a:srgbClr val="000000"/>
                </a:solidFill>
                <a:effectLst/>
                <a:uLnTx/>
                <a:uFillTx/>
                <a:latin typeface="Calibri" panose="020F0502020204030204"/>
                <a:ea typeface="+mn-ea"/>
                <a:cs typeface="+mn-cs"/>
              </a:rPr>
              <a:t>1. Ramchandren R et al. </a:t>
            </a:r>
            <a:r>
              <a:rPr kumimoji="0" lang="da-DK" sz="883" b="0" i="1" u="none" strike="noStrike" kern="1200" cap="none" spc="0" normalizeH="0" baseline="0" noProof="0">
                <a:ln>
                  <a:noFill/>
                </a:ln>
                <a:solidFill>
                  <a:srgbClr val="000000"/>
                </a:solidFill>
                <a:effectLst/>
                <a:uLnTx/>
                <a:uFillTx/>
                <a:latin typeface="Calibri" panose="020F0502020204030204"/>
                <a:ea typeface="+mn-ea"/>
                <a:cs typeface="+mn-cs"/>
              </a:rPr>
              <a:t>Blood</a:t>
            </a:r>
            <a:r>
              <a:rPr kumimoji="0" lang="da-DK" sz="883" b="0" i="0" u="none" strike="noStrike" kern="1200" cap="none" spc="0" normalizeH="0" baseline="0" noProof="0">
                <a:ln>
                  <a:noFill/>
                </a:ln>
                <a:solidFill>
                  <a:srgbClr val="000000"/>
                </a:solidFill>
                <a:effectLst/>
                <a:uLnTx/>
                <a:uFillTx/>
                <a:latin typeface="Calibri" panose="020F0502020204030204"/>
                <a:ea typeface="+mn-ea"/>
                <a:cs typeface="+mn-cs"/>
              </a:rPr>
              <a:t>. 2017;130:Abstract 651.</a:t>
            </a:r>
          </a:p>
        </p:txBody>
      </p:sp>
      <p:sp>
        <p:nvSpPr>
          <p:cNvPr id="24" name="TextBox 23"/>
          <p:cNvSpPr txBox="1"/>
          <p:nvPr/>
        </p:nvSpPr>
        <p:spPr>
          <a:xfrm>
            <a:off x="2518480" y="2004017"/>
            <a:ext cx="914400" cy="253916"/>
          </a:xfrm>
          <a:prstGeom prst="rect">
            <a:avLst/>
          </a:prstGeom>
          <a:noFill/>
        </p:spPr>
        <p:txBody>
          <a:bodyPr wrap="square" lIns="68580" tIns="34290" rIns="68580" bIns="34290" rtlCol="0" anchor="ctr">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ORR: 84%</a:t>
            </a:r>
          </a:p>
        </p:txBody>
      </p:sp>
      <p:sp>
        <p:nvSpPr>
          <p:cNvPr id="26" name="TextBox 25"/>
          <p:cNvSpPr txBox="1"/>
          <p:nvPr/>
        </p:nvSpPr>
        <p:spPr>
          <a:xfrm>
            <a:off x="4998720" y="1739369"/>
            <a:ext cx="914400" cy="253916"/>
          </a:xfrm>
          <a:prstGeom prst="rect">
            <a:avLst/>
          </a:prstGeom>
          <a:noFill/>
        </p:spPr>
        <p:txBody>
          <a:bodyPr wrap="square" lIns="68580" tIns="34290" rIns="68580" bIns="34290" rtlCol="0" anchor="ctr">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ORR: 94%</a:t>
            </a:r>
          </a:p>
        </p:txBody>
      </p:sp>
      <p:sp>
        <p:nvSpPr>
          <p:cNvPr id="12" name="TextBox 11"/>
          <p:cNvSpPr txBox="1"/>
          <p:nvPr/>
        </p:nvSpPr>
        <p:spPr>
          <a:xfrm>
            <a:off x="12271096" y="5335066"/>
            <a:ext cx="3009900" cy="954107"/>
          </a:xfrm>
          <a:prstGeom prst="rect">
            <a:avLst/>
          </a:prstGeom>
          <a:solidFill>
            <a:srgbClr val="FFFF00"/>
          </a:solidFill>
        </p:spPr>
        <p:txBody>
          <a:bodyPr wrap="squar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Should this be methylpredni</a:t>
            </a:r>
            <a:r>
              <a:rPr kumimoji="0" lang="en-US" sz="1400" b="1" i="0" u="sng" strike="noStrike" kern="1200" cap="none" spc="0" normalizeH="0" baseline="0" noProof="0">
                <a:ln>
                  <a:noFill/>
                </a:ln>
                <a:solidFill>
                  <a:prstClr val="black"/>
                </a:solidFill>
                <a:effectLst/>
                <a:uLnTx/>
                <a:uFillTx/>
                <a:latin typeface="Calibri" panose="020F0502020204030204"/>
                <a:ea typeface="+mn-ea"/>
                <a:cs typeface="+mn-cs"/>
              </a:rPr>
              <a:t>sol</a:t>
            </a: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one?</a:t>
            </a:r>
          </a:p>
          <a:p>
            <a:pPr marL="0" marR="0" lvl="0" indent="0" algn="l" defTabSz="263759"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If so, we can change to “ESHAP” since it’ll already be in the abbreviation list</a:t>
            </a:r>
          </a:p>
        </p:txBody>
      </p:sp>
      <p:grpSp>
        <p:nvGrpSpPr>
          <p:cNvPr id="3" name="Group 2">
            <a:extLst>
              <a:ext uri="{FF2B5EF4-FFF2-40B4-BE49-F238E27FC236}">
                <a16:creationId xmlns:a16="http://schemas.microsoft.com/office/drawing/2014/main" id="{E0B05B3D-337A-B448-958B-4FC0F0CCD170}"/>
              </a:ext>
            </a:extLst>
          </p:cNvPr>
          <p:cNvGrpSpPr/>
          <p:nvPr/>
        </p:nvGrpSpPr>
        <p:grpSpPr>
          <a:xfrm>
            <a:off x="838200" y="1320802"/>
            <a:ext cx="5765800" cy="4830617"/>
            <a:chOff x="1803400" y="1320802"/>
            <a:chExt cx="4800600" cy="4830617"/>
          </a:xfrm>
        </p:grpSpPr>
        <p:pic>
          <p:nvPicPr>
            <p:cNvPr id="1026" name="Picture 2"/>
            <p:cNvPicPr>
              <a:picLocks noChangeAspect="1" noChangeArrowheads="1"/>
            </p:cNvPicPr>
            <p:nvPr/>
          </p:nvPicPr>
          <p:blipFill>
            <a:blip r:embed="rId3" cstate="print"/>
            <a:srcRect/>
            <a:stretch>
              <a:fillRect/>
            </a:stretch>
          </p:blipFill>
          <p:spPr bwMode="auto">
            <a:xfrm>
              <a:off x="1803400" y="1320802"/>
              <a:ext cx="4800600" cy="4157351"/>
            </a:xfrm>
            <a:prstGeom prst="rect">
              <a:avLst/>
            </a:prstGeom>
            <a:noFill/>
            <a:ln w="9525">
              <a:noFill/>
              <a:miter lim="800000"/>
              <a:headEnd/>
              <a:tailEnd/>
            </a:ln>
            <a:effectLst/>
          </p:spPr>
        </p:pic>
        <p:sp>
          <p:nvSpPr>
            <p:cNvPr id="21" name="TextBox 20"/>
            <p:cNvSpPr txBox="1"/>
            <p:nvPr/>
          </p:nvSpPr>
          <p:spPr>
            <a:xfrm>
              <a:off x="2981821" y="5396621"/>
              <a:ext cx="1117165" cy="461665"/>
            </a:xfrm>
            <a:prstGeom prst="rect">
              <a:avLst/>
            </a:prstGeom>
            <a:noFill/>
          </p:spPr>
          <p:txBody>
            <a:bodyPr wrap="non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ITT Population</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(N = 51)</a:t>
              </a:r>
            </a:p>
          </p:txBody>
        </p:sp>
        <p:sp>
          <p:nvSpPr>
            <p:cNvPr id="22" name="TextBox 21"/>
            <p:cNvSpPr txBox="1"/>
            <p:nvPr/>
          </p:nvSpPr>
          <p:spPr>
            <a:xfrm>
              <a:off x="4843976" y="5396621"/>
              <a:ext cx="1489062" cy="646331"/>
            </a:xfrm>
            <a:prstGeom prst="rect">
              <a:avLst/>
            </a:prstGeom>
            <a:noFill/>
          </p:spPr>
          <p:txBody>
            <a:bodyPr wrap="none" rtlCol="0">
              <a:spAutoFit/>
            </a:bodyP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Response-Evaluable </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Population</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(n = 46)</a:t>
              </a:r>
            </a:p>
          </p:txBody>
        </p:sp>
        <p:cxnSp>
          <p:nvCxnSpPr>
            <p:cNvPr id="28" name="Straight Connector 27"/>
            <p:cNvCxnSpPr/>
            <p:nvPr/>
          </p:nvCxnSpPr>
          <p:spPr>
            <a:xfrm>
              <a:off x="4562706" y="1780248"/>
              <a:ext cx="0" cy="4371171"/>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9414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88987"/>
            <a:ext cx="8915400" cy="1470025"/>
          </a:xfrm>
        </p:spPr>
        <p:txBody>
          <a:bodyPr>
            <a:noAutofit/>
          </a:bodyPr>
          <a:lstStyle/>
          <a:p>
            <a:r>
              <a:rPr lang="en-US" sz="2308" b="1" dirty="0">
                <a:solidFill>
                  <a:srgbClr val="006600"/>
                </a:solidFill>
                <a:latin typeface="Arial" panose="020B0604020202020204" pitchFamily="34" charset="0"/>
                <a:cs typeface="Arial" panose="020B0604020202020204" pitchFamily="34" charset="0"/>
              </a:rPr>
              <a:t>S1826: A Phase III Randomized Trial of Nivolumab </a:t>
            </a:r>
            <a:br>
              <a:rPr lang="en-US" sz="2308" b="1" dirty="0">
                <a:solidFill>
                  <a:srgbClr val="006600"/>
                </a:solidFill>
                <a:latin typeface="Arial" panose="020B0604020202020204" pitchFamily="34" charset="0"/>
                <a:cs typeface="Arial" panose="020B0604020202020204" pitchFamily="34" charset="0"/>
              </a:rPr>
            </a:br>
            <a:r>
              <a:rPr lang="en-US" sz="2308" b="1" dirty="0">
                <a:solidFill>
                  <a:srgbClr val="006600"/>
                </a:solidFill>
                <a:latin typeface="Arial" panose="020B0604020202020204" pitchFamily="34" charset="0"/>
                <a:cs typeface="Arial" panose="020B0604020202020204" pitchFamily="34" charset="0"/>
              </a:rPr>
              <a:t>or Brentuximab </a:t>
            </a:r>
            <a:r>
              <a:rPr lang="en-US" sz="2308" b="1" dirty="0" err="1">
                <a:solidFill>
                  <a:srgbClr val="006600"/>
                </a:solidFill>
                <a:latin typeface="Arial" panose="020B0604020202020204" pitchFamily="34" charset="0"/>
                <a:cs typeface="Arial" panose="020B0604020202020204" pitchFamily="34" charset="0"/>
              </a:rPr>
              <a:t>Vedotin</a:t>
            </a:r>
            <a:r>
              <a:rPr lang="en-US" sz="2308" b="1" dirty="0">
                <a:solidFill>
                  <a:srgbClr val="006600"/>
                </a:solidFill>
                <a:latin typeface="Arial" panose="020B0604020202020204" pitchFamily="34" charset="0"/>
                <a:cs typeface="Arial" panose="020B0604020202020204" pitchFamily="34" charset="0"/>
              </a:rPr>
              <a:t> Plus AVD in Patients </a:t>
            </a:r>
            <a:br>
              <a:rPr lang="en-US" sz="2308" b="1" dirty="0">
                <a:solidFill>
                  <a:srgbClr val="006600"/>
                </a:solidFill>
                <a:latin typeface="Arial" panose="020B0604020202020204" pitchFamily="34" charset="0"/>
                <a:cs typeface="Arial" panose="020B0604020202020204" pitchFamily="34" charset="0"/>
              </a:rPr>
            </a:br>
            <a:r>
              <a:rPr lang="en-US" sz="2308" b="1" dirty="0">
                <a:solidFill>
                  <a:srgbClr val="006600"/>
                </a:solidFill>
                <a:latin typeface="Arial" panose="020B0604020202020204" pitchFamily="34" charset="0"/>
                <a:cs typeface="Arial" panose="020B0604020202020204" pitchFamily="34" charset="0"/>
              </a:rPr>
              <a:t>(Age ≥ 12 Years) With Newly Diagnosed Advanced </a:t>
            </a:r>
            <a:br>
              <a:rPr lang="en-US" sz="2308" b="1" dirty="0">
                <a:solidFill>
                  <a:srgbClr val="006600"/>
                </a:solidFill>
                <a:latin typeface="Arial" panose="020B0604020202020204" pitchFamily="34" charset="0"/>
                <a:cs typeface="Arial" panose="020B0604020202020204" pitchFamily="34" charset="0"/>
              </a:rPr>
            </a:br>
            <a:r>
              <a:rPr lang="en-US" sz="2308" b="1" dirty="0">
                <a:solidFill>
                  <a:srgbClr val="006600"/>
                </a:solidFill>
                <a:latin typeface="Arial" panose="020B0604020202020204" pitchFamily="34" charset="0"/>
                <a:cs typeface="Arial" panose="020B0604020202020204" pitchFamily="34" charset="0"/>
              </a:rPr>
              <a:t>Stage Classical Hodgkin Lymphoma</a:t>
            </a:r>
            <a:r>
              <a:rPr lang="en-US" sz="2308" b="1" i="1" dirty="0">
                <a:solidFill>
                  <a:srgbClr val="006600"/>
                </a:solidFill>
                <a:latin typeface="Arial" panose="020B0604020202020204" pitchFamily="34" charset="0"/>
                <a:cs typeface="Arial" panose="020B0604020202020204" pitchFamily="34" charset="0"/>
              </a:rPr>
              <a:t> </a:t>
            </a:r>
            <a:endParaRPr lang="en-US" sz="32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362200" y="3037577"/>
            <a:ext cx="7772400" cy="1752600"/>
          </a:xfrm>
        </p:spPr>
        <p:txBody>
          <a:bodyPr>
            <a:normAutofit/>
          </a:bodyPr>
          <a:lstStyle/>
          <a:p>
            <a:r>
              <a:rPr lang="en-US" b="1" dirty="0">
                <a:solidFill>
                  <a:schemeClr val="tx1"/>
                </a:solidFill>
                <a:latin typeface="Arial" panose="020B0604020202020204" pitchFamily="34" charset="0"/>
                <a:cs typeface="Arial" panose="020B0604020202020204" pitchFamily="34" charset="0"/>
              </a:rPr>
              <a:t>Alex F Herrera, MD</a:t>
            </a:r>
          </a:p>
          <a:p>
            <a:r>
              <a:rPr lang="en-US" dirty="0">
                <a:solidFill>
                  <a:schemeClr val="tx1"/>
                </a:solidFill>
                <a:latin typeface="Arial" panose="020B0604020202020204" pitchFamily="34" charset="0"/>
                <a:cs typeface="Arial" panose="020B0604020202020204" pitchFamily="34" charset="0"/>
              </a:rPr>
              <a:t>Assistant Professor</a:t>
            </a:r>
          </a:p>
          <a:p>
            <a:r>
              <a:rPr lang="en-US" dirty="0">
                <a:solidFill>
                  <a:schemeClr val="tx1"/>
                </a:solidFill>
                <a:latin typeface="Arial" panose="020B0604020202020204" pitchFamily="34" charset="0"/>
                <a:cs typeface="Arial" panose="020B0604020202020204" pitchFamily="34" charset="0"/>
              </a:rPr>
              <a:t>Hematology and Hematopoietic Cell Transplantation</a:t>
            </a:r>
          </a:p>
          <a:p>
            <a:r>
              <a:rPr lang="en-US" dirty="0">
                <a:solidFill>
                  <a:schemeClr val="tx1"/>
                </a:solidFill>
                <a:latin typeface="Arial" panose="020B0604020202020204" pitchFamily="34" charset="0"/>
                <a:cs typeface="Arial" panose="020B0604020202020204" pitchFamily="34" charset="0"/>
              </a:rPr>
              <a:t>City of Hope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1" y="6096000"/>
            <a:ext cx="1737360" cy="592748"/>
          </a:xfrm>
          <a:prstGeom prst="rect">
            <a:avLst/>
          </a:prstGeom>
        </p:spPr>
      </p:pic>
      <p:sp>
        <p:nvSpPr>
          <p:cNvPr id="6" name="Line 4"/>
          <p:cNvSpPr>
            <a:spLocks noChangeShapeType="1"/>
          </p:cNvSpPr>
          <p:nvPr/>
        </p:nvSpPr>
        <p:spPr bwMode="auto">
          <a:xfrm>
            <a:off x="1853921" y="2667000"/>
            <a:ext cx="8485632" cy="0"/>
          </a:xfrm>
          <a:prstGeom prst="line">
            <a:avLst/>
          </a:prstGeom>
          <a:noFill/>
          <a:ln w="38100">
            <a:solidFill>
              <a:srgbClr val="CC3300"/>
            </a:solidFill>
            <a:round/>
            <a:headEnd type="none" w="sm" len="sm"/>
            <a:tailEnd type="none" w="sm" len="sm"/>
          </a:ln>
          <a:effectLst/>
        </p:spPr>
        <p:txBody>
          <a:bodyPr wrap="square" lIns="90000" tIns="46800" rIns="90000" bIns="4680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00"/>
              </a:solidFill>
              <a:effectLst/>
              <a:uLnTx/>
              <a:uFillTx/>
              <a:latin typeface="Arial" pitchFamily="34" charset="0"/>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456" y="5171177"/>
            <a:ext cx="1280160" cy="70664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6156907"/>
            <a:ext cx="2209800" cy="60130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3922" y="6197869"/>
            <a:ext cx="2167543" cy="56034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5802" y="5152348"/>
            <a:ext cx="1737359" cy="70686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7452" y="5152347"/>
            <a:ext cx="2202712" cy="748922"/>
          </a:xfrm>
          <a:prstGeom prst="rect">
            <a:avLst/>
          </a:prstGeom>
        </p:spPr>
      </p:pic>
    </p:spTree>
    <p:extLst>
      <p:ext uri="{BB962C8B-B14F-4D97-AF65-F5344CB8AC3E}">
        <p14:creationId xmlns:p14="http://schemas.microsoft.com/office/powerpoint/2010/main" val="4005727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77B6F3-8A19-2546-B7F0-9370BB81B9CF}"/>
              </a:ext>
            </a:extLst>
          </p:cNvPr>
          <p:cNvSpPr>
            <a:spLocks noGrp="1"/>
          </p:cNvSpPr>
          <p:nvPr>
            <p:ph type="ctrTitle"/>
          </p:nvPr>
        </p:nvSpPr>
        <p:spPr/>
        <p:txBody>
          <a:bodyPr/>
          <a:lstStyle/>
          <a:p>
            <a:r>
              <a:rPr lang="en-US" b="1" dirty="0"/>
              <a:t>MCL</a:t>
            </a:r>
          </a:p>
        </p:txBody>
      </p:sp>
    </p:spTree>
    <p:extLst>
      <p:ext uri="{BB962C8B-B14F-4D97-AF65-F5344CB8AC3E}">
        <p14:creationId xmlns:p14="http://schemas.microsoft.com/office/powerpoint/2010/main" val="136219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a:t>Have you consulted in some way with a tertiary care expert during the past year (</a:t>
            </a:r>
            <a:r>
              <a:rPr lang="en-US" sz="2400" dirty="0" err="1"/>
              <a:t>eg</a:t>
            </a:r>
            <a:r>
              <a:rPr lang="en-US" sz="2400" dirty="0"/>
              <a:t>, sent for a second opinion, email consult, phone consult) on any cases of… </a:t>
            </a:r>
          </a:p>
        </p:txBody>
      </p:sp>
      <p:graphicFrame>
        <p:nvGraphicFramePr>
          <p:cNvPr id="4" name="Content Placeholder 1">
            <a:extLst>
              <a:ext uri="{FF2B5EF4-FFF2-40B4-BE49-F238E27FC236}">
                <a16:creationId xmlns:a16="http://schemas.microsoft.com/office/drawing/2014/main" id="{224A9B99-EC11-564E-8B07-C61BEB6D4685}"/>
              </a:ext>
            </a:extLst>
          </p:cNvPr>
          <p:cNvGraphicFramePr>
            <a:graphicFrameLocks/>
          </p:cNvGraphicFramePr>
          <p:nvPr>
            <p:extLst/>
          </p:nvPr>
        </p:nvGraphicFramePr>
        <p:xfrm>
          <a:off x="1315499" y="1875824"/>
          <a:ext cx="9560022" cy="2461553"/>
        </p:xfrm>
        <a:graphic>
          <a:graphicData uri="http://schemas.openxmlformats.org/drawingml/2006/table">
            <a:tbl>
              <a:tblPr firstRow="1" bandRow="1">
                <a:tableStyleId>{21E4AEA4-8DFA-4A89-87EB-49C32662AFE0}</a:tableStyleId>
              </a:tblPr>
              <a:tblGrid>
                <a:gridCol w="3499692">
                  <a:extLst>
                    <a:ext uri="{9D8B030D-6E8A-4147-A177-3AD203B41FA5}">
                      <a16:colId xmlns:a16="http://schemas.microsoft.com/office/drawing/2014/main" val="2901513083"/>
                    </a:ext>
                  </a:extLst>
                </a:gridCol>
                <a:gridCol w="3025303">
                  <a:extLst>
                    <a:ext uri="{9D8B030D-6E8A-4147-A177-3AD203B41FA5}">
                      <a16:colId xmlns:a16="http://schemas.microsoft.com/office/drawing/2014/main" val="20000"/>
                    </a:ext>
                  </a:extLst>
                </a:gridCol>
                <a:gridCol w="3035027">
                  <a:extLst>
                    <a:ext uri="{9D8B030D-6E8A-4147-A177-3AD203B41FA5}">
                      <a16:colId xmlns:a16="http://schemas.microsoft.com/office/drawing/2014/main" val="20001"/>
                    </a:ext>
                  </a:extLst>
                </a:gridCol>
              </a:tblGrid>
              <a:tr h="1149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lt1"/>
                        </a:solidFill>
                        <a:effectLst/>
                        <a:latin typeface="Arial" panose="020B0604020202020204" pitchFamily="34" charset="0"/>
                        <a:ea typeface="+mn-ea"/>
                        <a:cs typeface="Arial" panose="020B0604020202020204" pitchFamily="34" charset="0"/>
                      </a:endParaRPr>
                    </a:p>
                  </a:txBody>
                  <a:tcPr marL="182880" marR="182880" marT="91440" marB="9144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effectLst/>
                          <a:latin typeface="Arial" panose="020B0604020202020204" pitchFamily="34" charset="0"/>
                          <a:ea typeface="+mn-ea"/>
                          <a:cs typeface="Arial" panose="020B0604020202020204" pitchFamily="34" charset="0"/>
                        </a:rPr>
                        <a:t>% responding “yes”</a:t>
                      </a:r>
                    </a:p>
                  </a:txBody>
                  <a:tcPr marL="182880" marR="182880"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algn="ctr"/>
                      <a:r>
                        <a:rPr lang="en-US" sz="2000" b="1" kern="1200" dirty="0">
                          <a:solidFill>
                            <a:schemeClr val="lt1"/>
                          </a:solidFill>
                          <a:effectLst/>
                          <a:latin typeface="Arial" panose="020B0604020202020204" pitchFamily="34" charset="0"/>
                          <a:ea typeface="+mn-ea"/>
                          <a:cs typeface="Arial" panose="020B0604020202020204" pitchFamily="34" charset="0"/>
                        </a:rPr>
                        <a:t>Median among those responding “yes”</a:t>
                      </a:r>
                    </a:p>
                  </a:txBody>
                  <a:tcPr marL="182880" marR="182880" marT="91440" marB="9144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extLst>
                  <a:ext uri="{0D108BD9-81ED-4DB2-BD59-A6C34878D82A}">
                    <a16:rowId xmlns:a16="http://schemas.microsoft.com/office/drawing/2014/main" val="10000"/>
                  </a:ext>
                </a:extLst>
              </a:tr>
              <a:tr h="1312529">
                <a:tc>
                  <a:txBody>
                    <a:bodyPr/>
                    <a:lstStyle/>
                    <a:p>
                      <a:r>
                        <a:rPr lang="en-US" sz="2000" kern="1200" dirty="0">
                          <a:solidFill>
                            <a:schemeClr val="dk1"/>
                          </a:solidFill>
                          <a:effectLst/>
                          <a:latin typeface="Arial" panose="020B0604020202020204" pitchFamily="34" charset="0"/>
                          <a:ea typeface="+mn-ea"/>
                          <a:cs typeface="Arial" panose="020B0604020202020204" pitchFamily="34" charset="0"/>
                        </a:rPr>
                        <a:t>Hodgkin lymphoma, follicular lymphoma or mantle cell lymphoma</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algn="ctr"/>
                      <a:r>
                        <a:rPr lang="en-US" sz="2000" kern="1200" dirty="0">
                          <a:solidFill>
                            <a:schemeClr val="tx1"/>
                          </a:solidFill>
                          <a:effectLst/>
                          <a:latin typeface="Arial" panose="020B0604020202020204" pitchFamily="34" charset="0"/>
                          <a:ea typeface="+mn-ea"/>
                          <a:cs typeface="Arial" panose="020B0604020202020204" pitchFamily="34" charset="0"/>
                        </a:rPr>
                        <a:t>82%</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algn="ctr"/>
                      <a:r>
                        <a:rPr lang="en-US" sz="2000" kern="1200" dirty="0">
                          <a:solidFill>
                            <a:schemeClr val="tx1"/>
                          </a:solidFill>
                          <a:effectLst/>
                          <a:latin typeface="Arial" panose="020B0604020202020204" pitchFamily="34" charset="0"/>
                          <a:ea typeface="+mn-ea"/>
                          <a:cs typeface="Arial" panose="020B0604020202020204" pitchFamily="34" charset="0"/>
                        </a:rPr>
                        <a:t>2</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39162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924157-791A-4346-9248-D95ED78D75BA}"/>
              </a:ext>
            </a:extLst>
          </p:cNvPr>
          <p:cNvPicPr>
            <a:picLocks noChangeAspect="1"/>
          </p:cNvPicPr>
          <p:nvPr/>
        </p:nvPicPr>
        <p:blipFill>
          <a:blip r:embed="rId3"/>
          <a:stretch>
            <a:fillRect/>
          </a:stretch>
        </p:blipFill>
        <p:spPr>
          <a:xfrm>
            <a:off x="609600" y="133350"/>
            <a:ext cx="9661882" cy="6591300"/>
          </a:xfrm>
          <a:prstGeom prst="rect">
            <a:avLst/>
          </a:prstGeom>
        </p:spPr>
      </p:pic>
    </p:spTree>
    <p:extLst>
      <p:ext uri="{BB962C8B-B14F-4D97-AF65-F5344CB8AC3E}">
        <p14:creationId xmlns:p14="http://schemas.microsoft.com/office/powerpoint/2010/main" val="483964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3279A10D-EAA9-544D-B44C-B115B0B94E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818" y="156411"/>
            <a:ext cx="11092147"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7441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62087BD7-14F5-3B40-AB54-CA8F60E1FF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1096586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161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a:extLst>
              <a:ext uri="{FF2B5EF4-FFF2-40B4-BE49-F238E27FC236}">
                <a16:creationId xmlns:a16="http://schemas.microsoft.com/office/drawing/2014/main" id="{CE86A67B-8AC8-174F-855A-B9A13E3B99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1149140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713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3986024-FA9D-144D-ACAC-052D4070B5F4}"/>
              </a:ext>
            </a:extLst>
          </p:cNvPr>
          <p:cNvGrpSpPr/>
          <p:nvPr/>
        </p:nvGrpSpPr>
        <p:grpSpPr>
          <a:xfrm>
            <a:off x="274674" y="228600"/>
            <a:ext cx="11642652" cy="5791200"/>
            <a:chOff x="274674" y="228600"/>
            <a:chExt cx="11642652" cy="5791200"/>
          </a:xfrm>
        </p:grpSpPr>
        <p:pic>
          <p:nvPicPr>
            <p:cNvPr id="24577" name="Picture 1">
              <a:extLst>
                <a:ext uri="{FF2B5EF4-FFF2-40B4-BE49-F238E27FC236}">
                  <a16:creationId xmlns:a16="http://schemas.microsoft.com/office/drawing/2014/main" id="{2F8AF773-F4B7-414A-82E9-FC75D683F3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74" y="228600"/>
              <a:ext cx="1164265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a:extLst>
                <a:ext uri="{FF2B5EF4-FFF2-40B4-BE49-F238E27FC236}">
                  <a16:creationId xmlns:a16="http://schemas.microsoft.com/office/drawing/2014/main" id="{19D51C85-6873-CD42-9121-2B283444160D}"/>
                </a:ext>
              </a:extLst>
            </p:cNvPr>
            <p:cNvSpPr/>
            <p:nvPr/>
          </p:nvSpPr>
          <p:spPr>
            <a:xfrm>
              <a:off x="4216400" y="5324475"/>
              <a:ext cx="136525" cy="180975"/>
            </a:xfrm>
            <a:custGeom>
              <a:avLst/>
              <a:gdLst>
                <a:gd name="connsiteX0" fmla="*/ 0 w 136525"/>
                <a:gd name="connsiteY0" fmla="*/ 6350 h 180975"/>
                <a:gd name="connsiteX1" fmla="*/ 0 w 136525"/>
                <a:gd name="connsiteY1" fmla="*/ 6350 h 180975"/>
                <a:gd name="connsiteX2" fmla="*/ 3175 w 136525"/>
                <a:gd name="connsiteY2" fmla="*/ 34925 h 180975"/>
                <a:gd name="connsiteX3" fmla="*/ 6350 w 136525"/>
                <a:gd name="connsiteY3" fmla="*/ 44450 h 180975"/>
                <a:gd name="connsiteX4" fmla="*/ 9525 w 136525"/>
                <a:gd name="connsiteY4" fmla="*/ 66675 h 180975"/>
                <a:gd name="connsiteX5" fmla="*/ 6350 w 136525"/>
                <a:gd name="connsiteY5" fmla="*/ 79375 h 180975"/>
                <a:gd name="connsiteX6" fmla="*/ 6350 w 136525"/>
                <a:gd name="connsiteY6" fmla="*/ 127000 h 180975"/>
                <a:gd name="connsiteX7" fmla="*/ 12700 w 136525"/>
                <a:gd name="connsiteY7" fmla="*/ 152400 h 180975"/>
                <a:gd name="connsiteX8" fmla="*/ 15875 w 136525"/>
                <a:gd name="connsiteY8" fmla="*/ 161925 h 180975"/>
                <a:gd name="connsiteX9" fmla="*/ 25400 w 136525"/>
                <a:gd name="connsiteY9" fmla="*/ 168275 h 180975"/>
                <a:gd name="connsiteX10" fmla="*/ 44450 w 136525"/>
                <a:gd name="connsiteY10" fmla="*/ 180975 h 180975"/>
                <a:gd name="connsiteX11" fmla="*/ 88900 w 136525"/>
                <a:gd name="connsiteY11" fmla="*/ 171450 h 180975"/>
                <a:gd name="connsiteX12" fmla="*/ 98425 w 136525"/>
                <a:gd name="connsiteY12" fmla="*/ 168275 h 180975"/>
                <a:gd name="connsiteX13" fmla="*/ 117475 w 136525"/>
                <a:gd name="connsiteY13" fmla="*/ 155575 h 180975"/>
                <a:gd name="connsiteX14" fmla="*/ 130175 w 136525"/>
                <a:gd name="connsiteY14" fmla="*/ 136525 h 180975"/>
                <a:gd name="connsiteX15" fmla="*/ 136525 w 136525"/>
                <a:gd name="connsiteY15" fmla="*/ 127000 h 180975"/>
                <a:gd name="connsiteX16" fmla="*/ 130175 w 136525"/>
                <a:gd name="connsiteY16" fmla="*/ 44450 h 180975"/>
                <a:gd name="connsiteX17" fmla="*/ 123825 w 136525"/>
                <a:gd name="connsiteY17" fmla="*/ 22225 h 180975"/>
                <a:gd name="connsiteX18" fmla="*/ 98425 w 136525"/>
                <a:gd name="connsiteY18" fmla="*/ 6350 h 180975"/>
                <a:gd name="connsiteX19" fmla="*/ 88900 w 136525"/>
                <a:gd name="connsiteY19" fmla="*/ 3175 h 180975"/>
                <a:gd name="connsiteX20" fmla="*/ 79375 w 136525"/>
                <a:gd name="connsiteY20" fmla="*/ 0 h 180975"/>
                <a:gd name="connsiteX21" fmla="*/ 25400 w 136525"/>
                <a:gd name="connsiteY21" fmla="*/ 3175 h 180975"/>
                <a:gd name="connsiteX22" fmla="*/ 0 w 136525"/>
                <a:gd name="connsiteY22" fmla="*/ 635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525" h="180975">
                  <a:moveTo>
                    <a:pt x="0" y="6350"/>
                  </a:moveTo>
                  <a:lnTo>
                    <a:pt x="0" y="6350"/>
                  </a:lnTo>
                  <a:cubicBezTo>
                    <a:pt x="1058" y="15875"/>
                    <a:pt x="1599" y="25472"/>
                    <a:pt x="3175" y="34925"/>
                  </a:cubicBezTo>
                  <a:cubicBezTo>
                    <a:pt x="3725" y="38226"/>
                    <a:pt x="5694" y="41168"/>
                    <a:pt x="6350" y="44450"/>
                  </a:cubicBezTo>
                  <a:cubicBezTo>
                    <a:pt x="7818" y="51788"/>
                    <a:pt x="8467" y="59267"/>
                    <a:pt x="9525" y="66675"/>
                  </a:cubicBezTo>
                  <a:cubicBezTo>
                    <a:pt x="8467" y="70908"/>
                    <a:pt x="6350" y="75011"/>
                    <a:pt x="6350" y="79375"/>
                  </a:cubicBezTo>
                  <a:cubicBezTo>
                    <a:pt x="6350" y="131169"/>
                    <a:pt x="14462" y="102665"/>
                    <a:pt x="6350" y="127000"/>
                  </a:cubicBezTo>
                  <a:cubicBezTo>
                    <a:pt x="13608" y="148773"/>
                    <a:pt x="5037" y="121749"/>
                    <a:pt x="12700" y="152400"/>
                  </a:cubicBezTo>
                  <a:cubicBezTo>
                    <a:pt x="13512" y="155647"/>
                    <a:pt x="13784" y="159312"/>
                    <a:pt x="15875" y="161925"/>
                  </a:cubicBezTo>
                  <a:cubicBezTo>
                    <a:pt x="18259" y="164905"/>
                    <a:pt x="22469" y="165832"/>
                    <a:pt x="25400" y="168275"/>
                  </a:cubicBezTo>
                  <a:cubicBezTo>
                    <a:pt x="41255" y="181488"/>
                    <a:pt x="27711" y="175395"/>
                    <a:pt x="44450" y="180975"/>
                  </a:cubicBezTo>
                  <a:cubicBezTo>
                    <a:pt x="76492" y="176970"/>
                    <a:pt x="61755" y="180498"/>
                    <a:pt x="88900" y="171450"/>
                  </a:cubicBezTo>
                  <a:cubicBezTo>
                    <a:pt x="92075" y="170392"/>
                    <a:pt x="95640" y="170131"/>
                    <a:pt x="98425" y="168275"/>
                  </a:cubicBezTo>
                  <a:lnTo>
                    <a:pt x="117475" y="155575"/>
                  </a:lnTo>
                  <a:lnTo>
                    <a:pt x="130175" y="136525"/>
                  </a:lnTo>
                  <a:lnTo>
                    <a:pt x="136525" y="127000"/>
                  </a:lnTo>
                  <a:cubicBezTo>
                    <a:pt x="134490" y="86300"/>
                    <a:pt x="136390" y="75526"/>
                    <a:pt x="130175" y="44450"/>
                  </a:cubicBezTo>
                  <a:cubicBezTo>
                    <a:pt x="129497" y="41059"/>
                    <a:pt x="125842" y="26260"/>
                    <a:pt x="123825" y="22225"/>
                  </a:cubicBezTo>
                  <a:cubicBezTo>
                    <a:pt x="116781" y="8137"/>
                    <a:pt x="115800" y="12142"/>
                    <a:pt x="98425" y="6350"/>
                  </a:cubicBezTo>
                  <a:lnTo>
                    <a:pt x="88900" y="3175"/>
                  </a:lnTo>
                  <a:lnTo>
                    <a:pt x="79375" y="0"/>
                  </a:lnTo>
                  <a:cubicBezTo>
                    <a:pt x="61383" y="1058"/>
                    <a:pt x="43271" y="844"/>
                    <a:pt x="25400" y="3175"/>
                  </a:cubicBezTo>
                  <a:lnTo>
                    <a:pt x="0" y="6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038"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81307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2009CB-20C6-304D-B35A-B18437BE61C2}"/>
              </a:ext>
            </a:extLst>
          </p:cNvPr>
          <p:cNvGrpSpPr/>
          <p:nvPr/>
        </p:nvGrpSpPr>
        <p:grpSpPr>
          <a:xfrm>
            <a:off x="342736" y="1524000"/>
            <a:ext cx="11506527" cy="4572000"/>
            <a:chOff x="342736" y="1524000"/>
            <a:chExt cx="11506527" cy="4572000"/>
          </a:xfrm>
        </p:grpSpPr>
        <p:pic>
          <p:nvPicPr>
            <p:cNvPr id="25601" name="Picture 1">
              <a:extLst>
                <a:ext uri="{FF2B5EF4-FFF2-40B4-BE49-F238E27FC236}">
                  <a16:creationId xmlns:a16="http://schemas.microsoft.com/office/drawing/2014/main" id="{E6D70F98-CF06-C240-8968-30BF8143EE90}"/>
                </a:ext>
              </a:extLst>
            </p:cNvPr>
            <p:cNvPicPr>
              <a:picLocks noChangeAspect="1"/>
            </p:cNvPicPr>
            <p:nvPr/>
          </p:nvPicPr>
          <p:blipFill rotWithShape="1">
            <a:blip r:embed="rId2">
              <a:extLst>
                <a:ext uri="{28A0092B-C50C-407E-A947-70E740481C1C}">
                  <a14:useLocalDpi xmlns:a14="http://schemas.microsoft.com/office/drawing/2010/main" val="0"/>
                </a:ext>
              </a:extLst>
            </a:blip>
            <a:srcRect t="23077"/>
            <a:stretch/>
          </p:blipFill>
          <p:spPr bwMode="auto">
            <a:xfrm>
              <a:off x="342736" y="1524000"/>
              <a:ext cx="1150652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a:extLst>
                <a:ext uri="{FF2B5EF4-FFF2-40B4-BE49-F238E27FC236}">
                  <a16:creationId xmlns:a16="http://schemas.microsoft.com/office/drawing/2014/main" id="{F1A0355C-B0D2-854B-9E57-E4277B4202F3}"/>
                </a:ext>
              </a:extLst>
            </p:cNvPr>
            <p:cNvSpPr/>
            <p:nvPr/>
          </p:nvSpPr>
          <p:spPr>
            <a:xfrm>
              <a:off x="8814816" y="1860550"/>
              <a:ext cx="219075" cy="196850"/>
            </a:xfrm>
            <a:custGeom>
              <a:avLst/>
              <a:gdLst>
                <a:gd name="connsiteX0" fmla="*/ 85725 w 161925"/>
                <a:gd name="connsiteY0" fmla="*/ 0 h 196850"/>
                <a:gd name="connsiteX1" fmla="*/ 85725 w 161925"/>
                <a:gd name="connsiteY1" fmla="*/ 0 h 196850"/>
                <a:gd name="connsiteX2" fmla="*/ 60325 w 161925"/>
                <a:gd name="connsiteY2" fmla="*/ 15875 h 196850"/>
                <a:gd name="connsiteX3" fmla="*/ 50800 w 161925"/>
                <a:gd name="connsiteY3" fmla="*/ 19050 h 196850"/>
                <a:gd name="connsiteX4" fmla="*/ 41275 w 161925"/>
                <a:gd name="connsiteY4" fmla="*/ 25400 h 196850"/>
                <a:gd name="connsiteX5" fmla="*/ 22225 w 161925"/>
                <a:gd name="connsiteY5" fmla="*/ 31750 h 196850"/>
                <a:gd name="connsiteX6" fmla="*/ 12700 w 161925"/>
                <a:gd name="connsiteY6" fmla="*/ 34925 h 196850"/>
                <a:gd name="connsiteX7" fmla="*/ 3175 w 161925"/>
                <a:gd name="connsiteY7" fmla="*/ 41275 h 196850"/>
                <a:gd name="connsiteX8" fmla="*/ 0 w 161925"/>
                <a:gd name="connsiteY8" fmla="*/ 50800 h 196850"/>
                <a:gd name="connsiteX9" fmla="*/ 9525 w 161925"/>
                <a:gd name="connsiteY9" fmla="*/ 69850 h 196850"/>
                <a:gd name="connsiteX10" fmla="*/ 12700 w 161925"/>
                <a:gd name="connsiteY10" fmla="*/ 79375 h 196850"/>
                <a:gd name="connsiteX11" fmla="*/ 12700 w 161925"/>
                <a:gd name="connsiteY11" fmla="*/ 139700 h 196850"/>
                <a:gd name="connsiteX12" fmla="*/ 19050 w 161925"/>
                <a:gd name="connsiteY12" fmla="*/ 165100 h 196850"/>
                <a:gd name="connsiteX13" fmla="*/ 22225 w 161925"/>
                <a:gd name="connsiteY13" fmla="*/ 180975 h 196850"/>
                <a:gd name="connsiteX14" fmla="*/ 25400 w 161925"/>
                <a:gd name="connsiteY14" fmla="*/ 190500 h 196850"/>
                <a:gd name="connsiteX15" fmla="*/ 34925 w 161925"/>
                <a:gd name="connsiteY15" fmla="*/ 193675 h 196850"/>
                <a:gd name="connsiteX16" fmla="*/ 98425 w 161925"/>
                <a:gd name="connsiteY16" fmla="*/ 196850 h 196850"/>
                <a:gd name="connsiteX17" fmla="*/ 111125 w 161925"/>
                <a:gd name="connsiteY17" fmla="*/ 193675 h 196850"/>
                <a:gd name="connsiteX18" fmla="*/ 127000 w 161925"/>
                <a:gd name="connsiteY18" fmla="*/ 190500 h 196850"/>
                <a:gd name="connsiteX19" fmla="*/ 136525 w 161925"/>
                <a:gd name="connsiteY19" fmla="*/ 184150 h 196850"/>
                <a:gd name="connsiteX20" fmla="*/ 149225 w 161925"/>
                <a:gd name="connsiteY20" fmla="*/ 177800 h 196850"/>
                <a:gd name="connsiteX21" fmla="*/ 155575 w 161925"/>
                <a:gd name="connsiteY21" fmla="*/ 165100 h 196850"/>
                <a:gd name="connsiteX22" fmla="*/ 161925 w 161925"/>
                <a:gd name="connsiteY22" fmla="*/ 133350 h 196850"/>
                <a:gd name="connsiteX23" fmla="*/ 158750 w 161925"/>
                <a:gd name="connsiteY23" fmla="*/ 120650 h 196850"/>
                <a:gd name="connsiteX24" fmla="*/ 152400 w 161925"/>
                <a:gd name="connsiteY24" fmla="*/ 88900 h 196850"/>
                <a:gd name="connsiteX25" fmla="*/ 146050 w 161925"/>
                <a:gd name="connsiteY25" fmla="*/ 76200 h 196850"/>
                <a:gd name="connsiteX26" fmla="*/ 136525 w 161925"/>
                <a:gd name="connsiteY26" fmla="*/ 53975 h 196850"/>
                <a:gd name="connsiteX27" fmla="*/ 117475 w 161925"/>
                <a:gd name="connsiteY27" fmla="*/ 31750 h 196850"/>
                <a:gd name="connsiteX28" fmla="*/ 107950 w 161925"/>
                <a:gd name="connsiteY28" fmla="*/ 25400 h 196850"/>
                <a:gd name="connsiteX29" fmla="*/ 85725 w 161925"/>
                <a:gd name="connsiteY29" fmla="*/ 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1925" h="196850">
                  <a:moveTo>
                    <a:pt x="85725" y="0"/>
                  </a:moveTo>
                  <a:lnTo>
                    <a:pt x="85725" y="0"/>
                  </a:lnTo>
                  <a:cubicBezTo>
                    <a:pt x="77258" y="5292"/>
                    <a:pt x="69090" y="11094"/>
                    <a:pt x="60325" y="15875"/>
                  </a:cubicBezTo>
                  <a:cubicBezTo>
                    <a:pt x="57387" y="17478"/>
                    <a:pt x="53793" y="17553"/>
                    <a:pt x="50800" y="19050"/>
                  </a:cubicBezTo>
                  <a:cubicBezTo>
                    <a:pt x="47387" y="20757"/>
                    <a:pt x="44762" y="23850"/>
                    <a:pt x="41275" y="25400"/>
                  </a:cubicBezTo>
                  <a:cubicBezTo>
                    <a:pt x="35158" y="28118"/>
                    <a:pt x="28575" y="29633"/>
                    <a:pt x="22225" y="31750"/>
                  </a:cubicBezTo>
                  <a:cubicBezTo>
                    <a:pt x="19050" y="32808"/>
                    <a:pt x="15485" y="33069"/>
                    <a:pt x="12700" y="34925"/>
                  </a:cubicBezTo>
                  <a:lnTo>
                    <a:pt x="3175" y="41275"/>
                  </a:lnTo>
                  <a:cubicBezTo>
                    <a:pt x="2117" y="44450"/>
                    <a:pt x="0" y="47453"/>
                    <a:pt x="0" y="50800"/>
                  </a:cubicBezTo>
                  <a:cubicBezTo>
                    <a:pt x="0" y="58780"/>
                    <a:pt x="6314" y="63429"/>
                    <a:pt x="9525" y="69850"/>
                  </a:cubicBezTo>
                  <a:cubicBezTo>
                    <a:pt x="11022" y="72843"/>
                    <a:pt x="11642" y="76200"/>
                    <a:pt x="12700" y="79375"/>
                  </a:cubicBezTo>
                  <a:cubicBezTo>
                    <a:pt x="7311" y="106321"/>
                    <a:pt x="7216" y="99487"/>
                    <a:pt x="12700" y="139700"/>
                  </a:cubicBezTo>
                  <a:cubicBezTo>
                    <a:pt x="13879" y="148347"/>
                    <a:pt x="17338" y="156542"/>
                    <a:pt x="19050" y="165100"/>
                  </a:cubicBezTo>
                  <a:cubicBezTo>
                    <a:pt x="20108" y="170392"/>
                    <a:pt x="20916" y="175740"/>
                    <a:pt x="22225" y="180975"/>
                  </a:cubicBezTo>
                  <a:cubicBezTo>
                    <a:pt x="23037" y="184222"/>
                    <a:pt x="23033" y="188133"/>
                    <a:pt x="25400" y="190500"/>
                  </a:cubicBezTo>
                  <a:cubicBezTo>
                    <a:pt x="27767" y="192867"/>
                    <a:pt x="31591" y="193385"/>
                    <a:pt x="34925" y="193675"/>
                  </a:cubicBezTo>
                  <a:cubicBezTo>
                    <a:pt x="56038" y="195511"/>
                    <a:pt x="77258" y="195792"/>
                    <a:pt x="98425" y="196850"/>
                  </a:cubicBezTo>
                  <a:cubicBezTo>
                    <a:pt x="102658" y="195792"/>
                    <a:pt x="106865" y="194622"/>
                    <a:pt x="111125" y="193675"/>
                  </a:cubicBezTo>
                  <a:cubicBezTo>
                    <a:pt x="116393" y="192504"/>
                    <a:pt x="121947" y="192395"/>
                    <a:pt x="127000" y="190500"/>
                  </a:cubicBezTo>
                  <a:cubicBezTo>
                    <a:pt x="130573" y="189160"/>
                    <a:pt x="133212" y="186043"/>
                    <a:pt x="136525" y="184150"/>
                  </a:cubicBezTo>
                  <a:cubicBezTo>
                    <a:pt x="140634" y="181802"/>
                    <a:pt x="144992" y="179917"/>
                    <a:pt x="149225" y="177800"/>
                  </a:cubicBezTo>
                  <a:cubicBezTo>
                    <a:pt x="151342" y="173567"/>
                    <a:pt x="154275" y="169651"/>
                    <a:pt x="155575" y="165100"/>
                  </a:cubicBezTo>
                  <a:cubicBezTo>
                    <a:pt x="158540" y="154722"/>
                    <a:pt x="161925" y="133350"/>
                    <a:pt x="161925" y="133350"/>
                  </a:cubicBezTo>
                  <a:cubicBezTo>
                    <a:pt x="160867" y="129117"/>
                    <a:pt x="159664" y="124917"/>
                    <a:pt x="158750" y="120650"/>
                  </a:cubicBezTo>
                  <a:cubicBezTo>
                    <a:pt x="156489" y="110097"/>
                    <a:pt x="157227" y="98553"/>
                    <a:pt x="152400" y="88900"/>
                  </a:cubicBezTo>
                  <a:cubicBezTo>
                    <a:pt x="150283" y="84667"/>
                    <a:pt x="147914" y="80550"/>
                    <a:pt x="146050" y="76200"/>
                  </a:cubicBezTo>
                  <a:cubicBezTo>
                    <a:pt x="140158" y="62451"/>
                    <a:pt x="146098" y="69292"/>
                    <a:pt x="136525" y="53975"/>
                  </a:cubicBezTo>
                  <a:cubicBezTo>
                    <a:pt x="131955" y="46663"/>
                    <a:pt x="124251" y="37397"/>
                    <a:pt x="117475" y="31750"/>
                  </a:cubicBezTo>
                  <a:cubicBezTo>
                    <a:pt x="114544" y="29307"/>
                    <a:pt x="111125" y="27517"/>
                    <a:pt x="107950" y="25400"/>
                  </a:cubicBezTo>
                  <a:cubicBezTo>
                    <a:pt x="101013" y="14994"/>
                    <a:pt x="89429" y="4233"/>
                    <a:pt x="857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03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313F0A69-5B6E-C641-9433-E56D16B50854}"/>
              </a:ext>
            </a:extLst>
          </p:cNvPr>
          <p:cNvSpPr txBox="1"/>
          <p:nvPr/>
        </p:nvSpPr>
        <p:spPr>
          <a:xfrm>
            <a:off x="457200" y="323671"/>
            <a:ext cx="10896600" cy="1200329"/>
          </a:xfrm>
          <a:prstGeom prst="rect">
            <a:avLst/>
          </a:prstGeom>
          <a:noFill/>
        </p:spPr>
        <p:txBody>
          <a:bodyPr wrap="squar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Change in Tumor Burden and Best Response Status per Lugano Classification</a:t>
            </a:r>
          </a:p>
        </p:txBody>
      </p:sp>
    </p:spTree>
    <p:extLst>
      <p:ext uri="{BB962C8B-B14F-4D97-AF65-F5344CB8AC3E}">
        <p14:creationId xmlns:p14="http://schemas.microsoft.com/office/powerpoint/2010/main" val="2032387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A58C-4921-DE44-B500-45A7A00FA7D7}"/>
              </a:ext>
            </a:extLst>
          </p:cNvPr>
          <p:cNvSpPr>
            <a:spLocks noGrp="1"/>
          </p:cNvSpPr>
          <p:nvPr>
            <p:ph type="title"/>
          </p:nvPr>
        </p:nvSpPr>
        <p:spPr>
          <a:xfrm>
            <a:off x="838200" y="43458"/>
            <a:ext cx="10515600" cy="1325563"/>
          </a:xfrm>
        </p:spPr>
        <p:txBody>
          <a:bodyPr/>
          <a:lstStyle/>
          <a:p>
            <a:r>
              <a:rPr lang="en-US" b="1" dirty="0"/>
              <a:t>Phase II Study of Ibrutinib plus Venetoclax for MCL</a:t>
            </a:r>
          </a:p>
        </p:txBody>
      </p:sp>
      <p:graphicFrame>
        <p:nvGraphicFramePr>
          <p:cNvPr id="5" name="Content Placeholder 4">
            <a:extLst>
              <a:ext uri="{FF2B5EF4-FFF2-40B4-BE49-F238E27FC236}">
                <a16:creationId xmlns:a16="http://schemas.microsoft.com/office/drawing/2014/main" id="{BA75F344-10C7-4D40-B8F3-CEB11C815B38}"/>
              </a:ext>
            </a:extLst>
          </p:cNvPr>
          <p:cNvGraphicFramePr>
            <a:graphicFrameLocks noGrp="1"/>
          </p:cNvGraphicFramePr>
          <p:nvPr>
            <p:ph idx="1"/>
            <p:extLst/>
          </p:nvPr>
        </p:nvGraphicFramePr>
        <p:xfrm>
          <a:off x="838200" y="1219199"/>
          <a:ext cx="10515600" cy="4538422"/>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3005637676"/>
                    </a:ext>
                  </a:extLst>
                </a:gridCol>
                <a:gridCol w="2743200">
                  <a:extLst>
                    <a:ext uri="{9D8B030D-6E8A-4147-A177-3AD203B41FA5}">
                      <a16:colId xmlns:a16="http://schemas.microsoft.com/office/drawing/2014/main" val="2697516911"/>
                    </a:ext>
                  </a:extLst>
                </a:gridCol>
                <a:gridCol w="3505200">
                  <a:extLst>
                    <a:ext uri="{9D8B030D-6E8A-4147-A177-3AD203B41FA5}">
                      <a16:colId xmlns:a16="http://schemas.microsoft.com/office/drawing/2014/main" val="3279441233"/>
                    </a:ext>
                  </a:extLst>
                </a:gridCol>
              </a:tblGrid>
              <a:tr h="769639">
                <a:tc>
                  <a:txBody>
                    <a:bodyPr/>
                    <a:lstStyle/>
                    <a:p>
                      <a:r>
                        <a:rPr lang="en-US" sz="2000" dirty="0"/>
                        <a:t>Response</a:t>
                      </a:r>
                    </a:p>
                  </a:txBody>
                  <a:tcPr anchor="b"/>
                </a:tc>
                <a:tc>
                  <a:txBody>
                    <a:bodyPr/>
                    <a:lstStyle/>
                    <a:p>
                      <a:pPr algn="ctr"/>
                      <a:r>
                        <a:rPr lang="en-US" sz="2000" dirty="0"/>
                        <a:t>Without PET</a:t>
                      </a:r>
                    </a:p>
                    <a:p>
                      <a:pPr algn="ctr"/>
                      <a:r>
                        <a:rPr lang="en-US" sz="2000" dirty="0"/>
                        <a:t>(N = 24)</a:t>
                      </a:r>
                    </a:p>
                  </a:txBody>
                  <a:tcPr anchor="b"/>
                </a:tc>
                <a:tc>
                  <a:txBody>
                    <a:bodyPr/>
                    <a:lstStyle/>
                    <a:p>
                      <a:pPr algn="ctr"/>
                      <a:r>
                        <a:rPr lang="en-US" sz="2000" dirty="0"/>
                        <a:t>With PET</a:t>
                      </a:r>
                    </a:p>
                    <a:p>
                      <a:pPr algn="ctr"/>
                      <a:r>
                        <a:rPr lang="en-US" sz="2000" dirty="0"/>
                        <a:t>(N = 24)</a:t>
                      </a:r>
                    </a:p>
                  </a:txBody>
                  <a:tcPr anchor="b"/>
                </a:tc>
                <a:extLst>
                  <a:ext uri="{0D108BD9-81ED-4DB2-BD59-A6C34878D82A}">
                    <a16:rowId xmlns:a16="http://schemas.microsoft.com/office/drawing/2014/main" val="1212726265"/>
                  </a:ext>
                </a:extLst>
              </a:tr>
              <a:tr h="769639">
                <a:tc>
                  <a:txBody>
                    <a:bodyPr/>
                    <a:lstStyle/>
                    <a:p>
                      <a:r>
                        <a:rPr lang="en-US" sz="2000" dirty="0"/>
                        <a:t>Primary endpoint: </a:t>
                      </a:r>
                    </a:p>
                    <a:p>
                      <a:r>
                        <a:rPr lang="en-US" sz="2000" dirty="0"/>
                        <a:t>Complete response (CR) at week 16</a:t>
                      </a:r>
                    </a:p>
                  </a:txBody>
                  <a:tcPr/>
                </a:tc>
                <a:tc>
                  <a:txBody>
                    <a:bodyPr/>
                    <a:lstStyle/>
                    <a:p>
                      <a:pPr algn="ctr"/>
                      <a:endParaRPr lang="en-US" sz="2000" dirty="0"/>
                    </a:p>
                    <a:p>
                      <a:pPr algn="ctr"/>
                      <a:r>
                        <a:rPr lang="en-US" sz="2000" dirty="0"/>
                        <a:t>10 (42%)</a:t>
                      </a:r>
                    </a:p>
                  </a:txBody>
                  <a:tcPr/>
                </a:tc>
                <a:tc>
                  <a:txBody>
                    <a:bodyPr/>
                    <a:lstStyle/>
                    <a:p>
                      <a:pPr algn="ctr"/>
                      <a:endParaRPr lang="en-US" sz="2000" dirty="0"/>
                    </a:p>
                    <a:p>
                      <a:pPr algn="ctr"/>
                      <a:r>
                        <a:rPr lang="en-US" sz="2000" dirty="0"/>
                        <a:t>15 (62%)</a:t>
                      </a:r>
                    </a:p>
                  </a:txBody>
                  <a:tcPr/>
                </a:tc>
                <a:extLst>
                  <a:ext uri="{0D108BD9-81ED-4DB2-BD59-A6C34878D82A}">
                    <a16:rowId xmlns:a16="http://schemas.microsoft.com/office/drawing/2014/main" val="1082588832"/>
                  </a:ext>
                </a:extLst>
              </a:tr>
              <a:tr h="445901">
                <a:tc gridSpan="3">
                  <a:txBody>
                    <a:bodyPr/>
                    <a:lstStyle/>
                    <a:p>
                      <a:r>
                        <a:rPr lang="en-US" sz="2000" dirty="0"/>
                        <a:t>Best response</a:t>
                      </a:r>
                    </a:p>
                  </a:txBody>
                  <a:tcPr/>
                </a:tc>
                <a:tc hMerge="1">
                  <a:txBody>
                    <a:bodyPr/>
                    <a:lstStyle/>
                    <a:p>
                      <a:endParaRPr lang="en-US"/>
                    </a:p>
                  </a:txBody>
                  <a:tcPr/>
                </a:tc>
                <a:tc hMerge="1">
                  <a:txBody>
                    <a:bodyPr/>
                    <a:lstStyle/>
                    <a:p>
                      <a:pPr algn="ctr"/>
                      <a:endParaRPr lang="en-US" sz="1800" dirty="0"/>
                    </a:p>
                  </a:txBody>
                  <a:tcPr/>
                </a:tc>
                <a:extLst>
                  <a:ext uri="{0D108BD9-81ED-4DB2-BD59-A6C34878D82A}">
                    <a16:rowId xmlns:a16="http://schemas.microsoft.com/office/drawing/2014/main" val="503485563"/>
                  </a:ext>
                </a:extLst>
              </a:tr>
              <a:tr h="445901">
                <a:tc>
                  <a:txBody>
                    <a:bodyPr/>
                    <a:lstStyle/>
                    <a:p>
                      <a:r>
                        <a:rPr lang="en-US" sz="2000" dirty="0"/>
                        <a:t>   Complete response</a:t>
                      </a:r>
                    </a:p>
                  </a:txBody>
                  <a:tcPr/>
                </a:tc>
                <a:tc>
                  <a:txBody>
                    <a:bodyPr/>
                    <a:lstStyle/>
                    <a:p>
                      <a:pPr marL="0" marR="0" lvl="0" indent="0" algn="ctr" defTabSz="672585" rtl="0" eaLnBrk="1" fontAlgn="auto" latinLnBrk="0" hangingPunct="1">
                        <a:lnSpc>
                          <a:spcPct val="100000"/>
                        </a:lnSpc>
                        <a:spcBef>
                          <a:spcPts val="0"/>
                        </a:spcBef>
                        <a:spcAft>
                          <a:spcPts val="0"/>
                        </a:spcAft>
                        <a:buClrTx/>
                        <a:buSzTx/>
                        <a:buFontTx/>
                        <a:buNone/>
                        <a:tabLst/>
                        <a:defRPr/>
                      </a:pPr>
                      <a:r>
                        <a:rPr lang="en-US" sz="2000"/>
                        <a:t>16 (67%)</a:t>
                      </a:r>
                      <a:endParaRPr lang="en-US" sz="2000" dirty="0"/>
                    </a:p>
                  </a:txBody>
                  <a:tcPr/>
                </a:tc>
                <a:tc>
                  <a:txBody>
                    <a:bodyPr/>
                    <a:lstStyle/>
                    <a:p>
                      <a:pPr marL="0" marR="0" lvl="0" indent="0" algn="ctr" defTabSz="672585" rtl="0" eaLnBrk="1" fontAlgn="auto" latinLnBrk="0" hangingPunct="1">
                        <a:lnSpc>
                          <a:spcPct val="100000"/>
                        </a:lnSpc>
                        <a:spcBef>
                          <a:spcPts val="0"/>
                        </a:spcBef>
                        <a:spcAft>
                          <a:spcPts val="0"/>
                        </a:spcAft>
                        <a:buClrTx/>
                        <a:buSzTx/>
                        <a:buFontTx/>
                        <a:buNone/>
                        <a:tabLst/>
                        <a:defRPr/>
                      </a:pPr>
                      <a:r>
                        <a:rPr lang="en-US" sz="2000" dirty="0"/>
                        <a:t>17 (71%)</a:t>
                      </a:r>
                    </a:p>
                  </a:txBody>
                  <a:tcPr/>
                </a:tc>
                <a:extLst>
                  <a:ext uri="{0D108BD9-81ED-4DB2-BD59-A6C34878D82A}">
                    <a16:rowId xmlns:a16="http://schemas.microsoft.com/office/drawing/2014/main" val="79643689"/>
                  </a:ext>
                </a:extLst>
              </a:tr>
              <a:tr h="769639">
                <a:tc>
                  <a:txBody>
                    <a:bodyPr/>
                    <a:lstStyle/>
                    <a:p>
                      <a:r>
                        <a:rPr lang="en-US" sz="2000" b="1" dirty="0">
                          <a:solidFill>
                            <a:schemeClr val="bg1"/>
                          </a:solidFill>
                        </a:rPr>
                        <a:t>Response according to </a:t>
                      </a:r>
                    </a:p>
                    <a:p>
                      <a:r>
                        <a:rPr lang="en-US" sz="2000" b="1" dirty="0">
                          <a:solidFill>
                            <a:schemeClr val="bg1"/>
                          </a:solidFill>
                        </a:rPr>
                        <a:t>MRD clearance</a:t>
                      </a:r>
                    </a:p>
                  </a:txBody>
                  <a:tcPr anchor="b">
                    <a:solidFill>
                      <a:srgbClr val="699BD0"/>
                    </a:solidFill>
                  </a:tcPr>
                </a:tc>
                <a:tc>
                  <a:txBody>
                    <a:bodyPr/>
                    <a:lstStyle/>
                    <a:p>
                      <a:pPr algn="ctr"/>
                      <a:r>
                        <a:rPr lang="en-US" sz="2000" b="1" dirty="0">
                          <a:solidFill>
                            <a:schemeClr val="bg1"/>
                          </a:solidFill>
                        </a:rPr>
                        <a:t>With Flow </a:t>
                      </a:r>
                      <a:br>
                        <a:rPr lang="en-US" sz="2000" b="1" dirty="0">
                          <a:solidFill>
                            <a:schemeClr val="bg1"/>
                          </a:solidFill>
                        </a:rPr>
                      </a:br>
                      <a:r>
                        <a:rPr lang="en-US" sz="2000" b="1" dirty="0">
                          <a:solidFill>
                            <a:schemeClr val="bg1"/>
                          </a:solidFill>
                        </a:rPr>
                        <a:t>Cytometry</a:t>
                      </a:r>
                    </a:p>
                  </a:txBody>
                  <a:tcPr anchor="b">
                    <a:solidFill>
                      <a:srgbClr val="699BD0"/>
                    </a:solidFill>
                  </a:tcPr>
                </a:tc>
                <a:tc>
                  <a:txBody>
                    <a:bodyPr/>
                    <a:lstStyle/>
                    <a:p>
                      <a:pPr algn="ctr"/>
                      <a:r>
                        <a:rPr lang="en-US" sz="2000" b="1" dirty="0">
                          <a:solidFill>
                            <a:schemeClr val="bg1"/>
                          </a:solidFill>
                        </a:rPr>
                        <a:t>With ASO-PCR</a:t>
                      </a:r>
                    </a:p>
                  </a:txBody>
                  <a:tcPr anchor="b">
                    <a:solidFill>
                      <a:srgbClr val="699BD0"/>
                    </a:solidFill>
                  </a:tcPr>
                </a:tc>
                <a:extLst>
                  <a:ext uri="{0D108BD9-81ED-4DB2-BD59-A6C34878D82A}">
                    <a16:rowId xmlns:a16="http://schemas.microsoft.com/office/drawing/2014/main" val="3816137403"/>
                  </a:ext>
                </a:extLst>
              </a:tr>
              <a:tr h="445901">
                <a:tc gridSpan="3">
                  <a:txBody>
                    <a:bodyPr/>
                    <a:lstStyle/>
                    <a:p>
                      <a:r>
                        <a:rPr lang="en-US" sz="2000" dirty="0"/>
                        <a:t>In the total population</a:t>
                      </a:r>
                    </a:p>
                  </a:txBody>
                  <a:tcPr/>
                </a:tc>
                <a:tc hMerge="1">
                  <a:txBody>
                    <a:bodyPr/>
                    <a:lstStyle/>
                    <a:p>
                      <a:endParaRPr lang="en-US"/>
                    </a:p>
                  </a:txBody>
                  <a:tcPr/>
                </a:tc>
                <a:tc hMerge="1">
                  <a:txBody>
                    <a:bodyPr/>
                    <a:lstStyle/>
                    <a:p>
                      <a:pPr algn="ctr"/>
                      <a:endParaRPr lang="en-US" sz="1800" dirty="0"/>
                    </a:p>
                  </a:txBody>
                  <a:tcPr/>
                </a:tc>
                <a:extLst>
                  <a:ext uri="{0D108BD9-81ED-4DB2-BD59-A6C34878D82A}">
                    <a16:rowId xmlns:a16="http://schemas.microsoft.com/office/drawing/2014/main" val="283336586"/>
                  </a:ext>
                </a:extLst>
              </a:tr>
              <a:tr h="445901">
                <a:tc>
                  <a:txBody>
                    <a:bodyPr/>
                    <a:lstStyle/>
                    <a:p>
                      <a:r>
                        <a:rPr lang="en-US" sz="2000" dirty="0"/>
                        <a:t>   MRD negative</a:t>
                      </a:r>
                    </a:p>
                  </a:txBody>
                  <a:tcPr/>
                </a:tc>
                <a:tc>
                  <a:txBody>
                    <a:bodyPr/>
                    <a:lstStyle/>
                    <a:p>
                      <a:pPr algn="ctr"/>
                      <a:r>
                        <a:rPr lang="en-US" sz="2000"/>
                        <a:t>16 (67%)</a:t>
                      </a:r>
                      <a:endParaRPr lang="en-US" sz="2000" dirty="0"/>
                    </a:p>
                  </a:txBody>
                  <a:tcPr/>
                </a:tc>
                <a:tc>
                  <a:txBody>
                    <a:bodyPr/>
                    <a:lstStyle/>
                    <a:p>
                      <a:pPr algn="ctr"/>
                      <a:r>
                        <a:rPr lang="en-US" sz="2000" dirty="0"/>
                        <a:t>9 (38%)</a:t>
                      </a:r>
                    </a:p>
                  </a:txBody>
                  <a:tcPr/>
                </a:tc>
                <a:extLst>
                  <a:ext uri="{0D108BD9-81ED-4DB2-BD59-A6C34878D82A}">
                    <a16:rowId xmlns:a16="http://schemas.microsoft.com/office/drawing/2014/main" val="2760743349"/>
                  </a:ext>
                </a:extLst>
              </a:tr>
              <a:tr h="445901">
                <a:tc>
                  <a:txBody>
                    <a:bodyPr/>
                    <a:lstStyle/>
                    <a:p>
                      <a:r>
                        <a:rPr lang="en-US" sz="2000" dirty="0"/>
                        <a:t>   MRD not negative**</a:t>
                      </a:r>
                    </a:p>
                  </a:txBody>
                  <a:tcPr/>
                </a:tc>
                <a:tc>
                  <a:txBody>
                    <a:bodyPr/>
                    <a:lstStyle/>
                    <a:p>
                      <a:pPr algn="ctr"/>
                      <a:r>
                        <a:rPr lang="en-US" sz="2000" dirty="0"/>
                        <a:t>8 (33%)</a:t>
                      </a:r>
                    </a:p>
                  </a:txBody>
                  <a:tcPr/>
                </a:tc>
                <a:tc>
                  <a:txBody>
                    <a:bodyPr/>
                    <a:lstStyle/>
                    <a:p>
                      <a:pPr algn="ctr"/>
                      <a:r>
                        <a:rPr lang="en-US" sz="2000" dirty="0"/>
                        <a:t>15 (</a:t>
                      </a:r>
                      <a:r>
                        <a:rPr lang="en-US" sz="2000"/>
                        <a:t>62%)</a:t>
                      </a:r>
                      <a:endParaRPr lang="en-US" sz="2000" dirty="0"/>
                    </a:p>
                  </a:txBody>
                  <a:tcPr/>
                </a:tc>
                <a:extLst>
                  <a:ext uri="{0D108BD9-81ED-4DB2-BD59-A6C34878D82A}">
                    <a16:rowId xmlns:a16="http://schemas.microsoft.com/office/drawing/2014/main" val="3737065594"/>
                  </a:ext>
                </a:extLst>
              </a:tr>
            </a:tbl>
          </a:graphicData>
        </a:graphic>
      </p:graphicFrame>
      <p:sp>
        <p:nvSpPr>
          <p:cNvPr id="4" name="TextBox 3">
            <a:extLst>
              <a:ext uri="{FF2B5EF4-FFF2-40B4-BE49-F238E27FC236}">
                <a16:creationId xmlns:a16="http://schemas.microsoft.com/office/drawing/2014/main" id="{BE245F0D-7B29-8E49-910A-31DA6339F6E2}"/>
              </a:ext>
            </a:extLst>
          </p:cNvPr>
          <p:cNvSpPr txBox="1"/>
          <p:nvPr/>
        </p:nvSpPr>
        <p:spPr>
          <a:xfrm>
            <a:off x="936434" y="6499952"/>
            <a:ext cx="4466287" cy="369332"/>
          </a:xfrm>
          <a:prstGeom prst="rect">
            <a:avLst/>
          </a:prstGeom>
          <a:noFill/>
        </p:spPr>
        <p:txBody>
          <a:bodyPr wrap="non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Tam CS et al.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Engl</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J Med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2018;378:1211-23.</a:t>
            </a:r>
          </a:p>
        </p:txBody>
      </p:sp>
      <p:sp>
        <p:nvSpPr>
          <p:cNvPr id="6" name="TextBox 5">
            <a:extLst>
              <a:ext uri="{FF2B5EF4-FFF2-40B4-BE49-F238E27FC236}">
                <a16:creationId xmlns:a16="http://schemas.microsoft.com/office/drawing/2014/main" id="{005B386F-F196-1A41-AB04-F5726CB3D939}"/>
              </a:ext>
            </a:extLst>
          </p:cNvPr>
          <p:cNvSpPr txBox="1"/>
          <p:nvPr/>
        </p:nvSpPr>
        <p:spPr>
          <a:xfrm>
            <a:off x="854266" y="5757621"/>
            <a:ext cx="10483467" cy="584775"/>
          </a:xfrm>
          <a:prstGeom prst="rect">
            <a:avLst/>
          </a:prstGeom>
          <a:noFill/>
        </p:spPr>
        <p:txBody>
          <a:bodyPr wrap="squar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 status of “not negative” included patients who could not be evaluated for MRD clearance and those who remained</a:t>
            </a:r>
          </a:p>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MRD-positive</a:t>
            </a:r>
          </a:p>
        </p:txBody>
      </p:sp>
    </p:spTree>
    <p:extLst>
      <p:ext uri="{BB962C8B-B14F-4D97-AF65-F5344CB8AC3E}">
        <p14:creationId xmlns:p14="http://schemas.microsoft.com/office/powerpoint/2010/main" val="262029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C19F69-4ADB-0F48-A8BE-38F63876DD78}"/>
              </a:ext>
            </a:extLst>
          </p:cNvPr>
          <p:cNvSpPr txBox="1"/>
          <p:nvPr/>
        </p:nvSpPr>
        <p:spPr>
          <a:xfrm>
            <a:off x="228600" y="6443246"/>
            <a:ext cx="4232954" cy="338554"/>
          </a:xfrm>
          <a:prstGeom prst="rect">
            <a:avLst/>
          </a:prstGeom>
          <a:noFill/>
        </p:spPr>
        <p:txBody>
          <a:bodyPr wrap="non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www.clinicaltrials.gov</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(Accessed February 2019).</a:t>
            </a:r>
          </a:p>
        </p:txBody>
      </p:sp>
      <p:sp>
        <p:nvSpPr>
          <p:cNvPr id="4" name="TextBox 3">
            <a:extLst>
              <a:ext uri="{FF2B5EF4-FFF2-40B4-BE49-F238E27FC236}">
                <a16:creationId xmlns:a16="http://schemas.microsoft.com/office/drawing/2014/main" id="{28C2B6A9-CAC7-9F42-9739-36E1F6CB258A}"/>
              </a:ext>
            </a:extLst>
          </p:cNvPr>
          <p:cNvSpPr txBox="1"/>
          <p:nvPr/>
        </p:nvSpPr>
        <p:spPr>
          <a:xfrm>
            <a:off x="381000" y="225914"/>
            <a:ext cx="11277600" cy="954107"/>
          </a:xfrm>
          <a:prstGeom prst="rect">
            <a:avLst/>
          </a:prstGeom>
          <a:noFill/>
        </p:spPr>
        <p:txBody>
          <a:bodyPr wrap="squar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SYMPATICO: Phase III Trial of Ibrutinib Combined with Venetoclax in Mantle Cell Lymphoma</a:t>
            </a:r>
          </a:p>
        </p:txBody>
      </p:sp>
      <p:sp>
        <p:nvSpPr>
          <p:cNvPr id="5" name="TextBox 4">
            <a:extLst>
              <a:ext uri="{FF2B5EF4-FFF2-40B4-BE49-F238E27FC236}">
                <a16:creationId xmlns:a16="http://schemas.microsoft.com/office/drawing/2014/main" id="{3E96C517-25CA-4C47-A018-E001BEB23EE8}"/>
              </a:ext>
            </a:extLst>
          </p:cNvPr>
          <p:cNvSpPr txBox="1"/>
          <p:nvPr/>
        </p:nvSpPr>
        <p:spPr>
          <a:xfrm>
            <a:off x="381000" y="1371600"/>
            <a:ext cx="3638304" cy="646331"/>
          </a:xfrm>
          <a:prstGeom prst="rect">
            <a:avLst/>
          </a:prstGeom>
          <a:noFill/>
        </p:spPr>
        <p:txBody>
          <a:bodyPr wrap="non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Trial Identifier: NCT03112174 (Open)</a:t>
            </a:r>
          </a:p>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Estimated Enrollment: 287</a:t>
            </a:r>
          </a:p>
        </p:txBody>
      </p:sp>
      <p:sp>
        <p:nvSpPr>
          <p:cNvPr id="8" name="Rectangle 7">
            <a:extLst>
              <a:ext uri="{FF2B5EF4-FFF2-40B4-BE49-F238E27FC236}">
                <a16:creationId xmlns:a16="http://schemas.microsoft.com/office/drawing/2014/main" id="{880C0237-E089-ED4C-B6BD-C3DFA9524670}"/>
              </a:ext>
            </a:extLst>
          </p:cNvPr>
          <p:cNvSpPr/>
          <p:nvPr/>
        </p:nvSpPr>
        <p:spPr>
          <a:xfrm>
            <a:off x="1662519" y="2170331"/>
            <a:ext cx="2971800" cy="304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Eligibility:</a:t>
            </a:r>
          </a:p>
          <a:p>
            <a:pPr marL="285750" marR="0" lvl="0" indent="-285750" algn="l" defTabSz="2637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Pathologically confirmed MCL with overexpression of cyclin D1 in association with other markers</a:t>
            </a:r>
          </a:p>
          <a:p>
            <a:pPr marL="285750" marR="0" lvl="0" indent="-285750" algn="l" defTabSz="2637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least 1, but no more than 5 prior treatments</a:t>
            </a:r>
          </a:p>
          <a:p>
            <a:pPr marL="285750" marR="0" lvl="0" indent="-285750" algn="l" defTabSz="26375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Failure to achieve PR with or PD after most recent treatment regimen</a:t>
            </a:r>
          </a:p>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038"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10" name="Straight Connector 9">
            <a:extLst>
              <a:ext uri="{FF2B5EF4-FFF2-40B4-BE49-F238E27FC236}">
                <a16:creationId xmlns:a16="http://schemas.microsoft.com/office/drawing/2014/main" id="{5DC4432E-9627-244C-AAC9-4BD215307D1F}"/>
              </a:ext>
            </a:extLst>
          </p:cNvPr>
          <p:cNvCxnSpPr>
            <a:stCxn id="8" idx="3"/>
          </p:cNvCxnSpPr>
          <p:nvPr/>
        </p:nvCxnSpPr>
        <p:spPr>
          <a:xfrm>
            <a:off x="4634319" y="3694331"/>
            <a:ext cx="5472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F42217-5FC3-844B-8021-75D112C620D0}"/>
              </a:ext>
            </a:extLst>
          </p:cNvPr>
          <p:cNvCxnSpPr>
            <a:cxnSpLocks/>
          </p:cNvCxnSpPr>
          <p:nvPr/>
        </p:nvCxnSpPr>
        <p:spPr>
          <a:xfrm>
            <a:off x="5181600" y="2779931"/>
            <a:ext cx="0" cy="175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69E9F92-F5C7-BF49-AAC6-59E92633ECB4}"/>
              </a:ext>
            </a:extLst>
          </p:cNvPr>
          <p:cNvSpPr/>
          <p:nvPr/>
        </p:nvSpPr>
        <p:spPr>
          <a:xfrm>
            <a:off x="6248400" y="2359234"/>
            <a:ext cx="3810000" cy="95409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Ibrutinib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venetoclax</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Until PD or unacceptable toxicity</a:t>
            </a:r>
          </a:p>
        </p:txBody>
      </p:sp>
      <p:sp>
        <p:nvSpPr>
          <p:cNvPr id="14" name="Rectangle 13">
            <a:extLst>
              <a:ext uri="{FF2B5EF4-FFF2-40B4-BE49-F238E27FC236}">
                <a16:creationId xmlns:a16="http://schemas.microsoft.com/office/drawing/2014/main" id="{97E01713-8E85-4F4A-B607-57BFDEE6D569}"/>
              </a:ext>
            </a:extLst>
          </p:cNvPr>
          <p:cNvSpPr/>
          <p:nvPr/>
        </p:nvSpPr>
        <p:spPr>
          <a:xfrm>
            <a:off x="6248400" y="4075331"/>
            <a:ext cx="3810000" cy="992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Ibrutinib + placebo</a:t>
            </a:r>
          </a:p>
          <a:p>
            <a:pPr marL="0" marR="0" lvl="0" indent="0" algn="ctr"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Until PD or unacceptable toxicity</a:t>
            </a:r>
          </a:p>
        </p:txBody>
      </p:sp>
      <p:cxnSp>
        <p:nvCxnSpPr>
          <p:cNvPr id="16" name="Straight Arrow Connector 15">
            <a:extLst>
              <a:ext uri="{FF2B5EF4-FFF2-40B4-BE49-F238E27FC236}">
                <a16:creationId xmlns:a16="http://schemas.microsoft.com/office/drawing/2014/main" id="{11AEC306-89A2-904F-8FC1-218AFACED80A}"/>
              </a:ext>
            </a:extLst>
          </p:cNvPr>
          <p:cNvCxnSpPr/>
          <p:nvPr/>
        </p:nvCxnSpPr>
        <p:spPr>
          <a:xfrm>
            <a:off x="5181600" y="2779931"/>
            <a:ext cx="1066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5652A79-2285-8746-B088-B0565AA6499F}"/>
              </a:ext>
            </a:extLst>
          </p:cNvPr>
          <p:cNvCxnSpPr/>
          <p:nvPr/>
        </p:nvCxnSpPr>
        <p:spPr>
          <a:xfrm>
            <a:off x="5181600" y="4532531"/>
            <a:ext cx="10668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095AF93-4248-7446-9AE0-A32463C8A793}"/>
              </a:ext>
            </a:extLst>
          </p:cNvPr>
          <p:cNvSpPr/>
          <p:nvPr/>
        </p:nvSpPr>
        <p:spPr>
          <a:xfrm>
            <a:off x="4826194" y="3293482"/>
            <a:ext cx="838201" cy="80169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63759" rtl="0" eaLnBrk="1" fontAlgn="auto" latinLnBrk="0" hangingPunct="1">
              <a:lnSpc>
                <a:spcPct val="100000"/>
              </a:lnSpc>
              <a:spcBef>
                <a:spcPts val="0"/>
              </a:spcBef>
              <a:spcAft>
                <a:spcPts val="0"/>
              </a:spcAft>
              <a:buClrTx/>
              <a:buSzTx/>
              <a:buFontTx/>
              <a:buNone/>
              <a:tabLst/>
              <a:defRPr/>
            </a:pPr>
            <a:endParaRPr kumimoji="0" lang="en-US" sz="103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F60898-FC5A-5248-90EA-3C16D922AF60}"/>
              </a:ext>
            </a:extLst>
          </p:cNvPr>
          <p:cNvSpPr txBox="1"/>
          <p:nvPr/>
        </p:nvSpPr>
        <p:spPr>
          <a:xfrm>
            <a:off x="5067265" y="3401942"/>
            <a:ext cx="415498" cy="584775"/>
          </a:xfrm>
          <a:prstGeom prst="rect">
            <a:avLst/>
          </a:prstGeom>
          <a:noFill/>
        </p:spPr>
        <p:txBody>
          <a:bodyPr wrap="non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R</a:t>
            </a:r>
          </a:p>
        </p:txBody>
      </p:sp>
      <p:sp>
        <p:nvSpPr>
          <p:cNvPr id="23" name="TextBox 22">
            <a:extLst>
              <a:ext uri="{FF2B5EF4-FFF2-40B4-BE49-F238E27FC236}">
                <a16:creationId xmlns:a16="http://schemas.microsoft.com/office/drawing/2014/main" id="{681EEA5C-7763-704F-9D97-8D366A394A52}"/>
              </a:ext>
            </a:extLst>
          </p:cNvPr>
          <p:cNvSpPr txBox="1"/>
          <p:nvPr/>
        </p:nvSpPr>
        <p:spPr>
          <a:xfrm>
            <a:off x="381000" y="5486400"/>
            <a:ext cx="10677025" cy="646331"/>
          </a:xfrm>
          <a:prstGeom prst="rect">
            <a:avLst/>
          </a:prstGeom>
          <a:noFill/>
        </p:spPr>
        <p:txBody>
          <a:bodyPr wrap="none" rtlCol="0">
            <a:spAutoFit/>
          </a:bodyPr>
          <a:lstStyle/>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Primary Endpoints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Time to occurrence of TLS and occurrence of dose limiting toxicities (safety run-in period)</a:t>
            </a:r>
          </a:p>
          <a:p>
            <a:pPr marL="0" marR="0" lvl="0" indent="0" algn="l" defTabSz="26375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Progression-free survival</a:t>
            </a:r>
          </a:p>
        </p:txBody>
      </p:sp>
    </p:spTree>
    <p:extLst>
      <p:ext uri="{BB962C8B-B14F-4D97-AF65-F5344CB8AC3E}">
        <p14:creationId xmlns:p14="http://schemas.microsoft.com/office/powerpoint/2010/main" val="2505962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EE2D56-A0C2-FF46-8EC2-A38154AD9DC9}"/>
              </a:ext>
            </a:extLst>
          </p:cNvPr>
          <p:cNvSpPr txBox="1"/>
          <p:nvPr/>
        </p:nvSpPr>
        <p:spPr>
          <a:xfrm>
            <a:off x="729917" y="1369194"/>
            <a:ext cx="9922452" cy="566928"/>
          </a:xfrm>
          <a:prstGeom prst="rect">
            <a:avLst/>
          </a:prstGeom>
          <a:solidFill>
            <a:srgbClr val="E62828"/>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F4316DA-D783-2E4D-B568-74649449C5FF}"/>
              </a:ext>
            </a:extLst>
          </p:cNvPr>
          <p:cNvSpPr txBox="1"/>
          <p:nvPr/>
        </p:nvSpPr>
        <p:spPr>
          <a:xfrm>
            <a:off x="729916" y="1369194"/>
            <a:ext cx="10732168" cy="411961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Module 5: Hodgkin and Non- Hodgkin Lymphomas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Boards Mini-Review: </a:t>
            </a:r>
            <a:r>
              <a:rPr kumimoji="0" lang="en-US" sz="3200" b="1" i="0" u="none" strike="noStrike" kern="1200" cap="none" spc="0" normalizeH="0" baseline="0" noProof="0" dirty="0" err="1">
                <a:ln>
                  <a:noFill/>
                </a:ln>
                <a:solidFill>
                  <a:srgbClr val="002656"/>
                </a:solidFill>
                <a:effectLst/>
                <a:uLnTx/>
                <a:uFillTx/>
                <a:latin typeface="Arial" panose="020B0604020202020204"/>
                <a:ea typeface="+mn-ea"/>
                <a:cs typeface="+mn-cs"/>
              </a:rPr>
              <a:t>Dr</a:t>
            </a: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 Leonard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656"/>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Topic/issue: </a:t>
            </a:r>
            <a:r>
              <a:rPr kumimoji="0" lang="en-US" sz="3200" b="1" i="0" u="none" strike="noStrike" kern="1200" cap="none" spc="0" normalizeH="0" baseline="0" noProof="0" dirty="0">
                <a:ln>
                  <a:noFill/>
                </a:ln>
                <a:solidFill>
                  <a:srgbClr val="E84749"/>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656"/>
                </a:solidFill>
                <a:effectLst/>
                <a:uLnTx/>
                <a:uFillTx/>
                <a:latin typeface="Arial" panose="020B0604020202020204"/>
                <a:ea typeface="+mn-ea"/>
                <a:cs typeface="+mn-cs"/>
              </a:rPr>
              <a:t>Diagnosis and management of gastrointestinal involvement of mantle cell lymphoma (MCL) </a:t>
            </a:r>
          </a:p>
        </p:txBody>
      </p:sp>
    </p:spTree>
    <p:extLst>
      <p:ext uri="{BB962C8B-B14F-4D97-AF65-F5344CB8AC3E}">
        <p14:creationId xmlns:p14="http://schemas.microsoft.com/office/powerpoint/2010/main" val="3192247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8F1FF4-3162-864E-80DE-9AA768BAF1C9}"/>
              </a:ext>
            </a:extLst>
          </p:cNvPr>
          <p:cNvSpPr>
            <a:spLocks noGrp="1"/>
          </p:cNvSpPr>
          <p:nvPr>
            <p:ph type="title"/>
          </p:nvPr>
        </p:nvSpPr>
        <p:spPr/>
        <p:txBody>
          <a:bodyPr/>
          <a:lstStyle/>
          <a:p>
            <a:r>
              <a:rPr lang="en-US" dirty="0"/>
              <a:t>Sample question</a:t>
            </a:r>
          </a:p>
        </p:txBody>
      </p:sp>
      <p:sp>
        <p:nvSpPr>
          <p:cNvPr id="4" name="Content Placeholder 3">
            <a:extLst>
              <a:ext uri="{FF2B5EF4-FFF2-40B4-BE49-F238E27FC236}">
                <a16:creationId xmlns:a16="http://schemas.microsoft.com/office/drawing/2014/main" id="{30385E84-48AC-7A44-8E72-73C8ADDFC6B7}"/>
              </a:ext>
            </a:extLst>
          </p:cNvPr>
          <p:cNvSpPr>
            <a:spLocks noGrp="1"/>
          </p:cNvSpPr>
          <p:nvPr>
            <p:ph idx="1"/>
          </p:nvPr>
        </p:nvSpPr>
        <p:spPr>
          <a:xfrm>
            <a:off x="838200" y="1383737"/>
            <a:ext cx="10591800" cy="4800600"/>
          </a:xfrm>
        </p:spPr>
        <p:txBody>
          <a:bodyPr>
            <a:noAutofit/>
          </a:bodyPr>
          <a:lstStyle/>
          <a:p>
            <a:pPr marL="0" indent="0">
              <a:lnSpc>
                <a:spcPct val="100000"/>
              </a:lnSpc>
              <a:spcAft>
                <a:spcPts val="1200"/>
              </a:spcAft>
              <a:buNone/>
            </a:pPr>
            <a:r>
              <a:rPr lang="en-US" sz="2400" dirty="0"/>
              <a:t>A 66-year-old man presents with bilateral cervical adenopathy and weight loss. Excisional biopsy of one of the cervical lymph nodes demonstrates MCL. The patient has no gastrointestinal symptoms, and bone marrow biopsy is negative for MCL. What additional tests should you perform?</a:t>
            </a:r>
          </a:p>
          <a:p>
            <a:pPr marL="457200" indent="-457200">
              <a:lnSpc>
                <a:spcPct val="100000"/>
              </a:lnSpc>
              <a:spcBef>
                <a:spcPts val="500"/>
              </a:spcBef>
              <a:buFont typeface="+mj-lt"/>
              <a:buAutoNum type="alphaLcPeriod"/>
            </a:pPr>
            <a:r>
              <a:rPr lang="en-US" sz="2400" dirty="0"/>
              <a:t>Upper gastrointestinal endoscopy</a:t>
            </a:r>
          </a:p>
          <a:p>
            <a:pPr marL="457200" indent="-457200">
              <a:lnSpc>
                <a:spcPct val="100000"/>
              </a:lnSpc>
              <a:spcBef>
                <a:spcPts val="500"/>
              </a:spcBef>
              <a:buFont typeface="+mj-lt"/>
              <a:buAutoNum type="alphaLcPeriod"/>
            </a:pPr>
            <a:r>
              <a:rPr lang="en-US" sz="2400" dirty="0"/>
              <a:t>Colonoscopy</a:t>
            </a:r>
          </a:p>
          <a:p>
            <a:pPr marL="457200" indent="-457200">
              <a:lnSpc>
                <a:spcPct val="100000"/>
              </a:lnSpc>
              <a:spcBef>
                <a:spcPts val="500"/>
              </a:spcBef>
              <a:buFont typeface="+mj-lt"/>
              <a:buAutoNum type="alphaLcPeriod"/>
            </a:pPr>
            <a:r>
              <a:rPr lang="en-US" sz="2400" dirty="0"/>
              <a:t>Upper gastrointestinal endoscopy and colonoscopy</a:t>
            </a:r>
          </a:p>
          <a:p>
            <a:pPr marL="457200" indent="-457200">
              <a:lnSpc>
                <a:spcPct val="100000"/>
              </a:lnSpc>
              <a:spcBef>
                <a:spcPts val="500"/>
              </a:spcBef>
              <a:buFont typeface="+mj-lt"/>
              <a:buAutoNum type="alphaLcPeriod"/>
            </a:pPr>
            <a:r>
              <a:rPr lang="en-US" sz="2400" dirty="0"/>
              <a:t>No gastrointestinal studies because the patient is without symptoms</a:t>
            </a:r>
          </a:p>
          <a:p>
            <a:pPr marL="457200" indent="-457200">
              <a:lnSpc>
                <a:spcPct val="100000"/>
              </a:lnSpc>
              <a:spcBef>
                <a:spcPts val="500"/>
              </a:spcBef>
              <a:buFont typeface="+mj-lt"/>
              <a:buAutoNum type="alphaLcPeriod"/>
            </a:pPr>
            <a:r>
              <a:rPr lang="en-US" sz="2400" dirty="0"/>
              <a:t>Other</a:t>
            </a:r>
          </a:p>
        </p:txBody>
      </p:sp>
    </p:spTree>
    <p:extLst>
      <p:ext uri="{BB962C8B-B14F-4D97-AF65-F5344CB8AC3E}">
        <p14:creationId xmlns:p14="http://schemas.microsoft.com/office/powerpoint/2010/main" val="1985409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1202"/>
            <a:ext cx="10515600" cy="869589"/>
          </a:xfrm>
        </p:spPr>
        <p:txBody>
          <a:bodyPr>
            <a:noAutofit/>
          </a:bodyPr>
          <a:lstStyle/>
          <a:p>
            <a:pPr algn="l"/>
            <a:r>
              <a:rPr lang="en-US" sz="2500" dirty="0"/>
              <a:t>Have you administered the following (on or off a clinical trial) to a patient with lymphoma?</a:t>
            </a:r>
          </a:p>
        </p:txBody>
      </p:sp>
      <p:graphicFrame>
        <p:nvGraphicFramePr>
          <p:cNvPr id="8" name="Content Placeholder 1">
            <a:extLst>
              <a:ext uri="{FF2B5EF4-FFF2-40B4-BE49-F238E27FC236}">
                <a16:creationId xmlns:a16="http://schemas.microsoft.com/office/drawing/2014/main" id="{BD0A64B2-1A3B-5B4A-8BD4-CDFA57D79C17}"/>
              </a:ext>
            </a:extLst>
          </p:cNvPr>
          <p:cNvGraphicFramePr>
            <a:graphicFrameLocks/>
          </p:cNvGraphicFramePr>
          <p:nvPr>
            <p:extLst/>
          </p:nvPr>
        </p:nvGraphicFramePr>
        <p:xfrm>
          <a:off x="1297020" y="1829760"/>
          <a:ext cx="9699531" cy="3596482"/>
        </p:xfrm>
        <a:graphic>
          <a:graphicData uri="http://schemas.openxmlformats.org/drawingml/2006/table">
            <a:tbl>
              <a:tblPr firstRow="1" bandRow="1">
                <a:tableStyleId>{21E4AEA4-8DFA-4A89-87EB-49C32662AFE0}</a:tableStyleId>
              </a:tblPr>
              <a:tblGrid>
                <a:gridCol w="3864527">
                  <a:extLst>
                    <a:ext uri="{9D8B030D-6E8A-4147-A177-3AD203B41FA5}">
                      <a16:colId xmlns:a16="http://schemas.microsoft.com/office/drawing/2014/main" val="20000"/>
                    </a:ext>
                  </a:extLst>
                </a:gridCol>
                <a:gridCol w="2827421">
                  <a:extLst>
                    <a:ext uri="{9D8B030D-6E8A-4147-A177-3AD203B41FA5}">
                      <a16:colId xmlns:a16="http://schemas.microsoft.com/office/drawing/2014/main" val="20001"/>
                    </a:ext>
                  </a:extLst>
                </a:gridCol>
                <a:gridCol w="3007583">
                  <a:extLst>
                    <a:ext uri="{9D8B030D-6E8A-4147-A177-3AD203B41FA5}">
                      <a16:colId xmlns:a16="http://schemas.microsoft.com/office/drawing/2014/main" val="3406712421"/>
                    </a:ext>
                  </a:extLst>
                </a:gridCol>
              </a:tblGrid>
              <a:tr h="871050">
                <a:tc>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R="182880" marT="91440" marB="91440" anchor="b">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algn="ctr"/>
                      <a:r>
                        <a:rPr lang="en-US" sz="2000" b="1" kern="1200" dirty="0">
                          <a:solidFill>
                            <a:schemeClr val="lt1"/>
                          </a:solidFill>
                          <a:effectLst/>
                          <a:latin typeface="Arial" panose="020B0604020202020204" pitchFamily="34" charset="0"/>
                          <a:ea typeface="+mn-ea"/>
                          <a:cs typeface="Arial" panose="020B0604020202020204" pitchFamily="34" charset="0"/>
                        </a:rPr>
                        <a:t>% responding “yes”</a:t>
                      </a:r>
                    </a:p>
                  </a:txBody>
                  <a:tcPr marL="182880" marR="182880" marT="91440" marB="9144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tc>
                  <a:txBody>
                    <a:bodyPr/>
                    <a:lstStyle/>
                    <a:p>
                      <a:pPr algn="ctr"/>
                      <a:r>
                        <a:rPr lang="en-US" sz="2000" dirty="0">
                          <a:solidFill>
                            <a:schemeClr val="bg1"/>
                          </a:solidFill>
                          <a:latin typeface="Arial" panose="020B0604020202020204" pitchFamily="34" charset="0"/>
                          <a:cs typeface="Arial" panose="020B0604020202020204" pitchFamily="34" charset="0"/>
                        </a:rPr>
                        <a:t>Median among those</a:t>
                      </a:r>
                    </a:p>
                    <a:p>
                      <a:pPr algn="ctr"/>
                      <a:r>
                        <a:rPr lang="en-US" sz="2000" dirty="0">
                          <a:solidFill>
                            <a:schemeClr val="bg1"/>
                          </a:solidFill>
                          <a:latin typeface="Arial" panose="020B0604020202020204" pitchFamily="34" charset="0"/>
                          <a:cs typeface="Arial" panose="020B0604020202020204" pitchFamily="34" charset="0"/>
                        </a:rPr>
                        <a:t>responding “yes”</a:t>
                      </a:r>
                    </a:p>
                  </a:txBody>
                  <a:tcPr marL="182880" marR="182880" marT="91440" marB="91440" anchor="b">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82F5D"/>
                    </a:solidFill>
                  </a:tcPr>
                </a:tc>
                <a:extLst>
                  <a:ext uri="{0D108BD9-81ED-4DB2-BD59-A6C34878D82A}">
                    <a16:rowId xmlns:a16="http://schemas.microsoft.com/office/drawing/2014/main" val="10000"/>
                  </a:ext>
                </a:extLst>
              </a:tr>
              <a:tr h="1104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mn-ea"/>
                          <a:cs typeface="Arial" panose="020B0604020202020204" pitchFamily="34" charset="0"/>
                        </a:rPr>
                        <a:t>Brentuximab </a:t>
                      </a:r>
                      <a:r>
                        <a:rPr lang="en-US" sz="1800" kern="1200" dirty="0" err="1">
                          <a:solidFill>
                            <a:schemeClr val="dk1"/>
                          </a:solidFill>
                          <a:effectLst/>
                          <a:latin typeface="Arial" panose="020B0604020202020204" pitchFamily="34" charset="0"/>
                          <a:ea typeface="+mn-ea"/>
                          <a:cs typeface="Arial" panose="020B0604020202020204" pitchFamily="34" charset="0"/>
                        </a:rPr>
                        <a:t>vedotin</a:t>
                      </a:r>
                      <a:r>
                        <a:rPr lang="en-US" sz="1800" kern="1200" dirty="0">
                          <a:solidFill>
                            <a:schemeClr val="dk1"/>
                          </a:solidFill>
                          <a:effectLst/>
                          <a:latin typeface="Arial" panose="020B0604020202020204" pitchFamily="34" charset="0"/>
                          <a:ea typeface="+mn-ea"/>
                          <a:cs typeface="Arial" panose="020B0604020202020204" pitchFamily="34" charset="0"/>
                        </a:rPr>
                        <a:t> combined with AVD (doxorubicin/vinblastine/</a:t>
                      </a:r>
                      <a:br>
                        <a:rPr lang="en-US" sz="1800" kern="1200" dirty="0">
                          <a:solidFill>
                            <a:schemeClr val="dk1"/>
                          </a:solidFill>
                          <a:effectLst/>
                          <a:latin typeface="Arial" panose="020B0604020202020204" pitchFamily="34" charset="0"/>
                          <a:ea typeface="+mn-ea"/>
                          <a:cs typeface="Arial" panose="020B0604020202020204" pitchFamily="34" charset="0"/>
                        </a:rPr>
                      </a:br>
                      <a:r>
                        <a:rPr lang="en-US" sz="1800" kern="1200" dirty="0">
                          <a:solidFill>
                            <a:schemeClr val="dk1"/>
                          </a:solidFill>
                          <a:effectLst/>
                          <a:latin typeface="Arial" panose="020B0604020202020204" pitchFamily="34" charset="0"/>
                          <a:ea typeface="+mn-ea"/>
                          <a:cs typeface="Arial" panose="020B0604020202020204" pitchFamily="34" charset="0"/>
                        </a:rPr>
                        <a:t>dacarbazine) as up-front therapy</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41%</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extLst>
                  <a:ext uri="{0D108BD9-81ED-4DB2-BD59-A6C34878D82A}">
                    <a16:rowId xmlns:a16="http://schemas.microsoft.com/office/drawing/2014/main" val="10001"/>
                  </a:ext>
                </a:extLst>
              </a:tr>
              <a:tr h="871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Brentuximab </a:t>
                      </a:r>
                      <a:r>
                        <a:rPr lang="en-US" sz="1800" dirty="0" err="1">
                          <a:effectLst/>
                          <a:latin typeface="Arial" panose="020B0604020202020204" pitchFamily="34" charset="0"/>
                          <a:ea typeface="Calibri" panose="020F0502020204030204" pitchFamily="34" charset="0"/>
                          <a:cs typeface="Arial" panose="020B0604020202020204" pitchFamily="34" charset="0"/>
                        </a:rPr>
                        <a:t>vedotin</a:t>
                      </a:r>
                      <a:r>
                        <a:rPr lang="en-US" sz="1800" dirty="0">
                          <a:effectLst/>
                          <a:latin typeface="Arial" panose="020B0604020202020204" pitchFamily="34" charset="0"/>
                          <a:ea typeface="Calibri" panose="020F0502020204030204" pitchFamily="34" charset="0"/>
                          <a:cs typeface="Arial" panose="020B0604020202020204" pitchFamily="34" charset="0"/>
                        </a:rPr>
                        <a:t> as consolidation after autologous stem cell transplant</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29%</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199873"/>
                  </a:ext>
                </a:extLst>
              </a:tr>
              <a:tr h="614930">
                <a:tc>
                  <a:txBody>
                    <a:bodyPr/>
                    <a:lstStyle/>
                    <a:p>
                      <a:r>
                        <a:rPr lang="en-US" sz="1800" kern="1200" dirty="0">
                          <a:solidFill>
                            <a:schemeClr val="dk1"/>
                          </a:solidFill>
                          <a:effectLst/>
                          <a:latin typeface="Arial" panose="020B0604020202020204" pitchFamily="34" charset="0"/>
                          <a:ea typeface="+mn-ea"/>
                          <a:cs typeface="Arial" panose="020B0604020202020204" pitchFamily="34" charset="0"/>
                        </a:rPr>
                        <a:t>Anti-PD-1 antibody</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39%</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1</a:t>
                      </a:r>
                    </a:p>
                  </a:txBody>
                  <a:tcPr marL="182880" marR="18288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3F4"/>
                    </a:solidFill>
                  </a:tcPr>
                </a:tc>
                <a:extLst>
                  <a:ext uri="{0D108BD9-81ED-4DB2-BD59-A6C34878D82A}">
                    <a16:rowId xmlns:a16="http://schemas.microsoft.com/office/drawing/2014/main" val="1957771620"/>
                  </a:ext>
                </a:extLst>
              </a:tr>
            </a:tbl>
          </a:graphicData>
        </a:graphic>
      </p:graphicFrame>
      <p:sp>
        <p:nvSpPr>
          <p:cNvPr id="5" name="TextBox 4">
            <a:extLst>
              <a:ext uri="{FF2B5EF4-FFF2-40B4-BE49-F238E27FC236}">
                <a16:creationId xmlns:a16="http://schemas.microsoft.com/office/drawing/2014/main" id="{82652727-8C9D-A64C-A958-B9E0AA9BA7DA}"/>
              </a:ext>
            </a:extLst>
          </p:cNvPr>
          <p:cNvSpPr txBox="1"/>
          <p:nvPr/>
        </p:nvSpPr>
        <p:spPr>
          <a:xfrm>
            <a:off x="927315" y="127982"/>
            <a:ext cx="5284949" cy="523220"/>
          </a:xfrm>
          <a:prstGeom prst="rect">
            <a:avLst/>
          </a:prstGeom>
          <a:solidFill>
            <a:srgbClr val="E62829"/>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all" spc="0" normalizeH="0" baseline="0" noProof="0" dirty="0">
                <a:ln>
                  <a:noFill/>
                </a:ln>
                <a:solidFill>
                  <a:prstClr val="white"/>
                </a:solidFill>
                <a:effectLst/>
                <a:uLnTx/>
                <a:uFillTx/>
                <a:latin typeface="Arial" charset="0"/>
                <a:ea typeface="+mn-ea"/>
                <a:cs typeface="Arial" charset="0"/>
              </a:rPr>
              <a:t>Use of new agents/strategies</a:t>
            </a:r>
            <a:endParaRPr kumimoji="0" lang="en-US" sz="2300" b="0" i="0" u="none" strike="noStrike" kern="1200" cap="all"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3483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EC63C-1B28-DD46-A5BB-2036004E5A1D}"/>
              </a:ext>
            </a:extLst>
          </p:cNvPr>
          <p:cNvSpPr txBox="1"/>
          <p:nvPr/>
        </p:nvSpPr>
        <p:spPr>
          <a:xfrm>
            <a:off x="729917" y="1369194"/>
            <a:ext cx="9922452" cy="566928"/>
          </a:xfrm>
          <a:prstGeom prst="rect">
            <a:avLst/>
          </a:prstGeom>
          <a:solidFill>
            <a:srgbClr val="E62828"/>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all" spc="0" normalizeH="0" baseline="0" noProof="0" dirty="0">
              <a:ln>
                <a:noFill/>
              </a:ln>
              <a:solidFill>
                <a:prstClr val="whit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3F4316DA-D783-2E4D-B568-74649449C5FF}"/>
              </a:ext>
            </a:extLst>
          </p:cNvPr>
          <p:cNvSpPr txBox="1"/>
          <p:nvPr/>
        </p:nvSpPr>
        <p:spPr>
          <a:xfrm>
            <a:off x="729916" y="1369194"/>
            <a:ext cx="10732168" cy="411961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a:ea typeface="+mn-ea"/>
                <a:cs typeface="+mn-cs"/>
              </a:rPr>
              <a:t>Module 5: Hodgkin and Non- Hodgkin Lymphomas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Boards Mini-Review: </a:t>
            </a:r>
            <a:r>
              <a:rPr kumimoji="0" lang="en-US" sz="3200" b="1" i="0" u="none" strike="noStrike" kern="1200" cap="none" spc="0" normalizeH="0" baseline="0" noProof="0" dirty="0" err="1">
                <a:ln>
                  <a:noFill/>
                </a:ln>
                <a:solidFill>
                  <a:srgbClr val="002656"/>
                </a:solidFill>
                <a:effectLst/>
                <a:uLnTx/>
                <a:uFillTx/>
                <a:latin typeface="Arial" panose="020B0604020202020204"/>
                <a:ea typeface="+mn-ea"/>
                <a:cs typeface="+mn-cs"/>
              </a:rPr>
              <a:t>Dr</a:t>
            </a: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 Moskowitz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656"/>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656"/>
                </a:solidFill>
                <a:effectLst/>
                <a:uLnTx/>
                <a:uFillTx/>
                <a:latin typeface="Arial" panose="020B0604020202020204"/>
                <a:ea typeface="+mn-ea"/>
                <a:cs typeface="+mn-cs"/>
              </a:rPr>
              <a:t>Topic/issue: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656"/>
                </a:solidFill>
                <a:effectLst/>
                <a:uLnTx/>
                <a:uFillTx/>
                <a:latin typeface="Arial" panose="020B0604020202020204"/>
                <a:ea typeface="+mn-ea"/>
                <a:cs typeface="+mn-cs"/>
              </a:rPr>
              <a:t>Screening and follow-up for women receiving mediastinal radiation therapy for Hodgkin lymphoma (HL)</a:t>
            </a:r>
          </a:p>
        </p:txBody>
      </p:sp>
    </p:spTree>
    <p:extLst>
      <p:ext uri="{BB962C8B-B14F-4D97-AF65-F5344CB8AC3E}">
        <p14:creationId xmlns:p14="http://schemas.microsoft.com/office/powerpoint/2010/main" val="2806751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8F1FF4-3162-864E-80DE-9AA768BAF1C9}"/>
              </a:ext>
            </a:extLst>
          </p:cNvPr>
          <p:cNvSpPr>
            <a:spLocks noGrp="1"/>
          </p:cNvSpPr>
          <p:nvPr>
            <p:ph type="title"/>
          </p:nvPr>
        </p:nvSpPr>
        <p:spPr/>
        <p:txBody>
          <a:bodyPr/>
          <a:lstStyle/>
          <a:p>
            <a:r>
              <a:rPr lang="en-US" dirty="0"/>
              <a:t>Sample question</a:t>
            </a:r>
          </a:p>
        </p:txBody>
      </p:sp>
      <p:sp>
        <p:nvSpPr>
          <p:cNvPr id="4" name="Content Placeholder 3">
            <a:extLst>
              <a:ext uri="{FF2B5EF4-FFF2-40B4-BE49-F238E27FC236}">
                <a16:creationId xmlns:a16="http://schemas.microsoft.com/office/drawing/2014/main" id="{30385E84-48AC-7A44-8E72-73C8ADDFC6B7}"/>
              </a:ext>
            </a:extLst>
          </p:cNvPr>
          <p:cNvSpPr>
            <a:spLocks noGrp="1"/>
          </p:cNvSpPr>
          <p:nvPr>
            <p:ph idx="1"/>
          </p:nvPr>
        </p:nvSpPr>
        <p:spPr>
          <a:xfrm>
            <a:off x="838200" y="1383737"/>
            <a:ext cx="10591800" cy="4800600"/>
          </a:xfrm>
        </p:spPr>
        <p:txBody>
          <a:bodyPr>
            <a:noAutofit/>
          </a:bodyPr>
          <a:lstStyle/>
          <a:p>
            <a:pPr marL="0" indent="0">
              <a:lnSpc>
                <a:spcPct val="100000"/>
              </a:lnSpc>
              <a:spcAft>
                <a:spcPts val="1200"/>
              </a:spcAft>
              <a:buNone/>
            </a:pPr>
            <a:r>
              <a:rPr lang="en-US" sz="2400" dirty="0"/>
              <a:t>A 21-year-old woman receives 3 cycles of ABVD for Stage IIB classical HL with cervical nodal involvement, bulky mediastinal adenopathy, night sweats and weight loss and achieves a complete response by PET/CT. She subsequently undergoes radiation therapy to the mediastinum and asks you when she should start screening for breast cancer. She has no family history of breast or ovarian cancer. What do you tell her?</a:t>
            </a:r>
          </a:p>
          <a:p>
            <a:pPr marL="457200" indent="-457200">
              <a:lnSpc>
                <a:spcPct val="100000"/>
              </a:lnSpc>
              <a:spcBef>
                <a:spcPts val="500"/>
              </a:spcBef>
              <a:buFont typeface="+mj-lt"/>
              <a:buAutoNum type="alphaLcPeriod"/>
            </a:pPr>
            <a:r>
              <a:rPr lang="en-US" sz="2400" dirty="0"/>
              <a:t>Start screening now</a:t>
            </a:r>
          </a:p>
          <a:p>
            <a:pPr marL="457200" indent="-457200">
              <a:lnSpc>
                <a:spcPct val="100000"/>
              </a:lnSpc>
              <a:spcBef>
                <a:spcPts val="500"/>
              </a:spcBef>
              <a:buFont typeface="+mj-lt"/>
              <a:buAutoNum type="alphaLcPeriod"/>
            </a:pPr>
            <a:r>
              <a:rPr lang="en-US" sz="2400" dirty="0"/>
              <a:t>Start screening at age 35</a:t>
            </a:r>
          </a:p>
          <a:p>
            <a:pPr marL="457200" indent="-457200">
              <a:lnSpc>
                <a:spcPct val="100000"/>
              </a:lnSpc>
              <a:spcBef>
                <a:spcPts val="500"/>
              </a:spcBef>
              <a:buFont typeface="+mj-lt"/>
              <a:buAutoNum type="alphaLcPeriod"/>
            </a:pPr>
            <a:r>
              <a:rPr lang="en-US" sz="2400" dirty="0"/>
              <a:t>Start screening at age 40</a:t>
            </a:r>
          </a:p>
          <a:p>
            <a:pPr marL="457200" indent="-457200">
              <a:lnSpc>
                <a:spcPct val="100000"/>
              </a:lnSpc>
              <a:spcBef>
                <a:spcPts val="500"/>
              </a:spcBef>
              <a:buFont typeface="+mj-lt"/>
              <a:buAutoNum type="alphaLcPeriod"/>
            </a:pPr>
            <a:r>
              <a:rPr lang="en-US" sz="2400" dirty="0"/>
              <a:t>Start screening at age 50</a:t>
            </a:r>
          </a:p>
          <a:p>
            <a:pPr marL="457200" indent="-457200">
              <a:lnSpc>
                <a:spcPct val="100000"/>
              </a:lnSpc>
              <a:spcBef>
                <a:spcPts val="500"/>
              </a:spcBef>
              <a:buFont typeface="+mj-lt"/>
              <a:buAutoNum type="alphaLcPeriod"/>
            </a:pPr>
            <a:r>
              <a:rPr lang="en-US" sz="2400" dirty="0"/>
              <a:t>Other</a:t>
            </a:r>
          </a:p>
        </p:txBody>
      </p:sp>
    </p:spTree>
    <p:extLst>
      <p:ext uri="{BB962C8B-B14F-4D97-AF65-F5344CB8AC3E}">
        <p14:creationId xmlns:p14="http://schemas.microsoft.com/office/powerpoint/2010/main" val="1828503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922" y="850497"/>
            <a:ext cx="10774556" cy="553998"/>
          </a:xfrm>
        </p:spPr>
        <p:txBody>
          <a:bodyPr wrap="square">
            <a:spAutoFit/>
          </a:bodyPr>
          <a:lstStyle/>
          <a:p>
            <a:pPr algn="ctr"/>
            <a:r>
              <a:rPr lang="en-US" sz="3600" dirty="0">
                <a:solidFill>
                  <a:srgbClr val="ED7D31"/>
                </a:solidFill>
              </a:rPr>
              <a:t>Follicular Lymphoma</a:t>
            </a:r>
          </a:p>
        </p:txBody>
      </p:sp>
      <p:sp>
        <p:nvSpPr>
          <p:cNvPr id="3" name="Subtitle 2"/>
          <p:cNvSpPr>
            <a:spLocks noGrp="1"/>
          </p:cNvSpPr>
          <p:nvPr>
            <p:ph type="subTitle" idx="1"/>
          </p:nvPr>
        </p:nvSpPr>
        <p:spPr>
          <a:xfrm>
            <a:off x="1896795" y="2481531"/>
            <a:ext cx="8229600" cy="369332"/>
          </a:xfrm>
        </p:spPr>
        <p:txBody>
          <a:bodyPr/>
          <a:lstStyle/>
          <a:p>
            <a:r>
              <a:rPr lang="en-US" sz="2800" b="1" dirty="0">
                <a:solidFill>
                  <a:schemeClr val="tx1"/>
                </a:solidFill>
              </a:rPr>
              <a:t>John P Leonard, MD</a:t>
            </a:r>
          </a:p>
          <a:p>
            <a:r>
              <a:rPr lang="en-US" sz="1800" dirty="0">
                <a:solidFill>
                  <a:schemeClr val="tx1"/>
                </a:solidFill>
              </a:rPr>
              <a:t>Richard T Silver Distinguished Professor of Hematology and Medical Oncology</a:t>
            </a:r>
          </a:p>
          <a:p>
            <a:pPr lvl="0">
              <a:buClr>
                <a:prstClr val="black"/>
              </a:buClr>
            </a:pPr>
            <a:r>
              <a:rPr lang="en-US" sz="1800" dirty="0">
                <a:solidFill>
                  <a:prstClr val="black"/>
                </a:solidFill>
              </a:rPr>
              <a:t>Associate Dean for Clinical Research</a:t>
            </a:r>
          </a:p>
          <a:p>
            <a:pPr lvl="0">
              <a:buClr>
                <a:prstClr val="black"/>
              </a:buClr>
            </a:pPr>
            <a:r>
              <a:rPr lang="en-US" sz="1800" dirty="0">
                <a:solidFill>
                  <a:prstClr val="black"/>
                </a:solidFill>
              </a:rPr>
              <a:t>Associate Director, Meyer Cancer Center</a:t>
            </a:r>
          </a:p>
          <a:p>
            <a:pPr lvl="0">
              <a:buClr>
                <a:prstClr val="black"/>
              </a:buClr>
            </a:pPr>
            <a:r>
              <a:rPr lang="en-US" sz="1800" dirty="0">
                <a:solidFill>
                  <a:prstClr val="black"/>
                </a:solidFill>
              </a:rPr>
              <a:t>Executive Vice Chairman, Weill Department of Medicine</a:t>
            </a:r>
          </a:p>
          <a:p>
            <a:pPr lvl="0">
              <a:buClr>
                <a:prstClr val="black"/>
              </a:buClr>
            </a:pPr>
            <a:endParaRPr lang="en-US" sz="1800" dirty="0">
              <a:solidFill>
                <a:prstClr val="black"/>
              </a:solidFill>
            </a:endParaRPr>
          </a:p>
        </p:txBody>
      </p:sp>
    </p:spTree>
    <p:extLst>
      <p:ext uri="{BB962C8B-B14F-4D97-AF65-F5344CB8AC3E}">
        <p14:creationId xmlns:p14="http://schemas.microsoft.com/office/powerpoint/2010/main" val="37882406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a:xfrm>
            <a:off x="4377051" y="596103"/>
            <a:ext cx="9049996" cy="1143000"/>
          </a:xfrm>
        </p:spPr>
        <p:txBody>
          <a:bodyPr>
            <a:normAutofit/>
          </a:bodyPr>
          <a:lstStyle/>
          <a:p>
            <a:r>
              <a:rPr lang="en-US" sz="3600" dirty="0">
                <a:solidFill>
                  <a:srgbClr val="ED7D31"/>
                </a:solidFill>
              </a:rPr>
              <a:t>Disclosures</a:t>
            </a:r>
          </a:p>
        </p:txBody>
      </p:sp>
      <p:sp>
        <p:nvSpPr>
          <p:cNvPr id="902147" name="Rectangle 3"/>
          <p:cNvSpPr>
            <a:spLocks noGrp="1" noChangeArrowheads="1"/>
          </p:cNvSpPr>
          <p:nvPr>
            <p:ph idx="1"/>
          </p:nvPr>
        </p:nvSpPr>
        <p:spPr>
          <a:xfrm>
            <a:off x="1639991" y="2151068"/>
            <a:ext cx="8779788" cy="2342873"/>
          </a:xfrm>
        </p:spPr>
        <p:txBody>
          <a:bodyPr>
            <a:normAutofit/>
          </a:bodyPr>
          <a:lstStyle/>
          <a:p>
            <a:pPr marL="0" indent="0">
              <a:lnSpc>
                <a:spcPct val="90000"/>
              </a:lnSpc>
              <a:spcAft>
                <a:spcPts val="600"/>
              </a:spcAft>
              <a:buNone/>
            </a:pPr>
            <a:r>
              <a:rPr lang="en-US" sz="2400" b="1" dirty="0"/>
              <a:t>Consulting advice: </a:t>
            </a:r>
          </a:p>
          <a:p>
            <a:pPr marL="0" indent="0">
              <a:lnSpc>
                <a:spcPct val="90000"/>
              </a:lnSpc>
              <a:spcAft>
                <a:spcPts val="600"/>
              </a:spcAft>
              <a:buNone/>
            </a:pPr>
            <a:r>
              <a:rPr lang="en-US" sz="2000" dirty="0"/>
              <a:t>Gilead, Celgene, </a:t>
            </a:r>
            <a:r>
              <a:rPr lang="en-US" sz="2000" dirty="0" err="1"/>
              <a:t>Sutro</a:t>
            </a:r>
            <a:r>
              <a:rPr lang="en-US" sz="2000" dirty="0"/>
              <a:t>, Genentech/Roche, Bayer, ADC Therapeutics, MEI Pharma, AstraZeneca, Biotest, Novartis, Merck, </a:t>
            </a:r>
            <a:r>
              <a:rPr lang="en-US" sz="2000" dirty="0" err="1"/>
              <a:t>MorphoSys</a:t>
            </a:r>
            <a:r>
              <a:rPr lang="en-US" sz="2000" dirty="0"/>
              <a:t>, </a:t>
            </a:r>
            <a:r>
              <a:rPr lang="en-US" sz="2000" dirty="0" err="1"/>
              <a:t>BeiGene</a:t>
            </a:r>
            <a:r>
              <a:rPr lang="en-US" sz="2000" dirty="0"/>
              <a:t>, Nordic </a:t>
            </a:r>
            <a:r>
              <a:rPr lang="en-US" sz="2000" dirty="0" err="1"/>
              <a:t>Nanovector</a:t>
            </a:r>
            <a:r>
              <a:rPr lang="en-US" sz="2000" dirty="0"/>
              <a:t>, Sandoz, </a:t>
            </a:r>
            <a:r>
              <a:rPr lang="en-US" sz="2000" dirty="0" err="1"/>
              <a:t>Karyopharm</a:t>
            </a:r>
            <a:endParaRPr lang="en-US" sz="2000" dirty="0"/>
          </a:p>
        </p:txBody>
      </p:sp>
    </p:spTree>
    <p:extLst>
      <p:ext uri="{BB962C8B-B14F-4D97-AF65-F5344CB8AC3E}">
        <p14:creationId xmlns:p14="http://schemas.microsoft.com/office/powerpoint/2010/main" val="1042542851"/>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1697466" y="235965"/>
            <a:ext cx="8891239" cy="3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GB" altLang="en-US" sz="3200" dirty="0">
                <a:solidFill>
                  <a:schemeClr val="accent2"/>
                </a:solidFill>
                <a:ea typeface="msgothic"/>
                <a:cs typeface="msgothic"/>
              </a:rPr>
              <a:t> </a:t>
            </a:r>
            <a:r>
              <a:rPr lang="en-GB" altLang="en-US" sz="3200" b="1" dirty="0">
                <a:solidFill>
                  <a:schemeClr val="accent4"/>
                </a:solidFill>
                <a:ea typeface="msgothic"/>
                <a:cs typeface="msgothic"/>
              </a:rPr>
              <a:t>GALLIUM: </a:t>
            </a:r>
            <a:r>
              <a:rPr lang="en-GB" altLang="en-US" sz="3200" b="1" dirty="0" err="1">
                <a:solidFill>
                  <a:schemeClr val="accent4"/>
                </a:solidFill>
                <a:ea typeface="msgothic"/>
                <a:cs typeface="msgothic"/>
              </a:rPr>
              <a:t>Obinutuzumab</a:t>
            </a:r>
            <a:r>
              <a:rPr lang="en-GB" altLang="en-US" sz="3200" b="1" dirty="0">
                <a:solidFill>
                  <a:schemeClr val="accent4"/>
                </a:solidFill>
                <a:ea typeface="msgothic"/>
                <a:cs typeface="msgothic"/>
              </a:rPr>
              <a:t> vs Rituximab with chemotherapy (and as maintenance) </a:t>
            </a:r>
          </a:p>
        </p:txBody>
      </p:sp>
      <p:sp>
        <p:nvSpPr>
          <p:cNvPr id="96260" name="Text Box 4"/>
          <p:cNvSpPr txBox="1">
            <a:spLocks noChangeArrowheads="1"/>
          </p:cNvSpPr>
          <p:nvPr/>
        </p:nvSpPr>
        <p:spPr bwMode="auto">
          <a:xfrm>
            <a:off x="8278107" y="5539679"/>
            <a:ext cx="3329364" cy="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9pPr>
          </a:lstStyle>
          <a:p>
            <a:pPr algn="r" eaLnBrk="1" hangingPunct="1">
              <a:lnSpc>
                <a:spcPct val="100000"/>
              </a:lnSpc>
              <a:spcAft>
                <a:spcPct val="0"/>
              </a:spcAft>
              <a:buClrTx/>
              <a:buNone/>
            </a:pPr>
            <a:r>
              <a:rPr lang="en-GB" altLang="en-US" sz="1051" dirty="0">
                <a:ea typeface="msgothic"/>
                <a:cs typeface="msgothic"/>
              </a:rPr>
              <a:t>  </a:t>
            </a:r>
          </a:p>
          <a:p>
            <a:pPr algn="r" eaLnBrk="1" hangingPunct="1">
              <a:lnSpc>
                <a:spcPct val="100000"/>
              </a:lnSpc>
              <a:spcAft>
                <a:spcPct val="0"/>
              </a:spcAft>
              <a:buClrTx/>
              <a:buNone/>
            </a:pPr>
            <a:r>
              <a:rPr lang="en-GB" altLang="en-US" sz="1051" dirty="0">
                <a:ea typeface="msgothic"/>
                <a:cs typeface="msgothic"/>
              </a:rPr>
              <a:t>Marcus R, et al.  N </a:t>
            </a:r>
            <a:r>
              <a:rPr lang="en-GB" altLang="en-US" sz="1051" dirty="0" err="1">
                <a:ea typeface="msgothic"/>
                <a:cs typeface="msgothic"/>
              </a:rPr>
              <a:t>Engl</a:t>
            </a:r>
            <a:r>
              <a:rPr lang="en-GB" altLang="en-US" sz="1051" dirty="0">
                <a:ea typeface="msgothic"/>
                <a:cs typeface="msgothic"/>
              </a:rPr>
              <a:t> J Med.  2017; 377:1331-44. </a:t>
            </a:r>
          </a:p>
        </p:txBody>
      </p:sp>
      <p:grpSp>
        <p:nvGrpSpPr>
          <p:cNvPr id="4" name="Group 3">
            <a:extLst>
              <a:ext uri="{FF2B5EF4-FFF2-40B4-BE49-F238E27FC236}">
                <a16:creationId xmlns:a16="http://schemas.microsoft.com/office/drawing/2014/main" id="{E16BAD8F-CEDE-A240-8169-A48C868639AD}"/>
              </a:ext>
            </a:extLst>
          </p:cNvPr>
          <p:cNvGrpSpPr/>
          <p:nvPr/>
        </p:nvGrpSpPr>
        <p:grpSpPr>
          <a:xfrm>
            <a:off x="881861" y="1362954"/>
            <a:ext cx="10187581" cy="4132091"/>
            <a:chOff x="881861" y="1362954"/>
            <a:chExt cx="10187581" cy="4132091"/>
          </a:xfrm>
        </p:grpSpPr>
        <p:pic>
          <p:nvPicPr>
            <p:cNvPr id="2" name="Picture 1"/>
            <p:cNvPicPr>
              <a:picLocks noChangeAspect="1"/>
            </p:cNvPicPr>
            <p:nvPr/>
          </p:nvPicPr>
          <p:blipFill rotWithShape="1">
            <a:blip r:embed="rId3"/>
            <a:srcRect b="6553"/>
            <a:stretch/>
          </p:blipFill>
          <p:spPr>
            <a:xfrm>
              <a:off x="881861" y="1362954"/>
              <a:ext cx="10187581" cy="4132091"/>
            </a:xfrm>
            <a:prstGeom prst="rect">
              <a:avLst/>
            </a:prstGeom>
          </p:spPr>
        </p:pic>
        <p:sp>
          <p:nvSpPr>
            <p:cNvPr id="3" name="TextBox 2"/>
            <p:cNvSpPr txBox="1"/>
            <p:nvPr/>
          </p:nvSpPr>
          <p:spPr>
            <a:xfrm>
              <a:off x="1444530" y="3741007"/>
              <a:ext cx="1149815" cy="318100"/>
            </a:xfrm>
            <a:prstGeom prst="rect">
              <a:avLst/>
            </a:prstGeom>
            <a:solidFill>
              <a:schemeClr val="bg2">
                <a:lumMod val="20000"/>
                <a:lumOff val="80000"/>
              </a:schemeClr>
            </a:solidFill>
          </p:spPr>
          <p:txBody>
            <a:bodyPr wrap="square" rtlCol="0">
              <a:spAutoFit/>
            </a:bodyPr>
            <a:lstStyle/>
            <a:p>
              <a:endParaRPr lang="en-US" sz="1467" dirty="0"/>
            </a:p>
          </p:txBody>
        </p:sp>
      </p:grpSp>
    </p:spTree>
    <p:extLst>
      <p:ext uri="{BB962C8B-B14F-4D97-AF65-F5344CB8AC3E}">
        <p14:creationId xmlns:p14="http://schemas.microsoft.com/office/powerpoint/2010/main" val="3157009529"/>
      </p:ext>
    </p:extLst>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57884" y="259401"/>
            <a:ext cx="11686477" cy="58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panose="020B0604020202020204" pitchFamily="34" charset="0"/>
              </a:defRPr>
            </a:lvl9pPr>
          </a:lstStyle>
          <a:p>
            <a:pPr algn="ctr" eaLnBrk="1" hangingPunct="1">
              <a:lnSpc>
                <a:spcPct val="100000"/>
              </a:lnSpc>
              <a:spcAft>
                <a:spcPct val="0"/>
              </a:spcAft>
              <a:buClrTx/>
              <a:buFontTx/>
              <a:buNone/>
            </a:pPr>
            <a:r>
              <a:rPr lang="en-GB" altLang="en-US" sz="3200" dirty="0">
                <a:solidFill>
                  <a:schemeClr val="accent2"/>
                </a:solidFill>
                <a:ea typeface="msgothic"/>
                <a:cs typeface="msgothic"/>
              </a:rPr>
              <a:t> </a:t>
            </a:r>
            <a:r>
              <a:rPr lang="en-GB" altLang="en-US" sz="3200" b="1" dirty="0">
                <a:solidFill>
                  <a:schemeClr val="accent4"/>
                </a:solidFill>
                <a:ea typeface="msgothic"/>
                <a:cs typeface="msgothic"/>
              </a:rPr>
              <a:t>GALLIUM: </a:t>
            </a:r>
            <a:r>
              <a:rPr lang="en-GB" altLang="en-US" sz="3200" b="1" dirty="0" err="1">
                <a:solidFill>
                  <a:schemeClr val="accent4"/>
                </a:solidFill>
                <a:ea typeface="msgothic"/>
                <a:cs typeface="msgothic"/>
              </a:rPr>
              <a:t>Obinutuzumab</a:t>
            </a:r>
            <a:r>
              <a:rPr lang="en-GB" altLang="en-US" sz="3200" b="1" dirty="0">
                <a:solidFill>
                  <a:schemeClr val="accent4"/>
                </a:solidFill>
                <a:ea typeface="msgothic"/>
                <a:cs typeface="msgothic"/>
              </a:rPr>
              <a:t> vs Rituximab with chemotherapy (and as maintenance) improves PFS but not OS </a:t>
            </a:r>
          </a:p>
        </p:txBody>
      </p:sp>
      <p:sp>
        <p:nvSpPr>
          <p:cNvPr id="96260" name="Text Box 4"/>
          <p:cNvSpPr txBox="1">
            <a:spLocks noChangeArrowheads="1"/>
          </p:cNvSpPr>
          <p:nvPr/>
        </p:nvSpPr>
        <p:spPr bwMode="auto">
          <a:xfrm>
            <a:off x="8024127" y="5450412"/>
            <a:ext cx="3329364" cy="2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000"/>
              </a:lnSpc>
              <a:spcAft>
                <a:spcPts val="1000"/>
              </a:spcAft>
              <a:buClr>
                <a:schemeClr val="tx2"/>
              </a:buClr>
              <a:buFont typeface="Symbol" panose="05050102010706020507" pitchFamily="18" charset="2"/>
              <a:buChar char="·"/>
              <a:tabLst>
                <a:tab pos="723900" algn="l"/>
                <a:tab pos="1447800" algn="l"/>
                <a:tab pos="2171700" algn="l"/>
                <a:tab pos="2895600" algn="l"/>
                <a:tab pos="3619500" algn="l"/>
              </a:tabLst>
              <a:defRPr sz="2800">
                <a:solidFill>
                  <a:schemeClr val="tx1"/>
                </a:solidFill>
                <a:latin typeface="Arial" panose="020B0604020202020204" pitchFamily="34" charset="0"/>
              </a:defRPr>
            </a:lvl1pPr>
            <a:lvl2pPr marL="742950" indent="-285750">
              <a:lnSpc>
                <a:spcPts val="2800"/>
              </a:lnSpc>
              <a:spcAft>
                <a:spcPts val="1000"/>
              </a:spcAft>
              <a:buClr>
                <a:srgbClr val="FFFF00"/>
              </a:buClr>
              <a:buChar char="–"/>
              <a:tabLst>
                <a:tab pos="723900" algn="l"/>
                <a:tab pos="1447800" algn="l"/>
                <a:tab pos="2171700" algn="l"/>
                <a:tab pos="2895600" algn="l"/>
                <a:tab pos="3619500" algn="l"/>
              </a:tabLst>
              <a:defRPr sz="2600">
                <a:solidFill>
                  <a:schemeClr val="tx1"/>
                </a:solidFill>
                <a:latin typeface="Arial" panose="020B0604020202020204" pitchFamily="34" charset="0"/>
              </a:defRPr>
            </a:lvl2pPr>
            <a:lvl3pPr marL="1143000" indent="-228600">
              <a:lnSpc>
                <a:spcPts val="2600"/>
              </a:lnSpc>
              <a:spcAft>
                <a:spcPts val="1000"/>
              </a:spcAft>
              <a:buClr>
                <a:schemeClr val="tx1"/>
              </a:buClr>
              <a:buFont typeface="Symbol" panose="05050102010706020507" pitchFamily="18" charset="2"/>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15000"/>
              </a:spcBef>
              <a:spcAft>
                <a:spcPct val="15000"/>
              </a:spcAft>
              <a:buChar char="–"/>
              <a:tabLst>
                <a:tab pos="723900" algn="l"/>
                <a:tab pos="1447800" algn="l"/>
                <a:tab pos="2171700" algn="l"/>
                <a:tab pos="2895600" algn="l"/>
                <a:tab pos="3619500" algn="l"/>
              </a:tabLst>
              <a:defRPr sz="2200">
                <a:solidFill>
                  <a:schemeClr val="tx1"/>
                </a:solidFill>
                <a:latin typeface="Arial" panose="020B0604020202020204" pitchFamily="34" charset="0"/>
              </a:defRPr>
            </a:lvl4pPr>
            <a:lvl5pPr marL="2057400" indent="-22860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5pPr>
            <a:lvl6pPr marL="25146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6pPr>
            <a:lvl7pPr marL="29718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7pPr>
            <a:lvl8pPr marL="34290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8pPr>
            <a:lvl9pPr marL="3886200" indent="-228600" eaLnBrk="0" fontAlgn="base" hangingPunct="0">
              <a:spcBef>
                <a:spcPct val="15000"/>
              </a:spcBef>
              <a:spcAft>
                <a:spcPct val="15000"/>
              </a:spcAft>
              <a:buClr>
                <a:schemeClr val="accent1"/>
              </a:buClr>
              <a:buFont typeface="Wingdings 2" panose="05020102010507070707" pitchFamily="18" charset="2"/>
              <a:buChar char="¡"/>
              <a:tabLst>
                <a:tab pos="723900" algn="l"/>
                <a:tab pos="1447800" algn="l"/>
                <a:tab pos="2171700" algn="l"/>
                <a:tab pos="2895600" algn="l"/>
                <a:tab pos="3619500" algn="l"/>
              </a:tabLst>
              <a:defRPr sz="2000" b="1">
                <a:solidFill>
                  <a:schemeClr val="tx1"/>
                </a:solidFill>
                <a:latin typeface="Arial" panose="020B0604020202020204" pitchFamily="34" charset="0"/>
              </a:defRPr>
            </a:lvl9pPr>
          </a:lstStyle>
          <a:p>
            <a:pPr algn="r" eaLnBrk="1" hangingPunct="1">
              <a:lnSpc>
                <a:spcPct val="100000"/>
              </a:lnSpc>
              <a:spcAft>
                <a:spcPct val="0"/>
              </a:spcAft>
              <a:buClrTx/>
              <a:buNone/>
            </a:pPr>
            <a:r>
              <a:rPr lang="en-GB" altLang="en-US" sz="1051" dirty="0">
                <a:ea typeface="msgothic"/>
                <a:cs typeface="msgothic"/>
              </a:rPr>
              <a:t>  </a:t>
            </a:r>
          </a:p>
          <a:p>
            <a:pPr algn="r" eaLnBrk="1" hangingPunct="1">
              <a:lnSpc>
                <a:spcPct val="100000"/>
              </a:lnSpc>
              <a:spcAft>
                <a:spcPct val="0"/>
              </a:spcAft>
              <a:buClrTx/>
              <a:buNone/>
            </a:pPr>
            <a:r>
              <a:rPr lang="en-GB" altLang="en-US" sz="1051" dirty="0">
                <a:ea typeface="msgothic"/>
                <a:cs typeface="msgothic"/>
              </a:rPr>
              <a:t>Marcus R, et al.  N </a:t>
            </a:r>
            <a:r>
              <a:rPr lang="en-GB" altLang="en-US" sz="1051" dirty="0" err="1">
                <a:ea typeface="msgothic"/>
                <a:cs typeface="msgothic"/>
              </a:rPr>
              <a:t>Engl</a:t>
            </a:r>
            <a:r>
              <a:rPr lang="en-GB" altLang="en-US" sz="1051" dirty="0">
                <a:ea typeface="msgothic"/>
                <a:cs typeface="msgothic"/>
              </a:rPr>
              <a:t> J Med.  2017; 377:1331-44. </a:t>
            </a:r>
          </a:p>
        </p:txBody>
      </p:sp>
      <p:pic>
        <p:nvPicPr>
          <p:cNvPr id="3" name="Picture 2"/>
          <p:cNvPicPr>
            <a:picLocks noChangeAspect="1"/>
          </p:cNvPicPr>
          <p:nvPr/>
        </p:nvPicPr>
        <p:blipFill>
          <a:blip r:embed="rId3"/>
          <a:stretch>
            <a:fillRect/>
          </a:stretch>
        </p:blipFill>
        <p:spPr>
          <a:xfrm>
            <a:off x="1001133" y="1607948"/>
            <a:ext cx="4328819" cy="3842465"/>
          </a:xfrm>
          <a:prstGeom prst="rect">
            <a:avLst/>
          </a:prstGeom>
        </p:spPr>
      </p:pic>
      <p:pic>
        <p:nvPicPr>
          <p:cNvPr id="4" name="Picture 3"/>
          <p:cNvPicPr>
            <a:picLocks noChangeAspect="1"/>
          </p:cNvPicPr>
          <p:nvPr/>
        </p:nvPicPr>
        <p:blipFill>
          <a:blip r:embed="rId4"/>
          <a:stretch>
            <a:fillRect/>
          </a:stretch>
        </p:blipFill>
        <p:spPr>
          <a:xfrm>
            <a:off x="6135649" y="1809055"/>
            <a:ext cx="5217841" cy="3551960"/>
          </a:xfrm>
          <a:prstGeom prst="rect">
            <a:avLst/>
          </a:prstGeom>
        </p:spPr>
      </p:pic>
      <p:sp>
        <p:nvSpPr>
          <p:cNvPr id="2" name="TextBox 1">
            <a:extLst>
              <a:ext uri="{FF2B5EF4-FFF2-40B4-BE49-F238E27FC236}">
                <a16:creationId xmlns:a16="http://schemas.microsoft.com/office/drawing/2014/main" id="{16037CC1-765B-7547-A9C2-26EC051328AF}"/>
              </a:ext>
            </a:extLst>
          </p:cNvPr>
          <p:cNvSpPr txBox="1"/>
          <p:nvPr/>
        </p:nvSpPr>
        <p:spPr>
          <a:xfrm>
            <a:off x="4395081" y="3167390"/>
            <a:ext cx="934871" cy="523220"/>
          </a:xfrm>
          <a:prstGeom prst="rect">
            <a:avLst/>
          </a:prstGeom>
          <a:noFill/>
        </p:spPr>
        <p:txBody>
          <a:bodyPr wrap="none" rtlCol="0">
            <a:spAutoFit/>
          </a:bodyPr>
          <a:lstStyle/>
          <a:p>
            <a:r>
              <a:rPr lang="en-US" sz="1400" dirty="0"/>
              <a:t>HR 0.66</a:t>
            </a:r>
          </a:p>
          <a:p>
            <a:r>
              <a:rPr lang="en-US" sz="1400" i="1" dirty="0"/>
              <a:t>p</a:t>
            </a:r>
            <a:r>
              <a:rPr lang="en-US" sz="1400" dirty="0"/>
              <a:t> = 0.001</a:t>
            </a:r>
          </a:p>
        </p:txBody>
      </p:sp>
      <p:sp>
        <p:nvSpPr>
          <p:cNvPr id="7" name="TextBox 6">
            <a:extLst>
              <a:ext uri="{FF2B5EF4-FFF2-40B4-BE49-F238E27FC236}">
                <a16:creationId xmlns:a16="http://schemas.microsoft.com/office/drawing/2014/main" id="{D656283E-5FC1-5742-B0D6-768052D89A1F}"/>
              </a:ext>
            </a:extLst>
          </p:cNvPr>
          <p:cNvSpPr txBox="1"/>
          <p:nvPr/>
        </p:nvSpPr>
        <p:spPr>
          <a:xfrm>
            <a:off x="10083985" y="2363577"/>
            <a:ext cx="841897" cy="523220"/>
          </a:xfrm>
          <a:prstGeom prst="rect">
            <a:avLst/>
          </a:prstGeom>
          <a:noFill/>
        </p:spPr>
        <p:txBody>
          <a:bodyPr wrap="none" rtlCol="0">
            <a:spAutoFit/>
          </a:bodyPr>
          <a:lstStyle/>
          <a:p>
            <a:r>
              <a:rPr lang="en-US" sz="1400" dirty="0"/>
              <a:t>HR 0.75</a:t>
            </a:r>
          </a:p>
          <a:p>
            <a:r>
              <a:rPr lang="en-US" sz="1400" i="1" dirty="0"/>
              <a:t>p</a:t>
            </a:r>
            <a:r>
              <a:rPr lang="en-US" sz="1400" dirty="0"/>
              <a:t> = 0.21</a:t>
            </a:r>
          </a:p>
        </p:txBody>
      </p:sp>
    </p:spTree>
    <p:extLst>
      <p:ext uri="{BB962C8B-B14F-4D97-AF65-F5344CB8AC3E}">
        <p14:creationId xmlns:p14="http://schemas.microsoft.com/office/powerpoint/2010/main" val="1624594776"/>
      </p:ext>
    </p:extLst>
  </p:cSld>
  <p:clrMapOvr>
    <a:masterClrMapping/>
  </p:clrMapOvr>
  <p:transition advClick="0"/>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YPres_43844288372016">
  <a:themeElements>
    <a:clrScheme name="NYP 7">
      <a:dk1>
        <a:sysClr val="windowText" lastClr="000000"/>
      </a:dk1>
      <a:lt1>
        <a:sysClr val="window" lastClr="FFFFFF"/>
      </a:lt1>
      <a:dk2>
        <a:srgbClr val="CC3333"/>
      </a:dk2>
      <a:lt2>
        <a:srgbClr val="747679"/>
      </a:lt2>
      <a:accent1>
        <a:srgbClr val="CC3333"/>
      </a:accent1>
      <a:accent2>
        <a:srgbClr val="747679"/>
      </a:accent2>
      <a:accent3>
        <a:srgbClr val="FFCC00"/>
      </a:accent3>
      <a:accent4>
        <a:srgbClr val="FF6600"/>
      </a:accent4>
      <a:accent5>
        <a:srgbClr val="006633"/>
      </a:accent5>
      <a:accent6>
        <a:srgbClr val="000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1B408574-F95C-4216-9090-CEE9799CB624}" vid="{952EBB2E-5796-4D8D-B3E0-564E5F4455C5}"/>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Year xmlns="f428f131-8437-48c9-9cdf-8fab9dca4571" xsi:nil="true"/>
    <Classification xmlns="c1472923-a631-4b4e-b454-f7d00f434ff8">Education Program</Classification>
    <Doc_x0020_Type xmlns="f428f131-8437-48c9-9cdf-8fab9dca457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5AB2660991CC42B265E2D12D50E848" ma:contentTypeVersion="77" ma:contentTypeDescription="Create a new document." ma:contentTypeScope="" ma:versionID="ef9f8213513ba9dd5ce8fbff721fc5ea">
  <xsd:schema xmlns:xsd="http://www.w3.org/2001/XMLSchema" xmlns:xs="http://www.w3.org/2001/XMLSchema" xmlns:p="http://schemas.microsoft.com/office/2006/metadata/properties" xmlns:ns2="c1472923-a631-4b4e-b454-f7d00f434ff8" xmlns:ns3="f428f131-8437-48c9-9cdf-8fab9dca4571" targetNamespace="http://schemas.microsoft.com/office/2006/metadata/properties" ma:root="true" ma:fieldsID="922f5e0882c3f090c3f3a314520c757f" ns2:_="" ns3:_="">
    <xsd:import namespace="c1472923-a631-4b4e-b454-f7d00f434ff8"/>
    <xsd:import namespace="f428f131-8437-48c9-9cdf-8fab9dca4571"/>
    <xsd:element name="properties">
      <xsd:complexType>
        <xsd:sequence>
          <xsd:element name="documentManagement">
            <xsd:complexType>
              <xsd:all>
                <xsd:element ref="ns2:Classification" minOccurs="0"/>
                <xsd:element ref="ns3:Doc_x0020_Type" minOccurs="0"/>
                <xsd:element ref="ns3: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472923-a631-4b4e-b454-f7d00f434ff8" elementFormDefault="qualified">
    <xsd:import namespace="http://schemas.microsoft.com/office/2006/documentManagement/types"/>
    <xsd:import namespace="http://schemas.microsoft.com/office/infopath/2007/PartnerControls"/>
    <xsd:element name="Classification" ma:index="2" nillable="true" ma:displayName="Classification" ma:format="Dropdown" ma:internalName="Classification" ma:readOnly="false">
      <xsd:simpleType>
        <xsd:restriction base="dms:Choice">
          <xsd:enumeration value="Abstract/Posters"/>
          <xsd:enumeration value="Ancillary Meetings"/>
          <xsd:enumeration value="ASH Foundation Run/Walk"/>
          <xsd:enumeration value="ASH Live: Remote Session Viewing"/>
          <xsd:enumeration value="ASH News Daily and TV"/>
          <xsd:enumeration value="ASH on Demand"/>
          <xsd:enumeration value="ASH Sponsored Events"/>
          <xsd:enumeration value="CME"/>
          <xsd:enumeration value="Corporate Support"/>
          <xsd:enumeration value="Education Program"/>
          <xsd:enumeration value="Exhibits"/>
          <xsd:enumeration value="Friday Satellite Symposia"/>
          <xsd:enumeration value="Friday Scientific Workshops"/>
          <xsd:enumeration value="Global Dinner"/>
          <xsd:enumeration value="Government Concierge"/>
          <xsd:enumeration value="Housing"/>
          <xsd:enumeration value="Insurance"/>
          <xsd:enumeration value="Logistics"/>
          <xsd:enumeration value="Misc Program"/>
          <xsd:enumeration value="Marketing/PR"/>
          <xsd:enumeration value="President's Dinner"/>
          <xsd:enumeration value="President's Reception"/>
          <xsd:enumeration value="Product Theaters"/>
          <xsd:enumeration value="Promotion/PR"/>
          <xsd:enumeration value="Registration"/>
          <xsd:enumeration value="Scientific Program"/>
          <xsd:enumeration value="Shuttle/Transportation"/>
          <xsd:enumeration value="Signage"/>
          <xsd:enumeration value="Social Events"/>
          <xsd:enumeration value="Speakers Letters"/>
          <xsd:enumeration value="Special Lecture"/>
          <xsd:enumeration value="Special Session"/>
          <xsd:enumeration value="Staff Info"/>
          <xsd:enumeration value="Support Services"/>
          <xsd:enumeration value="Training Event"/>
          <xsd:enumeration value="WiFi"/>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Doc_x0020_Type" ma:index="3" nillable="true" ma:displayName="Doc Type" ma:format="Dropdown" ma:internalName="Doc_x0020_Type" ma:readOnly="false">
      <xsd:simpleType>
        <xsd:restriction base="dms:Choice">
          <xsd:enumeration value="Advertisement"/>
          <xsd:enumeration value="Agenda"/>
          <xsd:enumeration value="Article"/>
          <xsd:enumeration value="Contract"/>
          <xsd:enumeration value="E-mail"/>
          <xsd:enumeration value="Form"/>
          <xsd:enumeration value="Letter"/>
          <xsd:enumeration value="Map"/>
          <xsd:enumeration value="Meeting Notebook"/>
          <xsd:enumeration value="Memo"/>
          <xsd:enumeration value="Minutes"/>
          <xsd:enumeration value="Miscellaneous"/>
          <xsd:enumeration value="Official (Legal Docs)"/>
          <xsd:enumeration value="Policy"/>
          <xsd:enumeration value="Presentation"/>
          <xsd:enumeration value="Reference"/>
          <xsd:enumeration value="Report"/>
          <xsd:enumeration value="RFP"/>
          <xsd:enumeration value="Standard Operating Procedure (SOP)"/>
          <xsd:enumeration value="Survey"/>
          <xsd:enumeration value="Template"/>
          <xsd:enumeration value="Timeline"/>
        </xsd:restriction>
      </xsd:simpleType>
    </xsd:element>
    <xsd:element name="Year" ma:index="4" nillable="true" ma:displayName="Year" ma:default="2017" ma:format="Dropdown" ma:internalName="Year" ma:readOnly="false">
      <xsd:simpleType>
        <xsd:restriction base="dms:Choice">
          <xsd:enumeration value="2030"/>
          <xsd:enumeration value="2029"/>
          <xsd:enumeration value="2028"/>
          <xsd:enumeration value="2027"/>
          <xsd:enumeration value="2026"/>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CB119-769E-4F58-80B5-044E61504EAC}">
  <ds:schemaRef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f428f131-8437-48c9-9cdf-8fab9dca4571"/>
    <ds:schemaRef ds:uri="http://purl.org/dc/terms/"/>
    <ds:schemaRef ds:uri="http://www.w3.org/XML/1998/namespace"/>
    <ds:schemaRef ds:uri="http://schemas.microsoft.com/office/infopath/2007/PartnerControls"/>
    <ds:schemaRef ds:uri="c1472923-a631-4b4e-b454-f7d00f434ff8"/>
    <ds:schemaRef ds:uri="http://purl.org/dc/dcmitype/"/>
  </ds:schemaRefs>
</ds:datastoreItem>
</file>

<file path=customXml/itemProps2.xml><?xml version="1.0" encoding="utf-8"?>
<ds:datastoreItem xmlns:ds="http://schemas.openxmlformats.org/officeDocument/2006/customXml" ds:itemID="{A6216F9B-36A1-4A1B-BACA-CE91ED10E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472923-a631-4b4e-b454-f7d00f434ff8"/>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53A5FE-0CFB-4783-95F1-C2557943C20C}">
  <ds:schemaRefs>
    <ds:schemaRef ds:uri="http://schemas.microsoft.com/office/2006/metadata/longProperties"/>
  </ds:schemaRefs>
</ds:datastoreItem>
</file>

<file path=customXml/itemProps4.xml><?xml version="1.0" encoding="utf-8"?>
<ds:datastoreItem xmlns:ds="http://schemas.openxmlformats.org/officeDocument/2006/customXml" ds:itemID="{970B7EA5-3A0D-4427-B3A8-72663A980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4506</TotalTime>
  <Words>2382</Words>
  <Application>Microsoft Macintosh PowerPoint</Application>
  <PresentationFormat>Widescreen</PresentationFormat>
  <Paragraphs>473</Paragraphs>
  <Slides>51</Slides>
  <Notes>21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51</vt:i4>
      </vt:variant>
    </vt:vector>
  </HeadingPairs>
  <TitlesOfParts>
    <vt:vector size="63" baseType="lpstr">
      <vt:lpstr>Arial</vt:lpstr>
      <vt:lpstr>Calibri</vt:lpstr>
      <vt:lpstr>Calibri Light</vt:lpstr>
      <vt:lpstr>Courier New</vt:lpstr>
      <vt:lpstr>Helvetica</vt:lpstr>
      <vt:lpstr>Lucida Grande</vt:lpstr>
      <vt:lpstr>Symbol</vt:lpstr>
      <vt:lpstr>Wingdings</vt:lpstr>
      <vt:lpstr>NYPres_43844288372016</vt:lpstr>
      <vt:lpstr>Office Theme</vt:lpstr>
      <vt:lpstr>1_Office Theme</vt:lpstr>
      <vt:lpstr>2_Office Theme</vt:lpstr>
      <vt:lpstr>PowerPoint Presentation</vt:lpstr>
      <vt:lpstr>PowerPoint Presentation</vt:lpstr>
      <vt:lpstr>Do you have any patients in your practice with...</vt:lpstr>
      <vt:lpstr>Have you consulted in some way with a tertiary care expert during the past year (eg, sent for a second opinion, email consult, phone consult) on any cases of… </vt:lpstr>
      <vt:lpstr>Have you administered the following (on or off a clinical trial) to a patient with lymphoma?</vt:lpstr>
      <vt:lpstr>Follicular Lymphoma</vt:lpstr>
      <vt:lpstr>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Idelalisib: selective PI3K (delta) inhibitor in double refractory iNHL</vt:lpstr>
      <vt:lpstr>PFS and OS in patients with recurrent iNHL treated with idelalisib</vt:lpstr>
      <vt:lpstr>Copanlisib in R/R Indolent Lymphoma (IV PI3K alpha/delta inhibitor) 60 mg IV day 1, 8, 15 every 28 days</vt:lpstr>
      <vt:lpstr>Duvelisib in recurrent indolent NHL (Oral PI3K delta/gamma inhibitor)</vt:lpstr>
      <vt:lpstr>AUGMENT: R2 vs rituximab monotherapy in R/R iNHL</vt:lpstr>
      <vt:lpstr>AUGMENT Primary endpoint: progression-free survival (ITT, IRC) </vt:lpstr>
      <vt:lpstr>AUGMENT overall survival in FL patients  </vt:lpstr>
      <vt:lpstr>Follicular Lymphoma Summary</vt:lpstr>
      <vt:lpstr>PowerPoint Presentation</vt:lpstr>
      <vt:lpstr>Hodgkin Lymphoma and  Mantle Cell Lymphoma  </vt:lpstr>
      <vt:lpstr>Disclosures</vt:lpstr>
      <vt:lpstr>HL by the Numbers</vt:lpstr>
      <vt:lpstr>Advanced Stage Disease</vt:lpstr>
      <vt:lpstr>Interim PET adapted strategies</vt:lpstr>
      <vt:lpstr>ECHELON-1: Open-label, global, randomized, phase 3 study of A+AVD versus ABVD in patients with newly diagnosed advanced cHL</vt:lpstr>
      <vt:lpstr> Phase 3 ECHELON-1 Study  BV+AVD associated with 5% improvement in modified PFS</vt:lpstr>
      <vt:lpstr>PowerPoint Presentation</vt:lpstr>
      <vt:lpstr>PowerPoint Presentation</vt:lpstr>
      <vt:lpstr>ECHELON-1: Summary Provides a benchmark of outcomes for 6 x ABVD in interim PET positive patients (2 y PFS 42%)</vt:lpstr>
      <vt:lpstr>Phase 2 CheckMate 205 Newly Diagnosed cHL: Study Design1</vt:lpstr>
      <vt:lpstr>Response at End of Therapy in Evaluable Patients1</vt:lpstr>
      <vt:lpstr>S1826: A Phase III Randomized Trial of Nivolumab  or Brentuximab Vedotin Plus AVD in Patients  (Age ≥ 12 Years) With Newly Diagnosed Advanced  Stage Classical Hodgkin Lymphoma </vt:lpstr>
      <vt:lpstr>MCL</vt:lpstr>
      <vt:lpstr>PowerPoint Presentation</vt:lpstr>
      <vt:lpstr>PowerPoint Presentation</vt:lpstr>
      <vt:lpstr>PowerPoint Presentation</vt:lpstr>
      <vt:lpstr>PowerPoint Presentation</vt:lpstr>
      <vt:lpstr>PowerPoint Presentation</vt:lpstr>
      <vt:lpstr>PowerPoint Presentation</vt:lpstr>
      <vt:lpstr>Phase II Study of Ibrutinib plus Venetoclax for MCL</vt:lpstr>
      <vt:lpstr>PowerPoint Presentation</vt:lpstr>
      <vt:lpstr>PowerPoint Presentation</vt:lpstr>
      <vt:lpstr>Sample question</vt:lpstr>
      <vt:lpstr>PowerPoint Presentation</vt:lpstr>
      <vt:lpstr>Sample question</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112</cp:revision>
  <cp:lastPrinted>2019-02-23T00:39:40Z</cp:lastPrinted>
  <dcterms:created xsi:type="dcterms:W3CDTF">2010-04-01T20:51:44Z</dcterms:created>
  <dcterms:modified xsi:type="dcterms:W3CDTF">2019-02-25T16:26:27Z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 Svs Classification">
    <vt:lpwstr>General</vt:lpwstr>
  </property>
  <property fmtid="{D5CDD505-2E9C-101B-9397-08002B2CF9AE}" pid="3" name="ContentType">
    <vt:lpwstr>Document</vt:lpwstr>
  </property>
  <property fmtid="{D5CDD505-2E9C-101B-9397-08002B2CF9AE}" pid="4" name="Doc Type">
    <vt:lpwstr>Template</vt:lpwstr>
  </property>
  <property fmtid="{D5CDD505-2E9C-101B-9397-08002B2CF9AE}" pid="5" name="Employee Classification">
    <vt:lpwstr>General</vt:lpwstr>
  </property>
  <property fmtid="{D5CDD505-2E9C-101B-9397-08002B2CF9AE}" pid="6" name="Year">
    <vt:lpwstr>2015</vt:lpwstr>
  </property>
  <property fmtid="{D5CDD505-2E9C-101B-9397-08002B2CF9AE}" pid="7" name="Category">
    <vt:lpwstr>None</vt:lpwstr>
  </property>
  <property fmtid="{D5CDD505-2E9C-101B-9397-08002B2CF9AE}" pid="8" name="Doc Status">
    <vt:lpwstr>Final</vt:lpwstr>
  </property>
  <property fmtid="{D5CDD505-2E9C-101B-9397-08002B2CF9AE}" pid="9" name="Department">
    <vt:lpwstr>Communications</vt:lpwstr>
  </property>
  <property fmtid="{D5CDD505-2E9C-101B-9397-08002B2CF9AE}" pid="10" name="ContentTypeId">
    <vt:lpwstr>0x010100C85AB2660991CC42B265E2D12D50E848</vt:lpwstr>
  </property>
  <property fmtid="{D5CDD505-2E9C-101B-9397-08002B2CF9AE}" pid="11" name="ASH Committees">
    <vt:lpwstr/>
  </property>
  <property fmtid="{D5CDD505-2E9C-101B-9397-08002B2CF9AE}" pid="12" name="Awards">
    <vt:lpwstr/>
  </property>
  <property fmtid="{D5CDD505-2E9C-101B-9397-08002B2CF9AE}" pid="13" name="Education and Training Projects">
    <vt:lpwstr/>
  </property>
  <property fmtid="{D5CDD505-2E9C-101B-9397-08002B2CF9AE}" pid="14" name="Annual Meeting Classification">
    <vt:lpwstr/>
  </property>
  <property fmtid="{D5CDD505-2E9C-101B-9397-08002B2CF9AE}" pid="15" name="Month">
    <vt:lpwstr/>
  </property>
  <property fmtid="{D5CDD505-2E9C-101B-9397-08002B2CF9AE}" pid="16" name="ASH Dept">
    <vt:lpwstr/>
  </property>
  <property fmtid="{D5CDD505-2E9C-101B-9397-08002B2CF9AE}" pid="17" name="Issue">
    <vt:lpwstr/>
  </property>
  <property fmtid="{D5CDD505-2E9C-101B-9397-08002B2CF9AE}" pid="18" name="QTR">
    <vt:lpwstr/>
  </property>
  <property fmtid="{D5CDD505-2E9C-101B-9397-08002B2CF9AE}" pid="19" name="Finance Confidential">
    <vt:lpwstr/>
  </property>
  <property fmtid="{D5CDD505-2E9C-101B-9397-08002B2CF9AE}" pid="20" name="Government Agencies">
    <vt:lpwstr/>
  </property>
  <property fmtid="{D5CDD505-2E9C-101B-9397-08002B2CF9AE}" pid="21" name="Meeting Location">
    <vt:lpwstr/>
  </property>
  <property fmtid="{D5CDD505-2E9C-101B-9397-08002B2CF9AE}" pid="22" name="Edition">
    <vt:lpwstr/>
  </property>
  <property fmtid="{D5CDD505-2E9C-101B-9397-08002B2CF9AE}" pid="23" name="HR Payroll Classification">
    <vt:lpwstr/>
  </property>
  <property fmtid="{D5CDD505-2E9C-101B-9397-08002B2CF9AE}" pid="24" name="Chapter">
    <vt:lpwstr/>
  </property>
  <property fmtid="{D5CDD505-2E9C-101B-9397-08002B2CF9AE}" pid="25" name="Meeting Name">
    <vt:lpwstr/>
  </property>
  <property fmtid="{D5CDD505-2E9C-101B-9397-08002B2CF9AE}" pid="26" name="Finance Classification">
    <vt:lpwstr/>
  </property>
  <property fmtid="{D5CDD505-2E9C-101B-9397-08002B2CF9AE}" pid="27" name="Daily News Section">
    <vt:lpwstr/>
  </property>
  <property fmtid="{D5CDD505-2E9C-101B-9397-08002B2CF9AE}" pid="28" name="Government Issues">
    <vt:lpwstr/>
  </property>
  <property fmtid="{D5CDD505-2E9C-101B-9397-08002B2CF9AE}" pid="29" name="Daily News Day">
    <vt:lpwstr/>
  </property>
  <property fmtid="{D5CDD505-2E9C-101B-9397-08002B2CF9AE}" pid="30" name="Communication Classification">
    <vt:lpwstr/>
  </property>
  <property fmtid="{D5CDD505-2E9C-101B-9397-08002B2CF9AE}" pid="31" name="Membership Classification">
    <vt:lpwstr/>
  </property>
  <property fmtid="{D5CDD505-2E9C-101B-9397-08002B2CF9AE}" pid="32" name="Meeting Owner">
    <vt:lpwstr/>
  </property>
  <property fmtid="{D5CDD505-2E9C-101B-9397-08002B2CF9AE}" pid="33" name="Year Awarded">
    <vt:lpwstr/>
  </property>
  <property fmtid="{D5CDD505-2E9C-101B-9397-08002B2CF9AE}" pid="34" name="Publication Classification">
    <vt:lpwstr/>
  </property>
  <property fmtid="{D5CDD505-2E9C-101B-9397-08002B2CF9AE}" pid="35" name="Blood Classification">
    <vt:lpwstr/>
  </property>
  <property fmtid="{D5CDD505-2E9C-101B-9397-08002B2CF9AE}" pid="36" name="Development Classification">
    <vt:lpwstr/>
  </property>
  <property fmtid="{D5CDD505-2E9C-101B-9397-08002B2CF9AE}" pid="37" name="Global Programs">
    <vt:lpwstr/>
  </property>
  <property fmtid="{D5CDD505-2E9C-101B-9397-08002B2CF9AE}" pid="38" name="HR Classification">
    <vt:lpwstr/>
  </property>
</Properties>
</file>