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703" r:id="rId4"/>
  </p:sldMasterIdLst>
  <p:notesMasterIdLst>
    <p:notesMasterId r:id="rId54"/>
  </p:notesMasterIdLst>
  <p:sldIdLst>
    <p:sldId id="559" r:id="rId5"/>
    <p:sldId id="2579" r:id="rId6"/>
    <p:sldId id="338" r:id="rId7"/>
    <p:sldId id="295" r:id="rId8"/>
    <p:sldId id="296" r:id="rId9"/>
    <p:sldId id="339" r:id="rId10"/>
    <p:sldId id="614" r:id="rId11"/>
    <p:sldId id="278" r:id="rId12"/>
    <p:sldId id="277" r:id="rId13"/>
    <p:sldId id="258" r:id="rId14"/>
    <p:sldId id="259" r:id="rId15"/>
    <p:sldId id="260" r:id="rId16"/>
    <p:sldId id="263" r:id="rId17"/>
    <p:sldId id="264" r:id="rId18"/>
    <p:sldId id="267" r:id="rId19"/>
    <p:sldId id="269" r:id="rId20"/>
    <p:sldId id="262" r:id="rId21"/>
    <p:sldId id="265" r:id="rId22"/>
    <p:sldId id="266" r:id="rId23"/>
    <p:sldId id="275" r:id="rId24"/>
    <p:sldId id="276" r:id="rId25"/>
    <p:sldId id="271" r:id="rId26"/>
    <p:sldId id="261" r:id="rId27"/>
    <p:sldId id="2580" r:id="rId28"/>
    <p:sldId id="598" r:id="rId29"/>
    <p:sldId id="593" r:id="rId30"/>
    <p:sldId id="595" r:id="rId31"/>
    <p:sldId id="596" r:id="rId32"/>
    <p:sldId id="589" r:id="rId33"/>
    <p:sldId id="590" r:id="rId34"/>
    <p:sldId id="591" r:id="rId35"/>
    <p:sldId id="268" r:id="rId36"/>
    <p:sldId id="592" r:id="rId37"/>
    <p:sldId id="272" r:id="rId38"/>
    <p:sldId id="274" r:id="rId39"/>
    <p:sldId id="302" r:id="rId40"/>
    <p:sldId id="556" r:id="rId41"/>
    <p:sldId id="565" r:id="rId42"/>
    <p:sldId id="562" r:id="rId43"/>
    <p:sldId id="570" r:id="rId44"/>
    <p:sldId id="571" r:id="rId45"/>
    <p:sldId id="587" r:id="rId46"/>
    <p:sldId id="563" r:id="rId47"/>
    <p:sldId id="270" r:id="rId48"/>
    <p:sldId id="597" r:id="rId49"/>
    <p:sldId id="356" r:id="rId50"/>
    <p:sldId id="357" r:id="rId51"/>
    <p:sldId id="358" r:id="rId52"/>
    <p:sldId id="35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5462A5-6AAF-B644-8E7E-F9862FB579A1}" v="1" dt="2019-02-25T16:30:47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 autoAdjust="0"/>
    <p:restoredTop sz="95768"/>
  </p:normalViewPr>
  <p:slideViewPr>
    <p:cSldViewPr snapToGrid="0" showGuides="1">
      <p:cViewPr>
        <p:scale>
          <a:sx n="100" d="100"/>
          <a:sy n="100" d="100"/>
        </p:scale>
        <p:origin x="968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na Izquierdo" userId="46480b9d-78ec-4659-884d-35c5467fe41c" providerId="ADAL" clId="{B1B36CAA-88BF-824A-9AA2-825AA04B309D}"/>
    <pc:docChg chg="undo modSld">
      <pc:chgData name="Silvana Izquierdo" userId="46480b9d-78ec-4659-884d-35c5467fe41c" providerId="ADAL" clId="{B1B36CAA-88BF-824A-9AA2-825AA04B309D}" dt="2019-02-20T17:21:38.623" v="22" actId="166"/>
      <pc:docMkLst>
        <pc:docMk/>
      </pc:docMkLst>
      <pc:sldChg chg="addSp modSp">
        <pc:chgData name="Silvana Izquierdo" userId="46480b9d-78ec-4659-884d-35c5467fe41c" providerId="ADAL" clId="{B1B36CAA-88BF-824A-9AA2-825AA04B309D}" dt="2019-02-20T17:21:38.623" v="22" actId="166"/>
        <pc:sldMkLst>
          <pc:docMk/>
          <pc:sldMk cId="3615825489" sldId="264"/>
        </pc:sldMkLst>
        <pc:spChg chg="add mod">
          <ac:chgData name="Silvana Izquierdo" userId="46480b9d-78ec-4659-884d-35c5467fe41c" providerId="ADAL" clId="{B1B36CAA-88BF-824A-9AA2-825AA04B309D}" dt="2019-02-20T17:21:29.409" v="21" actId="164"/>
          <ac:spMkLst>
            <pc:docMk/>
            <pc:sldMk cId="3615825489" sldId="264"/>
            <ac:spMk id="2" creationId="{EB2E031E-CB82-284F-96A0-365A3E16C5AD}"/>
          </ac:spMkLst>
        </pc:spChg>
        <pc:spChg chg="mod">
          <ac:chgData name="Silvana Izquierdo" userId="46480b9d-78ec-4659-884d-35c5467fe41c" providerId="ADAL" clId="{B1B36CAA-88BF-824A-9AA2-825AA04B309D}" dt="2019-02-20T17:21:38.623" v="22" actId="166"/>
          <ac:spMkLst>
            <pc:docMk/>
            <pc:sldMk cId="3615825489" sldId="264"/>
            <ac:spMk id="4" creationId="{00000000-0000-0000-0000-000000000000}"/>
          </ac:spMkLst>
        </pc:spChg>
        <pc:grpChg chg="add mod">
          <ac:chgData name="Silvana Izquierdo" userId="46480b9d-78ec-4659-884d-35c5467fe41c" providerId="ADAL" clId="{B1B36CAA-88BF-824A-9AA2-825AA04B309D}" dt="2019-02-20T17:21:29.409" v="21" actId="164"/>
          <ac:grpSpMkLst>
            <pc:docMk/>
            <pc:sldMk cId="3615825489" sldId="264"/>
            <ac:grpSpMk id="3" creationId="{60369462-1066-DE4F-9139-B270C5AC31F9}"/>
          </ac:grpSpMkLst>
        </pc:grpChg>
        <pc:picChg chg="mod">
          <ac:chgData name="Silvana Izquierdo" userId="46480b9d-78ec-4659-884d-35c5467fe41c" providerId="ADAL" clId="{B1B36CAA-88BF-824A-9AA2-825AA04B309D}" dt="2019-02-20T17:21:29.409" v="21" actId="164"/>
          <ac:picMkLst>
            <pc:docMk/>
            <pc:sldMk cId="3615825489" sldId="264"/>
            <ac:picMk id="6" creationId="{00000000-0000-0000-0000-000000000000}"/>
          </ac:picMkLst>
        </pc:picChg>
      </pc:sldChg>
    </pc:docChg>
  </pc:docChgLst>
  <pc:docChgLst>
    <pc:chgData name="Silvana Izquierdo" userId="46480b9d-78ec-4659-884d-35c5467fe41c" providerId="ADAL" clId="{805462A5-6AAF-B644-8E7E-F9862FB579A1}"/>
    <pc:docChg chg="addSld delSld modSld delMainMaster">
      <pc:chgData name="Silvana Izquierdo" userId="46480b9d-78ec-4659-884d-35c5467fe41c" providerId="ADAL" clId="{805462A5-6AAF-B644-8E7E-F9862FB579A1}" dt="2019-02-25T16:34:30.876" v="41" actId="20577"/>
      <pc:docMkLst>
        <pc:docMk/>
      </pc:docMkLst>
      <pc:sldChg chg="del">
        <pc:chgData name="Silvana Izquierdo" userId="46480b9d-78ec-4659-884d-35c5467fe41c" providerId="ADAL" clId="{805462A5-6AAF-B644-8E7E-F9862FB579A1}" dt="2019-02-25T16:31:26.087" v="1" actId="2696"/>
        <pc:sldMkLst>
          <pc:docMk/>
          <pc:sldMk cId="2402037110" sldId="257"/>
        </pc:sldMkLst>
      </pc:sldChg>
      <pc:sldChg chg="modNotesTx">
        <pc:chgData name="Silvana Izquierdo" userId="46480b9d-78ec-4659-884d-35c5467fe41c" providerId="ADAL" clId="{805462A5-6AAF-B644-8E7E-F9862FB579A1}" dt="2019-02-25T16:33:12.684" v="6" actId="20577"/>
        <pc:sldMkLst>
          <pc:docMk/>
          <pc:sldMk cId="812602193" sldId="259"/>
        </pc:sldMkLst>
      </pc:sldChg>
      <pc:sldChg chg="modNotesTx">
        <pc:chgData name="Silvana Izquierdo" userId="46480b9d-78ec-4659-884d-35c5467fe41c" providerId="ADAL" clId="{805462A5-6AAF-B644-8E7E-F9862FB579A1}" dt="2019-02-25T16:33:15.134" v="7" actId="20577"/>
        <pc:sldMkLst>
          <pc:docMk/>
          <pc:sldMk cId="325643102" sldId="260"/>
        </pc:sldMkLst>
      </pc:sldChg>
      <pc:sldChg chg="modNotesTx">
        <pc:chgData name="Silvana Izquierdo" userId="46480b9d-78ec-4659-884d-35c5467fe41c" providerId="ADAL" clId="{805462A5-6AAF-B644-8E7E-F9862FB579A1}" dt="2019-02-25T16:33:55.471" v="28" actId="20577"/>
        <pc:sldMkLst>
          <pc:docMk/>
          <pc:sldMk cId="3729977262" sldId="268"/>
        </pc:sldMkLst>
      </pc:sldChg>
      <pc:sldChg chg="modNotesTx">
        <pc:chgData name="Silvana Izquierdo" userId="46480b9d-78ec-4659-884d-35c5467fe41c" providerId="ADAL" clId="{805462A5-6AAF-B644-8E7E-F9862FB579A1}" dt="2019-02-25T16:33:20.624" v="8" actId="20577"/>
        <pc:sldMkLst>
          <pc:docMk/>
          <pc:sldMk cId="114136410" sldId="269"/>
        </pc:sldMkLst>
      </pc:sldChg>
      <pc:sldChg chg="modNotesTx">
        <pc:chgData name="Silvana Izquierdo" userId="46480b9d-78ec-4659-884d-35c5467fe41c" providerId="ADAL" clId="{805462A5-6AAF-B644-8E7E-F9862FB579A1}" dt="2019-02-25T16:33:27.038" v="9" actId="20577"/>
        <pc:sldMkLst>
          <pc:docMk/>
          <pc:sldMk cId="424539771" sldId="275"/>
        </pc:sldMkLst>
      </pc:sldChg>
      <pc:sldChg chg="modNotesTx">
        <pc:chgData name="Silvana Izquierdo" userId="46480b9d-78ec-4659-884d-35c5467fe41c" providerId="ADAL" clId="{805462A5-6AAF-B644-8E7E-F9862FB579A1}" dt="2019-02-25T16:33:29.653" v="10" actId="20577"/>
        <pc:sldMkLst>
          <pc:docMk/>
          <pc:sldMk cId="3525751753" sldId="276"/>
        </pc:sldMkLst>
      </pc:sldChg>
      <pc:sldChg chg="modNotesTx">
        <pc:chgData name="Silvana Izquierdo" userId="46480b9d-78ec-4659-884d-35c5467fe41c" providerId="ADAL" clId="{805462A5-6AAF-B644-8E7E-F9862FB579A1}" dt="2019-02-25T16:34:09.205" v="30" actId="20577"/>
        <pc:sldMkLst>
          <pc:docMk/>
          <pc:sldMk cId="1557165481" sldId="302"/>
        </pc:sldMkLst>
      </pc:sldChg>
      <pc:sldChg chg="modNotesTx">
        <pc:chgData name="Silvana Izquierdo" userId="46480b9d-78ec-4659-884d-35c5467fe41c" providerId="ADAL" clId="{805462A5-6AAF-B644-8E7E-F9862FB579A1}" dt="2019-02-25T16:34:03.022" v="29" actId="20577"/>
        <pc:sldMkLst>
          <pc:docMk/>
          <pc:sldMk cId="674763685" sldId="556"/>
        </pc:sldMkLst>
      </pc:sldChg>
      <pc:sldChg chg="add">
        <pc:chgData name="Silvana Izquierdo" userId="46480b9d-78ec-4659-884d-35c5467fe41c" providerId="ADAL" clId="{805462A5-6AAF-B644-8E7E-F9862FB579A1}" dt="2019-02-25T16:30:47.915" v="0"/>
        <pc:sldMkLst>
          <pc:docMk/>
          <pc:sldMk cId="1316359386" sldId="559"/>
        </pc:sldMkLst>
      </pc:sldChg>
      <pc:sldChg chg="modNotesTx">
        <pc:chgData name="Silvana Izquierdo" userId="46480b9d-78ec-4659-884d-35c5467fe41c" providerId="ADAL" clId="{805462A5-6AAF-B644-8E7E-F9862FB579A1}" dt="2019-02-25T16:34:16.956" v="32" actId="20577"/>
        <pc:sldMkLst>
          <pc:docMk/>
          <pc:sldMk cId="3546164043" sldId="562"/>
        </pc:sldMkLst>
      </pc:sldChg>
      <pc:sldChg chg="modNotesTx">
        <pc:chgData name="Silvana Izquierdo" userId="46480b9d-78ec-4659-884d-35c5467fe41c" providerId="ADAL" clId="{805462A5-6AAF-B644-8E7E-F9862FB579A1}" dt="2019-02-25T16:34:30.876" v="41" actId="20577"/>
        <pc:sldMkLst>
          <pc:docMk/>
          <pc:sldMk cId="3233843713" sldId="563"/>
        </pc:sldMkLst>
      </pc:sldChg>
      <pc:sldChg chg="modNotesTx">
        <pc:chgData name="Silvana Izquierdo" userId="46480b9d-78ec-4659-884d-35c5467fe41c" providerId="ADAL" clId="{805462A5-6AAF-B644-8E7E-F9862FB579A1}" dt="2019-02-25T16:34:13.244" v="31" actId="20577"/>
        <pc:sldMkLst>
          <pc:docMk/>
          <pc:sldMk cId="1569265315" sldId="565"/>
        </pc:sldMkLst>
      </pc:sldChg>
      <pc:sldChg chg="modNotesTx">
        <pc:chgData name="Silvana Izquierdo" userId="46480b9d-78ec-4659-884d-35c5467fe41c" providerId="ADAL" clId="{805462A5-6AAF-B644-8E7E-F9862FB579A1}" dt="2019-02-25T16:34:19.294" v="33" actId="20577"/>
        <pc:sldMkLst>
          <pc:docMk/>
          <pc:sldMk cId="3304063918" sldId="570"/>
        </pc:sldMkLst>
      </pc:sldChg>
      <pc:sldChg chg="modNotesTx">
        <pc:chgData name="Silvana Izquierdo" userId="46480b9d-78ec-4659-884d-35c5467fe41c" providerId="ADAL" clId="{805462A5-6AAF-B644-8E7E-F9862FB579A1}" dt="2019-02-25T16:34:22.622" v="34" actId="20577"/>
        <pc:sldMkLst>
          <pc:docMk/>
          <pc:sldMk cId="3525009120" sldId="571"/>
        </pc:sldMkLst>
      </pc:sldChg>
      <pc:sldChg chg="modNotesTx">
        <pc:chgData name="Silvana Izquierdo" userId="46480b9d-78ec-4659-884d-35c5467fe41c" providerId="ADAL" clId="{805462A5-6AAF-B644-8E7E-F9862FB579A1}" dt="2019-02-25T16:34:26.011" v="40" actId="20577"/>
        <pc:sldMkLst>
          <pc:docMk/>
          <pc:sldMk cId="2385956267" sldId="587"/>
        </pc:sldMkLst>
      </pc:sldChg>
      <pc:sldChg chg="del">
        <pc:chgData name="Silvana Izquierdo" userId="46480b9d-78ec-4659-884d-35c5467fe41c" providerId="ADAL" clId="{805462A5-6AAF-B644-8E7E-F9862FB579A1}" dt="2019-02-25T16:33:48.053" v="11" actId="2696"/>
        <pc:sldMkLst>
          <pc:docMk/>
          <pc:sldMk cId="1900665491" sldId="594"/>
        </pc:sldMkLst>
      </pc:sldChg>
      <pc:sldChg chg="modNotesTx">
        <pc:chgData name="Silvana Izquierdo" userId="46480b9d-78ec-4659-884d-35c5467fe41c" providerId="ADAL" clId="{805462A5-6AAF-B644-8E7E-F9862FB579A1}" dt="2019-02-25T16:33:07.341" v="5" actId="20577"/>
        <pc:sldMkLst>
          <pc:docMk/>
          <pc:sldMk cId="2003828081" sldId="614"/>
        </pc:sldMkLst>
      </pc:sldChg>
      <pc:sldChg chg="del">
        <pc:chgData name="Silvana Izquierdo" userId="46480b9d-78ec-4659-884d-35c5467fe41c" providerId="ADAL" clId="{805462A5-6AAF-B644-8E7E-F9862FB579A1}" dt="2019-02-25T16:31:26.100" v="2" actId="2696"/>
        <pc:sldMkLst>
          <pc:docMk/>
          <pc:sldMk cId="1950011657" sldId="2572"/>
        </pc:sldMkLst>
      </pc:sldChg>
      <pc:sldChg chg="del">
        <pc:chgData name="Silvana Izquierdo" userId="46480b9d-78ec-4659-884d-35c5467fe41c" providerId="ADAL" clId="{805462A5-6AAF-B644-8E7E-F9862FB579A1}" dt="2019-02-25T16:31:26.112" v="3" actId="2696"/>
        <pc:sldMkLst>
          <pc:docMk/>
          <pc:sldMk cId="924868493" sldId="2573"/>
        </pc:sldMkLst>
      </pc:sldChg>
      <pc:sldChg chg="del">
        <pc:chgData name="Silvana Izquierdo" userId="46480b9d-78ec-4659-884d-35c5467fe41c" providerId="ADAL" clId="{805462A5-6AAF-B644-8E7E-F9862FB579A1}" dt="2019-02-25T16:31:26.125" v="4" actId="2696"/>
        <pc:sldMkLst>
          <pc:docMk/>
          <pc:sldMk cId="3410060363" sldId="2574"/>
        </pc:sldMkLst>
      </pc:sldChg>
      <pc:sldChg chg="del">
        <pc:chgData name="Silvana Izquierdo" userId="46480b9d-78ec-4659-884d-35c5467fe41c" providerId="ADAL" clId="{805462A5-6AAF-B644-8E7E-F9862FB579A1}" dt="2019-02-25T16:33:48.068" v="12" actId="2696"/>
        <pc:sldMkLst>
          <pc:docMk/>
          <pc:sldMk cId="4143408790" sldId="2575"/>
        </pc:sldMkLst>
      </pc:sldChg>
      <pc:sldChg chg="del">
        <pc:chgData name="Silvana Izquierdo" userId="46480b9d-78ec-4659-884d-35c5467fe41c" providerId="ADAL" clId="{805462A5-6AAF-B644-8E7E-F9862FB579A1}" dt="2019-02-25T16:33:48.082" v="13" actId="2696"/>
        <pc:sldMkLst>
          <pc:docMk/>
          <pc:sldMk cId="1326950362" sldId="2576"/>
        </pc:sldMkLst>
      </pc:sldChg>
      <pc:sldChg chg="del">
        <pc:chgData name="Silvana Izquierdo" userId="46480b9d-78ec-4659-884d-35c5467fe41c" providerId="ADAL" clId="{805462A5-6AAF-B644-8E7E-F9862FB579A1}" dt="2019-02-25T16:33:48.095" v="14" actId="2696"/>
        <pc:sldMkLst>
          <pc:docMk/>
          <pc:sldMk cId="1436183021" sldId="2577"/>
        </pc:sldMkLst>
      </pc:sldChg>
      <pc:sldChg chg="del">
        <pc:chgData name="Silvana Izquierdo" userId="46480b9d-78ec-4659-884d-35c5467fe41c" providerId="ADAL" clId="{805462A5-6AAF-B644-8E7E-F9862FB579A1}" dt="2019-02-25T16:33:48.106" v="15" actId="2696"/>
        <pc:sldMkLst>
          <pc:docMk/>
          <pc:sldMk cId="1130268522" sldId="2578"/>
        </pc:sldMkLst>
      </pc:sldChg>
      <pc:sldMasterChg chg="del delSldLayout">
        <pc:chgData name="Silvana Izquierdo" userId="46480b9d-78ec-4659-884d-35c5467fe41c" providerId="ADAL" clId="{805462A5-6AAF-B644-8E7E-F9862FB579A1}" dt="2019-02-25T16:33:48.120" v="27" actId="2696"/>
        <pc:sldMasterMkLst>
          <pc:docMk/>
          <pc:sldMasterMk cId="459704711" sldId="2147483691"/>
        </pc:sldMasterMkLst>
        <pc:sldLayoutChg chg="del">
          <pc:chgData name="Silvana Izquierdo" userId="46480b9d-78ec-4659-884d-35c5467fe41c" providerId="ADAL" clId="{805462A5-6AAF-B644-8E7E-F9862FB579A1}" dt="2019-02-25T16:33:48.107" v="16" actId="2696"/>
          <pc:sldLayoutMkLst>
            <pc:docMk/>
            <pc:sldMasterMk cId="459704711" sldId="2147483691"/>
            <pc:sldLayoutMk cId="2538434703" sldId="2147483692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08" v="17" actId="2696"/>
          <pc:sldLayoutMkLst>
            <pc:docMk/>
            <pc:sldMasterMk cId="459704711" sldId="2147483691"/>
            <pc:sldLayoutMk cId="1872935204" sldId="2147483693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09" v="18" actId="2696"/>
          <pc:sldLayoutMkLst>
            <pc:docMk/>
            <pc:sldMasterMk cId="459704711" sldId="2147483691"/>
            <pc:sldLayoutMk cId="1250765203" sldId="2147483694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1" v="19" actId="2696"/>
          <pc:sldLayoutMkLst>
            <pc:docMk/>
            <pc:sldMasterMk cId="459704711" sldId="2147483691"/>
            <pc:sldLayoutMk cId="1858593257" sldId="2147483695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2" v="20" actId="2696"/>
          <pc:sldLayoutMkLst>
            <pc:docMk/>
            <pc:sldMasterMk cId="459704711" sldId="2147483691"/>
            <pc:sldLayoutMk cId="1948581802" sldId="2147483696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3" v="21" actId="2696"/>
          <pc:sldLayoutMkLst>
            <pc:docMk/>
            <pc:sldMasterMk cId="459704711" sldId="2147483691"/>
            <pc:sldLayoutMk cId="1267183553" sldId="2147483697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4" v="22" actId="2696"/>
          <pc:sldLayoutMkLst>
            <pc:docMk/>
            <pc:sldMasterMk cId="459704711" sldId="2147483691"/>
            <pc:sldLayoutMk cId="1245967971" sldId="2147483698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5" v="23" actId="2696"/>
          <pc:sldLayoutMkLst>
            <pc:docMk/>
            <pc:sldMasterMk cId="459704711" sldId="2147483691"/>
            <pc:sldLayoutMk cId="1275036407" sldId="2147483699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6" v="24" actId="2696"/>
          <pc:sldLayoutMkLst>
            <pc:docMk/>
            <pc:sldMasterMk cId="459704711" sldId="2147483691"/>
            <pc:sldLayoutMk cId="1598191090" sldId="2147483700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7" v="25" actId="2696"/>
          <pc:sldLayoutMkLst>
            <pc:docMk/>
            <pc:sldMasterMk cId="459704711" sldId="2147483691"/>
            <pc:sldLayoutMk cId="122610605" sldId="2147483701"/>
          </pc:sldLayoutMkLst>
        </pc:sldLayoutChg>
        <pc:sldLayoutChg chg="del">
          <pc:chgData name="Silvana Izquierdo" userId="46480b9d-78ec-4659-884d-35c5467fe41c" providerId="ADAL" clId="{805462A5-6AAF-B644-8E7E-F9862FB579A1}" dt="2019-02-25T16:33:48.118" v="26" actId="2696"/>
          <pc:sldLayoutMkLst>
            <pc:docMk/>
            <pc:sldMasterMk cId="459704711" sldId="2147483691"/>
            <pc:sldLayoutMk cId="3082328178" sldId="2147483702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A31D4-C1CF-4801-AA07-A58BCCCD674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8CC75-2429-4E9E-84DE-46913E2B0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8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BDDF1-340B-DD4B-9036-34B39B6C8E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00A_ONS-Breast-17-NL-Intro-Slides_v34fr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Breast Cancer</a:t>
            </a:r>
          </a:p>
        </p:txBody>
      </p:sp>
    </p:spTree>
    <p:extLst>
      <p:ext uri="{BB962C8B-B14F-4D97-AF65-F5344CB8AC3E}">
        <p14:creationId xmlns:p14="http://schemas.microsoft.com/office/powerpoint/2010/main" val="141957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i="1" dirty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Tx/>
              <a:buFontTx/>
              <a:buNone/>
              <a:tabLst/>
              <a:defRPr/>
            </a:pPr>
            <a:fld id="{A93751A1-0F0A-4E4C-B3B2-3832E7C058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904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4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741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2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86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10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38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4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811819-BBEE-4CDB-BD25-596DEBC6F3B2}" type="slidenum">
              <a:rPr lang="en-US"/>
              <a:pPr/>
              <a:t>10</a:t>
            </a:fld>
            <a:endParaRPr 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2938" y="914400"/>
            <a:ext cx="5572125" cy="3135313"/>
          </a:xfrm>
          <a:solidFill>
            <a:srgbClr val="FFFFFF"/>
          </a:solidFill>
          <a:ln/>
        </p:spPr>
      </p:sp>
      <p:sp>
        <p:nvSpPr>
          <p:cNvPr id="5273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9800"/>
          </a:xfrm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61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7EDB49-3550-4020-8950-FDD5B949E3D0}" type="slidenum">
              <a:rPr lang="en-US"/>
              <a:pPr/>
              <a:t>11</a:t>
            </a:fld>
            <a:endParaRPr 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90513" y="641350"/>
            <a:ext cx="5624512" cy="31638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0527" y="4009159"/>
            <a:ext cx="4965606" cy="3798455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lIns="0" tIns="7915" rIns="0" bIns="0"/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endParaRPr lang="en-US" sz="900" dirty="0">
              <a:latin typeface="Arial Unicode MS" pitchFamily="32" charset="0"/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54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981D7-22A7-7346-AEE1-DFBA5705D7F8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46100" y="603250"/>
            <a:ext cx="5289550" cy="2976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37988" y="3771645"/>
            <a:ext cx="5105336" cy="3573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4000"/>
              </a:lnSpc>
              <a:spcBef>
                <a:spcPct val="0"/>
              </a:spcBef>
            </a:pPr>
            <a:endParaRPr lang="en-US" sz="900" dirty="0">
              <a:latin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38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8C1A2-754E-7349-ABA1-F83E2F509E0E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46100" y="603250"/>
            <a:ext cx="5289550" cy="2976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37988" y="3771645"/>
            <a:ext cx="5105336" cy="357342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tIns="15465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89280" indent="-187888">
              <a:lnSpc>
                <a:spcPct val="93000"/>
              </a:lnSpc>
              <a:spcBef>
                <a:spcPct val="0"/>
              </a:spcBef>
            </a:pPr>
            <a:endParaRPr lang="en-US" sz="1800">
              <a:latin typeface="Arial" charset="0"/>
              <a:cs typeface="Baekmuk 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0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CD60D8-E8D2-4ED3-BAB6-C1A5FC80505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23863" y="704850"/>
            <a:ext cx="6186487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3263" y="4410075"/>
            <a:ext cx="5627687" cy="4178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>
              <a:lnSpc>
                <a:spcPct val="104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altLang="en-US" sz="1000" dirty="0">
              <a:latin typeface="Arial Unicode MS" pitchFamily="32" charset="0"/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0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E5DD4-4449-3B48-8452-332DBAB4BD7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2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2CF6C-796E-DB41-B01E-6E0DB075B09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25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20738" y="1006475"/>
            <a:ext cx="6129337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74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15900" indent="-215900" eaLnBrk="1">
              <a:lnSpc>
                <a:spcPct val="97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dirty="0">
              <a:latin typeface="Arial" charset="0"/>
              <a:ea typeface="Gothic" charset="0"/>
              <a:cs typeface="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6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mailto:Mitchell.Dowsett@icr.ac.uk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3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334433" y="1572174"/>
            <a:ext cx="11520000" cy="500448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1600" y="398348"/>
            <a:ext cx="9941051" cy="11598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3400"/>
            </a:lvl1pPr>
            <a:lvl2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3400">
                <a:solidFill>
                  <a:srgbClr val="A0A1A3"/>
                </a:solidFill>
              </a:defRPr>
            </a:lvl2pPr>
            <a:lvl3pPr marL="0" indent="0">
              <a:lnSpc>
                <a:spcPct val="85000"/>
              </a:lnSpc>
              <a:buFontTx/>
              <a:buNone/>
              <a:defRPr sz="3400"/>
            </a:lvl3pPr>
            <a:lvl4pPr marL="0" indent="0">
              <a:lnSpc>
                <a:spcPct val="85000"/>
              </a:lnSpc>
              <a:buFontTx/>
              <a:buNone/>
              <a:defRPr sz="3400"/>
            </a:lvl4pPr>
            <a:lvl5pPr marL="0" indent="0">
              <a:lnSpc>
                <a:spcPct val="85000"/>
              </a:lnSpc>
              <a:buFontTx/>
              <a:buNone/>
              <a:defRPr sz="3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2A88A-9ECB-DF45-A377-2575079D05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6640498" y="1"/>
            <a:ext cx="5551503" cy="207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50" dirty="0"/>
              <a:t>San Antonio Breast Cancer Symposium® – December 4-8, 2018</a:t>
            </a:r>
            <a:endParaRPr lang="en-GB" sz="105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101600" y="6509617"/>
            <a:ext cx="11988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5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GB" dirty="0"/>
              <a:t>This presentation is the intellectual property of the authors/presenter.  Contact </a:t>
            </a:r>
            <a:r>
              <a:rPr lang="en-GB" dirty="0">
                <a:solidFill>
                  <a:srgbClr val="0000FF"/>
                </a:solidFill>
                <a:hlinkClick r:id="rId2"/>
              </a:rPr>
              <a:t>Mitchell.Dowsett@icr.ac.uk</a:t>
            </a:r>
            <a:r>
              <a:rPr lang="en-GB" dirty="0"/>
              <a:t> for permission to reprint and/or distribute.</a:t>
            </a:r>
          </a:p>
        </p:txBody>
      </p:sp>
    </p:spTree>
    <p:extLst>
      <p:ext uri="{BB962C8B-B14F-4D97-AF65-F5344CB8AC3E}">
        <p14:creationId xmlns:p14="http://schemas.microsoft.com/office/powerpoint/2010/main" val="24806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56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52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97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0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4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54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66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9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89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6230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21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207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6335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2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361FE-9714-4C22-AEBC-6CF2CAD87621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B91DE-DE68-4231-8460-7544456EA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E4CF7-A80A-A741-9DFB-EEAF64F60AD3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09B2F-3A93-2643-8BC6-0E72BD4A0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7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0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045629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hms.harvard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4E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F0199F5-DF50-1542-8576-009A4F95D381}"/>
              </a:ext>
            </a:extLst>
          </p:cNvPr>
          <p:cNvSpPr txBox="1">
            <a:spLocks/>
          </p:cNvSpPr>
          <p:nvPr/>
        </p:nvSpPr>
        <p:spPr bwMode="auto">
          <a:xfrm>
            <a:off x="914400" y="2544640"/>
            <a:ext cx="1024568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Please note, these are the actual video-recorded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proceedings from the live CME event and may include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use of trade names and other raw, unedited content.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35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47514" y="6542089"/>
            <a:ext cx="2074863" cy="141287"/>
          </a:xfrm>
          <a:prstGeom prst="rect">
            <a:avLst/>
          </a:prstGeom>
          <a:noFill/>
        </p:spPr>
      </p:pic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865188"/>
            <a:ext cx="8382000" cy="5321300"/>
          </a:xfrm>
          <a:prstGeom prst="rect">
            <a:avLst/>
          </a:prstGeom>
          <a:noFill/>
        </p:spPr>
      </p:pic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421106" y="6456185"/>
            <a:ext cx="6611938" cy="19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</a:pPr>
            <a:r>
              <a:rPr lang="en-GB" sz="1300" b="1" dirty="0">
                <a:solidFill>
                  <a:srgbClr val="000000"/>
                </a:solidFill>
                <a:latin typeface="Arial" pitchFamily="34" charset="0"/>
              </a:rPr>
              <a:t>Sparano, J. A. et al. J </a:t>
            </a:r>
            <a:r>
              <a:rPr lang="en-GB" sz="1300" b="1" dirty="0" err="1">
                <a:solidFill>
                  <a:srgbClr val="000000"/>
                </a:solidFill>
                <a:latin typeface="Arial" pitchFamily="34" charset="0"/>
              </a:rPr>
              <a:t>Clin</a:t>
            </a:r>
            <a:r>
              <a:rPr lang="en-GB" sz="1300" b="1" dirty="0">
                <a:solidFill>
                  <a:srgbClr val="000000"/>
                </a:solidFill>
                <a:latin typeface="Arial" pitchFamily="34" charset="0"/>
              </a:rPr>
              <a:t> Oncol; 26:721-728 2008</a:t>
            </a:r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>
            <a:off x="1676401" y="304801"/>
            <a:ext cx="88169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</a:pPr>
            <a:r>
              <a:rPr lang="en-GB" sz="3200" b="1">
                <a:solidFill>
                  <a:srgbClr val="000000"/>
                </a:solidFill>
                <a:latin typeface="Arial" pitchFamily="34" charset="0"/>
              </a:rPr>
              <a:t>TAILORx</a:t>
            </a:r>
          </a:p>
        </p:txBody>
      </p:sp>
    </p:spTree>
    <p:extLst>
      <p:ext uri="{BB962C8B-B14F-4D97-AF65-F5344CB8AC3E}">
        <p14:creationId xmlns:p14="http://schemas.microsoft.com/office/powerpoint/2010/main" val="39058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954" y="6429376"/>
            <a:ext cx="6381750" cy="320769"/>
          </a:xfrm>
          <a:noFill/>
          <a:ln cap="flat">
            <a:round/>
            <a:headEnd/>
            <a:tailEnd/>
          </a:ln>
        </p:spPr>
        <p:txBody>
          <a:bodyPr vert="horz" wrap="square" lIns="0" tIns="12211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  <a:tab pos="5846651" algn="l"/>
              </a:tabLst>
            </a:pPr>
            <a:r>
              <a:rPr lang="en-US" sz="1100" b="1" dirty="0" err="1">
                <a:cs typeface="Arial Unicode MS" pitchFamily="32" charset="0"/>
              </a:rPr>
              <a:t>Sparano</a:t>
            </a:r>
            <a:r>
              <a:rPr lang="en-US" sz="1100" b="1" dirty="0">
                <a:cs typeface="Arial Unicode MS" pitchFamily="32" charset="0"/>
              </a:rPr>
              <a:t> JA et al. N </a:t>
            </a:r>
            <a:r>
              <a:rPr lang="en-US" sz="1100" b="1" dirty="0" err="1">
                <a:cs typeface="Arial Unicode MS" pitchFamily="32" charset="0"/>
              </a:rPr>
              <a:t>Engl</a:t>
            </a:r>
            <a:r>
              <a:rPr lang="en-US" sz="1100" b="1" dirty="0">
                <a:cs typeface="Arial Unicode MS" pitchFamily="32" charset="0"/>
              </a:rPr>
              <a:t> J Med 2015; 373:2005-14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9333" y="806825"/>
            <a:ext cx="7687226" cy="53569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1939638" y="161086"/>
            <a:ext cx="8312727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lnSpc>
                <a:spcPct val="97000"/>
              </a:lnSpc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  <a:tab pos="5846651" algn="l"/>
                <a:tab pos="6496279" algn="l"/>
                <a:tab pos="7145906" algn="l"/>
                <a:tab pos="7795534" algn="l"/>
              </a:tabLst>
            </a:pPr>
            <a:r>
              <a:rPr lang="en-US" sz="2000" b="1" dirty="0">
                <a:solidFill>
                  <a:schemeClr val="tx2"/>
                </a:solidFill>
                <a:cs typeface="Arial Unicode MS" pitchFamily="32" charset="0"/>
              </a:rPr>
              <a:t>TAILORx: Outcomes for node-negative, ER positive, HER2 negative cancers</a:t>
            </a:r>
          </a:p>
          <a:p>
            <a:pPr algn="ctr">
              <a:lnSpc>
                <a:spcPct val="97000"/>
              </a:lnSpc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  <a:tab pos="5846651" algn="l"/>
                <a:tab pos="6496279" algn="l"/>
                <a:tab pos="7145906" algn="l"/>
                <a:tab pos="7795534" algn="l"/>
              </a:tabLst>
            </a:pPr>
            <a:r>
              <a:rPr lang="en-US" sz="2000" b="1" dirty="0">
                <a:solidFill>
                  <a:schemeClr val="tx2"/>
                </a:solidFill>
                <a:cs typeface="Arial Unicode MS" pitchFamily="32" charset="0"/>
              </a:rPr>
              <a:t>with low recurrence score ( ≤ 10 )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6012945" y="3424522"/>
            <a:ext cx="3843613" cy="27392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Stage 1: 70%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Stage 2: 30%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Grade 1: 29%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Grade 2: 57%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Grade 3: 14%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Grade = only significant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predictor of recurrence</a:t>
            </a:r>
          </a:p>
        </p:txBody>
      </p:sp>
    </p:spTree>
    <p:extLst>
      <p:ext uri="{BB962C8B-B14F-4D97-AF65-F5344CB8AC3E}">
        <p14:creationId xmlns:p14="http://schemas.microsoft.com/office/powerpoint/2010/main" val="8126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68" y="5692940"/>
            <a:ext cx="2323523" cy="26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2814" y="6500929"/>
            <a:ext cx="6381750" cy="24057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10205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</a:tabLst>
            </a:pPr>
            <a:r>
              <a:rPr lang="en-US" sz="900" b="1" dirty="0">
                <a:cs typeface="Arial Unicode MS" charset="0"/>
              </a:rPr>
              <a:t>JA </a:t>
            </a:r>
            <a:r>
              <a:rPr lang="en-US" sz="900" b="1" dirty="0" err="1">
                <a:cs typeface="Arial Unicode MS" charset="0"/>
              </a:rPr>
              <a:t>Sparano</a:t>
            </a:r>
            <a:r>
              <a:rPr lang="en-US" sz="900" b="1" dirty="0">
                <a:cs typeface="Arial Unicode MS" charset="0"/>
              </a:rPr>
              <a:t> et al.</a:t>
            </a:r>
            <a:br>
              <a:rPr lang="en-US" sz="900" b="1" dirty="0">
                <a:cs typeface="Arial Unicode MS" charset="0"/>
              </a:rPr>
            </a:br>
            <a:r>
              <a:rPr lang="en-US" sz="900" b="1" dirty="0">
                <a:cs typeface="Arial Unicode MS" charset="0"/>
              </a:rPr>
              <a:t>N </a:t>
            </a:r>
            <a:r>
              <a:rPr lang="en-US" sz="900" b="1" dirty="0" err="1">
                <a:cs typeface="Arial Unicode MS" charset="0"/>
              </a:rPr>
              <a:t>Engl</a:t>
            </a:r>
            <a:r>
              <a:rPr lang="en-US" sz="900" b="1" dirty="0">
                <a:cs typeface="Arial Unicode MS" charset="0"/>
              </a:rPr>
              <a:t> J Med 2018.</a:t>
            </a:r>
            <a:br>
              <a:rPr lang="en-US" sz="900" b="1" dirty="0">
                <a:cs typeface="Arial Unicode MS" charset="0"/>
              </a:rPr>
            </a:br>
            <a:r>
              <a:rPr lang="en-US" sz="900" b="1" dirty="0">
                <a:cs typeface="Arial Unicode MS" charset="0"/>
              </a:rPr>
              <a:t>DOI: 10.1056/NEJMoa1804710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60" y="116495"/>
            <a:ext cx="7450262" cy="662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589" y="454915"/>
            <a:ext cx="1907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kern="0" dirty="0" err="1">
                <a:solidFill>
                  <a:sysClr val="windowText" lastClr="000000"/>
                </a:solidFill>
              </a:rPr>
              <a:t>TAILORx</a:t>
            </a:r>
            <a:r>
              <a:rPr lang="en-US" b="1" kern="0" dirty="0">
                <a:solidFill>
                  <a:sysClr val="windowText" lastClr="000000"/>
                </a:solidFill>
              </a:rPr>
              <a:t> – </a:t>
            </a:r>
          </a:p>
          <a:p>
            <a:pPr algn="ctr" defTabSz="685800"/>
            <a:endParaRPr lang="en-US" b="1" kern="0" dirty="0">
              <a:solidFill>
                <a:sysClr val="windowText" lastClr="000000"/>
              </a:solidFill>
            </a:endParaRPr>
          </a:p>
          <a:p>
            <a:pPr algn="ctr" defTabSz="685800"/>
            <a:r>
              <a:rPr lang="en-US" b="1" kern="0" dirty="0">
                <a:solidFill>
                  <a:sysClr val="windowText" lastClr="000000"/>
                </a:solidFill>
              </a:rPr>
              <a:t>RS 11-25</a:t>
            </a:r>
          </a:p>
          <a:p>
            <a:pPr algn="ctr" defTabSz="685800"/>
            <a:endParaRPr lang="en-US" b="1" kern="0" dirty="0">
              <a:solidFill>
                <a:sysClr val="windowText" lastClr="000000"/>
              </a:solidFill>
            </a:endParaRPr>
          </a:p>
          <a:p>
            <a:pPr algn="ctr" defTabSz="685800"/>
            <a:r>
              <a:rPr lang="en-US" b="1" kern="0" dirty="0">
                <a:solidFill>
                  <a:sysClr val="windowText" lastClr="000000"/>
                </a:solidFill>
              </a:rPr>
              <a:t>Overall Result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575" y="2896469"/>
            <a:ext cx="2360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“Average” Patient</a:t>
            </a:r>
          </a:p>
          <a:p>
            <a:pPr algn="ctr"/>
            <a:r>
              <a:rPr lang="en-US" dirty="0"/>
              <a:t>55 </a:t>
            </a:r>
            <a:r>
              <a:rPr lang="en-US" dirty="0" err="1"/>
              <a:t>yo</a:t>
            </a:r>
            <a:r>
              <a:rPr lang="en-US" dirty="0"/>
              <a:t>, postmenopausal</a:t>
            </a:r>
          </a:p>
          <a:p>
            <a:pPr algn="ctr"/>
            <a:r>
              <a:rPr lang="en-US" dirty="0"/>
              <a:t>1.5 cm, grade 2 tumor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n external file that holds a picture, illustration, etc.&#10;Object name is 41523_2018_90_Fig3_HT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6"/>
          <a:stretch/>
        </p:blipFill>
        <p:spPr bwMode="auto">
          <a:xfrm>
            <a:off x="8192900" y="2560370"/>
            <a:ext cx="3917139" cy="292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n external file that holds a picture, illustration, etc.&#10;Object name is 41523_2018_90_Fig3_HT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6" b="32854"/>
          <a:stretch/>
        </p:blipFill>
        <p:spPr bwMode="auto">
          <a:xfrm>
            <a:off x="4137430" y="2556668"/>
            <a:ext cx="3917139" cy="300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n external file that holds a picture, illustration, etc.&#10;Object name is 41523_2018_90_Fig3_HT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04"/>
          <a:stretch/>
        </p:blipFill>
        <p:spPr bwMode="auto">
          <a:xfrm>
            <a:off x="64327" y="2586789"/>
            <a:ext cx="3917139" cy="29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396" y="6315546"/>
            <a:ext cx="1001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Geyer CE, et al. </a:t>
            </a:r>
            <a:r>
              <a:rPr lang="en-US" u="sng" dirty="0">
                <a:hlinkClick r:id="rId3" tooltip="NPJ breast cancer."/>
              </a:rPr>
              <a:t>NPJ Breast Cancer.</a:t>
            </a:r>
            <a:r>
              <a:rPr lang="en-US" dirty="0"/>
              <a:t> 2018 Nov 14;4:37. </a:t>
            </a:r>
            <a:r>
              <a:rPr lang="en-US" dirty="0" err="1"/>
              <a:t>doi</a:t>
            </a:r>
            <a:r>
              <a:rPr lang="en-US" dirty="0"/>
              <a:t>: 10.1038/s41523-018-0090-6. </a:t>
            </a:r>
            <a:r>
              <a:rPr lang="en-US" dirty="0" err="1"/>
              <a:t>eCollection</a:t>
            </a:r>
            <a:r>
              <a:rPr lang="en-US" dirty="0"/>
              <a:t> 2018.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2019" y="1847938"/>
            <a:ext cx="799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Re-analysis of NSABP B-20 outcomes after removal of HER2 positive cases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73122"/>
            <a:ext cx="12192000" cy="585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How confident are we that “25” is the right number?</a:t>
            </a:r>
          </a:p>
        </p:txBody>
      </p:sp>
    </p:spTree>
    <p:extLst>
      <p:ext uri="{BB962C8B-B14F-4D97-AF65-F5344CB8AC3E}">
        <p14:creationId xmlns:p14="http://schemas.microsoft.com/office/powerpoint/2010/main" val="14775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48629"/>
            <a:ext cx="325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Hortobagyi</a:t>
            </a:r>
            <a:r>
              <a:rPr lang="en-US" dirty="0"/>
              <a:t> GN et al. SABCS 2018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369462-1066-DE4F-9139-B270C5AC31F9}"/>
              </a:ext>
            </a:extLst>
          </p:cNvPr>
          <p:cNvGrpSpPr/>
          <p:nvPr/>
        </p:nvGrpSpPr>
        <p:grpSpPr>
          <a:xfrm>
            <a:off x="1167063" y="545318"/>
            <a:ext cx="10517057" cy="5903311"/>
            <a:chOff x="1167063" y="545318"/>
            <a:chExt cx="10517057" cy="59033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7063" y="545318"/>
              <a:ext cx="10517057" cy="590331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2E031E-CB82-284F-96A0-365A3E16C5AD}"/>
                </a:ext>
              </a:extLst>
            </p:cNvPr>
            <p:cNvSpPr/>
            <p:nvPr/>
          </p:nvSpPr>
          <p:spPr>
            <a:xfrm>
              <a:off x="5550819" y="5446113"/>
              <a:ext cx="2050561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300" dirty="0">
                  <a:solidFill>
                    <a:srgbClr val="000000"/>
                  </a:solidFill>
                  <a:latin typeface="Helvetica" pitchFamily="2" charset="0"/>
                </a:rPr>
                <a:t>Recurrence Score Result</a:t>
              </a:r>
              <a:endParaRPr lang="en-US" sz="1300" dirty="0">
                <a:solidFill>
                  <a:srgbClr val="000000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0" y="160355"/>
            <a:ext cx="12192000" cy="585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How confident are we that “25” is the right number?</a:t>
            </a:r>
          </a:p>
        </p:txBody>
      </p:sp>
    </p:spTree>
    <p:extLst>
      <p:ext uri="{BB962C8B-B14F-4D97-AF65-F5344CB8AC3E}">
        <p14:creationId xmlns:p14="http://schemas.microsoft.com/office/powerpoint/2010/main" val="36158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68" y="5692940"/>
            <a:ext cx="2323523" cy="26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4897" y="6310219"/>
            <a:ext cx="6381750" cy="24057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10205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</a:tabLst>
            </a:pPr>
            <a:r>
              <a:rPr lang="en-US" sz="900" b="1" dirty="0">
                <a:cs typeface="Arial Unicode MS" charset="0"/>
              </a:rPr>
              <a:t>JA </a:t>
            </a:r>
            <a:r>
              <a:rPr lang="en-US" sz="900" b="1" dirty="0" err="1">
                <a:cs typeface="Arial Unicode MS" charset="0"/>
              </a:rPr>
              <a:t>Sparano</a:t>
            </a:r>
            <a:r>
              <a:rPr lang="en-US" sz="900" b="1" dirty="0">
                <a:cs typeface="Arial Unicode MS" charset="0"/>
              </a:rPr>
              <a:t> et al.</a:t>
            </a:r>
            <a:br>
              <a:rPr lang="en-US" sz="900" b="1" dirty="0">
                <a:cs typeface="Arial Unicode MS" charset="0"/>
              </a:rPr>
            </a:br>
            <a:r>
              <a:rPr lang="en-US" sz="900" b="1" dirty="0">
                <a:cs typeface="Arial Unicode MS" charset="0"/>
              </a:rPr>
              <a:t>N </a:t>
            </a:r>
            <a:r>
              <a:rPr lang="en-US" sz="900" b="1" dirty="0" err="1">
                <a:cs typeface="Arial Unicode MS" charset="0"/>
              </a:rPr>
              <a:t>Engl</a:t>
            </a:r>
            <a:r>
              <a:rPr lang="en-US" sz="900" b="1" dirty="0">
                <a:cs typeface="Arial Unicode MS" charset="0"/>
              </a:rPr>
              <a:t> J Med 2018. DOI: 10.1056/NEJMoa1804710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672" y="91544"/>
            <a:ext cx="3121105" cy="6766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4412" y="591788"/>
            <a:ext cx="182934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ysClr val="windowText" lastClr="000000"/>
                </a:solidFill>
              </a:rPr>
              <a:t>Recurrence Score</a:t>
            </a: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lang="en-US" kern="0" dirty="0">
                <a:solidFill>
                  <a:sysClr val="windowText" lastClr="000000"/>
                </a:solidFill>
              </a:rPr>
              <a:t>11-15</a:t>
            </a: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lang="en-US" kern="0" dirty="0">
                <a:solidFill>
                  <a:sysClr val="windowText" lastClr="000000"/>
                </a:solidFill>
              </a:rPr>
              <a:t>16-20</a:t>
            </a: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endParaRPr lang="en-US" kern="0" dirty="0">
              <a:solidFill>
                <a:sysClr val="windowText" lastClr="000000"/>
              </a:solidFill>
            </a:endParaRPr>
          </a:p>
          <a:p>
            <a:pPr defTabSz="685800"/>
            <a:r>
              <a:rPr lang="en-US" kern="0" dirty="0">
                <a:solidFill>
                  <a:sysClr val="windowText" lastClr="000000"/>
                </a:solidFill>
              </a:rPr>
              <a:t>21-25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081" y="3474772"/>
            <a:ext cx="3043590" cy="83099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 MUCH IS DUE TO</a:t>
            </a:r>
          </a:p>
          <a:p>
            <a:r>
              <a:rPr lang="en-US" sz="2400" dirty="0">
                <a:solidFill>
                  <a:schemeClr val="bg1"/>
                </a:solidFill>
              </a:rPr>
              <a:t>OFS FROM CHEMO?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836" y="987552"/>
            <a:ext cx="263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7030A0"/>
                </a:solidFill>
              </a:rPr>
              <a:t>TAILORx</a:t>
            </a:r>
            <a:r>
              <a:rPr lang="en-US" b="1" dirty="0">
                <a:solidFill>
                  <a:srgbClr val="7030A0"/>
                </a:solidFill>
              </a:rPr>
              <a:t> Outcomes in 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Younger Women &lt; Age 50</a:t>
            </a:r>
          </a:p>
        </p:txBody>
      </p:sp>
    </p:spTree>
    <p:extLst>
      <p:ext uri="{BB962C8B-B14F-4D97-AF65-F5344CB8AC3E}">
        <p14:creationId xmlns:p14="http://schemas.microsoft.com/office/powerpoint/2010/main" val="21436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657" y="6529955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 dirty="0">
                <a:cs typeface="Arial Unicode MS" pitchFamily="32" charset="0"/>
              </a:rPr>
              <a:t>PA Francis et al. N </a:t>
            </a:r>
            <a:r>
              <a:rPr lang="en-US" altLang="en-US" sz="1059" b="1" dirty="0" err="1">
                <a:cs typeface="Arial Unicode MS" pitchFamily="32" charset="0"/>
              </a:rPr>
              <a:t>Engl</a:t>
            </a:r>
            <a:r>
              <a:rPr lang="en-US" altLang="en-US" sz="1059" b="1" dirty="0">
                <a:cs typeface="Arial Unicode MS" pitchFamily="32" charset="0"/>
              </a:rPr>
              <a:t> J Med 2018;379:122-137.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5" y="719979"/>
            <a:ext cx="4484595" cy="571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114657" y="285801"/>
            <a:ext cx="12077343" cy="508284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7000"/>
              </a:lnSpc>
            </a:pPr>
            <a:r>
              <a:rPr lang="en-US" altLang="en-US" sz="1400" b="1" dirty="0">
                <a:solidFill>
                  <a:schemeClr val="tx1"/>
                </a:solidFill>
                <a:cs typeface="Arial Unicode MS" pitchFamily="32" charset="0"/>
              </a:rPr>
              <a:t>Kaplan–Meier Estimates of Disease-free Survival after a Median Follow-up of 8 Years in SOFT.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6" t="5786"/>
          <a:stretch/>
        </p:blipFill>
        <p:spPr bwMode="auto">
          <a:xfrm>
            <a:off x="6215955" y="721507"/>
            <a:ext cx="3589781" cy="588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6472" y="101134"/>
            <a:ext cx="402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SOFT – TEXT Trials: Long Term Follow UP</a:t>
            </a:r>
          </a:p>
        </p:txBody>
      </p:sp>
    </p:spTree>
    <p:extLst>
      <p:ext uri="{BB962C8B-B14F-4D97-AF65-F5344CB8AC3E}">
        <p14:creationId xmlns:p14="http://schemas.microsoft.com/office/powerpoint/2010/main" val="1141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71" y="200338"/>
            <a:ext cx="10514061" cy="132509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n-lt"/>
              </a:rPr>
              <a:t>Recurrence score distribution does not differ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between lymph node negative and positive tumors</a:t>
            </a:r>
            <a:br>
              <a:rPr lang="en-US" sz="3600" dirty="0">
                <a:latin typeface="+mn-lt"/>
              </a:rPr>
            </a:br>
            <a:r>
              <a:rPr lang="en-US" sz="1800" dirty="0">
                <a:latin typeface="+mn-lt"/>
              </a:rPr>
              <a:t>*true for both ductal and lobular </a:t>
            </a:r>
            <a:r>
              <a:rPr lang="en-US" sz="1800" dirty="0" err="1">
                <a:latin typeface="+mn-lt"/>
              </a:rPr>
              <a:t>histologies</a:t>
            </a:r>
            <a:endParaRPr lang="en-US" sz="3600" dirty="0">
              <a:latin typeface="+mn-lt"/>
            </a:endParaRPr>
          </a:p>
        </p:txBody>
      </p:sp>
      <p:pic>
        <p:nvPicPr>
          <p:cNvPr id="1026" name="Picture 2" descr="https://media.springernature.com/original/springer-static/image/art%3A10.1245%2Fs10434-018-6598-z/MediaObjects/10434_2018_6598_Fig1_HTM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72" y="1690689"/>
            <a:ext cx="10175808" cy="42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1643" y="5877965"/>
            <a:ext cx="6022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   N = 496013		N = 24235		         N = 56100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786" y="6432709"/>
            <a:ext cx="470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Bello DM, et al. Ann </a:t>
            </a:r>
            <a:r>
              <a:rPr lang="en-US" dirty="0" err="1"/>
              <a:t>Surg</a:t>
            </a:r>
            <a:r>
              <a:rPr lang="en-US" dirty="0"/>
              <a:t> Oncol 2018;25:2884-9</a:t>
            </a:r>
          </a:p>
        </p:txBody>
      </p:sp>
    </p:spTree>
    <p:extLst>
      <p:ext uri="{BB962C8B-B14F-4D97-AF65-F5344CB8AC3E}">
        <p14:creationId xmlns:p14="http://schemas.microsoft.com/office/powerpoint/2010/main" val="38374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971" y="93304"/>
            <a:ext cx="10514061" cy="8842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>
                <a:latin typeface="+mn-lt"/>
              </a:rPr>
              <a:t>Prospective analysis of ER+ breast cancers by recurrence score: 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West German Plan B Study </a:t>
            </a:r>
          </a:p>
        </p:txBody>
      </p:sp>
      <p:sp>
        <p:nvSpPr>
          <p:cNvPr id="5" name="AutoShape 2" descr="https://media-springernature-com.ezp-prod1.hul.harvard.edu/original/springer-static/image/art%3A10.1007%2Fs10549-017-4358-6/MediaObjects/10549_2017_4358_Fig2_HTML.gif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005" y="941473"/>
            <a:ext cx="7372807" cy="5618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0477" y="242371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Overall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1865" y="48088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N2-3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1865" y="23987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0477" y="48088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N1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72294" y="2312938"/>
            <a:ext cx="21298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RS ≤ 11, no chemo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</a:rPr>
              <a:t>5-year DFS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N0	94.2%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N1	94.4%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184" y="6395364"/>
            <a:ext cx="540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Nitz U, et al. Breast Cancer Res Treat 2017;165:573-583</a:t>
            </a:r>
          </a:p>
        </p:txBody>
      </p:sp>
    </p:spTree>
    <p:extLst>
      <p:ext uri="{BB962C8B-B14F-4D97-AF65-F5344CB8AC3E}">
        <p14:creationId xmlns:p14="http://schemas.microsoft.com/office/powerpoint/2010/main" val="40633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89E0CB-D4E8-F243-AFE8-AE0058B5F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16"/>
            <a:ext cx="12192000" cy="57383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2501" y="3249976"/>
            <a:ext cx="2599981" cy="958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1860" y="6378766"/>
            <a:ext cx="286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Available at: </a:t>
            </a:r>
            <a:r>
              <a:rPr lang="en-US" b="1" dirty="0" err="1"/>
              <a:t>www.nccn.org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58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8: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ER-Positive, HER2-Negative Breast Cancer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002656"/>
              </a:solidFill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Drs Burstein and Sledge</a:t>
            </a:r>
          </a:p>
        </p:txBody>
      </p:sp>
    </p:spTree>
    <p:extLst>
      <p:ext uri="{BB962C8B-B14F-4D97-AF65-F5344CB8AC3E}">
        <p14:creationId xmlns:p14="http://schemas.microsoft.com/office/powerpoint/2010/main" val="28660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492169"/>
              </p:ext>
            </p:extLst>
          </p:nvPr>
        </p:nvGraphicFramePr>
        <p:xfrm>
          <a:off x="8209492" y="3855506"/>
          <a:ext cx="3244185" cy="2769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SPW 12.0 Graph" r:id="rId4" imgW="5000655" imgH="4229049" progId="">
                  <p:embed/>
                </p:oleObj>
              </mc:Choice>
              <mc:Fallback>
                <p:oleObj name="SPW 12.0 Graph" r:id="rId4" imgW="5000655" imgH="4229049" progId="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9492" y="3855506"/>
                        <a:ext cx="3244185" cy="27697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326243"/>
              </p:ext>
            </p:extLst>
          </p:nvPr>
        </p:nvGraphicFramePr>
        <p:xfrm>
          <a:off x="4876804" y="3870639"/>
          <a:ext cx="3231476" cy="27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2.0 Graph" r:id="rId6" imgW="5067330" imgH="4095702" progId="">
                  <p:embed/>
                </p:oleObj>
              </mc:Choice>
              <mc:Fallback>
                <p:oleObj name="SPW 12.0 Graph" r:id="rId6" imgW="5067330" imgH="4095702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4" y="3870639"/>
                        <a:ext cx="3231476" cy="27557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170751"/>
              </p:ext>
            </p:extLst>
          </p:nvPr>
        </p:nvGraphicFramePr>
        <p:xfrm>
          <a:off x="1537533" y="3812581"/>
          <a:ext cx="3296478" cy="2669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PW 12.0 Graph" r:id="rId8" imgW="5067330" imgH="3924294" progId="">
                  <p:embed/>
                </p:oleObj>
              </mc:Choice>
              <mc:Fallback>
                <p:oleObj name="SPW 12.0 Graph" r:id="rId8" imgW="5067330" imgH="3924294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7533" y="3812581"/>
                        <a:ext cx="3296478" cy="266952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39504" cy="750608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/>
              <a:t>neoMONARCH</a:t>
            </a:r>
            <a:r>
              <a:rPr lang="en-US" sz="2400" dirty="0"/>
              <a:t>: Preoperative Abemaciclib</a:t>
            </a:r>
            <a:br>
              <a:rPr lang="en-US" sz="2400" dirty="0"/>
            </a:br>
            <a:r>
              <a:rPr lang="en-US" sz="2400" dirty="0"/>
              <a:t>Ki67 Expression and Response at Week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0526" y="705605"/>
            <a:ext cx="2179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Cell Cycle Arrest</a:t>
            </a:r>
            <a:r>
              <a:rPr lang="en-US" sz="12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72610" y="4918790"/>
            <a:ext cx="2090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from Baseline (%)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2418" y="4752552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>
                <a:solidFill>
                  <a:srgbClr val="000000"/>
                </a:solidFill>
                <a:cs typeface="Arial"/>
              </a:rPr>
              <a:t> 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 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86937" y="4752552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>
                <a:solidFill>
                  <a:srgbClr val="000000"/>
                </a:solidFill>
                <a:cs typeface="Arial"/>
              </a:rPr>
              <a:t> 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 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09857" y="4752552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="1" dirty="0">
                <a:solidFill>
                  <a:srgbClr val="000000"/>
                </a:solidFill>
                <a:cs typeface="Arial"/>
              </a:rPr>
              <a:t> 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200" b="1" dirty="0">
                <a:solidFill>
                  <a:srgbClr val="000000"/>
                </a:solidFill>
                <a:cs typeface="Arial"/>
              </a:rPr>
              <a:t> 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grpSp>
        <p:nvGrpSpPr>
          <p:cNvPr id="6" name="Group 49"/>
          <p:cNvGrpSpPr/>
          <p:nvPr/>
        </p:nvGrpSpPr>
        <p:grpSpPr>
          <a:xfrm>
            <a:off x="3724156" y="750608"/>
            <a:ext cx="3001077" cy="3397082"/>
            <a:chOff x="1249915" y="497725"/>
            <a:chExt cx="3001077" cy="2547812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/>
            </p:nvPr>
          </p:nvGraphicFramePr>
          <p:xfrm>
            <a:off x="1562858" y="888752"/>
            <a:ext cx="2688134" cy="2032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SPW 12.0 Graph" r:id="rId10" imgW="5067330" imgH="4610196" progId="">
                    <p:embed/>
                  </p:oleObj>
                </mc:Choice>
                <mc:Fallback>
                  <p:oleObj name="SPW 12.0 Graph" r:id="rId10" imgW="5067330" imgH="4610196" progId="">
                    <p:embed/>
                    <p:pic>
                      <p:nvPicPr>
                        <p:cNvPr id="49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2858" y="888752"/>
                          <a:ext cx="2688134" cy="20322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42"/>
            <p:cNvGrpSpPr/>
            <p:nvPr/>
          </p:nvGrpSpPr>
          <p:grpSpPr>
            <a:xfrm>
              <a:off x="1249915" y="497725"/>
              <a:ext cx="2514047" cy="2547812"/>
              <a:chOff x="1590008" y="507534"/>
              <a:chExt cx="2291191" cy="254781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008025" y="507534"/>
                <a:ext cx="1873174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/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Geometric Mean Change</a:t>
                </a:r>
              </a:p>
              <a:p>
                <a:pPr algn="ctr" defTabSz="457200"/>
                <a:r>
                  <a:rPr lang="en-US" sz="11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(Primary Endpoint of Study)</a:t>
                </a:r>
              </a:p>
            </p:txBody>
          </p:sp>
          <p:sp>
            <p:nvSpPr>
              <p:cNvPr id="11" name="TextBox 27"/>
              <p:cNvSpPr txBox="1"/>
              <p:nvPr/>
            </p:nvSpPr>
            <p:spPr>
              <a:xfrm>
                <a:off x="2139934" y="2443413"/>
                <a:ext cx="640080" cy="173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900" b="1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GMR = 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6200000">
                <a:off x="1160271" y="1673404"/>
                <a:ext cx="1055819" cy="1963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Mean Change in Ki67 (%)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808557" y="1000966"/>
                <a:ext cx="220889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0</a:t>
                </a:r>
                <a:endParaRPr lang="en-US" sz="16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730241" y="1258562"/>
                <a:ext cx="291012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-20</a:t>
                </a:r>
                <a:endParaRPr lang="en-US" sz="16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30241" y="1532342"/>
                <a:ext cx="291012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-40</a:t>
                </a:r>
                <a:endParaRPr lang="en-US" sz="16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730241" y="1831941"/>
                <a:ext cx="291012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-60</a:t>
                </a:r>
                <a:endParaRPr lang="en-US" sz="16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730241" y="2099757"/>
                <a:ext cx="291012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-80</a:t>
                </a:r>
                <a:endParaRPr lang="en-US" sz="16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666121" y="2377022"/>
                <a:ext cx="337761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-100</a:t>
                </a:r>
                <a:endParaRPr lang="en-US" sz="1600" dirty="0"/>
              </a:p>
            </p:txBody>
          </p:sp>
          <p:sp>
            <p:nvSpPr>
              <p:cNvPr id="44" name="TextBox 27"/>
              <p:cNvSpPr txBox="1"/>
              <p:nvPr/>
            </p:nvSpPr>
            <p:spPr>
              <a:xfrm>
                <a:off x="2404442" y="2486040"/>
                <a:ext cx="1039608" cy="30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0.20 (0.13, 0.30)</a:t>
                </a:r>
              </a:p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p&lt;0.001</a:t>
                </a:r>
                <a:r>
                  <a:rPr lang="en-US" sz="1000" baseline="30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a</a:t>
                </a:r>
                <a:endParaRPr lang="en-US" sz="1000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45" name="TextBox 27"/>
              <p:cNvSpPr txBox="1"/>
              <p:nvPr/>
            </p:nvSpPr>
            <p:spPr>
              <a:xfrm>
                <a:off x="2658947" y="2755263"/>
                <a:ext cx="1039608" cy="30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0.26 (0.17, 0.38)</a:t>
                </a:r>
              </a:p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p&lt;0.001</a:t>
                </a:r>
                <a:r>
                  <a:rPr lang="en-US" sz="1000" baseline="30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a</a:t>
                </a:r>
                <a:endParaRPr lang="en-US" sz="1000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48" name="TextBox 27"/>
              <p:cNvSpPr txBox="1"/>
              <p:nvPr/>
            </p:nvSpPr>
            <p:spPr>
              <a:xfrm>
                <a:off x="2318182" y="1211823"/>
                <a:ext cx="53117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cs typeface="Arial Narrow"/>
                  </a:rPr>
                  <a:t>-</a:t>
                </a:r>
                <a:r>
                  <a:rPr lang="en-US" sz="1000" b="1" dirty="0">
                    <a:solidFill>
                      <a:srgbClr val="000000"/>
                    </a:solidFill>
                    <a:cs typeface="Arial"/>
                  </a:rPr>
                  <a:t> </a:t>
                </a:r>
                <a:r>
                  <a:rPr lang="en-US" sz="1000" b="1" dirty="0">
                    <a:solidFill>
                      <a:srgbClr val="000000"/>
                    </a:solidFill>
                    <a:cs typeface="Arial Narrow"/>
                  </a:rPr>
                  <a:t>63.2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52510" y="1207975"/>
                <a:ext cx="459017" cy="190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b="1" dirty="0">
                    <a:solidFill>
                      <a:srgbClr val="000000"/>
                    </a:solidFill>
                    <a:cs typeface="Arial Narrow"/>
                  </a:rPr>
                  <a:t>-</a:t>
                </a:r>
                <a:r>
                  <a:rPr lang="en-US" sz="1050" b="1" dirty="0">
                    <a:solidFill>
                      <a:srgbClr val="000000"/>
                    </a:solidFill>
                    <a:cs typeface="Arial"/>
                  </a:rPr>
                  <a:t> 92.6</a:t>
                </a:r>
                <a:endParaRPr lang="en-US" sz="1050" b="1" dirty="0">
                  <a:solidFill>
                    <a:srgbClr val="000000"/>
                  </a:solidFill>
                  <a:cs typeface="Arial Narrow"/>
                </a:endParaRPr>
              </a:p>
            </p:txBody>
          </p:sp>
          <p:sp>
            <p:nvSpPr>
              <p:cNvPr id="8320" name="Rectangle 8319"/>
              <p:cNvSpPr/>
              <p:nvPr/>
            </p:nvSpPr>
            <p:spPr>
              <a:xfrm>
                <a:off x="3391994" y="1207975"/>
                <a:ext cx="459017" cy="190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b="1" dirty="0">
                    <a:solidFill>
                      <a:srgbClr val="000000"/>
                    </a:solidFill>
                    <a:cs typeface="Arial Narrow"/>
                  </a:rPr>
                  <a:t>-</a:t>
                </a:r>
                <a:r>
                  <a:rPr lang="en-US" sz="1050" b="1" dirty="0">
                    <a:solidFill>
                      <a:srgbClr val="000000"/>
                    </a:solidFill>
                    <a:cs typeface="Arial"/>
                  </a:rPr>
                  <a:t> 90.6</a:t>
                </a:r>
                <a:endParaRPr lang="en-US" sz="1050" b="1" dirty="0">
                  <a:solidFill>
                    <a:srgbClr val="000000"/>
                  </a:solidFill>
                  <a:cs typeface="Arial Narrow"/>
                </a:endParaRPr>
              </a:p>
            </p:txBody>
          </p:sp>
        </p:grpSp>
        <p:sp>
          <p:nvSpPr>
            <p:cNvPr id="61" name="TextBox 27"/>
            <p:cNvSpPr txBox="1"/>
            <p:nvPr/>
          </p:nvSpPr>
          <p:spPr>
            <a:xfrm>
              <a:off x="2079817" y="922764"/>
              <a:ext cx="57979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n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cs typeface="Arial"/>
                </a:rPr>
                <a:t> </a:t>
              </a:r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=</a:t>
              </a:r>
              <a:r>
                <a:rPr lang="en-US" sz="1000" b="1" dirty="0">
                  <a:solidFill>
                    <a:srgbClr val="000000"/>
                  </a:solidFill>
                  <a:cs typeface="Arial"/>
                </a:rPr>
                <a:t> 54</a:t>
              </a:r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 </a:t>
              </a:r>
            </a:p>
          </p:txBody>
        </p:sp>
        <p:sp>
          <p:nvSpPr>
            <p:cNvPr id="62" name="TextBox 27"/>
            <p:cNvSpPr txBox="1"/>
            <p:nvPr/>
          </p:nvSpPr>
          <p:spPr>
            <a:xfrm>
              <a:off x="2679705" y="929244"/>
              <a:ext cx="57979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n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cs typeface="Arial"/>
                </a:rPr>
                <a:t> </a:t>
              </a:r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=</a:t>
              </a:r>
              <a:r>
                <a:rPr lang="en-US" sz="1000" b="1" dirty="0">
                  <a:solidFill>
                    <a:srgbClr val="000000"/>
                  </a:solidFill>
                  <a:cs typeface="Arial"/>
                </a:rPr>
                <a:t> 56</a:t>
              </a:r>
              <a:endParaRPr lang="en-US" sz="1000" b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3" name="TextBox 27"/>
            <p:cNvSpPr txBox="1"/>
            <p:nvPr/>
          </p:nvSpPr>
          <p:spPr>
            <a:xfrm>
              <a:off x="3292569" y="929244"/>
              <a:ext cx="57979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n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cs typeface="Arial"/>
                </a:rPr>
                <a:t> </a:t>
              </a:r>
              <a:r>
                <a:rPr lang="en-US" sz="1000" b="1" dirty="0">
                  <a:solidFill>
                    <a:srgbClr val="000000"/>
                  </a:solidFill>
                  <a:latin typeface="Arial Narrow"/>
                  <a:cs typeface="Arial Narrow"/>
                </a:rPr>
                <a:t>=</a:t>
              </a:r>
              <a:r>
                <a:rPr lang="en-US" sz="1000" b="1" dirty="0">
                  <a:solidFill>
                    <a:srgbClr val="000000"/>
                  </a:solidFill>
                  <a:cs typeface="Arial"/>
                </a:rPr>
                <a:t> 51</a:t>
              </a:r>
              <a:endParaRPr lang="en-US" sz="1000" b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15" name="Group 11648"/>
          <p:cNvGrpSpPr/>
          <p:nvPr/>
        </p:nvGrpSpPr>
        <p:grpSpPr>
          <a:xfrm>
            <a:off x="6454263" y="971111"/>
            <a:ext cx="4293998" cy="3046759"/>
            <a:chOff x="4216754" y="937392"/>
            <a:chExt cx="3828019" cy="2037097"/>
          </a:xfrm>
        </p:grpSpPr>
        <p:graphicFrame>
          <p:nvGraphicFramePr>
            <p:cNvPr id="51" name="Object 50"/>
            <p:cNvGraphicFramePr>
              <a:graphicFrameLocks noChangeAspect="1"/>
            </p:cNvGraphicFramePr>
            <p:nvPr>
              <p:extLst/>
            </p:nvPr>
          </p:nvGraphicFramePr>
          <p:xfrm>
            <a:off x="5167632" y="1090209"/>
            <a:ext cx="2877141" cy="1720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SPW 12.0 Graph" r:id="rId12" imgW="3823684" imgH="3689740" progId="">
                    <p:embed/>
                  </p:oleObj>
                </mc:Choice>
                <mc:Fallback>
                  <p:oleObj name="SPW 12.0 Graph" r:id="rId12" imgW="3823684" imgH="3689740" progId="">
                    <p:embed/>
                    <p:pic>
                      <p:nvPicPr>
                        <p:cNvPr id="51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7632" y="1090209"/>
                          <a:ext cx="2877141" cy="17203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4216754" y="2801365"/>
              <a:ext cx="2498935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(Ki67 index &lt;2.7% at 2 weeks)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4924023" y="1090209"/>
              <a:ext cx="1723305" cy="1645466"/>
              <a:chOff x="3829911" y="1141001"/>
              <a:chExt cx="1558915" cy="1490005"/>
            </a:xfrm>
          </p:grpSpPr>
          <p:sp>
            <p:nvSpPr>
              <p:cNvPr id="13" name="TextBox 28"/>
              <p:cNvSpPr txBox="1"/>
              <p:nvPr/>
            </p:nvSpPr>
            <p:spPr>
              <a:xfrm>
                <a:off x="4367426" y="1245413"/>
                <a:ext cx="808987" cy="156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900" b="1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OR</a:t>
                </a:r>
                <a:r>
                  <a:rPr lang="en-US" sz="9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 </a:t>
                </a:r>
                <a:r>
                  <a:rPr lang="en-US" sz="900" b="1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= 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6200000">
                <a:off x="3548392" y="1744580"/>
                <a:ext cx="757929" cy="194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8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Response Rate (%)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924186" y="1141001"/>
                <a:ext cx="306259" cy="146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100</a:t>
                </a:r>
                <a:endParaRPr lang="en-US" sz="16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88305" y="1406689"/>
                <a:ext cx="259856" cy="146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80</a:t>
                </a:r>
                <a:endParaRPr lang="en-US" sz="16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988305" y="1939413"/>
                <a:ext cx="259856" cy="146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40</a:t>
                </a:r>
                <a:endParaRPr lang="en-US" sz="16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988305" y="1672572"/>
                <a:ext cx="259856" cy="146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60</a:t>
                </a:r>
                <a:endParaRPr lang="en-US" sz="16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988305" y="2215516"/>
                <a:ext cx="259856" cy="146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20</a:t>
                </a:r>
                <a:endParaRPr lang="en-US" sz="16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036241" y="2484689"/>
                <a:ext cx="219253" cy="146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0</a:t>
                </a:r>
                <a:endParaRPr lang="en-US" sz="1600" dirty="0"/>
              </a:p>
            </p:txBody>
          </p:sp>
          <p:sp>
            <p:nvSpPr>
              <p:cNvPr id="47" name="TextBox 27"/>
              <p:cNvSpPr txBox="1"/>
              <p:nvPr/>
            </p:nvSpPr>
            <p:spPr>
              <a:xfrm>
                <a:off x="4548479" y="1250945"/>
                <a:ext cx="840347" cy="242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11.2 (4.7, 27.4)</a:t>
                </a:r>
              </a:p>
              <a:p>
                <a:pPr algn="ctr" defTabSz="457200"/>
                <a:r>
                  <a:rPr lang="en-US" sz="1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p&lt;0.001</a:t>
                </a:r>
                <a:r>
                  <a:rPr lang="en-US" sz="1000" baseline="300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b</a:t>
                </a:r>
                <a:endParaRPr lang="en-US" sz="1000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52" name="TextBox 27"/>
            <p:cNvSpPr txBox="1"/>
            <p:nvPr/>
          </p:nvSpPr>
          <p:spPr>
            <a:xfrm>
              <a:off x="5729888" y="2504644"/>
              <a:ext cx="60649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cs typeface="Arial Narrow"/>
                </a:rPr>
                <a:t>14.8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378235" y="2035769"/>
              <a:ext cx="426720" cy="190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cs typeface="Arial"/>
                </a:rPr>
                <a:t>66.1</a:t>
              </a:r>
              <a:endParaRPr lang="en-US" sz="1050" b="1" dirty="0">
                <a:solidFill>
                  <a:srgbClr val="000000"/>
                </a:solidFill>
                <a:cs typeface="Arial Narrow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018754" y="2035769"/>
              <a:ext cx="426720" cy="1904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cs typeface="Arial"/>
                </a:rPr>
                <a:t>58.8</a:t>
              </a:r>
              <a:endParaRPr lang="en-US" sz="1050" b="1" dirty="0">
                <a:solidFill>
                  <a:srgbClr val="000000"/>
                </a:solidFill>
                <a:cs typeface="Arial Narrow"/>
              </a:endParaRPr>
            </a:p>
          </p:txBody>
        </p:sp>
        <p:sp>
          <p:nvSpPr>
            <p:cNvPr id="55" name="TextBox 27"/>
            <p:cNvSpPr txBox="1"/>
            <p:nvPr/>
          </p:nvSpPr>
          <p:spPr>
            <a:xfrm>
              <a:off x="4712466" y="2679593"/>
              <a:ext cx="982950" cy="1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900" b="1" dirty="0">
                  <a:solidFill>
                    <a:srgbClr val="000000"/>
                  </a:solidFill>
                  <a:latin typeface="Arial Narrow" panose="020B0606020202030204" pitchFamily="34" charset="0"/>
                  <a:cs typeface="Arial Narrow"/>
                </a:rPr>
                <a:t>Responders</a:t>
              </a:r>
              <a:r>
                <a:rPr lang="en-US" sz="900" b="1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</a:rPr>
                <a:t> </a:t>
              </a:r>
              <a:r>
                <a:rPr lang="en-US" sz="900" b="1" baseline="30000" dirty="0">
                  <a:solidFill>
                    <a:srgbClr val="000000"/>
                  </a:solidFill>
                  <a:latin typeface="Arial Narrow" panose="020B0606020202030204" pitchFamily="34" charset="0"/>
                  <a:cs typeface="Arial Narrow"/>
                </a:rPr>
                <a:t>b</a:t>
              </a:r>
              <a:r>
                <a:rPr lang="en-US" sz="900" b="1" dirty="0">
                  <a:solidFill>
                    <a:srgbClr val="000000"/>
                  </a:solidFill>
                  <a:latin typeface="Arial Narrow" panose="020B0606020202030204" pitchFamily="34" charset="0"/>
                  <a:cs typeface="Arial Narrow"/>
                </a:rPr>
                <a:t>:</a:t>
              </a:r>
            </a:p>
          </p:txBody>
        </p:sp>
        <p:sp>
          <p:nvSpPr>
            <p:cNvPr id="56" name="TextBox 27"/>
            <p:cNvSpPr txBox="1"/>
            <p:nvPr/>
          </p:nvSpPr>
          <p:spPr>
            <a:xfrm>
              <a:off x="5777518" y="2687287"/>
              <a:ext cx="353789" cy="1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8</a:t>
              </a:r>
            </a:p>
          </p:txBody>
        </p:sp>
        <p:sp>
          <p:nvSpPr>
            <p:cNvPr id="58" name="TextBox 27"/>
            <p:cNvSpPr txBox="1"/>
            <p:nvPr/>
          </p:nvSpPr>
          <p:spPr>
            <a:xfrm>
              <a:off x="6421361" y="2687287"/>
              <a:ext cx="353789" cy="1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37</a:t>
              </a:r>
            </a:p>
          </p:txBody>
        </p:sp>
        <p:sp>
          <p:nvSpPr>
            <p:cNvPr id="59" name="TextBox 27"/>
            <p:cNvSpPr txBox="1"/>
            <p:nvPr/>
          </p:nvSpPr>
          <p:spPr>
            <a:xfrm>
              <a:off x="7123992" y="2687287"/>
              <a:ext cx="353789" cy="173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900" b="1" dirty="0">
                  <a:solidFill>
                    <a:srgbClr val="000000"/>
                  </a:solidFill>
                  <a:cs typeface="Arial Narrow"/>
                </a:rPr>
                <a:t>30</a:t>
              </a:r>
            </a:p>
          </p:txBody>
        </p:sp>
        <p:sp>
          <p:nvSpPr>
            <p:cNvPr id="46" name="TextBox 27"/>
            <p:cNvSpPr txBox="1"/>
            <p:nvPr/>
          </p:nvSpPr>
          <p:spPr>
            <a:xfrm>
              <a:off x="6077433" y="937392"/>
              <a:ext cx="928963" cy="267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 Narrow"/>
                  <a:cs typeface="Arial Narrow"/>
                </a:rPr>
                <a:t>8.2 (3.4, 20.2)</a:t>
              </a:r>
            </a:p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 Narrow"/>
                  <a:cs typeface="Arial Narrow"/>
                </a:rPr>
                <a:t>p&lt;0.001</a:t>
              </a:r>
              <a:r>
                <a:rPr lang="en-US" sz="1000" baseline="30000" dirty="0">
                  <a:solidFill>
                    <a:srgbClr val="000000"/>
                  </a:solidFill>
                  <a:latin typeface="Arial Narrow"/>
                  <a:cs typeface="Arial Narrow"/>
                </a:rPr>
                <a:t>b</a:t>
              </a:r>
              <a:endParaRPr lang="en-US" sz="10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5855591" y="1240423"/>
              <a:ext cx="1371600" cy="6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863521" y="1512307"/>
              <a:ext cx="68323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1649"/>
          <p:cNvGrpSpPr/>
          <p:nvPr/>
        </p:nvGrpSpPr>
        <p:grpSpPr>
          <a:xfrm>
            <a:off x="1766807" y="1623354"/>
            <a:ext cx="1848121" cy="1423289"/>
            <a:chOff x="7212042" y="1465187"/>
            <a:chExt cx="1848121" cy="1067467"/>
          </a:xfrm>
        </p:grpSpPr>
        <p:sp>
          <p:nvSpPr>
            <p:cNvPr id="71" name="TextBox 3"/>
            <p:cNvSpPr txBox="1"/>
            <p:nvPr/>
          </p:nvSpPr>
          <p:spPr>
            <a:xfrm>
              <a:off x="7531723" y="1472934"/>
              <a:ext cx="130865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Anastrozole 1 mg</a:t>
              </a:r>
            </a:p>
          </p:txBody>
        </p:sp>
        <p:sp>
          <p:nvSpPr>
            <p:cNvPr id="72" name="TextBox 11"/>
            <p:cNvSpPr txBox="1"/>
            <p:nvPr/>
          </p:nvSpPr>
          <p:spPr>
            <a:xfrm>
              <a:off x="7512673" y="1800274"/>
              <a:ext cx="1526737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Abemaciclib  150 mg + Anastrozole 1 mg</a:t>
              </a:r>
            </a:p>
          </p:txBody>
        </p:sp>
        <p:sp>
          <p:nvSpPr>
            <p:cNvPr id="73" name="Rectangle 12"/>
            <p:cNvSpPr/>
            <p:nvPr/>
          </p:nvSpPr>
          <p:spPr>
            <a:xfrm>
              <a:off x="7213534" y="1849927"/>
              <a:ext cx="274320" cy="274320"/>
            </a:xfrm>
            <a:prstGeom prst="rect">
              <a:avLst/>
            </a:prstGeom>
            <a:solidFill>
              <a:srgbClr val="D52B1E"/>
            </a:solidFill>
            <a:ln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14173" y="2258334"/>
              <a:ext cx="274320" cy="274320"/>
            </a:xfrm>
            <a:prstGeom prst="rect">
              <a:avLst/>
            </a:prstGeom>
            <a:solidFill>
              <a:srgbClr val="00A1DE"/>
            </a:solidFill>
            <a:ln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212042" y="1465187"/>
              <a:ext cx="274320" cy="274320"/>
            </a:xfrm>
            <a:prstGeom prst="rect">
              <a:avLst/>
            </a:prstGeom>
            <a:solidFill>
              <a:srgbClr val="A59D95"/>
            </a:solidFill>
            <a:ln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531723" y="2265459"/>
              <a:ext cx="152844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Abemaciclib 150 mg</a:t>
              </a:r>
            </a:p>
          </p:txBody>
        </p:sp>
      </p:grpSp>
      <p:sp>
        <p:nvSpPr>
          <p:cNvPr id="11651" name="TextBox 11650"/>
          <p:cNvSpPr txBox="1"/>
          <p:nvPr/>
        </p:nvSpPr>
        <p:spPr>
          <a:xfrm>
            <a:off x="5019170" y="43149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16886" y="4898739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0</a:t>
            </a:r>
            <a:endParaRPr lang="en-US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1951566" y="4434264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50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1918904" y="4007157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100</a:t>
            </a:r>
            <a:endParaRPr lang="en-US" sz="1600" dirty="0"/>
          </a:p>
        </p:txBody>
      </p:sp>
      <p:sp>
        <p:nvSpPr>
          <p:cNvPr id="78" name="TextBox 77"/>
          <p:cNvSpPr txBox="1"/>
          <p:nvPr/>
        </p:nvSpPr>
        <p:spPr>
          <a:xfrm>
            <a:off x="1875356" y="5842176"/>
            <a:ext cx="370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-100</a:t>
            </a:r>
            <a:endParaRPr lang="en-US" sz="1600" dirty="0"/>
          </a:p>
        </p:txBody>
      </p:sp>
      <p:sp>
        <p:nvSpPr>
          <p:cNvPr id="79" name="TextBox 78"/>
          <p:cNvSpPr txBox="1"/>
          <p:nvPr/>
        </p:nvSpPr>
        <p:spPr>
          <a:xfrm>
            <a:off x="1929782" y="5377701"/>
            <a:ext cx="3193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-50</a:t>
            </a:r>
            <a:endParaRPr lang="en-US" sz="1600" dirty="0"/>
          </a:p>
        </p:txBody>
      </p:sp>
      <p:sp>
        <p:nvSpPr>
          <p:cNvPr id="80" name="Footer Placeholder 3"/>
          <p:cNvSpPr txBox="1">
            <a:spLocks/>
          </p:cNvSpPr>
          <p:nvPr/>
        </p:nvSpPr>
        <p:spPr>
          <a:xfrm>
            <a:off x="1531717" y="6516510"/>
            <a:ext cx="4183283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defPPr>
              <a:defRPr lang="en-US"/>
            </a:defPPr>
            <a:lvl1pPr marL="0" algn="ctr" defTabSz="653110" rtl="0" eaLnBrk="1" latinLnBrk="0" hangingPunct="1">
              <a:defRPr sz="1100" kern="1200">
                <a:solidFill>
                  <a:schemeClr val="accent2"/>
                </a:solidFill>
                <a:latin typeface="DIN-Regular"/>
                <a:ea typeface="+mn-ea"/>
                <a:cs typeface="DIN-Regular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SABCS 2016: presented by Sarah Hurvitz, MD.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244" y="6439131"/>
            <a:ext cx="281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Martin M, et al. SABCS 2018</a:t>
            </a:r>
          </a:p>
        </p:txBody>
      </p:sp>
    </p:spTree>
    <p:extLst>
      <p:ext uri="{BB962C8B-B14F-4D97-AF65-F5344CB8AC3E}">
        <p14:creationId xmlns:p14="http://schemas.microsoft.com/office/powerpoint/2010/main" val="4245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83056" y="3018566"/>
            <a:ext cx="9276298" cy="3491051"/>
            <a:chOff x="-40944" y="3018565"/>
            <a:chExt cx="9276298" cy="34910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53"/>
            <a:stretch/>
          </p:blipFill>
          <p:spPr>
            <a:xfrm>
              <a:off x="-40944" y="3018565"/>
              <a:ext cx="4733787" cy="301842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3" b="12507"/>
            <a:stretch/>
          </p:blipFill>
          <p:spPr>
            <a:xfrm>
              <a:off x="4585647" y="3018565"/>
              <a:ext cx="4649707" cy="3020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9" t="87903" r="11642" b="3691"/>
            <a:stretch/>
          </p:blipFill>
          <p:spPr>
            <a:xfrm>
              <a:off x="2601261" y="6089916"/>
              <a:ext cx="4681183" cy="419700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46317" y="418738"/>
            <a:ext cx="9941051" cy="11598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PALLET neoadjuvant trial: Change in Ki67 at 14 weeks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AEF64CE-E1C1-E844-A194-F5F4E48508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19443" y="1335889"/>
          <a:ext cx="8951024" cy="15384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16924">
                  <a:extLst>
                    <a:ext uri="{9D8B030D-6E8A-4147-A177-3AD203B41FA5}">
                      <a16:colId xmlns:a16="http://schemas.microsoft.com/office/drawing/2014/main" val="3954930716"/>
                    </a:ext>
                  </a:extLst>
                </a:gridCol>
                <a:gridCol w="581660">
                  <a:extLst>
                    <a:ext uri="{9D8B030D-6E8A-4147-A177-3AD203B41FA5}">
                      <a16:colId xmlns:a16="http://schemas.microsoft.com/office/drawing/2014/main" val="3276318905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1460087399"/>
                    </a:ext>
                  </a:extLst>
                </a:gridCol>
                <a:gridCol w="1305560">
                  <a:extLst>
                    <a:ext uri="{9D8B030D-6E8A-4147-A177-3AD203B41FA5}">
                      <a16:colId xmlns:a16="http://schemas.microsoft.com/office/drawing/2014/main" val="2160795607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5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Log-Fold Change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Percentage Change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Group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IQR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GeoMean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 CI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57363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Letrozole alone (Group A)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-3.4 to -1.0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-88.5%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-92.3%</a:t>
                      </a:r>
                      <a:r>
                        <a:rPr lang="en-GB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 -82.9%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42109"/>
                  </a:ext>
                </a:extLst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Letrozole + Palbociclib</a:t>
                      </a:r>
                      <a:b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GB" sz="1800" b="0" baseline="0" dirty="0">
                          <a:solidFill>
                            <a:schemeClr val="tx1"/>
                          </a:solidFill>
                          <a:effectLst/>
                        </a:rPr>
                        <a:t>(Groups B+C+D)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-4.1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-5.0 to -2.8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-97.4%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-98.1% to -96.4%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71034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968459" y="2913241"/>
            <a:ext cx="1133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GB" sz="2000" dirty="0">
                <a:solidFill>
                  <a:srgbClr val="000000"/>
                </a:solidFill>
              </a:rPr>
              <a:t>p&lt;0.001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7020" y="1650695"/>
            <a:ext cx="1056090" cy="1662656"/>
          </a:xfrm>
          <a:prstGeom prst="rect">
            <a:avLst/>
          </a:prstGeom>
          <a:noFill/>
          <a:ln w="5715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488" y="6324951"/>
            <a:ext cx="289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Dowsett</a:t>
            </a:r>
            <a:r>
              <a:rPr lang="en-US" dirty="0"/>
              <a:t> M, et al SABCS 2018</a:t>
            </a:r>
          </a:p>
        </p:txBody>
      </p:sp>
    </p:spTree>
    <p:extLst>
      <p:ext uri="{BB962C8B-B14F-4D97-AF65-F5344CB8AC3E}">
        <p14:creationId xmlns:p14="http://schemas.microsoft.com/office/powerpoint/2010/main" val="35257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695450"/>
            <a:ext cx="5829300" cy="3967131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600200" y="381001"/>
            <a:ext cx="9067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DFCI 13-559: Phase II Pilot Feasibility Study: </a:t>
            </a:r>
          </a:p>
          <a:p>
            <a:pPr algn="ctr"/>
            <a:r>
              <a:rPr lang="en-US" sz="2800" dirty="0"/>
              <a:t>Palbociclib and Adjuvant Endocrine Therapy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6400" y="1378871"/>
            <a:ext cx="2971800" cy="1477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Adjuvant Patients (N=160) </a:t>
            </a:r>
          </a:p>
          <a:p>
            <a:pPr>
              <a:buFontTx/>
              <a:buChar char="-"/>
            </a:pPr>
            <a:r>
              <a:rPr lang="en-US" dirty="0"/>
              <a:t>HR+ stage II-III breast cancer</a:t>
            </a:r>
          </a:p>
          <a:p>
            <a:pPr>
              <a:buFontTx/>
              <a:buChar char="-"/>
            </a:pPr>
            <a:r>
              <a:rPr lang="en-US" dirty="0"/>
              <a:t>Tolerance of ongoing endocrine therapy (tamoxifen, AI, LHRH agonist)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6400" y="1378871"/>
            <a:ext cx="2743200" cy="1477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Continuation of endocrine therapy</a:t>
            </a:r>
          </a:p>
          <a:p>
            <a:endParaRPr lang="en-US" dirty="0"/>
          </a:p>
          <a:p>
            <a:r>
              <a:rPr lang="en-US" dirty="0"/>
              <a:t>Palbociclib 125 mg PO </a:t>
            </a:r>
            <a:r>
              <a:rPr lang="en-US" dirty="0" err="1"/>
              <a:t>qd</a:t>
            </a:r>
            <a:r>
              <a:rPr lang="en-US" dirty="0"/>
              <a:t>, 3 weeks on/ 1 week off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67800" y="1723141"/>
            <a:ext cx="152400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Completion at 2 years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24400" y="2064671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382000" y="2064671"/>
            <a:ext cx="609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 txBox="1">
            <a:spLocks/>
          </p:cNvSpPr>
          <p:nvPr/>
        </p:nvSpPr>
        <p:spPr>
          <a:xfrm>
            <a:off x="369991" y="6461685"/>
            <a:ext cx="4964009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en-NZ" sz="1200" dirty="0"/>
              <a:t>Mayer EL, et al. ASCO 2014</a:t>
            </a:r>
          </a:p>
        </p:txBody>
      </p:sp>
    </p:spTree>
    <p:extLst>
      <p:ext uri="{BB962C8B-B14F-4D97-AF65-F5344CB8AC3E}">
        <p14:creationId xmlns:p14="http://schemas.microsoft.com/office/powerpoint/2010/main" val="23544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2012259" y="188640"/>
            <a:ext cx="8350941" cy="878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ea typeface="+mn-ea"/>
                <a:cs typeface="+mn-cs"/>
              </a:rPr>
              <a:t>Adjuvant Trials of CDK4/6 inhibitors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1353893" y="2195119"/>
            <a:ext cx="3976096" cy="2657231"/>
            <a:chOff x="2954228" y="1344295"/>
            <a:chExt cx="3054180" cy="2727158"/>
          </a:xfrm>
        </p:grpSpPr>
        <p:sp>
          <p:nvSpPr>
            <p:cNvPr id="22" name="Text Box 6"/>
            <p:cNvSpPr txBox="1">
              <a:spLocks noChangeArrowheads="1"/>
            </p:cNvSpPr>
            <p:nvPr/>
          </p:nvSpPr>
          <p:spPr bwMode="blackWhite">
            <a:xfrm>
              <a:off x="4364568" y="1383907"/>
              <a:ext cx="1643840" cy="132948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82030" tIns="41015" rIns="82030" bIns="4101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Arm A</a:t>
              </a:r>
            </a:p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CDK4/6i</a:t>
              </a:r>
            </a:p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+</a:t>
              </a:r>
            </a:p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 Endocrine </a:t>
              </a:r>
              <a:r>
                <a:rPr lang="fr-CA" altLang="ja-JP" sz="1600" b="1" dirty="0" err="1">
                  <a:solidFill>
                    <a:srgbClr val="000000"/>
                  </a:solidFill>
                  <a:cs typeface="Arial" charset="0"/>
                </a:rPr>
                <a:t>Treatment</a:t>
              </a:r>
              <a:endParaRPr lang="fr-CA" altLang="ja-JP" sz="1600" b="1" dirty="0">
                <a:solidFill>
                  <a:srgbClr val="000000"/>
                </a:solidFill>
                <a:cs typeface="Arial" charset="0"/>
              </a:endParaRPr>
            </a:p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(5+ </a:t>
              </a:r>
              <a:r>
                <a:rPr lang="fr-CA" altLang="ja-JP" sz="1600" b="1" dirty="0" err="1">
                  <a:solidFill>
                    <a:srgbClr val="000000"/>
                  </a:solidFill>
                  <a:cs typeface="Arial" charset="0"/>
                </a:rPr>
                <a:t>yrs</a:t>
              </a: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) </a:t>
              </a:r>
              <a:endParaRPr lang="en-US" altLang="ja-JP" sz="1600" b="1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blackWhite">
            <a:xfrm>
              <a:off x="4369631" y="3026217"/>
              <a:ext cx="1638775" cy="1034146"/>
            </a:xfrm>
            <a:prstGeom prst="rect">
              <a:avLst/>
            </a:prstGeom>
            <a:solidFill>
              <a:srgbClr val="FFCCFF"/>
            </a:solidFill>
            <a:ln w="1270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82030" tIns="41015" rIns="82030" bIns="4101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0738">
                <a:tabLst>
                  <a:tab pos="103188" algn="l"/>
                </a:tabLst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cs typeface="Arial" charset="0"/>
                </a:rPr>
                <a:t>Arm B</a:t>
              </a:r>
            </a:p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Endocrine </a:t>
              </a:r>
              <a:r>
                <a:rPr lang="fr-CA" altLang="ja-JP" sz="1600" b="1" dirty="0" err="1">
                  <a:solidFill>
                    <a:srgbClr val="000000"/>
                  </a:solidFill>
                  <a:cs typeface="Arial" charset="0"/>
                </a:rPr>
                <a:t>treatment</a:t>
              </a:r>
              <a:endParaRPr lang="fr-CA" altLang="ja-JP" sz="1600" b="1" dirty="0">
                <a:solidFill>
                  <a:srgbClr val="000000"/>
                </a:solidFill>
                <a:cs typeface="Arial" charset="0"/>
              </a:endParaRPr>
            </a:p>
            <a:p>
              <a:pPr algn="ctr" defTabSz="820738">
                <a:tabLst>
                  <a:tab pos="103188" algn="l"/>
                </a:tabLst>
                <a:defRPr/>
              </a:pP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(5+ </a:t>
              </a:r>
              <a:r>
                <a:rPr lang="fr-CA" altLang="ja-JP" sz="1600" b="1" dirty="0" err="1">
                  <a:solidFill>
                    <a:srgbClr val="000000"/>
                  </a:solidFill>
                  <a:cs typeface="Arial" charset="0"/>
                </a:rPr>
                <a:t>yrs</a:t>
              </a:r>
              <a:r>
                <a:rPr lang="fr-CA" altLang="ja-JP" sz="1600" b="1" dirty="0">
                  <a:solidFill>
                    <a:srgbClr val="000000"/>
                  </a:solidFill>
                  <a:cs typeface="Arial" charset="0"/>
                </a:rPr>
                <a:t>)</a:t>
              </a:r>
              <a:endParaRPr lang="en-US" altLang="ja-JP" sz="1600" b="1" dirty="0">
                <a:solidFill>
                  <a:srgbClr val="000000"/>
                </a:solidFill>
                <a:cs typeface="Arial" charset="0"/>
              </a:endParaRPr>
            </a:p>
          </p:txBody>
        </p:sp>
        <p:cxnSp>
          <p:nvCxnSpPr>
            <p:cNvPr id="24" name="AutoShape 9"/>
            <p:cNvCxnSpPr>
              <a:cxnSpLocks noChangeShapeType="1"/>
              <a:stCxn id="26" idx="3"/>
              <a:endCxn id="23" idx="1"/>
            </p:cNvCxnSpPr>
            <p:nvPr/>
          </p:nvCxnSpPr>
          <p:spPr bwMode="auto">
            <a:xfrm>
              <a:off x="3194117" y="2707875"/>
              <a:ext cx="1175514" cy="835416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66FF"/>
              </a:solidFill>
              <a:miter lim="800000"/>
              <a:headEnd/>
              <a:tailEnd type="stealth" w="med" len="med"/>
            </a:ln>
          </p:spPr>
        </p:cxnSp>
        <p:cxnSp>
          <p:nvCxnSpPr>
            <p:cNvPr id="25" name="AutoShape 10"/>
            <p:cNvCxnSpPr>
              <a:cxnSpLocks noChangeShapeType="1"/>
              <a:stCxn id="26" idx="3"/>
              <a:endCxn id="22" idx="1"/>
            </p:cNvCxnSpPr>
            <p:nvPr/>
          </p:nvCxnSpPr>
          <p:spPr bwMode="auto">
            <a:xfrm flipV="1">
              <a:off x="3194117" y="2048651"/>
              <a:ext cx="1170451" cy="659223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00A6D6"/>
              </a:solidFill>
              <a:miter lim="800000"/>
              <a:headEnd/>
              <a:tailEnd type="stealth" w="med" len="med"/>
            </a:ln>
          </p:spPr>
        </p:cxnSp>
        <p:sp>
          <p:nvSpPr>
            <p:cNvPr id="26" name="Text Box 12"/>
            <p:cNvSpPr txBox="1">
              <a:spLocks noChangeArrowheads="1"/>
            </p:cNvSpPr>
            <p:nvPr/>
          </p:nvSpPr>
          <p:spPr bwMode="blackWhite">
            <a:xfrm>
              <a:off x="2954228" y="1344295"/>
              <a:ext cx="239889" cy="2727158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lIns="82030" tIns="41015" rIns="82030" bIns="4101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0738">
                <a:defRPr/>
              </a:pPr>
              <a:r>
                <a:rPr lang="en-US" altLang="ja-JP" b="1" kern="0" dirty="0">
                  <a:cs typeface="Arial" charset="0"/>
                </a:rPr>
                <a:t>RANDOMIZE</a:t>
              </a:r>
            </a:p>
          </p:txBody>
        </p:sp>
      </p:grpSp>
      <p:sp>
        <p:nvSpPr>
          <p:cNvPr id="5" name="TextBox 3"/>
          <p:cNvSpPr txBox="1"/>
          <p:nvPr/>
        </p:nvSpPr>
        <p:spPr>
          <a:xfrm>
            <a:off x="2510741" y="3357148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black"/>
                </a:solidFill>
              </a:rPr>
              <a:t>1:1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0176" y="2274838"/>
            <a:ext cx="572464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u="sng" dirty="0"/>
              <a:t>PALLAS</a:t>
            </a:r>
            <a:r>
              <a:rPr lang="en-US" sz="1700" dirty="0"/>
              <a:t>		</a:t>
            </a:r>
            <a:r>
              <a:rPr lang="en-US" sz="1700" u="sng" dirty="0"/>
              <a:t>NATALEE</a:t>
            </a:r>
            <a:r>
              <a:rPr lang="en-US" sz="1700" dirty="0"/>
              <a:t>		</a:t>
            </a:r>
            <a:r>
              <a:rPr lang="en-US" sz="1700" u="sng" dirty="0" err="1"/>
              <a:t>monarchE</a:t>
            </a:r>
            <a:r>
              <a:rPr lang="en-US" sz="1700" dirty="0"/>
              <a:t>		</a:t>
            </a:r>
          </a:p>
          <a:p>
            <a:endParaRPr lang="en-US" sz="1700" dirty="0"/>
          </a:p>
          <a:p>
            <a:r>
              <a:rPr lang="en-US" sz="1700" dirty="0"/>
              <a:t>Palbociclib	Ribociclib		Abemaciclib</a:t>
            </a:r>
          </a:p>
          <a:p>
            <a:r>
              <a:rPr lang="en-US" sz="1700" dirty="0"/>
              <a:t>N = 5600		N = 4000		N = 4580</a:t>
            </a:r>
          </a:p>
          <a:p>
            <a:r>
              <a:rPr lang="en-US" sz="1700" dirty="0"/>
              <a:t>Stage 2 or 3	Stage 2 or 3	N+ and 4+, T3, Gr3, </a:t>
            </a:r>
          </a:p>
          <a:p>
            <a:r>
              <a:rPr lang="en-US" sz="1700" dirty="0"/>
              <a:t>2 years Rx				     or Ki67&gt;20%</a:t>
            </a:r>
          </a:p>
          <a:p>
            <a:endParaRPr lang="en-US" sz="1700" dirty="0"/>
          </a:p>
          <a:p>
            <a:r>
              <a:rPr lang="en-US" sz="1700" dirty="0"/>
              <a:t>Closed		Accruing		Accruing</a:t>
            </a:r>
          </a:p>
        </p:txBody>
      </p:sp>
    </p:spTree>
    <p:extLst>
      <p:ext uri="{BB962C8B-B14F-4D97-AF65-F5344CB8AC3E}">
        <p14:creationId xmlns:p14="http://schemas.microsoft.com/office/powerpoint/2010/main" val="40272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8: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ER-Positive, HER2-Negative Breast Cancer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6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Drs Burstein and Sledge</a:t>
            </a:r>
          </a:p>
        </p:txBody>
      </p:sp>
    </p:spTree>
    <p:extLst>
      <p:ext uri="{BB962C8B-B14F-4D97-AF65-F5344CB8AC3E}">
        <p14:creationId xmlns:p14="http://schemas.microsoft.com/office/powerpoint/2010/main" val="11301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7" y="457201"/>
            <a:ext cx="11226800" cy="3144838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Sequence and Selection of Systemic Therapy for Patients with ER-Positive Metastatic BC; Novel Agents in Development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0867" y="4064000"/>
            <a:ext cx="9144000" cy="972024"/>
          </a:xfrm>
        </p:spPr>
        <p:txBody>
          <a:bodyPr/>
          <a:lstStyle/>
          <a:p>
            <a:r>
              <a:rPr lang="en-US" b="1" dirty="0"/>
              <a:t>George W Sledge MD</a:t>
            </a:r>
          </a:p>
          <a:p>
            <a:r>
              <a:rPr lang="en-US" dirty="0"/>
              <a:t>Stanford University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03" y="5036024"/>
            <a:ext cx="5392630" cy="18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25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CF298-8973-2D41-A91C-F18E30FF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Disclosures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C2A7FF-513C-7A4F-8DF8-6F6AD2F524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4650" y="2357966"/>
          <a:ext cx="8902700" cy="27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9349">
                  <a:extLst>
                    <a:ext uri="{9D8B030D-6E8A-4147-A177-3AD203B41FA5}">
                      <a16:colId xmlns:a16="http://schemas.microsoft.com/office/drawing/2014/main" val="2626279590"/>
                    </a:ext>
                  </a:extLst>
                </a:gridCol>
                <a:gridCol w="5383351">
                  <a:extLst>
                    <a:ext uri="{9D8B030D-6E8A-4147-A177-3AD203B41FA5}">
                      <a16:colId xmlns:a16="http://schemas.microsoft.com/office/drawing/2014/main" val="3387781730"/>
                    </a:ext>
                  </a:extLst>
                </a:gridCol>
              </a:tblGrid>
              <a:tr h="94824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Advisory Committee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Symphogen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A/S,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Synaffix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BV,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Syndax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Pharmaceuticals Inc, Taiho Oncology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887948"/>
                  </a:ext>
                </a:extLst>
              </a:tr>
              <a:tr h="65757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Board of Directors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Tessa Therapeutics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97156"/>
                  </a:ext>
                </a:extLst>
              </a:tr>
              <a:tr h="56445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Pfizer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374449"/>
                  </a:ext>
                </a:extLst>
              </a:tr>
              <a:tr h="56445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Ownership Interest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Syndax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Pharmaceuticals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50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606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CDK4/6 Inhibition: Basic Biology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62" y="1690688"/>
            <a:ext cx="59182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82" y="1690688"/>
            <a:ext cx="4654356" cy="42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48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4"/>
          <p:cNvSpPr txBox="1">
            <a:spLocks/>
          </p:cNvSpPr>
          <p:nvPr/>
        </p:nvSpPr>
        <p:spPr>
          <a:xfrm>
            <a:off x="334524" y="180774"/>
            <a:ext cx="868680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FDA-Approved CDK4/6 Inhibitors </a:t>
            </a:r>
          </a:p>
        </p:txBody>
      </p:sp>
      <p:sp>
        <p:nvSpPr>
          <p:cNvPr id="123" name="TextBox 14"/>
          <p:cNvSpPr txBox="1">
            <a:spLocks noChangeArrowheads="1"/>
          </p:cNvSpPr>
          <p:nvPr/>
        </p:nvSpPr>
        <p:spPr bwMode="auto">
          <a:xfrm>
            <a:off x="5985877" y="5900961"/>
            <a:ext cx="6070894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marL="168275" indent="-168275" eaLnBrk="0" hangingPunct="0">
              <a:lnSpc>
                <a:spcPct val="90000"/>
              </a:lnSpc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FFFF00"/>
              </a:buClr>
              <a:buFont typeface="Arial" panose="020B0604020202020204" pitchFamily="34" charset="0"/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6206" marR="0" lvl="0" indent="-126206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Fry DW et al. </a:t>
            </a:r>
            <a:r>
              <a:rPr kumimoji="0" lang="en-US" alt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Cancer </a:t>
            </a:r>
            <a:r>
              <a:rPr kumimoji="0" lang="en-US" alt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2004;3:1427.</a:t>
            </a:r>
          </a:p>
          <a:p>
            <a:pPr marL="126206" marR="0" lvl="0" indent="-126206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Gelbert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LM et al. 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 New Drugs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2014;32:825.</a:t>
            </a:r>
          </a:p>
          <a:p>
            <a:pPr marL="126206" marR="0" lvl="0" indent="-126206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S et al. </a:t>
            </a:r>
            <a:r>
              <a:rPr kumimoji="0" lang="en-US" alt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Cancer </a:t>
            </a:r>
            <a:r>
              <a:rPr kumimoji="0" lang="en-US" alt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2013;12(11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):PR02.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7F8FA-02E1-3747-B52A-03BB4928ADD3}"/>
              </a:ext>
            </a:extLst>
          </p:cNvPr>
          <p:cNvGrpSpPr/>
          <p:nvPr/>
        </p:nvGrpSpPr>
        <p:grpSpPr>
          <a:xfrm>
            <a:off x="660056" y="1200151"/>
            <a:ext cx="8469381" cy="4121149"/>
            <a:chOff x="863257" y="1289051"/>
            <a:chExt cx="7574692" cy="3685799"/>
          </a:xfrm>
        </p:grpSpPr>
        <p:sp>
          <p:nvSpPr>
            <p:cNvPr id="121" name="Content Placeholder 1"/>
            <p:cNvSpPr txBox="1">
              <a:spLocks/>
            </p:cNvSpPr>
            <p:nvPr/>
          </p:nvSpPr>
          <p:spPr>
            <a:xfrm>
              <a:off x="863257" y="3589278"/>
              <a:ext cx="2187919" cy="130260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PD0332992</a:t>
              </a: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(Palbociclib)</a:t>
              </a:r>
              <a:r>
                <a:rPr kumimoji="0" lang="en-US" alt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CDK4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11 nM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CDK6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16 nM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3051175" y="1459312"/>
              <a:ext cx="0" cy="3221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5577681" y="1459312"/>
              <a:ext cx="0" cy="32218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Content Placeholder 1"/>
            <p:cNvSpPr txBox="1">
              <a:spLocks/>
            </p:cNvSpPr>
            <p:nvPr/>
          </p:nvSpPr>
          <p:spPr>
            <a:xfrm>
              <a:off x="5947967" y="3595292"/>
              <a:ext cx="2489982" cy="1379558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LEE011</a:t>
              </a: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Ribociclib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r>
                <a:rPr kumimoji="0" lang="en-US" alt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CDK4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10 nM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CDK6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39 nM</a:t>
              </a:r>
            </a:p>
          </p:txBody>
        </p:sp>
        <p:sp>
          <p:nvSpPr>
            <p:cNvPr id="126" name="Content Placeholder 1"/>
            <p:cNvSpPr txBox="1">
              <a:spLocks/>
            </p:cNvSpPr>
            <p:nvPr/>
          </p:nvSpPr>
          <p:spPr>
            <a:xfrm>
              <a:off x="3170377" y="3463485"/>
              <a:ext cx="2264382" cy="1415768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LY2835219 (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Abemaciclib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r>
                <a:rPr kumimoji="0" lang="en-US" alt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CDK4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2 nM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CDK6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9.9 nM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CDK9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57 nM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CDK1 IC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1,627 nM</a:t>
              </a:r>
            </a:p>
          </p:txBody>
        </p:sp>
        <p:grpSp>
          <p:nvGrpSpPr>
            <p:cNvPr id="127" name="Group 7242"/>
            <p:cNvGrpSpPr>
              <a:grpSpLocks/>
            </p:cNvGrpSpPr>
            <p:nvPr/>
          </p:nvGrpSpPr>
          <p:grpSpPr bwMode="auto">
            <a:xfrm>
              <a:off x="1421734" y="1289051"/>
              <a:ext cx="1311206" cy="2288834"/>
              <a:chOff x="252345" y="1246335"/>
              <a:chExt cx="1749051" cy="2288239"/>
            </a:xfrm>
          </p:grpSpPr>
          <p:sp>
            <p:nvSpPr>
              <p:cNvPr id="128" name="TextBox 108"/>
              <p:cNvSpPr txBox="1">
                <a:spLocks noChangeArrowheads="1"/>
              </p:cNvSpPr>
              <p:nvPr/>
            </p:nvSpPr>
            <p:spPr bwMode="auto">
              <a:xfrm>
                <a:off x="846226" y="1916211"/>
                <a:ext cx="376767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29" name="Freeform 5"/>
              <p:cNvSpPr>
                <a:spLocks/>
              </p:cNvSpPr>
              <p:nvPr/>
            </p:nvSpPr>
            <p:spPr bwMode="auto">
              <a:xfrm>
                <a:off x="452438" y="3009900"/>
                <a:ext cx="117475" cy="346075"/>
              </a:xfrm>
              <a:custGeom>
                <a:avLst/>
                <a:gdLst>
                  <a:gd name="T0" fmla="*/ 176410938 w 74"/>
                  <a:gd name="T1" fmla="*/ 0 h 218"/>
                  <a:gd name="T2" fmla="*/ 0 w 74"/>
                  <a:gd name="T3" fmla="*/ 105846563 h 218"/>
                  <a:gd name="T4" fmla="*/ 0 w 74"/>
                  <a:gd name="T5" fmla="*/ 453628125 h 218"/>
                  <a:gd name="T6" fmla="*/ 186491563 w 74"/>
                  <a:gd name="T7" fmla="*/ 549394063 h 2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218">
                    <a:moveTo>
                      <a:pt x="70" y="0"/>
                    </a:moveTo>
                    <a:lnTo>
                      <a:pt x="0" y="42"/>
                    </a:lnTo>
                    <a:lnTo>
                      <a:pt x="0" y="180"/>
                    </a:lnTo>
                    <a:lnTo>
                      <a:pt x="74" y="21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6"/>
              <p:cNvSpPr>
                <a:spLocks/>
              </p:cNvSpPr>
              <p:nvPr/>
            </p:nvSpPr>
            <p:spPr bwMode="auto">
              <a:xfrm>
                <a:off x="719138" y="3009900"/>
                <a:ext cx="117475" cy="346075"/>
              </a:xfrm>
              <a:custGeom>
                <a:avLst/>
                <a:gdLst>
                  <a:gd name="T0" fmla="*/ 15120938 w 74"/>
                  <a:gd name="T1" fmla="*/ 0 h 218"/>
                  <a:gd name="T2" fmla="*/ 186491563 w 74"/>
                  <a:gd name="T3" fmla="*/ 105846563 h 218"/>
                  <a:gd name="T4" fmla="*/ 186491563 w 74"/>
                  <a:gd name="T5" fmla="*/ 453628125 h 218"/>
                  <a:gd name="T6" fmla="*/ 0 w 74"/>
                  <a:gd name="T7" fmla="*/ 549394063 h 2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4" h="218">
                    <a:moveTo>
                      <a:pt x="6" y="0"/>
                    </a:moveTo>
                    <a:lnTo>
                      <a:pt x="74" y="42"/>
                    </a:lnTo>
                    <a:lnTo>
                      <a:pt x="74" y="180"/>
                    </a:lnTo>
                    <a:lnTo>
                      <a:pt x="0" y="21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7"/>
              <p:cNvSpPr>
                <a:spLocks/>
              </p:cNvSpPr>
              <p:nvPr/>
            </p:nvSpPr>
            <p:spPr bwMode="auto">
              <a:xfrm>
                <a:off x="452438" y="2298700"/>
                <a:ext cx="384175" cy="447675"/>
              </a:xfrm>
              <a:custGeom>
                <a:avLst/>
                <a:gdLst>
                  <a:gd name="T0" fmla="*/ 0 w 242"/>
                  <a:gd name="T1" fmla="*/ 312499375 h 282"/>
                  <a:gd name="T2" fmla="*/ 0 w 242"/>
                  <a:gd name="T3" fmla="*/ 534273125 h 282"/>
                  <a:gd name="T4" fmla="*/ 302418750 w 242"/>
                  <a:gd name="T5" fmla="*/ 710684063 h 282"/>
                  <a:gd name="T6" fmla="*/ 609877813 w 242"/>
                  <a:gd name="T7" fmla="*/ 529232813 h 282"/>
                  <a:gd name="T8" fmla="*/ 609877813 w 242"/>
                  <a:gd name="T9" fmla="*/ 181451250 h 282"/>
                  <a:gd name="T10" fmla="*/ 302418750 w 242"/>
                  <a:gd name="T11" fmla="*/ 0 h 282"/>
                  <a:gd name="T12" fmla="*/ 105846563 w 242"/>
                  <a:gd name="T13" fmla="*/ 110886875 h 2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2" h="282">
                    <a:moveTo>
                      <a:pt x="0" y="124"/>
                    </a:moveTo>
                    <a:lnTo>
                      <a:pt x="0" y="212"/>
                    </a:lnTo>
                    <a:lnTo>
                      <a:pt x="120" y="282"/>
                    </a:lnTo>
                    <a:lnTo>
                      <a:pt x="242" y="210"/>
                    </a:lnTo>
                    <a:lnTo>
                      <a:pt x="242" y="72"/>
                    </a:lnTo>
                    <a:lnTo>
                      <a:pt x="120" y="0"/>
                    </a:lnTo>
                    <a:lnTo>
                      <a:pt x="42" y="4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Line 8"/>
              <p:cNvSpPr>
                <a:spLocks noChangeShapeType="1"/>
              </p:cNvSpPr>
              <p:nvPr/>
            </p:nvSpPr>
            <p:spPr bwMode="auto">
              <a:xfrm flipV="1">
                <a:off x="538163" y="2343150"/>
                <a:ext cx="104775" cy="603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Line 9"/>
              <p:cNvSpPr>
                <a:spLocks noChangeShapeType="1"/>
              </p:cNvSpPr>
              <p:nvPr/>
            </p:nvSpPr>
            <p:spPr bwMode="auto">
              <a:xfrm>
                <a:off x="795338" y="2428875"/>
                <a:ext cx="0" cy="1746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Line 10"/>
              <p:cNvSpPr>
                <a:spLocks noChangeShapeType="1"/>
              </p:cNvSpPr>
              <p:nvPr/>
            </p:nvSpPr>
            <p:spPr bwMode="auto">
              <a:xfrm>
                <a:off x="490538" y="2609850"/>
                <a:ext cx="152400" cy="889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642938" y="2749550"/>
                <a:ext cx="0" cy="1365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V="1">
                <a:off x="642938" y="2171700"/>
                <a:ext cx="0" cy="1270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13"/>
              <p:cNvSpPr>
                <a:spLocks/>
              </p:cNvSpPr>
              <p:nvPr/>
            </p:nvSpPr>
            <p:spPr bwMode="auto">
              <a:xfrm>
                <a:off x="1236663" y="2305050"/>
                <a:ext cx="355600" cy="339725"/>
              </a:xfrm>
              <a:custGeom>
                <a:avLst/>
                <a:gdLst>
                  <a:gd name="T0" fmla="*/ 282257500 w 224"/>
                  <a:gd name="T1" fmla="*/ 0 h 214"/>
                  <a:gd name="T2" fmla="*/ 0 w 224"/>
                  <a:gd name="T3" fmla="*/ 211693125 h 214"/>
                  <a:gd name="T4" fmla="*/ 105846563 w 224"/>
                  <a:gd name="T5" fmla="*/ 539313438 h 214"/>
                  <a:gd name="T6" fmla="*/ 453628125 w 224"/>
                  <a:gd name="T7" fmla="*/ 539313438 h 214"/>
                  <a:gd name="T8" fmla="*/ 564515000 w 224"/>
                  <a:gd name="T9" fmla="*/ 211693125 h 214"/>
                  <a:gd name="T10" fmla="*/ 282257500 w 224"/>
                  <a:gd name="T11" fmla="*/ 0 h 2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214">
                    <a:moveTo>
                      <a:pt x="112" y="0"/>
                    </a:moveTo>
                    <a:lnTo>
                      <a:pt x="0" y="84"/>
                    </a:lnTo>
                    <a:lnTo>
                      <a:pt x="42" y="214"/>
                    </a:lnTo>
                    <a:lnTo>
                      <a:pt x="180" y="214"/>
                    </a:lnTo>
                    <a:lnTo>
                      <a:pt x="224" y="84"/>
                    </a:lnTo>
                    <a:lnTo>
                      <a:pt x="11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Line 14"/>
              <p:cNvSpPr>
                <a:spLocks noChangeShapeType="1"/>
              </p:cNvSpPr>
              <p:nvPr/>
            </p:nvSpPr>
            <p:spPr bwMode="auto">
              <a:xfrm flipV="1">
                <a:off x="1408113" y="2171700"/>
                <a:ext cx="0" cy="1333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 15"/>
              <p:cNvSpPr>
                <a:spLocks/>
              </p:cNvSpPr>
              <p:nvPr/>
            </p:nvSpPr>
            <p:spPr bwMode="auto">
              <a:xfrm>
                <a:off x="715963" y="1971675"/>
                <a:ext cx="241300" cy="73025"/>
              </a:xfrm>
              <a:custGeom>
                <a:avLst/>
                <a:gdLst>
                  <a:gd name="T0" fmla="*/ 0 w 152"/>
                  <a:gd name="T1" fmla="*/ 115927188 h 46"/>
                  <a:gd name="T2" fmla="*/ 191531875 w 152"/>
                  <a:gd name="T3" fmla="*/ 0 h 46"/>
                  <a:gd name="T4" fmla="*/ 383063750 w 152"/>
                  <a:gd name="T5" fmla="*/ 100806250 h 4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2" h="46">
                    <a:moveTo>
                      <a:pt x="0" y="46"/>
                    </a:moveTo>
                    <a:lnTo>
                      <a:pt x="76" y="0"/>
                    </a:lnTo>
                    <a:lnTo>
                      <a:pt x="152" y="4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Line 16"/>
              <p:cNvSpPr>
                <a:spLocks noChangeShapeType="1"/>
              </p:cNvSpPr>
              <p:nvPr/>
            </p:nvSpPr>
            <p:spPr bwMode="auto">
              <a:xfrm flipV="1">
                <a:off x="836613" y="1831975"/>
                <a:ext cx="0" cy="1365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 17"/>
              <p:cNvSpPr>
                <a:spLocks/>
              </p:cNvSpPr>
              <p:nvPr/>
            </p:nvSpPr>
            <p:spPr bwMode="auto">
              <a:xfrm>
                <a:off x="909638" y="1638300"/>
                <a:ext cx="307975" cy="400050"/>
              </a:xfrm>
              <a:custGeom>
                <a:avLst/>
                <a:gdLst>
                  <a:gd name="T0" fmla="*/ 0 w 194"/>
                  <a:gd name="T1" fmla="*/ 100806250 h 252"/>
                  <a:gd name="T2" fmla="*/ 186491563 w 194"/>
                  <a:gd name="T3" fmla="*/ 0 h 252"/>
                  <a:gd name="T4" fmla="*/ 488910313 w 194"/>
                  <a:gd name="T5" fmla="*/ 181451250 h 252"/>
                  <a:gd name="T6" fmla="*/ 488910313 w 194"/>
                  <a:gd name="T7" fmla="*/ 524192500 h 252"/>
                  <a:gd name="T8" fmla="*/ 302418750 w 194"/>
                  <a:gd name="T9" fmla="*/ 635079375 h 2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4" h="252">
                    <a:moveTo>
                      <a:pt x="0" y="40"/>
                    </a:moveTo>
                    <a:lnTo>
                      <a:pt x="74" y="0"/>
                    </a:lnTo>
                    <a:lnTo>
                      <a:pt x="194" y="72"/>
                    </a:lnTo>
                    <a:lnTo>
                      <a:pt x="194" y="208"/>
                    </a:lnTo>
                    <a:lnTo>
                      <a:pt x="120" y="252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Line 18"/>
              <p:cNvSpPr>
                <a:spLocks noChangeShapeType="1"/>
              </p:cNvSpPr>
              <p:nvPr/>
            </p:nvSpPr>
            <p:spPr bwMode="auto">
              <a:xfrm flipV="1">
                <a:off x="924387" y="1677766"/>
                <a:ext cx="107950" cy="571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Line 19"/>
              <p:cNvSpPr>
                <a:spLocks noChangeShapeType="1"/>
              </p:cNvSpPr>
              <p:nvPr/>
            </p:nvSpPr>
            <p:spPr bwMode="auto">
              <a:xfrm>
                <a:off x="1179513" y="1771650"/>
                <a:ext cx="0" cy="1714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Line 20"/>
              <p:cNvSpPr>
                <a:spLocks noChangeShapeType="1"/>
              </p:cNvSpPr>
              <p:nvPr/>
            </p:nvSpPr>
            <p:spPr bwMode="auto">
              <a:xfrm>
                <a:off x="868603" y="1946275"/>
                <a:ext cx="92075" cy="508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 21"/>
              <p:cNvSpPr>
                <a:spLocks/>
              </p:cNvSpPr>
              <p:nvPr/>
            </p:nvSpPr>
            <p:spPr bwMode="auto">
              <a:xfrm>
                <a:off x="1214438" y="1638300"/>
                <a:ext cx="390525" cy="406400"/>
              </a:xfrm>
              <a:custGeom>
                <a:avLst/>
                <a:gdLst>
                  <a:gd name="T0" fmla="*/ 0 w 246"/>
                  <a:gd name="T1" fmla="*/ 181451250 h 256"/>
                  <a:gd name="T2" fmla="*/ 317539688 w 246"/>
                  <a:gd name="T3" fmla="*/ 0 h 256"/>
                  <a:gd name="T4" fmla="*/ 619958438 w 246"/>
                  <a:gd name="T5" fmla="*/ 186491563 h 256"/>
                  <a:gd name="T6" fmla="*/ 619958438 w 246"/>
                  <a:gd name="T7" fmla="*/ 529232813 h 256"/>
                  <a:gd name="T8" fmla="*/ 428426563 w 246"/>
                  <a:gd name="T9" fmla="*/ 64516000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6" h="256">
                    <a:moveTo>
                      <a:pt x="0" y="72"/>
                    </a:moveTo>
                    <a:lnTo>
                      <a:pt x="126" y="0"/>
                    </a:lnTo>
                    <a:lnTo>
                      <a:pt x="246" y="74"/>
                    </a:lnTo>
                    <a:lnTo>
                      <a:pt x="246" y="210"/>
                    </a:lnTo>
                    <a:lnTo>
                      <a:pt x="170" y="256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Line 22"/>
              <p:cNvSpPr>
                <a:spLocks noChangeShapeType="1"/>
              </p:cNvSpPr>
              <p:nvPr/>
            </p:nvSpPr>
            <p:spPr bwMode="auto">
              <a:xfrm>
                <a:off x="1223963" y="1968500"/>
                <a:ext cx="104775" cy="635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Line 23"/>
              <p:cNvSpPr>
                <a:spLocks noChangeShapeType="1"/>
              </p:cNvSpPr>
              <p:nvPr/>
            </p:nvSpPr>
            <p:spPr bwMode="auto">
              <a:xfrm>
                <a:off x="1417638" y="1691591"/>
                <a:ext cx="148133" cy="8255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Line 24"/>
              <p:cNvSpPr>
                <a:spLocks noChangeShapeType="1"/>
              </p:cNvSpPr>
              <p:nvPr/>
            </p:nvSpPr>
            <p:spPr bwMode="auto">
              <a:xfrm>
                <a:off x="1414463" y="1416050"/>
                <a:ext cx="0" cy="2254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 25"/>
              <p:cNvSpPr>
                <a:spLocks/>
              </p:cNvSpPr>
              <p:nvPr/>
            </p:nvSpPr>
            <p:spPr bwMode="auto">
              <a:xfrm>
                <a:off x="1604963" y="1648268"/>
                <a:ext cx="374650" cy="107950"/>
              </a:xfrm>
              <a:custGeom>
                <a:avLst/>
                <a:gdLst>
                  <a:gd name="T0" fmla="*/ 0 w 236"/>
                  <a:gd name="T1" fmla="*/ 166330313 h 68"/>
                  <a:gd name="T2" fmla="*/ 307459063 w 236"/>
                  <a:gd name="T3" fmla="*/ 0 h 68"/>
                  <a:gd name="T4" fmla="*/ 594756875 w 236"/>
                  <a:gd name="T5" fmla="*/ 171370625 h 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6" h="68">
                    <a:moveTo>
                      <a:pt x="0" y="66"/>
                    </a:moveTo>
                    <a:lnTo>
                      <a:pt x="122" y="0"/>
                    </a:lnTo>
                    <a:lnTo>
                      <a:pt x="236" y="6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Line 26"/>
              <p:cNvSpPr>
                <a:spLocks noChangeShapeType="1"/>
              </p:cNvSpPr>
              <p:nvPr/>
            </p:nvSpPr>
            <p:spPr bwMode="auto">
              <a:xfrm>
                <a:off x="1780714" y="1494340"/>
                <a:ext cx="0" cy="16459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Line 27"/>
              <p:cNvSpPr>
                <a:spLocks noChangeShapeType="1"/>
              </p:cNvSpPr>
              <p:nvPr/>
            </p:nvSpPr>
            <p:spPr bwMode="auto">
              <a:xfrm>
                <a:off x="1818814" y="1494340"/>
                <a:ext cx="0" cy="16459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Line 28"/>
              <p:cNvSpPr>
                <a:spLocks noChangeShapeType="1"/>
              </p:cNvSpPr>
              <p:nvPr/>
            </p:nvSpPr>
            <p:spPr bwMode="auto">
              <a:xfrm>
                <a:off x="1606329" y="1951942"/>
                <a:ext cx="123825" cy="730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Line 29"/>
              <p:cNvSpPr>
                <a:spLocks noChangeShapeType="1"/>
              </p:cNvSpPr>
              <p:nvPr/>
            </p:nvSpPr>
            <p:spPr bwMode="auto">
              <a:xfrm>
                <a:off x="1590454" y="1986867"/>
                <a:ext cx="117475" cy="730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TextBox 7241"/>
              <p:cNvSpPr txBox="1">
                <a:spLocks noChangeArrowheads="1"/>
              </p:cNvSpPr>
              <p:nvPr/>
            </p:nvSpPr>
            <p:spPr bwMode="auto">
              <a:xfrm>
                <a:off x="1614178" y="1246335"/>
                <a:ext cx="385320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55" name="TextBox 106"/>
              <p:cNvSpPr txBox="1">
                <a:spLocks noChangeArrowheads="1"/>
              </p:cNvSpPr>
              <p:nvPr/>
            </p:nvSpPr>
            <p:spPr bwMode="auto">
              <a:xfrm>
                <a:off x="1616076" y="1942291"/>
                <a:ext cx="385320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156" name="TextBox 107"/>
              <p:cNvSpPr txBox="1">
                <a:spLocks noChangeArrowheads="1"/>
              </p:cNvSpPr>
              <p:nvPr/>
            </p:nvSpPr>
            <p:spPr bwMode="auto">
              <a:xfrm>
                <a:off x="1220132" y="1916211"/>
                <a:ext cx="376767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57" name="TextBox 109"/>
              <p:cNvSpPr txBox="1">
                <a:spLocks noChangeArrowheads="1"/>
              </p:cNvSpPr>
              <p:nvPr/>
            </p:nvSpPr>
            <p:spPr bwMode="auto">
              <a:xfrm>
                <a:off x="651948" y="1595889"/>
                <a:ext cx="376767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58" name="TextBox 110"/>
              <p:cNvSpPr txBox="1">
                <a:spLocks noChangeArrowheads="1"/>
              </p:cNvSpPr>
              <p:nvPr/>
            </p:nvSpPr>
            <p:spPr bwMode="auto">
              <a:xfrm>
                <a:off x="252345" y="2246067"/>
                <a:ext cx="376767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59" name="TextBox 111"/>
              <p:cNvSpPr txBox="1">
                <a:spLocks noChangeArrowheads="1"/>
              </p:cNvSpPr>
              <p:nvPr/>
            </p:nvSpPr>
            <p:spPr bwMode="auto">
              <a:xfrm>
                <a:off x="460996" y="2835275"/>
                <a:ext cx="376767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60" name="TextBox 112"/>
              <p:cNvSpPr txBox="1">
                <a:spLocks noChangeArrowheads="1"/>
              </p:cNvSpPr>
              <p:nvPr/>
            </p:nvSpPr>
            <p:spPr bwMode="auto">
              <a:xfrm>
                <a:off x="324019" y="1927294"/>
                <a:ext cx="507202" cy="253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HN</a:t>
                </a:r>
              </a:p>
            </p:txBody>
          </p:sp>
          <p:sp>
            <p:nvSpPr>
              <p:cNvPr id="161" name="TextBox 113"/>
              <p:cNvSpPr txBox="1">
                <a:spLocks noChangeArrowheads="1"/>
              </p:cNvSpPr>
              <p:nvPr/>
            </p:nvSpPr>
            <p:spPr bwMode="auto">
              <a:xfrm>
                <a:off x="462626" y="3216108"/>
                <a:ext cx="376767" cy="318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  <a:b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</a:p>
            </p:txBody>
          </p:sp>
        </p:grpSp>
        <p:grpSp>
          <p:nvGrpSpPr>
            <p:cNvPr id="162" name="Group 7244"/>
            <p:cNvGrpSpPr>
              <a:grpSpLocks/>
            </p:cNvGrpSpPr>
            <p:nvPr/>
          </p:nvGrpSpPr>
          <p:grpSpPr bwMode="auto">
            <a:xfrm>
              <a:off x="3209531" y="1648620"/>
              <a:ext cx="2174081" cy="1586385"/>
              <a:chOff x="2636363" y="1464189"/>
              <a:chExt cx="2898775" cy="1587000"/>
            </a:xfrm>
          </p:grpSpPr>
          <p:sp>
            <p:nvSpPr>
              <p:cNvPr id="163" name="TextBox 116"/>
              <p:cNvSpPr txBox="1">
                <a:spLocks noChangeArrowheads="1"/>
              </p:cNvSpPr>
              <p:nvPr/>
            </p:nvSpPr>
            <p:spPr bwMode="auto">
              <a:xfrm>
                <a:off x="2788122" y="1703470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64" name="Freeform 30"/>
              <p:cNvSpPr>
                <a:spLocks/>
              </p:cNvSpPr>
              <p:nvPr/>
            </p:nvSpPr>
            <p:spPr bwMode="auto">
              <a:xfrm>
                <a:off x="2693513" y="2330450"/>
                <a:ext cx="330200" cy="149225"/>
              </a:xfrm>
              <a:custGeom>
                <a:avLst/>
                <a:gdLst>
                  <a:gd name="T0" fmla="*/ 0 w 208"/>
                  <a:gd name="T1" fmla="*/ 90725625 h 94"/>
                  <a:gd name="T2" fmla="*/ 332660625 w 208"/>
                  <a:gd name="T3" fmla="*/ 0 h 94"/>
                  <a:gd name="T4" fmla="*/ 524192500 w 208"/>
                  <a:gd name="T5" fmla="*/ 236894688 h 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8" h="94">
                    <a:moveTo>
                      <a:pt x="0" y="36"/>
                    </a:moveTo>
                    <a:lnTo>
                      <a:pt x="132" y="0"/>
                    </a:lnTo>
                    <a:lnTo>
                      <a:pt x="208" y="9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Line 31"/>
              <p:cNvSpPr>
                <a:spLocks noChangeShapeType="1"/>
              </p:cNvSpPr>
              <p:nvPr/>
            </p:nvSpPr>
            <p:spPr bwMode="auto">
              <a:xfrm flipV="1">
                <a:off x="2903063" y="2263775"/>
                <a:ext cx="25400" cy="666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 32"/>
              <p:cNvSpPr>
                <a:spLocks/>
              </p:cNvSpPr>
              <p:nvPr/>
            </p:nvSpPr>
            <p:spPr bwMode="auto">
              <a:xfrm>
                <a:off x="2852263" y="1943100"/>
                <a:ext cx="57150" cy="133350"/>
              </a:xfrm>
              <a:custGeom>
                <a:avLst/>
                <a:gdLst>
                  <a:gd name="T0" fmla="*/ 70564375 w 36"/>
                  <a:gd name="T1" fmla="*/ 0 h 84"/>
                  <a:gd name="T2" fmla="*/ 0 w 36"/>
                  <a:gd name="T3" fmla="*/ 100806250 h 84"/>
                  <a:gd name="T4" fmla="*/ 90725625 w 36"/>
                  <a:gd name="T5" fmla="*/ 211693125 h 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" h="84">
                    <a:moveTo>
                      <a:pt x="28" y="0"/>
                    </a:moveTo>
                    <a:lnTo>
                      <a:pt x="0" y="40"/>
                    </a:lnTo>
                    <a:lnTo>
                      <a:pt x="36" y="8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Line 33"/>
              <p:cNvSpPr>
                <a:spLocks noChangeShapeType="1"/>
              </p:cNvSpPr>
              <p:nvPr/>
            </p:nvSpPr>
            <p:spPr bwMode="auto">
              <a:xfrm flipH="1">
                <a:off x="2636363" y="2006600"/>
                <a:ext cx="2159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Line 34"/>
              <p:cNvSpPr>
                <a:spLocks noChangeShapeType="1"/>
              </p:cNvSpPr>
              <p:nvPr/>
            </p:nvSpPr>
            <p:spPr bwMode="auto">
              <a:xfrm flipV="1">
                <a:off x="2890363" y="1955799"/>
                <a:ext cx="38100" cy="5544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 35"/>
              <p:cNvSpPr>
                <a:spLocks/>
              </p:cNvSpPr>
              <p:nvPr/>
            </p:nvSpPr>
            <p:spPr bwMode="auto">
              <a:xfrm>
                <a:off x="3169763" y="1819275"/>
                <a:ext cx="361950" cy="371475"/>
              </a:xfrm>
              <a:custGeom>
                <a:avLst/>
                <a:gdLst>
                  <a:gd name="T0" fmla="*/ 0 w 228"/>
                  <a:gd name="T1" fmla="*/ 428426563 h 234"/>
                  <a:gd name="T2" fmla="*/ 0 w 228"/>
                  <a:gd name="T3" fmla="*/ 141128750 h 234"/>
                  <a:gd name="T4" fmla="*/ 292338125 w 228"/>
                  <a:gd name="T5" fmla="*/ 0 h 234"/>
                  <a:gd name="T6" fmla="*/ 574595625 w 228"/>
                  <a:gd name="T7" fmla="*/ 161290000 h 234"/>
                  <a:gd name="T8" fmla="*/ 574595625 w 228"/>
                  <a:gd name="T9" fmla="*/ 448587813 h 234"/>
                  <a:gd name="T10" fmla="*/ 302418750 w 228"/>
                  <a:gd name="T11" fmla="*/ 589716563 h 234"/>
                  <a:gd name="T12" fmla="*/ 0 w 228"/>
                  <a:gd name="T13" fmla="*/ 428426563 h 2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8" h="234">
                    <a:moveTo>
                      <a:pt x="0" y="170"/>
                    </a:moveTo>
                    <a:lnTo>
                      <a:pt x="0" y="56"/>
                    </a:lnTo>
                    <a:lnTo>
                      <a:pt x="116" y="0"/>
                    </a:lnTo>
                    <a:lnTo>
                      <a:pt x="228" y="64"/>
                    </a:lnTo>
                    <a:lnTo>
                      <a:pt x="228" y="178"/>
                    </a:lnTo>
                    <a:lnTo>
                      <a:pt x="120" y="234"/>
                    </a:lnTo>
                    <a:lnTo>
                      <a:pt x="0" y="17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Line 36"/>
              <p:cNvSpPr>
                <a:spLocks noChangeShapeType="1"/>
              </p:cNvSpPr>
              <p:nvPr/>
            </p:nvSpPr>
            <p:spPr bwMode="auto">
              <a:xfrm flipV="1">
                <a:off x="3055463" y="2092712"/>
                <a:ext cx="115200" cy="28188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Line 37"/>
              <p:cNvSpPr>
                <a:spLocks noChangeShapeType="1"/>
              </p:cNvSpPr>
              <p:nvPr/>
            </p:nvSpPr>
            <p:spPr bwMode="auto">
              <a:xfrm>
                <a:off x="3049113" y="1866900"/>
                <a:ext cx="120650" cy="444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Line 38"/>
              <p:cNvSpPr>
                <a:spLocks noChangeShapeType="1"/>
              </p:cNvSpPr>
              <p:nvPr/>
            </p:nvSpPr>
            <p:spPr bwMode="auto">
              <a:xfrm flipV="1">
                <a:off x="3211038" y="1857375"/>
                <a:ext cx="139700" cy="666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Line 39"/>
              <p:cNvSpPr>
                <a:spLocks noChangeShapeType="1"/>
              </p:cNvSpPr>
              <p:nvPr/>
            </p:nvSpPr>
            <p:spPr bwMode="auto">
              <a:xfrm>
                <a:off x="3211038" y="2071226"/>
                <a:ext cx="142875" cy="825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Line 40"/>
              <p:cNvSpPr>
                <a:spLocks noChangeShapeType="1"/>
              </p:cNvSpPr>
              <p:nvPr/>
            </p:nvSpPr>
            <p:spPr bwMode="auto">
              <a:xfrm>
                <a:off x="3490438" y="1946275"/>
                <a:ext cx="0" cy="1301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Line 41"/>
              <p:cNvSpPr>
                <a:spLocks noChangeShapeType="1"/>
              </p:cNvSpPr>
              <p:nvPr/>
            </p:nvSpPr>
            <p:spPr bwMode="auto">
              <a:xfrm>
                <a:off x="3353913" y="1728326"/>
                <a:ext cx="0" cy="889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 42"/>
              <p:cNvSpPr>
                <a:spLocks/>
              </p:cNvSpPr>
              <p:nvPr/>
            </p:nvSpPr>
            <p:spPr bwMode="auto">
              <a:xfrm>
                <a:off x="3541238" y="2101850"/>
                <a:ext cx="174625" cy="203200"/>
              </a:xfrm>
              <a:custGeom>
                <a:avLst/>
                <a:gdLst>
                  <a:gd name="T0" fmla="*/ 0 w 110"/>
                  <a:gd name="T1" fmla="*/ 0 h 128"/>
                  <a:gd name="T2" fmla="*/ 277217188 w 110"/>
                  <a:gd name="T3" fmla="*/ 156249688 h 128"/>
                  <a:gd name="T4" fmla="*/ 277217188 w 110"/>
                  <a:gd name="T5" fmla="*/ 322580000 h 1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0" h="128">
                    <a:moveTo>
                      <a:pt x="0" y="0"/>
                    </a:moveTo>
                    <a:lnTo>
                      <a:pt x="110" y="62"/>
                    </a:lnTo>
                    <a:lnTo>
                      <a:pt x="110" y="12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 43"/>
              <p:cNvSpPr>
                <a:spLocks/>
              </p:cNvSpPr>
              <p:nvPr/>
            </p:nvSpPr>
            <p:spPr bwMode="auto">
              <a:xfrm>
                <a:off x="3715863" y="2095500"/>
                <a:ext cx="361950" cy="203200"/>
              </a:xfrm>
              <a:custGeom>
                <a:avLst/>
                <a:gdLst>
                  <a:gd name="T0" fmla="*/ 0 w 228"/>
                  <a:gd name="T1" fmla="*/ 161290000 h 128"/>
                  <a:gd name="T2" fmla="*/ 287297813 w 228"/>
                  <a:gd name="T3" fmla="*/ 0 h 128"/>
                  <a:gd name="T4" fmla="*/ 574595625 w 228"/>
                  <a:gd name="T5" fmla="*/ 151209375 h 128"/>
                  <a:gd name="T6" fmla="*/ 574595625 w 228"/>
                  <a:gd name="T7" fmla="*/ 322580000 h 1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8" h="128">
                    <a:moveTo>
                      <a:pt x="0" y="64"/>
                    </a:moveTo>
                    <a:lnTo>
                      <a:pt x="114" y="0"/>
                    </a:lnTo>
                    <a:lnTo>
                      <a:pt x="228" y="60"/>
                    </a:lnTo>
                    <a:lnTo>
                      <a:pt x="228" y="12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Line 44"/>
              <p:cNvSpPr>
                <a:spLocks noChangeShapeType="1"/>
              </p:cNvSpPr>
              <p:nvPr/>
            </p:nvSpPr>
            <p:spPr bwMode="auto">
              <a:xfrm>
                <a:off x="3896838" y="1993900"/>
                <a:ext cx="0" cy="101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Line 45"/>
              <p:cNvSpPr>
                <a:spLocks noChangeShapeType="1"/>
              </p:cNvSpPr>
              <p:nvPr/>
            </p:nvSpPr>
            <p:spPr bwMode="auto">
              <a:xfrm flipV="1">
                <a:off x="3753963" y="2136775"/>
                <a:ext cx="133350" cy="793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Line 46"/>
              <p:cNvSpPr>
                <a:spLocks noChangeShapeType="1"/>
              </p:cNvSpPr>
              <p:nvPr/>
            </p:nvSpPr>
            <p:spPr bwMode="auto">
              <a:xfrm>
                <a:off x="4046063" y="2212975"/>
                <a:ext cx="0" cy="793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 47"/>
              <p:cNvSpPr>
                <a:spLocks/>
              </p:cNvSpPr>
              <p:nvPr/>
            </p:nvSpPr>
            <p:spPr bwMode="auto">
              <a:xfrm>
                <a:off x="3804763" y="2419350"/>
                <a:ext cx="184150" cy="47625"/>
              </a:xfrm>
              <a:custGeom>
                <a:avLst/>
                <a:gdLst>
                  <a:gd name="T0" fmla="*/ 0 w 116"/>
                  <a:gd name="T1" fmla="*/ 0 h 30"/>
                  <a:gd name="T2" fmla="*/ 151209375 w 116"/>
                  <a:gd name="T3" fmla="*/ 75604688 h 30"/>
                  <a:gd name="T4" fmla="*/ 292338125 w 116"/>
                  <a:gd name="T5" fmla="*/ 0 h 3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6" h="30">
                    <a:moveTo>
                      <a:pt x="0" y="0"/>
                    </a:moveTo>
                    <a:lnTo>
                      <a:pt x="60" y="30"/>
                    </a:lnTo>
                    <a:lnTo>
                      <a:pt x="116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Line 48"/>
              <p:cNvSpPr>
                <a:spLocks noChangeShapeType="1"/>
              </p:cNvSpPr>
              <p:nvPr/>
            </p:nvSpPr>
            <p:spPr bwMode="auto">
              <a:xfrm>
                <a:off x="3820638" y="2390775"/>
                <a:ext cx="76200" cy="349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Line 49"/>
              <p:cNvSpPr>
                <a:spLocks noChangeShapeType="1"/>
              </p:cNvSpPr>
              <p:nvPr/>
            </p:nvSpPr>
            <p:spPr bwMode="auto">
              <a:xfrm>
                <a:off x="3900013" y="2470150"/>
                <a:ext cx="0" cy="1079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Line 50"/>
              <p:cNvSpPr>
                <a:spLocks noChangeShapeType="1"/>
              </p:cNvSpPr>
              <p:nvPr/>
            </p:nvSpPr>
            <p:spPr bwMode="auto">
              <a:xfrm>
                <a:off x="3982563" y="2686050"/>
                <a:ext cx="92075" cy="571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 51"/>
              <p:cNvSpPr>
                <a:spLocks/>
              </p:cNvSpPr>
              <p:nvPr/>
            </p:nvSpPr>
            <p:spPr bwMode="auto">
              <a:xfrm>
                <a:off x="4074638" y="2682875"/>
                <a:ext cx="368300" cy="330200"/>
              </a:xfrm>
              <a:custGeom>
                <a:avLst/>
                <a:gdLst>
                  <a:gd name="T0" fmla="*/ 156249688 w 232"/>
                  <a:gd name="T1" fmla="*/ 5040313 h 208"/>
                  <a:gd name="T2" fmla="*/ 0 w 232"/>
                  <a:gd name="T3" fmla="*/ 100806250 h 208"/>
                  <a:gd name="T4" fmla="*/ 0 w 232"/>
                  <a:gd name="T5" fmla="*/ 398184688 h 208"/>
                  <a:gd name="T6" fmla="*/ 287297813 w 232"/>
                  <a:gd name="T7" fmla="*/ 524192500 h 208"/>
                  <a:gd name="T8" fmla="*/ 584676250 w 232"/>
                  <a:gd name="T9" fmla="*/ 383063750 h 208"/>
                  <a:gd name="T10" fmla="*/ 584676250 w 232"/>
                  <a:gd name="T11" fmla="*/ 100806250 h 208"/>
                  <a:gd name="T12" fmla="*/ 428426563 w 232"/>
                  <a:gd name="T13" fmla="*/ 0 h 2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2" h="208">
                    <a:moveTo>
                      <a:pt x="62" y="2"/>
                    </a:moveTo>
                    <a:lnTo>
                      <a:pt x="0" y="40"/>
                    </a:lnTo>
                    <a:lnTo>
                      <a:pt x="0" y="158"/>
                    </a:lnTo>
                    <a:lnTo>
                      <a:pt x="114" y="208"/>
                    </a:lnTo>
                    <a:lnTo>
                      <a:pt x="232" y="152"/>
                    </a:lnTo>
                    <a:lnTo>
                      <a:pt x="232" y="40"/>
                    </a:lnTo>
                    <a:lnTo>
                      <a:pt x="170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Line 52"/>
              <p:cNvSpPr>
                <a:spLocks noChangeShapeType="1"/>
              </p:cNvSpPr>
              <p:nvPr/>
            </p:nvSpPr>
            <p:spPr bwMode="auto">
              <a:xfrm flipH="1">
                <a:off x="4103213" y="2716434"/>
                <a:ext cx="82550" cy="508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Line 53"/>
              <p:cNvSpPr>
                <a:spLocks noChangeShapeType="1"/>
              </p:cNvSpPr>
              <p:nvPr/>
            </p:nvSpPr>
            <p:spPr bwMode="auto">
              <a:xfrm>
                <a:off x="4103213" y="2908300"/>
                <a:ext cx="152400" cy="635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Line 54"/>
              <p:cNvSpPr>
                <a:spLocks noChangeShapeType="1"/>
              </p:cNvSpPr>
              <p:nvPr/>
            </p:nvSpPr>
            <p:spPr bwMode="auto">
              <a:xfrm>
                <a:off x="4404838" y="2768600"/>
                <a:ext cx="0" cy="1301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 55"/>
              <p:cNvSpPr>
                <a:spLocks/>
              </p:cNvSpPr>
              <p:nvPr/>
            </p:nvSpPr>
            <p:spPr bwMode="auto">
              <a:xfrm>
                <a:off x="4447475" y="2921000"/>
                <a:ext cx="271687" cy="82550"/>
              </a:xfrm>
              <a:custGeom>
                <a:avLst/>
                <a:gdLst>
                  <a:gd name="T0" fmla="*/ 0 w 10187"/>
                  <a:gd name="T1" fmla="*/ 0 h 10000"/>
                  <a:gd name="T2" fmla="*/ 4535869 w 10187"/>
                  <a:gd name="T3" fmla="*/ 681450 h 10000"/>
                  <a:gd name="T4" fmla="*/ 7245885 w 10187"/>
                  <a:gd name="T5" fmla="*/ 340725 h 100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87" h="10000">
                    <a:moveTo>
                      <a:pt x="0" y="0"/>
                    </a:moveTo>
                    <a:lnTo>
                      <a:pt x="6377" y="10000"/>
                    </a:lnTo>
                    <a:lnTo>
                      <a:pt x="10187" y="500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 56"/>
              <p:cNvSpPr>
                <a:spLocks/>
              </p:cNvSpPr>
              <p:nvPr/>
            </p:nvSpPr>
            <p:spPr bwMode="auto">
              <a:xfrm>
                <a:off x="4798538" y="2654300"/>
                <a:ext cx="282575" cy="203200"/>
              </a:xfrm>
              <a:custGeom>
                <a:avLst/>
                <a:gdLst>
                  <a:gd name="T0" fmla="*/ 0 w 178"/>
                  <a:gd name="T1" fmla="*/ 322580000 h 128"/>
                  <a:gd name="T2" fmla="*/ 0 w 178"/>
                  <a:gd name="T3" fmla="*/ 141128750 h 128"/>
                  <a:gd name="T4" fmla="*/ 297378438 w 178"/>
                  <a:gd name="T5" fmla="*/ 0 h 128"/>
                  <a:gd name="T6" fmla="*/ 448587813 w 178"/>
                  <a:gd name="T7" fmla="*/ 70564375 h 1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128">
                    <a:moveTo>
                      <a:pt x="0" y="128"/>
                    </a:moveTo>
                    <a:lnTo>
                      <a:pt x="0" y="56"/>
                    </a:lnTo>
                    <a:lnTo>
                      <a:pt x="118" y="0"/>
                    </a:lnTo>
                    <a:lnTo>
                      <a:pt x="178" y="2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 57"/>
              <p:cNvSpPr>
                <a:spLocks/>
              </p:cNvSpPr>
              <p:nvPr/>
            </p:nvSpPr>
            <p:spPr bwMode="auto">
              <a:xfrm>
                <a:off x="5255738" y="2654300"/>
                <a:ext cx="279400" cy="88900"/>
              </a:xfrm>
              <a:custGeom>
                <a:avLst/>
                <a:gdLst>
                  <a:gd name="T0" fmla="*/ 0 w 176"/>
                  <a:gd name="T1" fmla="*/ 80645000 h 56"/>
                  <a:gd name="T2" fmla="*/ 146169063 w 176"/>
                  <a:gd name="T3" fmla="*/ 0 h 56"/>
                  <a:gd name="T4" fmla="*/ 443547500 w 176"/>
                  <a:gd name="T5" fmla="*/ 141128750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6" h="56">
                    <a:moveTo>
                      <a:pt x="0" y="32"/>
                    </a:moveTo>
                    <a:lnTo>
                      <a:pt x="58" y="0"/>
                    </a:lnTo>
                    <a:lnTo>
                      <a:pt x="176" y="56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 58"/>
              <p:cNvSpPr>
                <a:spLocks/>
              </p:cNvSpPr>
              <p:nvPr/>
            </p:nvSpPr>
            <p:spPr bwMode="auto">
              <a:xfrm>
                <a:off x="4890613" y="2835275"/>
                <a:ext cx="276225" cy="187325"/>
              </a:xfrm>
              <a:custGeom>
                <a:avLst/>
                <a:gdLst>
                  <a:gd name="T0" fmla="*/ 0 w 174"/>
                  <a:gd name="T1" fmla="*/ 216733438 h 118"/>
                  <a:gd name="T2" fmla="*/ 161290000 w 174"/>
                  <a:gd name="T3" fmla="*/ 297378438 h 118"/>
                  <a:gd name="T4" fmla="*/ 438507188 w 174"/>
                  <a:gd name="T5" fmla="*/ 146169063 h 118"/>
                  <a:gd name="T6" fmla="*/ 438507188 w 174"/>
                  <a:gd name="T7" fmla="*/ 0 h 1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4" h="118">
                    <a:moveTo>
                      <a:pt x="0" y="86"/>
                    </a:moveTo>
                    <a:lnTo>
                      <a:pt x="64" y="118"/>
                    </a:lnTo>
                    <a:lnTo>
                      <a:pt x="174" y="58"/>
                    </a:lnTo>
                    <a:lnTo>
                      <a:pt x="17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TextBox 115"/>
              <p:cNvSpPr txBox="1">
                <a:spLocks noChangeArrowheads="1"/>
              </p:cNvSpPr>
              <p:nvPr/>
            </p:nvSpPr>
            <p:spPr bwMode="auto">
              <a:xfrm>
                <a:off x="2791839" y="2017990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94" name="TextBox 117"/>
              <p:cNvSpPr txBox="1">
                <a:spLocks noChangeArrowheads="1"/>
              </p:cNvSpPr>
              <p:nvPr/>
            </p:nvSpPr>
            <p:spPr bwMode="auto">
              <a:xfrm>
                <a:off x="3202644" y="1464189"/>
                <a:ext cx="355227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</a:t>
                </a:r>
              </a:p>
            </p:txBody>
          </p:sp>
          <p:sp>
            <p:nvSpPr>
              <p:cNvPr id="195" name="TextBox 118"/>
              <p:cNvSpPr txBox="1">
                <a:spLocks noChangeArrowheads="1"/>
              </p:cNvSpPr>
              <p:nvPr/>
            </p:nvSpPr>
            <p:spPr bwMode="auto">
              <a:xfrm>
                <a:off x="3538959" y="2237296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96" name="TextBox 119"/>
              <p:cNvSpPr txBox="1">
                <a:spLocks noChangeArrowheads="1"/>
              </p:cNvSpPr>
              <p:nvPr/>
            </p:nvSpPr>
            <p:spPr bwMode="auto">
              <a:xfrm>
                <a:off x="3888394" y="2237296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97" name="TextBox 120"/>
              <p:cNvSpPr txBox="1">
                <a:spLocks noChangeArrowheads="1"/>
              </p:cNvSpPr>
              <p:nvPr/>
            </p:nvSpPr>
            <p:spPr bwMode="auto">
              <a:xfrm>
                <a:off x="4079902" y="2542289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98" name="TextBox 121"/>
              <p:cNvSpPr txBox="1">
                <a:spLocks noChangeArrowheads="1"/>
              </p:cNvSpPr>
              <p:nvPr/>
            </p:nvSpPr>
            <p:spPr bwMode="auto">
              <a:xfrm>
                <a:off x="4625106" y="2797175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99" name="TextBox 122"/>
              <p:cNvSpPr txBox="1">
                <a:spLocks noChangeArrowheads="1"/>
              </p:cNvSpPr>
              <p:nvPr/>
            </p:nvSpPr>
            <p:spPr bwMode="auto">
              <a:xfrm>
                <a:off x="4978538" y="2542289"/>
                <a:ext cx="376600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00" name="TextBox 123"/>
              <p:cNvSpPr txBox="1">
                <a:spLocks noChangeArrowheads="1"/>
              </p:cNvSpPr>
              <p:nvPr/>
            </p:nvSpPr>
            <p:spPr bwMode="auto">
              <a:xfrm>
                <a:off x="3586768" y="2518960"/>
                <a:ext cx="506977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HN</a:t>
                </a:r>
              </a:p>
            </p:txBody>
          </p:sp>
          <p:sp>
            <p:nvSpPr>
              <p:cNvPr id="201" name="TextBox 124"/>
              <p:cNvSpPr txBox="1">
                <a:spLocks noChangeArrowheads="1"/>
              </p:cNvSpPr>
              <p:nvPr/>
            </p:nvSpPr>
            <p:spPr bwMode="auto">
              <a:xfrm>
                <a:off x="3748518" y="1731663"/>
                <a:ext cx="355227" cy="25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</a:t>
                </a:r>
              </a:p>
            </p:txBody>
          </p:sp>
        </p:grpSp>
        <p:grpSp>
          <p:nvGrpSpPr>
            <p:cNvPr id="202" name="Group 7243"/>
            <p:cNvGrpSpPr>
              <a:grpSpLocks/>
            </p:cNvGrpSpPr>
            <p:nvPr/>
          </p:nvGrpSpPr>
          <p:grpSpPr bwMode="auto">
            <a:xfrm>
              <a:off x="5619686" y="1892699"/>
              <a:ext cx="2233283" cy="1307306"/>
              <a:chOff x="5850537" y="1708150"/>
              <a:chExt cx="2977211" cy="1308100"/>
            </a:xfrm>
          </p:grpSpPr>
          <p:sp>
            <p:nvSpPr>
              <p:cNvPr id="203" name="Freeform 59"/>
              <p:cNvSpPr>
                <a:spLocks/>
              </p:cNvSpPr>
              <p:nvPr/>
            </p:nvSpPr>
            <p:spPr bwMode="auto">
              <a:xfrm>
                <a:off x="6163923" y="2565400"/>
                <a:ext cx="301625" cy="234950"/>
              </a:xfrm>
              <a:custGeom>
                <a:avLst/>
                <a:gdLst>
                  <a:gd name="T0" fmla="*/ 0 w 190"/>
                  <a:gd name="T1" fmla="*/ 372983125 h 148"/>
                  <a:gd name="T2" fmla="*/ 0 w 190"/>
                  <a:gd name="T3" fmla="*/ 181451250 h 148"/>
                  <a:gd name="T4" fmla="*/ 307459063 w 190"/>
                  <a:gd name="T5" fmla="*/ 0 h 148"/>
                  <a:gd name="T6" fmla="*/ 478829688 w 190"/>
                  <a:gd name="T7" fmla="*/ 120967500 h 14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0" h="148">
                    <a:moveTo>
                      <a:pt x="0" y="148"/>
                    </a:moveTo>
                    <a:lnTo>
                      <a:pt x="0" y="72"/>
                    </a:lnTo>
                    <a:lnTo>
                      <a:pt x="122" y="0"/>
                    </a:lnTo>
                    <a:lnTo>
                      <a:pt x="190" y="4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 60"/>
              <p:cNvSpPr>
                <a:spLocks/>
              </p:cNvSpPr>
              <p:nvPr/>
            </p:nvSpPr>
            <p:spPr bwMode="auto">
              <a:xfrm>
                <a:off x="6243298" y="2762250"/>
                <a:ext cx="292100" cy="254000"/>
              </a:xfrm>
              <a:custGeom>
                <a:avLst/>
                <a:gdLst>
                  <a:gd name="T0" fmla="*/ 0 w 184"/>
                  <a:gd name="T1" fmla="*/ 312499375 h 160"/>
                  <a:gd name="T2" fmla="*/ 171370625 w 184"/>
                  <a:gd name="T3" fmla="*/ 403225000 h 160"/>
                  <a:gd name="T4" fmla="*/ 463708750 w 184"/>
                  <a:gd name="T5" fmla="*/ 231854375 h 160"/>
                  <a:gd name="T6" fmla="*/ 463708750 w 184"/>
                  <a:gd name="T7" fmla="*/ 0 h 1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4" h="160">
                    <a:moveTo>
                      <a:pt x="0" y="124"/>
                    </a:moveTo>
                    <a:lnTo>
                      <a:pt x="68" y="160"/>
                    </a:lnTo>
                    <a:lnTo>
                      <a:pt x="184" y="92"/>
                    </a:lnTo>
                    <a:lnTo>
                      <a:pt x="1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 61"/>
              <p:cNvSpPr>
                <a:spLocks/>
              </p:cNvSpPr>
              <p:nvPr/>
            </p:nvSpPr>
            <p:spPr bwMode="auto">
              <a:xfrm>
                <a:off x="6735423" y="2263775"/>
                <a:ext cx="393700" cy="422275"/>
              </a:xfrm>
              <a:custGeom>
                <a:avLst/>
                <a:gdLst>
                  <a:gd name="T0" fmla="*/ 186491563 w 248"/>
                  <a:gd name="T1" fmla="*/ 20161250 h 266"/>
                  <a:gd name="T2" fmla="*/ 0 w 248"/>
                  <a:gd name="T3" fmla="*/ 141128750 h 266"/>
                  <a:gd name="T4" fmla="*/ 0 w 248"/>
                  <a:gd name="T5" fmla="*/ 488910313 h 266"/>
                  <a:gd name="T6" fmla="*/ 307459063 w 248"/>
                  <a:gd name="T7" fmla="*/ 670361563 h 266"/>
                  <a:gd name="T8" fmla="*/ 624998750 w 248"/>
                  <a:gd name="T9" fmla="*/ 468749063 h 266"/>
                  <a:gd name="T10" fmla="*/ 624998750 w 248"/>
                  <a:gd name="T11" fmla="*/ 136088438 h 266"/>
                  <a:gd name="T12" fmla="*/ 428426563 w 248"/>
                  <a:gd name="T13" fmla="*/ 0 h 2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66">
                    <a:moveTo>
                      <a:pt x="74" y="8"/>
                    </a:moveTo>
                    <a:lnTo>
                      <a:pt x="0" y="56"/>
                    </a:lnTo>
                    <a:lnTo>
                      <a:pt x="0" y="194"/>
                    </a:lnTo>
                    <a:lnTo>
                      <a:pt x="122" y="266"/>
                    </a:lnTo>
                    <a:lnTo>
                      <a:pt x="248" y="186"/>
                    </a:lnTo>
                    <a:lnTo>
                      <a:pt x="248" y="54"/>
                    </a:lnTo>
                    <a:lnTo>
                      <a:pt x="170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Line 62"/>
              <p:cNvSpPr>
                <a:spLocks noChangeShapeType="1"/>
              </p:cNvSpPr>
              <p:nvPr/>
            </p:nvSpPr>
            <p:spPr bwMode="auto">
              <a:xfrm flipH="1">
                <a:off x="6617948" y="2568575"/>
                <a:ext cx="117475" cy="666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Line 63"/>
              <p:cNvSpPr>
                <a:spLocks noChangeShapeType="1"/>
              </p:cNvSpPr>
              <p:nvPr/>
            </p:nvSpPr>
            <p:spPr bwMode="auto">
              <a:xfrm>
                <a:off x="6776698" y="2378075"/>
                <a:ext cx="0" cy="1651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Line 64"/>
              <p:cNvSpPr>
                <a:spLocks noChangeShapeType="1"/>
              </p:cNvSpPr>
              <p:nvPr/>
            </p:nvSpPr>
            <p:spPr bwMode="auto">
              <a:xfrm flipV="1">
                <a:off x="6929098" y="2543175"/>
                <a:ext cx="161925" cy="920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Line 65"/>
              <p:cNvSpPr>
                <a:spLocks noChangeShapeType="1"/>
              </p:cNvSpPr>
              <p:nvPr/>
            </p:nvSpPr>
            <p:spPr bwMode="auto">
              <a:xfrm>
                <a:off x="6992598" y="2311400"/>
                <a:ext cx="88900" cy="666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Line 66"/>
              <p:cNvSpPr>
                <a:spLocks noChangeShapeType="1"/>
              </p:cNvSpPr>
              <p:nvPr/>
            </p:nvSpPr>
            <p:spPr bwMode="auto">
              <a:xfrm flipV="1">
                <a:off x="7125948" y="2289175"/>
                <a:ext cx="107950" cy="635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 67"/>
              <p:cNvSpPr>
                <a:spLocks/>
              </p:cNvSpPr>
              <p:nvPr/>
            </p:nvSpPr>
            <p:spPr bwMode="auto">
              <a:xfrm>
                <a:off x="7395823" y="2273300"/>
                <a:ext cx="238125" cy="76200"/>
              </a:xfrm>
              <a:custGeom>
                <a:avLst/>
                <a:gdLst>
                  <a:gd name="T0" fmla="*/ 0 w 150"/>
                  <a:gd name="T1" fmla="*/ 0 h 48"/>
                  <a:gd name="T2" fmla="*/ 186491563 w 150"/>
                  <a:gd name="T3" fmla="*/ 120967500 h 48"/>
                  <a:gd name="T4" fmla="*/ 378023438 w 150"/>
                  <a:gd name="T5" fmla="*/ 10080625 h 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0" h="48">
                    <a:moveTo>
                      <a:pt x="0" y="0"/>
                    </a:moveTo>
                    <a:lnTo>
                      <a:pt x="74" y="48"/>
                    </a:lnTo>
                    <a:lnTo>
                      <a:pt x="150" y="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Line 68"/>
              <p:cNvSpPr>
                <a:spLocks noChangeShapeType="1"/>
              </p:cNvSpPr>
              <p:nvPr/>
            </p:nvSpPr>
            <p:spPr bwMode="auto">
              <a:xfrm>
                <a:off x="7513298" y="2343150"/>
                <a:ext cx="0" cy="1397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Line 69"/>
              <p:cNvSpPr>
                <a:spLocks noChangeShapeType="1"/>
              </p:cNvSpPr>
              <p:nvPr/>
            </p:nvSpPr>
            <p:spPr bwMode="auto">
              <a:xfrm>
                <a:off x="7551398" y="2368550"/>
                <a:ext cx="0" cy="1206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 70"/>
              <p:cNvSpPr>
                <a:spLocks/>
              </p:cNvSpPr>
              <p:nvPr/>
            </p:nvSpPr>
            <p:spPr bwMode="auto">
              <a:xfrm>
                <a:off x="7589498" y="2571750"/>
                <a:ext cx="311150" cy="114300"/>
              </a:xfrm>
              <a:custGeom>
                <a:avLst/>
                <a:gdLst>
                  <a:gd name="T0" fmla="*/ 0 w 196"/>
                  <a:gd name="T1" fmla="*/ 70564375 h 72"/>
                  <a:gd name="T2" fmla="*/ 181451250 w 196"/>
                  <a:gd name="T3" fmla="*/ 181451250 h 72"/>
                  <a:gd name="T4" fmla="*/ 493950625 w 196"/>
                  <a:gd name="T5" fmla="*/ 0 h 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6" h="72">
                    <a:moveTo>
                      <a:pt x="0" y="28"/>
                    </a:moveTo>
                    <a:lnTo>
                      <a:pt x="72" y="72"/>
                    </a:lnTo>
                    <a:lnTo>
                      <a:pt x="196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 71"/>
              <p:cNvSpPr>
                <a:spLocks/>
              </p:cNvSpPr>
              <p:nvPr/>
            </p:nvSpPr>
            <p:spPr bwMode="auto">
              <a:xfrm>
                <a:off x="7906998" y="2305050"/>
                <a:ext cx="342900" cy="336550"/>
              </a:xfrm>
              <a:custGeom>
                <a:avLst/>
                <a:gdLst>
                  <a:gd name="T0" fmla="*/ 196572188 w 216"/>
                  <a:gd name="T1" fmla="*/ 0 h 212"/>
                  <a:gd name="T2" fmla="*/ 0 w 216"/>
                  <a:gd name="T3" fmla="*/ 70564375 h 212"/>
                  <a:gd name="T4" fmla="*/ 0 w 216"/>
                  <a:gd name="T5" fmla="*/ 423386250 h 212"/>
                  <a:gd name="T6" fmla="*/ 332660625 w 216"/>
                  <a:gd name="T7" fmla="*/ 534273125 h 212"/>
                  <a:gd name="T8" fmla="*/ 544353750 w 216"/>
                  <a:gd name="T9" fmla="*/ 241935000 h 212"/>
                  <a:gd name="T10" fmla="*/ 433466875 w 216"/>
                  <a:gd name="T11" fmla="*/ 80645000 h 2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" h="212">
                    <a:moveTo>
                      <a:pt x="78" y="0"/>
                    </a:moveTo>
                    <a:lnTo>
                      <a:pt x="0" y="28"/>
                    </a:lnTo>
                    <a:lnTo>
                      <a:pt x="0" y="168"/>
                    </a:lnTo>
                    <a:lnTo>
                      <a:pt x="132" y="212"/>
                    </a:lnTo>
                    <a:lnTo>
                      <a:pt x="216" y="96"/>
                    </a:lnTo>
                    <a:lnTo>
                      <a:pt x="172" y="32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Line 72"/>
              <p:cNvSpPr>
                <a:spLocks noChangeShapeType="1"/>
              </p:cNvSpPr>
              <p:nvPr/>
            </p:nvSpPr>
            <p:spPr bwMode="auto">
              <a:xfrm>
                <a:off x="7792698" y="2276475"/>
                <a:ext cx="114300" cy="793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Line 73"/>
              <p:cNvSpPr>
                <a:spLocks noChangeShapeType="1"/>
              </p:cNvSpPr>
              <p:nvPr/>
            </p:nvSpPr>
            <p:spPr bwMode="auto">
              <a:xfrm>
                <a:off x="7764123" y="2305050"/>
                <a:ext cx="101600" cy="762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Line 74"/>
              <p:cNvSpPr>
                <a:spLocks noChangeShapeType="1"/>
              </p:cNvSpPr>
              <p:nvPr/>
            </p:nvSpPr>
            <p:spPr bwMode="auto">
              <a:xfrm flipH="1">
                <a:off x="7713323" y="2540000"/>
                <a:ext cx="152400" cy="952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Line 75"/>
              <p:cNvSpPr>
                <a:spLocks noChangeShapeType="1"/>
              </p:cNvSpPr>
              <p:nvPr/>
            </p:nvSpPr>
            <p:spPr bwMode="auto">
              <a:xfrm flipV="1">
                <a:off x="8097498" y="2457450"/>
                <a:ext cx="107950" cy="1397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 76"/>
              <p:cNvSpPr>
                <a:spLocks/>
              </p:cNvSpPr>
              <p:nvPr/>
            </p:nvSpPr>
            <p:spPr bwMode="auto">
              <a:xfrm>
                <a:off x="8053048" y="1708150"/>
                <a:ext cx="346075" cy="361950"/>
              </a:xfrm>
              <a:custGeom>
                <a:avLst/>
                <a:gdLst>
                  <a:gd name="T0" fmla="*/ 206652813 w 218"/>
                  <a:gd name="T1" fmla="*/ 0 h 228"/>
                  <a:gd name="T2" fmla="*/ 0 w 218"/>
                  <a:gd name="T3" fmla="*/ 262096250 h 228"/>
                  <a:gd name="T4" fmla="*/ 201612500 w 218"/>
                  <a:gd name="T5" fmla="*/ 574595625 h 228"/>
                  <a:gd name="T6" fmla="*/ 549394063 w 218"/>
                  <a:gd name="T7" fmla="*/ 443547500 h 228"/>
                  <a:gd name="T8" fmla="*/ 549394063 w 218"/>
                  <a:gd name="T9" fmla="*/ 115927188 h 228"/>
                  <a:gd name="T10" fmla="*/ 206652813 w 218"/>
                  <a:gd name="T11" fmla="*/ 0 h 2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8" h="228">
                    <a:moveTo>
                      <a:pt x="82" y="0"/>
                    </a:moveTo>
                    <a:lnTo>
                      <a:pt x="0" y="104"/>
                    </a:lnTo>
                    <a:lnTo>
                      <a:pt x="80" y="228"/>
                    </a:lnTo>
                    <a:lnTo>
                      <a:pt x="218" y="176"/>
                    </a:lnTo>
                    <a:lnTo>
                      <a:pt x="218" y="46"/>
                    </a:lnTo>
                    <a:lnTo>
                      <a:pt x="8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Line 77"/>
              <p:cNvSpPr>
                <a:spLocks noChangeShapeType="1"/>
              </p:cNvSpPr>
              <p:nvPr/>
            </p:nvSpPr>
            <p:spPr bwMode="auto">
              <a:xfrm flipH="1">
                <a:off x="8145123" y="2073275"/>
                <a:ext cx="38100" cy="11112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Line 78"/>
              <p:cNvSpPr>
                <a:spLocks noChangeShapeType="1"/>
              </p:cNvSpPr>
              <p:nvPr/>
            </p:nvSpPr>
            <p:spPr bwMode="auto">
              <a:xfrm>
                <a:off x="8249898" y="2457450"/>
                <a:ext cx="203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 79"/>
              <p:cNvSpPr>
                <a:spLocks/>
              </p:cNvSpPr>
              <p:nvPr/>
            </p:nvSpPr>
            <p:spPr bwMode="auto">
              <a:xfrm>
                <a:off x="8478498" y="2355850"/>
                <a:ext cx="82550" cy="200025"/>
              </a:xfrm>
              <a:custGeom>
                <a:avLst/>
                <a:gdLst>
                  <a:gd name="T0" fmla="*/ 131048125 w 52"/>
                  <a:gd name="T1" fmla="*/ 0 h 126"/>
                  <a:gd name="T2" fmla="*/ 0 w 52"/>
                  <a:gd name="T3" fmla="*/ 196572188 h 126"/>
                  <a:gd name="T4" fmla="*/ 90725625 w 52"/>
                  <a:gd name="T5" fmla="*/ 317539688 h 1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" h="126">
                    <a:moveTo>
                      <a:pt x="52" y="0"/>
                    </a:moveTo>
                    <a:lnTo>
                      <a:pt x="0" y="78"/>
                    </a:lnTo>
                    <a:lnTo>
                      <a:pt x="36" y="126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 80"/>
              <p:cNvSpPr>
                <a:spLocks/>
              </p:cNvSpPr>
              <p:nvPr/>
            </p:nvSpPr>
            <p:spPr bwMode="auto">
              <a:xfrm>
                <a:off x="8453098" y="2330450"/>
                <a:ext cx="73025" cy="161925"/>
              </a:xfrm>
              <a:custGeom>
                <a:avLst/>
                <a:gdLst>
                  <a:gd name="T0" fmla="*/ 115927188 w 46"/>
                  <a:gd name="T1" fmla="*/ 0 h 102"/>
                  <a:gd name="T2" fmla="*/ 0 w 46"/>
                  <a:gd name="T3" fmla="*/ 181451250 h 102"/>
                  <a:gd name="T4" fmla="*/ 55443438 w 46"/>
                  <a:gd name="T5" fmla="*/ 257055938 h 1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102">
                    <a:moveTo>
                      <a:pt x="46" y="0"/>
                    </a:moveTo>
                    <a:lnTo>
                      <a:pt x="0" y="72"/>
                    </a:lnTo>
                    <a:lnTo>
                      <a:pt x="22" y="102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Line 81"/>
              <p:cNvSpPr>
                <a:spLocks noChangeShapeType="1"/>
              </p:cNvSpPr>
              <p:nvPr/>
            </p:nvSpPr>
            <p:spPr bwMode="auto">
              <a:xfrm flipH="1">
                <a:off x="8472148" y="2741109"/>
                <a:ext cx="63500" cy="1270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Line 82"/>
              <p:cNvSpPr>
                <a:spLocks noChangeShapeType="1"/>
              </p:cNvSpPr>
              <p:nvPr/>
            </p:nvSpPr>
            <p:spPr bwMode="auto">
              <a:xfrm>
                <a:off x="8653123" y="2647950"/>
                <a:ext cx="174625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TextBox 125"/>
              <p:cNvSpPr txBox="1">
                <a:spLocks noChangeArrowheads="1"/>
              </p:cNvSpPr>
              <p:nvPr/>
            </p:nvSpPr>
            <p:spPr bwMode="auto">
              <a:xfrm>
                <a:off x="6354616" y="2511783"/>
                <a:ext cx="376537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28" name="TextBox 126"/>
              <p:cNvSpPr txBox="1">
                <a:spLocks noChangeArrowheads="1"/>
              </p:cNvSpPr>
              <p:nvPr/>
            </p:nvSpPr>
            <p:spPr bwMode="auto">
              <a:xfrm>
                <a:off x="6744485" y="2081561"/>
                <a:ext cx="376537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29" name="TextBox 127"/>
              <p:cNvSpPr txBox="1">
                <a:spLocks noChangeArrowheads="1"/>
              </p:cNvSpPr>
              <p:nvPr/>
            </p:nvSpPr>
            <p:spPr bwMode="auto">
              <a:xfrm>
                <a:off x="7923401" y="2129341"/>
                <a:ext cx="376537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0" name="TextBox 128"/>
              <p:cNvSpPr txBox="1">
                <a:spLocks noChangeArrowheads="1"/>
              </p:cNvSpPr>
              <p:nvPr/>
            </p:nvSpPr>
            <p:spPr bwMode="auto">
              <a:xfrm>
                <a:off x="8387478" y="2497718"/>
                <a:ext cx="376537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1" name="TextBox 129"/>
              <p:cNvSpPr txBox="1">
                <a:spLocks noChangeArrowheads="1"/>
              </p:cNvSpPr>
              <p:nvPr/>
            </p:nvSpPr>
            <p:spPr bwMode="auto">
              <a:xfrm>
                <a:off x="7524684" y="2070881"/>
                <a:ext cx="376537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2" name="TextBox 130"/>
              <p:cNvSpPr txBox="1">
                <a:spLocks noChangeArrowheads="1"/>
              </p:cNvSpPr>
              <p:nvPr/>
            </p:nvSpPr>
            <p:spPr bwMode="auto">
              <a:xfrm>
                <a:off x="7326616" y="2424637"/>
                <a:ext cx="376537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3" name="TextBox 131"/>
              <p:cNvSpPr txBox="1">
                <a:spLocks noChangeArrowheads="1"/>
              </p:cNvSpPr>
              <p:nvPr/>
            </p:nvSpPr>
            <p:spPr bwMode="auto">
              <a:xfrm>
                <a:off x="5850537" y="2733680"/>
                <a:ext cx="506892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HN</a:t>
                </a:r>
              </a:p>
            </p:txBody>
          </p:sp>
          <p:sp>
            <p:nvSpPr>
              <p:cNvPr id="234" name="TextBox 132"/>
              <p:cNvSpPr txBox="1">
                <a:spLocks noChangeArrowheads="1"/>
              </p:cNvSpPr>
              <p:nvPr/>
            </p:nvSpPr>
            <p:spPr bwMode="auto">
              <a:xfrm>
                <a:off x="7131597" y="2026901"/>
                <a:ext cx="376537" cy="318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b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5" name="TextBox 133"/>
              <p:cNvSpPr txBox="1">
                <a:spLocks noChangeArrowheads="1"/>
              </p:cNvSpPr>
              <p:nvPr/>
            </p:nvSpPr>
            <p:spPr bwMode="auto">
              <a:xfrm>
                <a:off x="8410579" y="2101352"/>
                <a:ext cx="385085" cy="254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•"/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–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ts val="400"/>
                  </a:spcAft>
                  <a:buClr>
                    <a:srgbClr val="FFFF00"/>
                  </a:buClr>
                  <a:buFont typeface="Arial" panose="020B0604020202020204" pitchFamily="34" charset="0"/>
                  <a:buChar char="»"/>
                  <a:defRPr sz="2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5760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23B8B-DC09-EC41-A2F0-BC6D6F77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8" y="0"/>
            <a:ext cx="1220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6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Do you have any patients in your practice with...</a:t>
            </a: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19CE54A3-BFB8-8C49-8CA7-536ADEF0CFF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13234" y="1803326"/>
          <a:ext cx="9581746" cy="315419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10640">
                  <a:extLst>
                    <a:ext uri="{9D8B030D-6E8A-4147-A177-3AD203B41FA5}">
                      <a16:colId xmlns:a16="http://schemas.microsoft.com/office/drawing/2014/main" val="2901513083"/>
                    </a:ext>
                  </a:extLst>
                </a:gridCol>
                <a:gridCol w="3087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8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 among those 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1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ER-positive, HER2-negative breast cancer receiving adjuvant therapy or follow-up after adjuvant therapy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1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Metastatic ER-positive, HER2-negative breast cancer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CB6A2-AB0B-5140-8272-FA39D5189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5"/>
            <a:ext cx="12209124" cy="684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2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28A7A-5FE0-1346-A520-472900FA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4"/>
            <a:ext cx="12192000" cy="682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858982" y="155536"/>
            <a:ext cx="10612581" cy="95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PALOMA 3: Overall Survival According to Patients’ Sensitivity to Previous Endocrine Therapy.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0201" y="6234680"/>
            <a:ext cx="2566349" cy="432045"/>
          </a:xfrm>
          <a:prstGeom prst="rect">
            <a:avLst/>
          </a:prstGeom>
          <a:noFill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74195" y="6600089"/>
            <a:ext cx="4348618" cy="16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  <a:defRPr/>
            </a:pPr>
            <a:r>
              <a:rPr kumimoji="0" lang="en-GB" sz="108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Turner NC et al. N </a:t>
            </a:r>
            <a:r>
              <a:rPr kumimoji="0" lang="en-GB" sz="108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Engl</a:t>
            </a:r>
            <a:r>
              <a:rPr kumimoji="0" lang="en-GB" sz="108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J Med 2018;379:1926-1936</a:t>
            </a:r>
          </a:p>
        </p:txBody>
      </p:sp>
      <p:pic>
        <p:nvPicPr>
          <p:cNvPr id="6" name="Picture 5" descr="Imag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2628" y="1116107"/>
            <a:ext cx="4694985" cy="5373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AC69DB-A909-F342-B532-C7575F47AD75}"/>
              </a:ext>
            </a:extLst>
          </p:cNvPr>
          <p:cNvSpPr txBox="1"/>
          <p:nvPr/>
        </p:nvSpPr>
        <p:spPr>
          <a:xfrm>
            <a:off x="6788728" y="1842655"/>
            <a:ext cx="48629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population: no OS advantage (p = 0.09), BUT: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improvement in patients with prior hormone sensitivity.</a:t>
            </a:r>
          </a:p>
        </p:txBody>
      </p:sp>
    </p:spTree>
    <p:extLst>
      <p:ext uri="{BB962C8B-B14F-4D97-AF65-F5344CB8AC3E}">
        <p14:creationId xmlns:p14="http://schemas.microsoft.com/office/powerpoint/2010/main" val="37299772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DEF76-B63F-9248-A878-1293F3D2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4"/>
            <a:ext cx="12199108" cy="68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32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differentiators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351338"/>
          </a:xfrm>
        </p:spPr>
        <p:txBody>
          <a:bodyPr/>
          <a:lstStyle/>
          <a:p>
            <a:r>
              <a:rPr lang="en-US" dirty="0" err="1"/>
              <a:t>Abemaciclib</a:t>
            </a:r>
            <a:r>
              <a:rPr lang="en-US" dirty="0"/>
              <a:t>: approved as a single agent; CNS penetration</a:t>
            </a:r>
          </a:p>
          <a:p>
            <a:r>
              <a:rPr lang="en-US" dirty="0"/>
              <a:t>Logistics: 3 weeks on, one off for palbociclib and </a:t>
            </a:r>
            <a:r>
              <a:rPr lang="en-US" dirty="0" err="1"/>
              <a:t>ribociclib</a:t>
            </a:r>
            <a:r>
              <a:rPr lang="en-US" dirty="0"/>
              <a:t>; continuous for </a:t>
            </a:r>
            <a:r>
              <a:rPr lang="en-US" dirty="0" err="1"/>
              <a:t>abemaciclib</a:t>
            </a:r>
            <a:endParaRPr lang="en-US" dirty="0"/>
          </a:p>
          <a:p>
            <a:pPr lvl="1"/>
            <a:r>
              <a:rPr lang="en-US" dirty="0"/>
              <a:t>Is this a good or a bad thing?</a:t>
            </a:r>
          </a:p>
          <a:p>
            <a:r>
              <a:rPr lang="en-US" dirty="0" err="1"/>
              <a:t>Ribociclib</a:t>
            </a:r>
            <a:r>
              <a:rPr lang="en-US" dirty="0"/>
              <a:t>: co-packaging of </a:t>
            </a:r>
            <a:r>
              <a:rPr lang="en-US" dirty="0" err="1"/>
              <a:t>ribociclib</a:t>
            </a:r>
            <a:r>
              <a:rPr lang="en-US" dirty="0"/>
              <a:t> with letrozole (1 prescription, 1 co-pay); somewhat easier for dose adjustments</a:t>
            </a:r>
          </a:p>
        </p:txBody>
      </p:sp>
    </p:spTree>
    <p:extLst>
      <p:ext uri="{BB962C8B-B14F-4D97-AF65-F5344CB8AC3E}">
        <p14:creationId xmlns:p14="http://schemas.microsoft.com/office/powerpoint/2010/main" val="1570229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CDK4/6 Inhibitors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there be differential mechanisms of resistance?</a:t>
            </a:r>
          </a:p>
          <a:p>
            <a:pPr lvl="1"/>
            <a:r>
              <a:rPr lang="en-US" dirty="0"/>
              <a:t>If so, will they translate into actionable interventions?</a:t>
            </a:r>
          </a:p>
          <a:p>
            <a:pPr lvl="1"/>
            <a:r>
              <a:rPr lang="en-US" dirty="0"/>
              <a:t>CDK 4/6 inhibitors work in patients w/ ESR1 mutations</a:t>
            </a:r>
          </a:p>
          <a:p>
            <a:r>
              <a:rPr lang="en-US" dirty="0"/>
              <a:t>Will there be differences in long-term toxicity/tolerability?</a:t>
            </a:r>
          </a:p>
          <a:p>
            <a:pPr lvl="1"/>
            <a:r>
              <a:rPr lang="en-US" dirty="0"/>
              <a:t>May be important if adjuvant trials are positive</a:t>
            </a:r>
          </a:p>
        </p:txBody>
      </p:sp>
    </p:spTree>
    <p:extLst>
      <p:ext uri="{BB962C8B-B14F-4D97-AF65-F5344CB8AC3E}">
        <p14:creationId xmlns:p14="http://schemas.microsoft.com/office/powerpoint/2010/main" val="2520871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itle 9"/>
          <p:cNvSpPr>
            <a:spLocks noGrp="1"/>
          </p:cNvSpPr>
          <p:nvPr>
            <p:ph type="title"/>
          </p:nvPr>
        </p:nvSpPr>
        <p:spPr>
          <a:xfrm>
            <a:off x="1981200" y="-140982"/>
            <a:ext cx="8229600" cy="1143000"/>
          </a:xfrm>
        </p:spPr>
        <p:txBody>
          <a:bodyPr/>
          <a:lstStyle/>
          <a:p>
            <a:pPr lvl="0"/>
            <a:r>
              <a:rPr lang="en-US" dirty="0"/>
              <a:t>SOLAR-1: Background</a:t>
            </a:r>
          </a:p>
        </p:txBody>
      </p:sp>
      <p:sp>
        <p:nvSpPr>
          <p:cNvPr id="941" name="Content Placeholder 940"/>
          <p:cNvSpPr>
            <a:spLocks noGrp="1"/>
          </p:cNvSpPr>
          <p:nvPr>
            <p:ph idx="1"/>
          </p:nvPr>
        </p:nvSpPr>
        <p:spPr>
          <a:xfrm>
            <a:off x="1992169" y="796140"/>
            <a:ext cx="8229600" cy="4525963"/>
          </a:xfrm>
        </p:spPr>
        <p:txBody>
          <a:bodyPr/>
          <a:lstStyle/>
          <a:p>
            <a:r>
              <a:rPr lang="en-US" dirty="0"/>
              <a:t>Strong evidence links hormone resistance to cross-talk between signal transduction pathways and ER signaling</a:t>
            </a:r>
            <a:endParaRPr lang="en-GB" dirty="0"/>
          </a:p>
        </p:txBody>
      </p:sp>
      <p:grpSp>
        <p:nvGrpSpPr>
          <p:cNvPr id="2" name="Group 947"/>
          <p:cNvGrpSpPr/>
          <p:nvPr/>
        </p:nvGrpSpPr>
        <p:grpSpPr>
          <a:xfrm>
            <a:off x="2656771" y="2354248"/>
            <a:ext cx="7191472" cy="5232340"/>
            <a:chOff x="748315" y="1827213"/>
            <a:chExt cx="7719576" cy="5616575"/>
          </a:xfrm>
        </p:grpSpPr>
        <p:sp>
          <p:nvSpPr>
            <p:cNvPr id="951" name="Chord 950"/>
            <p:cNvSpPr/>
            <p:nvPr/>
          </p:nvSpPr>
          <p:spPr bwMode="auto">
            <a:xfrm>
              <a:off x="771525" y="5191125"/>
              <a:ext cx="7607300" cy="2252663"/>
            </a:xfrm>
            <a:prstGeom prst="chord">
              <a:avLst>
                <a:gd name="adj1" fmla="val 10778883"/>
                <a:gd name="adj2" fmla="val 29415"/>
              </a:avLst>
            </a:prstGeom>
            <a:solidFill>
              <a:schemeClr val="accent2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" name="Group 921"/>
            <p:cNvGrpSpPr/>
            <p:nvPr/>
          </p:nvGrpSpPr>
          <p:grpSpPr>
            <a:xfrm>
              <a:off x="748315" y="2109681"/>
              <a:ext cx="7719576" cy="1234979"/>
              <a:chOff x="748315" y="2154609"/>
              <a:chExt cx="7719576" cy="1234979"/>
            </a:xfrm>
            <a:solidFill>
              <a:schemeClr val="accent2"/>
            </a:solidFill>
          </p:grpSpPr>
          <p:grpSp>
            <p:nvGrpSpPr>
              <p:cNvPr id="4" name="Group 347"/>
              <p:cNvGrpSpPr/>
              <p:nvPr/>
            </p:nvGrpSpPr>
            <p:grpSpPr>
              <a:xfrm>
                <a:off x="748315" y="2154609"/>
                <a:ext cx="7719576" cy="992433"/>
                <a:chOff x="748315" y="2154609"/>
                <a:chExt cx="7719576" cy="992433"/>
              </a:xfrm>
              <a:grpFill/>
              <a:effectLst/>
            </p:grpSpPr>
            <p:grpSp>
              <p:nvGrpSpPr>
                <p:cNvPr id="5" name="Group 115"/>
                <p:cNvGrpSpPr/>
                <p:nvPr/>
              </p:nvGrpSpPr>
              <p:grpSpPr>
                <a:xfrm>
                  <a:off x="748315" y="289293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13" name="Freeform 112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14" name="Freeform 113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" name="Group 116"/>
                <p:cNvGrpSpPr/>
                <p:nvPr/>
              </p:nvGrpSpPr>
              <p:grpSpPr>
                <a:xfrm>
                  <a:off x="872140" y="284530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18" name="Freeform 117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19" name="Freeform 118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" name="Group 120"/>
                <p:cNvGrpSpPr/>
                <p:nvPr/>
              </p:nvGrpSpPr>
              <p:grpSpPr>
                <a:xfrm>
                  <a:off x="1010253" y="278815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22" name="Freeform 121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23" name="Freeform 122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" name="Group 124"/>
                <p:cNvGrpSpPr/>
                <p:nvPr/>
              </p:nvGrpSpPr>
              <p:grpSpPr>
                <a:xfrm>
                  <a:off x="1148365" y="2745294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26" name="Freeform 125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27" name="Freeform 126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28" name="Oval 127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9" name="Group 128"/>
                <p:cNvGrpSpPr/>
                <p:nvPr/>
              </p:nvGrpSpPr>
              <p:grpSpPr>
                <a:xfrm>
                  <a:off x="1286478" y="270243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30" name="Freeform 129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31" name="Freeform 130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32" name="Oval 131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0" name="Group 132"/>
                <p:cNvGrpSpPr/>
                <p:nvPr/>
              </p:nvGrpSpPr>
              <p:grpSpPr>
                <a:xfrm rot="502974">
                  <a:off x="1424590" y="2659569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34" name="Freeform 133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35" name="Freeform 134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" name="Group 140"/>
                <p:cNvGrpSpPr/>
                <p:nvPr/>
              </p:nvGrpSpPr>
              <p:grpSpPr>
                <a:xfrm rot="502974">
                  <a:off x="1562703" y="2616707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42" name="Freeform 141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43" name="Freeform 142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2" name="Group 145"/>
                <p:cNvGrpSpPr/>
                <p:nvPr/>
              </p:nvGrpSpPr>
              <p:grpSpPr>
                <a:xfrm rot="801005">
                  <a:off x="1700814" y="258337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47" name="Freeform 146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48" name="Freeform 147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49" name="Oval 14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3" name="Group 149"/>
                <p:cNvGrpSpPr/>
                <p:nvPr/>
              </p:nvGrpSpPr>
              <p:grpSpPr>
                <a:xfrm rot="801005">
                  <a:off x="1848453" y="255003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51" name="Freeform 150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52" name="Freeform 151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53"/>
                <p:cNvGrpSpPr/>
                <p:nvPr/>
              </p:nvGrpSpPr>
              <p:grpSpPr>
                <a:xfrm rot="801005">
                  <a:off x="1986564" y="252622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55" name="Freeform 154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56" name="Freeform 155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6" name="Group 157"/>
                <p:cNvGrpSpPr/>
                <p:nvPr/>
              </p:nvGrpSpPr>
              <p:grpSpPr>
                <a:xfrm rot="801005">
                  <a:off x="2134202" y="249764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59" name="Freeform 158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60" name="Freeform 159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61" name="Oval 160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161"/>
                <p:cNvGrpSpPr/>
                <p:nvPr/>
              </p:nvGrpSpPr>
              <p:grpSpPr>
                <a:xfrm rot="1768050">
                  <a:off x="4447357" y="227380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63" name="Freeform 162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64" name="Freeform 163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9" name="Group 165"/>
                <p:cNvGrpSpPr/>
                <p:nvPr/>
              </p:nvGrpSpPr>
              <p:grpSpPr>
                <a:xfrm rot="1768050">
                  <a:off x="4299719" y="2274705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67" name="Freeform 166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68" name="Freeform 167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0" name="Group 169"/>
                <p:cNvGrpSpPr/>
                <p:nvPr/>
              </p:nvGrpSpPr>
              <p:grpSpPr>
                <a:xfrm rot="1768050">
                  <a:off x="4591820" y="2269044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71" name="Freeform 170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72" name="Freeform 171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73" name="Oval 172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2" name="Group 173"/>
                <p:cNvGrpSpPr/>
                <p:nvPr/>
              </p:nvGrpSpPr>
              <p:grpSpPr>
                <a:xfrm rot="1768050">
                  <a:off x="4148908" y="227470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75" name="Freeform 174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76" name="Freeform 175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77" name="Oval 176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177"/>
                <p:cNvGrpSpPr/>
                <p:nvPr/>
              </p:nvGrpSpPr>
              <p:grpSpPr>
                <a:xfrm rot="1768050">
                  <a:off x="4001271" y="227947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79" name="Freeform 178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80" name="Freeform 179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81" name="Oval 180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5" name="Group 181"/>
                <p:cNvGrpSpPr/>
                <p:nvPr/>
              </p:nvGrpSpPr>
              <p:grpSpPr>
                <a:xfrm rot="1768050">
                  <a:off x="4734695" y="2264283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83" name="Freeform 182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84" name="Freeform 183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6" name="Group 185"/>
                <p:cNvGrpSpPr/>
                <p:nvPr/>
              </p:nvGrpSpPr>
              <p:grpSpPr>
                <a:xfrm rot="1768050">
                  <a:off x="4877571" y="227291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87" name="Freeform 186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88" name="Freeform 187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89" name="Oval 18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8" name="Group 189"/>
                <p:cNvGrpSpPr/>
                <p:nvPr/>
              </p:nvGrpSpPr>
              <p:grpSpPr>
                <a:xfrm rot="1768050">
                  <a:off x="5025208" y="2272908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91" name="Freeform 190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92" name="Freeform 191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93" name="Oval 192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29" name="Group 193"/>
                <p:cNvGrpSpPr/>
                <p:nvPr/>
              </p:nvGrpSpPr>
              <p:grpSpPr>
                <a:xfrm rot="1642659">
                  <a:off x="3858231" y="228423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95" name="Freeform 194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96" name="Freeform 195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197" name="Oval 196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197"/>
                <p:cNvGrpSpPr/>
                <p:nvPr/>
              </p:nvGrpSpPr>
              <p:grpSpPr>
                <a:xfrm rot="1642659">
                  <a:off x="3710594" y="2288993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199" name="Freeform 198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00" name="Freeform 199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01" name="Oval 200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04" name="Group 201"/>
                <p:cNvGrpSpPr/>
                <p:nvPr/>
              </p:nvGrpSpPr>
              <p:grpSpPr>
                <a:xfrm rot="1228980">
                  <a:off x="3562957" y="2298518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03" name="Freeform 202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04" name="Freeform 203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05" name="Oval 204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05" name="Group 205"/>
                <p:cNvGrpSpPr/>
                <p:nvPr/>
              </p:nvGrpSpPr>
              <p:grpSpPr>
                <a:xfrm rot="1228980">
                  <a:off x="2272317" y="246907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07" name="Freeform 206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08" name="Freeform 207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09" name="Oval 20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06" name="Group 209"/>
                <p:cNvGrpSpPr/>
                <p:nvPr/>
              </p:nvGrpSpPr>
              <p:grpSpPr>
                <a:xfrm rot="1228980">
                  <a:off x="2410429" y="2440498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11" name="Freeform 210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12" name="Freeform 211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07" name="Group 213"/>
                <p:cNvGrpSpPr/>
                <p:nvPr/>
              </p:nvGrpSpPr>
              <p:grpSpPr>
                <a:xfrm rot="1228980">
                  <a:off x="2558066" y="2411923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15" name="Freeform 214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09" name="Group 217"/>
                <p:cNvGrpSpPr/>
                <p:nvPr/>
              </p:nvGrpSpPr>
              <p:grpSpPr>
                <a:xfrm rot="1512468">
                  <a:off x="2705704" y="2392873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20" name="Freeform 219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21" name="Oval 220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10" name="Group 221"/>
                <p:cNvGrpSpPr/>
                <p:nvPr/>
              </p:nvGrpSpPr>
              <p:grpSpPr>
                <a:xfrm rot="1512468">
                  <a:off x="2848578" y="236906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23" name="Freeform 222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24" name="Freeform 223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25" name="Oval 224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11" name="Group 225"/>
                <p:cNvGrpSpPr/>
                <p:nvPr/>
              </p:nvGrpSpPr>
              <p:grpSpPr>
                <a:xfrm rot="1512468">
                  <a:off x="3410555" y="229852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27" name="Freeform 226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28" name="Freeform 227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29" name="Oval 22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12" name="Group 229"/>
                <p:cNvGrpSpPr/>
                <p:nvPr/>
              </p:nvGrpSpPr>
              <p:grpSpPr>
                <a:xfrm rot="1512468">
                  <a:off x="2991451" y="2354773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14" name="Group 233"/>
                <p:cNvGrpSpPr/>
                <p:nvPr/>
              </p:nvGrpSpPr>
              <p:grpSpPr>
                <a:xfrm rot="1140566">
                  <a:off x="3134327" y="2330960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35" name="Freeform 234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36" name="Freeform 235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15" name="Group 237"/>
                <p:cNvGrpSpPr/>
                <p:nvPr/>
              </p:nvGrpSpPr>
              <p:grpSpPr>
                <a:xfrm rot="1174796">
                  <a:off x="3272439" y="2326198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239" name="Freeform 238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40" name="Freeform 239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16" name="Group 293"/>
                <p:cNvGrpSpPr/>
                <p:nvPr/>
              </p:nvGrpSpPr>
              <p:grpSpPr>
                <a:xfrm rot="1303258">
                  <a:off x="5205569" y="2154609"/>
                  <a:ext cx="1847248" cy="678940"/>
                  <a:chOff x="5705628" y="2127071"/>
                  <a:chExt cx="1847248" cy="678940"/>
                </a:xfrm>
                <a:grpFill/>
              </p:grpSpPr>
              <p:grpSp>
                <p:nvGrpSpPr>
                  <p:cNvPr id="47118" name="Group 241"/>
                  <p:cNvGrpSpPr/>
                  <p:nvPr/>
                </p:nvGrpSpPr>
                <p:grpSpPr>
                  <a:xfrm>
                    <a:off x="5705628" y="2579504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43" name="Freeform 242"/>
                    <p:cNvSpPr/>
                    <p:nvPr/>
                  </p:nvSpPr>
                  <p:spPr bwMode="auto">
                    <a:xfrm>
                      <a:off x="676274" y="395763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44" name="Freeform 243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45" name="Oval 244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19" name="Group 245"/>
                  <p:cNvGrpSpPr/>
                  <p:nvPr/>
                </p:nvGrpSpPr>
                <p:grpSpPr>
                  <a:xfrm>
                    <a:off x="5829453" y="2531879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47" name="Freeform 246"/>
                    <p:cNvSpPr/>
                    <p:nvPr/>
                  </p:nvSpPr>
                  <p:spPr bwMode="auto">
                    <a:xfrm>
                      <a:off x="676274" y="395763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48" name="Freeform 247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49" name="Oval 248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0" name="Group 249"/>
                  <p:cNvGrpSpPr/>
                  <p:nvPr/>
                </p:nvGrpSpPr>
                <p:grpSpPr>
                  <a:xfrm>
                    <a:off x="5967566" y="2474729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51" name="Freeform 250"/>
                    <p:cNvSpPr/>
                    <p:nvPr/>
                  </p:nvSpPr>
                  <p:spPr bwMode="auto">
                    <a:xfrm>
                      <a:off x="676274" y="395763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52" name="Freeform 251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53" name="Oval 252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2" name="Group 253"/>
                  <p:cNvGrpSpPr/>
                  <p:nvPr/>
                </p:nvGrpSpPr>
                <p:grpSpPr>
                  <a:xfrm>
                    <a:off x="6105678" y="2431867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55" name="Freeform 254"/>
                    <p:cNvSpPr/>
                    <p:nvPr/>
                  </p:nvSpPr>
                  <p:spPr bwMode="auto">
                    <a:xfrm>
                      <a:off x="676274" y="395763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56" name="Freeform 255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57" name="Oval 256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3" name="Group 257"/>
                  <p:cNvGrpSpPr/>
                  <p:nvPr/>
                </p:nvGrpSpPr>
                <p:grpSpPr>
                  <a:xfrm>
                    <a:off x="6243791" y="2389004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59" name="Freeform 258"/>
                    <p:cNvSpPr/>
                    <p:nvPr/>
                  </p:nvSpPr>
                  <p:spPr bwMode="auto">
                    <a:xfrm>
                      <a:off x="676274" y="395763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60" name="Freeform 259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61" name="Oval 260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4" name="Group 261"/>
                  <p:cNvGrpSpPr/>
                  <p:nvPr/>
                </p:nvGrpSpPr>
                <p:grpSpPr>
                  <a:xfrm rot="502974">
                    <a:off x="6381903" y="2346142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63" name="Freeform 262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64" name="Freeform 263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65" name="Oval 264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6" name="Group 265"/>
                  <p:cNvGrpSpPr/>
                  <p:nvPr/>
                </p:nvGrpSpPr>
                <p:grpSpPr>
                  <a:xfrm rot="502974">
                    <a:off x="6520016" y="2303280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67" name="Freeform 266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68" name="Freeform 267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69" name="Oval 268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7" name="Group 269"/>
                  <p:cNvGrpSpPr/>
                  <p:nvPr/>
                </p:nvGrpSpPr>
                <p:grpSpPr>
                  <a:xfrm rot="801005">
                    <a:off x="6658127" y="2269943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71" name="Freeform 270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72" name="Freeform 271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73" name="Oval 272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28" name="Group 273"/>
                  <p:cNvGrpSpPr/>
                  <p:nvPr/>
                </p:nvGrpSpPr>
                <p:grpSpPr>
                  <a:xfrm rot="801005">
                    <a:off x="6805766" y="2236604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75" name="Freeform 274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76" name="Freeform 275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77" name="Oval 276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30" name="Group 277"/>
                  <p:cNvGrpSpPr/>
                  <p:nvPr/>
                </p:nvGrpSpPr>
                <p:grpSpPr>
                  <a:xfrm rot="801005">
                    <a:off x="6943877" y="2212793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79" name="Freeform 278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80" name="Freeform 279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31" name="Group 281"/>
                  <p:cNvGrpSpPr/>
                  <p:nvPr/>
                </p:nvGrpSpPr>
                <p:grpSpPr>
                  <a:xfrm rot="801005">
                    <a:off x="7091515" y="2184219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83" name="Freeform 282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84" name="Freeform 283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85" name="Oval 284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32" name="Group 285"/>
                  <p:cNvGrpSpPr/>
                  <p:nvPr/>
                </p:nvGrpSpPr>
                <p:grpSpPr>
                  <a:xfrm rot="1228980">
                    <a:off x="7229630" y="2155644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87" name="Freeform 286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88" name="Freeform 287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89" name="Oval 288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34" name="Group 289"/>
                  <p:cNvGrpSpPr/>
                  <p:nvPr/>
                </p:nvGrpSpPr>
                <p:grpSpPr>
                  <a:xfrm rot="1228980">
                    <a:off x="7367742" y="2127071"/>
                    <a:ext cx="185134" cy="226507"/>
                    <a:chOff x="557815" y="3840669"/>
                    <a:chExt cx="185134" cy="226507"/>
                  </a:xfrm>
                  <a:grpFill/>
                  <a:effectLst/>
                </p:grpSpPr>
                <p:sp>
                  <p:nvSpPr>
                    <p:cNvPr id="291" name="Freeform 290"/>
                    <p:cNvSpPr/>
                    <p:nvPr/>
                  </p:nvSpPr>
                  <p:spPr bwMode="auto">
                    <a:xfrm>
                      <a:off x="676274" y="395763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92" name="Freeform 291"/>
                    <p:cNvSpPr/>
                    <p:nvPr/>
                  </p:nvSpPr>
                  <p:spPr bwMode="auto">
                    <a:xfrm rot="17821772" flipH="1">
                      <a:off x="623887" y="3986214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293" name="Oval 292"/>
                    <p:cNvSpPr/>
                    <p:nvPr/>
                  </p:nvSpPr>
                  <p:spPr bwMode="auto">
                    <a:xfrm>
                      <a:off x="557815" y="3840669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  <a:reflection blurRad="6350" stA="52000" endA="300" endPos="35000" dir="5400000" sy="-100000" algn="bl" rotWithShape="0"/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7135" name="Group 241"/>
                <p:cNvGrpSpPr/>
                <p:nvPr/>
              </p:nvGrpSpPr>
              <p:grpSpPr>
                <a:xfrm rot="2145222">
                  <a:off x="7042917" y="2515309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45" name="Freeform 344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46" name="Freeform 345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47" name="Oval 346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2" name="Group 245"/>
                <p:cNvGrpSpPr/>
                <p:nvPr/>
              </p:nvGrpSpPr>
              <p:grpSpPr>
                <a:xfrm rot="2145222">
                  <a:off x="7171233" y="254901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42" name="Freeform 341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43" name="Freeform 342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44" name="Oval 343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3" name="Group 249"/>
                <p:cNvGrpSpPr/>
                <p:nvPr/>
              </p:nvGrpSpPr>
              <p:grpSpPr>
                <a:xfrm rot="2145222">
                  <a:off x="7316710" y="258333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39" name="Freeform 338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40" name="Freeform 339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41" name="Oval 340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253"/>
                <p:cNvGrpSpPr/>
                <p:nvPr/>
              </p:nvGrpSpPr>
              <p:grpSpPr>
                <a:xfrm rot="2145222">
                  <a:off x="7453837" y="262924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36" name="Freeform 335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37" name="Freeform 336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38" name="Oval 337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6" name="Group 257"/>
                <p:cNvGrpSpPr/>
                <p:nvPr/>
              </p:nvGrpSpPr>
              <p:grpSpPr>
                <a:xfrm rot="2145222">
                  <a:off x="7590966" y="267516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33" name="Freeform 332"/>
                  <p:cNvSpPr/>
                  <p:nvPr/>
                </p:nvSpPr>
                <p:spPr bwMode="auto">
                  <a:xfrm>
                    <a:off x="676274" y="395763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34" name="Freeform 333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35" name="Oval 334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7" name="Group 261"/>
                <p:cNvGrpSpPr/>
                <p:nvPr/>
              </p:nvGrpSpPr>
              <p:grpSpPr>
                <a:xfrm rot="2648196">
                  <a:off x="7728093" y="272107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30" name="Freeform 329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31" name="Freeform 330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32" name="Oval 331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265"/>
                <p:cNvGrpSpPr/>
                <p:nvPr/>
              </p:nvGrpSpPr>
              <p:grpSpPr>
                <a:xfrm rot="2648196">
                  <a:off x="7865221" y="2766992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27" name="Freeform 326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8" name="Freeform 327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9" name="Oval 328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269"/>
                <p:cNvGrpSpPr/>
                <p:nvPr/>
              </p:nvGrpSpPr>
              <p:grpSpPr>
                <a:xfrm rot="2946227">
                  <a:off x="7996782" y="282063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24" name="Freeform 323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5" name="Freeform 324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6" name="Oval 325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1" name="Group 273"/>
                <p:cNvGrpSpPr/>
                <p:nvPr/>
              </p:nvGrpSpPr>
              <p:grpSpPr>
                <a:xfrm rot="2946227">
                  <a:off x="8136076" y="2879846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3" name="Oval 322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2" name="Group 277"/>
                <p:cNvGrpSpPr/>
                <p:nvPr/>
              </p:nvGrpSpPr>
              <p:grpSpPr>
                <a:xfrm rot="2946227">
                  <a:off x="8262071" y="2941221"/>
                  <a:ext cx="185134" cy="226507"/>
                  <a:chOff x="557815" y="3840669"/>
                  <a:chExt cx="185134" cy="226507"/>
                </a:xfrm>
                <a:grpFill/>
                <a:effectLst/>
              </p:grpSpPr>
              <p:sp>
                <p:nvSpPr>
                  <p:cNvPr id="318" name="Freeform 317"/>
                  <p:cNvSpPr/>
                  <p:nvPr/>
                </p:nvSpPr>
                <p:spPr bwMode="auto">
                  <a:xfrm>
                    <a:off x="676274" y="395763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 rot="17821772" flipH="1">
                    <a:off x="623887" y="3986214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320" name="Oval 319"/>
                  <p:cNvSpPr/>
                  <p:nvPr/>
                </p:nvSpPr>
                <p:spPr bwMode="auto">
                  <a:xfrm>
                    <a:off x="557815" y="3840669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  <a:reflection blurRad="6350" stA="52000" endA="300" endPos="35000" dir="5400000" sy="-100000" algn="bl" rotWithShape="0"/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" name="Group 919"/>
              <p:cNvGrpSpPr/>
              <p:nvPr/>
            </p:nvGrpSpPr>
            <p:grpSpPr>
              <a:xfrm>
                <a:off x="824167" y="2520084"/>
                <a:ext cx="7569748" cy="869504"/>
                <a:chOff x="824167" y="2520084"/>
                <a:chExt cx="7569748" cy="869504"/>
              </a:xfrm>
              <a:grpFill/>
              <a:effectLst/>
            </p:grpSpPr>
            <p:grpSp>
              <p:nvGrpSpPr>
                <p:cNvPr id="45" name="Group 595"/>
                <p:cNvGrpSpPr/>
                <p:nvPr/>
              </p:nvGrpSpPr>
              <p:grpSpPr>
                <a:xfrm>
                  <a:off x="824167" y="3129686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567" name="Freeform 566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568" name="Freeform 567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569" name="Oval 568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" name="Group 596"/>
                <p:cNvGrpSpPr/>
                <p:nvPr/>
              </p:nvGrpSpPr>
              <p:grpSpPr>
                <a:xfrm>
                  <a:off x="957518" y="3077298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598" name="Freeform 597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599" name="Freeform 598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00" name="Oval 599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8" name="Group 600"/>
                <p:cNvGrpSpPr/>
                <p:nvPr/>
              </p:nvGrpSpPr>
              <p:grpSpPr>
                <a:xfrm>
                  <a:off x="1095632" y="3024910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02" name="Freeform 601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03" name="Freeform 602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04" name="Oval 603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9" name="Group 604"/>
                <p:cNvGrpSpPr/>
                <p:nvPr/>
              </p:nvGrpSpPr>
              <p:grpSpPr>
                <a:xfrm rot="1460568">
                  <a:off x="4434092" y="2520084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06" name="Freeform 605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07" name="Freeform 606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08" name="Oval 607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1" name="Group 608"/>
                <p:cNvGrpSpPr/>
                <p:nvPr/>
              </p:nvGrpSpPr>
              <p:grpSpPr>
                <a:xfrm rot="1460568">
                  <a:off x="4585723" y="2520085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10" name="Freeform 609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11" name="Freeform 610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12" name="Oval 611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2" name="Group 612"/>
                <p:cNvGrpSpPr/>
                <p:nvPr/>
              </p:nvGrpSpPr>
              <p:grpSpPr>
                <a:xfrm rot="1460568">
                  <a:off x="4738125" y="252484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14" name="Freeform 613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15" name="Freeform 614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16" name="Oval 615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616"/>
                <p:cNvGrpSpPr/>
                <p:nvPr/>
              </p:nvGrpSpPr>
              <p:grpSpPr>
                <a:xfrm rot="1587755">
                  <a:off x="4895289" y="2524848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18" name="Freeform 617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19" name="Freeform 618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20" name="Oval 619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6" name="Group 620"/>
                <p:cNvGrpSpPr/>
                <p:nvPr/>
              </p:nvGrpSpPr>
              <p:grpSpPr>
                <a:xfrm rot="1587755">
                  <a:off x="4285687" y="2524848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22" name="Freeform 621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23" name="Freeform 622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24" name="Oval 623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7" name="Group 624"/>
                <p:cNvGrpSpPr/>
                <p:nvPr/>
              </p:nvGrpSpPr>
              <p:grpSpPr>
                <a:xfrm rot="1287655">
                  <a:off x="4133289" y="2529611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26" name="Freeform 625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27" name="Freeform 626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28" name="Oval 627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8" name="Group 628"/>
                <p:cNvGrpSpPr/>
                <p:nvPr/>
              </p:nvGrpSpPr>
              <p:grpSpPr>
                <a:xfrm>
                  <a:off x="1233745" y="2982048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30" name="Freeform 629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31" name="Freeform 630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32" name="Oval 631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59" name="Group 632"/>
                <p:cNvGrpSpPr/>
                <p:nvPr/>
              </p:nvGrpSpPr>
              <p:grpSpPr>
                <a:xfrm>
                  <a:off x="1371857" y="2939185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34" name="Freeform 633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35" name="Freeform 634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36" name="Oval 635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0" name="Group 636"/>
                <p:cNvGrpSpPr/>
                <p:nvPr/>
              </p:nvGrpSpPr>
              <p:grpSpPr>
                <a:xfrm>
                  <a:off x="1514733" y="2901085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38" name="Freeform 637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39" name="Freeform 638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40" name="Oval 639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1" name="Group 640"/>
                <p:cNvGrpSpPr/>
                <p:nvPr/>
              </p:nvGrpSpPr>
              <p:grpSpPr>
                <a:xfrm>
                  <a:off x="1657609" y="2853461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42" name="Freeform 641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43" name="Freeform 642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44" name="Oval 643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2" name="Group 644"/>
                <p:cNvGrpSpPr/>
                <p:nvPr/>
              </p:nvGrpSpPr>
              <p:grpSpPr>
                <a:xfrm rot="923485">
                  <a:off x="2691066" y="2639149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46" name="Freeform 645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47" name="Freeform 646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48" name="Oval 647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63" name="Group 648"/>
                <p:cNvGrpSpPr/>
                <p:nvPr/>
              </p:nvGrpSpPr>
              <p:grpSpPr>
                <a:xfrm rot="923485">
                  <a:off x="2838703" y="261533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50" name="Freeform 649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51" name="Freeform 650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52" name="Oval 651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36" name="Group 652"/>
                <p:cNvGrpSpPr/>
                <p:nvPr/>
              </p:nvGrpSpPr>
              <p:grpSpPr>
                <a:xfrm rot="923485">
                  <a:off x="2986341" y="259628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54" name="Freeform 653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55" name="Freeform 654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56" name="Oval 655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38" name="Group 656"/>
                <p:cNvGrpSpPr/>
                <p:nvPr/>
              </p:nvGrpSpPr>
              <p:grpSpPr>
                <a:xfrm rot="923485">
                  <a:off x="3133978" y="257723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58" name="Freeform 657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59" name="Freeform 658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60" name="Oval 659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39" name="Group 660"/>
                <p:cNvGrpSpPr/>
                <p:nvPr/>
              </p:nvGrpSpPr>
              <p:grpSpPr>
                <a:xfrm rot="923485">
                  <a:off x="3281615" y="2562949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62" name="Freeform 661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63" name="Freeform 662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64" name="Oval 663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0" name="Group 664"/>
                <p:cNvGrpSpPr/>
                <p:nvPr/>
              </p:nvGrpSpPr>
              <p:grpSpPr>
                <a:xfrm rot="1266582">
                  <a:off x="3438774" y="2548662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66" name="Freeform 665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67" name="Freeform 666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68" name="Oval 667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2" name="Group 668"/>
                <p:cNvGrpSpPr/>
                <p:nvPr/>
              </p:nvGrpSpPr>
              <p:grpSpPr>
                <a:xfrm rot="1266582">
                  <a:off x="3581651" y="253913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70" name="Freeform 669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71" name="Freeform 670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72" name="Oval 671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3" name="Group 672"/>
                <p:cNvGrpSpPr/>
                <p:nvPr/>
              </p:nvGrpSpPr>
              <p:grpSpPr>
                <a:xfrm rot="1266582">
                  <a:off x="3986465" y="2524848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74" name="Freeform 673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75" name="Freeform 674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76" name="Oval 675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4" name="Group 676"/>
                <p:cNvGrpSpPr/>
                <p:nvPr/>
              </p:nvGrpSpPr>
              <p:grpSpPr>
                <a:xfrm rot="1266582">
                  <a:off x="3843590" y="2529611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78" name="Freeform 677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79" name="Freeform 678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80" name="Oval 679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6" name="Group 680"/>
                <p:cNvGrpSpPr/>
                <p:nvPr/>
              </p:nvGrpSpPr>
              <p:grpSpPr>
                <a:xfrm rot="1266582">
                  <a:off x="3705476" y="2539136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82" name="Freeform 681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83" name="Freeform 682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84" name="Oval 683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7" name="Group 684"/>
                <p:cNvGrpSpPr/>
                <p:nvPr/>
              </p:nvGrpSpPr>
              <p:grpSpPr>
                <a:xfrm rot="595396">
                  <a:off x="2538667" y="2667723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86" name="Freeform 685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87" name="Freeform 686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88" name="Oval 687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48" name="Group 688"/>
                <p:cNvGrpSpPr/>
                <p:nvPr/>
              </p:nvGrpSpPr>
              <p:grpSpPr>
                <a:xfrm rot="595396">
                  <a:off x="2395792" y="2701060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90" name="Freeform 689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91" name="Freeform 690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92" name="Oval 691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50" name="Group 692"/>
                <p:cNvGrpSpPr/>
                <p:nvPr/>
              </p:nvGrpSpPr>
              <p:grpSpPr>
                <a:xfrm rot="595396">
                  <a:off x="2248155" y="2734399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94" name="Freeform 693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95" name="Freeform 694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96" name="Oval 695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51" name="Group 696"/>
                <p:cNvGrpSpPr/>
                <p:nvPr/>
              </p:nvGrpSpPr>
              <p:grpSpPr>
                <a:xfrm rot="595396">
                  <a:off x="2100517" y="2753449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698" name="Freeform 697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699" name="Freeform 698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700" name="Oval 699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52" name="Group 700"/>
                <p:cNvGrpSpPr/>
                <p:nvPr/>
              </p:nvGrpSpPr>
              <p:grpSpPr>
                <a:xfrm rot="595396">
                  <a:off x="1952880" y="2782023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702" name="Freeform 701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703" name="Freeform 702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704" name="Oval 703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55" name="Group 704"/>
                <p:cNvGrpSpPr/>
                <p:nvPr/>
              </p:nvGrpSpPr>
              <p:grpSpPr>
                <a:xfrm rot="595396">
                  <a:off x="1810005" y="2815359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706" name="Freeform 705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707" name="Freeform 706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708" name="Oval 707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47156" name="Group 874"/>
                <p:cNvGrpSpPr/>
                <p:nvPr/>
              </p:nvGrpSpPr>
              <p:grpSpPr>
                <a:xfrm rot="1974055">
                  <a:off x="6644125" y="2732694"/>
                  <a:ext cx="1749790" cy="656894"/>
                  <a:chOff x="976567" y="2853460"/>
                  <a:chExt cx="1749790" cy="656894"/>
                </a:xfrm>
                <a:grpFill/>
              </p:grpSpPr>
              <p:grpSp>
                <p:nvGrpSpPr>
                  <p:cNvPr id="47157" name="Group 826"/>
                  <p:cNvGrpSpPr/>
                  <p:nvPr/>
                </p:nvGrpSpPr>
                <p:grpSpPr>
                  <a:xfrm>
                    <a:off x="976567" y="3282086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28" name="Freeform 827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29" name="Freeform 828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30" name="Oval 829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58" name="Group 830"/>
                  <p:cNvGrpSpPr/>
                  <p:nvPr/>
                </p:nvGrpSpPr>
                <p:grpSpPr>
                  <a:xfrm>
                    <a:off x="1109918" y="3229698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32" name="Freeform 831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33" name="Freeform 832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34" name="Oval 833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59" name="Group 834"/>
                  <p:cNvGrpSpPr/>
                  <p:nvPr/>
                </p:nvGrpSpPr>
                <p:grpSpPr>
                  <a:xfrm>
                    <a:off x="1248032" y="3177310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36" name="Freeform 835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37" name="Freeform 836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38" name="Oval 837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60" name="Group 838"/>
                  <p:cNvGrpSpPr/>
                  <p:nvPr/>
                </p:nvGrpSpPr>
                <p:grpSpPr>
                  <a:xfrm>
                    <a:off x="1386145" y="3134448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40" name="Freeform 839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41" name="Freeform 840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42" name="Oval 841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61" name="Group 842"/>
                  <p:cNvGrpSpPr/>
                  <p:nvPr/>
                </p:nvGrpSpPr>
                <p:grpSpPr>
                  <a:xfrm>
                    <a:off x="1524257" y="3091585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44" name="Freeform 843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45" name="Freeform 844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46" name="Oval 845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66" name="Group 846"/>
                  <p:cNvGrpSpPr/>
                  <p:nvPr/>
                </p:nvGrpSpPr>
                <p:grpSpPr>
                  <a:xfrm>
                    <a:off x="1667133" y="3053485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48" name="Freeform 847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49" name="Freeform 848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50" name="Oval 849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167" name="Group 850"/>
                  <p:cNvGrpSpPr/>
                  <p:nvPr/>
                </p:nvGrpSpPr>
                <p:grpSpPr>
                  <a:xfrm>
                    <a:off x="1810009" y="3005861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52" name="Freeform 851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53" name="Freeform 852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54" name="Oval 853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4" name="Group 854"/>
                  <p:cNvGrpSpPr/>
                  <p:nvPr/>
                </p:nvGrpSpPr>
                <p:grpSpPr>
                  <a:xfrm rot="595396">
                    <a:off x="2548192" y="2853460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56" name="Freeform 855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57" name="Freeform 856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58" name="Oval 857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5" name="Group 858"/>
                  <p:cNvGrpSpPr/>
                  <p:nvPr/>
                </p:nvGrpSpPr>
                <p:grpSpPr>
                  <a:xfrm rot="595396">
                    <a:off x="2400555" y="2886799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60" name="Freeform 859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61" name="Freeform 860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62" name="Oval 861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" name="Group 862"/>
                  <p:cNvGrpSpPr/>
                  <p:nvPr/>
                </p:nvGrpSpPr>
                <p:grpSpPr>
                  <a:xfrm rot="595396">
                    <a:off x="2252917" y="2905849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64" name="Freeform 863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65" name="Freeform 864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66" name="Oval 865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" name="Group 866"/>
                  <p:cNvGrpSpPr/>
                  <p:nvPr/>
                </p:nvGrpSpPr>
                <p:grpSpPr>
                  <a:xfrm rot="595396">
                    <a:off x="2105280" y="2934423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68" name="Freeform 867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69" name="Freeform 868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70" name="Oval 869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5" name="Group 870"/>
                  <p:cNvGrpSpPr/>
                  <p:nvPr/>
                </p:nvGrpSpPr>
                <p:grpSpPr>
                  <a:xfrm rot="595396">
                    <a:off x="1962405" y="2967759"/>
                    <a:ext cx="178165" cy="228268"/>
                    <a:chOff x="405068" y="3415436"/>
                    <a:chExt cx="178165" cy="228268"/>
                  </a:xfrm>
                  <a:grpFill/>
                </p:grpSpPr>
                <p:sp>
                  <p:nvSpPr>
                    <p:cNvPr id="872" name="Freeform 871"/>
                    <p:cNvSpPr/>
                    <p:nvPr/>
                  </p:nvSpPr>
                  <p:spPr bwMode="auto">
                    <a:xfrm rot="11073073">
                      <a:off x="405068" y="3425478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73" name="Freeform 872"/>
                    <p:cNvSpPr/>
                    <p:nvPr/>
                  </p:nvSpPr>
                  <p:spPr bwMode="auto">
                    <a:xfrm rot="7294845" flipH="1">
                      <a:off x="459557" y="3401149"/>
                      <a:ext cx="66675" cy="95250"/>
                    </a:xfrm>
                    <a:custGeom>
                      <a:avLst/>
                      <a:gdLst>
                        <a:gd name="connsiteX0" fmla="*/ 0 w 66675"/>
                        <a:gd name="connsiteY0" fmla="*/ 0 h 95250"/>
                        <a:gd name="connsiteX1" fmla="*/ 47625 w 66675"/>
                        <a:gd name="connsiteY1" fmla="*/ 23813 h 95250"/>
                        <a:gd name="connsiteX2" fmla="*/ 52387 w 66675"/>
                        <a:gd name="connsiteY2" fmla="*/ 76200 h 95250"/>
                        <a:gd name="connsiteX3" fmla="*/ 66675 w 66675"/>
                        <a:gd name="connsiteY3" fmla="*/ 9525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95250">
                          <a:moveTo>
                            <a:pt x="0" y="0"/>
                          </a:moveTo>
                          <a:cubicBezTo>
                            <a:pt x="15875" y="7938"/>
                            <a:pt x="37570" y="9187"/>
                            <a:pt x="47625" y="23813"/>
                          </a:cubicBezTo>
                          <a:cubicBezTo>
                            <a:pt x="57559" y="38262"/>
                            <a:pt x="48713" y="59055"/>
                            <a:pt x="52387" y="76200"/>
                          </a:cubicBezTo>
                          <a:cubicBezTo>
                            <a:pt x="53856" y="83057"/>
                            <a:pt x="61512" y="90088"/>
                            <a:pt x="66675" y="95250"/>
                          </a:cubicBezTo>
                        </a:path>
                      </a:pathLst>
                    </a:custGeom>
                    <a:grpFill/>
                    <a:ln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12700" h="12700"/>
                    </a:sp3d>
                  </p:spPr>
                  <p:txBody>
                    <a:bodyPr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  <p:sp>
                  <p:nvSpPr>
                    <p:cNvPr id="874" name="Oval 873"/>
                    <p:cNvSpPr/>
                    <p:nvPr/>
                  </p:nvSpPr>
                  <p:spPr bwMode="auto">
                    <a:xfrm rot="11073073">
                      <a:off x="437786" y="3483873"/>
                      <a:ext cx="145447" cy="159831"/>
                    </a:xfrm>
                    <a:prstGeom prst="ellipse">
                      <a:avLst/>
                    </a:prstGeom>
                    <a:grpFill/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glow rad="63500">
                        <a:srgbClr val="FF99CC">
                          <a:alpha val="40000"/>
                        </a:srgbClr>
                      </a:glo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w="38100" h="38100"/>
                    </a:sp3d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35000"/>
                        </a:spcBef>
                        <a:spcAft>
                          <a:spcPct val="25000"/>
                        </a:spcAft>
                        <a:buClr>
                          <a:srgbClr val="8B3D9A"/>
                        </a:buClr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6" name="Group 875"/>
                <p:cNvGrpSpPr/>
                <p:nvPr/>
              </p:nvGrpSpPr>
              <p:grpSpPr>
                <a:xfrm rot="2084674">
                  <a:off x="6509777" y="267248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877" name="Freeform 876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78" name="Freeform 877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79" name="Oval 878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7" name="Group 879"/>
                <p:cNvGrpSpPr/>
                <p:nvPr/>
              </p:nvGrpSpPr>
              <p:grpSpPr>
                <a:xfrm rot="2084674">
                  <a:off x="6366902" y="2643911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881" name="Freeform 880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82" name="Freeform 881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83" name="Oval 882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883"/>
                <p:cNvGrpSpPr/>
                <p:nvPr/>
              </p:nvGrpSpPr>
              <p:grpSpPr>
                <a:xfrm rot="2084674">
                  <a:off x="6219266" y="2620100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885" name="Freeform 884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86" name="Freeform 885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87" name="Oval 886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887"/>
                <p:cNvGrpSpPr/>
                <p:nvPr/>
              </p:nvGrpSpPr>
              <p:grpSpPr>
                <a:xfrm rot="2084674">
                  <a:off x="6071627" y="2596285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889" name="Freeform 888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90" name="Freeform 889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91" name="Oval 890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891"/>
                <p:cNvGrpSpPr/>
                <p:nvPr/>
              </p:nvGrpSpPr>
              <p:grpSpPr>
                <a:xfrm rot="1683625">
                  <a:off x="5923988" y="2577236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893" name="Freeform 892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94" name="Freeform 893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95" name="Oval 894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895"/>
                <p:cNvGrpSpPr/>
                <p:nvPr/>
              </p:nvGrpSpPr>
              <p:grpSpPr>
                <a:xfrm rot="1683625">
                  <a:off x="5042925" y="252484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897" name="Freeform 896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98" name="Freeform 897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899" name="Oval 898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99"/>
                <p:cNvGrpSpPr/>
                <p:nvPr/>
              </p:nvGrpSpPr>
              <p:grpSpPr>
                <a:xfrm rot="1683625">
                  <a:off x="5190564" y="2524846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901" name="Freeform 900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02" name="Freeform 901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03" name="Oval 902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903"/>
                <p:cNvGrpSpPr/>
                <p:nvPr/>
              </p:nvGrpSpPr>
              <p:grpSpPr>
                <a:xfrm rot="1683625">
                  <a:off x="5342965" y="2534371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905" name="Freeform 904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06" name="Freeform 905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07" name="Oval 906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4" name="Group 907"/>
                <p:cNvGrpSpPr/>
                <p:nvPr/>
              </p:nvGrpSpPr>
              <p:grpSpPr>
                <a:xfrm rot="1683625">
                  <a:off x="5776353" y="2553421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909" name="Freeform 908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0" name="Freeform 909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1" name="Oval 910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5" name="Group 911"/>
                <p:cNvGrpSpPr/>
                <p:nvPr/>
              </p:nvGrpSpPr>
              <p:grpSpPr>
                <a:xfrm rot="1683625">
                  <a:off x="5623953" y="2543897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913" name="Freeform 912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4" name="Freeform 913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5" name="Oval 914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86" name="Group 915"/>
                <p:cNvGrpSpPr/>
                <p:nvPr/>
              </p:nvGrpSpPr>
              <p:grpSpPr>
                <a:xfrm rot="1683625">
                  <a:off x="5481078" y="2539135"/>
                  <a:ext cx="178165" cy="228268"/>
                  <a:chOff x="405068" y="3415436"/>
                  <a:chExt cx="178165" cy="228268"/>
                </a:xfrm>
                <a:grpFill/>
              </p:grpSpPr>
              <p:sp>
                <p:nvSpPr>
                  <p:cNvPr id="917" name="Freeform 916"/>
                  <p:cNvSpPr/>
                  <p:nvPr/>
                </p:nvSpPr>
                <p:spPr bwMode="auto">
                  <a:xfrm rot="11073073">
                    <a:off x="405068" y="3425478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8" name="Freeform 917"/>
                  <p:cNvSpPr/>
                  <p:nvPr/>
                </p:nvSpPr>
                <p:spPr bwMode="auto">
                  <a:xfrm rot="7294845" flipH="1">
                    <a:off x="459557" y="3401149"/>
                    <a:ext cx="66675" cy="95250"/>
                  </a:xfrm>
                  <a:custGeom>
                    <a:avLst/>
                    <a:gdLst>
                      <a:gd name="connsiteX0" fmla="*/ 0 w 66675"/>
                      <a:gd name="connsiteY0" fmla="*/ 0 h 95250"/>
                      <a:gd name="connsiteX1" fmla="*/ 47625 w 66675"/>
                      <a:gd name="connsiteY1" fmla="*/ 23813 h 95250"/>
                      <a:gd name="connsiteX2" fmla="*/ 52387 w 66675"/>
                      <a:gd name="connsiteY2" fmla="*/ 76200 h 95250"/>
                      <a:gd name="connsiteX3" fmla="*/ 66675 w 66675"/>
                      <a:gd name="connsiteY3" fmla="*/ 952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5" h="95250">
                        <a:moveTo>
                          <a:pt x="0" y="0"/>
                        </a:moveTo>
                        <a:cubicBezTo>
                          <a:pt x="15875" y="7938"/>
                          <a:pt x="37570" y="9187"/>
                          <a:pt x="47625" y="23813"/>
                        </a:cubicBezTo>
                        <a:cubicBezTo>
                          <a:pt x="57559" y="38262"/>
                          <a:pt x="48713" y="59055"/>
                          <a:pt x="52387" y="76200"/>
                        </a:cubicBezTo>
                        <a:cubicBezTo>
                          <a:pt x="53856" y="83057"/>
                          <a:pt x="61512" y="90088"/>
                          <a:pt x="66675" y="95250"/>
                        </a:cubicBezTo>
                      </a:path>
                    </a:pathLst>
                  </a:custGeom>
                  <a:grpFill/>
                  <a:ln w="2857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12700" h="12700"/>
                  </a:sp3d>
                </p:spPr>
                <p:txBody>
                  <a:bodyPr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  <p:sp>
                <p:nvSpPr>
                  <p:cNvPr id="919" name="Oval 918"/>
                  <p:cNvSpPr/>
                  <p:nvPr/>
                </p:nvSpPr>
                <p:spPr bwMode="auto">
                  <a:xfrm rot="11073073">
                    <a:off x="437786" y="3483873"/>
                    <a:ext cx="145447" cy="159831"/>
                  </a:xfrm>
                  <a:prstGeom prst="ellips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glow rad="63500">
                      <a:srgbClr val="FF99CC">
                        <a:alpha val="40000"/>
                      </a:srgbClr>
                    </a:glow>
                  </a:effectLst>
                  <a:scene3d>
                    <a:camera prst="orthographicFront"/>
                    <a:lightRig rig="threePt" dir="t"/>
                  </a:scene3d>
                  <a:sp3d>
                    <a:bevelT w="38100" h="38100"/>
                  </a:sp3d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ct val="35000"/>
                      </a:spcBef>
                      <a:spcAft>
                        <a:spcPct val="25000"/>
                      </a:spcAft>
                      <a:buClr>
                        <a:srgbClr val="8B3D9A"/>
                      </a:buClr>
                      <a:buSzTx/>
                      <a:buFont typeface="Arial" charset="0"/>
                      <a:buChar char="•"/>
                      <a:tabLst/>
                      <a:defRPr/>
                    </a:pPr>
                    <a:endPara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ＭＳ Ｐゴシック" charset="-128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" name="Oval 13"/>
            <p:cNvSpPr/>
            <p:nvPr/>
          </p:nvSpPr>
          <p:spPr bwMode="auto">
            <a:xfrm>
              <a:off x="5529534" y="2862170"/>
              <a:ext cx="552091" cy="38818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13" name="TextBox 14"/>
            <p:cNvSpPr txBox="1">
              <a:spLocks noChangeArrowheads="1"/>
            </p:cNvSpPr>
            <p:nvPr/>
          </p:nvSpPr>
          <p:spPr bwMode="auto">
            <a:xfrm>
              <a:off x="5451475" y="2905125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RAS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802704" y="3428638"/>
              <a:ext cx="552091" cy="38818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17" name="TextBox 18"/>
            <p:cNvSpPr txBox="1">
              <a:spLocks noChangeArrowheads="1"/>
            </p:cNvSpPr>
            <p:nvPr/>
          </p:nvSpPr>
          <p:spPr bwMode="auto">
            <a:xfrm>
              <a:off x="5724525" y="3471863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RAF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618674" y="4012360"/>
              <a:ext cx="552091" cy="38818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21" name="TextBox 21"/>
            <p:cNvSpPr txBox="1">
              <a:spLocks noChangeArrowheads="1"/>
            </p:cNvSpPr>
            <p:nvPr/>
          </p:nvSpPr>
          <p:spPr bwMode="auto">
            <a:xfrm>
              <a:off x="5540375" y="4056063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MEK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451894" y="4647840"/>
              <a:ext cx="552091" cy="38818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25" name="TextBox 24"/>
            <p:cNvSpPr txBox="1">
              <a:spLocks noChangeArrowheads="1"/>
            </p:cNvSpPr>
            <p:nvPr/>
          </p:nvSpPr>
          <p:spPr bwMode="auto">
            <a:xfrm>
              <a:off x="5373688" y="4691063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ERK</a:t>
              </a: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788542" y="3408511"/>
              <a:ext cx="552091" cy="388189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29" name="TextBox 31"/>
            <p:cNvSpPr txBox="1">
              <a:spLocks noChangeArrowheads="1"/>
            </p:cNvSpPr>
            <p:nvPr/>
          </p:nvSpPr>
          <p:spPr bwMode="auto">
            <a:xfrm>
              <a:off x="1711326" y="3451225"/>
              <a:ext cx="706438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1415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ER</a:t>
              </a: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769075" y="5458723"/>
              <a:ext cx="552091" cy="388189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33" name="TextBox 34"/>
            <p:cNvSpPr txBox="1">
              <a:spLocks noChangeArrowheads="1"/>
            </p:cNvSpPr>
            <p:nvPr/>
          </p:nvSpPr>
          <p:spPr bwMode="auto">
            <a:xfrm>
              <a:off x="2690813" y="5502275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1415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ER</a:t>
              </a: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852469" y="3342374"/>
              <a:ext cx="552091" cy="38818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37" name="TextBox 40"/>
            <p:cNvSpPr txBox="1">
              <a:spLocks noChangeArrowheads="1"/>
            </p:cNvSpPr>
            <p:nvPr/>
          </p:nvSpPr>
          <p:spPr bwMode="auto">
            <a:xfrm>
              <a:off x="2774950" y="3386139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AKT</a:t>
              </a: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3591464" y="3020322"/>
              <a:ext cx="552091" cy="38818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1" name="TextBox 43"/>
            <p:cNvSpPr txBox="1">
              <a:spLocks noChangeArrowheads="1"/>
            </p:cNvSpPr>
            <p:nvPr/>
          </p:nvSpPr>
          <p:spPr bwMode="auto">
            <a:xfrm>
              <a:off x="3513138" y="3063875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PI3K</a:t>
              </a: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1365853" y="3313619"/>
              <a:ext cx="552091" cy="388189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5" name="TextBox 46"/>
            <p:cNvSpPr txBox="1">
              <a:spLocks noChangeArrowheads="1"/>
            </p:cNvSpPr>
            <p:nvPr/>
          </p:nvSpPr>
          <p:spPr bwMode="auto">
            <a:xfrm>
              <a:off x="1287463" y="3355975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1415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E</a:t>
              </a: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2355012" y="5458721"/>
              <a:ext cx="552091" cy="388189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9" name="TextBox 50"/>
            <p:cNvSpPr txBox="1">
              <a:spLocks noChangeArrowheads="1"/>
            </p:cNvSpPr>
            <p:nvPr/>
          </p:nvSpPr>
          <p:spPr bwMode="auto">
            <a:xfrm>
              <a:off x="2278063" y="5502275"/>
              <a:ext cx="706437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1415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E</a:t>
              </a: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3291828" y="4294149"/>
              <a:ext cx="1034376" cy="58448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53" name="TextBox 53"/>
            <p:cNvSpPr txBox="1">
              <a:spLocks noChangeArrowheads="1"/>
            </p:cNvSpPr>
            <p:nvPr/>
          </p:nvSpPr>
          <p:spPr bwMode="auto">
            <a:xfrm>
              <a:off x="3138488" y="4410075"/>
              <a:ext cx="1323976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mTOR</a:t>
              </a:r>
            </a:p>
          </p:txBody>
        </p:sp>
        <p:cxnSp>
          <p:nvCxnSpPr>
            <p:cNvPr id="47154" name="Straight Arrow Connector 61"/>
            <p:cNvCxnSpPr>
              <a:cxnSpLocks noChangeShapeType="1"/>
            </p:cNvCxnSpPr>
            <p:nvPr/>
          </p:nvCxnSpPr>
          <p:spPr bwMode="auto">
            <a:xfrm rot="16200000" flipH="1">
              <a:off x="1690688" y="4241800"/>
              <a:ext cx="1612900" cy="803275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prstDash val="dash"/>
              <a:round/>
              <a:headEnd/>
              <a:tailEnd type="triangle" w="med" len="med"/>
            </a:ln>
          </p:spPr>
        </p:cxnSp>
        <p:sp>
          <p:nvSpPr>
            <p:cNvPr id="68" name="Arc 67"/>
            <p:cNvSpPr/>
            <p:nvPr/>
          </p:nvSpPr>
          <p:spPr bwMode="auto">
            <a:xfrm rot="5620309">
              <a:off x="3324226" y="3138487"/>
              <a:ext cx="347662" cy="481013"/>
            </a:xfrm>
            <a:prstGeom prst="arc">
              <a:avLst>
                <a:gd name="adj1" fmla="val 16200000"/>
                <a:gd name="adj2" fmla="val 902400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" name="Arc 68"/>
            <p:cNvSpPr/>
            <p:nvPr/>
          </p:nvSpPr>
          <p:spPr bwMode="auto">
            <a:xfrm rot="6418808">
              <a:off x="4066382" y="2629694"/>
              <a:ext cx="585787" cy="631825"/>
            </a:xfrm>
            <a:prstGeom prst="arc">
              <a:avLst>
                <a:gd name="adj1" fmla="val 14967664"/>
                <a:gd name="adj2" fmla="val 1362579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0" name="Arc 69"/>
            <p:cNvSpPr/>
            <p:nvPr/>
          </p:nvSpPr>
          <p:spPr bwMode="auto">
            <a:xfrm rot="15181192" flipH="1">
              <a:off x="5071269" y="2629694"/>
              <a:ext cx="585787" cy="631825"/>
            </a:xfrm>
            <a:prstGeom prst="arc">
              <a:avLst>
                <a:gd name="adj1" fmla="val 14967664"/>
                <a:gd name="adj2" fmla="val 1362579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1" name="Arc 70"/>
            <p:cNvSpPr/>
            <p:nvPr/>
          </p:nvSpPr>
          <p:spPr bwMode="auto">
            <a:xfrm rot="976228">
              <a:off x="5857875" y="3133725"/>
              <a:ext cx="347663" cy="395288"/>
            </a:xfrm>
            <a:prstGeom prst="arc">
              <a:avLst>
                <a:gd name="adj1" fmla="val 16200000"/>
                <a:gd name="adj2" fmla="val 1173991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 rot="2679916">
              <a:off x="5895975" y="3748088"/>
              <a:ext cx="347663" cy="395287"/>
            </a:xfrm>
            <a:prstGeom prst="arc">
              <a:avLst>
                <a:gd name="adj1" fmla="val 16200000"/>
                <a:gd name="adj2" fmla="val 1173991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3" name="Arc 72"/>
            <p:cNvSpPr/>
            <p:nvPr/>
          </p:nvSpPr>
          <p:spPr bwMode="auto">
            <a:xfrm rot="2679916">
              <a:off x="5691188" y="4343400"/>
              <a:ext cx="347662" cy="395288"/>
            </a:xfrm>
            <a:prstGeom prst="arc">
              <a:avLst>
                <a:gd name="adj1" fmla="val 16200000"/>
                <a:gd name="adj2" fmla="val 1173991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4" name="Arc 73"/>
            <p:cNvSpPr/>
            <p:nvPr/>
          </p:nvSpPr>
          <p:spPr bwMode="auto">
            <a:xfrm rot="1479893">
              <a:off x="5330825" y="4935538"/>
              <a:ext cx="407988" cy="547687"/>
            </a:xfrm>
            <a:prstGeom prst="arc">
              <a:avLst>
                <a:gd name="adj1" fmla="val 17899047"/>
                <a:gd name="adj2" fmla="val 3268829"/>
              </a:avLst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47162" name="Straight Connector 75"/>
            <p:cNvCxnSpPr>
              <a:cxnSpLocks noChangeShapeType="1"/>
            </p:cNvCxnSpPr>
            <p:nvPr/>
          </p:nvCxnSpPr>
          <p:spPr bwMode="auto">
            <a:xfrm>
              <a:off x="4267200" y="4083050"/>
              <a:ext cx="1238250" cy="603250"/>
            </a:xfrm>
            <a:prstGeom prst="lin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</p:spPr>
        </p:cxnSp>
        <p:cxnSp>
          <p:nvCxnSpPr>
            <p:cNvPr id="47163" name="Straight Connector 78"/>
            <p:cNvCxnSpPr>
              <a:cxnSpLocks noChangeShapeType="1"/>
            </p:cNvCxnSpPr>
            <p:nvPr/>
          </p:nvCxnSpPr>
          <p:spPr bwMode="auto">
            <a:xfrm flipV="1">
              <a:off x="3689350" y="4216400"/>
              <a:ext cx="285750" cy="0"/>
            </a:xfrm>
            <a:prstGeom prst="lin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</p:spPr>
        </p:cxnSp>
        <p:cxnSp>
          <p:nvCxnSpPr>
            <p:cNvPr id="47164" name="Straight Connector 81"/>
            <p:cNvCxnSpPr>
              <a:cxnSpLocks noChangeShapeType="1"/>
            </p:cNvCxnSpPr>
            <p:nvPr/>
          </p:nvCxnSpPr>
          <p:spPr bwMode="auto">
            <a:xfrm rot="5400000" flipH="1" flipV="1">
              <a:off x="3733800" y="4121150"/>
              <a:ext cx="190500" cy="0"/>
            </a:xfrm>
            <a:prstGeom prst="lin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</p:spPr>
        </p:cxnSp>
        <p:cxnSp>
          <p:nvCxnSpPr>
            <p:cNvPr id="47165" name="Straight Connector 82"/>
            <p:cNvCxnSpPr>
              <a:cxnSpLocks noChangeShapeType="1"/>
            </p:cNvCxnSpPr>
            <p:nvPr/>
          </p:nvCxnSpPr>
          <p:spPr bwMode="auto">
            <a:xfrm rot="10800000">
              <a:off x="3384550" y="3625850"/>
              <a:ext cx="146050" cy="76200"/>
            </a:xfrm>
            <a:prstGeom prst="lin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</p:spPr>
        </p:cxnSp>
        <p:sp>
          <p:nvSpPr>
            <p:cNvPr id="96" name="Hexagon 95"/>
            <p:cNvSpPr/>
            <p:nvPr/>
          </p:nvSpPr>
          <p:spPr bwMode="auto">
            <a:xfrm>
              <a:off x="4083461" y="3635674"/>
              <a:ext cx="629727" cy="396814"/>
            </a:xfrm>
            <a:prstGeom prst="hexagon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69" name="TextBox 96"/>
            <p:cNvSpPr txBox="1">
              <a:spLocks noChangeArrowheads="1"/>
            </p:cNvSpPr>
            <p:nvPr/>
          </p:nvSpPr>
          <p:spPr bwMode="auto">
            <a:xfrm>
              <a:off x="4022725" y="3687763"/>
              <a:ext cx="708025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1415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TSC1</a:t>
              </a:r>
            </a:p>
          </p:txBody>
        </p:sp>
        <p:sp>
          <p:nvSpPr>
            <p:cNvPr id="55" name="Hexagon 54"/>
            <p:cNvSpPr/>
            <p:nvPr/>
          </p:nvSpPr>
          <p:spPr bwMode="auto">
            <a:xfrm>
              <a:off x="3493701" y="3638551"/>
              <a:ext cx="629727" cy="396814"/>
            </a:xfrm>
            <a:prstGeom prst="hexagon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38100" h="38100"/>
            </a:sp3d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73" name="TextBox 55"/>
            <p:cNvSpPr txBox="1">
              <a:spLocks noChangeArrowheads="1"/>
            </p:cNvSpPr>
            <p:nvPr/>
          </p:nvSpPr>
          <p:spPr bwMode="auto">
            <a:xfrm>
              <a:off x="3433763" y="3690938"/>
              <a:ext cx="706437" cy="3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41415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TSC2</a:t>
              </a:r>
            </a:p>
          </p:txBody>
        </p:sp>
        <p:cxnSp>
          <p:nvCxnSpPr>
            <p:cNvPr id="47174" name="Straight Connector 98"/>
            <p:cNvCxnSpPr>
              <a:cxnSpLocks noChangeShapeType="1"/>
            </p:cNvCxnSpPr>
            <p:nvPr/>
          </p:nvCxnSpPr>
          <p:spPr bwMode="auto">
            <a:xfrm rot="5400000" flipH="1" flipV="1">
              <a:off x="4200525" y="4048125"/>
              <a:ext cx="114300" cy="82550"/>
            </a:xfrm>
            <a:prstGeom prst="lin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</p:spPr>
        </p:cxnSp>
        <p:cxnSp>
          <p:nvCxnSpPr>
            <p:cNvPr id="47175" name="Straight Connector 101"/>
            <p:cNvCxnSpPr>
              <a:cxnSpLocks noChangeShapeType="1"/>
            </p:cNvCxnSpPr>
            <p:nvPr/>
          </p:nvCxnSpPr>
          <p:spPr bwMode="auto">
            <a:xfrm rot="5400000" flipH="1" flipV="1">
              <a:off x="3467100" y="3671888"/>
              <a:ext cx="95250" cy="69850"/>
            </a:xfrm>
            <a:prstGeom prst="line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round/>
              <a:headEnd/>
              <a:tailEnd/>
            </a:ln>
          </p:spPr>
        </p:cxnSp>
        <p:sp>
          <p:nvSpPr>
            <p:cNvPr id="47176" name="Down Arrow 103"/>
            <p:cNvSpPr>
              <a:spLocks noChangeArrowheads="1"/>
            </p:cNvSpPr>
            <p:nvPr/>
          </p:nvSpPr>
          <p:spPr bwMode="auto">
            <a:xfrm rot="-2129879">
              <a:off x="4005263" y="4826000"/>
              <a:ext cx="298450" cy="1031875"/>
            </a:xfrm>
            <a:prstGeom prst="downArrow">
              <a:avLst>
                <a:gd name="adj1" fmla="val 50306"/>
                <a:gd name="adj2" fmla="val 50037"/>
              </a:avLst>
            </a:prstGeom>
            <a:solidFill>
              <a:schemeClr val="bg2">
                <a:lumMod val="1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endParaRPr>
            </a:p>
          </p:txBody>
        </p:sp>
        <p:sp>
          <p:nvSpPr>
            <p:cNvPr id="106" name="Bent Arrow 105"/>
            <p:cNvSpPr/>
            <p:nvPr/>
          </p:nvSpPr>
          <p:spPr bwMode="auto">
            <a:xfrm rot="20892853" flipV="1">
              <a:off x="3019425" y="5835650"/>
              <a:ext cx="877888" cy="427038"/>
            </a:xfrm>
            <a:prstGeom prst="bentArrow">
              <a:avLst>
                <a:gd name="adj1" fmla="val 36111"/>
                <a:gd name="adj2" fmla="val 28968"/>
                <a:gd name="adj3" fmla="val 29762"/>
                <a:gd name="adj4" fmla="val 43750"/>
              </a:avLst>
            </a:prstGeom>
            <a:solidFill>
              <a:schemeClr val="bg2">
                <a:lumMod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 typeface="Arial" charset="0"/>
                <a:buChar char="•"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cxnSp>
          <p:nvCxnSpPr>
            <p:cNvPr id="47178" name="Straight Arrow Connector 923"/>
            <p:cNvCxnSpPr>
              <a:cxnSpLocks noChangeShapeType="1"/>
            </p:cNvCxnSpPr>
            <p:nvPr/>
          </p:nvCxnSpPr>
          <p:spPr bwMode="auto">
            <a:xfrm flipV="1">
              <a:off x="2303463" y="2862263"/>
              <a:ext cx="1698625" cy="595312"/>
            </a:xfrm>
            <a:prstGeom prst="straightConnector1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  <a:prstDash val="dash"/>
              <a:round/>
              <a:headEnd/>
              <a:tailEnd type="triangle" w="med" len="med"/>
            </a:ln>
          </p:spPr>
        </p:cxnSp>
        <p:grpSp>
          <p:nvGrpSpPr>
            <p:cNvPr id="87" name="Group 940"/>
            <p:cNvGrpSpPr>
              <a:grpSpLocks/>
            </p:cNvGrpSpPr>
            <p:nvPr/>
          </p:nvGrpSpPr>
          <p:grpSpPr bwMode="auto">
            <a:xfrm>
              <a:off x="4605338" y="2108200"/>
              <a:ext cx="519112" cy="814388"/>
              <a:chOff x="4613909" y="2235994"/>
              <a:chExt cx="443866" cy="697706"/>
            </a:xfrm>
          </p:grpSpPr>
          <p:sp>
            <p:nvSpPr>
              <p:cNvPr id="928" name="Rectangle 927"/>
              <p:cNvSpPr/>
              <p:nvPr/>
            </p:nvSpPr>
            <p:spPr bwMode="auto">
              <a:xfrm>
                <a:off x="4733924" y="2300289"/>
                <a:ext cx="45719" cy="285750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29" name="Rectangle 928"/>
              <p:cNvSpPr/>
              <p:nvPr/>
            </p:nvSpPr>
            <p:spPr bwMode="auto">
              <a:xfrm>
                <a:off x="4895849" y="2300289"/>
                <a:ext cx="45719" cy="285750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30" name="Rectangle 929"/>
              <p:cNvSpPr/>
              <p:nvPr/>
            </p:nvSpPr>
            <p:spPr bwMode="auto">
              <a:xfrm rot="5400000">
                <a:off x="4811791" y="2386730"/>
                <a:ext cx="45719" cy="122398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33" name="Rectangle 932"/>
              <p:cNvSpPr/>
              <p:nvPr/>
            </p:nvSpPr>
            <p:spPr bwMode="auto">
              <a:xfrm rot="5400000">
                <a:off x="4811791" y="2501031"/>
                <a:ext cx="45719" cy="122398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34" name="Rectangle 933"/>
              <p:cNvSpPr/>
              <p:nvPr/>
            </p:nvSpPr>
            <p:spPr bwMode="auto">
              <a:xfrm rot="5400000">
                <a:off x="4933235" y="2524844"/>
                <a:ext cx="45719" cy="122398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27" name="Rectangle 926"/>
              <p:cNvSpPr/>
              <p:nvPr/>
            </p:nvSpPr>
            <p:spPr bwMode="auto">
              <a:xfrm>
                <a:off x="4972049" y="2419350"/>
                <a:ext cx="45719" cy="509587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31" name="Rectangle 930"/>
              <p:cNvSpPr/>
              <p:nvPr/>
            </p:nvSpPr>
            <p:spPr bwMode="auto">
              <a:xfrm rot="5400000">
                <a:off x="4973716" y="2720108"/>
                <a:ext cx="45719" cy="122398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35" name="Rectangle 934"/>
              <p:cNvSpPr/>
              <p:nvPr/>
            </p:nvSpPr>
            <p:spPr bwMode="auto">
              <a:xfrm rot="5400000">
                <a:off x="4690347" y="2524844"/>
                <a:ext cx="45719" cy="122398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26" name="Rectangle 925"/>
              <p:cNvSpPr/>
              <p:nvPr/>
            </p:nvSpPr>
            <p:spPr bwMode="auto">
              <a:xfrm>
                <a:off x="4652964" y="2424113"/>
                <a:ext cx="45719" cy="509587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7214" name="Isosceles Triangle 936"/>
              <p:cNvSpPr>
                <a:spLocks noChangeArrowheads="1"/>
              </p:cNvSpPr>
              <p:nvPr/>
            </p:nvSpPr>
            <p:spPr bwMode="auto">
              <a:xfrm rot="10800000">
                <a:off x="4848225" y="2235994"/>
                <a:ext cx="142875" cy="130969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938" name="Oval 937"/>
              <p:cNvSpPr/>
              <p:nvPr/>
            </p:nvSpPr>
            <p:spPr bwMode="auto">
              <a:xfrm flipV="1">
                <a:off x="4876800" y="2242657"/>
                <a:ext cx="91440" cy="365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/>
                  </a:gs>
                  <a:gs pos="50000">
                    <a:schemeClr val="accent6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7218" name="Isosceles Triangle 938"/>
              <p:cNvSpPr>
                <a:spLocks noChangeArrowheads="1"/>
              </p:cNvSpPr>
              <p:nvPr/>
            </p:nvSpPr>
            <p:spPr bwMode="auto">
              <a:xfrm rot="10800000">
                <a:off x="4683919" y="2235994"/>
                <a:ext cx="142875" cy="130969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endParaRPr>
              </a:p>
            </p:txBody>
          </p:sp>
          <p:sp>
            <p:nvSpPr>
              <p:cNvPr id="940" name="Oval 939"/>
              <p:cNvSpPr/>
              <p:nvPr/>
            </p:nvSpPr>
            <p:spPr bwMode="auto">
              <a:xfrm flipV="1">
                <a:off x="4712494" y="2242657"/>
                <a:ext cx="91440" cy="365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/>
                  </a:gs>
                  <a:gs pos="50000">
                    <a:schemeClr val="accent6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32" name="Rectangle 931"/>
              <p:cNvSpPr/>
              <p:nvPr/>
            </p:nvSpPr>
            <p:spPr bwMode="auto">
              <a:xfrm rot="5400000">
                <a:off x="4652248" y="2720108"/>
                <a:ext cx="45719" cy="122398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88" name="Group 941"/>
            <p:cNvGrpSpPr>
              <a:grpSpLocks/>
            </p:cNvGrpSpPr>
            <p:nvPr/>
          </p:nvGrpSpPr>
          <p:grpSpPr bwMode="auto">
            <a:xfrm>
              <a:off x="3973513" y="2763838"/>
              <a:ext cx="708025" cy="388937"/>
              <a:chOff x="3973904" y="2783458"/>
              <a:chExt cx="707366" cy="388189"/>
            </a:xfrm>
          </p:grpSpPr>
          <p:sp>
            <p:nvSpPr>
              <p:cNvPr id="27" name="Oval 26"/>
              <p:cNvSpPr/>
              <p:nvPr/>
            </p:nvSpPr>
            <p:spPr bwMode="auto">
              <a:xfrm>
                <a:off x="4051541" y="2783458"/>
                <a:ext cx="552091" cy="388189"/>
              </a:xfrm>
              <a:prstGeom prst="ellipse">
                <a:avLst/>
              </a:prstGeom>
              <a:solidFill>
                <a:schemeClr val="bg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 typeface="Arial" charset="0"/>
                  <a:buChar char="•"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7186" name="TextBox 27"/>
              <p:cNvSpPr txBox="1">
                <a:spLocks noChangeArrowheads="1"/>
              </p:cNvSpPr>
              <p:nvPr/>
            </p:nvSpPr>
            <p:spPr bwMode="auto">
              <a:xfrm>
                <a:off x="3973904" y="2826238"/>
                <a:ext cx="707366" cy="336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35000"/>
                  </a:spcBef>
                  <a:spcAft>
                    <a:spcPct val="25000"/>
                  </a:spcAft>
                  <a:buClr>
                    <a:srgbClr val="8B3D9A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41415"/>
                    </a:solidFill>
                    <a:effectLst/>
                    <a:uLnTx/>
                    <a:uFillTx/>
                    <a:latin typeface="Calibri" panose="020F0502020204030204"/>
                    <a:ea typeface="MS PGothic" pitchFamily="34" charset="-128"/>
                    <a:cs typeface="+mn-cs"/>
                  </a:rPr>
                  <a:t>ER</a:t>
                </a:r>
              </a:p>
            </p:txBody>
          </p:sp>
        </p:grpSp>
        <p:sp>
          <p:nvSpPr>
            <p:cNvPr id="47181" name="TextBox 942"/>
            <p:cNvSpPr txBox="1">
              <a:spLocks noChangeArrowheads="1"/>
            </p:cNvSpPr>
            <p:nvPr/>
          </p:nvSpPr>
          <p:spPr bwMode="auto">
            <a:xfrm>
              <a:off x="889000" y="1827213"/>
              <a:ext cx="7556500" cy="34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     IGF-1R, EGFR, HER2</a:t>
              </a:r>
            </a:p>
          </p:txBody>
        </p:sp>
        <p:sp>
          <p:nvSpPr>
            <p:cNvPr id="47182" name="TextBox 943"/>
            <p:cNvSpPr txBox="1">
              <a:spLocks noChangeArrowheads="1"/>
            </p:cNvSpPr>
            <p:nvPr/>
          </p:nvSpPr>
          <p:spPr bwMode="auto">
            <a:xfrm>
              <a:off x="4014788" y="5851525"/>
              <a:ext cx="2592387" cy="336985"/>
            </a:xfrm>
            <a:prstGeom prst="rect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B3D9A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MS PGothic" pitchFamily="34" charset="-128"/>
                  <a:cs typeface="+mn-cs"/>
                </a:rPr>
                <a:t>Cell Proliferation</a:t>
              </a:r>
            </a:p>
          </p:txBody>
        </p:sp>
      </p:grpSp>
      <p:sp>
        <p:nvSpPr>
          <p:cNvPr id="497" name="TextBox 5"/>
          <p:cNvSpPr txBox="1">
            <a:spLocks noChangeArrowheads="1"/>
          </p:cNvSpPr>
          <p:nvPr/>
        </p:nvSpPr>
        <p:spPr bwMode="auto">
          <a:xfrm>
            <a:off x="1966913" y="6581002"/>
            <a:ext cx="4396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Yue W, et al. J Steroid Biochem Mol Biol. 2007;106:102-110.</a:t>
            </a:r>
          </a:p>
        </p:txBody>
      </p:sp>
    </p:spTree>
    <p:extLst>
      <p:ext uri="{BB962C8B-B14F-4D97-AF65-F5344CB8AC3E}">
        <p14:creationId xmlns:p14="http://schemas.microsoft.com/office/powerpoint/2010/main" val="1557165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SOLAR-1: Alpelisib + Fulvestrant for </a:t>
            </a:r>
            <a:r>
              <a:rPr lang="en-US" dirty="0"/>
              <a:t>Men and Postmenopausal Women With HR-Positive A</a:t>
            </a:r>
            <a:r>
              <a:rPr lang="en-US" altLang="en-US" dirty="0"/>
              <a:t>BC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07804C-A39E-4804-8157-2E2A48E9E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International, randomized, double-blind phase III study</a:t>
            </a:r>
          </a:p>
        </p:txBody>
      </p:sp>
      <p:sp>
        <p:nvSpPr>
          <p:cNvPr id="19460" name="Text Box 45">
            <a:extLst>
              <a:ext uri="{FF2B5EF4-FFF2-40B4-BE49-F238E27FC236}">
                <a16:creationId xmlns:a16="http://schemas.microsoft.com/office/drawing/2014/main" id="{73BB8788-EA93-4F80-B091-B8486BEE8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89" y="2575258"/>
            <a:ext cx="34438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Men or postmenopausal women with HR+/HER2- advanced breast cancer and recurrence/progression on or after prior aromatase inhibitor therapy; ECOG PS 0/1; measurable disease or ≥ 1 predominantly lytic bone lesion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572)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3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944" y="2314444"/>
            <a:ext cx="2359716" cy="5753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Alpelisib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+ Fulvestrant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169)</a:t>
            </a:r>
          </a:p>
        </p:txBody>
      </p:sp>
      <p:sp>
        <p:nvSpPr>
          <p:cNvPr id="19464" name="Rectangle 50">
            <a:extLst>
              <a:ext uri="{FF2B5EF4-FFF2-40B4-BE49-F238E27FC236}">
                <a16:creationId xmlns:a16="http://schemas.microsoft.com/office/drawing/2014/main" id="{FD3256D1-4424-49E5-A490-F3D2F228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507" y="2935721"/>
            <a:ext cx="2359715" cy="5753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Fulvestrant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172)</a:t>
            </a:r>
          </a:p>
        </p:txBody>
      </p:sp>
      <p:sp>
        <p:nvSpPr>
          <p:cNvPr id="19467" name="Line 53">
            <a:extLst>
              <a:ext uri="{FF2B5EF4-FFF2-40B4-BE49-F238E27FC236}">
                <a16:creationId xmlns:a16="http://schemas.microsoft.com/office/drawing/2014/main" id="{19B47B8E-7D11-46DE-BD1E-B2309FDE5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861" y="2977075"/>
            <a:ext cx="457200" cy="24548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8" name="Line 54">
            <a:extLst>
              <a:ext uri="{FF2B5EF4-FFF2-40B4-BE49-F238E27FC236}">
                <a16:creationId xmlns:a16="http://schemas.microsoft.com/office/drawing/2014/main" id="{D1F2E6DC-39ED-43FE-A784-E6851ADCA3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5861" y="2601231"/>
            <a:ext cx="457200" cy="24548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5918773-5EFA-48BC-B809-B1F40A00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D4FB18-EE60-42B8-97D1-C8F45CA06E1B}"/>
              </a:ext>
            </a:extLst>
          </p:cNvPr>
          <p:cNvSpPr/>
          <p:nvPr/>
        </p:nvSpPr>
        <p:spPr>
          <a:xfrm>
            <a:off x="9401820" y="2939561"/>
            <a:ext cx="23597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*By tumor tissue.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†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300 mg PO QD.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500 mg IM on Days 1, 15 </a:t>
            </a:r>
            <a:b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first 28-day cycle, then on </a:t>
            </a:r>
            <a:b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Day 1 in subsequent cycles.</a:t>
            </a:r>
          </a:p>
        </p:txBody>
      </p:sp>
      <p:sp>
        <p:nvSpPr>
          <p:cNvPr id="17" name="Line 52">
            <a:extLst>
              <a:ext uri="{FF2B5EF4-FFF2-40B4-BE49-F238E27FC236}">
                <a16:creationId xmlns:a16="http://schemas.microsoft.com/office/drawing/2014/main" id="{BBB30D30-8E2C-4C41-A834-4FE5ACFEF16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172864" y="2434921"/>
            <a:ext cx="36576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id="{F04F6E4A-7248-41F4-B8EB-54269AEC1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89" y="2203824"/>
            <a:ext cx="59734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Stratified by presence of liver/lung metastases, prior CDK4/6 inhibitor treatment</a:t>
            </a:r>
          </a:p>
        </p:txBody>
      </p:sp>
      <p:sp>
        <p:nvSpPr>
          <p:cNvPr id="24" name="Rectangle 49">
            <a:extLst>
              <a:ext uri="{FF2B5EF4-FFF2-40B4-BE49-F238E27FC236}">
                <a16:creationId xmlns:a16="http://schemas.microsoft.com/office/drawing/2014/main" id="{D3C10E00-0C99-4E8D-A72E-152976AF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506" y="3590222"/>
            <a:ext cx="2359715" cy="5753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Alpelisib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†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+ Fulvestrant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115)</a:t>
            </a:r>
          </a:p>
        </p:txBody>
      </p:sp>
      <p:sp>
        <p:nvSpPr>
          <p:cNvPr id="25" name="Rectangle 50">
            <a:extLst>
              <a:ext uri="{FF2B5EF4-FFF2-40B4-BE49-F238E27FC236}">
                <a16:creationId xmlns:a16="http://schemas.microsoft.com/office/drawing/2014/main" id="{A884CE55-00EB-480C-99E8-50D67C83D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506" y="4206082"/>
            <a:ext cx="2359715" cy="5753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Placebo + Fulvestrant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116)</a:t>
            </a: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id="{5DBE4A3E-98C7-42B6-AFA2-DE215849A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437" y="2479395"/>
            <a:ext cx="10076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PIK3CA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mutant*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341)</a:t>
            </a:r>
          </a:p>
        </p:txBody>
      </p:sp>
      <p:sp>
        <p:nvSpPr>
          <p:cNvPr id="29" name="Text Box 45">
            <a:extLst>
              <a:ext uri="{FF2B5EF4-FFF2-40B4-BE49-F238E27FC236}">
                <a16:creationId xmlns:a16="http://schemas.microsoft.com/office/drawing/2014/main" id="{572CFF84-A616-4F2E-A7E7-B206AB193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560" y="3750080"/>
            <a:ext cx="1276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PIK3CA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non-mutant*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231)</a:t>
            </a:r>
          </a:p>
        </p:txBody>
      </p:sp>
      <p:sp>
        <p:nvSpPr>
          <p:cNvPr id="30" name="Line 53">
            <a:extLst>
              <a:ext uri="{FF2B5EF4-FFF2-40B4-BE49-F238E27FC236}">
                <a16:creationId xmlns:a16="http://schemas.microsoft.com/office/drawing/2014/main" id="{95502559-FCCA-4F04-B596-9D1F7C124E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861" y="4239476"/>
            <a:ext cx="457200" cy="24548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Line 54">
            <a:extLst>
              <a:ext uri="{FF2B5EF4-FFF2-40B4-BE49-F238E27FC236}">
                <a16:creationId xmlns:a16="http://schemas.microsoft.com/office/drawing/2014/main" id="{409AEBF5-1CB5-4BAE-BF20-9401644153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05861" y="3863632"/>
            <a:ext cx="457200" cy="24548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851996-4694-4931-A4C3-6AAAD0FC872E}"/>
              </a:ext>
            </a:extLst>
          </p:cNvPr>
          <p:cNvCxnSpPr>
            <a:cxnSpLocks/>
          </p:cNvCxnSpPr>
          <p:nvPr/>
        </p:nvCxnSpPr>
        <p:spPr bwMode="auto">
          <a:xfrm>
            <a:off x="4176949" y="2846711"/>
            <a:ext cx="0" cy="131886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BAD294-F157-488C-8BC5-4E74F77B5EDF}"/>
              </a:ext>
            </a:extLst>
          </p:cNvPr>
          <p:cNvCxnSpPr>
            <a:cxnSpLocks/>
          </p:cNvCxnSpPr>
          <p:nvPr/>
        </p:nvCxnSpPr>
        <p:spPr bwMode="auto">
          <a:xfrm flipV="1">
            <a:off x="4175455" y="2846711"/>
            <a:ext cx="365760" cy="6356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010E5EE-17D7-4E0F-A806-2A6E1720AA61}"/>
              </a:ext>
            </a:extLst>
          </p:cNvPr>
          <p:cNvCxnSpPr>
            <a:cxnSpLocks/>
          </p:cNvCxnSpPr>
          <p:nvPr/>
        </p:nvCxnSpPr>
        <p:spPr bwMode="auto">
          <a:xfrm flipV="1">
            <a:off x="4175309" y="4156018"/>
            <a:ext cx="365760" cy="6356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1986D662-B7D2-4932-BB7E-2256C8262796}"/>
              </a:ext>
            </a:extLst>
          </p:cNvPr>
          <p:cNvSpPr txBox="1">
            <a:spLocks/>
          </p:cNvSpPr>
          <p:nvPr/>
        </p:nvSpPr>
        <p:spPr bwMode="auto">
          <a:xfrm>
            <a:off x="614316" y="4930025"/>
            <a:ext cx="10877529" cy="12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PFS in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PIK3CA-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mutant cohort (locally assessed)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Secondary endpoints including: OS, PFS in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PIK3CA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non-mutant cohort, PFS by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PIK3CA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status as evaluated with ctDNA, ORR/CBR, safety</a:t>
            </a:r>
          </a:p>
        </p:txBody>
      </p:sp>
    </p:spTree>
    <p:extLst>
      <p:ext uri="{BB962C8B-B14F-4D97-AF65-F5344CB8AC3E}">
        <p14:creationId xmlns:p14="http://schemas.microsoft.com/office/powerpoint/2010/main" val="674763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454"/>
            <a:ext cx="10515600" cy="1325563"/>
          </a:xfrm>
        </p:spPr>
        <p:txBody>
          <a:bodyPr/>
          <a:lstStyle/>
          <a:p>
            <a:r>
              <a:rPr lang="en-US" altLang="en-US" dirty="0"/>
              <a:t>SOLAR-1: PFS in </a:t>
            </a:r>
            <a:r>
              <a:rPr lang="en-US" altLang="en-US" i="1" dirty="0"/>
              <a:t>PIK3CA</a:t>
            </a:r>
            <a:r>
              <a:rPr lang="en-US" altLang="en-US" dirty="0"/>
              <a:t>-Mutant Cohort (Locally Assessed)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5918773-5EFA-48BC-B809-B1F40A00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André. ESMO 2018. Abstr LBA3_PR. </a:t>
            </a:r>
          </a:p>
        </p:txBody>
      </p:sp>
      <p:graphicFrame>
        <p:nvGraphicFramePr>
          <p:cNvPr id="13" name="Group 3">
            <a:extLst>
              <a:ext uri="{FF2B5EF4-FFF2-40B4-BE49-F238E27FC236}">
                <a16:creationId xmlns:a16="http://schemas.microsoft.com/office/drawing/2014/main" id="{8672AD04-5D37-43B3-B24F-920AAF7BB57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7076" y="1694293"/>
          <a:ext cx="10736262" cy="2286064"/>
        </p:xfrm>
        <a:graphic>
          <a:graphicData uri="http://schemas.openxmlformats.org/drawingml/2006/table">
            <a:tbl>
              <a:tblPr/>
              <a:tblGrid>
                <a:gridCol w="261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2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PFS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Alpelisib + Fulvestrant (n = 169)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Fulvestrant (n = 172)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Median, mos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11.0 (7.5-14.5)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5.7 (3.7-7.4)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0.65 (0.50-0.85); 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= .00065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94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Events,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Progression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Death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Censored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103 (60.9)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99 (58.6)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(2.4)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 (39.1)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129 (75.0)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120 (69.8)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(5.2)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 (25.0)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96755"/>
                  </a:ext>
                </a:extLst>
              </a:tr>
            </a:tbl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6E53981-F562-4AF3-9F65-D0337AEF60D5}"/>
              </a:ext>
            </a:extLst>
          </p:cNvPr>
          <p:cNvSpPr txBox="1">
            <a:spLocks/>
          </p:cNvSpPr>
          <p:nvPr/>
        </p:nvSpPr>
        <p:spPr>
          <a:xfrm>
            <a:off x="604675" y="4068921"/>
            <a:ext cx="10877529" cy="209481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Similar PFS outcome for alpelisib + fulvestrant vs placebo + fulvestrant in retrospective analysis of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PIK3CA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mutation status via ctDNA testing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Median PFS: 10.9 vs 3.7 mos, respectively; HR: 0.55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More patients with measurable disease experienced decreases in tumor burden with alpelisib + fulvestrant vs placebo + fulvestrant (75.9% vs 43.5%, respectively)</a:t>
            </a:r>
          </a:p>
        </p:txBody>
      </p:sp>
    </p:spTree>
    <p:extLst>
      <p:ext uri="{BB962C8B-B14F-4D97-AF65-F5344CB8AC3E}">
        <p14:creationId xmlns:p14="http://schemas.microsoft.com/office/powerpoint/2010/main" val="1569265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SOLAR-1: Interim OS in </a:t>
            </a:r>
            <a:r>
              <a:rPr lang="en-US" altLang="en-US" i="1" dirty="0"/>
              <a:t>PIK3CA-</a:t>
            </a:r>
            <a:r>
              <a:rPr lang="en-US" altLang="en-US" dirty="0"/>
              <a:t>Mutant Cohort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A1A01B-E15F-4D2B-AEC5-0EC587DE0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3592120"/>
            <a:ext cx="10877529" cy="2801678"/>
          </a:xfrm>
        </p:spPr>
        <p:txBody>
          <a:bodyPr/>
          <a:lstStyle/>
          <a:p>
            <a:r>
              <a:rPr lang="en-US" dirty="0"/>
              <a:t>Data cutoff (June 12, 2018) included 52% of planned events for final OS analysis</a:t>
            </a:r>
          </a:p>
          <a:p>
            <a:r>
              <a:rPr lang="en-US" dirty="0"/>
              <a:t>Median follow-up: 15.9 mos (range: 0.4-31.7)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5918773-5EFA-48BC-B809-B1F40A00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2FE7B025-754B-4000-9FD7-7B8F25DE648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7076" y="1835029"/>
          <a:ext cx="10736262" cy="1493568"/>
        </p:xfrm>
        <a:graphic>
          <a:graphicData uri="http://schemas.openxmlformats.org/drawingml/2006/table">
            <a:tbl>
              <a:tblPr/>
              <a:tblGrid>
                <a:gridCol w="357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8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8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Alpelisib + Fulvestrant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169)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Fulvestrant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172)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Median, mos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 (28.1-NE)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26.9 (21.9-NE)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15547"/>
                  </a:ext>
                </a:extLst>
              </a:tr>
              <a:tr h="292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0.73 (0.48-1.10);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= .06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843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16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/>
              <a:t>Have you consulted in some way with a tertiary care expert </a:t>
            </a:r>
            <a:br>
              <a:rPr lang="en-US" sz="2400" dirty="0"/>
            </a:br>
            <a:r>
              <a:rPr lang="en-US" sz="2400" dirty="0"/>
              <a:t>during the past year (</a:t>
            </a:r>
            <a:r>
              <a:rPr lang="en-US" sz="2400" dirty="0" err="1"/>
              <a:t>eg</a:t>
            </a:r>
            <a:r>
              <a:rPr lang="en-US" sz="2400" dirty="0"/>
              <a:t>, sent for a second opinion, email consult, phone consult) on any cases of...</a:t>
            </a: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224A9B99-EC11-564E-8B07-C61BEB6D46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15499" y="1880883"/>
          <a:ext cx="9569751" cy="19917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70510">
                  <a:extLst>
                    <a:ext uri="{9D8B030D-6E8A-4147-A177-3AD203B41FA5}">
                      <a16:colId xmlns:a16="http://schemas.microsoft.com/office/drawing/2014/main" val="2901513083"/>
                    </a:ext>
                  </a:extLst>
                </a:gridCol>
                <a:gridCol w="3015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3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58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 among those 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864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ER-positive, HER2-negative breast cancer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1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SOLAR-1: Hyperglycemia in Alpelisib-Containing Arm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5AEAA-32CF-4419-8BB2-0287B320CF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Glucose &gt; 160 mg/dL typically observed by Day 15</a:t>
            </a:r>
          </a:p>
          <a:p>
            <a:pPr lvl="1"/>
            <a:r>
              <a:rPr lang="en-US" dirty="0"/>
              <a:t>Median duration: 10 days</a:t>
            </a:r>
          </a:p>
          <a:p>
            <a:r>
              <a:rPr lang="en-US" dirty="0"/>
              <a:t>Fasting plasma glucose and A1C spikes highest in alpelisib recipients who were diabetic (4%) or prediabetic (56%) at BL</a:t>
            </a:r>
          </a:p>
          <a:p>
            <a:pPr lvl="1"/>
            <a:r>
              <a:rPr lang="en-US" dirty="0"/>
              <a:t>87% with hyperglycemia received antidiabetic medication, typically metformin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5918773-5EFA-48BC-B809-B1F40A00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3ADE4EB2-00EA-431F-9A7B-8CBDBD4F365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08698" y="1611313"/>
          <a:ext cx="5373690" cy="2682336"/>
        </p:xfrm>
        <a:graphic>
          <a:graphicData uri="http://schemas.openxmlformats.org/drawingml/2006/table">
            <a:tbl>
              <a:tblPr/>
              <a:tblGrid>
                <a:gridCol w="3143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0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Event, % 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Alpelisib + Fulvestrant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Hyperglycemia serious AEs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Hyperglycemia-related AEs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318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Dose interruption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318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Dose adjustment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67076"/>
                  </a:ext>
                </a:extLst>
              </a:tr>
              <a:tr h="294318">
                <a:tc>
                  <a:txBody>
                    <a:bodyPr/>
                    <a:lstStyle/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Discontinuation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024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063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SOLAR-1: 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75AEAA-32CF-4419-8BB2-0287B320C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 patients with HR+/HER2- </a:t>
            </a:r>
            <a:r>
              <a:rPr lang="en-US" sz="2400" i="1" dirty="0"/>
              <a:t>PIK3CA</a:t>
            </a:r>
            <a:r>
              <a:rPr lang="en-US" sz="2400" dirty="0"/>
              <a:t>-mutant advanced breast cancer and recurrence/progression on or after prior aromatase inhibitor therapy, addition of alpelisib to fulvestrant significantly prolonged PFS vs placebo plus fulvestrant</a:t>
            </a:r>
          </a:p>
          <a:p>
            <a:pPr lvl="1"/>
            <a:r>
              <a:rPr lang="en-US" sz="2200" i="1" dirty="0"/>
              <a:t>PIK3CA</a:t>
            </a:r>
            <a:r>
              <a:rPr lang="en-US" sz="2200" dirty="0"/>
              <a:t>-mutant assessed b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y tissue (HR: 0.65; 95% CI: 0.50-0.85; </a:t>
            </a:r>
            <a:r>
              <a:rPr lang="en-US" sz="2200" i="1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200">
                <a:solidFill>
                  <a:schemeClr val="bg2">
                    <a:lumMod val="10000"/>
                  </a:schemeClr>
                </a:solidFill>
              </a:rPr>
              <a:t>= 0.00065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  <a:p>
            <a:pPr lvl="1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Benefit evident regardless of line of therapy and/or prior CDK4/6 inhibitor treatment; for </a:t>
            </a:r>
            <a:r>
              <a:rPr lang="en-US" sz="2200" i="1" dirty="0"/>
              <a:t>PIK3CA</a:t>
            </a:r>
            <a:r>
              <a:rPr lang="en-US" sz="2200" dirty="0"/>
              <a:t>-mutant determined b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y ctDNA</a:t>
            </a:r>
          </a:p>
          <a:p>
            <a:r>
              <a:rPr lang="en-US" sz="2400" dirty="0"/>
              <a:t>OS data not yet mature</a:t>
            </a:r>
          </a:p>
          <a:p>
            <a:r>
              <a:rPr lang="en-US" sz="2400" dirty="0"/>
              <a:t>Hyperglycemia common on-target adverse event with alpelisib, typically observed early in treatment and transient</a:t>
            </a:r>
          </a:p>
          <a:p>
            <a:pPr lvl="1"/>
            <a:r>
              <a:rPr lang="en-US" sz="2200" dirty="0"/>
              <a:t>Manageable with oral antidiabetic therapy 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5918773-5EFA-48BC-B809-B1F40A00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</a:t>
            </a:r>
          </a:p>
        </p:txBody>
      </p:sp>
    </p:spTree>
    <p:extLst>
      <p:ext uri="{BB962C8B-B14F-4D97-AF65-F5344CB8AC3E}">
        <p14:creationId xmlns:p14="http://schemas.microsoft.com/office/powerpoint/2010/main" val="3525009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96BBF7-60B7-4FD6-BBE3-6049EFCF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SOLAR-1: PFS by Prior Therapy in </a:t>
            </a:r>
            <a:r>
              <a:rPr lang="en-US" altLang="en-US" i="1" dirty="0"/>
              <a:t>PIK3CA-</a:t>
            </a:r>
            <a:r>
              <a:rPr lang="en-US" altLang="en-US" dirty="0"/>
              <a:t>Mutant Cohort</a:t>
            </a:r>
            <a:endParaRPr lang="en-US" dirty="0"/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E2691C71-5B42-4911-B303-4F6E613BC147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34291" y="2012134"/>
          <a:ext cx="10729047" cy="3109024"/>
        </p:xfrm>
        <a:graphic>
          <a:graphicData uri="http://schemas.openxmlformats.org/drawingml/2006/table">
            <a:tbl>
              <a:tblPr/>
              <a:tblGrid>
                <a:gridCol w="379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1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1627">
                  <a:extLst>
                    <a:ext uri="{9D8B030D-6E8A-4147-A177-3AD203B41FA5}">
                      <a16:colId xmlns:a16="http://schemas.microsoft.com/office/drawing/2014/main" val="2513323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Median PFS, Mos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Alpelisib + Fulvestrant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Placebo + Fulvestrant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First line (n = 177) 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Endocrine sensitive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*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(n = 39)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Endocrine resistant</a:t>
                      </a:r>
                      <a:r>
                        <a:rPr lang="en-US" sz="2000" b="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†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(n = 138)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0.71 (0.49-1.03)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0.87 (0.35-2.17)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0.69 (0.46-1.05)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Second line</a:t>
                      </a:r>
                      <a:r>
                        <a:rPr lang="en-US" sz="2000" b="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‡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(n = 161)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0.61 (0.42-0.89)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15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Prior CDK4/6i therapy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Yes (n = 20)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 (n = 321)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0.48 (0.17-1.36)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0.67 (0.51-0.87)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92110"/>
                  </a:ext>
                </a:extLst>
              </a:tr>
            </a:tbl>
          </a:graphicData>
        </a:graphic>
      </p:graphicFrame>
      <p:sp>
        <p:nvSpPr>
          <p:cNvPr id="8" name="Text Box 11">
            <a:extLst>
              <a:ext uri="{FF2B5EF4-FFF2-40B4-BE49-F238E27FC236}">
                <a16:creationId xmlns:a16="http://schemas.microsoft.com/office/drawing/2014/main" id="{80F46B1C-5DC7-4DA8-8C32-58640FB54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8145A-AA9E-430A-821B-1E3D098C1ECA}"/>
              </a:ext>
            </a:extLst>
          </p:cNvPr>
          <p:cNvSpPr txBox="1"/>
          <p:nvPr/>
        </p:nvSpPr>
        <p:spPr bwMode="auto">
          <a:xfrm>
            <a:off x="734291" y="5245408"/>
            <a:ext cx="1073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*PD &gt; 1 yr after (neo)adjuvant ET; excluded later per protocol amendment.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PD ≤ 1 yr after (neo)adjuvant 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PD &gt; 1 yr after (neo)adjuvant ET and while on/after 1 line of ET for ABC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newly diagnosed ABC with PD on/after 1 line of ET.</a:t>
            </a:r>
          </a:p>
        </p:txBody>
      </p:sp>
    </p:spTree>
    <p:extLst>
      <p:ext uri="{BB962C8B-B14F-4D97-AF65-F5344CB8AC3E}">
        <p14:creationId xmlns:p14="http://schemas.microsoft.com/office/powerpoint/2010/main" val="2385956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1406"/>
            <a:ext cx="10515600" cy="1325563"/>
          </a:xfrm>
        </p:spPr>
        <p:txBody>
          <a:bodyPr/>
          <a:lstStyle/>
          <a:p>
            <a:r>
              <a:rPr lang="en-US" altLang="en-US" dirty="0"/>
              <a:t>SOLAR-1: AEs Occurring in ≥ 20% of Patients in Either Arm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5918773-5EFA-48BC-B809-B1F40A00B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Juric. SABCS 2018. Abstr GS3-08. </a:t>
            </a:r>
          </a:p>
        </p:txBody>
      </p:sp>
      <p:graphicFrame>
        <p:nvGraphicFramePr>
          <p:cNvPr id="9" name="Group 3">
            <a:extLst>
              <a:ext uri="{FF2B5EF4-FFF2-40B4-BE49-F238E27FC236}">
                <a16:creationId xmlns:a16="http://schemas.microsoft.com/office/drawing/2014/main" id="{564BBDF8-2E04-4818-AB17-5A618E98B90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7076" y="1604964"/>
          <a:ext cx="10736263" cy="4358848"/>
        </p:xfrm>
        <a:graphic>
          <a:graphicData uri="http://schemas.openxmlformats.org/drawingml/2006/table">
            <a:tbl>
              <a:tblPr/>
              <a:tblGrid>
                <a:gridCol w="191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970766180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336048433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3376423643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496274545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3201777399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2822373449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1894459383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1427110821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1967635475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139209109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AE,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PIK3CA-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Mutant Cohort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PIK3CA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Nonmutant Cohort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6058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ALP + FUL (n = 169)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FUL (n = 171)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ALP + FUL (n = 115)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FUL (n = 116)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 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451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99.4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68.6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88.9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99.1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58.3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96.6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35.3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Hyperglycemia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65.1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61.7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15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Diarrhea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54.4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383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Nausea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63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Rash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39.6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219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Decreased appetite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746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Stomatitis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224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Decreased weight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273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Vomiting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2963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Fatigue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39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843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Front-Line Trials: Progression-Free Survival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84" y="2010976"/>
            <a:ext cx="4249707" cy="2836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6" y="2005471"/>
            <a:ext cx="3557202" cy="2841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329" y="2010976"/>
            <a:ext cx="4002105" cy="281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291" y="5043959"/>
            <a:ext cx="3163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Letrozole +/- Palbociclib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0649" y="5043959"/>
            <a:ext cx="3030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Letrozole +/-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Ribociclib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5589" y="5043959"/>
            <a:ext cx="335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Letrozole +/-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0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Toxicity a Differentiator?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Neutropenia: Less common with </a:t>
            </a:r>
            <a:r>
              <a:rPr lang="en-US" dirty="0" err="1"/>
              <a:t>abemaciclib</a:t>
            </a:r>
            <a:r>
              <a:rPr lang="en-US" dirty="0"/>
              <a:t>, </a:t>
            </a:r>
            <a:r>
              <a:rPr lang="en-US" i="1" dirty="0"/>
              <a:t>but</a:t>
            </a:r>
            <a:r>
              <a:rPr lang="en-US" dirty="0"/>
              <a:t> neutropenic fever is rare, </a:t>
            </a:r>
            <a:r>
              <a:rPr lang="en-US" i="1" dirty="0"/>
              <a:t>and</a:t>
            </a:r>
            <a:r>
              <a:rPr lang="en-US" dirty="0"/>
              <a:t> you still have to do blood draws</a:t>
            </a:r>
          </a:p>
          <a:p>
            <a:r>
              <a:rPr lang="en-US" dirty="0"/>
              <a:t>Diarrhea: Grade </a:t>
            </a:r>
            <a:r>
              <a:rPr lang="mr-IN" dirty="0"/>
              <a:t>3/4</a:t>
            </a:r>
            <a:r>
              <a:rPr lang="en-US" dirty="0"/>
              <a:t> diarrhea more common with </a:t>
            </a:r>
            <a:r>
              <a:rPr lang="en-US" dirty="0" err="1"/>
              <a:t>abemaciclib</a:t>
            </a:r>
            <a:r>
              <a:rPr lang="en-US" dirty="0"/>
              <a:t>, but manageable with standard </a:t>
            </a:r>
            <a:r>
              <a:rPr lang="en-US" dirty="0" err="1"/>
              <a:t>antidiarrheals</a:t>
            </a:r>
            <a:r>
              <a:rPr lang="en-US" dirty="0"/>
              <a:t> and rarely a reason for drug discontinuation</a:t>
            </a:r>
          </a:p>
          <a:p>
            <a:r>
              <a:rPr lang="en-US" dirty="0" err="1"/>
              <a:t>QTc</a:t>
            </a:r>
            <a:r>
              <a:rPr lang="en-US" dirty="0"/>
              <a:t> prolongation for </a:t>
            </a:r>
            <a:r>
              <a:rPr lang="en-US" dirty="0" err="1"/>
              <a:t>ribociclib</a:t>
            </a:r>
            <a:r>
              <a:rPr lang="en-US" dirty="0"/>
              <a:t>: EKG requirement</a:t>
            </a:r>
          </a:p>
        </p:txBody>
      </p:sp>
    </p:spTree>
    <p:extLst>
      <p:ext uri="{BB962C8B-B14F-4D97-AF65-F5344CB8AC3E}">
        <p14:creationId xmlns:p14="http://schemas.microsoft.com/office/powerpoint/2010/main" val="1245691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1965E-4E28-6842-85F9-702FAFB53869}"/>
              </a:ext>
            </a:extLst>
          </p:cNvPr>
          <p:cNvSpPr txBox="1"/>
          <p:nvPr/>
        </p:nvSpPr>
        <p:spPr>
          <a:xfrm>
            <a:off x="729916" y="1369194"/>
            <a:ext cx="10500791" cy="566928"/>
          </a:xfrm>
          <a:prstGeom prst="rect">
            <a:avLst/>
          </a:prstGeom>
          <a:solidFill>
            <a:srgbClr val="E62828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8: ER-Positive, HER2-Negative Breast Cancer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Boards Mini-Review: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Topic/issue: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847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 therapy (surgery/radiation therapy) to the breast in patients with metastatic disease</a:t>
            </a:r>
          </a:p>
        </p:txBody>
      </p:sp>
    </p:spTree>
    <p:extLst>
      <p:ext uri="{BB962C8B-B14F-4D97-AF65-F5344CB8AC3E}">
        <p14:creationId xmlns:p14="http://schemas.microsoft.com/office/powerpoint/2010/main" val="35679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8F1FF4-3162-864E-80DE-9AA768B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85E84-48AC-7A44-8E72-73C8ADDF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737"/>
            <a:ext cx="10591800" cy="4800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/>
              <a:t>A 55-year-old woman presents with a large left breast mass, which on biopsy is an ER/PR-positive, HER2-negative IDC. PET/CT reveals a single bone lesion in the hip that is asymptomatic. CT-guided biopsy of the bone lesion shows adenocarcinoma consistent with the primary. The patient is started on </a:t>
            </a:r>
            <a:r>
              <a:rPr lang="en-US" sz="2400" dirty="0" err="1"/>
              <a:t>palbociclib</a:t>
            </a:r>
            <a:r>
              <a:rPr lang="en-US" sz="2400" dirty="0"/>
              <a:t>/letrozole with a very good partial response in the breast and improvement in the hip lesion. What would you recommend next?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Continue </a:t>
            </a:r>
            <a:r>
              <a:rPr lang="en-US" sz="2400" dirty="0" err="1"/>
              <a:t>palbociclib</a:t>
            </a:r>
            <a:r>
              <a:rPr lang="en-US" sz="2400" dirty="0"/>
              <a:t>/letrozole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Mastectomy and sentinel lymph node biopsy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Continue </a:t>
            </a:r>
            <a:r>
              <a:rPr lang="en-US" sz="2400" dirty="0" err="1"/>
              <a:t>palbociclib</a:t>
            </a:r>
            <a:r>
              <a:rPr lang="en-US" sz="2400" dirty="0"/>
              <a:t>/letrozole and administer radiation therapy to the hip lesion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Continue </a:t>
            </a:r>
            <a:r>
              <a:rPr lang="en-US" sz="2400" dirty="0" err="1"/>
              <a:t>palbociclib</a:t>
            </a:r>
            <a:r>
              <a:rPr lang="en-US" sz="2400" dirty="0"/>
              <a:t>/letrozole and administer radiation therapy to the breast and hip lesion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3786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2E6A62-F01D-4F4D-A78E-A5F180AB77ED}"/>
              </a:ext>
            </a:extLst>
          </p:cNvPr>
          <p:cNvSpPr txBox="1"/>
          <p:nvPr/>
        </p:nvSpPr>
        <p:spPr>
          <a:xfrm>
            <a:off x="729917" y="1369194"/>
            <a:ext cx="10539868" cy="566928"/>
          </a:xfrm>
          <a:prstGeom prst="rect">
            <a:avLst/>
          </a:prstGeom>
          <a:solidFill>
            <a:srgbClr val="E62828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 8: ER-Positive, HER2-Negative Breast Cancer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Boards Mini-Review: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Burstein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Topic/issue: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Fertility preservation, childbearing in patients receiving adjuvant systemic therapy</a:t>
            </a:r>
          </a:p>
        </p:txBody>
      </p:sp>
    </p:spTree>
    <p:extLst>
      <p:ext uri="{BB962C8B-B14F-4D97-AF65-F5344CB8AC3E}">
        <p14:creationId xmlns:p14="http://schemas.microsoft.com/office/powerpoint/2010/main" val="29655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8F1FF4-3162-864E-80DE-9AA768B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85E84-48AC-7A44-8E72-73C8ADDF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737"/>
            <a:ext cx="10591800" cy="4800600"/>
          </a:xfrm>
        </p:spPr>
        <p:txBody>
          <a:bodyPr>
            <a:noAutofit/>
          </a:bodyPr>
          <a:lstStyle/>
          <a:p>
            <a:pPr marL="0" indent="0">
              <a:lnSpc>
                <a:spcPts val="2700"/>
              </a:lnSpc>
              <a:spcAft>
                <a:spcPts val="1200"/>
              </a:spcAft>
              <a:buNone/>
            </a:pPr>
            <a:r>
              <a:rPr lang="en-US" sz="2400" dirty="0"/>
              <a:t>A 32-year-old woman presents with a left breast mass, which on biopsy is an ER/PR-positive, HER2-negative IDC. The patient undergoes right lumpectomy and sentinel lymph node biopsy, and pathology reveals a 2.1-cm left breast tumor with 2 out of 3 positive sentinel lymph nodes. Complete axillary dissection reveals 1 of 9 additional positive nodes. The patient is about to begin dose-dense doxorubicin/cyclophosphamide followed by paclitaxel. She wishes to become pregnant after finishing therapy and asks you how best to preserve her fertility. What would you recommend?</a:t>
            </a:r>
          </a:p>
          <a:p>
            <a:pPr marL="457200" indent="-457200">
              <a:lnSpc>
                <a:spcPts val="27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Administer adjuvant chemotherapy and tell the patient that her fertility will be preserved </a:t>
            </a:r>
          </a:p>
          <a:p>
            <a:pPr marL="457200" indent="-457200">
              <a:lnSpc>
                <a:spcPts val="27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Refer the patient to a fertility specialist for egg preservation</a:t>
            </a:r>
          </a:p>
          <a:p>
            <a:pPr marL="457200" indent="-457200">
              <a:lnSpc>
                <a:spcPts val="27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Administer gonadotropin-like agents during chemotherapy</a:t>
            </a:r>
          </a:p>
          <a:p>
            <a:pPr marL="457200" indent="-457200">
              <a:lnSpc>
                <a:spcPts val="27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Do not administer chemotherapy</a:t>
            </a:r>
          </a:p>
          <a:p>
            <a:pPr marL="457200" indent="-457200">
              <a:lnSpc>
                <a:spcPts val="27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24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0400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1202"/>
            <a:ext cx="10515600" cy="869589"/>
          </a:xfrm>
        </p:spPr>
        <p:txBody>
          <a:bodyPr>
            <a:noAutofit/>
          </a:bodyPr>
          <a:lstStyle/>
          <a:p>
            <a:pPr algn="l"/>
            <a:r>
              <a:rPr lang="en-US" sz="2500" dirty="0"/>
              <a:t>Have you administered the following (on or off a clinical trial) </a:t>
            </a:r>
            <a:br>
              <a:rPr lang="en-US" sz="2500" dirty="0"/>
            </a:br>
            <a:r>
              <a:rPr lang="en-US" sz="2500" dirty="0"/>
              <a:t>to a patient with ER-positive, HER2-negative breast cancer?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BD0A64B2-1A3B-5B4A-8BD4-CDFA57D79C1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16476" y="1809946"/>
          <a:ext cx="9549320" cy="39318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6516">
                  <a:extLst>
                    <a:ext uri="{9D8B030D-6E8A-4147-A177-3AD203B41FA5}">
                      <a16:colId xmlns:a16="http://schemas.microsoft.com/office/drawing/2014/main" val="2034666950"/>
                    </a:ext>
                  </a:extLst>
                </a:gridCol>
              </a:tblGrid>
              <a:tr h="756927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among those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35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Neoadjuvant endocrine therapy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13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Palbociclib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with endocrine therapy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9873"/>
                  </a:ext>
                </a:extLst>
              </a:tr>
              <a:tr h="506513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Ribociclib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with endocrine therapy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71620"/>
                  </a:ext>
                </a:extLst>
              </a:tr>
              <a:tr h="506513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Abemaciclib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with endocrine therapy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186620"/>
                  </a:ext>
                </a:extLst>
              </a:tr>
              <a:tr h="506513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Abemaciclib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monotherapy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696727"/>
                  </a:ext>
                </a:extLst>
              </a:tr>
              <a:tr h="5065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Everolimus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with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fulvestrant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414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A5647D-6D2D-894D-9647-2CDF2B59B7B0}"/>
              </a:ext>
            </a:extLst>
          </p:cNvPr>
          <p:cNvSpPr txBox="1"/>
          <p:nvPr/>
        </p:nvSpPr>
        <p:spPr>
          <a:xfrm>
            <a:off x="927315" y="127982"/>
            <a:ext cx="5284949" cy="523220"/>
          </a:xfrm>
          <a:prstGeom prst="rect">
            <a:avLst/>
          </a:prstGeom>
          <a:solidFill>
            <a:srgbClr val="E62829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Use of new agents/strategies</a:t>
            </a:r>
            <a:endParaRPr kumimoji="0" lang="en-US" sz="23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/>
              <a:t>In </a:t>
            </a:r>
            <a:r>
              <a:rPr lang="en-US" sz="2800" dirty="0"/>
              <a:t>the </a:t>
            </a:r>
            <a:r>
              <a:rPr lang="en-US" sz="2800"/>
              <a:t>past year, </a:t>
            </a:r>
            <a:r>
              <a:rPr lang="en-US" sz="2800" dirty="0"/>
              <a:t>have you ordered the following for a patient with ER positive, HER2-negative breast cancer?</a:t>
            </a:r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4F4D484B-F88C-954D-809E-F7EA27B1FB7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15189" y="1824029"/>
          <a:ext cx="9877927" cy="32051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2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363">
                  <a:extLst>
                    <a:ext uri="{9D8B030D-6E8A-4147-A177-3AD203B41FA5}">
                      <a16:colId xmlns:a16="http://schemas.microsoft.com/office/drawing/2014/main" val="876012304"/>
                    </a:ext>
                  </a:extLst>
                </a:gridCol>
              </a:tblGrid>
              <a:tr h="79676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among those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responding “yes”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869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21-gene Recurrence Score</a:t>
                      </a:r>
                      <a:r>
                        <a:rPr lang="en-US" sz="1800" kern="1200" baseline="30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assay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70-gene signature assay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99873"/>
                  </a:ext>
                </a:extLst>
              </a:tr>
              <a:tr h="796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 genomic assay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71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79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2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990600"/>
          </a:xfrm>
        </p:spPr>
        <p:txBody>
          <a:bodyPr/>
          <a:lstStyle/>
          <a:p>
            <a:r>
              <a:rPr lang="en-US" dirty="0"/>
              <a:t>The patients I saw today…</a:t>
            </a:r>
          </a:p>
        </p:txBody>
      </p:sp>
      <p:graphicFrame>
        <p:nvGraphicFramePr>
          <p:cNvPr id="9" name="Group 36"/>
          <p:cNvGraphicFramePr>
            <a:graphicFrameLocks/>
          </p:cNvGraphicFramePr>
          <p:nvPr>
            <p:extLst/>
          </p:nvPr>
        </p:nvGraphicFramePr>
        <p:xfrm>
          <a:off x="609600" y="1188722"/>
          <a:ext cx="5213350" cy="5192060"/>
        </p:xfrm>
        <a:graphic>
          <a:graphicData uri="http://schemas.openxmlformats.org/drawingml/2006/table">
            <a:tbl>
              <a:tblPr/>
              <a:tblGrid>
                <a:gridCol w="363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27">
                  <a:extLst>
                    <a:ext uri="{9D8B030D-6E8A-4147-A177-3AD203B41FA5}">
                      <a16:colId xmlns:a16="http://schemas.microsoft.com/office/drawing/2014/main" val="262524426"/>
                    </a:ext>
                  </a:extLst>
                </a:gridCol>
                <a:gridCol w="450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Breast Cancer – Observation after adjuvant chemo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Benign Hematology - New consult leukocytosis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8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Renal Cell Carcinoma - 2nd line Nivolumab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2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Benign Hematology - Hereditary hemochromatosis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5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Colorectal Cancer - FOLFIRI and bevacizumab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Diffuse Large B Cell Lymphoma - Routine f/u in CR since 2018 after 6 cycles RCHOP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74501"/>
                  </a:ext>
                </a:extLst>
              </a:tr>
              <a:tr h="6505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Myelofibrosis – Anemia, chronic kidney disease, receiving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ruxolitinib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dirty="0">
                          <a:solidFill>
                            <a:srgbClr val="43547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i="0" dirty="0">
                          <a:solidFill>
                            <a:srgbClr val="43547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500" i="0" dirty="0">
                          <a:solidFill>
                            <a:srgbClr val="43547F"/>
                          </a:solidFill>
                          <a:latin typeface="+mn-lt"/>
                        </a:rPr>
                        <a:t>arbepoetin Alfa</a:t>
                      </a:r>
                      <a:endParaRPr lang="en-US" sz="1500" i="0" dirty="0">
                        <a:solidFill>
                          <a:srgbClr val="43547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012921"/>
                  </a:ext>
                </a:extLst>
              </a:tr>
              <a:tr h="841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Bladder cancer - Metastatic since 2015.  Receiving pemetrexed and has PD. Hospice discussion after failing all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std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therapies.  Not a trial candidate due to cirrhosis and prior sarcoma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807202"/>
                  </a:ext>
                </a:extLst>
              </a:tr>
              <a:tr h="45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Breast Cancer – Metastatic triple positive   On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pertuzumab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trastuzumab and letrozole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630919"/>
                  </a:ext>
                </a:extLst>
              </a:tr>
              <a:tr h="6505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Head and neck cancer - Concurrent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chemoRT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with cisplatin high dose as sensitizing agent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703980"/>
                  </a:ext>
                </a:extLst>
              </a:tr>
            </a:tbl>
          </a:graphicData>
        </a:graphic>
      </p:graphicFrame>
      <p:graphicFrame>
        <p:nvGraphicFramePr>
          <p:cNvPr id="6" name="Group 36">
            <a:extLst>
              <a:ext uri="{FF2B5EF4-FFF2-40B4-BE49-F238E27FC236}">
                <a16:creationId xmlns:a16="http://schemas.microsoft.com/office/drawing/2014/main" id="{07AC681B-0D8E-E841-846A-AC2B8306E97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19800" y="1188721"/>
          <a:ext cx="5594350" cy="5181887"/>
        </p:xfrm>
        <a:graphic>
          <a:graphicData uri="http://schemas.openxmlformats.org/drawingml/2006/table">
            <a:tbl>
              <a:tblPr/>
              <a:tblGrid>
                <a:gridCol w="390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486">
                  <a:extLst>
                    <a:ext uri="{9D8B030D-6E8A-4147-A177-3AD203B41FA5}">
                      <a16:colId xmlns:a16="http://schemas.microsoft.com/office/drawing/2014/main" val="262524426"/>
                    </a:ext>
                  </a:extLst>
                </a:gridCol>
                <a:gridCol w="4837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7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Breast Cancer - Metastatic, ER-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Her2-neg to lung and liver.  On weekly paclitaxel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22182"/>
                  </a:ext>
                </a:extLst>
              </a:tr>
              <a:tr h="460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Lung Cancer - Recurrent disease on maintenance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5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181773"/>
                  </a:ext>
                </a:extLst>
              </a:tr>
              <a:tr h="460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Cervical cancer - Metastatic, weekly carbo/paclitaxel.  Patient had CKD,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Crohns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and GI fistula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313522"/>
                  </a:ext>
                </a:extLst>
              </a:tr>
              <a:tr h="3272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Lung Cancer - Maintenance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5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530150"/>
                  </a:ext>
                </a:extLst>
              </a:tr>
              <a:tr h="8439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Lung Cancer - 2</a:t>
                      </a:r>
                      <a:r>
                        <a:rPr lang="en-US" sz="1500" baseline="30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-line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Diagnosed 2016 with Stage IV adeno: Carbo/pemetrexed/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bev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and then maintenance pemetrexed/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bev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until PD 2019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089918"/>
                  </a:ext>
                </a:extLst>
              </a:tr>
              <a:tr h="460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Pancreatic cancer - Whipple for IIB disease at academic center.  Released with wound vac.  FOLFIRINOX now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690743"/>
                  </a:ext>
                </a:extLst>
              </a:tr>
              <a:tr h="460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Gastric Cancer – S/p gastrectomy for Stage I disease.  Post op f/u to discuss surveillance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90692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Breast Cancer – </a:t>
                      </a:r>
                      <a:r>
                        <a:rPr lang="en-US" sz="1500" dirty="0" err="1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Palbociclib</a:t>
                      </a: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/anastrozole/denosumab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9616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Pancreatic cancer - Liposomal irinotecan, 5FU and LV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37058"/>
                  </a:ext>
                </a:extLst>
              </a:tr>
              <a:tr h="4603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Multiple myeloma - Diagnosed 2004, transplanted 2007 and in CR for last 12 years!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28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82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5085"/>
            <a:ext cx="12192000" cy="20034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Recent Clinical Trial Results Guiding the Use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of Genomic Classifiers in the Management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of Early BC (EBC); Ongoing Evaluation of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CDK4/6 Inhibition in Earlier-Stage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679491"/>
            <a:ext cx="6400800" cy="13716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Harold J. Burstein, MD, PhD</a:t>
            </a:r>
          </a:p>
          <a:p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hburstein@partners.org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drhburstein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0" name="Picture 6" descr="Hom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943600"/>
            <a:ext cx="2438400" cy="609600"/>
          </a:xfrm>
          <a:prstGeom prst="rect">
            <a:avLst/>
          </a:prstGeom>
          <a:noFill/>
        </p:spPr>
      </p:pic>
      <p:pic>
        <p:nvPicPr>
          <p:cNvPr id="1032" name="Picture 8" descr="Dana-Farber Cancer Institu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5997846"/>
            <a:ext cx="3048000" cy="555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0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513F-F267-304A-9505-71060B6B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2D0CE2-F1C3-4C42-8118-9AE34563D2C0}"/>
              </a:ext>
            </a:extLst>
          </p:cNvPr>
          <p:cNvSpPr txBox="1"/>
          <p:nvPr/>
        </p:nvSpPr>
        <p:spPr>
          <a:xfrm>
            <a:off x="2562726" y="2538662"/>
            <a:ext cx="7952874" cy="12103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200" dirty="0"/>
              <a:t>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9951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2935</Words>
  <Application>Microsoft Macintosh PowerPoint</Application>
  <PresentationFormat>Widescreen</PresentationFormat>
  <Paragraphs>726</Paragraphs>
  <Slides>49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Arial Unicode MS</vt:lpstr>
      <vt:lpstr>Arial</vt:lpstr>
      <vt:lpstr>Arial Narrow</vt:lpstr>
      <vt:lpstr>Calibri</vt:lpstr>
      <vt:lpstr>Calibri Light</vt:lpstr>
      <vt:lpstr>Helvetica</vt:lpstr>
      <vt:lpstr>StarSymbol</vt:lpstr>
      <vt:lpstr>Wingdings</vt:lpstr>
      <vt:lpstr>Office Theme</vt:lpstr>
      <vt:lpstr>1_Office Theme</vt:lpstr>
      <vt:lpstr>2_Office Theme</vt:lpstr>
      <vt:lpstr>4_Office Theme</vt:lpstr>
      <vt:lpstr>SPW 12.0 Graph</vt:lpstr>
      <vt:lpstr>PowerPoint Presentation</vt:lpstr>
      <vt:lpstr>PowerPoint Presentation</vt:lpstr>
      <vt:lpstr>Do you have any patients in your practice with...</vt:lpstr>
      <vt:lpstr>Have you consulted in some way with a tertiary care expert  during the past year (eg, sent for a second opinion, email consult, phone consult) on any cases of...</vt:lpstr>
      <vt:lpstr>Have you administered the following (on or off a clinical trial)  to a patient with ER-positive, HER2-negative breast cancer?</vt:lpstr>
      <vt:lpstr>In the past year, have you ordered the following for a patient with ER positive, HER2-negative breast cancer?</vt:lpstr>
      <vt:lpstr>The patients I saw today…</vt:lpstr>
      <vt:lpstr>Recent Clinical Trial Results Guiding the Use  of Genomic Classifiers in the Management  of Early BC (EBC); Ongoing Evaluation of  CDK4/6 Inhibition in Earlier-Stage Disease</vt:lpstr>
      <vt:lpstr>Disclosures</vt:lpstr>
      <vt:lpstr>PowerPoint Presentation</vt:lpstr>
      <vt:lpstr>Sparano JA et al. N Engl J Med 2015; 373:2005-14</vt:lpstr>
      <vt:lpstr>JA Sparano et al. N Engl J Med 2018. DOI: 10.1056/NEJMoa1804710</vt:lpstr>
      <vt:lpstr>PowerPoint Presentation</vt:lpstr>
      <vt:lpstr>PowerPoint Presentation</vt:lpstr>
      <vt:lpstr>JA Sparano et al. N Engl J Med 2018. DOI: 10.1056/NEJMoa1804710</vt:lpstr>
      <vt:lpstr>PA Francis et al. N Engl J Med 2018;379:122-137.</vt:lpstr>
      <vt:lpstr>Recurrence score distribution does not differ between lymph node negative and positive tumors *true for both ductal and lobular histologies</vt:lpstr>
      <vt:lpstr>Prospective analysis of ER+ breast cancers by recurrence score:  West German Plan B Study </vt:lpstr>
      <vt:lpstr>PowerPoint Presentation</vt:lpstr>
      <vt:lpstr>neoMONARCH: Preoperative Abemaciclib Ki67 Expression and Response at Week 2</vt:lpstr>
      <vt:lpstr>PowerPoint Presentation</vt:lpstr>
      <vt:lpstr>PowerPoint Presentation</vt:lpstr>
      <vt:lpstr>PowerPoint Presentation</vt:lpstr>
      <vt:lpstr>PowerPoint Presentation</vt:lpstr>
      <vt:lpstr>Sequence and Selection of Systemic Therapy for Patients with ER-Positive Metastatic BC; Novel Agents in Development </vt:lpstr>
      <vt:lpstr>Disclosures</vt:lpstr>
      <vt:lpstr>CDK4/6 Inhibition: Basic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differentiators</vt:lpstr>
      <vt:lpstr>Future of CDK4/6 Inhibitors</vt:lpstr>
      <vt:lpstr>SOLAR-1: Background</vt:lpstr>
      <vt:lpstr>SOLAR-1: Alpelisib + Fulvestrant for Men and Postmenopausal Women With HR-Positive ABC</vt:lpstr>
      <vt:lpstr>SOLAR-1: PFS in PIK3CA-Mutant Cohort (Locally Assessed)</vt:lpstr>
      <vt:lpstr>SOLAR-1: Interim OS in PIK3CA-Mutant Cohort</vt:lpstr>
      <vt:lpstr>SOLAR-1: Hyperglycemia in Alpelisib-Containing Arm</vt:lpstr>
      <vt:lpstr>SOLAR-1: Conclusions</vt:lpstr>
      <vt:lpstr>SOLAR-1: PFS by Prior Therapy in PIK3CA-Mutant Cohort</vt:lpstr>
      <vt:lpstr>SOLAR-1: AEs Occurring in ≥ 20% of Patients in Either Arm</vt:lpstr>
      <vt:lpstr>Front-Line Trials: Progression-Free Survival</vt:lpstr>
      <vt:lpstr>Is Toxicity a Differentiator?</vt:lpstr>
      <vt:lpstr>PowerPoint Presentation</vt:lpstr>
      <vt:lpstr>Sample question</vt:lpstr>
      <vt:lpstr>PowerPoint Presentation</vt:lpstr>
      <vt:lpstr>Sample question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18</cp:revision>
  <cp:lastPrinted>2019-02-23T00:53:52Z</cp:lastPrinted>
  <dcterms:created xsi:type="dcterms:W3CDTF">2019-02-05T20:36:41Z</dcterms:created>
  <dcterms:modified xsi:type="dcterms:W3CDTF">2019-02-25T16:35:06Z</dcterms:modified>
  <cp:category/>
</cp:coreProperties>
</file>