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5" r:id="rId2"/>
    <p:sldMasterId id="2147483677" r:id="rId3"/>
    <p:sldMasterId id="2147483697" r:id="rId4"/>
  </p:sldMasterIdLst>
  <p:notesMasterIdLst>
    <p:notesMasterId r:id="rId30"/>
  </p:notesMasterIdLst>
  <p:sldIdLst>
    <p:sldId id="2544" r:id="rId5"/>
    <p:sldId id="1937" r:id="rId6"/>
    <p:sldId id="1940" r:id="rId7"/>
    <p:sldId id="1248" r:id="rId8"/>
    <p:sldId id="1942" r:id="rId9"/>
    <p:sldId id="1946" r:id="rId10"/>
    <p:sldId id="1947" r:id="rId11"/>
    <p:sldId id="257" r:id="rId12"/>
    <p:sldId id="1949" r:id="rId13"/>
    <p:sldId id="1958" r:id="rId14"/>
    <p:sldId id="1938" r:id="rId15"/>
    <p:sldId id="1036" r:id="rId16"/>
    <p:sldId id="943" r:id="rId17"/>
    <p:sldId id="1020" r:id="rId18"/>
    <p:sldId id="1023" r:id="rId19"/>
    <p:sldId id="879" r:id="rId20"/>
    <p:sldId id="880" r:id="rId21"/>
    <p:sldId id="342" r:id="rId22"/>
    <p:sldId id="876" r:id="rId23"/>
    <p:sldId id="878" r:id="rId24"/>
    <p:sldId id="881" r:id="rId25"/>
    <p:sldId id="1936" r:id="rId26"/>
    <p:sldId id="259" r:id="rId27"/>
    <p:sldId id="1939" r:id="rId28"/>
    <p:sldId id="74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D93DBD-E5BE-644D-92B4-D90E9A83CA3E}" v="2" dt="2019-03-19T13:57:21.1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8"/>
    <p:restoredTop sz="95952"/>
  </p:normalViewPr>
  <p:slideViewPr>
    <p:cSldViewPr snapToGrid="0" snapToObjects="1">
      <p:cViewPr>
        <p:scale>
          <a:sx n="100" d="100"/>
          <a:sy n="100" d="100"/>
        </p:scale>
        <p:origin x="1144" y="40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ana Izquierdo" userId="46480b9d-78ec-4659-884d-35c5467fe41c" providerId="ADAL" clId="{EED93DBD-E5BE-644D-92B4-D90E9A83CA3E}"/>
    <pc:docChg chg="addSld delSld modSld sldOrd">
      <pc:chgData name="Silvana Izquierdo" userId="46480b9d-78ec-4659-884d-35c5467fe41c" providerId="ADAL" clId="{EED93DBD-E5BE-644D-92B4-D90E9A83CA3E}" dt="2019-03-19T13:59:50.087" v="6" actId="20577"/>
      <pc:docMkLst>
        <pc:docMk/>
      </pc:docMkLst>
      <pc:sldChg chg="del">
        <pc:chgData name="Silvana Izquierdo" userId="46480b9d-78ec-4659-884d-35c5467fe41c" providerId="ADAL" clId="{EED93DBD-E5BE-644D-92B4-D90E9A83CA3E}" dt="2019-03-19T13:56:18.640" v="1" actId="2696"/>
        <pc:sldMkLst>
          <pc:docMk/>
          <pc:sldMk cId="975453125" sldId="262"/>
        </pc:sldMkLst>
      </pc:sldChg>
      <pc:sldChg chg="del">
        <pc:chgData name="Silvana Izquierdo" userId="46480b9d-78ec-4659-884d-35c5467fe41c" providerId="ADAL" clId="{EED93DBD-E5BE-644D-92B4-D90E9A83CA3E}" dt="2019-03-19T13:56:18.651" v="2" actId="2696"/>
        <pc:sldMkLst>
          <pc:docMk/>
          <pc:sldMk cId="4131454799" sldId="263"/>
        </pc:sldMkLst>
      </pc:sldChg>
      <pc:sldChg chg="del">
        <pc:chgData name="Silvana Izquierdo" userId="46480b9d-78ec-4659-884d-35c5467fe41c" providerId="ADAL" clId="{EED93DBD-E5BE-644D-92B4-D90E9A83CA3E}" dt="2019-03-19T13:56:18.660" v="3" actId="2696"/>
        <pc:sldMkLst>
          <pc:docMk/>
          <pc:sldMk cId="622558003" sldId="280"/>
        </pc:sldMkLst>
      </pc:sldChg>
      <pc:sldChg chg="modNotesTx">
        <pc:chgData name="Silvana Izquierdo" userId="46480b9d-78ec-4659-884d-35c5467fe41c" providerId="ADAL" clId="{EED93DBD-E5BE-644D-92B4-D90E9A83CA3E}" dt="2019-03-19T13:59:50.087" v="6" actId="20577"/>
        <pc:sldMkLst>
          <pc:docMk/>
          <pc:sldMk cId="4118340895" sldId="943"/>
        </pc:sldMkLst>
      </pc:sldChg>
      <pc:sldChg chg="ord">
        <pc:chgData name="Silvana Izquierdo" userId="46480b9d-78ec-4659-884d-35c5467fe41c" providerId="ADAL" clId="{EED93DBD-E5BE-644D-92B4-D90E9A83CA3E}" dt="2019-03-19T13:57:21.147" v="5"/>
        <pc:sldMkLst>
          <pc:docMk/>
          <pc:sldMk cId="2482636521" sldId="1940"/>
        </pc:sldMkLst>
      </pc:sldChg>
      <pc:sldChg chg="del">
        <pc:chgData name="Silvana Izquierdo" userId="46480b9d-78ec-4659-884d-35c5467fe41c" providerId="ADAL" clId="{EED93DBD-E5BE-644D-92B4-D90E9A83CA3E}" dt="2019-03-19T13:57:16.984" v="4" actId="2696"/>
        <pc:sldMkLst>
          <pc:docMk/>
          <pc:sldMk cId="681195128" sldId="1941"/>
        </pc:sldMkLst>
      </pc:sldChg>
      <pc:sldChg chg="add">
        <pc:chgData name="Silvana Izquierdo" userId="46480b9d-78ec-4659-884d-35c5467fe41c" providerId="ADAL" clId="{EED93DBD-E5BE-644D-92B4-D90E9A83CA3E}" dt="2019-03-19T13:56:10.782" v="0"/>
        <pc:sldMkLst>
          <pc:docMk/>
          <pc:sldMk cId="995147097" sldId="2544"/>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D38160-DE7D-9048-93FA-8D998653CDC3}" type="datetimeFigureOut">
              <a:rPr lang="en-US" smtClean="0"/>
              <a:t>3/19/19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B1115-3BFF-3E4E-A868-6DFD6AB69035}" type="slidenum">
              <a:rPr lang="en-US" smtClean="0"/>
              <a:t>‹#›</a:t>
            </a:fld>
            <a:endParaRPr lang="en-US"/>
          </a:p>
        </p:txBody>
      </p:sp>
    </p:spTree>
    <p:extLst>
      <p:ext uri="{BB962C8B-B14F-4D97-AF65-F5344CB8AC3E}">
        <p14:creationId xmlns:p14="http://schemas.microsoft.com/office/powerpoint/2010/main" val="1536040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BEC57139-E69F-D94B-887B-A9BFA4D8A1C2}"/>
              </a:ext>
            </a:extLst>
          </p:cNvPr>
          <p:cNvSpPr>
            <a:spLocks noGrp="1" noRot="1" noChangeAspect="1" noChangeArrowheads="1" noTextEdit="1"/>
          </p:cNvSpPr>
          <p:nvPr>
            <p:ph type="sldImg"/>
          </p:nvPr>
        </p:nvSpPr>
        <p:spPr>
          <a:ln/>
        </p:spPr>
      </p:sp>
      <p:sp>
        <p:nvSpPr>
          <p:cNvPr id="96258" name="Rectangle 3">
            <a:extLst>
              <a:ext uri="{FF2B5EF4-FFF2-40B4-BE49-F238E27FC236}">
                <a16:creationId xmlns:a16="http://schemas.microsoft.com/office/drawing/2014/main" id="{5FC1FD00-64B0-3F44-A697-057BDD9FF7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80938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350838" y="703263"/>
            <a:ext cx="6172200" cy="3471862"/>
          </a:xfrm>
          <a:ln/>
        </p:spPr>
      </p:sp>
      <p:sp>
        <p:nvSpPr>
          <p:cNvPr id="276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66189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2717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430213" y="704850"/>
            <a:ext cx="6170612" cy="3471863"/>
          </a:xfrm>
          <a:ln/>
        </p:spPr>
      </p:sp>
      <p:sp>
        <p:nvSpPr>
          <p:cNvPr id="39939" name="Notes Placeholder 2"/>
          <p:cNvSpPr>
            <a:spLocks noGrp="1"/>
          </p:cNvSpPr>
          <p:nvPr>
            <p:ph type="body" idx="1"/>
          </p:nvPr>
        </p:nvSpPr>
        <p:spPr>
          <a:noFill/>
          <a:ln w="9525"/>
        </p:spPr>
        <p:txBody>
          <a:bodyPr/>
          <a:lstStyle/>
          <a:p>
            <a:r>
              <a:rPr lang="en-US" dirty="0"/>
              <a:t>Highlight</a:t>
            </a:r>
            <a:r>
              <a:rPr lang="en-US" baseline="0" dirty="0"/>
              <a:t> that it was a phase I with multiple cohorts</a:t>
            </a:r>
          </a:p>
          <a:p>
            <a:r>
              <a:rPr lang="en-US" baseline="0" dirty="0"/>
              <a:t>Subsequent data slides will be on the 46 platinum resistant ovarian cancer</a:t>
            </a:r>
            <a:endParaRPr lang="en-US" dirty="0"/>
          </a:p>
        </p:txBody>
      </p:sp>
      <p:sp>
        <p:nvSpPr>
          <p:cNvPr id="39940" name="Slide Number Placeholder 3"/>
          <p:cNvSpPr>
            <a:spLocks noGrp="1"/>
          </p:cNvSpPr>
          <p:nvPr>
            <p:ph type="sldNum" sz="quarter" idx="4294967295"/>
          </p:nvPr>
        </p:nvSpPr>
        <p:spPr bwMode="auto">
          <a:xfrm>
            <a:off x="3971201" y="8829991"/>
            <a:ext cx="3037628" cy="464820"/>
          </a:xfrm>
          <a:prstGeom prst="rect">
            <a:avLst/>
          </a:prstGeom>
          <a:noFill/>
          <a:ln>
            <a:miter lim="800000"/>
            <a:headEnd/>
            <a:tailEnd/>
          </a:ln>
        </p:spPr>
        <p:txBody>
          <a:bodyPr lIns="93513" tIns="46757" rIns="93513" bIns="46757"/>
          <a:lstStyle/>
          <a:p>
            <a:fld id="{80B44250-7973-4546-ACFE-4EEB6C5278B4}" type="slidenum">
              <a:rPr lang="en-US">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308408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730250"/>
            <a:ext cx="6369050" cy="3582988"/>
          </a:xfrm>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1605446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4023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4850"/>
            <a:ext cx="6170613" cy="3471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A6522895-0E53-4E44-813E-FF57DE1B8B0E}" type="slidenum">
              <a:rPr lang="en-US" smtClean="0"/>
              <a:t>21</a:t>
            </a:fld>
            <a:endParaRPr lang="en-US" dirty="0"/>
          </a:p>
        </p:txBody>
      </p:sp>
    </p:spTree>
    <p:extLst>
      <p:ext uri="{BB962C8B-B14F-4D97-AF65-F5344CB8AC3E}">
        <p14:creationId xmlns:p14="http://schemas.microsoft.com/office/powerpoint/2010/main" val="1649630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39" y="8772378"/>
            <a:ext cx="3038475" cy="462120"/>
          </a:xfrm>
          <a:prstGeom prst="rect">
            <a:avLst/>
          </a:prstGeom>
        </p:spPr>
        <p:txBody>
          <a:bodyPr/>
          <a:lstStyle/>
          <a:p>
            <a:fld id="{A6522895-0E53-4E44-813E-FF57DE1B8B0E}"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687153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8200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033F0-AD50-7B46-A5C8-41EABAC74C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F93BC1-17B3-8343-9C05-3EE165064A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03140D-4305-9E4C-8199-E94832AF0F2F}"/>
              </a:ext>
            </a:extLst>
          </p:cNvPr>
          <p:cNvSpPr>
            <a:spLocks noGrp="1"/>
          </p:cNvSpPr>
          <p:nvPr>
            <p:ph type="dt" sz="half" idx="10"/>
          </p:nvPr>
        </p:nvSpPr>
        <p:spPr/>
        <p:txBody>
          <a:bodyPr/>
          <a:lstStyle/>
          <a:p>
            <a:fld id="{36DC5385-7D17-4145-A965-B4F66177F8F7}" type="datetimeFigureOut">
              <a:rPr lang="en-US" smtClean="0"/>
              <a:t>3/19/19</a:t>
            </a:fld>
            <a:endParaRPr lang="en-US"/>
          </a:p>
        </p:txBody>
      </p:sp>
      <p:sp>
        <p:nvSpPr>
          <p:cNvPr id="5" name="Footer Placeholder 4">
            <a:extLst>
              <a:ext uri="{FF2B5EF4-FFF2-40B4-BE49-F238E27FC236}">
                <a16:creationId xmlns:a16="http://schemas.microsoft.com/office/drawing/2014/main" id="{8576C464-E31E-7A45-9597-C8147F6E9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68BB6C-606D-104A-B011-B5F10F5CDE28}"/>
              </a:ext>
            </a:extLst>
          </p:cNvPr>
          <p:cNvSpPr>
            <a:spLocks noGrp="1"/>
          </p:cNvSpPr>
          <p:nvPr>
            <p:ph type="sldNum" sz="quarter" idx="12"/>
          </p:nvPr>
        </p:nvSpPr>
        <p:spPr/>
        <p:txBody>
          <a:bodyPr/>
          <a:lstStyle/>
          <a:p>
            <a:fld id="{AF0CE246-4E3A-5341-829D-634DC6ED23B8}" type="slidenum">
              <a:rPr lang="en-US" smtClean="0"/>
              <a:t>‹#›</a:t>
            </a:fld>
            <a:endParaRPr lang="en-US"/>
          </a:p>
        </p:txBody>
      </p:sp>
    </p:spTree>
    <p:extLst>
      <p:ext uri="{BB962C8B-B14F-4D97-AF65-F5344CB8AC3E}">
        <p14:creationId xmlns:p14="http://schemas.microsoft.com/office/powerpoint/2010/main" val="675903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6D635-A2A9-8948-AA30-F00964F0FB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2AD9F6-58D4-6E4E-9102-A7EC917B14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CE66B-457E-6142-8430-949A397F5468}"/>
              </a:ext>
            </a:extLst>
          </p:cNvPr>
          <p:cNvSpPr>
            <a:spLocks noGrp="1"/>
          </p:cNvSpPr>
          <p:nvPr>
            <p:ph type="dt" sz="half" idx="10"/>
          </p:nvPr>
        </p:nvSpPr>
        <p:spPr/>
        <p:txBody>
          <a:bodyPr/>
          <a:lstStyle/>
          <a:p>
            <a:fld id="{36DC5385-7D17-4145-A965-B4F66177F8F7}" type="datetimeFigureOut">
              <a:rPr lang="en-US" smtClean="0"/>
              <a:t>3/19/19</a:t>
            </a:fld>
            <a:endParaRPr lang="en-US"/>
          </a:p>
        </p:txBody>
      </p:sp>
      <p:sp>
        <p:nvSpPr>
          <p:cNvPr id="5" name="Footer Placeholder 4">
            <a:extLst>
              <a:ext uri="{FF2B5EF4-FFF2-40B4-BE49-F238E27FC236}">
                <a16:creationId xmlns:a16="http://schemas.microsoft.com/office/drawing/2014/main" id="{2B5103E4-CCE4-8E42-BAB4-BF29B2138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453CB-ED7C-C14A-8F75-5AFF5249F998}"/>
              </a:ext>
            </a:extLst>
          </p:cNvPr>
          <p:cNvSpPr>
            <a:spLocks noGrp="1"/>
          </p:cNvSpPr>
          <p:nvPr>
            <p:ph type="sldNum" sz="quarter" idx="12"/>
          </p:nvPr>
        </p:nvSpPr>
        <p:spPr/>
        <p:txBody>
          <a:bodyPr/>
          <a:lstStyle/>
          <a:p>
            <a:fld id="{AF0CE246-4E3A-5341-829D-634DC6ED23B8}" type="slidenum">
              <a:rPr lang="en-US" smtClean="0"/>
              <a:t>‹#›</a:t>
            </a:fld>
            <a:endParaRPr lang="en-US"/>
          </a:p>
        </p:txBody>
      </p:sp>
    </p:spTree>
    <p:extLst>
      <p:ext uri="{BB962C8B-B14F-4D97-AF65-F5344CB8AC3E}">
        <p14:creationId xmlns:p14="http://schemas.microsoft.com/office/powerpoint/2010/main" val="722180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1514C8-2846-9B4F-9B23-ABD0AABA8F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976850-E7D1-0C43-9F00-3415A98EE5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BB7EA5-ABD0-274D-A284-63257C541B85}"/>
              </a:ext>
            </a:extLst>
          </p:cNvPr>
          <p:cNvSpPr>
            <a:spLocks noGrp="1"/>
          </p:cNvSpPr>
          <p:nvPr>
            <p:ph type="dt" sz="half" idx="10"/>
          </p:nvPr>
        </p:nvSpPr>
        <p:spPr/>
        <p:txBody>
          <a:bodyPr/>
          <a:lstStyle/>
          <a:p>
            <a:fld id="{36DC5385-7D17-4145-A965-B4F66177F8F7}" type="datetimeFigureOut">
              <a:rPr lang="en-US" smtClean="0"/>
              <a:t>3/19/19</a:t>
            </a:fld>
            <a:endParaRPr lang="en-US"/>
          </a:p>
        </p:txBody>
      </p:sp>
      <p:sp>
        <p:nvSpPr>
          <p:cNvPr id="5" name="Footer Placeholder 4">
            <a:extLst>
              <a:ext uri="{FF2B5EF4-FFF2-40B4-BE49-F238E27FC236}">
                <a16:creationId xmlns:a16="http://schemas.microsoft.com/office/drawing/2014/main" id="{032985A3-D5EF-434A-A8C7-1F1356EC3A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CA155-145D-5545-A29D-3FC15CD643DD}"/>
              </a:ext>
            </a:extLst>
          </p:cNvPr>
          <p:cNvSpPr>
            <a:spLocks noGrp="1"/>
          </p:cNvSpPr>
          <p:nvPr>
            <p:ph type="sldNum" sz="quarter" idx="12"/>
          </p:nvPr>
        </p:nvSpPr>
        <p:spPr/>
        <p:txBody>
          <a:bodyPr/>
          <a:lstStyle/>
          <a:p>
            <a:fld id="{AF0CE246-4E3A-5341-829D-634DC6ED23B8}" type="slidenum">
              <a:rPr lang="en-US" smtClean="0"/>
              <a:t>‹#›</a:t>
            </a:fld>
            <a:endParaRPr lang="en-US"/>
          </a:p>
        </p:txBody>
      </p:sp>
    </p:spTree>
    <p:extLst>
      <p:ext uri="{BB962C8B-B14F-4D97-AF65-F5344CB8AC3E}">
        <p14:creationId xmlns:p14="http://schemas.microsoft.com/office/powerpoint/2010/main" val="614385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895931" y="338341"/>
            <a:ext cx="11075940" cy="699166"/>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p>
            <a:pPr lvl="0"/>
            <a:r>
              <a:rPr lang="en-US"/>
              <a:t>Click to edit Master title style</a:t>
            </a:r>
            <a:endParaRPr lang="en-US" dirty="0"/>
          </a:p>
        </p:txBody>
      </p:sp>
      <p:sp>
        <p:nvSpPr>
          <p:cNvPr id="10" name="Rectangle 14"/>
          <p:cNvSpPr>
            <a:spLocks noGrp="1" noChangeArrowheads="1"/>
          </p:cNvSpPr>
          <p:nvPr>
            <p:ph type="sldNum" sz="quarter" idx="4"/>
          </p:nvPr>
        </p:nvSpPr>
        <p:spPr bwMode="auto">
          <a:xfrm>
            <a:off x="11809384" y="6648465"/>
            <a:ext cx="203261" cy="172355"/>
          </a:xfrm>
          <a:prstGeom prst="rect">
            <a:avLst/>
          </a:prstGeom>
          <a:noFill/>
          <a:ln w="12700" algn="ctr">
            <a:noFill/>
            <a:miter lim="800000"/>
            <a:headEnd/>
            <a:tailEnd/>
          </a:ln>
          <a:effectLst/>
        </p:spPr>
        <p:txBody>
          <a:bodyPr vert="horz" wrap="none" lIns="0" tIns="0" rIns="45720" bIns="18288" numCol="1" anchor="t" anchorCtr="0" compatLnSpc="1">
            <a:prstTxWarp prst="textNoShape">
              <a:avLst/>
            </a:prstTxWarp>
            <a:spAutoFit/>
          </a:bodyPr>
          <a:lstStyle>
            <a:lvl1pPr eaLnBrk="0" hangingPunct="0">
              <a:spcBef>
                <a:spcPct val="50000"/>
              </a:spcBef>
              <a:defRPr sz="1000" b="1">
                <a:latin typeface="Arial" charset="0"/>
              </a:defRPr>
            </a:lvl1pPr>
          </a:lstStyle>
          <a:p>
            <a:pPr>
              <a:defRPr/>
            </a:pPr>
            <a:fld id="{97981042-6D1F-470E-98B9-6CDDBE3E782E}" type="slidenum">
              <a:rPr lang="en-US"/>
              <a:pPr>
                <a:defRPr/>
              </a:pPr>
              <a:t>‹#›</a:t>
            </a:fld>
            <a:endParaRPr lang="en-US" dirty="0"/>
          </a:p>
        </p:txBody>
      </p:sp>
      <p:sp>
        <p:nvSpPr>
          <p:cNvPr id="11" name="Rectangle 13"/>
          <p:cNvSpPr>
            <a:spLocks noGrp="1" noChangeArrowheads="1"/>
          </p:cNvSpPr>
          <p:nvPr>
            <p:ph idx="1"/>
          </p:nvPr>
        </p:nvSpPr>
        <p:spPr bwMode="auto">
          <a:xfrm>
            <a:off x="907144" y="1514932"/>
            <a:ext cx="11084736" cy="48713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2419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895927" y="338335"/>
            <a:ext cx="11075940" cy="699166"/>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p>
            <a:pPr lvl="0"/>
            <a:r>
              <a:rPr lang="en-US"/>
              <a:t>Click to edit Master title style</a:t>
            </a:r>
            <a:endParaRPr lang="en-US" dirty="0"/>
          </a:p>
        </p:txBody>
      </p:sp>
      <p:sp>
        <p:nvSpPr>
          <p:cNvPr id="7" name="Rectangle 14"/>
          <p:cNvSpPr>
            <a:spLocks noGrp="1" noChangeArrowheads="1"/>
          </p:cNvSpPr>
          <p:nvPr>
            <p:ph type="sldNum" sz="quarter" idx="4"/>
          </p:nvPr>
        </p:nvSpPr>
        <p:spPr bwMode="auto">
          <a:xfrm>
            <a:off x="11809380" y="6648459"/>
            <a:ext cx="203261" cy="172355"/>
          </a:xfrm>
          <a:prstGeom prst="rect">
            <a:avLst/>
          </a:prstGeom>
          <a:noFill/>
          <a:ln w="12700" algn="ctr">
            <a:noFill/>
            <a:miter lim="800000"/>
            <a:headEnd/>
            <a:tailEnd/>
          </a:ln>
          <a:effectLst/>
        </p:spPr>
        <p:txBody>
          <a:bodyPr vert="horz" wrap="none" lIns="0" tIns="0" rIns="45720" bIns="18288" numCol="1" anchor="t" anchorCtr="0" compatLnSpc="1">
            <a:prstTxWarp prst="textNoShape">
              <a:avLst/>
            </a:prstTxWarp>
            <a:spAutoFit/>
          </a:bodyPr>
          <a:lstStyle>
            <a:lvl1pPr eaLnBrk="0" hangingPunct="0">
              <a:spcBef>
                <a:spcPct val="50000"/>
              </a:spcBef>
              <a:defRPr sz="1000" b="1">
                <a:latin typeface="Arial" charset="0"/>
              </a:defRPr>
            </a:lvl1pPr>
          </a:lstStyle>
          <a:p>
            <a:pPr>
              <a:defRPr/>
            </a:pPr>
            <a:fld id="{97981042-6D1F-470E-98B9-6CDDBE3E782E}" type="slidenum">
              <a:rPr lang="en-US">
                <a:solidFill>
                  <a:srgbClr val="2D2D6B"/>
                </a:solidFill>
              </a:rPr>
              <a:pPr>
                <a:defRPr/>
              </a:pPr>
              <a:t>‹#›</a:t>
            </a:fld>
            <a:endParaRPr lang="en-US" dirty="0">
              <a:solidFill>
                <a:srgbClr val="2D2D6B"/>
              </a:solidFill>
            </a:endParaRPr>
          </a:p>
        </p:txBody>
      </p:sp>
    </p:spTree>
    <p:extLst>
      <p:ext uri="{BB962C8B-B14F-4D97-AF65-F5344CB8AC3E}">
        <p14:creationId xmlns:p14="http://schemas.microsoft.com/office/powerpoint/2010/main" val="134244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25566" y="392113"/>
            <a:ext cx="11522364" cy="469872"/>
          </a:xfrm>
          <a:prstGeom prst="rect">
            <a:avLst/>
          </a:prstGeom>
        </p:spPr>
        <p:txBody>
          <a:bodyPr/>
          <a:lstStyle/>
          <a:p>
            <a:r>
              <a:rPr lang="en-US" dirty="0"/>
              <a:t>Click to edit Master title style</a:t>
            </a:r>
          </a:p>
        </p:txBody>
      </p:sp>
      <p:sp>
        <p:nvSpPr>
          <p:cNvPr id="3" name="SmartArt Placeholder 2"/>
          <p:cNvSpPr>
            <a:spLocks noGrp="1"/>
          </p:cNvSpPr>
          <p:nvPr>
            <p:ph type="dgm" idx="1"/>
          </p:nvPr>
        </p:nvSpPr>
        <p:spPr>
          <a:xfrm>
            <a:off x="985225" y="1601789"/>
            <a:ext cx="11160607" cy="2406650"/>
          </a:xfrm>
        </p:spPr>
        <p:txBody>
          <a:bodyPr/>
          <a:lstStyle/>
          <a:p>
            <a:pPr lvl="0"/>
            <a:endParaRPr lang="en-US" noProof="0" dirty="0"/>
          </a:p>
        </p:txBody>
      </p:sp>
      <p:sp>
        <p:nvSpPr>
          <p:cNvPr id="4" name="Rectangle 14"/>
          <p:cNvSpPr>
            <a:spLocks noGrp="1" noChangeArrowheads="1"/>
          </p:cNvSpPr>
          <p:nvPr>
            <p:ph type="sldNum" sz="quarter" idx="10"/>
          </p:nvPr>
        </p:nvSpPr>
        <p:spPr>
          <a:xfrm>
            <a:off x="11878362" y="6648468"/>
            <a:ext cx="271015" cy="172355"/>
          </a:xfrm>
        </p:spPr>
        <p:txBody>
          <a:bodyPr/>
          <a:lstStyle>
            <a:lvl1pPr>
              <a:defRPr/>
            </a:lvl1pPr>
          </a:lstStyle>
          <a:p>
            <a:pPr>
              <a:defRPr/>
            </a:pPr>
            <a:fld id="{915C4935-C530-4689-8E17-AABDA71D5C01}" type="slidenum">
              <a:rPr lang="en-US">
                <a:solidFill>
                  <a:srgbClr val="2D2D6B"/>
                </a:solidFill>
              </a:rPr>
              <a:pPr>
                <a:defRPr/>
              </a:pPr>
              <a:t>‹#›</a:t>
            </a:fld>
            <a:endParaRPr lang="en-US" dirty="0">
              <a:solidFill>
                <a:srgbClr val="2D2D6B"/>
              </a:solidFill>
            </a:endParaRPr>
          </a:p>
        </p:txBody>
      </p:sp>
    </p:spTree>
    <p:extLst>
      <p:ext uri="{BB962C8B-B14F-4D97-AF65-F5344CB8AC3E}">
        <p14:creationId xmlns:p14="http://schemas.microsoft.com/office/powerpoint/2010/main" val="39900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Defaul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72289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C23FB7-5205-E747-898C-49F4BDC3545C}"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F7CD2-2027-B345-AAD7-3E235D189A67}" type="slidenum">
              <a:rPr lang="en-US" smtClean="0"/>
              <a:t>‹#›</a:t>
            </a:fld>
            <a:endParaRPr lang="en-US"/>
          </a:p>
        </p:txBody>
      </p:sp>
    </p:spTree>
    <p:extLst>
      <p:ext uri="{BB962C8B-B14F-4D97-AF65-F5344CB8AC3E}">
        <p14:creationId xmlns:p14="http://schemas.microsoft.com/office/powerpoint/2010/main" val="2852259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23FB7-5205-E747-898C-49F4BDC3545C}"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F7CD2-2027-B345-AAD7-3E235D189A67}" type="slidenum">
              <a:rPr lang="en-US" smtClean="0"/>
              <a:t>‹#›</a:t>
            </a:fld>
            <a:endParaRPr lang="en-US"/>
          </a:p>
        </p:txBody>
      </p:sp>
    </p:spTree>
    <p:extLst>
      <p:ext uri="{BB962C8B-B14F-4D97-AF65-F5344CB8AC3E}">
        <p14:creationId xmlns:p14="http://schemas.microsoft.com/office/powerpoint/2010/main" val="913369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23FB7-5205-E747-898C-49F4BDC3545C}"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F7CD2-2027-B345-AAD7-3E235D189A67}" type="slidenum">
              <a:rPr lang="en-US" smtClean="0"/>
              <a:t>‹#›</a:t>
            </a:fld>
            <a:endParaRPr lang="en-US"/>
          </a:p>
        </p:txBody>
      </p:sp>
    </p:spTree>
    <p:extLst>
      <p:ext uri="{BB962C8B-B14F-4D97-AF65-F5344CB8AC3E}">
        <p14:creationId xmlns:p14="http://schemas.microsoft.com/office/powerpoint/2010/main" val="3004713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C23FB7-5205-E747-898C-49F4BDC3545C}" type="datetimeFigureOut">
              <a:rPr lang="en-US" smtClean="0"/>
              <a:t>3/19/19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F7CD2-2027-B345-AAD7-3E235D189A67}" type="slidenum">
              <a:rPr lang="en-US" smtClean="0"/>
              <a:t>‹#›</a:t>
            </a:fld>
            <a:endParaRPr lang="en-US"/>
          </a:p>
        </p:txBody>
      </p:sp>
    </p:spTree>
    <p:extLst>
      <p:ext uri="{BB962C8B-B14F-4D97-AF65-F5344CB8AC3E}">
        <p14:creationId xmlns:p14="http://schemas.microsoft.com/office/powerpoint/2010/main" val="779515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4C900-6ADC-C640-BE16-3989584C57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9E3A53-C712-2C40-8E43-84D0D750FF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696C0-557C-784B-B3CF-11ADC3DC33E9}"/>
              </a:ext>
            </a:extLst>
          </p:cNvPr>
          <p:cNvSpPr>
            <a:spLocks noGrp="1"/>
          </p:cNvSpPr>
          <p:nvPr>
            <p:ph type="dt" sz="half" idx="10"/>
          </p:nvPr>
        </p:nvSpPr>
        <p:spPr/>
        <p:txBody>
          <a:bodyPr/>
          <a:lstStyle/>
          <a:p>
            <a:fld id="{36DC5385-7D17-4145-A965-B4F66177F8F7}" type="datetimeFigureOut">
              <a:rPr lang="en-US" smtClean="0"/>
              <a:t>3/19/19</a:t>
            </a:fld>
            <a:endParaRPr lang="en-US"/>
          </a:p>
        </p:txBody>
      </p:sp>
      <p:sp>
        <p:nvSpPr>
          <p:cNvPr id="5" name="Footer Placeholder 4">
            <a:extLst>
              <a:ext uri="{FF2B5EF4-FFF2-40B4-BE49-F238E27FC236}">
                <a16:creationId xmlns:a16="http://schemas.microsoft.com/office/drawing/2014/main" id="{0AD6880D-F6F6-6243-8EEF-47FB0D2E2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1EDB79-4299-A646-9C41-0C9C8CD893B4}"/>
              </a:ext>
            </a:extLst>
          </p:cNvPr>
          <p:cNvSpPr>
            <a:spLocks noGrp="1"/>
          </p:cNvSpPr>
          <p:nvPr>
            <p:ph type="sldNum" sz="quarter" idx="12"/>
          </p:nvPr>
        </p:nvSpPr>
        <p:spPr/>
        <p:txBody>
          <a:bodyPr/>
          <a:lstStyle/>
          <a:p>
            <a:fld id="{AF0CE246-4E3A-5341-829D-634DC6ED23B8}" type="slidenum">
              <a:rPr lang="en-US" smtClean="0"/>
              <a:t>‹#›</a:t>
            </a:fld>
            <a:endParaRPr lang="en-US"/>
          </a:p>
        </p:txBody>
      </p:sp>
    </p:spTree>
    <p:extLst>
      <p:ext uri="{BB962C8B-B14F-4D97-AF65-F5344CB8AC3E}">
        <p14:creationId xmlns:p14="http://schemas.microsoft.com/office/powerpoint/2010/main" val="3228101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C23FB7-5205-E747-898C-49F4BDC3545C}" type="datetimeFigureOut">
              <a:rPr lang="en-US" smtClean="0"/>
              <a:t>3/19/19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4F7CD2-2027-B345-AAD7-3E235D189A67}" type="slidenum">
              <a:rPr lang="en-US" smtClean="0"/>
              <a:t>‹#›</a:t>
            </a:fld>
            <a:endParaRPr lang="en-US"/>
          </a:p>
        </p:txBody>
      </p:sp>
    </p:spTree>
    <p:extLst>
      <p:ext uri="{BB962C8B-B14F-4D97-AF65-F5344CB8AC3E}">
        <p14:creationId xmlns:p14="http://schemas.microsoft.com/office/powerpoint/2010/main" val="403945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C23FB7-5205-E747-898C-49F4BDC3545C}" type="datetimeFigureOut">
              <a:rPr lang="en-US" smtClean="0"/>
              <a:t>3/19/19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4F7CD2-2027-B345-AAD7-3E235D189A67}" type="slidenum">
              <a:rPr lang="en-US" smtClean="0"/>
              <a:t>‹#›</a:t>
            </a:fld>
            <a:endParaRPr lang="en-US"/>
          </a:p>
        </p:txBody>
      </p:sp>
    </p:spTree>
    <p:extLst>
      <p:ext uri="{BB962C8B-B14F-4D97-AF65-F5344CB8AC3E}">
        <p14:creationId xmlns:p14="http://schemas.microsoft.com/office/powerpoint/2010/main" val="2384717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23FB7-5205-E747-898C-49F4BDC3545C}" type="datetimeFigureOut">
              <a:rPr lang="en-US" smtClean="0"/>
              <a:t>3/19/19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4F7CD2-2027-B345-AAD7-3E235D189A67}" type="slidenum">
              <a:rPr lang="en-US" smtClean="0"/>
              <a:t>‹#›</a:t>
            </a:fld>
            <a:endParaRPr lang="en-US"/>
          </a:p>
        </p:txBody>
      </p:sp>
    </p:spTree>
    <p:extLst>
      <p:ext uri="{BB962C8B-B14F-4D97-AF65-F5344CB8AC3E}">
        <p14:creationId xmlns:p14="http://schemas.microsoft.com/office/powerpoint/2010/main" val="3165071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C23FB7-5205-E747-898C-49F4BDC3545C}" type="datetimeFigureOut">
              <a:rPr lang="en-US" smtClean="0"/>
              <a:t>3/19/19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F7CD2-2027-B345-AAD7-3E235D189A67}" type="slidenum">
              <a:rPr lang="en-US" smtClean="0"/>
              <a:t>‹#›</a:t>
            </a:fld>
            <a:endParaRPr lang="en-US"/>
          </a:p>
        </p:txBody>
      </p:sp>
    </p:spTree>
    <p:extLst>
      <p:ext uri="{BB962C8B-B14F-4D97-AF65-F5344CB8AC3E}">
        <p14:creationId xmlns:p14="http://schemas.microsoft.com/office/powerpoint/2010/main" val="3553520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C23FB7-5205-E747-898C-49F4BDC3545C}" type="datetimeFigureOut">
              <a:rPr lang="en-US" smtClean="0"/>
              <a:t>3/19/19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F7CD2-2027-B345-AAD7-3E235D189A67}" type="slidenum">
              <a:rPr lang="en-US" smtClean="0"/>
              <a:t>‹#›</a:t>
            </a:fld>
            <a:endParaRPr lang="en-US"/>
          </a:p>
        </p:txBody>
      </p:sp>
    </p:spTree>
    <p:extLst>
      <p:ext uri="{BB962C8B-B14F-4D97-AF65-F5344CB8AC3E}">
        <p14:creationId xmlns:p14="http://schemas.microsoft.com/office/powerpoint/2010/main" val="732575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23FB7-5205-E747-898C-49F4BDC3545C}"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F7CD2-2027-B345-AAD7-3E235D189A67}" type="slidenum">
              <a:rPr lang="en-US" smtClean="0"/>
              <a:t>‹#›</a:t>
            </a:fld>
            <a:endParaRPr lang="en-US"/>
          </a:p>
        </p:txBody>
      </p:sp>
    </p:spTree>
    <p:extLst>
      <p:ext uri="{BB962C8B-B14F-4D97-AF65-F5344CB8AC3E}">
        <p14:creationId xmlns:p14="http://schemas.microsoft.com/office/powerpoint/2010/main" val="108876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23FB7-5205-E747-898C-49F4BDC3545C}"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F7CD2-2027-B345-AAD7-3E235D189A67}" type="slidenum">
              <a:rPr lang="en-US" smtClean="0"/>
              <a:t>‹#›</a:t>
            </a:fld>
            <a:endParaRPr lang="en-US"/>
          </a:p>
        </p:txBody>
      </p:sp>
    </p:spTree>
    <p:extLst>
      <p:ext uri="{BB962C8B-B14F-4D97-AF65-F5344CB8AC3E}">
        <p14:creationId xmlns:p14="http://schemas.microsoft.com/office/powerpoint/2010/main" val="3844505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6286"/>
          </a:xfrm>
          <a:prstGeom prst="rect">
            <a:avLst/>
          </a:prstGeom>
        </p:spPr>
      </p:pic>
      <p:sp>
        <p:nvSpPr>
          <p:cNvPr id="4098" name="Rectangle 2"/>
          <p:cNvSpPr>
            <a:spLocks noGrp="1" noChangeArrowheads="1"/>
          </p:cNvSpPr>
          <p:nvPr>
            <p:ph type="ctrTitle"/>
          </p:nvPr>
        </p:nvSpPr>
        <p:spPr>
          <a:xfrm>
            <a:off x="609600" y="1981200"/>
            <a:ext cx="10972800" cy="1143000"/>
          </a:xfrm>
        </p:spPr>
        <p:txBody>
          <a:bodyPr/>
          <a:lstStyle>
            <a:lvl1pPr algn="ctr">
              <a:defRPr sz="2300"/>
            </a:lvl1pPr>
          </a:lstStyle>
          <a:p>
            <a:pPr lvl="0"/>
            <a:r>
              <a:rPr lang="en-US" noProof="0" dirty="0"/>
              <a:t>Click to edit Master title style</a:t>
            </a:r>
          </a:p>
        </p:txBody>
      </p:sp>
      <p:sp>
        <p:nvSpPr>
          <p:cNvPr id="4099" name="Rectangle 3"/>
          <p:cNvSpPr>
            <a:spLocks noGrp="1" noChangeArrowheads="1"/>
          </p:cNvSpPr>
          <p:nvPr>
            <p:ph type="subTitle" idx="1"/>
          </p:nvPr>
        </p:nvSpPr>
        <p:spPr>
          <a:xfrm>
            <a:off x="609600" y="3886200"/>
            <a:ext cx="109728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3674378829"/>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4098" name="Rectangle 2"/>
          <p:cNvSpPr>
            <a:spLocks noGrp="1" noChangeArrowheads="1"/>
          </p:cNvSpPr>
          <p:nvPr>
            <p:ph type="ctrTitle"/>
          </p:nvPr>
        </p:nvSpPr>
        <p:spPr>
          <a:xfrm>
            <a:off x="463296" y="484632"/>
            <a:ext cx="1124712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63296" y="4498848"/>
            <a:ext cx="11109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3373695360"/>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4098" name="Rectangle 2"/>
          <p:cNvSpPr>
            <a:spLocks noGrp="1" noChangeArrowheads="1"/>
          </p:cNvSpPr>
          <p:nvPr>
            <p:ph type="ctrTitle"/>
          </p:nvPr>
        </p:nvSpPr>
        <p:spPr>
          <a:xfrm>
            <a:off x="457200" y="484632"/>
            <a:ext cx="1124712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57200" y="4498848"/>
            <a:ext cx="11109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1618874182"/>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12F9-E65A-7B45-AE1E-1CDA8EA5FF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BBBA58-4DC3-9343-BE06-E15DC22CB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9E5190-AA47-854D-A3B9-9EF003C0B62A}"/>
              </a:ext>
            </a:extLst>
          </p:cNvPr>
          <p:cNvSpPr>
            <a:spLocks noGrp="1"/>
          </p:cNvSpPr>
          <p:nvPr>
            <p:ph type="dt" sz="half" idx="10"/>
          </p:nvPr>
        </p:nvSpPr>
        <p:spPr/>
        <p:txBody>
          <a:bodyPr/>
          <a:lstStyle/>
          <a:p>
            <a:fld id="{36DC5385-7D17-4145-A965-B4F66177F8F7}" type="datetimeFigureOut">
              <a:rPr lang="en-US" smtClean="0"/>
              <a:t>3/19/19</a:t>
            </a:fld>
            <a:endParaRPr lang="en-US"/>
          </a:p>
        </p:txBody>
      </p:sp>
      <p:sp>
        <p:nvSpPr>
          <p:cNvPr id="5" name="Footer Placeholder 4">
            <a:extLst>
              <a:ext uri="{FF2B5EF4-FFF2-40B4-BE49-F238E27FC236}">
                <a16:creationId xmlns:a16="http://schemas.microsoft.com/office/drawing/2014/main" id="{E0323F54-E264-E546-8571-F660C0EE5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F0FAB-5B2E-BA47-B072-2FE875A56FC3}"/>
              </a:ext>
            </a:extLst>
          </p:cNvPr>
          <p:cNvSpPr>
            <a:spLocks noGrp="1"/>
          </p:cNvSpPr>
          <p:nvPr>
            <p:ph type="sldNum" sz="quarter" idx="12"/>
          </p:nvPr>
        </p:nvSpPr>
        <p:spPr/>
        <p:txBody>
          <a:bodyPr/>
          <a:lstStyle/>
          <a:p>
            <a:fld id="{AF0CE246-4E3A-5341-829D-634DC6ED23B8}" type="slidenum">
              <a:rPr lang="en-US" smtClean="0"/>
              <a:t>‹#›</a:t>
            </a:fld>
            <a:endParaRPr lang="en-US"/>
          </a:p>
        </p:txBody>
      </p:sp>
    </p:spTree>
    <p:extLst>
      <p:ext uri="{BB962C8B-B14F-4D97-AF65-F5344CB8AC3E}">
        <p14:creationId xmlns:p14="http://schemas.microsoft.com/office/powerpoint/2010/main" val="3835108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4098" name="Rectangle 2"/>
          <p:cNvSpPr>
            <a:spLocks noGrp="1" noChangeArrowheads="1"/>
          </p:cNvSpPr>
          <p:nvPr>
            <p:ph type="ctrTitle"/>
          </p:nvPr>
        </p:nvSpPr>
        <p:spPr>
          <a:xfrm>
            <a:off x="457200" y="484632"/>
            <a:ext cx="1124712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57200" y="4498848"/>
            <a:ext cx="11109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234844784"/>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4098" name="Rectangle 2"/>
          <p:cNvSpPr>
            <a:spLocks noGrp="1" noChangeArrowheads="1"/>
          </p:cNvSpPr>
          <p:nvPr>
            <p:ph type="ctrTitle"/>
          </p:nvPr>
        </p:nvSpPr>
        <p:spPr>
          <a:xfrm>
            <a:off x="457200" y="484632"/>
            <a:ext cx="1124712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57200" y="4498848"/>
            <a:ext cx="11109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4273718035"/>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4098" name="Rectangle 2"/>
          <p:cNvSpPr>
            <a:spLocks noGrp="1" noChangeArrowheads="1"/>
          </p:cNvSpPr>
          <p:nvPr>
            <p:ph type="ctrTitle"/>
          </p:nvPr>
        </p:nvSpPr>
        <p:spPr>
          <a:xfrm>
            <a:off x="457200" y="484632"/>
            <a:ext cx="1124712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57200" y="4498848"/>
            <a:ext cx="11109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3176092455"/>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4098" name="Rectangle 2"/>
          <p:cNvSpPr>
            <a:spLocks noGrp="1" noChangeArrowheads="1"/>
          </p:cNvSpPr>
          <p:nvPr>
            <p:ph type="ctrTitle"/>
          </p:nvPr>
        </p:nvSpPr>
        <p:spPr>
          <a:xfrm>
            <a:off x="457200" y="484632"/>
            <a:ext cx="1124712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57200" y="4498848"/>
            <a:ext cx="11109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241383720"/>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4098" name="Rectangle 2"/>
          <p:cNvSpPr>
            <a:spLocks noGrp="1" noChangeArrowheads="1"/>
          </p:cNvSpPr>
          <p:nvPr>
            <p:ph type="ctrTitle"/>
          </p:nvPr>
        </p:nvSpPr>
        <p:spPr>
          <a:xfrm>
            <a:off x="457200" y="484632"/>
            <a:ext cx="1124712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57200" y="4498848"/>
            <a:ext cx="11109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1715798806"/>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5444893"/>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29430439"/>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7144433"/>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054524"/>
      </p:ext>
    </p:extLst>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9495998"/>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2548-E704-5846-AD4D-9CF486B727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AFBA92-41CA-7243-8A50-F0A02F93C4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DC447C-95A2-C740-9897-84F94E1236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089208-DCC4-404B-A9AC-003B633975B4}"/>
              </a:ext>
            </a:extLst>
          </p:cNvPr>
          <p:cNvSpPr>
            <a:spLocks noGrp="1"/>
          </p:cNvSpPr>
          <p:nvPr>
            <p:ph type="dt" sz="half" idx="10"/>
          </p:nvPr>
        </p:nvSpPr>
        <p:spPr/>
        <p:txBody>
          <a:bodyPr/>
          <a:lstStyle/>
          <a:p>
            <a:fld id="{36DC5385-7D17-4145-A965-B4F66177F8F7}" type="datetimeFigureOut">
              <a:rPr lang="en-US" smtClean="0"/>
              <a:t>3/19/19</a:t>
            </a:fld>
            <a:endParaRPr lang="en-US"/>
          </a:p>
        </p:txBody>
      </p:sp>
      <p:sp>
        <p:nvSpPr>
          <p:cNvPr id="6" name="Footer Placeholder 5">
            <a:extLst>
              <a:ext uri="{FF2B5EF4-FFF2-40B4-BE49-F238E27FC236}">
                <a16:creationId xmlns:a16="http://schemas.microsoft.com/office/drawing/2014/main" id="{0311F9C6-E402-B243-A302-BD025BCBB3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4793ED-2308-5B42-A5AE-30421F601DF7}"/>
              </a:ext>
            </a:extLst>
          </p:cNvPr>
          <p:cNvSpPr>
            <a:spLocks noGrp="1"/>
          </p:cNvSpPr>
          <p:nvPr>
            <p:ph type="sldNum" sz="quarter" idx="12"/>
          </p:nvPr>
        </p:nvSpPr>
        <p:spPr/>
        <p:txBody>
          <a:bodyPr/>
          <a:lstStyle/>
          <a:p>
            <a:fld id="{AF0CE246-4E3A-5341-829D-634DC6ED23B8}" type="slidenum">
              <a:rPr lang="en-US" smtClean="0"/>
              <a:t>‹#›</a:t>
            </a:fld>
            <a:endParaRPr lang="en-US"/>
          </a:p>
        </p:txBody>
      </p:sp>
    </p:spTree>
    <p:extLst>
      <p:ext uri="{BB962C8B-B14F-4D97-AF65-F5344CB8AC3E}">
        <p14:creationId xmlns:p14="http://schemas.microsoft.com/office/powerpoint/2010/main" val="3201218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037515"/>
      </p:ext>
    </p:extLst>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31073357"/>
      </p:ext>
    </p:extLst>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6333650"/>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712369"/>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73611"/>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9" name="Content Placeholder 8"/>
          <p:cNvSpPr>
            <a:spLocks noGrp="1"/>
          </p:cNvSpPr>
          <p:nvPr>
            <p:ph sz="quarter" idx="10"/>
          </p:nvPr>
        </p:nvSpPr>
        <p:spPr>
          <a:xfrm>
            <a:off x="914400" y="1447800"/>
            <a:ext cx="10363200" cy="5029200"/>
          </a:xfrm>
        </p:spPr>
        <p:txBody>
          <a:bodyPr/>
          <a:lstStyle>
            <a:lvl1pPr>
              <a:defRPr sz="2300">
                <a:solidFill>
                  <a:schemeClr val="bg1"/>
                </a:solidFill>
              </a:defRPr>
            </a:lvl1pPr>
            <a:lvl2pPr>
              <a:defRPr sz="2300">
                <a:solidFill>
                  <a:schemeClr val="bg1"/>
                </a:solidFill>
              </a:defRPr>
            </a:lvl2pPr>
            <a:lvl3pPr>
              <a:defRPr sz="2300">
                <a:solidFill>
                  <a:schemeClr val="bg1"/>
                </a:solidFill>
              </a:defRPr>
            </a:lvl3pPr>
            <a:lvl4pPr>
              <a:defRPr sz="2300">
                <a:solidFill>
                  <a:schemeClr val="bg1"/>
                </a:solidFill>
              </a:defRPr>
            </a:lvl4pPr>
            <a:lvl5pPr>
              <a:defRPr sz="2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title"/>
          </p:nvPr>
        </p:nvSpPr>
        <p:spPr bwMode="auto">
          <a:xfrm>
            <a:off x="914400" y="457200"/>
            <a:ext cx="10363200" cy="762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solidFill>
                  <a:srgbClr val="004383"/>
                </a:solidFill>
              </a:defRPr>
            </a:lvl1pPr>
          </a:lstStyle>
          <a:p>
            <a:pPr lvl="0"/>
            <a:r>
              <a:rPr lang="en-US" dirty="0"/>
              <a:t>Click to edit Master title style</a:t>
            </a:r>
          </a:p>
        </p:txBody>
      </p:sp>
    </p:spTree>
    <p:extLst>
      <p:ext uri="{BB962C8B-B14F-4D97-AF65-F5344CB8AC3E}">
        <p14:creationId xmlns:p14="http://schemas.microsoft.com/office/powerpoint/2010/main" val="3086692263"/>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 Cancer Immuno">
    <p:spTree>
      <p:nvGrpSpPr>
        <p:cNvPr id="1" name=""/>
        <p:cNvGrpSpPr/>
        <p:nvPr/>
      </p:nvGrpSpPr>
      <p:grpSpPr>
        <a:xfrm>
          <a:off x="0" y="0"/>
          <a:ext cx="0" cy="0"/>
          <a:chOff x="0" y="0"/>
          <a:chExt cx="0" cy="0"/>
        </a:xfrm>
      </p:grpSpPr>
      <p:sp>
        <p:nvSpPr>
          <p:cNvPr id="2" name="Title 1"/>
          <p:cNvSpPr>
            <a:spLocks noGrp="1"/>
          </p:cNvSpPr>
          <p:nvPr>
            <p:ph type="title"/>
          </p:nvPr>
        </p:nvSpPr>
        <p:spPr>
          <a:xfrm>
            <a:off x="963083" y="4406901"/>
            <a:ext cx="11228916" cy="1362075"/>
          </a:xfrm>
        </p:spPr>
        <p:txBody>
          <a:bodyPr anchor="t"/>
          <a:lstStyle>
            <a:lvl1pPr algn="l">
              <a:defRPr sz="5333"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dirty="0"/>
              <a:t>Click to edit Master text styles</a:t>
            </a:r>
          </a:p>
        </p:txBody>
      </p:sp>
    </p:spTree>
    <p:extLst>
      <p:ext uri="{BB962C8B-B14F-4D97-AF65-F5344CB8AC3E}">
        <p14:creationId xmlns:p14="http://schemas.microsoft.com/office/powerpoint/2010/main" val="6058672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Cancer Immunothera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a:xfrm>
            <a:off x="463550" y="1447800"/>
            <a:ext cx="11264901" cy="4529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4"/>
          <p:cNvSpPr>
            <a:spLocks noGrp="1"/>
          </p:cNvSpPr>
          <p:nvPr>
            <p:ph type="body" sz="quarter" idx="11" hasCustomPrompt="1"/>
          </p:nvPr>
        </p:nvSpPr>
        <p:spPr>
          <a:xfrm>
            <a:off x="9904233" y="6487779"/>
            <a:ext cx="1824218" cy="205121"/>
          </a:xfrm>
        </p:spPr>
        <p:txBody>
          <a:bodyPr wrap="none" lIns="0" tIns="0" rIns="0" bIns="0" anchor="b">
            <a:spAutoFit/>
          </a:bodyPr>
          <a:lstStyle>
            <a:lvl1pPr marL="0" indent="0" algn="r">
              <a:spcBef>
                <a:spcPts val="0"/>
              </a:spcBef>
              <a:buFontTx/>
              <a:buNone/>
              <a:defRPr sz="1333" baseline="0"/>
            </a:lvl1pPr>
          </a:lstStyle>
          <a:p>
            <a:pPr lvl="0"/>
            <a:r>
              <a:rPr lang="en-US" dirty="0"/>
              <a:t>Click to edit source note</a:t>
            </a:r>
          </a:p>
        </p:txBody>
      </p:sp>
      <p:sp>
        <p:nvSpPr>
          <p:cNvPr id="9" name="Text Placeholder 4"/>
          <p:cNvSpPr>
            <a:spLocks noGrp="1"/>
          </p:cNvSpPr>
          <p:nvPr>
            <p:ph type="body" sz="quarter" idx="10" hasCustomPrompt="1"/>
          </p:nvPr>
        </p:nvSpPr>
        <p:spPr>
          <a:xfrm>
            <a:off x="463549" y="6487779"/>
            <a:ext cx="1606209" cy="205121"/>
          </a:xfrm>
        </p:spPr>
        <p:txBody>
          <a:bodyPr wrap="none" lIns="0" tIns="0" rIns="0" bIns="0" anchor="b">
            <a:spAutoFit/>
          </a:bodyPr>
          <a:lstStyle>
            <a:lvl1pPr marL="0" indent="0">
              <a:spcBef>
                <a:spcPts val="0"/>
              </a:spcBef>
              <a:buFontTx/>
              <a:buNone/>
              <a:defRPr sz="1333"/>
            </a:lvl1pPr>
          </a:lstStyle>
          <a:p>
            <a:pPr lvl="0"/>
            <a:r>
              <a:rPr lang="en-US" dirty="0"/>
              <a:t>Click to edit Footnote</a:t>
            </a:r>
          </a:p>
        </p:txBody>
      </p:sp>
    </p:spTree>
    <p:extLst>
      <p:ext uri="{BB962C8B-B14F-4D97-AF65-F5344CB8AC3E}">
        <p14:creationId xmlns:p14="http://schemas.microsoft.com/office/powerpoint/2010/main" val="34843718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mod="1">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wo Content - Cancer Immunotherap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Click to edit Master title style</a:t>
            </a:r>
            <a:endParaRPr lang="en-GB" dirty="0"/>
          </a:p>
        </p:txBody>
      </p:sp>
      <p:sp>
        <p:nvSpPr>
          <p:cNvPr id="7" name="Content Placeholder 6"/>
          <p:cNvSpPr>
            <a:spLocks noGrp="1"/>
          </p:cNvSpPr>
          <p:nvPr>
            <p:ph sz="quarter" idx="10"/>
          </p:nvPr>
        </p:nvSpPr>
        <p:spPr>
          <a:xfrm>
            <a:off x="484718" y="1447800"/>
            <a:ext cx="5452533" cy="4529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6"/>
          <p:cNvSpPr>
            <a:spLocks noGrp="1"/>
          </p:cNvSpPr>
          <p:nvPr>
            <p:ph sz="quarter" idx="11"/>
          </p:nvPr>
        </p:nvSpPr>
        <p:spPr>
          <a:xfrm>
            <a:off x="6153151" y="1447800"/>
            <a:ext cx="5452533" cy="4529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4"/>
          <p:cNvSpPr>
            <a:spLocks noGrp="1"/>
          </p:cNvSpPr>
          <p:nvPr>
            <p:ph type="body" sz="quarter" idx="12" hasCustomPrompt="1"/>
          </p:nvPr>
        </p:nvSpPr>
        <p:spPr>
          <a:xfrm>
            <a:off x="9904233" y="6487779"/>
            <a:ext cx="1824218" cy="205121"/>
          </a:xfrm>
        </p:spPr>
        <p:txBody>
          <a:bodyPr wrap="none" lIns="0" tIns="0" rIns="0" bIns="0" anchor="b">
            <a:spAutoFit/>
          </a:bodyPr>
          <a:lstStyle>
            <a:lvl1pPr marL="0" indent="0" algn="r">
              <a:spcBef>
                <a:spcPts val="0"/>
              </a:spcBef>
              <a:buFontTx/>
              <a:buNone/>
              <a:defRPr sz="1333" baseline="0"/>
            </a:lvl1pPr>
          </a:lstStyle>
          <a:p>
            <a:pPr lvl="0"/>
            <a:r>
              <a:rPr lang="en-US" dirty="0"/>
              <a:t>Click to edit source note</a:t>
            </a:r>
          </a:p>
        </p:txBody>
      </p:sp>
      <p:sp>
        <p:nvSpPr>
          <p:cNvPr id="11" name="Text Placeholder 4"/>
          <p:cNvSpPr>
            <a:spLocks noGrp="1"/>
          </p:cNvSpPr>
          <p:nvPr>
            <p:ph type="body" sz="quarter" idx="13" hasCustomPrompt="1"/>
          </p:nvPr>
        </p:nvSpPr>
        <p:spPr>
          <a:xfrm>
            <a:off x="463549" y="6487779"/>
            <a:ext cx="1606209" cy="205121"/>
          </a:xfrm>
        </p:spPr>
        <p:txBody>
          <a:bodyPr wrap="none" lIns="0" tIns="0" rIns="0" bIns="0" anchor="b">
            <a:spAutoFit/>
          </a:bodyPr>
          <a:lstStyle>
            <a:lvl1pPr marL="0" indent="0">
              <a:spcBef>
                <a:spcPts val="0"/>
              </a:spcBef>
              <a:buFontTx/>
              <a:buNone/>
              <a:defRPr sz="1333"/>
            </a:lvl1pPr>
          </a:lstStyle>
          <a:p>
            <a:pPr lvl="0"/>
            <a:r>
              <a:rPr lang="en-US" dirty="0"/>
              <a:t>Click to edit Footnote</a:t>
            </a:r>
          </a:p>
        </p:txBody>
      </p:sp>
    </p:spTree>
    <p:extLst>
      <p:ext uri="{BB962C8B-B14F-4D97-AF65-F5344CB8AC3E}">
        <p14:creationId xmlns:p14="http://schemas.microsoft.com/office/powerpoint/2010/main" val="15671834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Only - Cancer Immunotherap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
        <p:nvSpPr>
          <p:cNvPr id="6" name="Text Placeholder 4"/>
          <p:cNvSpPr>
            <a:spLocks noGrp="1"/>
          </p:cNvSpPr>
          <p:nvPr>
            <p:ph type="body" sz="quarter" idx="11" hasCustomPrompt="1"/>
          </p:nvPr>
        </p:nvSpPr>
        <p:spPr>
          <a:xfrm>
            <a:off x="9904233" y="6487779"/>
            <a:ext cx="1824218" cy="205121"/>
          </a:xfrm>
        </p:spPr>
        <p:txBody>
          <a:bodyPr wrap="none" lIns="0" tIns="0" rIns="0" bIns="0" anchor="b">
            <a:spAutoFit/>
          </a:bodyPr>
          <a:lstStyle>
            <a:lvl1pPr marL="0" indent="0" algn="r">
              <a:spcBef>
                <a:spcPts val="0"/>
              </a:spcBef>
              <a:buFontTx/>
              <a:buNone/>
              <a:defRPr sz="1333" baseline="0"/>
            </a:lvl1pPr>
          </a:lstStyle>
          <a:p>
            <a:pPr lvl="0"/>
            <a:r>
              <a:rPr lang="en-US" dirty="0"/>
              <a:t>Click to edit source note</a:t>
            </a:r>
          </a:p>
        </p:txBody>
      </p:sp>
      <p:sp>
        <p:nvSpPr>
          <p:cNvPr id="7" name="Text Placeholder 4"/>
          <p:cNvSpPr>
            <a:spLocks noGrp="1"/>
          </p:cNvSpPr>
          <p:nvPr>
            <p:ph type="body" sz="quarter" idx="10" hasCustomPrompt="1"/>
          </p:nvPr>
        </p:nvSpPr>
        <p:spPr>
          <a:xfrm>
            <a:off x="463549" y="6487779"/>
            <a:ext cx="1606209" cy="205121"/>
          </a:xfrm>
        </p:spPr>
        <p:txBody>
          <a:bodyPr wrap="none" lIns="0" tIns="0" rIns="0" bIns="0" anchor="b">
            <a:spAutoFit/>
          </a:bodyPr>
          <a:lstStyle>
            <a:lvl1pPr marL="0" indent="0">
              <a:spcBef>
                <a:spcPts val="0"/>
              </a:spcBef>
              <a:buFontTx/>
              <a:buNone/>
              <a:defRPr sz="1333"/>
            </a:lvl1pPr>
          </a:lstStyle>
          <a:p>
            <a:pPr lvl="0"/>
            <a:r>
              <a:rPr lang="en-US" dirty="0"/>
              <a:t>Click to edit Footnote</a:t>
            </a:r>
          </a:p>
        </p:txBody>
      </p:sp>
    </p:spTree>
    <p:extLst>
      <p:ext uri="{BB962C8B-B14F-4D97-AF65-F5344CB8AC3E}">
        <p14:creationId xmlns:p14="http://schemas.microsoft.com/office/powerpoint/2010/main" val="117665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948F-8D3A-014D-8608-C01EBBDBEA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773554-4598-4046-AE92-7502415700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61C78F-D49C-8C41-AB56-EE1D6FC481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29D302-3557-8F4C-BC74-B6899A18CD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1DCF11-5824-A449-AF3E-28AE19BD5D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F23989-72B1-E543-9A61-7006B81599D9}"/>
              </a:ext>
            </a:extLst>
          </p:cNvPr>
          <p:cNvSpPr>
            <a:spLocks noGrp="1"/>
          </p:cNvSpPr>
          <p:nvPr>
            <p:ph type="dt" sz="half" idx="10"/>
          </p:nvPr>
        </p:nvSpPr>
        <p:spPr/>
        <p:txBody>
          <a:bodyPr/>
          <a:lstStyle/>
          <a:p>
            <a:fld id="{36DC5385-7D17-4145-A965-B4F66177F8F7}" type="datetimeFigureOut">
              <a:rPr lang="en-US" smtClean="0"/>
              <a:t>3/19/19</a:t>
            </a:fld>
            <a:endParaRPr lang="en-US"/>
          </a:p>
        </p:txBody>
      </p:sp>
      <p:sp>
        <p:nvSpPr>
          <p:cNvPr id="8" name="Footer Placeholder 7">
            <a:extLst>
              <a:ext uri="{FF2B5EF4-FFF2-40B4-BE49-F238E27FC236}">
                <a16:creationId xmlns:a16="http://schemas.microsoft.com/office/drawing/2014/main" id="{82197852-85FF-8C43-9796-9C2FBBB21F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83FC90-C449-514E-9AB0-BAAD9CC70DF1}"/>
              </a:ext>
            </a:extLst>
          </p:cNvPr>
          <p:cNvSpPr>
            <a:spLocks noGrp="1"/>
          </p:cNvSpPr>
          <p:nvPr>
            <p:ph type="sldNum" sz="quarter" idx="12"/>
          </p:nvPr>
        </p:nvSpPr>
        <p:spPr/>
        <p:txBody>
          <a:bodyPr/>
          <a:lstStyle/>
          <a:p>
            <a:fld id="{AF0CE246-4E3A-5341-829D-634DC6ED23B8}" type="slidenum">
              <a:rPr lang="en-US" smtClean="0"/>
              <a:t>‹#›</a:t>
            </a:fld>
            <a:endParaRPr lang="en-US"/>
          </a:p>
        </p:txBody>
      </p:sp>
    </p:spTree>
    <p:extLst>
      <p:ext uri="{BB962C8B-B14F-4D97-AF65-F5344CB8AC3E}">
        <p14:creationId xmlns:p14="http://schemas.microsoft.com/office/powerpoint/2010/main" val="1619307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p:cNvSpPr>
            <a:spLocks noGrp="1"/>
          </p:cNvSpPr>
          <p:nvPr>
            <p:ph type="title"/>
          </p:nvPr>
        </p:nvSpPr>
        <p:spPr/>
        <p:txBody>
          <a:bodyPr/>
          <a:lstStyle>
            <a:lvl1pPr>
              <a:defRPr sz="3200">
                <a:solidFill>
                  <a:schemeClr val="tx1"/>
                </a:solidFill>
              </a:defRPr>
            </a:lvl1pPr>
          </a:lstStyle>
          <a:p>
            <a:r>
              <a:rPr lang="en-US" dirty="0"/>
              <a:t>Click to edit Master title style</a:t>
            </a:r>
            <a:endParaRPr lang="en-GB" dirty="0"/>
          </a:p>
        </p:txBody>
      </p:sp>
      <p:sp>
        <p:nvSpPr>
          <p:cNvPr id="7" name="Text Placeholder 13"/>
          <p:cNvSpPr>
            <a:spLocks noGrp="1"/>
          </p:cNvSpPr>
          <p:nvPr>
            <p:ph type="body" sz="quarter" idx="13" hasCustomPrompt="1"/>
          </p:nvPr>
        </p:nvSpPr>
        <p:spPr>
          <a:xfrm>
            <a:off x="529168" y="6324605"/>
            <a:ext cx="5566832" cy="377825"/>
          </a:xfrm>
        </p:spPr>
        <p:txBody>
          <a:bodyPr lIns="0" tIns="0" rIns="0" bIns="0" anchor="b">
            <a:noAutofit/>
          </a:bodyPr>
          <a:lstStyle>
            <a:lvl1pPr marL="0" indent="0" algn="l">
              <a:spcBef>
                <a:spcPts val="0"/>
              </a:spcBef>
              <a:spcAft>
                <a:spcPts val="0"/>
              </a:spcAft>
              <a:buNone/>
              <a:defRPr sz="1200" b="0">
                <a:solidFill>
                  <a:schemeClr val="tx1"/>
                </a:solidFill>
                <a:latin typeface="+mn-lt"/>
              </a:defRPr>
            </a:lvl1pPr>
          </a:lstStyle>
          <a:p>
            <a:pPr lvl="0"/>
            <a:r>
              <a:rPr lang="en-US" dirty="0"/>
              <a:t>Footnotes</a:t>
            </a:r>
            <a:endParaRPr lang="en-GB" dirty="0"/>
          </a:p>
        </p:txBody>
      </p:sp>
      <p:sp>
        <p:nvSpPr>
          <p:cNvPr id="8" name="Text Placeholder 3"/>
          <p:cNvSpPr>
            <a:spLocks noGrp="1"/>
          </p:cNvSpPr>
          <p:nvPr>
            <p:ph type="body" sz="quarter" idx="14" hasCustomPrompt="1"/>
          </p:nvPr>
        </p:nvSpPr>
        <p:spPr>
          <a:xfrm>
            <a:off x="6096003" y="6324600"/>
            <a:ext cx="5575300" cy="381000"/>
          </a:xfrm>
        </p:spPr>
        <p:txBody>
          <a:bodyPr bIns="0" anchor="b"/>
          <a:lstStyle>
            <a:lvl1pPr marL="0" indent="0" algn="r">
              <a:spcBef>
                <a:spcPts val="0"/>
              </a:spcBef>
              <a:spcAft>
                <a:spcPts val="0"/>
              </a:spcAft>
              <a:buNone/>
              <a:defRPr sz="1200"/>
            </a:lvl1pPr>
          </a:lstStyle>
          <a:p>
            <a:pPr lvl="0"/>
            <a:r>
              <a:rPr lang="en-US" dirty="0"/>
              <a:t>References</a:t>
            </a:r>
            <a:endParaRPr lang="en-GB" dirty="0"/>
          </a:p>
        </p:txBody>
      </p:sp>
    </p:spTree>
    <p:extLst>
      <p:ext uri="{BB962C8B-B14F-4D97-AF65-F5344CB8AC3E}">
        <p14:creationId xmlns:p14="http://schemas.microsoft.com/office/powerpoint/2010/main" val="17470701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6" name="Rectangle 5"/>
          <p:cNvSpPr/>
          <p:nvPr userDrawn="1"/>
        </p:nvSpPr>
        <p:spPr bwMode="auto">
          <a:xfrm>
            <a:off x="0" y="621233"/>
            <a:ext cx="12192000" cy="6243747"/>
          </a:xfrm>
          <a:custGeom>
            <a:avLst/>
            <a:gdLst>
              <a:gd name="connsiteX0" fmla="*/ 0 w 12192000"/>
              <a:gd name="connsiteY0" fmla="*/ 0 h 5887759"/>
              <a:gd name="connsiteX1" fmla="*/ 12192000 w 12192000"/>
              <a:gd name="connsiteY1" fmla="*/ 0 h 5887759"/>
              <a:gd name="connsiteX2" fmla="*/ 12192000 w 12192000"/>
              <a:gd name="connsiteY2" fmla="*/ 5887759 h 5887759"/>
              <a:gd name="connsiteX3" fmla="*/ 0 w 12192000"/>
              <a:gd name="connsiteY3" fmla="*/ 5887759 h 5887759"/>
              <a:gd name="connsiteX4" fmla="*/ 0 w 12192000"/>
              <a:gd name="connsiteY4" fmla="*/ 0 h 5887759"/>
              <a:gd name="connsiteX0" fmla="*/ 0 w 12192000"/>
              <a:gd name="connsiteY0" fmla="*/ 6979 h 5894738"/>
              <a:gd name="connsiteX1" fmla="*/ 342027 w 12192000"/>
              <a:gd name="connsiteY1" fmla="*/ 0 h 5894738"/>
              <a:gd name="connsiteX2" fmla="*/ 12192000 w 12192000"/>
              <a:gd name="connsiteY2" fmla="*/ 6979 h 5894738"/>
              <a:gd name="connsiteX3" fmla="*/ 12192000 w 12192000"/>
              <a:gd name="connsiteY3" fmla="*/ 5894738 h 5894738"/>
              <a:gd name="connsiteX4" fmla="*/ 0 w 12192000"/>
              <a:gd name="connsiteY4" fmla="*/ 5894738 h 5894738"/>
              <a:gd name="connsiteX5" fmla="*/ 0 w 12192000"/>
              <a:gd name="connsiteY5" fmla="*/ 6979 h 5894738"/>
              <a:gd name="connsiteX0" fmla="*/ 0 w 12192000"/>
              <a:gd name="connsiteY0" fmla="*/ 6979 h 5894738"/>
              <a:gd name="connsiteX1" fmla="*/ 10644733 w 12192000"/>
              <a:gd name="connsiteY1" fmla="*/ 0 h 5894738"/>
              <a:gd name="connsiteX2" fmla="*/ 12192000 w 12192000"/>
              <a:gd name="connsiteY2" fmla="*/ 6979 h 5894738"/>
              <a:gd name="connsiteX3" fmla="*/ 12192000 w 12192000"/>
              <a:gd name="connsiteY3" fmla="*/ 5894738 h 5894738"/>
              <a:gd name="connsiteX4" fmla="*/ 0 w 12192000"/>
              <a:gd name="connsiteY4" fmla="*/ 5894738 h 5894738"/>
              <a:gd name="connsiteX5" fmla="*/ 0 w 12192000"/>
              <a:gd name="connsiteY5" fmla="*/ 6979 h 5894738"/>
              <a:gd name="connsiteX0" fmla="*/ 0 w 12192000"/>
              <a:gd name="connsiteY0" fmla="*/ 13959 h 5901718"/>
              <a:gd name="connsiteX1" fmla="*/ 9953698 w 12192000"/>
              <a:gd name="connsiteY1" fmla="*/ 0 h 5901718"/>
              <a:gd name="connsiteX2" fmla="*/ 10644733 w 12192000"/>
              <a:gd name="connsiteY2" fmla="*/ 6980 h 5901718"/>
              <a:gd name="connsiteX3" fmla="*/ 12192000 w 12192000"/>
              <a:gd name="connsiteY3" fmla="*/ 13959 h 5901718"/>
              <a:gd name="connsiteX4" fmla="*/ 12192000 w 12192000"/>
              <a:gd name="connsiteY4" fmla="*/ 5901718 h 5901718"/>
              <a:gd name="connsiteX5" fmla="*/ 0 w 12192000"/>
              <a:gd name="connsiteY5" fmla="*/ 5901718 h 5901718"/>
              <a:gd name="connsiteX6" fmla="*/ 0 w 12192000"/>
              <a:gd name="connsiteY6" fmla="*/ 13959 h 5901718"/>
              <a:gd name="connsiteX0" fmla="*/ 0 w 12192000"/>
              <a:gd name="connsiteY0" fmla="*/ 355987 h 6243746"/>
              <a:gd name="connsiteX1" fmla="*/ 9995579 w 12192000"/>
              <a:gd name="connsiteY1" fmla="*/ 0 h 6243746"/>
              <a:gd name="connsiteX2" fmla="*/ 10644733 w 12192000"/>
              <a:gd name="connsiteY2" fmla="*/ 349008 h 6243746"/>
              <a:gd name="connsiteX3" fmla="*/ 12192000 w 12192000"/>
              <a:gd name="connsiteY3" fmla="*/ 355987 h 6243746"/>
              <a:gd name="connsiteX4" fmla="*/ 12192000 w 12192000"/>
              <a:gd name="connsiteY4" fmla="*/ 6243746 h 6243746"/>
              <a:gd name="connsiteX5" fmla="*/ 0 w 12192000"/>
              <a:gd name="connsiteY5" fmla="*/ 6243746 h 6243746"/>
              <a:gd name="connsiteX6" fmla="*/ 0 w 12192000"/>
              <a:gd name="connsiteY6" fmla="*/ 355987 h 624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243746">
                <a:moveTo>
                  <a:pt x="0" y="355987"/>
                </a:moveTo>
                <a:lnTo>
                  <a:pt x="9995579" y="0"/>
                </a:lnTo>
                <a:lnTo>
                  <a:pt x="10644733" y="349008"/>
                </a:lnTo>
                <a:lnTo>
                  <a:pt x="12192000" y="355987"/>
                </a:lnTo>
                <a:lnTo>
                  <a:pt x="12192000" y="6243746"/>
                </a:lnTo>
                <a:lnTo>
                  <a:pt x="0" y="6243746"/>
                </a:lnTo>
                <a:lnTo>
                  <a:pt x="0" y="355987"/>
                </a:lnTo>
                <a:close/>
              </a:path>
            </a:pathLst>
          </a:custGeom>
          <a:solidFill>
            <a:schemeClr val="bg1">
              <a:alpha val="90000"/>
            </a:schemeClr>
          </a:solidFill>
          <a:ln w="12700">
            <a:noFill/>
            <a:round/>
            <a:headEnd type="none" w="sm" len="sm"/>
            <a:tailEnd type="none" w="sm" len="sm"/>
          </a:ln>
          <a:effectLst/>
        </p:spPr>
        <p:txBody>
          <a:bodyPr wrap="square" rtlCol="0" anchor="ctr">
            <a:noAutofit/>
          </a:bodyPr>
          <a:lstStyle/>
          <a:p>
            <a:pPr algn="ctr">
              <a:spcBef>
                <a:spcPct val="0"/>
              </a:spcBef>
              <a:spcAft>
                <a:spcPct val="0"/>
              </a:spcAft>
            </a:pPr>
            <a:endParaRPr lang="en-GB" b="1" dirty="0">
              <a:solidFill>
                <a:srgbClr val="FFFFFF"/>
              </a:solidFill>
              <a:ea typeface="MS PGothic" pitchFamily="34" charset="-128"/>
              <a:cs typeface="ヒラギノ角ゴ Pro W3"/>
            </a:endParaRPr>
          </a:p>
        </p:txBody>
      </p:sp>
      <p:sp>
        <p:nvSpPr>
          <p:cNvPr id="3" name="Content Placeholder 2"/>
          <p:cNvSpPr>
            <a:spLocks noGrp="1"/>
          </p:cNvSpPr>
          <p:nvPr>
            <p:ph idx="1"/>
          </p:nvPr>
        </p:nvSpPr>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p:cNvSpPr>
            <a:spLocks noGrp="1"/>
          </p:cNvSpPr>
          <p:nvPr>
            <p:ph type="title"/>
          </p:nvPr>
        </p:nvSpPr>
        <p:spPr/>
        <p:txBody>
          <a:bodyPr/>
          <a:lstStyle>
            <a:lvl1pPr>
              <a:defRPr sz="3200">
                <a:solidFill>
                  <a:schemeClr val="tx1"/>
                </a:solidFill>
              </a:defRPr>
            </a:lvl1pPr>
          </a:lstStyle>
          <a:p>
            <a:r>
              <a:rPr lang="en-US" dirty="0"/>
              <a:t>Click to edit Master title style</a:t>
            </a:r>
            <a:endParaRPr lang="en-GB" dirty="0"/>
          </a:p>
        </p:txBody>
      </p:sp>
      <p:sp>
        <p:nvSpPr>
          <p:cNvPr id="7" name="Text Placeholder 13"/>
          <p:cNvSpPr>
            <a:spLocks noGrp="1"/>
          </p:cNvSpPr>
          <p:nvPr>
            <p:ph type="body" sz="quarter" idx="13" hasCustomPrompt="1"/>
          </p:nvPr>
        </p:nvSpPr>
        <p:spPr>
          <a:xfrm>
            <a:off x="529168" y="6324605"/>
            <a:ext cx="5566832" cy="377825"/>
          </a:xfrm>
        </p:spPr>
        <p:txBody>
          <a:bodyPr lIns="0" tIns="0" rIns="0" bIns="0" anchor="b">
            <a:noAutofit/>
          </a:bodyPr>
          <a:lstStyle>
            <a:lvl1pPr marL="0" indent="0" algn="l">
              <a:spcBef>
                <a:spcPts val="0"/>
              </a:spcBef>
              <a:spcAft>
                <a:spcPts val="0"/>
              </a:spcAft>
              <a:buNone/>
              <a:defRPr sz="1200" b="0">
                <a:solidFill>
                  <a:schemeClr val="tx1"/>
                </a:solidFill>
                <a:latin typeface="+mn-lt"/>
              </a:defRPr>
            </a:lvl1pPr>
          </a:lstStyle>
          <a:p>
            <a:pPr lvl="0"/>
            <a:r>
              <a:rPr lang="en-US" dirty="0"/>
              <a:t>Footnotes</a:t>
            </a:r>
            <a:endParaRPr lang="en-GB" dirty="0"/>
          </a:p>
        </p:txBody>
      </p:sp>
      <p:sp>
        <p:nvSpPr>
          <p:cNvPr id="8" name="Text Placeholder 3"/>
          <p:cNvSpPr>
            <a:spLocks noGrp="1"/>
          </p:cNvSpPr>
          <p:nvPr>
            <p:ph type="body" sz="quarter" idx="14" hasCustomPrompt="1"/>
          </p:nvPr>
        </p:nvSpPr>
        <p:spPr>
          <a:xfrm>
            <a:off x="6096003" y="6324600"/>
            <a:ext cx="5575300" cy="381000"/>
          </a:xfrm>
        </p:spPr>
        <p:txBody>
          <a:bodyPr bIns="0" anchor="b"/>
          <a:lstStyle>
            <a:lvl1pPr marL="0" indent="0" algn="r">
              <a:spcBef>
                <a:spcPts val="0"/>
              </a:spcBef>
              <a:spcAft>
                <a:spcPts val="0"/>
              </a:spcAft>
              <a:buNone/>
              <a:defRPr sz="1200"/>
            </a:lvl1pPr>
          </a:lstStyle>
          <a:p>
            <a:pPr lvl="0"/>
            <a:r>
              <a:rPr lang="en-US" dirty="0"/>
              <a:t>References</a:t>
            </a:r>
            <a:endParaRPr lang="en-GB" dirty="0"/>
          </a:p>
        </p:txBody>
      </p:sp>
    </p:spTree>
    <p:extLst>
      <p:ext uri="{BB962C8B-B14F-4D97-AF65-F5344CB8AC3E}">
        <p14:creationId xmlns:p14="http://schemas.microsoft.com/office/powerpoint/2010/main" val="18933467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8" name="Group 7"/>
          <p:cNvGrpSpPr/>
          <p:nvPr userDrawn="1"/>
        </p:nvGrpSpPr>
        <p:grpSpPr>
          <a:xfrm>
            <a:off x="-15433" y="-15560"/>
            <a:ext cx="4678418" cy="2671130"/>
            <a:chOff x="-15433" y="-15560"/>
            <a:chExt cx="4678418" cy="2671130"/>
          </a:xfrm>
        </p:grpSpPr>
        <p:sp>
          <p:nvSpPr>
            <p:cNvPr id="9" name="Freeform 8"/>
            <p:cNvSpPr>
              <a:spLocks/>
            </p:cNvSpPr>
            <p:nvPr/>
          </p:nvSpPr>
          <p:spPr bwMode="auto">
            <a:xfrm>
              <a:off x="-15433" y="1201294"/>
              <a:ext cx="1343798" cy="1454276"/>
            </a:xfrm>
            <a:custGeom>
              <a:avLst/>
              <a:gdLst>
                <a:gd name="connsiteX0" fmla="*/ 617603 w 1343798"/>
                <a:gd name="connsiteY0" fmla="*/ 0 h 1454276"/>
                <a:gd name="connsiteX1" fmla="*/ 1343798 w 1343798"/>
                <a:gd name="connsiteY1" fmla="*/ 727138 h 1454276"/>
                <a:gd name="connsiteX2" fmla="*/ 1245784 w 1343798"/>
                <a:gd name="connsiteY2" fmla="*/ 1088477 h 1454276"/>
                <a:gd name="connsiteX3" fmla="*/ 1343798 w 1343798"/>
                <a:gd name="connsiteY3" fmla="*/ 1454276 h 1454276"/>
                <a:gd name="connsiteX4" fmla="*/ 978473 w 1343798"/>
                <a:gd name="connsiteY4" fmla="*/ 1356135 h 1454276"/>
                <a:gd name="connsiteX5" fmla="*/ 617603 w 1343798"/>
                <a:gd name="connsiteY5" fmla="*/ 1454276 h 1454276"/>
                <a:gd name="connsiteX6" fmla="*/ 15456 w 1343798"/>
                <a:gd name="connsiteY6" fmla="*/ 1133644 h 1454276"/>
                <a:gd name="connsiteX7" fmla="*/ 0 w 1343798"/>
                <a:gd name="connsiteY7" fmla="*/ 1105137 h 1454276"/>
                <a:gd name="connsiteX8" fmla="*/ 0 w 1343798"/>
                <a:gd name="connsiteY8" fmla="*/ 349139 h 1454276"/>
                <a:gd name="connsiteX9" fmla="*/ 15456 w 1343798"/>
                <a:gd name="connsiteY9" fmla="*/ 320632 h 1454276"/>
                <a:gd name="connsiteX10" fmla="*/ 617603 w 1343798"/>
                <a:gd name="connsiteY10" fmla="*/ 0 h 145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3798" h="1454276">
                  <a:moveTo>
                    <a:pt x="617603" y="0"/>
                  </a:moveTo>
                  <a:cubicBezTo>
                    <a:pt x="1018569" y="0"/>
                    <a:pt x="1343798" y="325651"/>
                    <a:pt x="1343798" y="727138"/>
                  </a:cubicBezTo>
                  <a:cubicBezTo>
                    <a:pt x="1343798" y="860967"/>
                    <a:pt x="1308157" y="981413"/>
                    <a:pt x="1245784" y="1088477"/>
                  </a:cubicBezTo>
                  <a:lnTo>
                    <a:pt x="1343798" y="1454276"/>
                  </a:lnTo>
                  <a:cubicBezTo>
                    <a:pt x="1343798" y="1454276"/>
                    <a:pt x="1343798" y="1454276"/>
                    <a:pt x="978473" y="1356135"/>
                  </a:cubicBezTo>
                  <a:cubicBezTo>
                    <a:pt x="871548" y="1418588"/>
                    <a:pt x="751258" y="1454276"/>
                    <a:pt x="617603" y="1454276"/>
                  </a:cubicBezTo>
                  <a:cubicBezTo>
                    <a:pt x="366998" y="1454276"/>
                    <a:pt x="145979" y="1327069"/>
                    <a:pt x="15456" y="1133644"/>
                  </a:cubicBezTo>
                  <a:lnTo>
                    <a:pt x="0" y="1105137"/>
                  </a:lnTo>
                  <a:lnTo>
                    <a:pt x="0" y="349139"/>
                  </a:lnTo>
                  <a:lnTo>
                    <a:pt x="15456" y="320632"/>
                  </a:lnTo>
                  <a:cubicBezTo>
                    <a:pt x="145979" y="127207"/>
                    <a:pt x="366998" y="0"/>
                    <a:pt x="617603" y="0"/>
                  </a:cubicBezTo>
                  <a:close/>
                </a:path>
              </a:pathLst>
            </a:custGeom>
            <a:solidFill>
              <a:srgbClr val="D3DDF0"/>
            </a:solidFill>
            <a:ln>
              <a:noFill/>
            </a:ln>
          </p:spPr>
          <p:txBody>
            <a:bodyPr vert="horz" wrap="square" lIns="121920" tIns="60960" rIns="121920" bIns="60960" numCol="1" anchor="t" anchorCtr="0" compatLnSpc="1">
              <a:prstTxWarp prst="textNoShape">
                <a:avLst/>
              </a:prstTxWarp>
              <a:noAutofit/>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10" name="Freeform 9"/>
            <p:cNvSpPr>
              <a:spLocks/>
            </p:cNvSpPr>
            <p:nvPr/>
          </p:nvSpPr>
          <p:spPr bwMode="auto">
            <a:xfrm>
              <a:off x="-15433" y="696443"/>
              <a:ext cx="546960" cy="1017239"/>
            </a:xfrm>
            <a:custGeom>
              <a:avLst/>
              <a:gdLst>
                <a:gd name="connsiteX0" fmla="*/ 43395 w 546960"/>
                <a:gd name="connsiteY0" fmla="*/ 0 h 1017239"/>
                <a:gd name="connsiteX1" fmla="*/ 546960 w 546960"/>
                <a:gd name="connsiteY1" fmla="*/ 508620 h 1017239"/>
                <a:gd name="connsiteX2" fmla="*/ 480115 w 546960"/>
                <a:gd name="connsiteY2" fmla="*/ 762929 h 1017239"/>
                <a:gd name="connsiteX3" fmla="*/ 546960 w 546960"/>
                <a:gd name="connsiteY3" fmla="*/ 1017239 h 1017239"/>
                <a:gd name="connsiteX4" fmla="*/ 292949 w 546960"/>
                <a:gd name="connsiteY4" fmla="*/ 950315 h 1017239"/>
                <a:gd name="connsiteX5" fmla="*/ 43395 w 546960"/>
                <a:gd name="connsiteY5" fmla="*/ 1017239 h 1017239"/>
                <a:gd name="connsiteX6" fmla="*/ 0 w 546960"/>
                <a:gd name="connsiteY6" fmla="*/ 1012865 h 1017239"/>
                <a:gd name="connsiteX7" fmla="*/ 0 w 546960"/>
                <a:gd name="connsiteY7" fmla="*/ 4375 h 101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960" h="1017239">
                  <a:moveTo>
                    <a:pt x="43395" y="0"/>
                  </a:moveTo>
                  <a:cubicBezTo>
                    <a:pt x="319687" y="0"/>
                    <a:pt x="546960" y="227540"/>
                    <a:pt x="546960" y="508620"/>
                  </a:cubicBezTo>
                  <a:cubicBezTo>
                    <a:pt x="546960" y="602313"/>
                    <a:pt x="524678" y="687083"/>
                    <a:pt x="480115" y="762929"/>
                  </a:cubicBezTo>
                  <a:lnTo>
                    <a:pt x="546960" y="1017239"/>
                  </a:lnTo>
                  <a:cubicBezTo>
                    <a:pt x="546960" y="1017239"/>
                    <a:pt x="546960" y="1017239"/>
                    <a:pt x="292949" y="950315"/>
                  </a:cubicBezTo>
                  <a:cubicBezTo>
                    <a:pt x="221648" y="990470"/>
                    <a:pt x="132521" y="1017239"/>
                    <a:pt x="43395" y="1017239"/>
                  </a:cubicBezTo>
                  <a:lnTo>
                    <a:pt x="0" y="1012865"/>
                  </a:lnTo>
                  <a:lnTo>
                    <a:pt x="0" y="4375"/>
                  </a:lnTo>
                  <a:close/>
                </a:path>
              </a:pathLst>
            </a:custGeom>
            <a:gradFill flip="none" rotWithShape="1">
              <a:gsLst>
                <a:gs pos="0">
                  <a:srgbClr val="F7AB1B"/>
                </a:gs>
                <a:gs pos="100000">
                  <a:srgbClr val="E8394F"/>
                </a:gs>
              </a:gsLst>
              <a:lin ang="2700000" scaled="1"/>
              <a:tileRect/>
            </a:gradFill>
            <a:ln>
              <a:noFill/>
            </a:ln>
          </p:spPr>
          <p:txBody>
            <a:bodyPr vert="horz" wrap="square" lIns="121920" tIns="60960" rIns="121920" bIns="60960" numCol="1" anchor="t" anchorCtr="0" compatLnSpc="1">
              <a:prstTxWarp prst="textNoShape">
                <a:avLst/>
              </a:prstTxWarp>
              <a:noAutofit/>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11" name="Freeform 1123"/>
            <p:cNvSpPr>
              <a:spLocks/>
            </p:cNvSpPr>
            <p:nvPr/>
          </p:nvSpPr>
          <p:spPr bwMode="auto">
            <a:xfrm>
              <a:off x="936540" y="1638331"/>
              <a:ext cx="617879" cy="619763"/>
            </a:xfrm>
            <a:custGeom>
              <a:avLst/>
              <a:gdLst>
                <a:gd name="T0" fmla="*/ 9 w 139"/>
                <a:gd name="T1" fmla="*/ 104 h 139"/>
                <a:gd name="T2" fmla="*/ 0 w 139"/>
                <a:gd name="T3" fmla="*/ 69 h 139"/>
                <a:gd name="T4" fmla="*/ 69 w 139"/>
                <a:gd name="T5" fmla="*/ 0 h 139"/>
                <a:gd name="T6" fmla="*/ 139 w 139"/>
                <a:gd name="T7" fmla="*/ 69 h 139"/>
                <a:gd name="T8" fmla="*/ 69 w 139"/>
                <a:gd name="T9" fmla="*/ 139 h 139"/>
                <a:gd name="T10" fmla="*/ 35 w 139"/>
                <a:gd name="T11" fmla="*/ 129 h 139"/>
                <a:gd name="T12" fmla="*/ 0 w 139"/>
                <a:gd name="T13" fmla="*/ 139 h 139"/>
                <a:gd name="T14" fmla="*/ 9 w 139"/>
                <a:gd name="T15" fmla="*/ 104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139">
                  <a:moveTo>
                    <a:pt x="9" y="104"/>
                  </a:moveTo>
                  <a:cubicBezTo>
                    <a:pt x="3" y="94"/>
                    <a:pt x="0" y="82"/>
                    <a:pt x="0" y="69"/>
                  </a:cubicBezTo>
                  <a:cubicBezTo>
                    <a:pt x="0" y="31"/>
                    <a:pt x="31" y="0"/>
                    <a:pt x="69" y="0"/>
                  </a:cubicBezTo>
                  <a:cubicBezTo>
                    <a:pt x="108" y="0"/>
                    <a:pt x="139" y="31"/>
                    <a:pt x="139" y="69"/>
                  </a:cubicBezTo>
                  <a:cubicBezTo>
                    <a:pt x="139" y="108"/>
                    <a:pt x="108" y="139"/>
                    <a:pt x="69" y="139"/>
                  </a:cubicBezTo>
                  <a:cubicBezTo>
                    <a:pt x="57" y="139"/>
                    <a:pt x="45" y="135"/>
                    <a:pt x="35" y="129"/>
                  </a:cubicBezTo>
                  <a:cubicBezTo>
                    <a:pt x="0" y="139"/>
                    <a:pt x="0" y="139"/>
                    <a:pt x="0" y="139"/>
                  </a:cubicBezTo>
                  <a:lnTo>
                    <a:pt x="9" y="104"/>
                  </a:lnTo>
                  <a:close/>
                </a:path>
              </a:pathLst>
            </a:custGeom>
            <a:gradFill flip="none" rotWithShape="1">
              <a:gsLst>
                <a:gs pos="0">
                  <a:srgbClr val="56B9B5"/>
                </a:gs>
                <a:gs pos="100000">
                  <a:srgbClr val="3C9FB4"/>
                </a:gs>
              </a:gsLst>
              <a:lin ang="18900000" scaled="1"/>
              <a:tileRect/>
            </a:gradFill>
            <a:ln>
              <a:noFill/>
            </a:ln>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grpSp>
          <p:nvGrpSpPr>
            <p:cNvPr id="12" name="Group 11"/>
            <p:cNvGrpSpPr/>
            <p:nvPr/>
          </p:nvGrpSpPr>
          <p:grpSpPr>
            <a:xfrm>
              <a:off x="1482125" y="1012600"/>
              <a:ext cx="386848" cy="387952"/>
              <a:chOff x="5308329" y="1417360"/>
              <a:chExt cx="316161" cy="317063"/>
            </a:xfrm>
          </p:grpSpPr>
          <p:sp>
            <p:nvSpPr>
              <p:cNvPr id="47" name="Freeform 1450"/>
              <p:cNvSpPr>
                <a:spLocks/>
              </p:cNvSpPr>
              <p:nvPr/>
            </p:nvSpPr>
            <p:spPr bwMode="auto">
              <a:xfrm>
                <a:off x="5308329" y="1417360"/>
                <a:ext cx="316161" cy="317063"/>
              </a:xfrm>
              <a:prstGeom prst="ellipse">
                <a:avLst/>
              </a:prstGeom>
              <a:solidFill>
                <a:srgbClr val="BABABA">
                  <a:alpha val="50196"/>
                </a:srgbClr>
              </a:solidFill>
              <a:ln>
                <a:noFill/>
              </a:ln>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48" name="Freeform 1451"/>
              <p:cNvSpPr>
                <a:spLocks/>
              </p:cNvSpPr>
              <p:nvPr/>
            </p:nvSpPr>
            <p:spPr bwMode="auto">
              <a:xfrm>
                <a:off x="5358993" y="1468025"/>
                <a:ext cx="215733" cy="204292"/>
              </a:xfrm>
              <a:custGeom>
                <a:avLst/>
                <a:gdLst>
                  <a:gd name="T0" fmla="*/ 33 w 56"/>
                  <a:gd name="T1" fmla="*/ 0 h 53"/>
                  <a:gd name="T2" fmla="*/ 26 w 56"/>
                  <a:gd name="T3" fmla="*/ 4 h 53"/>
                  <a:gd name="T4" fmla="*/ 25 w 56"/>
                  <a:gd name="T5" fmla="*/ 9 h 53"/>
                  <a:gd name="T6" fmla="*/ 30 w 56"/>
                  <a:gd name="T7" fmla="*/ 15 h 53"/>
                  <a:gd name="T8" fmla="*/ 29 w 56"/>
                  <a:gd name="T9" fmla="*/ 19 h 53"/>
                  <a:gd name="T10" fmla="*/ 27 w 56"/>
                  <a:gd name="T11" fmla="*/ 19 h 53"/>
                  <a:gd name="T12" fmla="*/ 19 w 56"/>
                  <a:gd name="T13" fmla="*/ 22 h 53"/>
                  <a:gd name="T14" fmla="*/ 15 w 56"/>
                  <a:gd name="T15" fmla="*/ 19 h 53"/>
                  <a:gd name="T16" fmla="*/ 13 w 56"/>
                  <a:gd name="T17" fmla="*/ 17 h 53"/>
                  <a:gd name="T18" fmla="*/ 13 w 56"/>
                  <a:gd name="T19" fmla="*/ 16 h 53"/>
                  <a:gd name="T20" fmla="*/ 8 w 56"/>
                  <a:gd name="T21" fmla="*/ 9 h 53"/>
                  <a:gd name="T22" fmla="*/ 8 w 56"/>
                  <a:gd name="T23" fmla="*/ 9 h 53"/>
                  <a:gd name="T24" fmla="*/ 4 w 56"/>
                  <a:gd name="T25" fmla="*/ 15 h 53"/>
                  <a:gd name="T26" fmla="*/ 8 w 56"/>
                  <a:gd name="T27" fmla="*/ 19 h 53"/>
                  <a:gd name="T28" fmla="*/ 9 w 56"/>
                  <a:gd name="T29" fmla="*/ 19 h 53"/>
                  <a:gd name="T30" fmla="*/ 12 w 56"/>
                  <a:gd name="T31" fmla="*/ 18 h 53"/>
                  <a:gd name="T32" fmla="*/ 18 w 56"/>
                  <a:gd name="T33" fmla="*/ 22 h 53"/>
                  <a:gd name="T34" fmla="*/ 18 w 56"/>
                  <a:gd name="T35" fmla="*/ 24 h 53"/>
                  <a:gd name="T36" fmla="*/ 18 w 56"/>
                  <a:gd name="T37" fmla="*/ 30 h 53"/>
                  <a:gd name="T38" fmla="*/ 19 w 56"/>
                  <a:gd name="T39" fmla="*/ 33 h 53"/>
                  <a:gd name="T40" fmla="*/ 13 w 56"/>
                  <a:gd name="T41" fmla="*/ 39 h 53"/>
                  <a:gd name="T42" fmla="*/ 8 w 56"/>
                  <a:gd name="T43" fmla="*/ 36 h 53"/>
                  <a:gd name="T44" fmla="*/ 6 w 56"/>
                  <a:gd name="T45" fmla="*/ 37 h 53"/>
                  <a:gd name="T46" fmla="*/ 1 w 56"/>
                  <a:gd name="T47" fmla="*/ 45 h 53"/>
                  <a:gd name="T48" fmla="*/ 6 w 56"/>
                  <a:gd name="T49" fmla="*/ 51 h 53"/>
                  <a:gd name="T50" fmla="*/ 8 w 56"/>
                  <a:gd name="T51" fmla="*/ 51 h 53"/>
                  <a:gd name="T52" fmla="*/ 13 w 56"/>
                  <a:gd name="T53" fmla="*/ 49 h 53"/>
                  <a:gd name="T54" fmla="*/ 14 w 56"/>
                  <a:gd name="T55" fmla="*/ 40 h 53"/>
                  <a:gd name="T56" fmla="*/ 14 w 56"/>
                  <a:gd name="T57" fmla="*/ 39 h 53"/>
                  <a:gd name="T58" fmla="*/ 20 w 56"/>
                  <a:gd name="T59" fmla="*/ 34 h 53"/>
                  <a:gd name="T60" fmla="*/ 26 w 56"/>
                  <a:gd name="T61" fmla="*/ 36 h 53"/>
                  <a:gd name="T62" fmla="*/ 32 w 56"/>
                  <a:gd name="T63" fmla="*/ 35 h 53"/>
                  <a:gd name="T64" fmla="*/ 37 w 56"/>
                  <a:gd name="T65" fmla="*/ 41 h 53"/>
                  <a:gd name="T66" fmla="*/ 38 w 56"/>
                  <a:gd name="T67" fmla="*/ 51 h 53"/>
                  <a:gd name="T68" fmla="*/ 42 w 56"/>
                  <a:gd name="T69" fmla="*/ 53 h 53"/>
                  <a:gd name="T70" fmla="*/ 46 w 56"/>
                  <a:gd name="T71" fmla="*/ 51 h 53"/>
                  <a:gd name="T72" fmla="*/ 48 w 56"/>
                  <a:gd name="T73" fmla="*/ 43 h 53"/>
                  <a:gd name="T74" fmla="*/ 45 w 56"/>
                  <a:gd name="T75" fmla="*/ 40 h 53"/>
                  <a:gd name="T76" fmla="*/ 42 w 56"/>
                  <a:gd name="T77" fmla="*/ 39 h 53"/>
                  <a:gd name="T78" fmla="*/ 38 w 56"/>
                  <a:gd name="T79" fmla="*/ 40 h 53"/>
                  <a:gd name="T80" fmla="*/ 33 w 56"/>
                  <a:gd name="T81" fmla="*/ 34 h 53"/>
                  <a:gd name="T82" fmla="*/ 35 w 56"/>
                  <a:gd name="T83" fmla="*/ 27 h 53"/>
                  <a:gd name="T84" fmla="*/ 36 w 56"/>
                  <a:gd name="T85" fmla="*/ 26 h 53"/>
                  <a:gd name="T86" fmla="*/ 48 w 56"/>
                  <a:gd name="T87" fmla="*/ 20 h 53"/>
                  <a:gd name="T88" fmla="*/ 48 w 56"/>
                  <a:gd name="T89" fmla="*/ 20 h 53"/>
                  <a:gd name="T90" fmla="*/ 49 w 56"/>
                  <a:gd name="T91" fmla="*/ 20 h 53"/>
                  <a:gd name="T92" fmla="*/ 53 w 56"/>
                  <a:gd name="T93" fmla="*/ 22 h 53"/>
                  <a:gd name="T94" fmla="*/ 55 w 56"/>
                  <a:gd name="T95" fmla="*/ 22 h 53"/>
                  <a:gd name="T96" fmla="*/ 56 w 56"/>
                  <a:gd name="T97" fmla="*/ 20 h 53"/>
                  <a:gd name="T98" fmla="*/ 54 w 56"/>
                  <a:gd name="T99" fmla="*/ 12 h 53"/>
                  <a:gd name="T100" fmla="*/ 53 w 56"/>
                  <a:gd name="T101" fmla="*/ 12 h 53"/>
                  <a:gd name="T102" fmla="*/ 53 w 56"/>
                  <a:gd name="T103" fmla="*/ 12 h 53"/>
                  <a:gd name="T104" fmla="*/ 48 w 56"/>
                  <a:gd name="T105" fmla="*/ 18 h 53"/>
                  <a:gd name="T106" fmla="*/ 47 w 56"/>
                  <a:gd name="T107" fmla="*/ 19 h 53"/>
                  <a:gd name="T108" fmla="*/ 35 w 56"/>
                  <a:gd name="T109" fmla="*/ 24 h 53"/>
                  <a:gd name="T110" fmla="*/ 35 w 56"/>
                  <a:gd name="T111" fmla="*/ 25 h 53"/>
                  <a:gd name="T112" fmla="*/ 30 w 56"/>
                  <a:gd name="T113" fmla="*/ 19 h 53"/>
                  <a:gd name="T114" fmla="*/ 31 w 56"/>
                  <a:gd name="T115" fmla="*/ 16 h 53"/>
                  <a:gd name="T116" fmla="*/ 33 w 56"/>
                  <a:gd name="T117" fmla="*/ 16 h 53"/>
                  <a:gd name="T118" fmla="*/ 37 w 56"/>
                  <a:gd name="T119" fmla="*/ 14 h 53"/>
                  <a:gd name="T120" fmla="*/ 40 w 56"/>
                  <a:gd name="T121" fmla="*/ 9 h 53"/>
                  <a:gd name="T122" fmla="*/ 35 w 56"/>
                  <a:gd name="T123" fmla="*/ 1 h 53"/>
                  <a:gd name="T124" fmla="*/ 33 w 56"/>
                  <a:gd name="T12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 h="53">
                    <a:moveTo>
                      <a:pt x="33" y="0"/>
                    </a:moveTo>
                    <a:cubicBezTo>
                      <a:pt x="30" y="0"/>
                      <a:pt x="27" y="2"/>
                      <a:pt x="26" y="4"/>
                    </a:cubicBezTo>
                    <a:cubicBezTo>
                      <a:pt x="25" y="6"/>
                      <a:pt x="25" y="7"/>
                      <a:pt x="25" y="9"/>
                    </a:cubicBezTo>
                    <a:cubicBezTo>
                      <a:pt x="26" y="12"/>
                      <a:pt x="27" y="14"/>
                      <a:pt x="30" y="15"/>
                    </a:cubicBezTo>
                    <a:cubicBezTo>
                      <a:pt x="29" y="17"/>
                      <a:pt x="29" y="18"/>
                      <a:pt x="29" y="19"/>
                    </a:cubicBezTo>
                    <a:cubicBezTo>
                      <a:pt x="28" y="19"/>
                      <a:pt x="27" y="19"/>
                      <a:pt x="27" y="19"/>
                    </a:cubicBezTo>
                    <a:cubicBezTo>
                      <a:pt x="23" y="19"/>
                      <a:pt x="23" y="19"/>
                      <a:pt x="19" y="22"/>
                    </a:cubicBezTo>
                    <a:cubicBezTo>
                      <a:pt x="18" y="21"/>
                      <a:pt x="17" y="20"/>
                      <a:pt x="15" y="19"/>
                    </a:cubicBezTo>
                    <a:cubicBezTo>
                      <a:pt x="15" y="18"/>
                      <a:pt x="14" y="17"/>
                      <a:pt x="13" y="17"/>
                    </a:cubicBezTo>
                    <a:cubicBezTo>
                      <a:pt x="13" y="16"/>
                      <a:pt x="13" y="16"/>
                      <a:pt x="13" y="16"/>
                    </a:cubicBezTo>
                    <a:cubicBezTo>
                      <a:pt x="14" y="13"/>
                      <a:pt x="12" y="9"/>
                      <a:pt x="8" y="9"/>
                    </a:cubicBezTo>
                    <a:cubicBezTo>
                      <a:pt x="8" y="9"/>
                      <a:pt x="8" y="9"/>
                      <a:pt x="8" y="9"/>
                    </a:cubicBezTo>
                    <a:cubicBezTo>
                      <a:pt x="5" y="10"/>
                      <a:pt x="3" y="12"/>
                      <a:pt x="4" y="15"/>
                    </a:cubicBezTo>
                    <a:cubicBezTo>
                      <a:pt x="4" y="17"/>
                      <a:pt x="6" y="19"/>
                      <a:pt x="8" y="19"/>
                    </a:cubicBezTo>
                    <a:cubicBezTo>
                      <a:pt x="8" y="19"/>
                      <a:pt x="8" y="19"/>
                      <a:pt x="9" y="19"/>
                    </a:cubicBezTo>
                    <a:cubicBezTo>
                      <a:pt x="10" y="19"/>
                      <a:pt x="11" y="18"/>
                      <a:pt x="12" y="18"/>
                    </a:cubicBezTo>
                    <a:cubicBezTo>
                      <a:pt x="14" y="19"/>
                      <a:pt x="16" y="21"/>
                      <a:pt x="18" y="22"/>
                    </a:cubicBezTo>
                    <a:cubicBezTo>
                      <a:pt x="19" y="23"/>
                      <a:pt x="19" y="23"/>
                      <a:pt x="18" y="24"/>
                    </a:cubicBezTo>
                    <a:cubicBezTo>
                      <a:pt x="17" y="26"/>
                      <a:pt x="17" y="28"/>
                      <a:pt x="18" y="30"/>
                    </a:cubicBezTo>
                    <a:cubicBezTo>
                      <a:pt x="18" y="31"/>
                      <a:pt x="19" y="32"/>
                      <a:pt x="19" y="33"/>
                    </a:cubicBezTo>
                    <a:cubicBezTo>
                      <a:pt x="17" y="35"/>
                      <a:pt x="15" y="37"/>
                      <a:pt x="13" y="39"/>
                    </a:cubicBezTo>
                    <a:cubicBezTo>
                      <a:pt x="11" y="37"/>
                      <a:pt x="10" y="36"/>
                      <a:pt x="8" y="36"/>
                    </a:cubicBezTo>
                    <a:cubicBezTo>
                      <a:pt x="8" y="36"/>
                      <a:pt x="7" y="37"/>
                      <a:pt x="6" y="37"/>
                    </a:cubicBezTo>
                    <a:cubicBezTo>
                      <a:pt x="2" y="37"/>
                      <a:pt x="0" y="41"/>
                      <a:pt x="1" y="45"/>
                    </a:cubicBezTo>
                    <a:cubicBezTo>
                      <a:pt x="1" y="48"/>
                      <a:pt x="3" y="50"/>
                      <a:pt x="6" y="51"/>
                    </a:cubicBezTo>
                    <a:cubicBezTo>
                      <a:pt x="6" y="51"/>
                      <a:pt x="7" y="51"/>
                      <a:pt x="8" y="51"/>
                    </a:cubicBezTo>
                    <a:cubicBezTo>
                      <a:pt x="10" y="51"/>
                      <a:pt x="11" y="51"/>
                      <a:pt x="13" y="49"/>
                    </a:cubicBezTo>
                    <a:cubicBezTo>
                      <a:pt x="15" y="47"/>
                      <a:pt x="16" y="43"/>
                      <a:pt x="14" y="40"/>
                    </a:cubicBezTo>
                    <a:cubicBezTo>
                      <a:pt x="14" y="40"/>
                      <a:pt x="14" y="40"/>
                      <a:pt x="14" y="39"/>
                    </a:cubicBezTo>
                    <a:cubicBezTo>
                      <a:pt x="16" y="37"/>
                      <a:pt x="18" y="36"/>
                      <a:pt x="20" y="34"/>
                    </a:cubicBezTo>
                    <a:cubicBezTo>
                      <a:pt x="22" y="35"/>
                      <a:pt x="24" y="36"/>
                      <a:pt x="26" y="36"/>
                    </a:cubicBezTo>
                    <a:cubicBezTo>
                      <a:pt x="28" y="36"/>
                      <a:pt x="30" y="36"/>
                      <a:pt x="32" y="35"/>
                    </a:cubicBezTo>
                    <a:cubicBezTo>
                      <a:pt x="34" y="37"/>
                      <a:pt x="35" y="39"/>
                      <a:pt x="37" y="41"/>
                    </a:cubicBezTo>
                    <a:cubicBezTo>
                      <a:pt x="34" y="45"/>
                      <a:pt x="35" y="49"/>
                      <a:pt x="38" y="51"/>
                    </a:cubicBezTo>
                    <a:cubicBezTo>
                      <a:pt x="39" y="52"/>
                      <a:pt x="41" y="53"/>
                      <a:pt x="42" y="53"/>
                    </a:cubicBezTo>
                    <a:cubicBezTo>
                      <a:pt x="44" y="53"/>
                      <a:pt x="45" y="52"/>
                      <a:pt x="46" y="51"/>
                    </a:cubicBezTo>
                    <a:cubicBezTo>
                      <a:pt x="49" y="49"/>
                      <a:pt x="50" y="45"/>
                      <a:pt x="48" y="43"/>
                    </a:cubicBezTo>
                    <a:cubicBezTo>
                      <a:pt x="47" y="41"/>
                      <a:pt x="46" y="40"/>
                      <a:pt x="45" y="40"/>
                    </a:cubicBezTo>
                    <a:cubicBezTo>
                      <a:pt x="44" y="39"/>
                      <a:pt x="43" y="39"/>
                      <a:pt x="42" y="39"/>
                    </a:cubicBezTo>
                    <a:cubicBezTo>
                      <a:pt x="41" y="39"/>
                      <a:pt x="40" y="40"/>
                      <a:pt x="38" y="40"/>
                    </a:cubicBezTo>
                    <a:cubicBezTo>
                      <a:pt x="36" y="38"/>
                      <a:pt x="35" y="36"/>
                      <a:pt x="33" y="34"/>
                    </a:cubicBezTo>
                    <a:cubicBezTo>
                      <a:pt x="34" y="32"/>
                      <a:pt x="35" y="29"/>
                      <a:pt x="35" y="27"/>
                    </a:cubicBezTo>
                    <a:cubicBezTo>
                      <a:pt x="35" y="26"/>
                      <a:pt x="35" y="26"/>
                      <a:pt x="36" y="26"/>
                    </a:cubicBezTo>
                    <a:cubicBezTo>
                      <a:pt x="40" y="24"/>
                      <a:pt x="44" y="22"/>
                      <a:pt x="48" y="20"/>
                    </a:cubicBezTo>
                    <a:cubicBezTo>
                      <a:pt x="48" y="20"/>
                      <a:pt x="48" y="20"/>
                      <a:pt x="48" y="20"/>
                    </a:cubicBezTo>
                    <a:cubicBezTo>
                      <a:pt x="49" y="20"/>
                      <a:pt x="49" y="20"/>
                      <a:pt x="49" y="20"/>
                    </a:cubicBezTo>
                    <a:cubicBezTo>
                      <a:pt x="50" y="22"/>
                      <a:pt x="51" y="22"/>
                      <a:pt x="53" y="22"/>
                    </a:cubicBezTo>
                    <a:cubicBezTo>
                      <a:pt x="53" y="22"/>
                      <a:pt x="54" y="22"/>
                      <a:pt x="55" y="22"/>
                    </a:cubicBezTo>
                    <a:cubicBezTo>
                      <a:pt x="55" y="21"/>
                      <a:pt x="56" y="21"/>
                      <a:pt x="56" y="20"/>
                    </a:cubicBezTo>
                    <a:cubicBezTo>
                      <a:pt x="55" y="18"/>
                      <a:pt x="55" y="15"/>
                      <a:pt x="54" y="12"/>
                    </a:cubicBezTo>
                    <a:cubicBezTo>
                      <a:pt x="54" y="12"/>
                      <a:pt x="53" y="12"/>
                      <a:pt x="53" y="12"/>
                    </a:cubicBezTo>
                    <a:cubicBezTo>
                      <a:pt x="53" y="12"/>
                      <a:pt x="53" y="12"/>
                      <a:pt x="53" y="12"/>
                    </a:cubicBezTo>
                    <a:cubicBezTo>
                      <a:pt x="50" y="12"/>
                      <a:pt x="47" y="15"/>
                      <a:pt x="48" y="18"/>
                    </a:cubicBezTo>
                    <a:cubicBezTo>
                      <a:pt x="48" y="19"/>
                      <a:pt x="48" y="19"/>
                      <a:pt x="47" y="19"/>
                    </a:cubicBezTo>
                    <a:cubicBezTo>
                      <a:pt x="43" y="21"/>
                      <a:pt x="39" y="23"/>
                      <a:pt x="35" y="24"/>
                    </a:cubicBezTo>
                    <a:cubicBezTo>
                      <a:pt x="35" y="25"/>
                      <a:pt x="35" y="25"/>
                      <a:pt x="35" y="25"/>
                    </a:cubicBezTo>
                    <a:cubicBezTo>
                      <a:pt x="34" y="22"/>
                      <a:pt x="32" y="20"/>
                      <a:pt x="30" y="19"/>
                    </a:cubicBezTo>
                    <a:cubicBezTo>
                      <a:pt x="30" y="18"/>
                      <a:pt x="31" y="17"/>
                      <a:pt x="31" y="16"/>
                    </a:cubicBezTo>
                    <a:cubicBezTo>
                      <a:pt x="32" y="16"/>
                      <a:pt x="32" y="16"/>
                      <a:pt x="33" y="16"/>
                    </a:cubicBezTo>
                    <a:cubicBezTo>
                      <a:pt x="34" y="16"/>
                      <a:pt x="36" y="15"/>
                      <a:pt x="37" y="14"/>
                    </a:cubicBezTo>
                    <a:cubicBezTo>
                      <a:pt x="39" y="13"/>
                      <a:pt x="40" y="11"/>
                      <a:pt x="40" y="9"/>
                    </a:cubicBezTo>
                    <a:cubicBezTo>
                      <a:pt x="41" y="6"/>
                      <a:pt x="39" y="2"/>
                      <a:pt x="35" y="1"/>
                    </a:cubicBezTo>
                    <a:cubicBezTo>
                      <a:pt x="35" y="0"/>
                      <a:pt x="34" y="0"/>
                      <a:pt x="3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49" name="Freeform 1454"/>
              <p:cNvSpPr>
                <a:spLocks/>
              </p:cNvSpPr>
              <p:nvPr/>
            </p:nvSpPr>
            <p:spPr bwMode="auto">
              <a:xfrm>
                <a:off x="5566554" y="1513787"/>
                <a:ext cx="16343" cy="31052"/>
              </a:xfrm>
              <a:custGeom>
                <a:avLst/>
                <a:gdLst>
                  <a:gd name="T0" fmla="*/ 0 w 4"/>
                  <a:gd name="T1" fmla="*/ 0 h 8"/>
                  <a:gd name="T2" fmla="*/ 2 w 4"/>
                  <a:gd name="T3" fmla="*/ 8 h 8"/>
                  <a:gd name="T4" fmla="*/ 3 w 4"/>
                  <a:gd name="T5" fmla="*/ 4 h 8"/>
                  <a:gd name="T6" fmla="*/ 0 w 4"/>
                  <a:gd name="T7" fmla="*/ 0 h 8"/>
                </a:gdLst>
                <a:ahLst/>
                <a:cxnLst>
                  <a:cxn ang="0">
                    <a:pos x="T0" y="T1"/>
                  </a:cxn>
                  <a:cxn ang="0">
                    <a:pos x="T2" y="T3"/>
                  </a:cxn>
                  <a:cxn ang="0">
                    <a:pos x="T4" y="T5"/>
                  </a:cxn>
                  <a:cxn ang="0">
                    <a:pos x="T6" y="T7"/>
                  </a:cxn>
                </a:cxnLst>
                <a:rect l="0" t="0" r="r" b="b"/>
                <a:pathLst>
                  <a:path w="4" h="8">
                    <a:moveTo>
                      <a:pt x="0" y="0"/>
                    </a:moveTo>
                    <a:cubicBezTo>
                      <a:pt x="1" y="3"/>
                      <a:pt x="1" y="6"/>
                      <a:pt x="2" y="8"/>
                    </a:cubicBezTo>
                    <a:cubicBezTo>
                      <a:pt x="3" y="7"/>
                      <a:pt x="4" y="6"/>
                      <a:pt x="3" y="4"/>
                    </a:cubicBezTo>
                    <a:cubicBezTo>
                      <a:pt x="3" y="3"/>
                      <a:pt x="2" y="1"/>
                      <a:pt x="0" y="0"/>
                    </a:cubicBezTo>
                  </a:path>
                </a:pathLst>
              </a:custGeom>
              <a:solidFill>
                <a:srgbClr val="DEE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grpSp>
        <p:grpSp>
          <p:nvGrpSpPr>
            <p:cNvPr id="13" name="Group 12"/>
            <p:cNvGrpSpPr/>
            <p:nvPr/>
          </p:nvGrpSpPr>
          <p:grpSpPr>
            <a:xfrm>
              <a:off x="1790083" y="746635"/>
              <a:ext cx="617802" cy="615921"/>
              <a:chOff x="5560016" y="1199993"/>
              <a:chExt cx="504914" cy="503377"/>
            </a:xfrm>
          </p:grpSpPr>
          <p:sp>
            <p:nvSpPr>
              <p:cNvPr id="29" name="Freeform 1452"/>
              <p:cNvSpPr>
                <a:spLocks noEditPoints="1"/>
              </p:cNvSpPr>
              <p:nvPr/>
            </p:nvSpPr>
            <p:spPr bwMode="auto">
              <a:xfrm>
                <a:off x="5560016" y="1199993"/>
                <a:ext cx="504914" cy="503377"/>
              </a:xfrm>
              <a:prstGeom prst="ellipse">
                <a:avLst/>
              </a:prstGeom>
              <a:solidFill>
                <a:srgbClr val="BABABA">
                  <a:alpha val="50196"/>
                </a:srgbClr>
              </a:solidFill>
              <a:ln>
                <a:noFill/>
              </a:ln>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30" name="Oval 1455"/>
              <p:cNvSpPr>
                <a:spLocks noChangeArrowheads="1"/>
              </p:cNvSpPr>
              <p:nvPr/>
            </p:nvSpPr>
            <p:spPr bwMode="auto">
              <a:xfrm>
                <a:off x="5718548" y="1316032"/>
                <a:ext cx="14710" cy="1634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31" name="Oval 1456"/>
              <p:cNvSpPr>
                <a:spLocks noChangeArrowheads="1"/>
              </p:cNvSpPr>
              <p:nvPr/>
            </p:nvSpPr>
            <p:spPr bwMode="auto">
              <a:xfrm>
                <a:off x="5741429" y="1301322"/>
                <a:ext cx="22881" cy="277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32" name="Oval 1457"/>
              <p:cNvSpPr>
                <a:spLocks noChangeArrowheads="1"/>
              </p:cNvSpPr>
              <p:nvPr/>
            </p:nvSpPr>
            <p:spPr bwMode="auto">
              <a:xfrm>
                <a:off x="5725086" y="1340547"/>
                <a:ext cx="16343" cy="147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33" name="Oval 1458"/>
              <p:cNvSpPr>
                <a:spLocks noChangeArrowheads="1"/>
              </p:cNvSpPr>
              <p:nvPr/>
            </p:nvSpPr>
            <p:spPr bwMode="auto">
              <a:xfrm>
                <a:off x="5713645" y="1281710"/>
                <a:ext cx="19612" cy="1961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34" name="Oval 1459"/>
              <p:cNvSpPr>
                <a:spLocks noChangeArrowheads="1"/>
              </p:cNvSpPr>
              <p:nvPr/>
            </p:nvSpPr>
            <p:spPr bwMode="auto">
              <a:xfrm>
                <a:off x="5741429" y="1267002"/>
                <a:ext cx="14710" cy="147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35" name="Freeform 1460"/>
              <p:cNvSpPr>
                <a:spLocks noEditPoints="1"/>
              </p:cNvSpPr>
              <p:nvPr/>
            </p:nvSpPr>
            <p:spPr bwMode="auto">
              <a:xfrm>
                <a:off x="5713645" y="1363427"/>
                <a:ext cx="53933" cy="263129"/>
              </a:xfrm>
              <a:custGeom>
                <a:avLst/>
                <a:gdLst>
                  <a:gd name="T0" fmla="*/ 7 w 14"/>
                  <a:gd name="T1" fmla="*/ 4 h 68"/>
                  <a:gd name="T2" fmla="*/ 1 w 14"/>
                  <a:gd name="T3" fmla="*/ 2 h 68"/>
                  <a:gd name="T4" fmla="*/ 7 w 14"/>
                  <a:gd name="T5" fmla="*/ 1 h 68"/>
                  <a:gd name="T6" fmla="*/ 13 w 14"/>
                  <a:gd name="T7" fmla="*/ 2 h 68"/>
                  <a:gd name="T8" fmla="*/ 7 w 14"/>
                  <a:gd name="T9" fmla="*/ 4 h 68"/>
                  <a:gd name="T10" fmla="*/ 7 w 14"/>
                  <a:gd name="T11" fmla="*/ 0 h 68"/>
                  <a:gd name="T12" fmla="*/ 0 w 14"/>
                  <a:gd name="T13" fmla="*/ 3 h 68"/>
                  <a:gd name="T14" fmla="*/ 0 w 14"/>
                  <a:gd name="T15" fmla="*/ 3 h 68"/>
                  <a:gd name="T16" fmla="*/ 0 w 14"/>
                  <a:gd name="T17" fmla="*/ 3 h 68"/>
                  <a:gd name="T18" fmla="*/ 0 w 14"/>
                  <a:gd name="T19" fmla="*/ 65 h 68"/>
                  <a:gd name="T20" fmla="*/ 0 w 14"/>
                  <a:gd name="T21" fmla="*/ 65 h 68"/>
                  <a:gd name="T22" fmla="*/ 7 w 14"/>
                  <a:gd name="T23" fmla="*/ 68 h 68"/>
                  <a:gd name="T24" fmla="*/ 14 w 14"/>
                  <a:gd name="T25" fmla="*/ 66 h 68"/>
                  <a:gd name="T26" fmla="*/ 14 w 14"/>
                  <a:gd name="T27" fmla="*/ 66 h 68"/>
                  <a:gd name="T28" fmla="*/ 14 w 14"/>
                  <a:gd name="T29" fmla="*/ 3 h 68"/>
                  <a:gd name="T30" fmla="*/ 14 w 14"/>
                  <a:gd name="T31" fmla="*/ 3 h 68"/>
                  <a:gd name="T32" fmla="*/ 14 w 14"/>
                  <a:gd name="T33" fmla="*/ 3 h 68"/>
                  <a:gd name="T34" fmla="*/ 7 w 14"/>
                  <a:gd name="T3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68">
                    <a:moveTo>
                      <a:pt x="7" y="4"/>
                    </a:moveTo>
                    <a:cubicBezTo>
                      <a:pt x="4" y="4"/>
                      <a:pt x="1" y="3"/>
                      <a:pt x="1" y="2"/>
                    </a:cubicBezTo>
                    <a:cubicBezTo>
                      <a:pt x="1" y="1"/>
                      <a:pt x="4" y="1"/>
                      <a:pt x="7" y="1"/>
                    </a:cubicBezTo>
                    <a:cubicBezTo>
                      <a:pt x="10" y="1"/>
                      <a:pt x="13" y="1"/>
                      <a:pt x="13" y="2"/>
                    </a:cubicBezTo>
                    <a:cubicBezTo>
                      <a:pt x="13" y="3"/>
                      <a:pt x="10" y="4"/>
                      <a:pt x="7" y="4"/>
                    </a:cubicBezTo>
                    <a:moveTo>
                      <a:pt x="7" y="0"/>
                    </a:moveTo>
                    <a:cubicBezTo>
                      <a:pt x="3" y="0"/>
                      <a:pt x="0" y="1"/>
                      <a:pt x="0" y="3"/>
                    </a:cubicBezTo>
                    <a:cubicBezTo>
                      <a:pt x="0" y="3"/>
                      <a:pt x="0" y="3"/>
                      <a:pt x="0" y="3"/>
                    </a:cubicBezTo>
                    <a:cubicBezTo>
                      <a:pt x="0" y="3"/>
                      <a:pt x="0" y="3"/>
                      <a:pt x="0" y="3"/>
                    </a:cubicBezTo>
                    <a:cubicBezTo>
                      <a:pt x="0" y="65"/>
                      <a:pt x="0" y="65"/>
                      <a:pt x="0" y="65"/>
                    </a:cubicBezTo>
                    <a:cubicBezTo>
                      <a:pt x="0" y="65"/>
                      <a:pt x="0" y="65"/>
                      <a:pt x="0" y="65"/>
                    </a:cubicBezTo>
                    <a:cubicBezTo>
                      <a:pt x="0" y="67"/>
                      <a:pt x="3" y="68"/>
                      <a:pt x="7" y="68"/>
                    </a:cubicBezTo>
                    <a:cubicBezTo>
                      <a:pt x="11" y="68"/>
                      <a:pt x="14" y="67"/>
                      <a:pt x="14" y="66"/>
                    </a:cubicBezTo>
                    <a:cubicBezTo>
                      <a:pt x="14" y="66"/>
                      <a:pt x="14" y="66"/>
                      <a:pt x="14" y="66"/>
                    </a:cubicBezTo>
                    <a:cubicBezTo>
                      <a:pt x="14" y="3"/>
                      <a:pt x="14" y="3"/>
                      <a:pt x="14" y="3"/>
                    </a:cubicBezTo>
                    <a:cubicBezTo>
                      <a:pt x="14" y="3"/>
                      <a:pt x="14" y="3"/>
                      <a:pt x="14" y="3"/>
                    </a:cubicBezTo>
                    <a:cubicBezTo>
                      <a:pt x="14" y="3"/>
                      <a:pt x="14" y="3"/>
                      <a:pt x="14" y="3"/>
                    </a:cubicBezTo>
                    <a:cubicBezTo>
                      <a:pt x="14" y="1"/>
                      <a:pt x="11"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36" name="Oval 1461"/>
              <p:cNvSpPr>
                <a:spLocks noChangeArrowheads="1"/>
              </p:cNvSpPr>
              <p:nvPr/>
            </p:nvSpPr>
            <p:spPr bwMode="auto">
              <a:xfrm>
                <a:off x="5718548" y="1366696"/>
                <a:ext cx="45762" cy="114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37" name="Oval 1462"/>
              <p:cNvSpPr>
                <a:spLocks noChangeArrowheads="1"/>
              </p:cNvSpPr>
              <p:nvPr/>
            </p:nvSpPr>
            <p:spPr bwMode="auto">
              <a:xfrm>
                <a:off x="5841124" y="1329107"/>
                <a:ext cx="19612" cy="1797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38" name="Oval 1463"/>
              <p:cNvSpPr>
                <a:spLocks noChangeArrowheads="1"/>
              </p:cNvSpPr>
              <p:nvPr/>
            </p:nvSpPr>
            <p:spPr bwMode="auto">
              <a:xfrm>
                <a:off x="5814974" y="1301322"/>
                <a:ext cx="26150" cy="2288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39" name="Oval 1464"/>
              <p:cNvSpPr>
                <a:spLocks noChangeArrowheads="1"/>
              </p:cNvSpPr>
              <p:nvPr/>
            </p:nvSpPr>
            <p:spPr bwMode="auto">
              <a:xfrm>
                <a:off x="5818243" y="1340547"/>
                <a:ext cx="16343" cy="147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40" name="Oval 1465"/>
              <p:cNvSpPr>
                <a:spLocks noChangeArrowheads="1"/>
              </p:cNvSpPr>
              <p:nvPr/>
            </p:nvSpPr>
            <p:spPr bwMode="auto">
              <a:xfrm>
                <a:off x="5837855" y="1278442"/>
                <a:ext cx="14710" cy="147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41" name="Freeform 1466"/>
              <p:cNvSpPr>
                <a:spLocks noEditPoints="1"/>
              </p:cNvSpPr>
              <p:nvPr/>
            </p:nvSpPr>
            <p:spPr bwMode="auto">
              <a:xfrm>
                <a:off x="5806803" y="1363427"/>
                <a:ext cx="135650" cy="263129"/>
              </a:xfrm>
              <a:custGeom>
                <a:avLst/>
                <a:gdLst>
                  <a:gd name="T0" fmla="*/ 32 w 35"/>
                  <a:gd name="T1" fmla="*/ 10 h 68"/>
                  <a:gd name="T2" fmla="*/ 27 w 35"/>
                  <a:gd name="T3" fmla="*/ 7 h 68"/>
                  <a:gd name="T4" fmla="*/ 24 w 35"/>
                  <a:gd name="T5" fmla="*/ 2 h 68"/>
                  <a:gd name="T6" fmla="*/ 25 w 35"/>
                  <a:gd name="T7" fmla="*/ 2 h 68"/>
                  <a:gd name="T8" fmla="*/ 30 w 35"/>
                  <a:gd name="T9" fmla="*/ 5 h 68"/>
                  <a:gd name="T10" fmla="*/ 33 w 35"/>
                  <a:gd name="T11" fmla="*/ 9 h 68"/>
                  <a:gd name="T12" fmla="*/ 32 w 35"/>
                  <a:gd name="T13" fmla="*/ 10 h 68"/>
                  <a:gd name="T14" fmla="*/ 7 w 35"/>
                  <a:gd name="T15" fmla="*/ 4 h 68"/>
                  <a:gd name="T16" fmla="*/ 1 w 35"/>
                  <a:gd name="T17" fmla="*/ 2 h 68"/>
                  <a:gd name="T18" fmla="*/ 7 w 35"/>
                  <a:gd name="T19" fmla="*/ 1 h 68"/>
                  <a:gd name="T20" fmla="*/ 13 w 35"/>
                  <a:gd name="T21" fmla="*/ 2 h 68"/>
                  <a:gd name="T22" fmla="*/ 7 w 35"/>
                  <a:gd name="T23" fmla="*/ 4 h 68"/>
                  <a:gd name="T24" fmla="*/ 7 w 35"/>
                  <a:gd name="T25" fmla="*/ 0 h 68"/>
                  <a:gd name="T26" fmla="*/ 0 w 35"/>
                  <a:gd name="T27" fmla="*/ 3 h 68"/>
                  <a:gd name="T28" fmla="*/ 0 w 35"/>
                  <a:gd name="T29" fmla="*/ 3 h 68"/>
                  <a:gd name="T30" fmla="*/ 0 w 35"/>
                  <a:gd name="T31" fmla="*/ 3 h 68"/>
                  <a:gd name="T32" fmla="*/ 0 w 35"/>
                  <a:gd name="T33" fmla="*/ 65 h 68"/>
                  <a:gd name="T34" fmla="*/ 0 w 35"/>
                  <a:gd name="T35" fmla="*/ 65 h 68"/>
                  <a:gd name="T36" fmla="*/ 7 w 35"/>
                  <a:gd name="T37" fmla="*/ 68 h 68"/>
                  <a:gd name="T38" fmla="*/ 14 w 35"/>
                  <a:gd name="T39" fmla="*/ 66 h 68"/>
                  <a:gd name="T40" fmla="*/ 14 w 35"/>
                  <a:gd name="T41" fmla="*/ 66 h 68"/>
                  <a:gd name="T42" fmla="*/ 14 w 35"/>
                  <a:gd name="T43" fmla="*/ 35 h 68"/>
                  <a:gd name="T44" fmla="*/ 34 w 35"/>
                  <a:gd name="T45" fmla="*/ 10 h 68"/>
                  <a:gd name="T46" fmla="*/ 34 w 35"/>
                  <a:gd name="T47" fmla="*/ 10 h 68"/>
                  <a:gd name="T48" fmla="*/ 34 w 35"/>
                  <a:gd name="T49" fmla="*/ 10 h 68"/>
                  <a:gd name="T50" fmla="*/ 30 w 35"/>
                  <a:gd name="T51" fmla="*/ 4 h 68"/>
                  <a:gd name="T52" fmla="*/ 24 w 35"/>
                  <a:gd name="T53" fmla="*/ 1 h 68"/>
                  <a:gd name="T54" fmla="*/ 23 w 35"/>
                  <a:gd name="T55" fmla="*/ 2 h 68"/>
                  <a:gd name="T56" fmla="*/ 23 w 35"/>
                  <a:gd name="T57" fmla="*/ 2 h 68"/>
                  <a:gd name="T58" fmla="*/ 23 w 35"/>
                  <a:gd name="T59" fmla="*/ 2 h 68"/>
                  <a:gd name="T60" fmla="*/ 14 w 35"/>
                  <a:gd name="T61" fmla="*/ 13 h 68"/>
                  <a:gd name="T62" fmla="*/ 14 w 35"/>
                  <a:gd name="T63" fmla="*/ 3 h 68"/>
                  <a:gd name="T64" fmla="*/ 14 w 35"/>
                  <a:gd name="T65" fmla="*/ 3 h 68"/>
                  <a:gd name="T66" fmla="*/ 14 w 35"/>
                  <a:gd name="T67" fmla="*/ 3 h 68"/>
                  <a:gd name="T68" fmla="*/ 7 w 35"/>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 h="68">
                    <a:moveTo>
                      <a:pt x="32" y="10"/>
                    </a:moveTo>
                    <a:cubicBezTo>
                      <a:pt x="31" y="10"/>
                      <a:pt x="29" y="9"/>
                      <a:pt x="27" y="7"/>
                    </a:cubicBezTo>
                    <a:cubicBezTo>
                      <a:pt x="25" y="5"/>
                      <a:pt x="23" y="3"/>
                      <a:pt x="24" y="2"/>
                    </a:cubicBezTo>
                    <a:cubicBezTo>
                      <a:pt x="24" y="2"/>
                      <a:pt x="24" y="2"/>
                      <a:pt x="25" y="2"/>
                    </a:cubicBezTo>
                    <a:cubicBezTo>
                      <a:pt x="26" y="2"/>
                      <a:pt x="28" y="3"/>
                      <a:pt x="30" y="5"/>
                    </a:cubicBezTo>
                    <a:cubicBezTo>
                      <a:pt x="32" y="7"/>
                      <a:pt x="34" y="9"/>
                      <a:pt x="33" y="9"/>
                    </a:cubicBezTo>
                    <a:cubicBezTo>
                      <a:pt x="33" y="10"/>
                      <a:pt x="33" y="10"/>
                      <a:pt x="32" y="10"/>
                    </a:cubicBezTo>
                    <a:moveTo>
                      <a:pt x="7" y="4"/>
                    </a:moveTo>
                    <a:cubicBezTo>
                      <a:pt x="4" y="4"/>
                      <a:pt x="1" y="3"/>
                      <a:pt x="1" y="2"/>
                    </a:cubicBezTo>
                    <a:cubicBezTo>
                      <a:pt x="1" y="1"/>
                      <a:pt x="4" y="1"/>
                      <a:pt x="7" y="1"/>
                    </a:cubicBezTo>
                    <a:cubicBezTo>
                      <a:pt x="10" y="1"/>
                      <a:pt x="13" y="1"/>
                      <a:pt x="13" y="2"/>
                    </a:cubicBezTo>
                    <a:cubicBezTo>
                      <a:pt x="13" y="3"/>
                      <a:pt x="10" y="4"/>
                      <a:pt x="7" y="4"/>
                    </a:cubicBezTo>
                    <a:moveTo>
                      <a:pt x="7" y="0"/>
                    </a:moveTo>
                    <a:cubicBezTo>
                      <a:pt x="3" y="0"/>
                      <a:pt x="0" y="1"/>
                      <a:pt x="0" y="3"/>
                    </a:cubicBezTo>
                    <a:cubicBezTo>
                      <a:pt x="0" y="3"/>
                      <a:pt x="0" y="3"/>
                      <a:pt x="0" y="3"/>
                    </a:cubicBezTo>
                    <a:cubicBezTo>
                      <a:pt x="0" y="3"/>
                      <a:pt x="0" y="3"/>
                      <a:pt x="0" y="3"/>
                    </a:cubicBezTo>
                    <a:cubicBezTo>
                      <a:pt x="0" y="65"/>
                      <a:pt x="0" y="65"/>
                      <a:pt x="0" y="65"/>
                    </a:cubicBezTo>
                    <a:cubicBezTo>
                      <a:pt x="0" y="65"/>
                      <a:pt x="0" y="65"/>
                      <a:pt x="0" y="65"/>
                    </a:cubicBezTo>
                    <a:cubicBezTo>
                      <a:pt x="0" y="67"/>
                      <a:pt x="3" y="68"/>
                      <a:pt x="7" y="68"/>
                    </a:cubicBezTo>
                    <a:cubicBezTo>
                      <a:pt x="11" y="68"/>
                      <a:pt x="14" y="67"/>
                      <a:pt x="14" y="66"/>
                    </a:cubicBezTo>
                    <a:cubicBezTo>
                      <a:pt x="14" y="66"/>
                      <a:pt x="14" y="66"/>
                      <a:pt x="14" y="66"/>
                    </a:cubicBezTo>
                    <a:cubicBezTo>
                      <a:pt x="14" y="35"/>
                      <a:pt x="14" y="35"/>
                      <a:pt x="14" y="35"/>
                    </a:cubicBezTo>
                    <a:cubicBezTo>
                      <a:pt x="34" y="10"/>
                      <a:pt x="34" y="10"/>
                      <a:pt x="34" y="10"/>
                    </a:cubicBezTo>
                    <a:cubicBezTo>
                      <a:pt x="34" y="10"/>
                      <a:pt x="34" y="10"/>
                      <a:pt x="34" y="10"/>
                    </a:cubicBezTo>
                    <a:cubicBezTo>
                      <a:pt x="34" y="10"/>
                      <a:pt x="34" y="10"/>
                      <a:pt x="34" y="10"/>
                    </a:cubicBezTo>
                    <a:cubicBezTo>
                      <a:pt x="35" y="9"/>
                      <a:pt x="33" y="6"/>
                      <a:pt x="30" y="4"/>
                    </a:cubicBezTo>
                    <a:cubicBezTo>
                      <a:pt x="28" y="2"/>
                      <a:pt x="26" y="1"/>
                      <a:pt x="24" y="1"/>
                    </a:cubicBezTo>
                    <a:cubicBezTo>
                      <a:pt x="24" y="1"/>
                      <a:pt x="23" y="1"/>
                      <a:pt x="23" y="2"/>
                    </a:cubicBezTo>
                    <a:cubicBezTo>
                      <a:pt x="23" y="2"/>
                      <a:pt x="23" y="2"/>
                      <a:pt x="23" y="2"/>
                    </a:cubicBezTo>
                    <a:cubicBezTo>
                      <a:pt x="23" y="2"/>
                      <a:pt x="23" y="2"/>
                      <a:pt x="23" y="2"/>
                    </a:cubicBezTo>
                    <a:cubicBezTo>
                      <a:pt x="14" y="13"/>
                      <a:pt x="14" y="13"/>
                      <a:pt x="14" y="13"/>
                    </a:cubicBezTo>
                    <a:cubicBezTo>
                      <a:pt x="14" y="3"/>
                      <a:pt x="14" y="3"/>
                      <a:pt x="14" y="3"/>
                    </a:cubicBezTo>
                    <a:cubicBezTo>
                      <a:pt x="14" y="3"/>
                      <a:pt x="14" y="3"/>
                      <a:pt x="14" y="3"/>
                    </a:cubicBezTo>
                    <a:cubicBezTo>
                      <a:pt x="14" y="3"/>
                      <a:pt x="14" y="3"/>
                      <a:pt x="14" y="3"/>
                    </a:cubicBezTo>
                    <a:cubicBezTo>
                      <a:pt x="14" y="1"/>
                      <a:pt x="11"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42" name="Oval 1467"/>
              <p:cNvSpPr>
                <a:spLocks noChangeArrowheads="1"/>
              </p:cNvSpPr>
              <p:nvPr/>
            </p:nvSpPr>
            <p:spPr bwMode="auto">
              <a:xfrm>
                <a:off x="5810072" y="1366696"/>
                <a:ext cx="47395" cy="114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43" name="Freeform 1469"/>
              <p:cNvSpPr>
                <a:spLocks/>
              </p:cNvSpPr>
              <p:nvPr/>
            </p:nvSpPr>
            <p:spPr bwMode="auto">
              <a:xfrm>
                <a:off x="5895056" y="1371600"/>
                <a:ext cx="42493" cy="31052"/>
              </a:xfrm>
              <a:custGeom>
                <a:avLst/>
                <a:gdLst>
                  <a:gd name="T0" fmla="*/ 2 w 11"/>
                  <a:gd name="T1" fmla="*/ 0 h 8"/>
                  <a:gd name="T2" fmla="*/ 1 w 11"/>
                  <a:gd name="T3" fmla="*/ 0 h 8"/>
                  <a:gd name="T4" fmla="*/ 4 w 11"/>
                  <a:gd name="T5" fmla="*/ 5 h 8"/>
                  <a:gd name="T6" fmla="*/ 9 w 11"/>
                  <a:gd name="T7" fmla="*/ 8 h 8"/>
                  <a:gd name="T8" fmla="*/ 10 w 11"/>
                  <a:gd name="T9" fmla="*/ 7 h 8"/>
                  <a:gd name="T10" fmla="*/ 7 w 11"/>
                  <a:gd name="T11" fmla="*/ 3 h 8"/>
                  <a:gd name="T12" fmla="*/ 2 w 1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2" y="0"/>
                    </a:moveTo>
                    <a:cubicBezTo>
                      <a:pt x="1" y="0"/>
                      <a:pt x="1" y="0"/>
                      <a:pt x="1" y="0"/>
                    </a:cubicBezTo>
                    <a:cubicBezTo>
                      <a:pt x="0" y="1"/>
                      <a:pt x="2" y="3"/>
                      <a:pt x="4" y="5"/>
                    </a:cubicBezTo>
                    <a:cubicBezTo>
                      <a:pt x="6" y="7"/>
                      <a:pt x="8" y="8"/>
                      <a:pt x="9" y="8"/>
                    </a:cubicBezTo>
                    <a:cubicBezTo>
                      <a:pt x="10" y="8"/>
                      <a:pt x="10" y="8"/>
                      <a:pt x="10" y="7"/>
                    </a:cubicBezTo>
                    <a:cubicBezTo>
                      <a:pt x="11" y="7"/>
                      <a:pt x="9" y="5"/>
                      <a:pt x="7" y="3"/>
                    </a:cubicBezTo>
                    <a:cubicBezTo>
                      <a:pt x="5" y="1"/>
                      <a:pt x="3" y="0"/>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44" name="Oval 1470"/>
              <p:cNvSpPr>
                <a:spLocks noChangeArrowheads="1"/>
              </p:cNvSpPr>
              <p:nvPr/>
            </p:nvSpPr>
            <p:spPr bwMode="auto">
              <a:xfrm>
                <a:off x="5948990" y="1332374"/>
                <a:ext cx="16343" cy="147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45" name="Oval 1471"/>
              <p:cNvSpPr>
                <a:spLocks noChangeArrowheads="1"/>
              </p:cNvSpPr>
              <p:nvPr/>
            </p:nvSpPr>
            <p:spPr bwMode="auto">
              <a:xfrm>
                <a:off x="5931013" y="1355255"/>
                <a:ext cx="22881" cy="2288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46" name="Oval 1472"/>
              <p:cNvSpPr>
                <a:spLocks noChangeArrowheads="1"/>
              </p:cNvSpPr>
              <p:nvPr/>
            </p:nvSpPr>
            <p:spPr bwMode="auto">
              <a:xfrm>
                <a:off x="5914668" y="1347084"/>
                <a:ext cx="16343" cy="114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grpSp>
        <p:grpSp>
          <p:nvGrpSpPr>
            <p:cNvPr id="14" name="Group 13"/>
            <p:cNvGrpSpPr/>
            <p:nvPr/>
          </p:nvGrpSpPr>
          <p:grpSpPr>
            <a:xfrm>
              <a:off x="2342014" y="596654"/>
              <a:ext cx="1050839" cy="1049866"/>
              <a:chOff x="6011095" y="1077418"/>
              <a:chExt cx="858825" cy="858029"/>
            </a:xfrm>
          </p:grpSpPr>
          <p:sp>
            <p:nvSpPr>
              <p:cNvPr id="17" name="Freeform 1473"/>
              <p:cNvSpPr>
                <a:spLocks noEditPoints="1"/>
              </p:cNvSpPr>
              <p:nvPr/>
            </p:nvSpPr>
            <p:spPr bwMode="auto">
              <a:xfrm>
                <a:off x="6011095" y="1077418"/>
                <a:ext cx="858825" cy="858029"/>
              </a:xfrm>
              <a:prstGeom prst="ellipse">
                <a:avLst/>
              </a:prstGeom>
              <a:solidFill>
                <a:srgbClr val="BABABA">
                  <a:alpha val="50196"/>
                </a:srgbClr>
              </a:solidFill>
              <a:ln>
                <a:noFill/>
              </a:ln>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18" name="Freeform 1475"/>
              <p:cNvSpPr>
                <a:spLocks noEditPoints="1"/>
              </p:cNvSpPr>
              <p:nvPr/>
            </p:nvSpPr>
            <p:spPr bwMode="auto">
              <a:xfrm>
                <a:off x="6316717" y="1281710"/>
                <a:ext cx="220636" cy="444542"/>
              </a:xfrm>
              <a:custGeom>
                <a:avLst/>
                <a:gdLst>
                  <a:gd name="T0" fmla="*/ 54 w 57"/>
                  <a:gd name="T1" fmla="*/ 102 h 115"/>
                  <a:gd name="T2" fmla="*/ 3 w 57"/>
                  <a:gd name="T3" fmla="*/ 102 h 115"/>
                  <a:gd name="T4" fmla="*/ 0 w 57"/>
                  <a:gd name="T5" fmla="*/ 115 h 115"/>
                  <a:gd name="T6" fmla="*/ 57 w 57"/>
                  <a:gd name="T7" fmla="*/ 115 h 115"/>
                  <a:gd name="T8" fmla="*/ 54 w 57"/>
                  <a:gd name="T9" fmla="*/ 102 h 115"/>
                  <a:gd name="T10" fmla="*/ 44 w 57"/>
                  <a:gd name="T11" fmla="*/ 83 h 115"/>
                  <a:gd name="T12" fmla="*/ 12 w 57"/>
                  <a:gd name="T13" fmla="*/ 83 h 115"/>
                  <a:gd name="T14" fmla="*/ 5 w 57"/>
                  <a:gd name="T15" fmla="*/ 97 h 115"/>
                  <a:gd name="T16" fmla="*/ 52 w 57"/>
                  <a:gd name="T17" fmla="*/ 97 h 115"/>
                  <a:gd name="T18" fmla="*/ 44 w 57"/>
                  <a:gd name="T19" fmla="*/ 83 h 115"/>
                  <a:gd name="T20" fmla="*/ 28 w 57"/>
                  <a:gd name="T21" fmla="*/ 65 h 115"/>
                  <a:gd name="T22" fmla="*/ 16 w 57"/>
                  <a:gd name="T23" fmla="*/ 78 h 115"/>
                  <a:gd name="T24" fmla="*/ 40 w 57"/>
                  <a:gd name="T25" fmla="*/ 78 h 115"/>
                  <a:gd name="T26" fmla="*/ 28 w 57"/>
                  <a:gd name="T27" fmla="*/ 65 h 115"/>
                  <a:gd name="T28" fmla="*/ 40 w 57"/>
                  <a:gd name="T29" fmla="*/ 37 h 115"/>
                  <a:gd name="T30" fmla="*/ 16 w 57"/>
                  <a:gd name="T31" fmla="*/ 37 h 115"/>
                  <a:gd name="T32" fmla="*/ 28 w 57"/>
                  <a:gd name="T33" fmla="*/ 50 h 115"/>
                  <a:gd name="T34" fmla="*/ 40 w 57"/>
                  <a:gd name="T35" fmla="*/ 37 h 115"/>
                  <a:gd name="T36" fmla="*/ 52 w 57"/>
                  <a:gd name="T37" fmla="*/ 19 h 115"/>
                  <a:gd name="T38" fmla="*/ 5 w 57"/>
                  <a:gd name="T39" fmla="*/ 19 h 115"/>
                  <a:gd name="T40" fmla="*/ 12 w 57"/>
                  <a:gd name="T41" fmla="*/ 32 h 115"/>
                  <a:gd name="T42" fmla="*/ 44 w 57"/>
                  <a:gd name="T43" fmla="*/ 32 h 115"/>
                  <a:gd name="T44" fmla="*/ 52 w 57"/>
                  <a:gd name="T45" fmla="*/ 19 h 115"/>
                  <a:gd name="T46" fmla="*/ 57 w 57"/>
                  <a:gd name="T47" fmla="*/ 0 h 115"/>
                  <a:gd name="T48" fmla="*/ 0 w 57"/>
                  <a:gd name="T49" fmla="*/ 0 h 115"/>
                  <a:gd name="T50" fmla="*/ 3 w 57"/>
                  <a:gd name="T51" fmla="*/ 14 h 115"/>
                  <a:gd name="T52" fmla="*/ 54 w 57"/>
                  <a:gd name="T53" fmla="*/ 14 h 115"/>
                  <a:gd name="T54" fmla="*/ 57 w 57"/>
                  <a:gd name="T5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115">
                    <a:moveTo>
                      <a:pt x="54" y="102"/>
                    </a:moveTo>
                    <a:cubicBezTo>
                      <a:pt x="3" y="102"/>
                      <a:pt x="3" y="102"/>
                      <a:pt x="3" y="102"/>
                    </a:cubicBezTo>
                    <a:cubicBezTo>
                      <a:pt x="1" y="106"/>
                      <a:pt x="0" y="110"/>
                      <a:pt x="0" y="115"/>
                    </a:cubicBezTo>
                    <a:cubicBezTo>
                      <a:pt x="57" y="115"/>
                      <a:pt x="57" y="115"/>
                      <a:pt x="57" y="115"/>
                    </a:cubicBezTo>
                    <a:cubicBezTo>
                      <a:pt x="56" y="110"/>
                      <a:pt x="55" y="106"/>
                      <a:pt x="54" y="102"/>
                    </a:cubicBezTo>
                    <a:moveTo>
                      <a:pt x="44" y="83"/>
                    </a:moveTo>
                    <a:cubicBezTo>
                      <a:pt x="12" y="83"/>
                      <a:pt x="12" y="83"/>
                      <a:pt x="12" y="83"/>
                    </a:cubicBezTo>
                    <a:cubicBezTo>
                      <a:pt x="9" y="87"/>
                      <a:pt x="7" y="92"/>
                      <a:pt x="5" y="97"/>
                    </a:cubicBezTo>
                    <a:cubicBezTo>
                      <a:pt x="52" y="97"/>
                      <a:pt x="52" y="97"/>
                      <a:pt x="52" y="97"/>
                    </a:cubicBezTo>
                    <a:cubicBezTo>
                      <a:pt x="50" y="92"/>
                      <a:pt x="47" y="87"/>
                      <a:pt x="44" y="83"/>
                    </a:cubicBezTo>
                    <a:moveTo>
                      <a:pt x="28" y="65"/>
                    </a:moveTo>
                    <a:cubicBezTo>
                      <a:pt x="24" y="69"/>
                      <a:pt x="20" y="73"/>
                      <a:pt x="16" y="78"/>
                    </a:cubicBezTo>
                    <a:cubicBezTo>
                      <a:pt x="40" y="78"/>
                      <a:pt x="40" y="78"/>
                      <a:pt x="40" y="78"/>
                    </a:cubicBezTo>
                    <a:cubicBezTo>
                      <a:pt x="36" y="73"/>
                      <a:pt x="32" y="69"/>
                      <a:pt x="28" y="65"/>
                    </a:cubicBezTo>
                    <a:moveTo>
                      <a:pt x="40" y="37"/>
                    </a:moveTo>
                    <a:cubicBezTo>
                      <a:pt x="16" y="37"/>
                      <a:pt x="16" y="37"/>
                      <a:pt x="16" y="37"/>
                    </a:cubicBezTo>
                    <a:cubicBezTo>
                      <a:pt x="20" y="42"/>
                      <a:pt x="24" y="46"/>
                      <a:pt x="28" y="50"/>
                    </a:cubicBezTo>
                    <a:cubicBezTo>
                      <a:pt x="32" y="46"/>
                      <a:pt x="36" y="42"/>
                      <a:pt x="40" y="37"/>
                    </a:cubicBezTo>
                    <a:moveTo>
                      <a:pt x="52" y="19"/>
                    </a:moveTo>
                    <a:cubicBezTo>
                      <a:pt x="5" y="19"/>
                      <a:pt x="5" y="19"/>
                      <a:pt x="5" y="19"/>
                    </a:cubicBezTo>
                    <a:cubicBezTo>
                      <a:pt x="7" y="24"/>
                      <a:pt x="9" y="28"/>
                      <a:pt x="12" y="32"/>
                    </a:cubicBezTo>
                    <a:cubicBezTo>
                      <a:pt x="44" y="32"/>
                      <a:pt x="44" y="32"/>
                      <a:pt x="44" y="32"/>
                    </a:cubicBezTo>
                    <a:cubicBezTo>
                      <a:pt x="47" y="28"/>
                      <a:pt x="50" y="24"/>
                      <a:pt x="52" y="19"/>
                    </a:cubicBezTo>
                    <a:moveTo>
                      <a:pt x="57" y="0"/>
                    </a:moveTo>
                    <a:cubicBezTo>
                      <a:pt x="0" y="0"/>
                      <a:pt x="0" y="0"/>
                      <a:pt x="0" y="0"/>
                    </a:cubicBezTo>
                    <a:cubicBezTo>
                      <a:pt x="0" y="5"/>
                      <a:pt x="1" y="10"/>
                      <a:pt x="3" y="14"/>
                    </a:cubicBezTo>
                    <a:cubicBezTo>
                      <a:pt x="54" y="14"/>
                      <a:pt x="54" y="14"/>
                      <a:pt x="54" y="14"/>
                    </a:cubicBezTo>
                    <a:cubicBezTo>
                      <a:pt x="55" y="10"/>
                      <a:pt x="56" y="5"/>
                      <a:pt x="57" y="0"/>
                    </a:cubicBezTo>
                  </a:path>
                </a:pathLst>
              </a:custGeom>
              <a:solidFill>
                <a:srgbClr val="DDE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19" name="Freeform 1476"/>
              <p:cNvSpPr>
                <a:spLocks noEditPoints="1"/>
              </p:cNvSpPr>
              <p:nvPr/>
            </p:nvSpPr>
            <p:spPr bwMode="auto">
              <a:xfrm>
                <a:off x="6274224" y="1239217"/>
                <a:ext cx="0" cy="27783"/>
              </a:xfrm>
              <a:custGeom>
                <a:avLst/>
                <a:gdLst>
                  <a:gd name="T0" fmla="*/ 7 h 7"/>
                  <a:gd name="T1" fmla="*/ 6 h 7"/>
                  <a:gd name="T2" fmla="*/ 6 h 7"/>
                  <a:gd name="T3" fmla="*/ 6 h 7"/>
                  <a:gd name="T4" fmla="*/ 6 h 7"/>
                  <a:gd name="T5" fmla="*/ 6 h 7"/>
                  <a:gd name="T6" fmla="*/ 6 h 7"/>
                  <a:gd name="T7" fmla="*/ 6 h 7"/>
                  <a:gd name="T8" fmla="*/ 6 h 7"/>
                  <a:gd name="T9" fmla="*/ 5 h 7"/>
                  <a:gd name="T10" fmla="*/ 5 h 7"/>
                  <a:gd name="T11" fmla="*/ 5 h 7"/>
                  <a:gd name="T12" fmla="*/ 5 h 7"/>
                  <a:gd name="T13" fmla="*/ 4 h 7"/>
                  <a:gd name="T14" fmla="*/ 4 h 7"/>
                  <a:gd name="T15" fmla="*/ 4 h 7"/>
                  <a:gd name="T16" fmla="*/ 4 h 7"/>
                  <a:gd name="T17" fmla="*/ 4 h 7"/>
                  <a:gd name="T18" fmla="*/ 4 h 7"/>
                  <a:gd name="T19" fmla="*/ 3 h 7"/>
                  <a:gd name="T20" fmla="*/ 3 h 7"/>
                  <a:gd name="T21" fmla="*/ 3 h 7"/>
                  <a:gd name="T22" fmla="*/ 3 h 7"/>
                  <a:gd name="T23" fmla="*/ 3 h 7"/>
                  <a:gd name="T24" fmla="*/ 3 h 7"/>
                  <a:gd name="T25" fmla="*/ 3 h 7"/>
                  <a:gd name="T26" fmla="*/ 3 h 7"/>
                  <a:gd name="T27" fmla="*/ 3 h 7"/>
                  <a:gd name="T28" fmla="*/ 2 h 7"/>
                  <a:gd name="T29" fmla="*/ 2 h 7"/>
                  <a:gd name="T30" fmla="*/ 2 h 7"/>
                  <a:gd name="T31" fmla="*/ 2 h 7"/>
                  <a:gd name="T32" fmla="*/ 2 h 7"/>
                  <a:gd name="T33" fmla="*/ 2 h 7"/>
                  <a:gd name="T34" fmla="*/ 1 h 7"/>
                  <a:gd name="T35" fmla="*/ 1 h 7"/>
                  <a:gd name="T36" fmla="*/ 1 h 7"/>
                  <a:gd name="T37" fmla="*/ 1 h 7"/>
                  <a:gd name="T38" fmla="*/ 1 h 7"/>
                  <a:gd name="T39" fmla="*/ 1 h 7"/>
                  <a:gd name="T40" fmla="*/ 1 h 7"/>
                  <a:gd name="T41" fmla="*/ 1 h 7"/>
                  <a:gd name="T42" fmla="*/ 0 h 7"/>
                  <a:gd name="T43" fmla="*/ 0 h 7"/>
                  <a:gd name="T44" fmla="*/ 0 h 7"/>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Lst>
                <a:rect l="0" t="0" r="r" b="b"/>
                <a:pathLst>
                  <a:path h="7">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5"/>
                      <a:pt x="0" y="5"/>
                      <a:pt x="0" y="5"/>
                    </a:cubicBezTo>
                    <a:cubicBezTo>
                      <a:pt x="0" y="5"/>
                      <a:pt x="0" y="5"/>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4"/>
                      <a:pt x="0" y="4"/>
                      <a:pt x="0" y="4"/>
                    </a:cubicBezTo>
                    <a:cubicBezTo>
                      <a:pt x="0" y="4"/>
                      <a:pt x="0" y="4"/>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3"/>
                      <a:pt x="0" y="3"/>
                    </a:cubicBezTo>
                    <a:cubicBezTo>
                      <a:pt x="0" y="3"/>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20" name="Freeform 1477"/>
              <p:cNvSpPr>
                <a:spLocks noEditPoints="1"/>
              </p:cNvSpPr>
              <p:nvPr/>
            </p:nvSpPr>
            <p:spPr bwMode="auto">
              <a:xfrm>
                <a:off x="6274224" y="1239217"/>
                <a:ext cx="305622" cy="549139"/>
              </a:xfrm>
              <a:custGeom>
                <a:avLst/>
                <a:gdLst>
                  <a:gd name="T0" fmla="*/ 10 w 79"/>
                  <a:gd name="T1" fmla="*/ 137 h 142"/>
                  <a:gd name="T2" fmla="*/ 5 w 79"/>
                  <a:gd name="T3" fmla="*/ 126 h 142"/>
                  <a:gd name="T4" fmla="*/ 7 w 79"/>
                  <a:gd name="T5" fmla="*/ 110 h 142"/>
                  <a:gd name="T6" fmla="*/ 19 w 79"/>
                  <a:gd name="T7" fmla="*/ 94 h 142"/>
                  <a:gd name="T8" fmla="*/ 39 w 79"/>
                  <a:gd name="T9" fmla="*/ 76 h 142"/>
                  <a:gd name="T10" fmla="*/ 46 w 79"/>
                  <a:gd name="T11" fmla="*/ 69 h 142"/>
                  <a:gd name="T12" fmla="*/ 78 w 79"/>
                  <a:gd name="T13" fmla="*/ 16 h 142"/>
                  <a:gd name="T14" fmla="*/ 78 w 79"/>
                  <a:gd name="T15" fmla="*/ 15 h 142"/>
                  <a:gd name="T16" fmla="*/ 78 w 79"/>
                  <a:gd name="T17" fmla="*/ 15 h 142"/>
                  <a:gd name="T18" fmla="*/ 78 w 79"/>
                  <a:gd name="T19" fmla="*/ 15 h 142"/>
                  <a:gd name="T20" fmla="*/ 78 w 79"/>
                  <a:gd name="T21" fmla="*/ 14 h 142"/>
                  <a:gd name="T22" fmla="*/ 78 w 79"/>
                  <a:gd name="T23" fmla="*/ 13 h 142"/>
                  <a:gd name="T24" fmla="*/ 78 w 79"/>
                  <a:gd name="T25" fmla="*/ 13 h 142"/>
                  <a:gd name="T26" fmla="*/ 78 w 79"/>
                  <a:gd name="T27" fmla="*/ 12 h 142"/>
                  <a:gd name="T28" fmla="*/ 78 w 79"/>
                  <a:gd name="T29" fmla="*/ 12 h 142"/>
                  <a:gd name="T30" fmla="*/ 78 w 79"/>
                  <a:gd name="T31" fmla="*/ 12 h 142"/>
                  <a:gd name="T32" fmla="*/ 78 w 79"/>
                  <a:gd name="T33" fmla="*/ 12 h 142"/>
                  <a:gd name="T34" fmla="*/ 78 w 79"/>
                  <a:gd name="T35" fmla="*/ 11 h 142"/>
                  <a:gd name="T36" fmla="*/ 78 w 79"/>
                  <a:gd name="T37" fmla="*/ 11 h 142"/>
                  <a:gd name="T38" fmla="*/ 78 w 79"/>
                  <a:gd name="T39" fmla="*/ 11 h 142"/>
                  <a:gd name="T40" fmla="*/ 78 w 79"/>
                  <a:gd name="T41" fmla="*/ 10 h 142"/>
                  <a:gd name="T42" fmla="*/ 78 w 79"/>
                  <a:gd name="T43" fmla="*/ 10 h 142"/>
                  <a:gd name="T44" fmla="*/ 78 w 79"/>
                  <a:gd name="T45" fmla="*/ 10 h 142"/>
                  <a:gd name="T46" fmla="*/ 78 w 79"/>
                  <a:gd name="T47" fmla="*/ 9 h 142"/>
                  <a:gd name="T48" fmla="*/ 78 w 79"/>
                  <a:gd name="T49" fmla="*/ 9 h 142"/>
                  <a:gd name="T50" fmla="*/ 78 w 79"/>
                  <a:gd name="T51" fmla="*/ 9 h 142"/>
                  <a:gd name="T52" fmla="*/ 78 w 79"/>
                  <a:gd name="T53" fmla="*/ 8 h 142"/>
                  <a:gd name="T54" fmla="*/ 78 w 79"/>
                  <a:gd name="T55" fmla="*/ 8 h 142"/>
                  <a:gd name="T56" fmla="*/ 78 w 79"/>
                  <a:gd name="T57" fmla="*/ 8 h 142"/>
                  <a:gd name="T58" fmla="*/ 79 w 79"/>
                  <a:gd name="T59" fmla="*/ 8 h 142"/>
                  <a:gd name="T60" fmla="*/ 79 w 79"/>
                  <a:gd name="T61" fmla="*/ 8 h 142"/>
                  <a:gd name="T62" fmla="*/ 79 w 79"/>
                  <a:gd name="T63" fmla="*/ 7 h 142"/>
                  <a:gd name="T64" fmla="*/ 79 w 79"/>
                  <a:gd name="T65" fmla="*/ 7 h 142"/>
                  <a:gd name="T66" fmla="*/ 79 w 79"/>
                  <a:gd name="T67" fmla="*/ 7 h 142"/>
                  <a:gd name="T68" fmla="*/ 79 w 79"/>
                  <a:gd name="T69" fmla="*/ 6 h 142"/>
                  <a:gd name="T70" fmla="*/ 79 w 79"/>
                  <a:gd name="T71" fmla="*/ 6 h 142"/>
                  <a:gd name="T72" fmla="*/ 79 w 79"/>
                  <a:gd name="T73" fmla="*/ 6 h 142"/>
                  <a:gd name="T74" fmla="*/ 79 w 79"/>
                  <a:gd name="T75" fmla="*/ 6 h 142"/>
                  <a:gd name="T76" fmla="*/ 79 w 79"/>
                  <a:gd name="T77" fmla="*/ 5 h 142"/>
                  <a:gd name="T78" fmla="*/ 79 w 79"/>
                  <a:gd name="T79" fmla="*/ 5 h 142"/>
                  <a:gd name="T80" fmla="*/ 79 w 79"/>
                  <a:gd name="T81" fmla="*/ 5 h 142"/>
                  <a:gd name="T82" fmla="*/ 79 w 79"/>
                  <a:gd name="T83" fmla="*/ 4 h 142"/>
                  <a:gd name="T84" fmla="*/ 79 w 79"/>
                  <a:gd name="T85" fmla="*/ 4 h 142"/>
                  <a:gd name="T86" fmla="*/ 79 w 79"/>
                  <a:gd name="T87" fmla="*/ 4 h 142"/>
                  <a:gd name="T88" fmla="*/ 79 w 79"/>
                  <a:gd name="T89" fmla="*/ 3 h 142"/>
                  <a:gd name="T90" fmla="*/ 79 w 79"/>
                  <a:gd name="T91" fmla="*/ 3 h 142"/>
                  <a:gd name="T92" fmla="*/ 79 w 79"/>
                  <a:gd name="T93" fmla="*/ 3 h 142"/>
                  <a:gd name="T94" fmla="*/ 79 w 79"/>
                  <a:gd name="T95" fmla="*/ 3 h 142"/>
                  <a:gd name="T96" fmla="*/ 79 w 79"/>
                  <a:gd name="T97" fmla="*/ 3 h 142"/>
                  <a:gd name="T98" fmla="*/ 79 w 79"/>
                  <a:gd name="T99" fmla="*/ 2 h 142"/>
                  <a:gd name="T100" fmla="*/ 79 w 79"/>
                  <a:gd name="T101" fmla="*/ 2 h 142"/>
                  <a:gd name="T102" fmla="*/ 79 w 79"/>
                  <a:gd name="T103" fmla="*/ 2 h 142"/>
                  <a:gd name="T104" fmla="*/ 79 w 79"/>
                  <a:gd name="T105" fmla="*/ 1 h 142"/>
                  <a:gd name="T106" fmla="*/ 79 w 79"/>
                  <a:gd name="T107" fmla="*/ 1 h 142"/>
                  <a:gd name="T108" fmla="*/ 79 w 79"/>
                  <a:gd name="T109" fmla="*/ 1 h 142"/>
                  <a:gd name="T110" fmla="*/ 79 w 79"/>
                  <a:gd name="T111" fmla="*/ 1 h 142"/>
                  <a:gd name="T112" fmla="*/ 79 w 79"/>
                  <a:gd name="T113"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142">
                    <a:moveTo>
                      <a:pt x="32" y="69"/>
                    </a:moveTo>
                    <a:cubicBezTo>
                      <a:pt x="15" y="85"/>
                      <a:pt x="0" y="103"/>
                      <a:pt x="0" y="137"/>
                    </a:cubicBezTo>
                    <a:cubicBezTo>
                      <a:pt x="0" y="140"/>
                      <a:pt x="2" y="142"/>
                      <a:pt x="5" y="142"/>
                    </a:cubicBezTo>
                    <a:cubicBezTo>
                      <a:pt x="8" y="142"/>
                      <a:pt x="10" y="140"/>
                      <a:pt x="10" y="137"/>
                    </a:cubicBezTo>
                    <a:cubicBezTo>
                      <a:pt x="10" y="135"/>
                      <a:pt x="10" y="133"/>
                      <a:pt x="10" y="131"/>
                    </a:cubicBezTo>
                    <a:cubicBezTo>
                      <a:pt x="5" y="131"/>
                      <a:pt x="5" y="131"/>
                      <a:pt x="5" y="131"/>
                    </a:cubicBezTo>
                    <a:cubicBezTo>
                      <a:pt x="4" y="131"/>
                      <a:pt x="3" y="130"/>
                      <a:pt x="3" y="129"/>
                    </a:cubicBezTo>
                    <a:cubicBezTo>
                      <a:pt x="3" y="127"/>
                      <a:pt x="4" y="126"/>
                      <a:pt x="5" y="126"/>
                    </a:cubicBezTo>
                    <a:cubicBezTo>
                      <a:pt x="11" y="126"/>
                      <a:pt x="11" y="126"/>
                      <a:pt x="11" y="126"/>
                    </a:cubicBezTo>
                    <a:cubicBezTo>
                      <a:pt x="11" y="121"/>
                      <a:pt x="12" y="117"/>
                      <a:pt x="14" y="113"/>
                    </a:cubicBezTo>
                    <a:cubicBezTo>
                      <a:pt x="9" y="113"/>
                      <a:pt x="9" y="113"/>
                      <a:pt x="9" y="113"/>
                    </a:cubicBezTo>
                    <a:cubicBezTo>
                      <a:pt x="8" y="113"/>
                      <a:pt x="7" y="111"/>
                      <a:pt x="7" y="110"/>
                    </a:cubicBezTo>
                    <a:cubicBezTo>
                      <a:pt x="7" y="109"/>
                      <a:pt x="8" y="108"/>
                      <a:pt x="9" y="108"/>
                    </a:cubicBezTo>
                    <a:cubicBezTo>
                      <a:pt x="16" y="108"/>
                      <a:pt x="16" y="108"/>
                      <a:pt x="16" y="108"/>
                    </a:cubicBezTo>
                    <a:cubicBezTo>
                      <a:pt x="18" y="103"/>
                      <a:pt x="20" y="98"/>
                      <a:pt x="23" y="94"/>
                    </a:cubicBezTo>
                    <a:cubicBezTo>
                      <a:pt x="19" y="94"/>
                      <a:pt x="19" y="94"/>
                      <a:pt x="19" y="94"/>
                    </a:cubicBezTo>
                    <a:cubicBezTo>
                      <a:pt x="18" y="94"/>
                      <a:pt x="17" y="93"/>
                      <a:pt x="17" y="92"/>
                    </a:cubicBezTo>
                    <a:cubicBezTo>
                      <a:pt x="17" y="90"/>
                      <a:pt x="18" y="89"/>
                      <a:pt x="19" y="89"/>
                    </a:cubicBezTo>
                    <a:cubicBezTo>
                      <a:pt x="27" y="89"/>
                      <a:pt x="27" y="89"/>
                      <a:pt x="27" y="89"/>
                    </a:cubicBezTo>
                    <a:cubicBezTo>
                      <a:pt x="31" y="84"/>
                      <a:pt x="35" y="80"/>
                      <a:pt x="39" y="76"/>
                    </a:cubicBezTo>
                    <a:cubicBezTo>
                      <a:pt x="38" y="75"/>
                      <a:pt x="37" y="74"/>
                      <a:pt x="36" y="73"/>
                    </a:cubicBezTo>
                    <a:cubicBezTo>
                      <a:pt x="35" y="72"/>
                      <a:pt x="33" y="70"/>
                      <a:pt x="32" y="69"/>
                    </a:cubicBezTo>
                    <a:moveTo>
                      <a:pt x="78" y="16"/>
                    </a:moveTo>
                    <a:cubicBezTo>
                      <a:pt x="73" y="40"/>
                      <a:pt x="60" y="55"/>
                      <a:pt x="46" y="69"/>
                    </a:cubicBezTo>
                    <a:cubicBezTo>
                      <a:pt x="46" y="69"/>
                      <a:pt x="46" y="69"/>
                      <a:pt x="46" y="69"/>
                    </a:cubicBezTo>
                    <a:cubicBezTo>
                      <a:pt x="60" y="55"/>
                      <a:pt x="73" y="40"/>
                      <a:pt x="78" y="16"/>
                    </a:cubicBezTo>
                    <a:moveTo>
                      <a:pt x="78" y="15"/>
                    </a:moveTo>
                    <a:cubicBezTo>
                      <a:pt x="78" y="15"/>
                      <a:pt x="78" y="15"/>
                      <a:pt x="78" y="16"/>
                    </a:cubicBezTo>
                    <a:cubicBezTo>
                      <a:pt x="78" y="15"/>
                      <a:pt x="78" y="15"/>
                      <a:pt x="78" y="15"/>
                    </a:cubicBezTo>
                    <a:moveTo>
                      <a:pt x="78" y="15"/>
                    </a:moveTo>
                    <a:cubicBezTo>
                      <a:pt x="78" y="15"/>
                      <a:pt x="78" y="15"/>
                      <a:pt x="78" y="15"/>
                    </a:cubicBezTo>
                    <a:cubicBezTo>
                      <a:pt x="78" y="15"/>
                      <a:pt x="78" y="15"/>
                      <a:pt x="78" y="15"/>
                    </a:cubicBezTo>
                    <a:moveTo>
                      <a:pt x="78" y="15"/>
                    </a:moveTo>
                    <a:cubicBezTo>
                      <a:pt x="78" y="15"/>
                      <a:pt x="78" y="15"/>
                      <a:pt x="78" y="15"/>
                    </a:cubicBezTo>
                    <a:cubicBezTo>
                      <a:pt x="78" y="15"/>
                      <a:pt x="78" y="15"/>
                      <a:pt x="78" y="15"/>
                    </a:cubicBezTo>
                    <a:moveTo>
                      <a:pt x="78" y="15"/>
                    </a:moveTo>
                    <a:cubicBezTo>
                      <a:pt x="78" y="15"/>
                      <a:pt x="78" y="15"/>
                      <a:pt x="78" y="15"/>
                    </a:cubicBezTo>
                    <a:cubicBezTo>
                      <a:pt x="78" y="15"/>
                      <a:pt x="78" y="15"/>
                      <a:pt x="78" y="15"/>
                    </a:cubicBezTo>
                    <a:moveTo>
                      <a:pt x="78" y="15"/>
                    </a:moveTo>
                    <a:cubicBezTo>
                      <a:pt x="78" y="15"/>
                      <a:pt x="78" y="15"/>
                      <a:pt x="78" y="15"/>
                    </a:cubicBezTo>
                    <a:cubicBezTo>
                      <a:pt x="78" y="15"/>
                      <a:pt x="78" y="15"/>
                      <a:pt x="78" y="15"/>
                    </a:cubicBezTo>
                    <a:moveTo>
                      <a:pt x="78" y="14"/>
                    </a:moveTo>
                    <a:cubicBezTo>
                      <a:pt x="78" y="15"/>
                      <a:pt x="78" y="15"/>
                      <a:pt x="78" y="15"/>
                    </a:cubicBezTo>
                    <a:cubicBezTo>
                      <a:pt x="78" y="15"/>
                      <a:pt x="78" y="15"/>
                      <a:pt x="78" y="14"/>
                    </a:cubicBezTo>
                    <a:moveTo>
                      <a:pt x="78" y="13"/>
                    </a:moveTo>
                    <a:cubicBezTo>
                      <a:pt x="78" y="13"/>
                      <a:pt x="78" y="14"/>
                      <a:pt x="78" y="14"/>
                    </a:cubicBezTo>
                    <a:cubicBezTo>
                      <a:pt x="78" y="14"/>
                      <a:pt x="78" y="13"/>
                      <a:pt x="78" y="13"/>
                    </a:cubicBezTo>
                    <a:moveTo>
                      <a:pt x="78" y="13"/>
                    </a:moveTo>
                    <a:cubicBezTo>
                      <a:pt x="78" y="13"/>
                      <a:pt x="78" y="13"/>
                      <a:pt x="78" y="13"/>
                    </a:cubicBezTo>
                    <a:cubicBezTo>
                      <a:pt x="78" y="13"/>
                      <a:pt x="78" y="13"/>
                      <a:pt x="78" y="13"/>
                    </a:cubicBezTo>
                    <a:moveTo>
                      <a:pt x="78" y="13"/>
                    </a:moveTo>
                    <a:cubicBezTo>
                      <a:pt x="78" y="13"/>
                      <a:pt x="78" y="13"/>
                      <a:pt x="78" y="13"/>
                    </a:cubicBezTo>
                    <a:cubicBezTo>
                      <a:pt x="78" y="13"/>
                      <a:pt x="78" y="13"/>
                      <a:pt x="78" y="13"/>
                    </a:cubicBezTo>
                    <a:moveTo>
                      <a:pt x="78" y="12"/>
                    </a:moveTo>
                    <a:cubicBezTo>
                      <a:pt x="78" y="12"/>
                      <a:pt x="78" y="13"/>
                      <a:pt x="78" y="13"/>
                    </a:cubicBezTo>
                    <a:cubicBezTo>
                      <a:pt x="78" y="13"/>
                      <a:pt x="78" y="12"/>
                      <a:pt x="78" y="12"/>
                    </a:cubicBezTo>
                    <a:moveTo>
                      <a:pt x="78" y="12"/>
                    </a:moveTo>
                    <a:cubicBezTo>
                      <a:pt x="78" y="12"/>
                      <a:pt x="78" y="12"/>
                      <a:pt x="78" y="12"/>
                    </a:cubicBezTo>
                    <a:cubicBezTo>
                      <a:pt x="78" y="12"/>
                      <a:pt x="78" y="12"/>
                      <a:pt x="78" y="12"/>
                    </a:cubicBezTo>
                    <a:moveTo>
                      <a:pt x="78" y="12"/>
                    </a:moveTo>
                    <a:cubicBezTo>
                      <a:pt x="78" y="12"/>
                      <a:pt x="78" y="12"/>
                      <a:pt x="78" y="12"/>
                    </a:cubicBezTo>
                    <a:cubicBezTo>
                      <a:pt x="78" y="12"/>
                      <a:pt x="78" y="12"/>
                      <a:pt x="78" y="12"/>
                    </a:cubicBezTo>
                    <a:moveTo>
                      <a:pt x="78" y="12"/>
                    </a:moveTo>
                    <a:cubicBezTo>
                      <a:pt x="78" y="12"/>
                      <a:pt x="78" y="12"/>
                      <a:pt x="78" y="12"/>
                    </a:cubicBezTo>
                    <a:cubicBezTo>
                      <a:pt x="78" y="12"/>
                      <a:pt x="78" y="12"/>
                      <a:pt x="78" y="12"/>
                    </a:cubicBezTo>
                    <a:moveTo>
                      <a:pt x="78" y="12"/>
                    </a:moveTo>
                    <a:cubicBezTo>
                      <a:pt x="78" y="12"/>
                      <a:pt x="78" y="12"/>
                      <a:pt x="78" y="12"/>
                    </a:cubicBezTo>
                    <a:cubicBezTo>
                      <a:pt x="78" y="12"/>
                      <a:pt x="78" y="12"/>
                      <a:pt x="78" y="12"/>
                    </a:cubicBezTo>
                    <a:moveTo>
                      <a:pt x="78" y="12"/>
                    </a:moveTo>
                    <a:cubicBezTo>
                      <a:pt x="78" y="12"/>
                      <a:pt x="78" y="12"/>
                      <a:pt x="78" y="12"/>
                    </a:cubicBezTo>
                    <a:cubicBezTo>
                      <a:pt x="78" y="12"/>
                      <a:pt x="78" y="12"/>
                      <a:pt x="78" y="12"/>
                    </a:cubicBezTo>
                    <a:moveTo>
                      <a:pt x="78" y="11"/>
                    </a:moveTo>
                    <a:cubicBezTo>
                      <a:pt x="78" y="11"/>
                      <a:pt x="78" y="11"/>
                      <a:pt x="78" y="11"/>
                    </a:cubicBezTo>
                    <a:cubicBezTo>
                      <a:pt x="78" y="11"/>
                      <a:pt x="78" y="11"/>
                      <a:pt x="78" y="11"/>
                    </a:cubicBezTo>
                    <a:moveTo>
                      <a:pt x="78" y="11"/>
                    </a:moveTo>
                    <a:cubicBezTo>
                      <a:pt x="78" y="11"/>
                      <a:pt x="78" y="11"/>
                      <a:pt x="78" y="11"/>
                    </a:cubicBezTo>
                    <a:cubicBezTo>
                      <a:pt x="78" y="11"/>
                      <a:pt x="78" y="11"/>
                      <a:pt x="78" y="11"/>
                    </a:cubicBezTo>
                    <a:moveTo>
                      <a:pt x="78" y="11"/>
                    </a:moveTo>
                    <a:cubicBezTo>
                      <a:pt x="78" y="11"/>
                      <a:pt x="78" y="11"/>
                      <a:pt x="78" y="11"/>
                    </a:cubicBezTo>
                    <a:cubicBezTo>
                      <a:pt x="78" y="11"/>
                      <a:pt x="78" y="11"/>
                      <a:pt x="78" y="11"/>
                    </a:cubicBezTo>
                    <a:moveTo>
                      <a:pt x="78" y="11"/>
                    </a:moveTo>
                    <a:cubicBezTo>
                      <a:pt x="78" y="11"/>
                      <a:pt x="78" y="11"/>
                      <a:pt x="78" y="11"/>
                    </a:cubicBezTo>
                    <a:cubicBezTo>
                      <a:pt x="78" y="11"/>
                      <a:pt x="78" y="11"/>
                      <a:pt x="78" y="11"/>
                    </a:cubicBezTo>
                    <a:moveTo>
                      <a:pt x="78" y="10"/>
                    </a:moveTo>
                    <a:cubicBezTo>
                      <a:pt x="78" y="10"/>
                      <a:pt x="78" y="11"/>
                      <a:pt x="78" y="11"/>
                    </a:cubicBezTo>
                    <a:cubicBezTo>
                      <a:pt x="78" y="11"/>
                      <a:pt x="78" y="10"/>
                      <a:pt x="78" y="10"/>
                    </a:cubicBezTo>
                    <a:moveTo>
                      <a:pt x="78" y="10"/>
                    </a:moveTo>
                    <a:cubicBezTo>
                      <a:pt x="78" y="10"/>
                      <a:pt x="78" y="10"/>
                      <a:pt x="78" y="10"/>
                    </a:cubicBezTo>
                    <a:cubicBezTo>
                      <a:pt x="78" y="10"/>
                      <a:pt x="78" y="10"/>
                      <a:pt x="78" y="10"/>
                    </a:cubicBezTo>
                    <a:moveTo>
                      <a:pt x="78" y="10"/>
                    </a:moveTo>
                    <a:cubicBezTo>
                      <a:pt x="78" y="10"/>
                      <a:pt x="78" y="10"/>
                      <a:pt x="78" y="10"/>
                    </a:cubicBezTo>
                    <a:cubicBezTo>
                      <a:pt x="78" y="10"/>
                      <a:pt x="78" y="10"/>
                      <a:pt x="78" y="10"/>
                    </a:cubicBezTo>
                    <a:moveTo>
                      <a:pt x="78" y="9"/>
                    </a:moveTo>
                    <a:cubicBezTo>
                      <a:pt x="78" y="9"/>
                      <a:pt x="78" y="9"/>
                      <a:pt x="78" y="10"/>
                    </a:cubicBezTo>
                    <a:cubicBezTo>
                      <a:pt x="78" y="9"/>
                      <a:pt x="78" y="9"/>
                      <a:pt x="78" y="9"/>
                    </a:cubicBezTo>
                    <a:moveTo>
                      <a:pt x="78" y="9"/>
                    </a:moveTo>
                    <a:cubicBezTo>
                      <a:pt x="78" y="9"/>
                      <a:pt x="78" y="9"/>
                      <a:pt x="78" y="9"/>
                    </a:cubicBezTo>
                    <a:cubicBezTo>
                      <a:pt x="78" y="9"/>
                      <a:pt x="78" y="9"/>
                      <a:pt x="78" y="9"/>
                    </a:cubicBezTo>
                    <a:moveTo>
                      <a:pt x="78" y="9"/>
                    </a:moveTo>
                    <a:cubicBezTo>
                      <a:pt x="78" y="9"/>
                      <a:pt x="78" y="9"/>
                      <a:pt x="78" y="9"/>
                    </a:cubicBezTo>
                    <a:cubicBezTo>
                      <a:pt x="78" y="9"/>
                      <a:pt x="78" y="9"/>
                      <a:pt x="78" y="9"/>
                    </a:cubicBezTo>
                    <a:moveTo>
                      <a:pt x="78" y="9"/>
                    </a:moveTo>
                    <a:cubicBezTo>
                      <a:pt x="78" y="9"/>
                      <a:pt x="78" y="9"/>
                      <a:pt x="78" y="9"/>
                    </a:cubicBezTo>
                    <a:cubicBezTo>
                      <a:pt x="78" y="9"/>
                      <a:pt x="78" y="9"/>
                      <a:pt x="78" y="9"/>
                    </a:cubicBezTo>
                    <a:moveTo>
                      <a:pt x="78" y="9"/>
                    </a:moveTo>
                    <a:cubicBezTo>
                      <a:pt x="78" y="9"/>
                      <a:pt x="78" y="9"/>
                      <a:pt x="78" y="9"/>
                    </a:cubicBezTo>
                    <a:cubicBezTo>
                      <a:pt x="78" y="9"/>
                      <a:pt x="78" y="9"/>
                      <a:pt x="78" y="9"/>
                    </a:cubicBezTo>
                    <a:moveTo>
                      <a:pt x="78" y="8"/>
                    </a:moveTo>
                    <a:cubicBezTo>
                      <a:pt x="78" y="9"/>
                      <a:pt x="78" y="9"/>
                      <a:pt x="78" y="9"/>
                    </a:cubicBezTo>
                    <a:cubicBezTo>
                      <a:pt x="78" y="9"/>
                      <a:pt x="78" y="9"/>
                      <a:pt x="78" y="8"/>
                    </a:cubicBezTo>
                    <a:moveTo>
                      <a:pt x="78" y="8"/>
                    </a:moveTo>
                    <a:cubicBezTo>
                      <a:pt x="78" y="8"/>
                      <a:pt x="78" y="8"/>
                      <a:pt x="78" y="8"/>
                    </a:cubicBezTo>
                    <a:cubicBezTo>
                      <a:pt x="78" y="8"/>
                      <a:pt x="78" y="8"/>
                      <a:pt x="78" y="8"/>
                    </a:cubicBezTo>
                    <a:moveTo>
                      <a:pt x="78" y="8"/>
                    </a:moveTo>
                    <a:cubicBezTo>
                      <a:pt x="78" y="8"/>
                      <a:pt x="78" y="8"/>
                      <a:pt x="78" y="8"/>
                    </a:cubicBezTo>
                    <a:cubicBezTo>
                      <a:pt x="78" y="8"/>
                      <a:pt x="78" y="8"/>
                      <a:pt x="78" y="8"/>
                    </a:cubicBezTo>
                    <a:moveTo>
                      <a:pt x="79" y="8"/>
                    </a:moveTo>
                    <a:cubicBezTo>
                      <a:pt x="79" y="8"/>
                      <a:pt x="79" y="8"/>
                      <a:pt x="78" y="8"/>
                    </a:cubicBezTo>
                    <a:cubicBezTo>
                      <a:pt x="79" y="8"/>
                      <a:pt x="79" y="8"/>
                      <a:pt x="79" y="8"/>
                    </a:cubicBezTo>
                    <a:moveTo>
                      <a:pt x="79" y="8"/>
                    </a:moveTo>
                    <a:cubicBezTo>
                      <a:pt x="79" y="8"/>
                      <a:pt x="79" y="8"/>
                      <a:pt x="79" y="8"/>
                    </a:cubicBezTo>
                    <a:cubicBezTo>
                      <a:pt x="79" y="8"/>
                      <a:pt x="79" y="8"/>
                      <a:pt x="79" y="8"/>
                    </a:cubicBezTo>
                    <a:moveTo>
                      <a:pt x="79" y="8"/>
                    </a:moveTo>
                    <a:cubicBezTo>
                      <a:pt x="79" y="8"/>
                      <a:pt x="79" y="8"/>
                      <a:pt x="79" y="8"/>
                    </a:cubicBezTo>
                    <a:cubicBezTo>
                      <a:pt x="79" y="8"/>
                      <a:pt x="79" y="8"/>
                      <a:pt x="79" y="8"/>
                    </a:cubicBezTo>
                    <a:moveTo>
                      <a:pt x="79" y="7"/>
                    </a:moveTo>
                    <a:cubicBezTo>
                      <a:pt x="79" y="7"/>
                      <a:pt x="79" y="7"/>
                      <a:pt x="79" y="7"/>
                    </a:cubicBezTo>
                    <a:cubicBezTo>
                      <a:pt x="79" y="7"/>
                      <a:pt x="79" y="7"/>
                      <a:pt x="79" y="7"/>
                    </a:cubicBezTo>
                    <a:moveTo>
                      <a:pt x="79" y="7"/>
                    </a:moveTo>
                    <a:cubicBezTo>
                      <a:pt x="79" y="7"/>
                      <a:pt x="79" y="7"/>
                      <a:pt x="79" y="7"/>
                    </a:cubicBezTo>
                    <a:cubicBezTo>
                      <a:pt x="79" y="7"/>
                      <a:pt x="79" y="7"/>
                      <a:pt x="79" y="7"/>
                    </a:cubicBezTo>
                    <a:moveTo>
                      <a:pt x="79" y="7"/>
                    </a:moveTo>
                    <a:cubicBezTo>
                      <a:pt x="79" y="7"/>
                      <a:pt x="79" y="7"/>
                      <a:pt x="79" y="7"/>
                    </a:cubicBezTo>
                    <a:cubicBezTo>
                      <a:pt x="79" y="7"/>
                      <a:pt x="79" y="7"/>
                      <a:pt x="79" y="7"/>
                    </a:cubicBezTo>
                    <a:moveTo>
                      <a:pt x="79" y="6"/>
                    </a:moveTo>
                    <a:cubicBezTo>
                      <a:pt x="79" y="6"/>
                      <a:pt x="79" y="7"/>
                      <a:pt x="79" y="7"/>
                    </a:cubicBezTo>
                    <a:cubicBezTo>
                      <a:pt x="79" y="7"/>
                      <a:pt x="79" y="6"/>
                      <a:pt x="79" y="6"/>
                    </a:cubicBezTo>
                    <a:moveTo>
                      <a:pt x="79" y="6"/>
                    </a:moveTo>
                    <a:cubicBezTo>
                      <a:pt x="79" y="6"/>
                      <a:pt x="79" y="6"/>
                      <a:pt x="79" y="6"/>
                    </a:cubicBezTo>
                    <a:cubicBezTo>
                      <a:pt x="79" y="6"/>
                      <a:pt x="79" y="6"/>
                      <a:pt x="79" y="6"/>
                    </a:cubicBezTo>
                    <a:moveTo>
                      <a:pt x="79" y="6"/>
                    </a:moveTo>
                    <a:cubicBezTo>
                      <a:pt x="79" y="6"/>
                      <a:pt x="79" y="6"/>
                      <a:pt x="79" y="6"/>
                    </a:cubicBezTo>
                    <a:cubicBezTo>
                      <a:pt x="79" y="6"/>
                      <a:pt x="79" y="6"/>
                      <a:pt x="79" y="6"/>
                    </a:cubicBezTo>
                    <a:moveTo>
                      <a:pt x="79" y="6"/>
                    </a:moveTo>
                    <a:cubicBezTo>
                      <a:pt x="79" y="6"/>
                      <a:pt x="79" y="6"/>
                      <a:pt x="79" y="6"/>
                    </a:cubicBezTo>
                    <a:cubicBezTo>
                      <a:pt x="79" y="6"/>
                      <a:pt x="79" y="6"/>
                      <a:pt x="79" y="6"/>
                    </a:cubicBezTo>
                    <a:moveTo>
                      <a:pt x="79" y="6"/>
                    </a:moveTo>
                    <a:cubicBezTo>
                      <a:pt x="79" y="6"/>
                      <a:pt x="79" y="6"/>
                      <a:pt x="79" y="6"/>
                    </a:cubicBezTo>
                    <a:cubicBezTo>
                      <a:pt x="79" y="6"/>
                      <a:pt x="79" y="6"/>
                      <a:pt x="79" y="6"/>
                    </a:cubicBezTo>
                    <a:moveTo>
                      <a:pt x="79" y="6"/>
                    </a:moveTo>
                    <a:cubicBezTo>
                      <a:pt x="79" y="6"/>
                      <a:pt x="79" y="6"/>
                      <a:pt x="79" y="6"/>
                    </a:cubicBezTo>
                    <a:cubicBezTo>
                      <a:pt x="79" y="6"/>
                      <a:pt x="79" y="6"/>
                      <a:pt x="79" y="6"/>
                    </a:cubicBezTo>
                    <a:moveTo>
                      <a:pt x="79" y="5"/>
                    </a:moveTo>
                    <a:cubicBezTo>
                      <a:pt x="79" y="5"/>
                      <a:pt x="79" y="5"/>
                      <a:pt x="79" y="5"/>
                    </a:cubicBezTo>
                    <a:cubicBezTo>
                      <a:pt x="79" y="5"/>
                      <a:pt x="79" y="5"/>
                      <a:pt x="79" y="5"/>
                    </a:cubicBezTo>
                    <a:moveTo>
                      <a:pt x="79" y="5"/>
                    </a:moveTo>
                    <a:cubicBezTo>
                      <a:pt x="79" y="5"/>
                      <a:pt x="79" y="5"/>
                      <a:pt x="79" y="5"/>
                    </a:cubicBezTo>
                    <a:cubicBezTo>
                      <a:pt x="79" y="5"/>
                      <a:pt x="79" y="5"/>
                      <a:pt x="79" y="5"/>
                    </a:cubicBezTo>
                    <a:moveTo>
                      <a:pt x="79" y="5"/>
                    </a:moveTo>
                    <a:cubicBezTo>
                      <a:pt x="79" y="5"/>
                      <a:pt x="79" y="5"/>
                      <a:pt x="79" y="5"/>
                    </a:cubicBezTo>
                    <a:cubicBezTo>
                      <a:pt x="79" y="5"/>
                      <a:pt x="79" y="5"/>
                      <a:pt x="79" y="5"/>
                    </a:cubicBezTo>
                    <a:moveTo>
                      <a:pt x="79" y="5"/>
                    </a:moveTo>
                    <a:cubicBezTo>
                      <a:pt x="79" y="5"/>
                      <a:pt x="79" y="5"/>
                      <a:pt x="79" y="5"/>
                    </a:cubicBezTo>
                    <a:cubicBezTo>
                      <a:pt x="79" y="5"/>
                      <a:pt x="79" y="5"/>
                      <a:pt x="79" y="5"/>
                    </a:cubicBezTo>
                    <a:moveTo>
                      <a:pt x="79" y="5"/>
                    </a:moveTo>
                    <a:cubicBezTo>
                      <a:pt x="79" y="5"/>
                      <a:pt x="79" y="5"/>
                      <a:pt x="79" y="5"/>
                    </a:cubicBezTo>
                    <a:cubicBezTo>
                      <a:pt x="79" y="5"/>
                      <a:pt x="79" y="5"/>
                      <a:pt x="79" y="5"/>
                    </a:cubicBezTo>
                    <a:moveTo>
                      <a:pt x="79" y="4"/>
                    </a:moveTo>
                    <a:cubicBezTo>
                      <a:pt x="79" y="4"/>
                      <a:pt x="79" y="4"/>
                      <a:pt x="79" y="4"/>
                    </a:cubicBezTo>
                    <a:cubicBezTo>
                      <a:pt x="79" y="4"/>
                      <a:pt x="79" y="4"/>
                      <a:pt x="79" y="4"/>
                    </a:cubicBezTo>
                    <a:moveTo>
                      <a:pt x="79" y="4"/>
                    </a:moveTo>
                    <a:cubicBezTo>
                      <a:pt x="79" y="4"/>
                      <a:pt x="79" y="4"/>
                      <a:pt x="79" y="4"/>
                    </a:cubicBezTo>
                    <a:cubicBezTo>
                      <a:pt x="79" y="4"/>
                      <a:pt x="79" y="4"/>
                      <a:pt x="79" y="4"/>
                    </a:cubicBezTo>
                    <a:moveTo>
                      <a:pt x="79" y="4"/>
                    </a:moveTo>
                    <a:cubicBezTo>
                      <a:pt x="79" y="4"/>
                      <a:pt x="79" y="4"/>
                      <a:pt x="79" y="4"/>
                    </a:cubicBezTo>
                    <a:cubicBezTo>
                      <a:pt x="79" y="4"/>
                      <a:pt x="79" y="4"/>
                      <a:pt x="79" y="4"/>
                    </a:cubicBezTo>
                    <a:moveTo>
                      <a:pt x="79" y="4"/>
                    </a:moveTo>
                    <a:cubicBezTo>
                      <a:pt x="79" y="4"/>
                      <a:pt x="79" y="4"/>
                      <a:pt x="79" y="4"/>
                    </a:cubicBezTo>
                    <a:cubicBezTo>
                      <a:pt x="79" y="4"/>
                      <a:pt x="79" y="4"/>
                      <a:pt x="79" y="4"/>
                    </a:cubicBezTo>
                    <a:moveTo>
                      <a:pt x="79" y="3"/>
                    </a:moveTo>
                    <a:cubicBezTo>
                      <a:pt x="79" y="3"/>
                      <a:pt x="79" y="4"/>
                      <a:pt x="79" y="4"/>
                    </a:cubicBezTo>
                    <a:cubicBezTo>
                      <a:pt x="79" y="4"/>
                      <a:pt x="79" y="3"/>
                      <a:pt x="79" y="3"/>
                    </a:cubicBezTo>
                    <a:moveTo>
                      <a:pt x="79" y="3"/>
                    </a:moveTo>
                    <a:cubicBezTo>
                      <a:pt x="79" y="3"/>
                      <a:pt x="79" y="3"/>
                      <a:pt x="79" y="3"/>
                    </a:cubicBezTo>
                    <a:cubicBezTo>
                      <a:pt x="79" y="3"/>
                      <a:pt x="79" y="3"/>
                      <a:pt x="79" y="3"/>
                    </a:cubicBezTo>
                    <a:moveTo>
                      <a:pt x="79" y="3"/>
                    </a:moveTo>
                    <a:cubicBezTo>
                      <a:pt x="79" y="3"/>
                      <a:pt x="79" y="3"/>
                      <a:pt x="79" y="3"/>
                    </a:cubicBezTo>
                    <a:cubicBezTo>
                      <a:pt x="79" y="3"/>
                      <a:pt x="79" y="3"/>
                      <a:pt x="79" y="3"/>
                    </a:cubicBezTo>
                    <a:moveTo>
                      <a:pt x="79" y="3"/>
                    </a:moveTo>
                    <a:cubicBezTo>
                      <a:pt x="79" y="3"/>
                      <a:pt x="79" y="3"/>
                      <a:pt x="79" y="3"/>
                    </a:cubicBezTo>
                    <a:cubicBezTo>
                      <a:pt x="79" y="3"/>
                      <a:pt x="79" y="3"/>
                      <a:pt x="79" y="3"/>
                    </a:cubicBezTo>
                    <a:moveTo>
                      <a:pt x="79" y="3"/>
                    </a:moveTo>
                    <a:cubicBezTo>
                      <a:pt x="79" y="3"/>
                      <a:pt x="79" y="3"/>
                      <a:pt x="79" y="3"/>
                    </a:cubicBezTo>
                    <a:cubicBezTo>
                      <a:pt x="79" y="3"/>
                      <a:pt x="79" y="3"/>
                      <a:pt x="79" y="3"/>
                    </a:cubicBezTo>
                    <a:moveTo>
                      <a:pt x="79" y="2"/>
                    </a:moveTo>
                    <a:cubicBezTo>
                      <a:pt x="79" y="2"/>
                      <a:pt x="79" y="3"/>
                      <a:pt x="79" y="3"/>
                    </a:cubicBezTo>
                    <a:cubicBezTo>
                      <a:pt x="79" y="3"/>
                      <a:pt x="79" y="2"/>
                      <a:pt x="79" y="2"/>
                    </a:cubicBezTo>
                    <a:moveTo>
                      <a:pt x="79" y="2"/>
                    </a:moveTo>
                    <a:cubicBezTo>
                      <a:pt x="79" y="2"/>
                      <a:pt x="79" y="2"/>
                      <a:pt x="79" y="2"/>
                    </a:cubicBezTo>
                    <a:cubicBezTo>
                      <a:pt x="79" y="2"/>
                      <a:pt x="79" y="2"/>
                      <a:pt x="79" y="2"/>
                    </a:cubicBezTo>
                    <a:moveTo>
                      <a:pt x="79" y="2"/>
                    </a:moveTo>
                    <a:cubicBezTo>
                      <a:pt x="79" y="2"/>
                      <a:pt x="79" y="2"/>
                      <a:pt x="79" y="2"/>
                    </a:cubicBezTo>
                    <a:cubicBezTo>
                      <a:pt x="79" y="2"/>
                      <a:pt x="79" y="2"/>
                      <a:pt x="79" y="2"/>
                    </a:cubicBezTo>
                    <a:moveTo>
                      <a:pt x="79" y="2"/>
                    </a:moveTo>
                    <a:cubicBezTo>
                      <a:pt x="79" y="2"/>
                      <a:pt x="79" y="2"/>
                      <a:pt x="79" y="2"/>
                    </a:cubicBezTo>
                    <a:cubicBezTo>
                      <a:pt x="79" y="2"/>
                      <a:pt x="79" y="2"/>
                      <a:pt x="79" y="2"/>
                    </a:cubicBezTo>
                    <a:moveTo>
                      <a:pt x="79" y="2"/>
                    </a:moveTo>
                    <a:cubicBezTo>
                      <a:pt x="79" y="2"/>
                      <a:pt x="79" y="2"/>
                      <a:pt x="79" y="2"/>
                    </a:cubicBezTo>
                    <a:cubicBezTo>
                      <a:pt x="79" y="2"/>
                      <a:pt x="79" y="2"/>
                      <a:pt x="79" y="2"/>
                    </a:cubicBezTo>
                    <a:moveTo>
                      <a:pt x="79" y="1"/>
                    </a:moveTo>
                    <a:cubicBezTo>
                      <a:pt x="79" y="1"/>
                      <a:pt x="79" y="2"/>
                      <a:pt x="79" y="2"/>
                    </a:cubicBezTo>
                    <a:cubicBezTo>
                      <a:pt x="79" y="1"/>
                      <a:pt x="79" y="1"/>
                      <a:pt x="79" y="1"/>
                    </a:cubicBezTo>
                    <a:moveTo>
                      <a:pt x="79" y="1"/>
                    </a:moveTo>
                    <a:cubicBezTo>
                      <a:pt x="79" y="1"/>
                      <a:pt x="79" y="1"/>
                      <a:pt x="79" y="1"/>
                    </a:cubicBezTo>
                    <a:cubicBezTo>
                      <a:pt x="79" y="1"/>
                      <a:pt x="79" y="1"/>
                      <a:pt x="79" y="1"/>
                    </a:cubicBezTo>
                    <a:moveTo>
                      <a:pt x="79" y="1"/>
                    </a:moveTo>
                    <a:cubicBezTo>
                      <a:pt x="79" y="1"/>
                      <a:pt x="79" y="1"/>
                      <a:pt x="79" y="1"/>
                    </a:cubicBezTo>
                    <a:cubicBezTo>
                      <a:pt x="79" y="1"/>
                      <a:pt x="79" y="1"/>
                      <a:pt x="79" y="1"/>
                    </a:cubicBezTo>
                    <a:moveTo>
                      <a:pt x="79" y="1"/>
                    </a:moveTo>
                    <a:cubicBezTo>
                      <a:pt x="79" y="1"/>
                      <a:pt x="79" y="1"/>
                      <a:pt x="79" y="1"/>
                    </a:cubicBezTo>
                    <a:cubicBezTo>
                      <a:pt x="79" y="1"/>
                      <a:pt x="79" y="1"/>
                      <a:pt x="79" y="1"/>
                    </a:cubicBezTo>
                    <a:moveTo>
                      <a:pt x="79" y="1"/>
                    </a:moveTo>
                    <a:cubicBezTo>
                      <a:pt x="79" y="1"/>
                      <a:pt x="79" y="1"/>
                      <a:pt x="79" y="1"/>
                    </a:cubicBezTo>
                    <a:cubicBezTo>
                      <a:pt x="79" y="1"/>
                      <a:pt x="79" y="1"/>
                      <a:pt x="79" y="1"/>
                    </a:cubicBezTo>
                    <a:moveTo>
                      <a:pt x="79" y="0"/>
                    </a:moveTo>
                    <a:cubicBezTo>
                      <a:pt x="79" y="0"/>
                      <a:pt x="79" y="0"/>
                      <a:pt x="79" y="1"/>
                    </a:cubicBezTo>
                    <a:cubicBezTo>
                      <a:pt x="79" y="0"/>
                      <a:pt x="79" y="0"/>
                      <a:pt x="79" y="0"/>
                    </a:cubicBezTo>
                    <a:moveTo>
                      <a:pt x="79" y="0"/>
                    </a:moveTo>
                    <a:cubicBezTo>
                      <a:pt x="79" y="0"/>
                      <a:pt x="79" y="0"/>
                      <a:pt x="79" y="0"/>
                    </a:cubicBezTo>
                    <a:cubicBezTo>
                      <a:pt x="79" y="0"/>
                      <a:pt x="79" y="0"/>
                      <a:pt x="7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21" name="Freeform 1478"/>
              <p:cNvSpPr>
                <a:spLocks/>
              </p:cNvSpPr>
              <p:nvPr/>
            </p:nvSpPr>
            <p:spPr bwMode="auto">
              <a:xfrm>
                <a:off x="6274224" y="1219605"/>
                <a:ext cx="305622" cy="568751"/>
              </a:xfrm>
              <a:custGeom>
                <a:avLst/>
                <a:gdLst>
                  <a:gd name="T0" fmla="*/ 0 w 79"/>
                  <a:gd name="T1" fmla="*/ 5 h 147"/>
                  <a:gd name="T2" fmla="*/ 0 w 79"/>
                  <a:gd name="T3" fmla="*/ 5 h 147"/>
                  <a:gd name="T4" fmla="*/ 0 w 79"/>
                  <a:gd name="T5" fmla="*/ 5 h 147"/>
                  <a:gd name="T6" fmla="*/ 0 w 79"/>
                  <a:gd name="T7" fmla="*/ 6 h 147"/>
                  <a:gd name="T8" fmla="*/ 0 w 79"/>
                  <a:gd name="T9" fmla="*/ 6 h 147"/>
                  <a:gd name="T10" fmla="*/ 0 w 79"/>
                  <a:gd name="T11" fmla="*/ 6 h 147"/>
                  <a:gd name="T12" fmla="*/ 0 w 79"/>
                  <a:gd name="T13" fmla="*/ 6 h 147"/>
                  <a:gd name="T14" fmla="*/ 0 w 79"/>
                  <a:gd name="T15" fmla="*/ 6 h 147"/>
                  <a:gd name="T16" fmla="*/ 0 w 79"/>
                  <a:gd name="T17" fmla="*/ 7 h 147"/>
                  <a:gd name="T18" fmla="*/ 0 w 79"/>
                  <a:gd name="T19" fmla="*/ 7 h 147"/>
                  <a:gd name="T20" fmla="*/ 0 w 79"/>
                  <a:gd name="T21" fmla="*/ 7 h 147"/>
                  <a:gd name="T22" fmla="*/ 0 w 79"/>
                  <a:gd name="T23" fmla="*/ 7 h 147"/>
                  <a:gd name="T24" fmla="*/ 0 w 79"/>
                  <a:gd name="T25" fmla="*/ 8 h 147"/>
                  <a:gd name="T26" fmla="*/ 0 w 79"/>
                  <a:gd name="T27" fmla="*/ 8 h 147"/>
                  <a:gd name="T28" fmla="*/ 0 w 79"/>
                  <a:gd name="T29" fmla="*/ 8 h 147"/>
                  <a:gd name="T30" fmla="*/ 0 w 79"/>
                  <a:gd name="T31" fmla="*/ 8 h 147"/>
                  <a:gd name="T32" fmla="*/ 0 w 79"/>
                  <a:gd name="T33" fmla="*/ 8 h 147"/>
                  <a:gd name="T34" fmla="*/ 0 w 79"/>
                  <a:gd name="T35" fmla="*/ 9 h 147"/>
                  <a:gd name="T36" fmla="*/ 0 w 79"/>
                  <a:gd name="T37" fmla="*/ 9 h 147"/>
                  <a:gd name="T38" fmla="*/ 0 w 79"/>
                  <a:gd name="T39" fmla="*/ 9 h 147"/>
                  <a:gd name="T40" fmla="*/ 0 w 79"/>
                  <a:gd name="T41" fmla="*/ 9 h 147"/>
                  <a:gd name="T42" fmla="*/ 0 w 79"/>
                  <a:gd name="T43" fmla="*/ 9 h 147"/>
                  <a:gd name="T44" fmla="*/ 0 w 79"/>
                  <a:gd name="T45" fmla="*/ 10 h 147"/>
                  <a:gd name="T46" fmla="*/ 0 w 79"/>
                  <a:gd name="T47" fmla="*/ 10 h 147"/>
                  <a:gd name="T48" fmla="*/ 0 w 79"/>
                  <a:gd name="T49" fmla="*/ 10 h 147"/>
                  <a:gd name="T50" fmla="*/ 0 w 79"/>
                  <a:gd name="T51" fmla="*/ 11 h 147"/>
                  <a:gd name="T52" fmla="*/ 0 w 79"/>
                  <a:gd name="T53" fmla="*/ 11 h 147"/>
                  <a:gd name="T54" fmla="*/ 0 w 79"/>
                  <a:gd name="T55" fmla="*/ 11 h 147"/>
                  <a:gd name="T56" fmla="*/ 0 w 79"/>
                  <a:gd name="T57" fmla="*/ 11 h 147"/>
                  <a:gd name="T58" fmla="*/ 0 w 79"/>
                  <a:gd name="T59" fmla="*/ 11 h 147"/>
                  <a:gd name="T60" fmla="*/ 0 w 79"/>
                  <a:gd name="T61" fmla="*/ 12 h 147"/>
                  <a:gd name="T62" fmla="*/ 36 w 79"/>
                  <a:gd name="T63" fmla="*/ 78 h 147"/>
                  <a:gd name="T64" fmla="*/ 51 w 79"/>
                  <a:gd name="T65" fmla="*/ 94 h 147"/>
                  <a:gd name="T66" fmla="*/ 60 w 79"/>
                  <a:gd name="T67" fmla="*/ 97 h 147"/>
                  <a:gd name="T68" fmla="*/ 55 w 79"/>
                  <a:gd name="T69" fmla="*/ 99 h 147"/>
                  <a:gd name="T70" fmla="*/ 67 w 79"/>
                  <a:gd name="T71" fmla="*/ 113 h 147"/>
                  <a:gd name="T72" fmla="*/ 67 w 79"/>
                  <a:gd name="T73" fmla="*/ 118 h 147"/>
                  <a:gd name="T74" fmla="*/ 68 w 79"/>
                  <a:gd name="T75" fmla="*/ 131 h 147"/>
                  <a:gd name="T76" fmla="*/ 73 w 79"/>
                  <a:gd name="T77" fmla="*/ 134 h 147"/>
                  <a:gd name="T78" fmla="*/ 68 w 79"/>
                  <a:gd name="T79" fmla="*/ 136 h 147"/>
                  <a:gd name="T80" fmla="*/ 74 w 79"/>
                  <a:gd name="T81" fmla="*/ 147 h 147"/>
                  <a:gd name="T82" fmla="*/ 46 w 79"/>
                  <a:gd name="T83" fmla="*/ 74 h 147"/>
                  <a:gd name="T84" fmla="*/ 46 w 79"/>
                  <a:gd name="T85" fmla="*/ 74 h 147"/>
                  <a:gd name="T86" fmla="*/ 36 w 79"/>
                  <a:gd name="T87" fmla="*/ 69 h 147"/>
                  <a:gd name="T88" fmla="*/ 27 w 79"/>
                  <a:gd name="T89" fmla="*/ 53 h 147"/>
                  <a:gd name="T90" fmla="*/ 19 w 79"/>
                  <a:gd name="T91" fmla="*/ 51 h 147"/>
                  <a:gd name="T92" fmla="*/ 23 w 79"/>
                  <a:gd name="T93" fmla="*/ 48 h 147"/>
                  <a:gd name="T94" fmla="*/ 12 w 79"/>
                  <a:gd name="T95" fmla="*/ 35 h 147"/>
                  <a:gd name="T96" fmla="*/ 12 w 79"/>
                  <a:gd name="T97" fmla="*/ 30 h 147"/>
                  <a:gd name="T98" fmla="*/ 11 w 79"/>
                  <a:gd name="T99" fmla="*/ 16 h 147"/>
                  <a:gd name="T100" fmla="*/ 5 w 79"/>
                  <a:gd name="T101" fmla="*/ 14 h 147"/>
                  <a:gd name="T102" fmla="*/ 10 w 79"/>
                  <a:gd name="T103" fmla="*/ 11 h 147"/>
                  <a:gd name="T104" fmla="*/ 5 w 79"/>
                  <a:gd name="T105"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 h="147">
                    <a:moveTo>
                      <a:pt x="5" y="0"/>
                    </a:moveTo>
                    <a:cubicBezTo>
                      <a:pt x="2" y="0"/>
                      <a:pt x="0" y="2"/>
                      <a:pt x="0" y="5"/>
                    </a:cubicBezTo>
                    <a:cubicBezTo>
                      <a:pt x="0" y="5"/>
                      <a:pt x="0" y="5"/>
                      <a:pt x="0" y="5"/>
                    </a:cubicBezTo>
                    <a:cubicBezTo>
                      <a:pt x="0" y="5"/>
                      <a:pt x="0" y="5"/>
                      <a:pt x="0" y="5"/>
                    </a:cubicBezTo>
                    <a:cubicBezTo>
                      <a:pt x="0" y="5"/>
                      <a:pt x="0" y="5"/>
                      <a:pt x="0" y="5"/>
                    </a:cubicBezTo>
                    <a:cubicBezTo>
                      <a:pt x="0" y="5"/>
                      <a:pt x="0" y="5"/>
                      <a:pt x="0" y="5"/>
                    </a:cubicBezTo>
                    <a:cubicBezTo>
                      <a:pt x="0" y="5"/>
                      <a:pt x="0" y="5"/>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2"/>
                      <a:pt x="0" y="12"/>
                    </a:cubicBezTo>
                    <a:cubicBezTo>
                      <a:pt x="0" y="12"/>
                      <a:pt x="0" y="12"/>
                      <a:pt x="0" y="12"/>
                    </a:cubicBezTo>
                    <a:cubicBezTo>
                      <a:pt x="2" y="41"/>
                      <a:pt x="17" y="58"/>
                      <a:pt x="32" y="74"/>
                    </a:cubicBezTo>
                    <a:cubicBezTo>
                      <a:pt x="33" y="75"/>
                      <a:pt x="35" y="77"/>
                      <a:pt x="36" y="78"/>
                    </a:cubicBezTo>
                    <a:cubicBezTo>
                      <a:pt x="37" y="79"/>
                      <a:pt x="38" y="80"/>
                      <a:pt x="39" y="81"/>
                    </a:cubicBezTo>
                    <a:cubicBezTo>
                      <a:pt x="43" y="85"/>
                      <a:pt x="47" y="89"/>
                      <a:pt x="51" y="94"/>
                    </a:cubicBezTo>
                    <a:cubicBezTo>
                      <a:pt x="57" y="94"/>
                      <a:pt x="57" y="94"/>
                      <a:pt x="57" y="94"/>
                    </a:cubicBezTo>
                    <a:cubicBezTo>
                      <a:pt x="59" y="94"/>
                      <a:pt x="60" y="95"/>
                      <a:pt x="60" y="97"/>
                    </a:cubicBezTo>
                    <a:cubicBezTo>
                      <a:pt x="60" y="98"/>
                      <a:pt x="59" y="99"/>
                      <a:pt x="57" y="99"/>
                    </a:cubicBezTo>
                    <a:cubicBezTo>
                      <a:pt x="55" y="99"/>
                      <a:pt x="55" y="99"/>
                      <a:pt x="55" y="99"/>
                    </a:cubicBezTo>
                    <a:cubicBezTo>
                      <a:pt x="58" y="103"/>
                      <a:pt x="61" y="108"/>
                      <a:pt x="63" y="113"/>
                    </a:cubicBezTo>
                    <a:cubicBezTo>
                      <a:pt x="67" y="113"/>
                      <a:pt x="67" y="113"/>
                      <a:pt x="67" y="113"/>
                    </a:cubicBezTo>
                    <a:cubicBezTo>
                      <a:pt x="68" y="113"/>
                      <a:pt x="69" y="114"/>
                      <a:pt x="69" y="115"/>
                    </a:cubicBezTo>
                    <a:cubicBezTo>
                      <a:pt x="69" y="116"/>
                      <a:pt x="68" y="118"/>
                      <a:pt x="67" y="118"/>
                    </a:cubicBezTo>
                    <a:cubicBezTo>
                      <a:pt x="65" y="118"/>
                      <a:pt x="65" y="118"/>
                      <a:pt x="65" y="118"/>
                    </a:cubicBezTo>
                    <a:cubicBezTo>
                      <a:pt x="66" y="122"/>
                      <a:pt x="67" y="126"/>
                      <a:pt x="68" y="131"/>
                    </a:cubicBezTo>
                    <a:cubicBezTo>
                      <a:pt x="71" y="131"/>
                      <a:pt x="71" y="131"/>
                      <a:pt x="71" y="131"/>
                    </a:cubicBezTo>
                    <a:cubicBezTo>
                      <a:pt x="72" y="131"/>
                      <a:pt x="73" y="132"/>
                      <a:pt x="73" y="134"/>
                    </a:cubicBezTo>
                    <a:cubicBezTo>
                      <a:pt x="73" y="135"/>
                      <a:pt x="72" y="136"/>
                      <a:pt x="71" y="136"/>
                    </a:cubicBezTo>
                    <a:cubicBezTo>
                      <a:pt x="68" y="136"/>
                      <a:pt x="68" y="136"/>
                      <a:pt x="68" y="136"/>
                    </a:cubicBezTo>
                    <a:cubicBezTo>
                      <a:pt x="69" y="138"/>
                      <a:pt x="69" y="140"/>
                      <a:pt x="69" y="142"/>
                    </a:cubicBezTo>
                    <a:cubicBezTo>
                      <a:pt x="69" y="145"/>
                      <a:pt x="71" y="147"/>
                      <a:pt x="74" y="147"/>
                    </a:cubicBezTo>
                    <a:cubicBezTo>
                      <a:pt x="77" y="147"/>
                      <a:pt x="79" y="145"/>
                      <a:pt x="79" y="142"/>
                    </a:cubicBezTo>
                    <a:cubicBezTo>
                      <a:pt x="79" y="108"/>
                      <a:pt x="63" y="90"/>
                      <a:pt x="46" y="74"/>
                    </a:cubicBezTo>
                    <a:cubicBezTo>
                      <a:pt x="46" y="74"/>
                      <a:pt x="46" y="74"/>
                      <a:pt x="46" y="74"/>
                    </a:cubicBezTo>
                    <a:cubicBezTo>
                      <a:pt x="46" y="74"/>
                      <a:pt x="46" y="74"/>
                      <a:pt x="46" y="74"/>
                    </a:cubicBezTo>
                    <a:cubicBezTo>
                      <a:pt x="32" y="74"/>
                      <a:pt x="32" y="74"/>
                      <a:pt x="32" y="74"/>
                    </a:cubicBezTo>
                    <a:cubicBezTo>
                      <a:pt x="33" y="72"/>
                      <a:pt x="35" y="71"/>
                      <a:pt x="36" y="69"/>
                    </a:cubicBezTo>
                    <a:cubicBezTo>
                      <a:pt x="37" y="68"/>
                      <a:pt x="38" y="67"/>
                      <a:pt x="39" y="66"/>
                    </a:cubicBezTo>
                    <a:cubicBezTo>
                      <a:pt x="35" y="62"/>
                      <a:pt x="31" y="58"/>
                      <a:pt x="27" y="53"/>
                    </a:cubicBezTo>
                    <a:cubicBezTo>
                      <a:pt x="21" y="53"/>
                      <a:pt x="21" y="53"/>
                      <a:pt x="21" y="53"/>
                    </a:cubicBezTo>
                    <a:cubicBezTo>
                      <a:pt x="20" y="53"/>
                      <a:pt x="19" y="52"/>
                      <a:pt x="19" y="51"/>
                    </a:cubicBezTo>
                    <a:cubicBezTo>
                      <a:pt x="19" y="49"/>
                      <a:pt x="20" y="48"/>
                      <a:pt x="21" y="48"/>
                    </a:cubicBezTo>
                    <a:cubicBezTo>
                      <a:pt x="23" y="48"/>
                      <a:pt x="23" y="48"/>
                      <a:pt x="23" y="48"/>
                    </a:cubicBezTo>
                    <a:cubicBezTo>
                      <a:pt x="20" y="44"/>
                      <a:pt x="18" y="40"/>
                      <a:pt x="16" y="35"/>
                    </a:cubicBezTo>
                    <a:cubicBezTo>
                      <a:pt x="12" y="35"/>
                      <a:pt x="12" y="35"/>
                      <a:pt x="12" y="35"/>
                    </a:cubicBezTo>
                    <a:cubicBezTo>
                      <a:pt x="10" y="35"/>
                      <a:pt x="9" y="34"/>
                      <a:pt x="9" y="32"/>
                    </a:cubicBezTo>
                    <a:cubicBezTo>
                      <a:pt x="9" y="31"/>
                      <a:pt x="10" y="30"/>
                      <a:pt x="12" y="30"/>
                    </a:cubicBezTo>
                    <a:cubicBezTo>
                      <a:pt x="14" y="30"/>
                      <a:pt x="14" y="30"/>
                      <a:pt x="14" y="30"/>
                    </a:cubicBezTo>
                    <a:cubicBezTo>
                      <a:pt x="12" y="26"/>
                      <a:pt x="11" y="21"/>
                      <a:pt x="11" y="16"/>
                    </a:cubicBezTo>
                    <a:cubicBezTo>
                      <a:pt x="8" y="16"/>
                      <a:pt x="8" y="16"/>
                      <a:pt x="8" y="16"/>
                    </a:cubicBezTo>
                    <a:cubicBezTo>
                      <a:pt x="7" y="16"/>
                      <a:pt x="5" y="15"/>
                      <a:pt x="5" y="14"/>
                    </a:cubicBezTo>
                    <a:cubicBezTo>
                      <a:pt x="5" y="12"/>
                      <a:pt x="7" y="11"/>
                      <a:pt x="8" y="11"/>
                    </a:cubicBezTo>
                    <a:cubicBezTo>
                      <a:pt x="10" y="11"/>
                      <a:pt x="10" y="11"/>
                      <a:pt x="10" y="11"/>
                    </a:cubicBezTo>
                    <a:cubicBezTo>
                      <a:pt x="10" y="9"/>
                      <a:pt x="10" y="7"/>
                      <a:pt x="10" y="5"/>
                    </a:cubicBezTo>
                    <a:cubicBezTo>
                      <a:pt x="10" y="2"/>
                      <a:pt x="8" y="0"/>
                      <a:pt x="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22" name="Freeform 1479"/>
              <p:cNvSpPr>
                <a:spLocks/>
              </p:cNvSpPr>
              <p:nvPr/>
            </p:nvSpPr>
            <p:spPr bwMode="auto">
              <a:xfrm>
                <a:off x="6347770" y="1405920"/>
                <a:ext cx="138919" cy="19612"/>
              </a:xfrm>
              <a:custGeom>
                <a:avLst/>
                <a:gdLst>
                  <a:gd name="T0" fmla="*/ 36 w 36"/>
                  <a:gd name="T1" fmla="*/ 0 h 5"/>
                  <a:gd name="T2" fmla="*/ 4 w 36"/>
                  <a:gd name="T3" fmla="*/ 0 h 5"/>
                  <a:gd name="T4" fmla="*/ 2 w 36"/>
                  <a:gd name="T5" fmla="*/ 0 h 5"/>
                  <a:gd name="T6" fmla="*/ 0 w 36"/>
                  <a:gd name="T7" fmla="*/ 3 h 5"/>
                  <a:gd name="T8" fmla="*/ 2 w 36"/>
                  <a:gd name="T9" fmla="*/ 5 h 5"/>
                  <a:gd name="T10" fmla="*/ 8 w 36"/>
                  <a:gd name="T11" fmla="*/ 5 h 5"/>
                  <a:gd name="T12" fmla="*/ 32 w 36"/>
                  <a:gd name="T13" fmla="*/ 5 h 5"/>
                  <a:gd name="T14" fmla="*/ 36 w 3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5">
                    <a:moveTo>
                      <a:pt x="36" y="0"/>
                    </a:moveTo>
                    <a:cubicBezTo>
                      <a:pt x="4" y="0"/>
                      <a:pt x="4" y="0"/>
                      <a:pt x="4" y="0"/>
                    </a:cubicBezTo>
                    <a:cubicBezTo>
                      <a:pt x="2" y="0"/>
                      <a:pt x="2" y="0"/>
                      <a:pt x="2" y="0"/>
                    </a:cubicBezTo>
                    <a:cubicBezTo>
                      <a:pt x="1" y="0"/>
                      <a:pt x="0" y="1"/>
                      <a:pt x="0" y="3"/>
                    </a:cubicBezTo>
                    <a:cubicBezTo>
                      <a:pt x="0" y="4"/>
                      <a:pt x="1" y="5"/>
                      <a:pt x="2" y="5"/>
                    </a:cubicBezTo>
                    <a:cubicBezTo>
                      <a:pt x="8" y="5"/>
                      <a:pt x="8" y="5"/>
                      <a:pt x="8" y="5"/>
                    </a:cubicBezTo>
                    <a:cubicBezTo>
                      <a:pt x="32" y="5"/>
                      <a:pt x="32" y="5"/>
                      <a:pt x="32" y="5"/>
                    </a:cubicBezTo>
                    <a:cubicBezTo>
                      <a:pt x="33" y="4"/>
                      <a:pt x="35" y="2"/>
                      <a:pt x="3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23" name="Freeform 1480"/>
              <p:cNvSpPr>
                <a:spLocks/>
              </p:cNvSpPr>
              <p:nvPr/>
            </p:nvSpPr>
            <p:spPr bwMode="auto">
              <a:xfrm>
                <a:off x="6308546" y="1335643"/>
                <a:ext cx="217367" cy="19612"/>
              </a:xfrm>
              <a:custGeom>
                <a:avLst/>
                <a:gdLst>
                  <a:gd name="T0" fmla="*/ 56 w 56"/>
                  <a:gd name="T1" fmla="*/ 0 h 5"/>
                  <a:gd name="T2" fmla="*/ 5 w 56"/>
                  <a:gd name="T3" fmla="*/ 0 h 5"/>
                  <a:gd name="T4" fmla="*/ 3 w 56"/>
                  <a:gd name="T5" fmla="*/ 0 h 5"/>
                  <a:gd name="T6" fmla="*/ 0 w 56"/>
                  <a:gd name="T7" fmla="*/ 2 h 5"/>
                  <a:gd name="T8" fmla="*/ 3 w 56"/>
                  <a:gd name="T9" fmla="*/ 5 h 5"/>
                  <a:gd name="T10" fmla="*/ 7 w 56"/>
                  <a:gd name="T11" fmla="*/ 5 h 5"/>
                  <a:gd name="T12" fmla="*/ 54 w 56"/>
                  <a:gd name="T13" fmla="*/ 5 h 5"/>
                  <a:gd name="T14" fmla="*/ 56 w 5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5">
                    <a:moveTo>
                      <a:pt x="56" y="0"/>
                    </a:moveTo>
                    <a:cubicBezTo>
                      <a:pt x="5" y="0"/>
                      <a:pt x="5" y="0"/>
                      <a:pt x="5" y="0"/>
                    </a:cubicBezTo>
                    <a:cubicBezTo>
                      <a:pt x="3" y="0"/>
                      <a:pt x="3" y="0"/>
                      <a:pt x="3" y="0"/>
                    </a:cubicBezTo>
                    <a:cubicBezTo>
                      <a:pt x="1" y="0"/>
                      <a:pt x="0" y="1"/>
                      <a:pt x="0" y="2"/>
                    </a:cubicBezTo>
                    <a:cubicBezTo>
                      <a:pt x="0" y="4"/>
                      <a:pt x="1" y="5"/>
                      <a:pt x="3" y="5"/>
                    </a:cubicBezTo>
                    <a:cubicBezTo>
                      <a:pt x="7" y="5"/>
                      <a:pt x="7" y="5"/>
                      <a:pt x="7" y="5"/>
                    </a:cubicBezTo>
                    <a:cubicBezTo>
                      <a:pt x="54" y="5"/>
                      <a:pt x="54" y="5"/>
                      <a:pt x="54" y="5"/>
                    </a:cubicBezTo>
                    <a:cubicBezTo>
                      <a:pt x="54" y="3"/>
                      <a:pt x="55" y="2"/>
                      <a:pt x="5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24" name="Freeform 1481"/>
              <p:cNvSpPr>
                <a:spLocks/>
              </p:cNvSpPr>
              <p:nvPr/>
            </p:nvSpPr>
            <p:spPr bwMode="auto">
              <a:xfrm>
                <a:off x="6293836" y="1262098"/>
                <a:ext cx="243517" cy="19612"/>
              </a:xfrm>
              <a:custGeom>
                <a:avLst/>
                <a:gdLst>
                  <a:gd name="T0" fmla="*/ 63 w 63"/>
                  <a:gd name="T1" fmla="*/ 0 h 5"/>
                  <a:gd name="T2" fmla="*/ 5 w 63"/>
                  <a:gd name="T3" fmla="*/ 0 h 5"/>
                  <a:gd name="T4" fmla="*/ 3 w 63"/>
                  <a:gd name="T5" fmla="*/ 0 h 5"/>
                  <a:gd name="T6" fmla="*/ 0 w 63"/>
                  <a:gd name="T7" fmla="*/ 3 h 5"/>
                  <a:gd name="T8" fmla="*/ 3 w 63"/>
                  <a:gd name="T9" fmla="*/ 5 h 5"/>
                  <a:gd name="T10" fmla="*/ 6 w 63"/>
                  <a:gd name="T11" fmla="*/ 5 h 5"/>
                  <a:gd name="T12" fmla="*/ 63 w 63"/>
                  <a:gd name="T13" fmla="*/ 5 h 5"/>
                  <a:gd name="T14" fmla="*/ 63 w 63"/>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5">
                    <a:moveTo>
                      <a:pt x="63" y="0"/>
                    </a:moveTo>
                    <a:cubicBezTo>
                      <a:pt x="5" y="0"/>
                      <a:pt x="5" y="0"/>
                      <a:pt x="5" y="0"/>
                    </a:cubicBezTo>
                    <a:cubicBezTo>
                      <a:pt x="3" y="0"/>
                      <a:pt x="3" y="0"/>
                      <a:pt x="3" y="0"/>
                    </a:cubicBezTo>
                    <a:cubicBezTo>
                      <a:pt x="2" y="0"/>
                      <a:pt x="0" y="1"/>
                      <a:pt x="0" y="3"/>
                    </a:cubicBezTo>
                    <a:cubicBezTo>
                      <a:pt x="0" y="4"/>
                      <a:pt x="2" y="5"/>
                      <a:pt x="3" y="5"/>
                    </a:cubicBezTo>
                    <a:cubicBezTo>
                      <a:pt x="6" y="5"/>
                      <a:pt x="6" y="5"/>
                      <a:pt x="6" y="5"/>
                    </a:cubicBezTo>
                    <a:cubicBezTo>
                      <a:pt x="63" y="5"/>
                      <a:pt x="63" y="5"/>
                      <a:pt x="63" y="5"/>
                    </a:cubicBezTo>
                    <a:cubicBezTo>
                      <a:pt x="63" y="4"/>
                      <a:pt x="63" y="2"/>
                      <a:pt x="6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25" name="Freeform 1482"/>
              <p:cNvSpPr>
                <a:spLocks/>
              </p:cNvSpPr>
              <p:nvPr/>
            </p:nvSpPr>
            <p:spPr bwMode="auto">
              <a:xfrm>
                <a:off x="6339598" y="1584063"/>
                <a:ext cx="166703" cy="19612"/>
              </a:xfrm>
              <a:custGeom>
                <a:avLst/>
                <a:gdLst>
                  <a:gd name="T0" fmla="*/ 40 w 43"/>
                  <a:gd name="T1" fmla="*/ 0 h 5"/>
                  <a:gd name="T2" fmla="*/ 34 w 43"/>
                  <a:gd name="T3" fmla="*/ 0 h 5"/>
                  <a:gd name="T4" fmla="*/ 10 w 43"/>
                  <a:gd name="T5" fmla="*/ 0 h 5"/>
                  <a:gd name="T6" fmla="*/ 2 w 43"/>
                  <a:gd name="T7" fmla="*/ 0 h 5"/>
                  <a:gd name="T8" fmla="*/ 0 w 43"/>
                  <a:gd name="T9" fmla="*/ 3 h 5"/>
                  <a:gd name="T10" fmla="*/ 2 w 43"/>
                  <a:gd name="T11" fmla="*/ 5 h 5"/>
                  <a:gd name="T12" fmla="*/ 6 w 43"/>
                  <a:gd name="T13" fmla="*/ 5 h 5"/>
                  <a:gd name="T14" fmla="*/ 38 w 43"/>
                  <a:gd name="T15" fmla="*/ 5 h 5"/>
                  <a:gd name="T16" fmla="*/ 40 w 43"/>
                  <a:gd name="T17" fmla="*/ 5 h 5"/>
                  <a:gd name="T18" fmla="*/ 43 w 43"/>
                  <a:gd name="T19" fmla="*/ 3 h 5"/>
                  <a:gd name="T20" fmla="*/ 40 w 4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5">
                    <a:moveTo>
                      <a:pt x="40" y="0"/>
                    </a:moveTo>
                    <a:cubicBezTo>
                      <a:pt x="34" y="0"/>
                      <a:pt x="34" y="0"/>
                      <a:pt x="34" y="0"/>
                    </a:cubicBezTo>
                    <a:cubicBezTo>
                      <a:pt x="10" y="0"/>
                      <a:pt x="10" y="0"/>
                      <a:pt x="10" y="0"/>
                    </a:cubicBezTo>
                    <a:cubicBezTo>
                      <a:pt x="2" y="0"/>
                      <a:pt x="2" y="0"/>
                      <a:pt x="2" y="0"/>
                    </a:cubicBezTo>
                    <a:cubicBezTo>
                      <a:pt x="1" y="0"/>
                      <a:pt x="0" y="1"/>
                      <a:pt x="0" y="3"/>
                    </a:cubicBezTo>
                    <a:cubicBezTo>
                      <a:pt x="0" y="4"/>
                      <a:pt x="1" y="5"/>
                      <a:pt x="2" y="5"/>
                    </a:cubicBezTo>
                    <a:cubicBezTo>
                      <a:pt x="6" y="5"/>
                      <a:pt x="6" y="5"/>
                      <a:pt x="6" y="5"/>
                    </a:cubicBezTo>
                    <a:cubicBezTo>
                      <a:pt x="38" y="5"/>
                      <a:pt x="38" y="5"/>
                      <a:pt x="38" y="5"/>
                    </a:cubicBezTo>
                    <a:cubicBezTo>
                      <a:pt x="40" y="5"/>
                      <a:pt x="40" y="5"/>
                      <a:pt x="40" y="5"/>
                    </a:cubicBezTo>
                    <a:cubicBezTo>
                      <a:pt x="42" y="5"/>
                      <a:pt x="43" y="4"/>
                      <a:pt x="43" y="3"/>
                    </a:cubicBezTo>
                    <a:cubicBezTo>
                      <a:pt x="43" y="1"/>
                      <a:pt x="42" y="0"/>
                      <a:pt x="4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26" name="Freeform 1483"/>
              <p:cNvSpPr>
                <a:spLocks/>
              </p:cNvSpPr>
              <p:nvPr/>
            </p:nvSpPr>
            <p:spPr bwMode="auto">
              <a:xfrm>
                <a:off x="6302007" y="1657608"/>
                <a:ext cx="238614" cy="19612"/>
              </a:xfrm>
              <a:custGeom>
                <a:avLst/>
                <a:gdLst>
                  <a:gd name="T0" fmla="*/ 60 w 62"/>
                  <a:gd name="T1" fmla="*/ 0 h 5"/>
                  <a:gd name="T2" fmla="*/ 56 w 62"/>
                  <a:gd name="T3" fmla="*/ 0 h 5"/>
                  <a:gd name="T4" fmla="*/ 9 w 62"/>
                  <a:gd name="T5" fmla="*/ 0 h 5"/>
                  <a:gd name="T6" fmla="*/ 2 w 62"/>
                  <a:gd name="T7" fmla="*/ 0 h 5"/>
                  <a:gd name="T8" fmla="*/ 0 w 62"/>
                  <a:gd name="T9" fmla="*/ 2 h 5"/>
                  <a:gd name="T10" fmla="*/ 2 w 62"/>
                  <a:gd name="T11" fmla="*/ 5 h 5"/>
                  <a:gd name="T12" fmla="*/ 7 w 62"/>
                  <a:gd name="T13" fmla="*/ 5 h 5"/>
                  <a:gd name="T14" fmla="*/ 58 w 62"/>
                  <a:gd name="T15" fmla="*/ 5 h 5"/>
                  <a:gd name="T16" fmla="*/ 60 w 62"/>
                  <a:gd name="T17" fmla="*/ 5 h 5"/>
                  <a:gd name="T18" fmla="*/ 62 w 62"/>
                  <a:gd name="T19" fmla="*/ 2 h 5"/>
                  <a:gd name="T20" fmla="*/ 60 w 62"/>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5">
                    <a:moveTo>
                      <a:pt x="60" y="0"/>
                    </a:moveTo>
                    <a:cubicBezTo>
                      <a:pt x="56" y="0"/>
                      <a:pt x="56" y="0"/>
                      <a:pt x="56" y="0"/>
                    </a:cubicBezTo>
                    <a:cubicBezTo>
                      <a:pt x="9" y="0"/>
                      <a:pt x="9" y="0"/>
                      <a:pt x="9" y="0"/>
                    </a:cubicBezTo>
                    <a:cubicBezTo>
                      <a:pt x="2" y="0"/>
                      <a:pt x="2" y="0"/>
                      <a:pt x="2" y="0"/>
                    </a:cubicBezTo>
                    <a:cubicBezTo>
                      <a:pt x="1" y="0"/>
                      <a:pt x="0" y="1"/>
                      <a:pt x="0" y="2"/>
                    </a:cubicBezTo>
                    <a:cubicBezTo>
                      <a:pt x="0" y="3"/>
                      <a:pt x="1" y="5"/>
                      <a:pt x="2" y="5"/>
                    </a:cubicBezTo>
                    <a:cubicBezTo>
                      <a:pt x="7" y="5"/>
                      <a:pt x="7" y="5"/>
                      <a:pt x="7" y="5"/>
                    </a:cubicBezTo>
                    <a:cubicBezTo>
                      <a:pt x="58" y="5"/>
                      <a:pt x="58" y="5"/>
                      <a:pt x="58" y="5"/>
                    </a:cubicBezTo>
                    <a:cubicBezTo>
                      <a:pt x="60" y="5"/>
                      <a:pt x="60" y="5"/>
                      <a:pt x="60" y="5"/>
                    </a:cubicBezTo>
                    <a:cubicBezTo>
                      <a:pt x="61" y="5"/>
                      <a:pt x="62" y="3"/>
                      <a:pt x="62" y="2"/>
                    </a:cubicBezTo>
                    <a:cubicBezTo>
                      <a:pt x="62" y="1"/>
                      <a:pt x="61"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27" name="Freeform 1484"/>
              <p:cNvSpPr>
                <a:spLocks/>
              </p:cNvSpPr>
              <p:nvPr/>
            </p:nvSpPr>
            <p:spPr bwMode="auto">
              <a:xfrm>
                <a:off x="6285665" y="1726252"/>
                <a:ext cx="271301" cy="19612"/>
              </a:xfrm>
              <a:custGeom>
                <a:avLst/>
                <a:gdLst>
                  <a:gd name="T0" fmla="*/ 68 w 70"/>
                  <a:gd name="T1" fmla="*/ 0 h 5"/>
                  <a:gd name="T2" fmla="*/ 65 w 70"/>
                  <a:gd name="T3" fmla="*/ 0 h 5"/>
                  <a:gd name="T4" fmla="*/ 8 w 70"/>
                  <a:gd name="T5" fmla="*/ 0 h 5"/>
                  <a:gd name="T6" fmla="*/ 2 w 70"/>
                  <a:gd name="T7" fmla="*/ 0 h 5"/>
                  <a:gd name="T8" fmla="*/ 0 w 70"/>
                  <a:gd name="T9" fmla="*/ 3 h 5"/>
                  <a:gd name="T10" fmla="*/ 2 w 70"/>
                  <a:gd name="T11" fmla="*/ 5 h 5"/>
                  <a:gd name="T12" fmla="*/ 7 w 70"/>
                  <a:gd name="T13" fmla="*/ 5 h 5"/>
                  <a:gd name="T14" fmla="*/ 65 w 70"/>
                  <a:gd name="T15" fmla="*/ 5 h 5"/>
                  <a:gd name="T16" fmla="*/ 68 w 70"/>
                  <a:gd name="T17" fmla="*/ 5 h 5"/>
                  <a:gd name="T18" fmla="*/ 70 w 70"/>
                  <a:gd name="T19" fmla="*/ 3 h 5"/>
                  <a:gd name="T20" fmla="*/ 68 w 70"/>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5">
                    <a:moveTo>
                      <a:pt x="68" y="0"/>
                    </a:moveTo>
                    <a:cubicBezTo>
                      <a:pt x="65" y="0"/>
                      <a:pt x="65" y="0"/>
                      <a:pt x="65" y="0"/>
                    </a:cubicBezTo>
                    <a:cubicBezTo>
                      <a:pt x="8" y="0"/>
                      <a:pt x="8" y="0"/>
                      <a:pt x="8" y="0"/>
                    </a:cubicBezTo>
                    <a:cubicBezTo>
                      <a:pt x="2" y="0"/>
                      <a:pt x="2" y="0"/>
                      <a:pt x="2" y="0"/>
                    </a:cubicBezTo>
                    <a:cubicBezTo>
                      <a:pt x="1" y="0"/>
                      <a:pt x="0" y="1"/>
                      <a:pt x="0" y="3"/>
                    </a:cubicBezTo>
                    <a:cubicBezTo>
                      <a:pt x="0" y="4"/>
                      <a:pt x="1" y="5"/>
                      <a:pt x="2" y="5"/>
                    </a:cubicBezTo>
                    <a:cubicBezTo>
                      <a:pt x="7" y="5"/>
                      <a:pt x="7" y="5"/>
                      <a:pt x="7" y="5"/>
                    </a:cubicBezTo>
                    <a:cubicBezTo>
                      <a:pt x="65" y="5"/>
                      <a:pt x="65" y="5"/>
                      <a:pt x="65" y="5"/>
                    </a:cubicBezTo>
                    <a:cubicBezTo>
                      <a:pt x="68" y="5"/>
                      <a:pt x="68" y="5"/>
                      <a:pt x="68" y="5"/>
                    </a:cubicBezTo>
                    <a:cubicBezTo>
                      <a:pt x="69" y="5"/>
                      <a:pt x="70" y="4"/>
                      <a:pt x="70" y="3"/>
                    </a:cubicBezTo>
                    <a:cubicBezTo>
                      <a:pt x="70" y="1"/>
                      <a:pt x="69" y="0"/>
                      <a:pt x="6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28" name="Freeform 1485"/>
              <p:cNvSpPr>
                <a:spLocks/>
              </p:cNvSpPr>
              <p:nvPr/>
            </p:nvSpPr>
            <p:spPr bwMode="auto">
              <a:xfrm>
                <a:off x="6398434" y="1219605"/>
                <a:ext cx="181412" cy="286010"/>
              </a:xfrm>
              <a:custGeom>
                <a:avLst/>
                <a:gdLst>
                  <a:gd name="T0" fmla="*/ 36 w 47"/>
                  <a:gd name="T1" fmla="*/ 11 h 74"/>
                  <a:gd name="T2" fmla="*/ 31 w 47"/>
                  <a:gd name="T3" fmla="*/ 35 h 74"/>
                  <a:gd name="T4" fmla="*/ 7 w 47"/>
                  <a:gd name="T5" fmla="*/ 66 h 74"/>
                  <a:gd name="T6" fmla="*/ 14 w 47"/>
                  <a:gd name="T7" fmla="*/ 74 h 74"/>
                  <a:gd name="T8" fmla="*/ 46 w 47"/>
                  <a:gd name="T9" fmla="*/ 21 h 74"/>
                  <a:gd name="T10" fmla="*/ 46 w 47"/>
                  <a:gd name="T11" fmla="*/ 20 h 74"/>
                  <a:gd name="T12" fmla="*/ 46 w 47"/>
                  <a:gd name="T13" fmla="*/ 20 h 74"/>
                  <a:gd name="T14" fmla="*/ 46 w 47"/>
                  <a:gd name="T15" fmla="*/ 20 h 74"/>
                  <a:gd name="T16" fmla="*/ 46 w 47"/>
                  <a:gd name="T17" fmla="*/ 19 h 74"/>
                  <a:gd name="T18" fmla="*/ 46 w 47"/>
                  <a:gd name="T19" fmla="*/ 18 h 74"/>
                  <a:gd name="T20" fmla="*/ 46 w 47"/>
                  <a:gd name="T21" fmla="*/ 18 h 74"/>
                  <a:gd name="T22" fmla="*/ 46 w 47"/>
                  <a:gd name="T23" fmla="*/ 17 h 74"/>
                  <a:gd name="T24" fmla="*/ 46 w 47"/>
                  <a:gd name="T25" fmla="*/ 17 h 74"/>
                  <a:gd name="T26" fmla="*/ 46 w 47"/>
                  <a:gd name="T27" fmla="*/ 17 h 74"/>
                  <a:gd name="T28" fmla="*/ 46 w 47"/>
                  <a:gd name="T29" fmla="*/ 16 h 74"/>
                  <a:gd name="T30" fmla="*/ 46 w 47"/>
                  <a:gd name="T31" fmla="*/ 16 h 74"/>
                  <a:gd name="T32" fmla="*/ 46 w 47"/>
                  <a:gd name="T33" fmla="*/ 16 h 74"/>
                  <a:gd name="T34" fmla="*/ 46 w 47"/>
                  <a:gd name="T35" fmla="*/ 15 h 74"/>
                  <a:gd name="T36" fmla="*/ 46 w 47"/>
                  <a:gd name="T37" fmla="*/ 15 h 74"/>
                  <a:gd name="T38" fmla="*/ 46 w 47"/>
                  <a:gd name="T39" fmla="*/ 14 h 74"/>
                  <a:gd name="T40" fmla="*/ 46 w 47"/>
                  <a:gd name="T41" fmla="*/ 14 h 74"/>
                  <a:gd name="T42" fmla="*/ 46 w 47"/>
                  <a:gd name="T43" fmla="*/ 14 h 74"/>
                  <a:gd name="T44" fmla="*/ 46 w 47"/>
                  <a:gd name="T45" fmla="*/ 14 h 74"/>
                  <a:gd name="T46" fmla="*/ 46 w 47"/>
                  <a:gd name="T47" fmla="*/ 13 h 74"/>
                  <a:gd name="T48" fmla="*/ 46 w 47"/>
                  <a:gd name="T49" fmla="*/ 13 h 74"/>
                  <a:gd name="T50" fmla="*/ 47 w 47"/>
                  <a:gd name="T51" fmla="*/ 13 h 74"/>
                  <a:gd name="T52" fmla="*/ 47 w 47"/>
                  <a:gd name="T53" fmla="*/ 12 h 74"/>
                  <a:gd name="T54" fmla="*/ 47 w 47"/>
                  <a:gd name="T55" fmla="*/ 12 h 74"/>
                  <a:gd name="T56" fmla="*/ 47 w 47"/>
                  <a:gd name="T57" fmla="*/ 12 h 74"/>
                  <a:gd name="T58" fmla="*/ 47 w 47"/>
                  <a:gd name="T59" fmla="*/ 11 h 74"/>
                  <a:gd name="T60" fmla="*/ 47 w 47"/>
                  <a:gd name="T61" fmla="*/ 11 h 74"/>
                  <a:gd name="T62" fmla="*/ 47 w 47"/>
                  <a:gd name="T63" fmla="*/ 11 h 74"/>
                  <a:gd name="T64" fmla="*/ 47 w 47"/>
                  <a:gd name="T65" fmla="*/ 10 h 74"/>
                  <a:gd name="T66" fmla="*/ 47 w 47"/>
                  <a:gd name="T67" fmla="*/ 10 h 74"/>
                  <a:gd name="T68" fmla="*/ 47 w 47"/>
                  <a:gd name="T69" fmla="*/ 10 h 74"/>
                  <a:gd name="T70" fmla="*/ 47 w 47"/>
                  <a:gd name="T71" fmla="*/ 10 h 74"/>
                  <a:gd name="T72" fmla="*/ 47 w 47"/>
                  <a:gd name="T73" fmla="*/ 9 h 74"/>
                  <a:gd name="T74" fmla="*/ 47 w 47"/>
                  <a:gd name="T75" fmla="*/ 9 h 74"/>
                  <a:gd name="T76" fmla="*/ 47 w 47"/>
                  <a:gd name="T77" fmla="*/ 9 h 74"/>
                  <a:gd name="T78" fmla="*/ 47 w 47"/>
                  <a:gd name="T79" fmla="*/ 8 h 74"/>
                  <a:gd name="T80" fmla="*/ 47 w 47"/>
                  <a:gd name="T81" fmla="*/ 8 h 74"/>
                  <a:gd name="T82" fmla="*/ 47 w 47"/>
                  <a:gd name="T83" fmla="*/ 8 h 74"/>
                  <a:gd name="T84" fmla="*/ 47 w 47"/>
                  <a:gd name="T85" fmla="*/ 7 h 74"/>
                  <a:gd name="T86" fmla="*/ 47 w 47"/>
                  <a:gd name="T87" fmla="*/ 7 h 74"/>
                  <a:gd name="T88" fmla="*/ 47 w 47"/>
                  <a:gd name="T89" fmla="*/ 7 h 74"/>
                  <a:gd name="T90" fmla="*/ 47 w 47"/>
                  <a:gd name="T91" fmla="*/ 6 h 74"/>
                  <a:gd name="T92" fmla="*/ 47 w 47"/>
                  <a:gd name="T93" fmla="*/ 6 h 74"/>
                  <a:gd name="T94" fmla="*/ 47 w 47"/>
                  <a:gd name="T95" fmla="*/ 6 h 74"/>
                  <a:gd name="T96" fmla="*/ 47 w 47"/>
                  <a:gd name="T97" fmla="*/ 6 h 74"/>
                  <a:gd name="T98" fmla="*/ 47 w 47"/>
                  <a:gd name="T99" fmla="*/ 5 h 74"/>
                  <a:gd name="T100" fmla="*/ 47 w 47"/>
                  <a:gd name="T101" fmla="*/ 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 h="74">
                    <a:moveTo>
                      <a:pt x="42" y="0"/>
                    </a:moveTo>
                    <a:cubicBezTo>
                      <a:pt x="39" y="0"/>
                      <a:pt x="37" y="2"/>
                      <a:pt x="37" y="5"/>
                    </a:cubicBezTo>
                    <a:cubicBezTo>
                      <a:pt x="37" y="7"/>
                      <a:pt x="37" y="9"/>
                      <a:pt x="36" y="11"/>
                    </a:cubicBezTo>
                    <a:cubicBezTo>
                      <a:pt x="36" y="13"/>
                      <a:pt x="36" y="15"/>
                      <a:pt x="36" y="16"/>
                    </a:cubicBezTo>
                    <a:cubicBezTo>
                      <a:pt x="35" y="21"/>
                      <a:pt x="34" y="26"/>
                      <a:pt x="33" y="30"/>
                    </a:cubicBezTo>
                    <a:cubicBezTo>
                      <a:pt x="32" y="32"/>
                      <a:pt x="31" y="33"/>
                      <a:pt x="31" y="35"/>
                    </a:cubicBezTo>
                    <a:cubicBezTo>
                      <a:pt x="29" y="40"/>
                      <a:pt x="26" y="44"/>
                      <a:pt x="23" y="48"/>
                    </a:cubicBezTo>
                    <a:cubicBezTo>
                      <a:pt x="22" y="50"/>
                      <a:pt x="20" y="52"/>
                      <a:pt x="19" y="53"/>
                    </a:cubicBezTo>
                    <a:cubicBezTo>
                      <a:pt x="15" y="58"/>
                      <a:pt x="11" y="62"/>
                      <a:pt x="7" y="66"/>
                    </a:cubicBezTo>
                    <a:cubicBezTo>
                      <a:pt x="6" y="67"/>
                      <a:pt x="5" y="68"/>
                      <a:pt x="4" y="69"/>
                    </a:cubicBezTo>
                    <a:cubicBezTo>
                      <a:pt x="3" y="71"/>
                      <a:pt x="1" y="72"/>
                      <a:pt x="0" y="74"/>
                    </a:cubicBezTo>
                    <a:cubicBezTo>
                      <a:pt x="14" y="74"/>
                      <a:pt x="14" y="74"/>
                      <a:pt x="14" y="74"/>
                    </a:cubicBezTo>
                    <a:cubicBezTo>
                      <a:pt x="14" y="74"/>
                      <a:pt x="14" y="74"/>
                      <a:pt x="14" y="74"/>
                    </a:cubicBezTo>
                    <a:cubicBezTo>
                      <a:pt x="28" y="60"/>
                      <a:pt x="41" y="45"/>
                      <a:pt x="46" y="21"/>
                    </a:cubicBezTo>
                    <a:cubicBezTo>
                      <a:pt x="46" y="21"/>
                      <a:pt x="46" y="21"/>
                      <a:pt x="46" y="21"/>
                    </a:cubicBezTo>
                    <a:cubicBezTo>
                      <a:pt x="46" y="20"/>
                      <a:pt x="46" y="20"/>
                      <a:pt x="46" y="20"/>
                    </a:cubicBezTo>
                    <a:cubicBezTo>
                      <a:pt x="46" y="20"/>
                      <a:pt x="46" y="20"/>
                      <a:pt x="46" y="20"/>
                    </a:cubicBezTo>
                    <a:cubicBezTo>
                      <a:pt x="46" y="20"/>
                      <a:pt x="46" y="20"/>
                      <a:pt x="46" y="20"/>
                    </a:cubicBezTo>
                    <a:cubicBezTo>
                      <a:pt x="46" y="20"/>
                      <a:pt x="46" y="20"/>
                      <a:pt x="46" y="20"/>
                    </a:cubicBezTo>
                    <a:cubicBezTo>
                      <a:pt x="46" y="20"/>
                      <a:pt x="46" y="20"/>
                      <a:pt x="46" y="20"/>
                    </a:cubicBezTo>
                    <a:cubicBezTo>
                      <a:pt x="46" y="20"/>
                      <a:pt x="46" y="20"/>
                      <a:pt x="46" y="20"/>
                    </a:cubicBezTo>
                    <a:cubicBezTo>
                      <a:pt x="46" y="20"/>
                      <a:pt x="46" y="20"/>
                      <a:pt x="46" y="20"/>
                    </a:cubicBezTo>
                    <a:cubicBezTo>
                      <a:pt x="46" y="20"/>
                      <a:pt x="46" y="20"/>
                      <a:pt x="46" y="20"/>
                    </a:cubicBezTo>
                    <a:cubicBezTo>
                      <a:pt x="46" y="20"/>
                      <a:pt x="46" y="20"/>
                      <a:pt x="46" y="20"/>
                    </a:cubicBezTo>
                    <a:cubicBezTo>
                      <a:pt x="46" y="20"/>
                      <a:pt x="46" y="20"/>
                      <a:pt x="46" y="20"/>
                    </a:cubicBezTo>
                    <a:cubicBezTo>
                      <a:pt x="46" y="20"/>
                      <a:pt x="46" y="20"/>
                      <a:pt x="46" y="19"/>
                    </a:cubicBezTo>
                    <a:cubicBezTo>
                      <a:pt x="46" y="19"/>
                      <a:pt x="46" y="19"/>
                      <a:pt x="46" y="19"/>
                    </a:cubicBezTo>
                    <a:cubicBezTo>
                      <a:pt x="46" y="19"/>
                      <a:pt x="46" y="18"/>
                      <a:pt x="46" y="18"/>
                    </a:cubicBezTo>
                    <a:cubicBezTo>
                      <a:pt x="46" y="18"/>
                      <a:pt x="46" y="18"/>
                      <a:pt x="46" y="18"/>
                    </a:cubicBezTo>
                    <a:cubicBezTo>
                      <a:pt x="46" y="18"/>
                      <a:pt x="46" y="18"/>
                      <a:pt x="46" y="18"/>
                    </a:cubicBezTo>
                    <a:cubicBezTo>
                      <a:pt x="46" y="18"/>
                      <a:pt x="46" y="18"/>
                      <a:pt x="46" y="18"/>
                    </a:cubicBezTo>
                    <a:cubicBezTo>
                      <a:pt x="46" y="18"/>
                      <a:pt x="46" y="18"/>
                      <a:pt x="46" y="18"/>
                    </a:cubicBezTo>
                    <a:cubicBezTo>
                      <a:pt x="46" y="18"/>
                      <a:pt x="46" y="18"/>
                      <a:pt x="46" y="18"/>
                    </a:cubicBezTo>
                    <a:cubicBezTo>
                      <a:pt x="46" y="18"/>
                      <a:pt x="46" y="17"/>
                      <a:pt x="46" y="17"/>
                    </a:cubicBezTo>
                    <a:cubicBezTo>
                      <a:pt x="46" y="17"/>
                      <a:pt x="46" y="17"/>
                      <a:pt x="46" y="17"/>
                    </a:cubicBezTo>
                    <a:cubicBezTo>
                      <a:pt x="46" y="17"/>
                      <a:pt x="46" y="17"/>
                      <a:pt x="46" y="17"/>
                    </a:cubicBezTo>
                    <a:cubicBezTo>
                      <a:pt x="46" y="17"/>
                      <a:pt x="46" y="17"/>
                      <a:pt x="46" y="17"/>
                    </a:cubicBezTo>
                    <a:cubicBezTo>
                      <a:pt x="46" y="17"/>
                      <a:pt x="46" y="17"/>
                      <a:pt x="46" y="17"/>
                    </a:cubicBezTo>
                    <a:cubicBezTo>
                      <a:pt x="46" y="17"/>
                      <a:pt x="46" y="17"/>
                      <a:pt x="46" y="17"/>
                    </a:cubicBezTo>
                    <a:cubicBezTo>
                      <a:pt x="46" y="17"/>
                      <a:pt x="46" y="17"/>
                      <a:pt x="46" y="17"/>
                    </a:cubicBezTo>
                    <a:cubicBezTo>
                      <a:pt x="46" y="17"/>
                      <a:pt x="46" y="17"/>
                      <a:pt x="46" y="17"/>
                    </a:cubicBezTo>
                    <a:cubicBezTo>
                      <a:pt x="46" y="17"/>
                      <a:pt x="46" y="17"/>
                      <a:pt x="46" y="17"/>
                    </a:cubicBezTo>
                    <a:cubicBezTo>
                      <a:pt x="46" y="17"/>
                      <a:pt x="46" y="17"/>
                      <a:pt x="46" y="17"/>
                    </a:cubicBezTo>
                    <a:cubicBezTo>
                      <a:pt x="46" y="17"/>
                      <a:pt x="46" y="17"/>
                      <a:pt x="46" y="17"/>
                    </a:cubicBezTo>
                    <a:cubicBezTo>
                      <a:pt x="46" y="17"/>
                      <a:pt x="46" y="16"/>
                      <a:pt x="46" y="16"/>
                    </a:cubicBezTo>
                    <a:cubicBezTo>
                      <a:pt x="46" y="16"/>
                      <a:pt x="46" y="16"/>
                      <a:pt x="46" y="16"/>
                    </a:cubicBezTo>
                    <a:cubicBezTo>
                      <a:pt x="46" y="16"/>
                      <a:pt x="46" y="16"/>
                      <a:pt x="46" y="16"/>
                    </a:cubicBezTo>
                    <a:cubicBezTo>
                      <a:pt x="46" y="16"/>
                      <a:pt x="46" y="16"/>
                      <a:pt x="46" y="16"/>
                    </a:cubicBezTo>
                    <a:cubicBezTo>
                      <a:pt x="46" y="16"/>
                      <a:pt x="46" y="16"/>
                      <a:pt x="46" y="16"/>
                    </a:cubicBezTo>
                    <a:cubicBezTo>
                      <a:pt x="46" y="16"/>
                      <a:pt x="46" y="16"/>
                      <a:pt x="46" y="16"/>
                    </a:cubicBezTo>
                    <a:cubicBezTo>
                      <a:pt x="46" y="16"/>
                      <a:pt x="46" y="16"/>
                      <a:pt x="46" y="16"/>
                    </a:cubicBezTo>
                    <a:cubicBezTo>
                      <a:pt x="46" y="16"/>
                      <a:pt x="46" y="16"/>
                      <a:pt x="46" y="16"/>
                    </a:cubicBezTo>
                    <a:cubicBezTo>
                      <a:pt x="46" y="16"/>
                      <a:pt x="46" y="16"/>
                      <a:pt x="46" y="16"/>
                    </a:cubicBezTo>
                    <a:cubicBezTo>
                      <a:pt x="46" y="16"/>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3"/>
                    </a:cubicBezTo>
                    <a:cubicBezTo>
                      <a:pt x="46" y="13"/>
                      <a:pt x="46" y="13"/>
                      <a:pt x="46" y="13"/>
                    </a:cubicBezTo>
                    <a:cubicBezTo>
                      <a:pt x="46" y="13"/>
                      <a:pt x="46" y="13"/>
                      <a:pt x="46" y="13"/>
                    </a:cubicBezTo>
                    <a:cubicBezTo>
                      <a:pt x="46" y="13"/>
                      <a:pt x="46" y="13"/>
                      <a:pt x="46" y="13"/>
                    </a:cubicBezTo>
                    <a:cubicBezTo>
                      <a:pt x="46" y="13"/>
                      <a:pt x="46" y="13"/>
                      <a:pt x="46" y="13"/>
                    </a:cubicBezTo>
                    <a:cubicBezTo>
                      <a:pt x="46" y="13"/>
                      <a:pt x="46" y="13"/>
                      <a:pt x="46" y="13"/>
                    </a:cubicBezTo>
                    <a:cubicBezTo>
                      <a:pt x="47" y="13"/>
                      <a:pt x="47" y="13"/>
                      <a:pt x="47" y="13"/>
                    </a:cubicBezTo>
                    <a:cubicBezTo>
                      <a:pt x="47" y="13"/>
                      <a:pt x="47" y="13"/>
                      <a:pt x="47" y="13"/>
                    </a:cubicBezTo>
                    <a:cubicBezTo>
                      <a:pt x="47" y="13"/>
                      <a:pt x="47" y="13"/>
                      <a:pt x="47" y="13"/>
                    </a:cubicBezTo>
                    <a:cubicBezTo>
                      <a:pt x="47" y="13"/>
                      <a:pt x="47" y="13"/>
                      <a:pt x="47" y="13"/>
                    </a:cubicBezTo>
                    <a:cubicBezTo>
                      <a:pt x="47" y="13"/>
                      <a:pt x="47" y="13"/>
                      <a:pt x="47" y="13"/>
                    </a:cubicBezTo>
                    <a:cubicBezTo>
                      <a:pt x="47" y="12"/>
                      <a:pt x="47" y="12"/>
                      <a:pt x="47" y="12"/>
                    </a:cubicBezTo>
                    <a:cubicBezTo>
                      <a:pt x="47" y="12"/>
                      <a:pt x="47" y="12"/>
                      <a:pt x="47" y="12"/>
                    </a:cubicBezTo>
                    <a:cubicBezTo>
                      <a:pt x="47" y="12"/>
                      <a:pt x="47" y="12"/>
                      <a:pt x="47" y="12"/>
                    </a:cubicBezTo>
                    <a:cubicBezTo>
                      <a:pt x="47" y="12"/>
                      <a:pt x="47" y="12"/>
                      <a:pt x="47" y="12"/>
                    </a:cubicBezTo>
                    <a:cubicBezTo>
                      <a:pt x="47" y="12"/>
                      <a:pt x="47" y="12"/>
                      <a:pt x="47" y="12"/>
                    </a:cubicBezTo>
                    <a:cubicBezTo>
                      <a:pt x="47" y="12"/>
                      <a:pt x="47" y="12"/>
                      <a:pt x="47" y="12"/>
                    </a:cubicBezTo>
                    <a:cubicBezTo>
                      <a:pt x="47" y="12"/>
                      <a:pt x="47" y="12"/>
                      <a:pt x="47" y="12"/>
                    </a:cubicBezTo>
                    <a:cubicBezTo>
                      <a:pt x="47" y="12"/>
                      <a:pt x="47" y="11"/>
                      <a:pt x="47" y="11"/>
                    </a:cubicBezTo>
                    <a:cubicBezTo>
                      <a:pt x="47" y="11"/>
                      <a:pt x="47" y="11"/>
                      <a:pt x="47" y="11"/>
                    </a:cubicBezTo>
                    <a:cubicBezTo>
                      <a:pt x="47" y="11"/>
                      <a:pt x="47" y="11"/>
                      <a:pt x="47" y="11"/>
                    </a:cubicBezTo>
                    <a:cubicBezTo>
                      <a:pt x="47" y="11"/>
                      <a:pt x="47" y="11"/>
                      <a:pt x="47" y="11"/>
                    </a:cubicBezTo>
                    <a:cubicBezTo>
                      <a:pt x="47" y="11"/>
                      <a:pt x="47" y="11"/>
                      <a:pt x="47" y="11"/>
                    </a:cubicBezTo>
                    <a:cubicBezTo>
                      <a:pt x="47" y="11"/>
                      <a:pt x="47" y="11"/>
                      <a:pt x="47" y="11"/>
                    </a:cubicBezTo>
                    <a:cubicBezTo>
                      <a:pt x="47" y="11"/>
                      <a:pt x="47" y="11"/>
                      <a:pt x="47" y="11"/>
                    </a:cubicBezTo>
                    <a:cubicBezTo>
                      <a:pt x="47" y="11"/>
                      <a:pt x="47" y="11"/>
                      <a:pt x="47" y="11"/>
                    </a:cubicBezTo>
                    <a:cubicBezTo>
                      <a:pt x="47" y="11"/>
                      <a:pt x="47" y="11"/>
                      <a:pt x="47" y="11"/>
                    </a:cubicBezTo>
                    <a:cubicBezTo>
                      <a:pt x="47" y="11"/>
                      <a:pt x="47" y="11"/>
                      <a:pt x="47" y="11"/>
                    </a:cubicBezTo>
                    <a:cubicBezTo>
                      <a:pt x="47" y="11"/>
                      <a:pt x="47" y="11"/>
                      <a:pt x="47" y="11"/>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8"/>
                      <a:pt x="47" y="8"/>
                    </a:cubicBezTo>
                    <a:cubicBezTo>
                      <a:pt x="47" y="8"/>
                      <a:pt x="47" y="8"/>
                      <a:pt x="47" y="8"/>
                    </a:cubicBezTo>
                    <a:cubicBezTo>
                      <a:pt x="47" y="8"/>
                      <a:pt x="47" y="8"/>
                      <a:pt x="47" y="8"/>
                    </a:cubicBezTo>
                    <a:cubicBezTo>
                      <a:pt x="47" y="8"/>
                      <a:pt x="47" y="8"/>
                      <a:pt x="47" y="8"/>
                    </a:cubicBezTo>
                    <a:cubicBezTo>
                      <a:pt x="47" y="8"/>
                      <a:pt x="47" y="8"/>
                      <a:pt x="47" y="8"/>
                    </a:cubicBezTo>
                    <a:cubicBezTo>
                      <a:pt x="47" y="8"/>
                      <a:pt x="47" y="8"/>
                      <a:pt x="47" y="8"/>
                    </a:cubicBezTo>
                    <a:cubicBezTo>
                      <a:pt x="47" y="8"/>
                      <a:pt x="47" y="8"/>
                      <a:pt x="47" y="8"/>
                    </a:cubicBezTo>
                    <a:cubicBezTo>
                      <a:pt x="47" y="8"/>
                      <a:pt x="47" y="8"/>
                      <a:pt x="47" y="8"/>
                    </a:cubicBezTo>
                    <a:cubicBezTo>
                      <a:pt x="47" y="8"/>
                      <a:pt x="47" y="8"/>
                      <a:pt x="47" y="8"/>
                    </a:cubicBezTo>
                    <a:cubicBezTo>
                      <a:pt x="47" y="8"/>
                      <a:pt x="47" y="8"/>
                      <a:pt x="47" y="8"/>
                    </a:cubicBezTo>
                    <a:cubicBezTo>
                      <a:pt x="47" y="8"/>
                      <a:pt x="47" y="7"/>
                      <a:pt x="47" y="7"/>
                    </a:cubicBezTo>
                    <a:cubicBezTo>
                      <a:pt x="47" y="7"/>
                      <a:pt x="47" y="7"/>
                      <a:pt x="47" y="7"/>
                    </a:cubicBezTo>
                    <a:cubicBezTo>
                      <a:pt x="47" y="7"/>
                      <a:pt x="47" y="7"/>
                      <a:pt x="47" y="7"/>
                    </a:cubicBezTo>
                    <a:cubicBezTo>
                      <a:pt x="47" y="7"/>
                      <a:pt x="47" y="7"/>
                      <a:pt x="47" y="7"/>
                    </a:cubicBezTo>
                    <a:cubicBezTo>
                      <a:pt x="47" y="7"/>
                      <a:pt x="47" y="7"/>
                      <a:pt x="47" y="7"/>
                    </a:cubicBezTo>
                    <a:cubicBezTo>
                      <a:pt x="47" y="7"/>
                      <a:pt x="47" y="7"/>
                      <a:pt x="47" y="7"/>
                    </a:cubicBezTo>
                    <a:cubicBezTo>
                      <a:pt x="47" y="7"/>
                      <a:pt x="47" y="7"/>
                      <a:pt x="47" y="7"/>
                    </a:cubicBezTo>
                    <a:cubicBezTo>
                      <a:pt x="47" y="7"/>
                      <a:pt x="47" y="7"/>
                      <a:pt x="47" y="7"/>
                    </a:cubicBezTo>
                    <a:cubicBezTo>
                      <a:pt x="47" y="7"/>
                      <a:pt x="47" y="7"/>
                      <a:pt x="47" y="7"/>
                    </a:cubicBezTo>
                    <a:cubicBezTo>
                      <a:pt x="47" y="7"/>
                      <a:pt x="47" y="7"/>
                      <a:pt x="47" y="7"/>
                    </a:cubicBezTo>
                    <a:cubicBezTo>
                      <a:pt x="47" y="7"/>
                      <a:pt x="47" y="6"/>
                      <a:pt x="47" y="6"/>
                    </a:cubicBezTo>
                    <a:cubicBezTo>
                      <a:pt x="47" y="6"/>
                      <a:pt x="47" y="6"/>
                      <a:pt x="47" y="6"/>
                    </a:cubicBezTo>
                    <a:cubicBezTo>
                      <a:pt x="47" y="6"/>
                      <a:pt x="47" y="6"/>
                      <a:pt x="47" y="6"/>
                    </a:cubicBezTo>
                    <a:cubicBezTo>
                      <a:pt x="47" y="6"/>
                      <a:pt x="47" y="6"/>
                      <a:pt x="47" y="6"/>
                    </a:cubicBezTo>
                    <a:cubicBezTo>
                      <a:pt x="47" y="6"/>
                      <a:pt x="47" y="6"/>
                      <a:pt x="47" y="6"/>
                    </a:cubicBezTo>
                    <a:cubicBezTo>
                      <a:pt x="47" y="6"/>
                      <a:pt x="47" y="6"/>
                      <a:pt x="47" y="6"/>
                    </a:cubicBezTo>
                    <a:cubicBezTo>
                      <a:pt x="47" y="6"/>
                      <a:pt x="47" y="6"/>
                      <a:pt x="47" y="6"/>
                    </a:cubicBezTo>
                    <a:cubicBezTo>
                      <a:pt x="47" y="6"/>
                      <a:pt x="47" y="6"/>
                      <a:pt x="47" y="6"/>
                    </a:cubicBezTo>
                    <a:cubicBezTo>
                      <a:pt x="47" y="6"/>
                      <a:pt x="47" y="6"/>
                      <a:pt x="47" y="6"/>
                    </a:cubicBezTo>
                    <a:cubicBezTo>
                      <a:pt x="47" y="6"/>
                      <a:pt x="47" y="6"/>
                      <a:pt x="47" y="6"/>
                    </a:cubicBezTo>
                    <a:cubicBezTo>
                      <a:pt x="47" y="5"/>
                      <a:pt x="47" y="5"/>
                      <a:pt x="47" y="5"/>
                    </a:cubicBezTo>
                    <a:cubicBezTo>
                      <a:pt x="47" y="5"/>
                      <a:pt x="47" y="5"/>
                      <a:pt x="47" y="5"/>
                    </a:cubicBezTo>
                    <a:cubicBezTo>
                      <a:pt x="47" y="5"/>
                      <a:pt x="47" y="5"/>
                      <a:pt x="47" y="5"/>
                    </a:cubicBezTo>
                    <a:cubicBezTo>
                      <a:pt x="47" y="5"/>
                      <a:pt x="47" y="5"/>
                      <a:pt x="47" y="5"/>
                    </a:cubicBezTo>
                    <a:cubicBezTo>
                      <a:pt x="47" y="5"/>
                      <a:pt x="47" y="5"/>
                      <a:pt x="47" y="5"/>
                    </a:cubicBezTo>
                    <a:cubicBezTo>
                      <a:pt x="47" y="5"/>
                      <a:pt x="47" y="5"/>
                      <a:pt x="47" y="5"/>
                    </a:cubicBezTo>
                    <a:cubicBezTo>
                      <a:pt x="47" y="2"/>
                      <a:pt x="45" y="0"/>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grpSp>
        <p:sp>
          <p:nvSpPr>
            <p:cNvPr id="15" name="Freeform 14"/>
            <p:cNvSpPr/>
            <p:nvPr/>
          </p:nvSpPr>
          <p:spPr bwMode="auto">
            <a:xfrm>
              <a:off x="3132953" y="-15560"/>
              <a:ext cx="1530032" cy="1370042"/>
            </a:xfrm>
            <a:custGeom>
              <a:avLst/>
              <a:gdLst>
                <a:gd name="connsiteX0" fmla="*/ 301732 w 1530032"/>
                <a:gd name="connsiteY0" fmla="*/ 0 h 1370042"/>
                <a:gd name="connsiteX1" fmla="*/ 1228301 w 1530032"/>
                <a:gd name="connsiteY1" fmla="*/ 0 h 1370042"/>
                <a:gd name="connsiteX2" fmla="*/ 1305964 w 1530032"/>
                <a:gd name="connsiteY2" fmla="*/ 64078 h 1370042"/>
                <a:gd name="connsiteX3" fmla="*/ 1530032 w 1530032"/>
                <a:gd name="connsiteY3" fmla="*/ 605026 h 1370042"/>
                <a:gd name="connsiteX4" fmla="*/ 765016 w 1530032"/>
                <a:gd name="connsiteY4" fmla="*/ 1370042 h 1370042"/>
                <a:gd name="connsiteX5" fmla="*/ 0 w 1530032"/>
                <a:gd name="connsiteY5" fmla="*/ 605026 h 1370042"/>
                <a:gd name="connsiteX6" fmla="*/ 224068 w 1530032"/>
                <a:gd name="connsiteY6" fmla="*/ 64078 h 137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0032" h="1370042">
                  <a:moveTo>
                    <a:pt x="301732" y="0"/>
                  </a:moveTo>
                  <a:lnTo>
                    <a:pt x="1228301" y="0"/>
                  </a:lnTo>
                  <a:lnTo>
                    <a:pt x="1305964" y="64078"/>
                  </a:lnTo>
                  <a:cubicBezTo>
                    <a:pt x="1444405" y="202519"/>
                    <a:pt x="1530032" y="393773"/>
                    <a:pt x="1530032" y="605026"/>
                  </a:cubicBezTo>
                  <a:cubicBezTo>
                    <a:pt x="1530032" y="1027533"/>
                    <a:pt x="1187523" y="1370042"/>
                    <a:pt x="765016" y="1370042"/>
                  </a:cubicBezTo>
                  <a:cubicBezTo>
                    <a:pt x="342509" y="1370042"/>
                    <a:pt x="0" y="1027533"/>
                    <a:pt x="0" y="605026"/>
                  </a:cubicBezTo>
                  <a:cubicBezTo>
                    <a:pt x="0" y="393773"/>
                    <a:pt x="85627" y="202519"/>
                    <a:pt x="224068" y="64078"/>
                  </a:cubicBezTo>
                  <a:close/>
                </a:path>
              </a:pathLst>
            </a:custGeom>
            <a:solidFill>
              <a:schemeClr val="tx2">
                <a:alpha val="70000"/>
              </a:schemeClr>
            </a:soli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noAutofit/>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pic>
          <p:nvPicPr>
            <p:cNvPr id="16" name="Picture 15"/>
            <p:cNvPicPr>
              <a:picLocks noChangeAspect="1"/>
            </p:cNvPicPr>
            <p:nvPr/>
          </p:nvPicPr>
          <p:blipFill>
            <a:blip r:embed="rId2">
              <a:alphaModFix amt="90000"/>
            </a:blip>
            <a:stretch>
              <a:fillRect/>
            </a:stretch>
          </p:blipFill>
          <p:spPr>
            <a:xfrm>
              <a:off x="3589432" y="114991"/>
              <a:ext cx="632770" cy="994352"/>
            </a:xfrm>
            <a:prstGeom prst="rect">
              <a:avLst/>
            </a:prstGeom>
          </p:spPr>
        </p:pic>
      </p:grpSp>
      <p:sp>
        <p:nvSpPr>
          <p:cNvPr id="7" name="Rectangle 6"/>
          <p:cNvSpPr/>
          <p:nvPr userDrawn="1"/>
        </p:nvSpPr>
        <p:spPr bwMode="auto">
          <a:xfrm>
            <a:off x="-15433" y="0"/>
            <a:ext cx="12207433" cy="6858000"/>
          </a:xfrm>
          <a:prstGeom prst="rect">
            <a:avLst/>
          </a:prstGeom>
          <a:solidFill>
            <a:srgbClr val="FFFFFF">
              <a:alpha val="60000"/>
            </a:srgbClr>
          </a:soli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GB" sz="2400" i="1">
              <a:solidFill>
                <a:srgbClr val="000000"/>
              </a:solidFill>
              <a:latin typeface="Imago-Medium" pitchFamily="2" charset="0"/>
              <a:ea typeface="MS PGothic" pitchFamily="34" charset="-128"/>
            </a:endParaRPr>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578CC6B-AEB1-4833-928C-B4B25C74F0CF}" type="datetimeFigureOut">
              <a:rPr lang="en-GB" smtClean="0">
                <a:solidFill>
                  <a:srgbClr val="000000"/>
                </a:solidFill>
              </a:rPr>
              <a:pPr/>
              <a:t>19/03/2019</a:t>
            </a:fld>
            <a:endParaRPr lang="en-GB">
              <a:solidFill>
                <a:srgbClr val="000000"/>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solidFill>
                <a:srgbClr val="000000"/>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821CD7E3-E3F1-4C89-AEAA-C6FF211D79F8}"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1913232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3643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E28F-7D77-9F43-9AA0-C431AE80F2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79CDF2-1800-0245-AD2B-A5525E487945}"/>
              </a:ext>
            </a:extLst>
          </p:cNvPr>
          <p:cNvSpPr>
            <a:spLocks noGrp="1"/>
          </p:cNvSpPr>
          <p:nvPr>
            <p:ph type="dt" sz="half" idx="10"/>
          </p:nvPr>
        </p:nvSpPr>
        <p:spPr/>
        <p:txBody>
          <a:bodyPr/>
          <a:lstStyle/>
          <a:p>
            <a:fld id="{36DC5385-7D17-4145-A965-B4F66177F8F7}" type="datetimeFigureOut">
              <a:rPr lang="en-US" smtClean="0"/>
              <a:t>3/19/19</a:t>
            </a:fld>
            <a:endParaRPr lang="en-US"/>
          </a:p>
        </p:txBody>
      </p:sp>
      <p:sp>
        <p:nvSpPr>
          <p:cNvPr id="4" name="Footer Placeholder 3">
            <a:extLst>
              <a:ext uri="{FF2B5EF4-FFF2-40B4-BE49-F238E27FC236}">
                <a16:creationId xmlns:a16="http://schemas.microsoft.com/office/drawing/2014/main" id="{DBFA84BD-F3B9-AB4F-8F60-2442FCF6B2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6BB142-AC92-3A41-9ADF-16C23D0297C1}"/>
              </a:ext>
            </a:extLst>
          </p:cNvPr>
          <p:cNvSpPr>
            <a:spLocks noGrp="1"/>
          </p:cNvSpPr>
          <p:nvPr>
            <p:ph type="sldNum" sz="quarter" idx="12"/>
          </p:nvPr>
        </p:nvSpPr>
        <p:spPr/>
        <p:txBody>
          <a:bodyPr/>
          <a:lstStyle/>
          <a:p>
            <a:fld id="{AF0CE246-4E3A-5341-829D-634DC6ED23B8}" type="slidenum">
              <a:rPr lang="en-US" smtClean="0"/>
              <a:t>‹#›</a:t>
            </a:fld>
            <a:endParaRPr lang="en-US"/>
          </a:p>
        </p:txBody>
      </p:sp>
    </p:spTree>
    <p:extLst>
      <p:ext uri="{BB962C8B-B14F-4D97-AF65-F5344CB8AC3E}">
        <p14:creationId xmlns:p14="http://schemas.microsoft.com/office/powerpoint/2010/main" val="4103337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39E40C-DC93-914A-96F1-F445FDCB88AF}"/>
              </a:ext>
            </a:extLst>
          </p:cNvPr>
          <p:cNvSpPr>
            <a:spLocks noGrp="1"/>
          </p:cNvSpPr>
          <p:nvPr>
            <p:ph type="dt" sz="half" idx="10"/>
          </p:nvPr>
        </p:nvSpPr>
        <p:spPr/>
        <p:txBody>
          <a:bodyPr/>
          <a:lstStyle/>
          <a:p>
            <a:fld id="{36DC5385-7D17-4145-A965-B4F66177F8F7}" type="datetimeFigureOut">
              <a:rPr lang="en-US" smtClean="0"/>
              <a:t>3/19/19</a:t>
            </a:fld>
            <a:endParaRPr lang="en-US"/>
          </a:p>
        </p:txBody>
      </p:sp>
      <p:sp>
        <p:nvSpPr>
          <p:cNvPr id="3" name="Footer Placeholder 2">
            <a:extLst>
              <a:ext uri="{FF2B5EF4-FFF2-40B4-BE49-F238E27FC236}">
                <a16:creationId xmlns:a16="http://schemas.microsoft.com/office/drawing/2014/main" id="{D668C528-98F6-934D-9EB2-84AA5FFDF7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A61E78-B12A-BE4F-B797-F57C68FB8B0A}"/>
              </a:ext>
            </a:extLst>
          </p:cNvPr>
          <p:cNvSpPr>
            <a:spLocks noGrp="1"/>
          </p:cNvSpPr>
          <p:nvPr>
            <p:ph type="sldNum" sz="quarter" idx="12"/>
          </p:nvPr>
        </p:nvSpPr>
        <p:spPr/>
        <p:txBody>
          <a:bodyPr/>
          <a:lstStyle/>
          <a:p>
            <a:fld id="{AF0CE246-4E3A-5341-829D-634DC6ED23B8}" type="slidenum">
              <a:rPr lang="en-US" smtClean="0"/>
              <a:t>‹#›</a:t>
            </a:fld>
            <a:endParaRPr lang="en-US"/>
          </a:p>
        </p:txBody>
      </p:sp>
    </p:spTree>
    <p:extLst>
      <p:ext uri="{BB962C8B-B14F-4D97-AF65-F5344CB8AC3E}">
        <p14:creationId xmlns:p14="http://schemas.microsoft.com/office/powerpoint/2010/main" val="2920104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C0B6A-5F14-7A4B-8001-202E40863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15C85C-F26C-C345-AD29-AF5C7247C5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D78E71-583F-804F-BC7A-8D2E97FD08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6B0079-FD98-904D-99B4-E01CE89809B9}"/>
              </a:ext>
            </a:extLst>
          </p:cNvPr>
          <p:cNvSpPr>
            <a:spLocks noGrp="1"/>
          </p:cNvSpPr>
          <p:nvPr>
            <p:ph type="dt" sz="half" idx="10"/>
          </p:nvPr>
        </p:nvSpPr>
        <p:spPr/>
        <p:txBody>
          <a:bodyPr/>
          <a:lstStyle/>
          <a:p>
            <a:fld id="{36DC5385-7D17-4145-A965-B4F66177F8F7}" type="datetimeFigureOut">
              <a:rPr lang="en-US" smtClean="0"/>
              <a:t>3/19/19</a:t>
            </a:fld>
            <a:endParaRPr lang="en-US"/>
          </a:p>
        </p:txBody>
      </p:sp>
      <p:sp>
        <p:nvSpPr>
          <p:cNvPr id="6" name="Footer Placeholder 5">
            <a:extLst>
              <a:ext uri="{FF2B5EF4-FFF2-40B4-BE49-F238E27FC236}">
                <a16:creationId xmlns:a16="http://schemas.microsoft.com/office/drawing/2014/main" id="{1D55BCAF-EE7B-D540-BC12-454B6AA82B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8BCA24-76F5-6B49-892F-2E9B87C5B198}"/>
              </a:ext>
            </a:extLst>
          </p:cNvPr>
          <p:cNvSpPr>
            <a:spLocks noGrp="1"/>
          </p:cNvSpPr>
          <p:nvPr>
            <p:ph type="sldNum" sz="quarter" idx="12"/>
          </p:nvPr>
        </p:nvSpPr>
        <p:spPr/>
        <p:txBody>
          <a:bodyPr/>
          <a:lstStyle/>
          <a:p>
            <a:fld id="{AF0CE246-4E3A-5341-829D-634DC6ED23B8}" type="slidenum">
              <a:rPr lang="en-US" smtClean="0"/>
              <a:t>‹#›</a:t>
            </a:fld>
            <a:endParaRPr lang="en-US"/>
          </a:p>
        </p:txBody>
      </p:sp>
    </p:spTree>
    <p:extLst>
      <p:ext uri="{BB962C8B-B14F-4D97-AF65-F5344CB8AC3E}">
        <p14:creationId xmlns:p14="http://schemas.microsoft.com/office/powerpoint/2010/main" val="54744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E64E-59A8-6941-BA57-EB117D6DA5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E874E5-B1B2-954A-AB91-8765746470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97F249-6FE3-EC4D-848E-643A8B2E7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85E689-5C7C-594A-BEAD-101F54EF4497}"/>
              </a:ext>
            </a:extLst>
          </p:cNvPr>
          <p:cNvSpPr>
            <a:spLocks noGrp="1"/>
          </p:cNvSpPr>
          <p:nvPr>
            <p:ph type="dt" sz="half" idx="10"/>
          </p:nvPr>
        </p:nvSpPr>
        <p:spPr/>
        <p:txBody>
          <a:bodyPr/>
          <a:lstStyle/>
          <a:p>
            <a:fld id="{36DC5385-7D17-4145-A965-B4F66177F8F7}" type="datetimeFigureOut">
              <a:rPr lang="en-US" smtClean="0"/>
              <a:t>3/19/19</a:t>
            </a:fld>
            <a:endParaRPr lang="en-US"/>
          </a:p>
        </p:txBody>
      </p:sp>
      <p:sp>
        <p:nvSpPr>
          <p:cNvPr id="6" name="Footer Placeholder 5">
            <a:extLst>
              <a:ext uri="{FF2B5EF4-FFF2-40B4-BE49-F238E27FC236}">
                <a16:creationId xmlns:a16="http://schemas.microsoft.com/office/drawing/2014/main" id="{12A6EBA4-9E4C-FB4A-95D4-159192EAE3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2655E-88C2-2348-84F6-A5D142E6BA29}"/>
              </a:ext>
            </a:extLst>
          </p:cNvPr>
          <p:cNvSpPr>
            <a:spLocks noGrp="1"/>
          </p:cNvSpPr>
          <p:nvPr>
            <p:ph type="sldNum" sz="quarter" idx="12"/>
          </p:nvPr>
        </p:nvSpPr>
        <p:spPr/>
        <p:txBody>
          <a:bodyPr/>
          <a:lstStyle/>
          <a:p>
            <a:fld id="{AF0CE246-4E3A-5341-829D-634DC6ED23B8}" type="slidenum">
              <a:rPr lang="en-US" smtClean="0"/>
              <a:t>‹#›</a:t>
            </a:fld>
            <a:endParaRPr lang="en-US"/>
          </a:p>
        </p:txBody>
      </p:sp>
    </p:spTree>
    <p:extLst>
      <p:ext uri="{BB962C8B-B14F-4D97-AF65-F5344CB8AC3E}">
        <p14:creationId xmlns:p14="http://schemas.microsoft.com/office/powerpoint/2010/main" val="1624888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image" Target="../media/image1.jp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image" Target="../media/image11.png"/><Relationship Id="rId4" Type="http://schemas.openxmlformats.org/officeDocument/2006/relationships/slideLayout" Target="../slideLayouts/slideLayout49.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F57090-A45B-EB40-A874-691D5D6C80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C3AF41-F4BD-DD49-9D25-3FBBA1B6D8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8EC59-EE7A-3B44-B696-D073E28284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C5385-7D17-4145-A965-B4F66177F8F7}" type="datetimeFigureOut">
              <a:rPr lang="en-US" smtClean="0"/>
              <a:t>3/19/19</a:t>
            </a:fld>
            <a:endParaRPr lang="en-US"/>
          </a:p>
        </p:txBody>
      </p:sp>
      <p:sp>
        <p:nvSpPr>
          <p:cNvPr id="5" name="Footer Placeholder 4">
            <a:extLst>
              <a:ext uri="{FF2B5EF4-FFF2-40B4-BE49-F238E27FC236}">
                <a16:creationId xmlns:a16="http://schemas.microsoft.com/office/drawing/2014/main" id="{FB684209-D647-0A43-9C9A-6631A07F8D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1C673A-9E51-8542-A09C-717909896D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CE246-4E3A-5341-829D-634DC6ED23B8}" type="slidenum">
              <a:rPr lang="en-US" smtClean="0"/>
              <a:t>‹#›</a:t>
            </a:fld>
            <a:endParaRPr lang="en-US"/>
          </a:p>
        </p:txBody>
      </p:sp>
    </p:spTree>
    <p:extLst>
      <p:ext uri="{BB962C8B-B14F-4D97-AF65-F5344CB8AC3E}">
        <p14:creationId xmlns:p14="http://schemas.microsoft.com/office/powerpoint/2010/main" val="1623215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23FB7-5205-E747-898C-49F4BDC3545C}" type="datetimeFigureOut">
              <a:rPr lang="en-US" smtClean="0"/>
              <a:t>3/19/19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F7CD2-2027-B345-AAD7-3E235D189A67}" type="slidenum">
              <a:rPr lang="en-US" smtClean="0"/>
              <a:t>‹#›</a:t>
            </a:fld>
            <a:endParaRPr lang="en-US"/>
          </a:p>
        </p:txBody>
      </p:sp>
    </p:spTree>
    <p:extLst>
      <p:ext uri="{BB962C8B-B14F-4D97-AF65-F5344CB8AC3E}">
        <p14:creationId xmlns:p14="http://schemas.microsoft.com/office/powerpoint/2010/main" val="251099531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1027" name="Rectangle 2"/>
          <p:cNvSpPr>
            <a:spLocks noGrp="1" noChangeArrowheads="1"/>
          </p:cNvSpPr>
          <p:nvPr>
            <p:ph type="title"/>
          </p:nvPr>
        </p:nvSpPr>
        <p:spPr bwMode="auto">
          <a:xfrm>
            <a:off x="914400" y="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914400" y="1462088"/>
            <a:ext cx="10363200" cy="502761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27053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transition advClick="0"/>
  <p:txStyles>
    <p:titleStyle>
      <a:lvl1pPr algn="l" rtl="0" eaLnBrk="0" fontAlgn="base" hangingPunct="0">
        <a:spcBef>
          <a:spcPct val="0"/>
        </a:spcBef>
        <a:spcAft>
          <a:spcPct val="0"/>
        </a:spcAft>
        <a:defRPr sz="26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200"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00"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00"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0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5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500">
          <a:solidFill>
            <a:schemeClr val="bg1"/>
          </a:solidFill>
          <a:latin typeface="+mn-lt"/>
          <a:ea typeface="+mn-ea"/>
        </a:defRPr>
      </a:lvl2pPr>
      <a:lvl3pPr marL="1143000" indent="-228600" algn="l" rtl="0" eaLnBrk="0" fontAlgn="base" hangingPunct="0">
        <a:spcBef>
          <a:spcPct val="20000"/>
        </a:spcBef>
        <a:spcAft>
          <a:spcPct val="0"/>
        </a:spcAft>
        <a:buChar char="•"/>
        <a:defRPr sz="2500">
          <a:solidFill>
            <a:schemeClr val="bg1"/>
          </a:solidFill>
          <a:latin typeface="+mn-lt"/>
          <a:ea typeface="+mn-ea"/>
        </a:defRPr>
      </a:lvl3pPr>
      <a:lvl4pPr marL="1600200" indent="-228600" algn="l" rtl="0" eaLnBrk="0" fontAlgn="base" hangingPunct="0">
        <a:spcBef>
          <a:spcPct val="20000"/>
        </a:spcBef>
        <a:spcAft>
          <a:spcPct val="0"/>
        </a:spcAft>
        <a:buChar char="–"/>
        <a:defRPr sz="2500">
          <a:solidFill>
            <a:schemeClr val="bg1"/>
          </a:solidFill>
          <a:latin typeface="+mn-lt"/>
          <a:ea typeface="+mn-ea"/>
        </a:defRPr>
      </a:lvl4pPr>
      <a:lvl5pPr marL="2057400" indent="-228600" algn="l" rtl="0" eaLnBrk="0" fontAlgn="base" hangingPunct="0">
        <a:spcBef>
          <a:spcPct val="20000"/>
        </a:spcBef>
        <a:spcAft>
          <a:spcPct val="0"/>
        </a:spcAft>
        <a:buChar char="»"/>
        <a:defRPr sz="2500">
          <a:solidFill>
            <a:schemeClr val="bg1"/>
          </a:solidFill>
          <a:latin typeface="+mn-lt"/>
          <a:ea typeface="+mn-ea"/>
        </a:defRPr>
      </a:lvl5pPr>
      <a:lvl6pPr marL="2514600" indent="-228600" algn="l" rtl="0" fontAlgn="base">
        <a:spcBef>
          <a:spcPct val="20000"/>
        </a:spcBef>
        <a:spcAft>
          <a:spcPct val="0"/>
        </a:spcAft>
        <a:buChar char="»"/>
        <a:defRPr sz="2500">
          <a:solidFill>
            <a:schemeClr val="bg1"/>
          </a:solidFill>
          <a:latin typeface="+mn-lt"/>
          <a:ea typeface="+mn-ea"/>
        </a:defRPr>
      </a:lvl6pPr>
      <a:lvl7pPr marL="2971800" indent="-228600" algn="l" rtl="0" fontAlgn="base">
        <a:spcBef>
          <a:spcPct val="20000"/>
        </a:spcBef>
        <a:spcAft>
          <a:spcPct val="0"/>
        </a:spcAft>
        <a:buChar char="»"/>
        <a:defRPr sz="2500">
          <a:solidFill>
            <a:schemeClr val="bg1"/>
          </a:solidFill>
          <a:latin typeface="+mn-lt"/>
          <a:ea typeface="+mn-ea"/>
        </a:defRPr>
      </a:lvl7pPr>
      <a:lvl8pPr marL="3429000" indent="-228600" algn="l" rtl="0" fontAlgn="base">
        <a:spcBef>
          <a:spcPct val="20000"/>
        </a:spcBef>
        <a:spcAft>
          <a:spcPct val="0"/>
        </a:spcAft>
        <a:buChar char="»"/>
        <a:defRPr sz="2500">
          <a:solidFill>
            <a:schemeClr val="bg1"/>
          </a:solidFill>
          <a:latin typeface="+mn-lt"/>
          <a:ea typeface="+mn-ea"/>
        </a:defRPr>
      </a:lvl8pPr>
      <a:lvl9pPr marL="3886200" indent="-228600"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alphaModFix amt="0"/>
            <a:lum/>
          </a:blip>
          <a:srcRect/>
          <a:stretch>
            <a:fillRect l="-4000" t="-11000" r="63000" b="61000"/>
          </a:stretch>
        </a:blipFill>
        <a:effectLst/>
      </p:bgPr>
    </p:bg>
    <p:spTree>
      <p:nvGrpSpPr>
        <p:cNvPr id="1" name=""/>
        <p:cNvGrpSpPr/>
        <p:nvPr/>
      </p:nvGrpSpPr>
      <p:grpSpPr>
        <a:xfrm>
          <a:off x="0" y="0"/>
          <a:ext cx="0" cy="0"/>
          <a:chOff x="0" y="0"/>
          <a:chExt cx="0" cy="0"/>
        </a:xfrm>
      </p:grpSpPr>
      <p:sp>
        <p:nvSpPr>
          <p:cNvPr id="365571" name="Title Placeholder 1"/>
          <p:cNvSpPr>
            <a:spLocks noGrp="1"/>
          </p:cNvSpPr>
          <p:nvPr>
            <p:ph type="title"/>
          </p:nvPr>
        </p:nvSpPr>
        <p:spPr bwMode="auto">
          <a:xfrm>
            <a:off x="469899" y="102275"/>
            <a:ext cx="11258551" cy="984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endParaRPr lang="en-GB" dirty="0"/>
          </a:p>
        </p:txBody>
      </p:sp>
      <p:sp>
        <p:nvSpPr>
          <p:cNvPr id="365572" name="Text Placeholder 2"/>
          <p:cNvSpPr>
            <a:spLocks noGrp="1"/>
          </p:cNvSpPr>
          <p:nvPr>
            <p:ph type="body" idx="1"/>
          </p:nvPr>
        </p:nvSpPr>
        <p:spPr bwMode="auto">
          <a:xfrm>
            <a:off x="463552" y="1447800"/>
            <a:ext cx="11264899" cy="4529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65055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dt="0"/>
  <p:txStyles>
    <p:titleStyle>
      <a:lvl1pPr algn="l" rtl="0" eaLnBrk="1" fontAlgn="base" hangingPunct="1">
        <a:lnSpc>
          <a:spcPct val="100000"/>
        </a:lnSpc>
        <a:spcBef>
          <a:spcPct val="0"/>
        </a:spcBef>
        <a:spcAft>
          <a:spcPct val="0"/>
        </a:spcAft>
        <a:defRPr sz="3467" b="1">
          <a:solidFill>
            <a:schemeClr val="accent2"/>
          </a:solidFill>
          <a:latin typeface="Imago" pitchFamily="2" charset="0"/>
          <a:ea typeface="+mj-ea"/>
          <a:cs typeface="+mj-cs"/>
        </a:defRPr>
      </a:lvl1pPr>
      <a:lvl2pPr algn="l" rtl="0" eaLnBrk="1" fontAlgn="base" hangingPunct="1">
        <a:lnSpc>
          <a:spcPct val="90000"/>
        </a:lnSpc>
        <a:spcBef>
          <a:spcPct val="0"/>
        </a:spcBef>
        <a:spcAft>
          <a:spcPct val="0"/>
        </a:spcAft>
        <a:defRPr sz="3467">
          <a:solidFill>
            <a:srgbClr val="7F7F7F"/>
          </a:solidFill>
          <a:latin typeface="Imago-Medium" pitchFamily="2" charset="0"/>
          <a:ea typeface="MS PGothic" pitchFamily="34" charset="-128"/>
        </a:defRPr>
      </a:lvl2pPr>
      <a:lvl3pPr algn="l" rtl="0" eaLnBrk="1" fontAlgn="base" hangingPunct="1">
        <a:lnSpc>
          <a:spcPct val="90000"/>
        </a:lnSpc>
        <a:spcBef>
          <a:spcPct val="0"/>
        </a:spcBef>
        <a:spcAft>
          <a:spcPct val="0"/>
        </a:spcAft>
        <a:defRPr sz="3467">
          <a:solidFill>
            <a:srgbClr val="7F7F7F"/>
          </a:solidFill>
          <a:latin typeface="Imago-Medium" pitchFamily="2" charset="0"/>
          <a:ea typeface="MS PGothic" pitchFamily="34" charset="-128"/>
        </a:defRPr>
      </a:lvl3pPr>
      <a:lvl4pPr algn="l" rtl="0" eaLnBrk="1" fontAlgn="base" hangingPunct="1">
        <a:lnSpc>
          <a:spcPct val="90000"/>
        </a:lnSpc>
        <a:spcBef>
          <a:spcPct val="0"/>
        </a:spcBef>
        <a:spcAft>
          <a:spcPct val="0"/>
        </a:spcAft>
        <a:defRPr sz="3467">
          <a:solidFill>
            <a:srgbClr val="7F7F7F"/>
          </a:solidFill>
          <a:latin typeface="Imago-Medium" pitchFamily="2" charset="0"/>
          <a:ea typeface="MS PGothic" pitchFamily="34" charset="-128"/>
        </a:defRPr>
      </a:lvl4pPr>
      <a:lvl5pPr algn="l" rtl="0" eaLnBrk="1" fontAlgn="base" hangingPunct="1">
        <a:lnSpc>
          <a:spcPct val="90000"/>
        </a:lnSpc>
        <a:spcBef>
          <a:spcPct val="0"/>
        </a:spcBef>
        <a:spcAft>
          <a:spcPct val="0"/>
        </a:spcAft>
        <a:defRPr sz="3467">
          <a:solidFill>
            <a:srgbClr val="7F7F7F"/>
          </a:solidFill>
          <a:latin typeface="Imago-Medium" pitchFamily="2" charset="0"/>
          <a:ea typeface="MS PGothic" pitchFamily="34" charset="-128"/>
        </a:defRPr>
      </a:lvl5pPr>
      <a:lvl6pPr marL="609585" algn="l" rtl="0" eaLnBrk="1" fontAlgn="base" hangingPunct="1">
        <a:lnSpc>
          <a:spcPct val="90000"/>
        </a:lnSpc>
        <a:spcBef>
          <a:spcPct val="0"/>
        </a:spcBef>
        <a:spcAft>
          <a:spcPct val="0"/>
        </a:spcAft>
        <a:defRPr sz="3467">
          <a:solidFill>
            <a:srgbClr val="7F7F7F"/>
          </a:solidFill>
          <a:latin typeface="Imago-Medium" pitchFamily="2" charset="0"/>
          <a:ea typeface="MS PGothic" pitchFamily="34" charset="-128"/>
        </a:defRPr>
      </a:lvl6pPr>
      <a:lvl7pPr marL="1219170" algn="l" rtl="0" eaLnBrk="1" fontAlgn="base" hangingPunct="1">
        <a:lnSpc>
          <a:spcPct val="90000"/>
        </a:lnSpc>
        <a:spcBef>
          <a:spcPct val="0"/>
        </a:spcBef>
        <a:spcAft>
          <a:spcPct val="0"/>
        </a:spcAft>
        <a:defRPr sz="3467">
          <a:solidFill>
            <a:srgbClr val="7F7F7F"/>
          </a:solidFill>
          <a:latin typeface="Imago-Medium" pitchFamily="2" charset="0"/>
          <a:ea typeface="MS PGothic" pitchFamily="34" charset="-128"/>
        </a:defRPr>
      </a:lvl7pPr>
      <a:lvl8pPr marL="1828754" algn="l" rtl="0" eaLnBrk="1" fontAlgn="base" hangingPunct="1">
        <a:lnSpc>
          <a:spcPct val="90000"/>
        </a:lnSpc>
        <a:spcBef>
          <a:spcPct val="0"/>
        </a:spcBef>
        <a:spcAft>
          <a:spcPct val="0"/>
        </a:spcAft>
        <a:defRPr sz="3467">
          <a:solidFill>
            <a:srgbClr val="7F7F7F"/>
          </a:solidFill>
          <a:latin typeface="Imago-Medium" pitchFamily="2" charset="0"/>
          <a:ea typeface="MS PGothic" pitchFamily="34" charset="-128"/>
        </a:defRPr>
      </a:lvl8pPr>
      <a:lvl9pPr marL="2438339" algn="l" rtl="0" eaLnBrk="1" fontAlgn="base" hangingPunct="1">
        <a:lnSpc>
          <a:spcPct val="90000"/>
        </a:lnSpc>
        <a:spcBef>
          <a:spcPct val="0"/>
        </a:spcBef>
        <a:spcAft>
          <a:spcPct val="0"/>
        </a:spcAft>
        <a:defRPr sz="3467">
          <a:solidFill>
            <a:srgbClr val="7F7F7F"/>
          </a:solidFill>
          <a:latin typeface="Imago-Medium" pitchFamily="2" charset="0"/>
          <a:ea typeface="MS PGothic" pitchFamily="34" charset="-128"/>
        </a:defRPr>
      </a:lvl9pPr>
    </p:titleStyle>
    <p:bodyStyle>
      <a:lvl1pPr marL="287859" indent="-287859" algn="l" rtl="0" eaLnBrk="1" fontAlgn="base" hangingPunct="1">
        <a:spcBef>
          <a:spcPts val="0"/>
        </a:spcBef>
        <a:spcAft>
          <a:spcPts val="533"/>
        </a:spcAft>
        <a:buClr>
          <a:schemeClr val="tx1"/>
        </a:buClr>
        <a:buFont typeface="Arial" pitchFamily="34" charset="0"/>
        <a:buChar char="•"/>
        <a:defRPr sz="2667">
          <a:solidFill>
            <a:schemeClr val="tx1"/>
          </a:solidFill>
          <a:latin typeface="Imago" pitchFamily="2" charset="0"/>
          <a:ea typeface="+mn-ea"/>
          <a:cs typeface="+mn-cs"/>
        </a:defRPr>
      </a:lvl1pPr>
      <a:lvl2pPr marL="679434" indent="-380990" algn="l" rtl="0" eaLnBrk="1" fontAlgn="base" hangingPunct="1">
        <a:spcBef>
          <a:spcPts val="0"/>
        </a:spcBef>
        <a:spcAft>
          <a:spcPts val="533"/>
        </a:spcAft>
        <a:buClr>
          <a:schemeClr val="tx1"/>
        </a:buClr>
        <a:buFont typeface="Arial" pitchFamily="34" charset="0"/>
        <a:buChar char="–"/>
        <a:defRPr>
          <a:solidFill>
            <a:schemeClr val="tx1"/>
          </a:solidFill>
          <a:latin typeface="Imago" pitchFamily="2" charset="0"/>
        </a:defRPr>
      </a:lvl2pPr>
      <a:lvl3pPr marL="977876" indent="-298443" algn="l" rtl="0" eaLnBrk="1" fontAlgn="base" hangingPunct="1">
        <a:spcBef>
          <a:spcPts val="0"/>
        </a:spcBef>
        <a:spcAft>
          <a:spcPts val="533"/>
        </a:spcAft>
        <a:buClr>
          <a:schemeClr val="tx1"/>
        </a:buClr>
        <a:buFont typeface="Arial" pitchFamily="34" charset="0"/>
        <a:buChar char="•"/>
        <a:defRPr sz="2133">
          <a:solidFill>
            <a:schemeClr val="tx1"/>
          </a:solidFill>
          <a:latin typeface="Imago" pitchFamily="2" charset="0"/>
        </a:defRPr>
      </a:lvl3pPr>
      <a:lvl4pPr marL="1278435" indent="-304792" algn="l" rtl="0" eaLnBrk="1" fontAlgn="base" hangingPunct="1">
        <a:spcBef>
          <a:spcPts val="0"/>
        </a:spcBef>
        <a:spcAft>
          <a:spcPts val="533"/>
        </a:spcAft>
        <a:buClr>
          <a:schemeClr val="tx1"/>
        </a:buClr>
        <a:buFont typeface="Arial" pitchFamily="34" charset="0"/>
        <a:buChar char="–"/>
        <a:defRPr sz="1867">
          <a:solidFill>
            <a:schemeClr val="tx1"/>
          </a:solidFill>
          <a:latin typeface="Imago" pitchFamily="2" charset="0"/>
        </a:defRPr>
      </a:lvl4pPr>
      <a:lvl5pPr marL="1564178" indent="-275160" algn="l" rtl="0" eaLnBrk="1" fontAlgn="base" hangingPunct="1">
        <a:spcBef>
          <a:spcPts val="0"/>
        </a:spcBef>
        <a:spcAft>
          <a:spcPts val="533"/>
        </a:spcAft>
        <a:buClr>
          <a:schemeClr val="tx1"/>
        </a:buClr>
        <a:buFont typeface="Arial" pitchFamily="34" charset="0"/>
        <a:buChar char="»"/>
        <a:defRPr sz="1867">
          <a:solidFill>
            <a:schemeClr val="tx1"/>
          </a:solidFill>
          <a:latin typeface="Imago" pitchFamily="2" charset="0"/>
        </a:defRPr>
      </a:lvl5pPr>
      <a:lvl6pPr marL="2764298" indent="-465655" algn="l" rtl="0" eaLnBrk="1" fontAlgn="base" hangingPunct="1">
        <a:spcBef>
          <a:spcPct val="20000"/>
        </a:spcBef>
        <a:spcAft>
          <a:spcPct val="0"/>
        </a:spcAft>
        <a:buClr>
          <a:srgbClr val="FB6D13"/>
        </a:buClr>
        <a:buFont typeface="Arial" pitchFamily="34" charset="0"/>
        <a:buChar char="»"/>
        <a:defRPr sz="1867">
          <a:solidFill>
            <a:schemeClr val="tx1"/>
          </a:solidFill>
          <a:latin typeface="+mn-lt"/>
        </a:defRPr>
      </a:lvl6pPr>
      <a:lvl7pPr marL="3373882" indent="-465655" algn="l" rtl="0" eaLnBrk="1" fontAlgn="base" hangingPunct="1">
        <a:spcBef>
          <a:spcPct val="20000"/>
        </a:spcBef>
        <a:spcAft>
          <a:spcPct val="0"/>
        </a:spcAft>
        <a:buClr>
          <a:srgbClr val="FB6D13"/>
        </a:buClr>
        <a:buFont typeface="Arial" pitchFamily="34" charset="0"/>
        <a:buChar char="»"/>
        <a:defRPr sz="1867">
          <a:solidFill>
            <a:schemeClr val="tx1"/>
          </a:solidFill>
          <a:latin typeface="+mn-lt"/>
        </a:defRPr>
      </a:lvl7pPr>
      <a:lvl8pPr marL="3983467" indent="-465655" algn="l" rtl="0" eaLnBrk="1" fontAlgn="base" hangingPunct="1">
        <a:spcBef>
          <a:spcPct val="20000"/>
        </a:spcBef>
        <a:spcAft>
          <a:spcPct val="0"/>
        </a:spcAft>
        <a:buClr>
          <a:srgbClr val="FB6D13"/>
        </a:buClr>
        <a:buFont typeface="Arial" pitchFamily="34" charset="0"/>
        <a:buChar char="»"/>
        <a:defRPr sz="1867">
          <a:solidFill>
            <a:schemeClr val="tx1"/>
          </a:solidFill>
          <a:latin typeface="+mn-lt"/>
        </a:defRPr>
      </a:lvl8pPr>
      <a:lvl9pPr marL="4593052" indent="-465655" algn="l" rtl="0" eaLnBrk="1" fontAlgn="base" hangingPunct="1">
        <a:spcBef>
          <a:spcPct val="20000"/>
        </a:spcBef>
        <a:spcAft>
          <a:spcPct val="0"/>
        </a:spcAft>
        <a:buClr>
          <a:srgbClr val="FB6D13"/>
        </a:buClr>
        <a:buFont typeface="Arial" pitchFamily="34" charset="0"/>
        <a:buChar char="»"/>
        <a:defRPr sz="18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orient="horz" pos="1620">
          <p15:clr>
            <a:srgbClr val="F26B43"/>
          </p15:clr>
        </p15:guide>
        <p15:guide id="3" pos="219">
          <p15:clr>
            <a:srgbClr val="F26B43"/>
          </p15:clr>
        </p15:guide>
        <p15:guide id="4" pos="5541">
          <p15:clr>
            <a:srgbClr val="F26B43"/>
          </p15:clr>
        </p15:guide>
        <p15:guide id="5" orient="horz" pos="3162">
          <p15:clr>
            <a:srgbClr val="F26B43"/>
          </p15:clr>
        </p15:guide>
        <p15:guide id="6" orient="horz" pos="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6.emf"/><Relationship Id="rId5" Type="http://schemas.openxmlformats.org/officeDocument/2006/relationships/oleObject" Target="../embeddings/oleObject1.bin"/><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1A8E46-5422-854B-8F3E-5610C6AE718B}"/>
              </a:ext>
            </a:extLst>
          </p:cNvPr>
          <p:cNvSpPr txBox="1">
            <a:spLocks/>
          </p:cNvSpPr>
          <p:nvPr/>
        </p:nvSpPr>
        <p:spPr bwMode="auto">
          <a:xfrm>
            <a:off x="914400" y="2544640"/>
            <a:ext cx="10245683"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Please note, these are the actual video-recorded </a:t>
            </a:r>
            <a:b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proceedings from the live CME event and may include </a:t>
            </a:r>
            <a:b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the use of trade names and other raw, unedited content. </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9951470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438" y="127568"/>
            <a:ext cx="10724909" cy="1325563"/>
          </a:xfrm>
        </p:spPr>
        <p:txBody>
          <a:bodyPr>
            <a:noAutofit/>
          </a:bodyPr>
          <a:lstStyle/>
          <a:p>
            <a:r>
              <a:rPr lang="en-US" sz="3600" b="1" dirty="0">
                <a:latin typeface="+mn-lt"/>
              </a:rPr>
              <a:t>Dr O’Malley: Case cont’d</a:t>
            </a:r>
          </a:p>
        </p:txBody>
      </p:sp>
      <p:sp>
        <p:nvSpPr>
          <p:cNvPr id="3" name="Content Placeholder 2"/>
          <p:cNvSpPr>
            <a:spLocks noGrp="1"/>
          </p:cNvSpPr>
          <p:nvPr>
            <p:ph idx="1"/>
          </p:nvPr>
        </p:nvSpPr>
        <p:spPr>
          <a:xfrm>
            <a:off x="838200" y="1790902"/>
            <a:ext cx="10515600" cy="4471265"/>
          </a:xfrm>
        </p:spPr>
        <p:txBody>
          <a:bodyPr>
            <a:noAutofit/>
          </a:bodyPr>
          <a:lstStyle/>
          <a:p>
            <a:pPr>
              <a:lnSpc>
                <a:spcPct val="100000"/>
              </a:lnSpc>
            </a:pPr>
            <a:r>
              <a:rPr lang="en-US" dirty="0"/>
              <a:t>Recurred 3 months later when she was started on mirvetuximab soravtansine/bevacizumab on FORWARD II. </a:t>
            </a:r>
          </a:p>
          <a:p>
            <a:pPr>
              <a:lnSpc>
                <a:spcPct val="100000"/>
              </a:lnSpc>
            </a:pPr>
            <a:r>
              <a:rPr lang="en-US" dirty="0"/>
              <a:t>Treated for 2 years on therapy with a PR. Ultimately, she had to be removed from trial treatment due to recurrent/resistant C-Diff infection (ultimately underwent stool transplant). </a:t>
            </a:r>
          </a:p>
          <a:p>
            <a:pPr>
              <a:lnSpc>
                <a:spcPct val="100000"/>
              </a:lnSpc>
            </a:pPr>
            <a:r>
              <a:rPr lang="en-US" dirty="0"/>
              <a:t>Almost immediately progressed and most recently was found to have brain metastasis. </a:t>
            </a:r>
          </a:p>
        </p:txBody>
      </p:sp>
      <p:cxnSp>
        <p:nvCxnSpPr>
          <p:cNvPr id="6" name="Straight Connector 5">
            <a:extLst>
              <a:ext uri="{FF2B5EF4-FFF2-40B4-BE49-F238E27FC236}">
                <a16:creationId xmlns:a16="http://schemas.microsoft.com/office/drawing/2014/main" id="{EE0A1CE3-7B48-F64A-935F-0BCAF9E1BB05}"/>
              </a:ext>
            </a:extLst>
          </p:cNvPr>
          <p:cNvCxnSpPr/>
          <p:nvPr/>
        </p:nvCxnSpPr>
        <p:spPr>
          <a:xfrm flipH="1">
            <a:off x="475013" y="1482000"/>
            <a:ext cx="11364686" cy="0"/>
          </a:xfrm>
          <a:prstGeom prst="line">
            <a:avLst/>
          </a:prstGeom>
          <a:ln w="41275">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5870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41E9-27DB-5346-AC56-B43410A5D251}"/>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Folate Receptor Alpha</a:t>
            </a:r>
          </a:p>
        </p:txBody>
      </p:sp>
      <p:sp>
        <p:nvSpPr>
          <p:cNvPr id="3" name="Content Placeholder 2">
            <a:extLst>
              <a:ext uri="{FF2B5EF4-FFF2-40B4-BE49-F238E27FC236}">
                <a16:creationId xmlns:a16="http://schemas.microsoft.com/office/drawing/2014/main" id="{117635BD-6734-8646-ABF9-DE342096B02A}"/>
              </a:ext>
            </a:extLst>
          </p:cNvPr>
          <p:cNvSpPr>
            <a:spLocks noGrp="1"/>
          </p:cNvSpPr>
          <p:nvPr>
            <p:ph idx="1"/>
          </p:nvPr>
        </p:nvSpPr>
        <p:spPr>
          <a:xfrm>
            <a:off x="838200" y="1458098"/>
            <a:ext cx="10515600" cy="2588510"/>
          </a:xfrm>
        </p:spPr>
        <p:txBody>
          <a:bodyPr>
            <a:normAutofit/>
          </a:bodyPr>
          <a:lstStyle/>
          <a:p>
            <a:r>
              <a:rPr lang="en-US" sz="2400" dirty="0"/>
              <a:t>Member of a gene family with high affinity for folate acid</a:t>
            </a:r>
          </a:p>
          <a:p>
            <a:r>
              <a:rPr lang="en-US" sz="2400" dirty="0"/>
              <a:t>7 exons, a glycosylphosphatidylinositol (GPI)-anchored membrane protein which is also secreted</a:t>
            </a:r>
          </a:p>
          <a:p>
            <a:r>
              <a:rPr lang="en-US" sz="2400" dirty="0"/>
              <a:t>Most folate enters cell by reduced folate transporter</a:t>
            </a:r>
          </a:p>
          <a:p>
            <a:r>
              <a:rPr lang="en-US" sz="2400" dirty="0"/>
              <a:t>Expressed ONLY in type 2 </a:t>
            </a:r>
            <a:r>
              <a:rPr lang="en-US" sz="2400" dirty="0" err="1"/>
              <a:t>aveolar</a:t>
            </a:r>
            <a:r>
              <a:rPr lang="en-US" sz="2400" dirty="0"/>
              <a:t> cells and renal tubules</a:t>
            </a:r>
          </a:p>
          <a:p>
            <a:r>
              <a:rPr lang="en-US" sz="2400" dirty="0"/>
              <a:t>Differentially expressed in multiple cancers</a:t>
            </a:r>
          </a:p>
        </p:txBody>
      </p:sp>
      <p:grpSp>
        <p:nvGrpSpPr>
          <p:cNvPr id="4" name="Group 3">
            <a:extLst>
              <a:ext uri="{FF2B5EF4-FFF2-40B4-BE49-F238E27FC236}">
                <a16:creationId xmlns:a16="http://schemas.microsoft.com/office/drawing/2014/main" id="{585886B1-4AA4-7B43-8B9B-6B864836A6D5}"/>
              </a:ext>
            </a:extLst>
          </p:cNvPr>
          <p:cNvGrpSpPr/>
          <p:nvPr/>
        </p:nvGrpSpPr>
        <p:grpSpPr>
          <a:xfrm>
            <a:off x="973423" y="4176164"/>
            <a:ext cx="10045217" cy="2551409"/>
            <a:chOff x="1109608" y="1948530"/>
            <a:chExt cx="10045217" cy="2551409"/>
          </a:xfrm>
        </p:grpSpPr>
        <p:sp>
          <p:nvSpPr>
            <p:cNvPr id="5" name="TextBox 4">
              <a:extLst>
                <a:ext uri="{FF2B5EF4-FFF2-40B4-BE49-F238E27FC236}">
                  <a16:creationId xmlns:a16="http://schemas.microsoft.com/office/drawing/2014/main" id="{DD381A82-CADF-CE46-BE0C-769A9DC925F2}"/>
                </a:ext>
              </a:extLst>
            </p:cNvPr>
            <p:cNvSpPr txBox="1"/>
            <p:nvPr/>
          </p:nvSpPr>
          <p:spPr>
            <a:xfrm>
              <a:off x="1677583" y="1948530"/>
              <a:ext cx="8874545" cy="307777"/>
            </a:xfrm>
            <a:prstGeom prst="rect">
              <a:avLst/>
            </a:prstGeom>
          </p:spPr>
          <p:txBody>
            <a:bodyPr vert="horz" wrap="none" lIns="91440" tIns="45720" rIns="91440" bIns="45720" rtlCol="0">
              <a:spAutoFit/>
            </a:bodyPr>
            <a:lstStyle/>
            <a:p>
              <a:pPr>
                <a:spcBef>
                  <a:spcPts val="1200"/>
                </a:spcBef>
                <a:buClr>
                  <a:schemeClr val="accent4"/>
                </a:buClr>
              </a:pPr>
              <a:r>
                <a:rPr lang="en-US" sz="1400" b="1" dirty="0">
                  <a:latin typeface="Arial" panose="020B0604020202020204" pitchFamily="34" charset="0"/>
                  <a:cs typeface="Arial" panose="020B0604020202020204" pitchFamily="34" charset="0"/>
                </a:rPr>
                <a:t>Endometrial cancer                                              Lung cancer                                                Ovarian cancer </a:t>
              </a:r>
            </a:p>
          </p:txBody>
        </p:sp>
        <p:pic>
          <p:nvPicPr>
            <p:cNvPr id="6" name="Picture 2" descr="\\WAL-fileshares\profileunity\jzhao\folder_redirect\My_Documents\Conferences\data source\photos from VTN\Figure 10 FOLR1 Endo BC09012a Core G1 20X.jpg">
              <a:extLst>
                <a:ext uri="{FF2B5EF4-FFF2-40B4-BE49-F238E27FC236}">
                  <a16:creationId xmlns:a16="http://schemas.microsoft.com/office/drawing/2014/main" id="{34514629-06DB-2E44-979A-2B17C24C16C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393" t="1076" r="44037" b="56024"/>
            <a:stretch/>
          </p:blipFill>
          <p:spPr bwMode="auto">
            <a:xfrm>
              <a:off x="1109608" y="2367554"/>
              <a:ext cx="3120724" cy="21045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WAL-fileshares\profileunity\jzhao\folder_redirect\My_Documents\Conferences\data source\photos from VTN\Figure 12 FOLR1 Lung LC121a Core D5 20X.jpg">
              <a:extLst>
                <a:ext uri="{FF2B5EF4-FFF2-40B4-BE49-F238E27FC236}">
                  <a16:creationId xmlns:a16="http://schemas.microsoft.com/office/drawing/2014/main" id="{0BCAD695-84AD-CF46-857D-9711D840A0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24" t="12128" r="38671" b="45345"/>
            <a:stretch/>
          </p:blipFill>
          <p:spPr bwMode="auto">
            <a:xfrm>
              <a:off x="4475481" y="2385863"/>
              <a:ext cx="3241038" cy="20862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WAL-fileshares\profileunity\jzhao\folder_redirect\My_Documents\Conferences\data source\photos from VTN\Figure 14 FOLR1 Ov BC11012a Core B3 20X.jpg">
              <a:extLst>
                <a:ext uri="{FF2B5EF4-FFF2-40B4-BE49-F238E27FC236}">
                  <a16:creationId xmlns:a16="http://schemas.microsoft.com/office/drawing/2014/main" id="{705013DD-545C-3E4F-8DF3-12A576F86DF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94" t="11425" r="31074" b="46897"/>
            <a:stretch/>
          </p:blipFill>
          <p:spPr bwMode="auto">
            <a:xfrm>
              <a:off x="7978242" y="2385863"/>
              <a:ext cx="3176583" cy="21140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53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99CD5C68-AEB5-FE4B-8A06-59BD4611A332}"/>
              </a:ext>
            </a:extLst>
          </p:cNvPr>
          <p:cNvSpPr>
            <a:spLocks noGrp="1" noChangeArrowheads="1"/>
          </p:cNvSpPr>
          <p:nvPr>
            <p:ph type="title" idx="4294967295"/>
          </p:nvPr>
        </p:nvSpPr>
        <p:spPr/>
        <p:txBody>
          <a:bodyPr/>
          <a:lstStyle/>
          <a:p>
            <a:pPr>
              <a:defRPr/>
            </a:pPr>
            <a:r>
              <a:rPr lang="en-US" sz="3200" b="1" dirty="0" err="1">
                <a:latin typeface="Arial" panose="020B0604020202020204" pitchFamily="34" charset="0"/>
                <a:cs typeface="Arial" panose="020B0604020202020204" pitchFamily="34" charset="0"/>
              </a:rPr>
              <a:t>Farletuzumab</a:t>
            </a:r>
            <a:r>
              <a:rPr lang="en-US" sz="3200" b="1" dirty="0">
                <a:latin typeface="Arial" panose="020B0604020202020204" pitchFamily="34" charset="0"/>
                <a:cs typeface="Arial" panose="020B0604020202020204" pitchFamily="34" charset="0"/>
              </a:rPr>
              <a:t> (MORAb-003)</a:t>
            </a:r>
          </a:p>
        </p:txBody>
      </p:sp>
      <p:sp>
        <p:nvSpPr>
          <p:cNvPr id="6148" name="Rectangle 3">
            <a:extLst>
              <a:ext uri="{FF2B5EF4-FFF2-40B4-BE49-F238E27FC236}">
                <a16:creationId xmlns:a16="http://schemas.microsoft.com/office/drawing/2014/main" id="{0E409518-E912-D343-B79E-FB2C19F7C07A}"/>
              </a:ext>
            </a:extLst>
          </p:cNvPr>
          <p:cNvSpPr>
            <a:spLocks noGrp="1" noChangeArrowheads="1"/>
          </p:cNvSpPr>
          <p:nvPr>
            <p:ph type="body" idx="4294967295"/>
          </p:nvPr>
        </p:nvSpPr>
        <p:spPr>
          <a:xfrm>
            <a:off x="1639888" y="1905000"/>
            <a:ext cx="9480550" cy="4038600"/>
          </a:xfrm>
        </p:spPr>
        <p:txBody>
          <a:bodyPr/>
          <a:lstStyle/>
          <a:p>
            <a:pPr marL="0" indent="0">
              <a:buFont typeface="Wingdings" charset="2"/>
              <a:buChar char="§"/>
              <a:defRPr/>
            </a:pPr>
            <a:r>
              <a:rPr lang="en-US" sz="2400" dirty="0"/>
              <a:t> Humanized monoclonal antibody to Folate Receptor Alpha</a:t>
            </a:r>
          </a:p>
          <a:p>
            <a:pPr marL="0" indent="0">
              <a:buFont typeface="Wingdings" charset="2"/>
              <a:buChar char="§"/>
              <a:defRPr/>
            </a:pPr>
            <a:r>
              <a:rPr lang="en-US" sz="2400" dirty="0"/>
              <a:t> Blocks phosphorylation by Lyn kinase</a:t>
            </a:r>
          </a:p>
          <a:p>
            <a:pPr marL="0" indent="0">
              <a:buFont typeface="Wingdings" charset="2"/>
              <a:buChar char="§"/>
              <a:defRPr/>
            </a:pPr>
            <a:r>
              <a:rPr lang="en-US" sz="2400" dirty="0"/>
              <a:t> Active in ADCC assays</a:t>
            </a:r>
          </a:p>
          <a:p>
            <a:pPr marL="0" indent="0">
              <a:buFont typeface="Wingdings" charset="2"/>
              <a:buChar char="§"/>
              <a:defRPr/>
            </a:pPr>
            <a:r>
              <a:rPr lang="en-US" sz="2400" dirty="0"/>
              <a:t> Active in xenograft model</a:t>
            </a:r>
          </a:p>
          <a:p>
            <a:pPr marL="0" indent="0">
              <a:buFont typeface="Wingdings" charset="2"/>
              <a:buChar char="§"/>
              <a:defRPr/>
            </a:pPr>
            <a:r>
              <a:rPr lang="en-US" sz="2400" dirty="0"/>
              <a:t> Favorable toxicity profile in primate studies</a:t>
            </a:r>
          </a:p>
          <a:p>
            <a:pPr marL="0" indent="0">
              <a:buFont typeface="Wingdings" charset="2"/>
              <a:buChar char="§"/>
              <a:defRPr/>
            </a:pPr>
            <a:r>
              <a:rPr lang="en-US" sz="2400" dirty="0"/>
              <a:t>Low activity in clinical trial and abandoned </a:t>
            </a:r>
          </a:p>
        </p:txBody>
      </p:sp>
    </p:spTree>
    <p:extLst>
      <p:ext uri="{BB962C8B-B14F-4D97-AF65-F5344CB8AC3E}">
        <p14:creationId xmlns:p14="http://schemas.microsoft.com/office/powerpoint/2010/main" val="242203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2D462539-AC03-FD42-8261-E42FD66AA50F}"/>
              </a:ext>
            </a:extLst>
          </p:cNvPr>
          <p:cNvSpPr>
            <a:spLocks noGrp="1" noChangeArrowheads="1"/>
          </p:cNvSpPr>
          <p:nvPr>
            <p:ph type="title"/>
          </p:nvPr>
        </p:nvSpPr>
        <p:spPr/>
        <p:txBody>
          <a:bodyPr>
            <a:normAutofit/>
          </a:bodyPr>
          <a:lstStyle/>
          <a:p>
            <a:r>
              <a:rPr lang="en-US" altLang="en-US" sz="3200" b="1" dirty="0" err="1">
                <a:latin typeface="Arial" panose="020B0604020202020204" pitchFamily="34" charset="0"/>
                <a:cs typeface="Arial" panose="020B0604020202020204" pitchFamily="34" charset="0"/>
              </a:rPr>
              <a:t>Vintafolide</a:t>
            </a:r>
            <a:r>
              <a:rPr lang="en-US" altLang="en-US" sz="3200" b="1" dirty="0">
                <a:latin typeface="Arial" panose="020B0604020202020204" pitchFamily="34" charset="0"/>
                <a:cs typeface="Arial" panose="020B0604020202020204" pitchFamily="34" charset="0"/>
              </a:rPr>
              <a:t> (EC145)</a:t>
            </a:r>
            <a:endParaRPr lang="en-US" altLang="en-US" sz="38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95234" name="Rectangle 3">
            <a:extLst>
              <a:ext uri="{FF2B5EF4-FFF2-40B4-BE49-F238E27FC236}">
                <a16:creationId xmlns:a16="http://schemas.microsoft.com/office/drawing/2014/main" id="{2CB5B8D4-E492-514F-AE88-F6581B524388}"/>
              </a:ext>
            </a:extLst>
          </p:cNvPr>
          <p:cNvSpPr>
            <a:spLocks noGrp="1" noChangeArrowheads="1"/>
          </p:cNvSpPr>
          <p:nvPr>
            <p:ph sz="half" idx="1"/>
          </p:nvPr>
        </p:nvSpPr>
        <p:spPr>
          <a:xfrm>
            <a:off x="838200" y="1554294"/>
            <a:ext cx="5181600" cy="1821204"/>
          </a:xfrm>
        </p:spPr>
        <p:txBody>
          <a:bodyPr/>
          <a:lstStyle/>
          <a:p>
            <a:r>
              <a:rPr lang="en-US" altLang="en-US">
                <a:ea typeface="ＭＳ Ｐゴシック" panose="020B0600070205080204" pitchFamily="34" charset="-128"/>
              </a:rPr>
              <a:t>EC145 is </a:t>
            </a:r>
            <a:r>
              <a:rPr lang="en-US" altLang="en-US" dirty="0">
                <a:ea typeface="ＭＳ Ｐゴシック" panose="020B0600070205080204" pitchFamily="34" charset="-128"/>
              </a:rPr>
              <a:t>a conjugate of folate and </a:t>
            </a:r>
            <a:r>
              <a:rPr lang="en-US" altLang="en-US" dirty="0" err="1">
                <a:ea typeface="ＭＳ Ｐゴシック" panose="020B0600070205080204" pitchFamily="34" charset="-128"/>
              </a:rPr>
              <a:t>vinca</a:t>
            </a:r>
            <a:r>
              <a:rPr lang="en-US" altLang="en-US" dirty="0">
                <a:ea typeface="ＭＳ Ｐゴシック" panose="020B0600070205080204" pitchFamily="34" charset="-128"/>
              </a:rPr>
              <a:t> alkaloid DAVLBH</a:t>
            </a:r>
          </a:p>
          <a:p>
            <a:pPr>
              <a:lnSpc>
                <a:spcPct val="90000"/>
              </a:lnSpc>
            </a:pPr>
            <a:r>
              <a:rPr lang="en-US" altLang="en-US" dirty="0">
                <a:ea typeface="ＭＳ Ｐゴシック" panose="020B0600070205080204" pitchFamily="34" charset="-128"/>
              </a:rPr>
              <a:t>Binds folate receptor, delivering DAVLBH into cell via endocytosis</a:t>
            </a:r>
          </a:p>
        </p:txBody>
      </p:sp>
      <p:sp>
        <p:nvSpPr>
          <p:cNvPr id="215044" name="Text Box 4">
            <a:extLst>
              <a:ext uri="{FF2B5EF4-FFF2-40B4-BE49-F238E27FC236}">
                <a16:creationId xmlns:a16="http://schemas.microsoft.com/office/drawing/2014/main" id="{50FEC645-BF4A-8945-B0E8-5912EA73B83E}"/>
              </a:ext>
            </a:extLst>
          </p:cNvPr>
          <p:cNvSpPr txBox="1">
            <a:spLocks noChangeArrowheads="1"/>
          </p:cNvSpPr>
          <p:nvPr/>
        </p:nvSpPr>
        <p:spPr bwMode="auto">
          <a:xfrm>
            <a:off x="6324600" y="6418749"/>
            <a:ext cx="5867400" cy="336550"/>
          </a:xfrm>
          <a:prstGeom prst="rect">
            <a:avLst/>
          </a:prstGeom>
          <a:noFill/>
          <a:ln>
            <a:noFill/>
          </a:ln>
          <a:effectLst>
            <a:prstShdw prst="shdw17" dist="17961" dir="27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spcBef>
                <a:spcPct val="50000"/>
              </a:spcBef>
              <a:defRPr/>
            </a:pPr>
            <a:r>
              <a:rPr lang="en-US" sz="1600" dirty="0">
                <a:solidFill>
                  <a:srgbClr val="000066"/>
                </a:solidFill>
                <a:latin typeface="Times"/>
              </a:rPr>
              <a:t>Naumann RW et al.  J </a:t>
            </a:r>
            <a:r>
              <a:rPr lang="en-US" sz="1600" dirty="0" err="1">
                <a:solidFill>
                  <a:srgbClr val="000066"/>
                </a:solidFill>
                <a:latin typeface="Times"/>
              </a:rPr>
              <a:t>Clin</a:t>
            </a:r>
            <a:r>
              <a:rPr lang="en-US" sz="1600" dirty="0">
                <a:solidFill>
                  <a:srgbClr val="000066"/>
                </a:solidFill>
                <a:latin typeface="Times"/>
              </a:rPr>
              <a:t> Oncol 2010;28 [abstract LBA5012b]</a:t>
            </a:r>
          </a:p>
        </p:txBody>
      </p:sp>
      <p:pic>
        <p:nvPicPr>
          <p:cNvPr id="7" name="Picture 4" descr="Figure 1 - Vergote et al - 4Apr2014.tif">
            <a:extLst>
              <a:ext uri="{FF2B5EF4-FFF2-40B4-BE49-F238E27FC236}">
                <a16:creationId xmlns:a16="http://schemas.microsoft.com/office/drawing/2014/main" id="{08846D7A-6CC2-8646-8687-C8C6FA29420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52412"/>
          <a:stretch>
            <a:fillRect/>
          </a:stretch>
        </p:blipFill>
        <p:spPr bwMode="auto">
          <a:xfrm>
            <a:off x="744166" y="3249038"/>
            <a:ext cx="5181600" cy="342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15967466-B2E2-E442-A762-4FF1FC0FE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46" t="-2" r="2118" b="2391"/>
          <a:stretch>
            <a:fillRect/>
          </a:stretch>
        </p:blipFill>
        <p:spPr bwMode="auto">
          <a:xfrm>
            <a:off x="6953184" y="1554294"/>
            <a:ext cx="3929063"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340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a:extLst>
              <a:ext uri="{FF2B5EF4-FFF2-40B4-BE49-F238E27FC236}">
                <a16:creationId xmlns:a16="http://schemas.microsoft.com/office/drawing/2014/main" id="{26BD3DDA-C88A-334F-8509-B29A9D4C5649}"/>
              </a:ext>
            </a:extLst>
          </p:cNvPr>
          <p:cNvSpPr>
            <a:spLocks noGrp="1" noChangeArrowheads="1"/>
          </p:cNvSpPr>
          <p:nvPr>
            <p:ph type="title"/>
          </p:nvPr>
        </p:nvSpPr>
        <p:spPr>
          <a:xfrm>
            <a:off x="0" y="88900"/>
            <a:ext cx="12192000" cy="1111250"/>
          </a:xfrm>
        </p:spPr>
        <p:txBody>
          <a:bodyPr vert="horz" lIns="91440" tIns="45720" rIns="45560" bIns="45720" rtlCol="0" anchor="ctr">
            <a:normAutofit/>
          </a:bodyPr>
          <a:lstStyle/>
          <a:p>
            <a:pPr marL="39688" algn="ctr"/>
            <a:r>
              <a:rPr lang="en-US" altLang="en-US" sz="2400" b="1" dirty="0">
                <a:latin typeface="Arial" panose="020B0604020202020204" pitchFamily="34" charset="0"/>
                <a:ea typeface="ＭＳ Ｐゴシック" panose="020B0600070205080204" pitchFamily="34" charset="-128"/>
                <a:cs typeface="Arial" panose="020B0604020202020204" pitchFamily="34" charset="0"/>
              </a:rPr>
              <a:t>EC145 Phase III Randomized Study Design in Patients </a:t>
            </a:r>
            <a:br>
              <a:rPr lang="en-US" altLang="en-US" sz="2400" b="1" dirty="0">
                <a:latin typeface="Arial" panose="020B0604020202020204" pitchFamily="34" charset="0"/>
                <a:ea typeface="ＭＳ Ｐゴシック" panose="020B0600070205080204" pitchFamily="34" charset="-128"/>
                <a:cs typeface="Arial" panose="020B0604020202020204" pitchFamily="34" charset="0"/>
              </a:rPr>
            </a:br>
            <a:r>
              <a:rPr lang="en-US" altLang="en-US" sz="2400" b="1" dirty="0">
                <a:latin typeface="Arial" panose="020B0604020202020204" pitchFamily="34" charset="0"/>
                <a:ea typeface="ＭＳ Ｐゴシック" panose="020B0600070205080204" pitchFamily="34" charset="-128"/>
                <a:cs typeface="Arial" panose="020B0604020202020204" pitchFamily="34" charset="0"/>
              </a:rPr>
              <a:t>with Platinum Resistant Ovarian Cancer</a:t>
            </a:r>
          </a:p>
        </p:txBody>
      </p:sp>
      <p:sp>
        <p:nvSpPr>
          <p:cNvPr id="107522" name="Rectangle 2">
            <a:extLst>
              <a:ext uri="{FF2B5EF4-FFF2-40B4-BE49-F238E27FC236}">
                <a16:creationId xmlns:a16="http://schemas.microsoft.com/office/drawing/2014/main" id="{5BDD064A-C68D-1846-8F2F-4C8DDA918154}"/>
              </a:ext>
            </a:extLst>
          </p:cNvPr>
          <p:cNvSpPr>
            <a:spLocks noGrp="1" noChangeArrowheads="1"/>
          </p:cNvSpPr>
          <p:nvPr>
            <p:ph type="body" idx="1"/>
          </p:nvPr>
        </p:nvSpPr>
        <p:spPr>
          <a:xfrm>
            <a:off x="713143" y="1583883"/>
            <a:ext cx="4283075" cy="5181600"/>
          </a:xfrm>
        </p:spPr>
        <p:txBody>
          <a:bodyPr vert="horz" lIns="91440" tIns="45720" rIns="45560" bIns="45720" rtlCol="0">
            <a:normAutofit/>
          </a:bodyPr>
          <a:lstStyle/>
          <a:p>
            <a:pPr>
              <a:buFont typeface="Wingdings" charset="0"/>
              <a:buChar char="§"/>
              <a:defRPr/>
            </a:pPr>
            <a:r>
              <a:rPr lang="en-US" sz="2400" dirty="0"/>
              <a:t>Blinded Randomized study comparing EC145 + PLD vs. PLD alone</a:t>
            </a:r>
          </a:p>
          <a:p>
            <a:pPr>
              <a:buFont typeface="Wingdings" charset="0"/>
              <a:buChar char="§"/>
              <a:defRPr/>
            </a:pPr>
            <a:r>
              <a:rPr lang="en-US" sz="2400" dirty="0"/>
              <a:t>Platinum Resistant patients</a:t>
            </a:r>
          </a:p>
          <a:p>
            <a:pPr>
              <a:buFont typeface="Wingdings" charset="0"/>
              <a:buChar char="§"/>
              <a:defRPr/>
            </a:pPr>
            <a:r>
              <a:rPr lang="en-US" sz="2400" dirty="0"/>
              <a:t>640 Patients randomized, placebo controlled</a:t>
            </a:r>
          </a:p>
          <a:p>
            <a:pPr>
              <a:buFont typeface="Wingdings" charset="0"/>
              <a:buChar char="§"/>
              <a:defRPr/>
            </a:pPr>
            <a:r>
              <a:rPr lang="en-US" sz="2400" dirty="0"/>
              <a:t>Study objectives:</a:t>
            </a:r>
          </a:p>
          <a:p>
            <a:pPr marL="782638" lvl="1">
              <a:buFont typeface="Wingdings" charset="0"/>
              <a:buChar char="§"/>
              <a:defRPr/>
            </a:pPr>
            <a:r>
              <a:rPr lang="en-US" dirty="0"/>
              <a:t>Compare PFS between arms</a:t>
            </a:r>
          </a:p>
          <a:p>
            <a:pPr marL="782638" lvl="1">
              <a:buFont typeface="Wingdings" charset="0"/>
              <a:buChar char="§"/>
              <a:defRPr/>
            </a:pPr>
            <a:r>
              <a:rPr lang="en-US" dirty="0"/>
              <a:t>Independent radiology review</a:t>
            </a:r>
          </a:p>
          <a:p>
            <a:pPr marL="782638" lvl="1">
              <a:buFont typeface="Wingdings" charset="0"/>
              <a:buChar char="§"/>
              <a:defRPr/>
            </a:pPr>
            <a:r>
              <a:rPr lang="en-US" dirty="0"/>
              <a:t>OS in EC20 ++ patients</a:t>
            </a:r>
          </a:p>
        </p:txBody>
      </p:sp>
      <p:pic>
        <p:nvPicPr>
          <p:cNvPr id="106500" name="Picture 3">
            <a:extLst>
              <a:ext uri="{FF2B5EF4-FFF2-40B4-BE49-F238E27FC236}">
                <a16:creationId xmlns:a16="http://schemas.microsoft.com/office/drawing/2014/main" id="{924BA657-5D5B-D043-94B6-B4E95B686812}"/>
              </a:ext>
            </a:extLst>
          </p:cNvPr>
          <p:cNvPicPr>
            <a:picLocks noChangeArrowheads="1"/>
          </p:cNvPicPr>
          <p:nvPr/>
        </p:nvPicPr>
        <p:blipFill>
          <a:blip r:embed="rId2">
            <a:extLst>
              <a:ext uri="{28A0092B-C50C-407E-A947-70E740481C1C}">
                <a14:useLocalDpi xmlns:a14="http://schemas.microsoft.com/office/drawing/2010/main" val="0"/>
              </a:ext>
            </a:extLst>
          </a:blip>
          <a:srcRect t="2403"/>
          <a:stretch>
            <a:fillRect/>
          </a:stretch>
        </p:blipFill>
        <p:spPr bwMode="auto">
          <a:xfrm>
            <a:off x="6570562" y="1098226"/>
            <a:ext cx="3730906" cy="56672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23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1D6AF-82A6-BF4F-9A5C-49DFE9983042}"/>
              </a:ext>
            </a:extLst>
          </p:cNvPr>
          <p:cNvSpPr>
            <a:spLocks noGrp="1"/>
          </p:cNvSpPr>
          <p:nvPr>
            <p:ph type="title"/>
          </p:nvPr>
        </p:nvSpPr>
        <p:spPr/>
        <p:txBody>
          <a:bodyPr>
            <a:noAutofit/>
          </a:bodyPr>
          <a:lstStyle/>
          <a:p>
            <a:r>
              <a:rPr lang="en-US" sz="3200" b="1">
                <a:latin typeface="Arial" panose="020B0604020202020204" pitchFamily="34" charset="0"/>
                <a:cs typeface="Arial" panose="020B0604020202020204" pitchFamily="34" charset="0"/>
              </a:rPr>
              <a:t>Phase III </a:t>
            </a:r>
            <a:r>
              <a:rPr lang="en-US" sz="3200" b="1" dirty="0" err="1">
                <a:latin typeface="Arial" panose="020B0604020202020204" pitchFamily="34" charset="0"/>
                <a:cs typeface="Arial" panose="020B0604020202020204" pitchFamily="34" charset="0"/>
              </a:rPr>
              <a:t>Vintafolide</a:t>
            </a:r>
            <a:r>
              <a:rPr lang="en-US" sz="3200" b="1" dirty="0">
                <a:latin typeface="Arial" panose="020B0604020202020204" pitchFamily="34" charset="0"/>
                <a:cs typeface="Arial" panose="020B0604020202020204" pitchFamily="34" charset="0"/>
              </a:rPr>
              <a:t> Trial Stopped for Futility Following Interim Analysis</a:t>
            </a:r>
            <a:br>
              <a:rPr lang="en-US" sz="3000" b="1" dirty="0">
                <a:latin typeface="Arial" panose="020B0604020202020204" pitchFamily="34" charset="0"/>
                <a:cs typeface="Arial" panose="020B0604020202020204" pitchFamily="34" charset="0"/>
              </a:rPr>
            </a:br>
            <a:r>
              <a:rPr lang="en-US" sz="2200" b="1" dirty="0">
                <a:latin typeface="Arial" panose="020B0604020202020204" pitchFamily="34" charset="0"/>
                <a:cs typeface="Arial" panose="020B0604020202020204" pitchFamily="34" charset="0"/>
              </a:rPr>
              <a:t>Press Release: May 2, 2014</a:t>
            </a:r>
          </a:p>
        </p:txBody>
      </p:sp>
      <p:sp>
        <p:nvSpPr>
          <p:cNvPr id="3" name="Content Placeholder 2">
            <a:extLst>
              <a:ext uri="{FF2B5EF4-FFF2-40B4-BE49-F238E27FC236}">
                <a16:creationId xmlns:a16="http://schemas.microsoft.com/office/drawing/2014/main" id="{E01FE3F2-1C97-564C-8B32-C08929F61602}"/>
              </a:ext>
            </a:extLst>
          </p:cNvPr>
          <p:cNvSpPr>
            <a:spLocks noGrp="1"/>
          </p:cNvSpPr>
          <p:nvPr>
            <p:ph idx="1"/>
          </p:nvPr>
        </p:nvSpPr>
        <p:spPr>
          <a:xfrm>
            <a:off x="838200" y="2060293"/>
            <a:ext cx="10515600" cy="4116669"/>
          </a:xfrm>
        </p:spPr>
        <p:txBody>
          <a:bodyPr/>
          <a:lstStyle/>
          <a:p>
            <a:pPr marL="0" indent="0">
              <a:buNone/>
            </a:pPr>
            <a:r>
              <a:rPr lang="en-US" dirty="0"/>
              <a:t>“The Data Safety Monitoring Board (DSMB) of the trial has completed a pre-specified, interim futility analysis and the DSMB recommended that the trial be stopped because </a:t>
            </a:r>
            <a:r>
              <a:rPr lang="en-US" dirty="0" err="1"/>
              <a:t>vintafolide</a:t>
            </a:r>
            <a:r>
              <a:rPr lang="en-US" dirty="0"/>
              <a:t> did not demonstrate efficacy on the pre-specified outcome of Progression-Free Survival (PFS) in patients with platinum-resistant ovarian cancer. The DSMB did not identify any safety concerns for the patients enrolled in the trial. Based on the DSMB recommendation and while further review of the data is conducted, screening and randomization of participants in the trial will be suspended.”</a:t>
            </a:r>
          </a:p>
        </p:txBody>
      </p:sp>
      <p:sp>
        <p:nvSpPr>
          <p:cNvPr id="4" name="TextBox 3">
            <a:extLst>
              <a:ext uri="{FF2B5EF4-FFF2-40B4-BE49-F238E27FC236}">
                <a16:creationId xmlns:a16="http://schemas.microsoft.com/office/drawing/2014/main" id="{3E123EE3-679A-6049-985C-2E7F09765B12}"/>
              </a:ext>
            </a:extLst>
          </p:cNvPr>
          <p:cNvSpPr txBox="1"/>
          <p:nvPr/>
        </p:nvSpPr>
        <p:spPr>
          <a:xfrm>
            <a:off x="838201" y="6014916"/>
            <a:ext cx="10515599" cy="646331"/>
          </a:xfrm>
          <a:prstGeom prst="rect">
            <a:avLst/>
          </a:prstGeom>
          <a:noFill/>
        </p:spPr>
        <p:txBody>
          <a:bodyPr wrap="square" rtlCol="0">
            <a:spAutoFit/>
          </a:bodyPr>
          <a:lstStyle/>
          <a:p>
            <a:r>
              <a:rPr lang="en-US" dirty="0"/>
              <a:t>https://</a:t>
            </a:r>
            <a:r>
              <a:rPr lang="en-US" dirty="0" err="1"/>
              <a:t>www.mrknewsroom.com</a:t>
            </a:r>
            <a:r>
              <a:rPr lang="en-US" dirty="0"/>
              <a:t>/news-release/oncology-newsroom/merck-and-endocyte-announce-independent-dsmb-recommends-vintafolide-p</a:t>
            </a:r>
          </a:p>
        </p:txBody>
      </p:sp>
    </p:spTree>
    <p:extLst>
      <p:ext uri="{BB962C8B-B14F-4D97-AF65-F5344CB8AC3E}">
        <p14:creationId xmlns:p14="http://schemas.microsoft.com/office/powerpoint/2010/main" val="2978097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TAP_Antibody.ps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14199">
            <a:off x="1512461" y="1961778"/>
            <a:ext cx="2967037"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2"/>
          <p:cNvSpPr>
            <a:spLocks noGrp="1" noChangeArrowheads="1"/>
          </p:cNvSpPr>
          <p:nvPr>
            <p:ph type="title" idx="4294967295"/>
          </p:nvPr>
        </p:nvSpPr>
        <p:spPr>
          <a:xfrm>
            <a:off x="1985195" y="405794"/>
            <a:ext cx="8564563" cy="499101"/>
          </a:xfrm>
        </p:spPr>
        <p:txBody>
          <a:bodyPr>
            <a:normAutofit fontScale="90000"/>
          </a:bodyPr>
          <a:lstStyle/>
          <a:p>
            <a:pPr algn="ctr"/>
            <a:r>
              <a:rPr lang="en-US" sz="3200" b="1" dirty="0">
                <a:latin typeface="Arial" panose="020B0604020202020204" pitchFamily="34" charset="0"/>
                <a:cs typeface="Arial" panose="020B0604020202020204" pitchFamily="34" charset="0"/>
              </a:rPr>
              <a:t>Antibody </a:t>
            </a:r>
            <a:r>
              <a:rPr lang="en-US" sz="3200" b="1" dirty="0">
                <a:solidFill>
                  <a:schemeClr val="tx1"/>
                </a:solidFill>
                <a:latin typeface="Arial" panose="020B0604020202020204" pitchFamily="34" charset="0"/>
                <a:cs typeface="Arial" panose="020B0604020202020204" pitchFamily="34" charset="0"/>
              </a:rPr>
              <a:t>Drug Conjugates (ADC)</a:t>
            </a:r>
          </a:p>
        </p:txBody>
      </p:sp>
      <p:sp>
        <p:nvSpPr>
          <p:cNvPr id="73731" name="Rectangle 3"/>
          <p:cNvSpPr>
            <a:spLocks noGrp="1" noChangeArrowheads="1"/>
          </p:cNvSpPr>
          <p:nvPr>
            <p:ph type="body" idx="4294967295"/>
          </p:nvPr>
        </p:nvSpPr>
        <p:spPr>
          <a:xfrm>
            <a:off x="5155773" y="1277546"/>
            <a:ext cx="6077556" cy="4216400"/>
          </a:xfrm>
        </p:spPr>
        <p:txBody>
          <a:bodyPr>
            <a:noAutofit/>
          </a:bodyPr>
          <a:lstStyle/>
          <a:p>
            <a:pPr>
              <a:spcAft>
                <a:spcPts val="600"/>
              </a:spcAft>
              <a:defRPr/>
            </a:pPr>
            <a:r>
              <a:rPr lang="en-US" sz="2000" b="1" dirty="0"/>
              <a:t>Tumor-targeting </a:t>
            </a:r>
            <a:r>
              <a:rPr lang="en-US" sz="2000" b="1" dirty="0">
                <a:solidFill>
                  <a:schemeClr val="tx2">
                    <a:lumMod val="75000"/>
                  </a:schemeClr>
                </a:solidFill>
              </a:rPr>
              <a:t>antibody</a:t>
            </a:r>
          </a:p>
          <a:p>
            <a:pPr lvl="1">
              <a:spcAft>
                <a:spcPts val="300"/>
              </a:spcAft>
              <a:defRPr/>
            </a:pPr>
            <a:r>
              <a:rPr lang="en-US" sz="2000" dirty="0"/>
              <a:t>With or without intrinsic functions</a:t>
            </a:r>
          </a:p>
          <a:p>
            <a:pPr>
              <a:spcBef>
                <a:spcPts val="1200"/>
              </a:spcBef>
              <a:spcAft>
                <a:spcPts val="600"/>
              </a:spcAft>
              <a:defRPr/>
            </a:pPr>
            <a:r>
              <a:rPr lang="en-US" sz="2000" b="1" dirty="0"/>
              <a:t>Cell-killing agent</a:t>
            </a:r>
            <a:r>
              <a:rPr lang="en-US" sz="2000" dirty="0"/>
              <a:t>  </a:t>
            </a:r>
          </a:p>
          <a:p>
            <a:pPr lvl="1">
              <a:spcAft>
                <a:spcPts val="300"/>
              </a:spcAft>
              <a:defRPr/>
            </a:pPr>
            <a:r>
              <a:rPr lang="en-US" sz="2000" dirty="0"/>
              <a:t>Derivatives of </a:t>
            </a:r>
            <a:r>
              <a:rPr lang="en-US" sz="2000" dirty="0" err="1"/>
              <a:t>maytansine</a:t>
            </a:r>
            <a:r>
              <a:rPr lang="en-US" sz="2000" dirty="0"/>
              <a:t> (DM1/DM4) </a:t>
            </a:r>
            <a:br>
              <a:rPr lang="en-US" sz="2000" dirty="0"/>
            </a:br>
            <a:r>
              <a:rPr lang="en-US" sz="2000" dirty="0"/>
              <a:t>potent anti-microtubule agent</a:t>
            </a:r>
          </a:p>
          <a:p>
            <a:pPr lvl="1">
              <a:spcAft>
                <a:spcPts val="300"/>
              </a:spcAft>
              <a:defRPr/>
            </a:pPr>
            <a:r>
              <a:rPr lang="en-US" sz="2000" dirty="0"/>
              <a:t>DNA damaging agent (IGN)</a:t>
            </a:r>
          </a:p>
          <a:p>
            <a:pPr>
              <a:spcBef>
                <a:spcPts val="1200"/>
              </a:spcBef>
              <a:spcAft>
                <a:spcPts val="600"/>
              </a:spcAft>
              <a:defRPr/>
            </a:pPr>
            <a:r>
              <a:rPr lang="en-US" sz="2000" b="1" dirty="0"/>
              <a:t>Linker</a:t>
            </a:r>
            <a:r>
              <a:rPr lang="en-US" sz="2000" dirty="0"/>
              <a:t> (disulfide, thioether)</a:t>
            </a:r>
          </a:p>
          <a:p>
            <a:pPr lvl="1">
              <a:spcAft>
                <a:spcPts val="300"/>
              </a:spcAft>
              <a:defRPr/>
            </a:pPr>
            <a:r>
              <a:rPr lang="en-US" sz="2000" dirty="0"/>
              <a:t>Keeps conjugate intact in blood</a:t>
            </a:r>
          </a:p>
          <a:p>
            <a:pPr lvl="1">
              <a:spcAft>
                <a:spcPts val="300"/>
              </a:spcAft>
              <a:defRPr/>
            </a:pPr>
            <a:r>
              <a:rPr lang="en-US" sz="2000" dirty="0"/>
              <a:t>Releases fully active payload inside cancer cell</a:t>
            </a:r>
          </a:p>
          <a:p>
            <a:pPr lvl="1">
              <a:spcAft>
                <a:spcPts val="300"/>
              </a:spcAft>
              <a:defRPr/>
            </a:pPr>
            <a:r>
              <a:rPr lang="en-US" sz="2000" dirty="0"/>
              <a:t>Conjugation approach (through </a:t>
            </a:r>
            <a:r>
              <a:rPr lang="en-US" sz="2000" b="1" dirty="0" err="1">
                <a:solidFill>
                  <a:srgbClr val="066206"/>
                </a:solidFill>
              </a:rPr>
              <a:t>lysines</a:t>
            </a:r>
            <a:r>
              <a:rPr lang="en-US" sz="2000" dirty="0"/>
              <a:t>) retains native Ab functions and PK properties</a:t>
            </a:r>
          </a:p>
          <a:p>
            <a:pPr lvl="1">
              <a:spcAft>
                <a:spcPts val="300"/>
              </a:spcAft>
              <a:defRPr/>
            </a:pPr>
            <a:r>
              <a:rPr lang="en-US" sz="2000" dirty="0"/>
              <a:t>Flexible linker designs</a:t>
            </a:r>
          </a:p>
        </p:txBody>
      </p:sp>
      <p:sp>
        <p:nvSpPr>
          <p:cNvPr id="14" name="TextBox 13"/>
          <p:cNvSpPr txBox="1"/>
          <p:nvPr/>
        </p:nvSpPr>
        <p:spPr>
          <a:xfrm>
            <a:off x="1360391" y="6043480"/>
            <a:ext cx="9189367" cy="400097"/>
          </a:xfrm>
          <a:prstGeom prst="rect">
            <a:avLst/>
          </a:prstGeom>
          <a:solidFill>
            <a:srgbClr val="FFFFCC">
              <a:alpha val="40000"/>
            </a:srgbClr>
          </a:solidFill>
        </p:spPr>
        <p:style>
          <a:lnRef idx="2">
            <a:schemeClr val="accent2"/>
          </a:lnRef>
          <a:fillRef idx="1">
            <a:schemeClr val="lt1"/>
          </a:fillRef>
          <a:effectRef idx="0">
            <a:schemeClr val="accent2"/>
          </a:effectRef>
          <a:fontRef idx="minor">
            <a:schemeClr val="dk1"/>
          </a:fontRef>
        </p:style>
        <p:txBody>
          <a:bodyPr wrap="square" lIns="91429" tIns="45714" rIns="91429" bIns="45714">
            <a:spAutoFit/>
          </a:bodyPr>
          <a:lstStyle/>
          <a:p>
            <a:pPr>
              <a:defRPr/>
            </a:pPr>
            <a:r>
              <a:rPr lang="en-US" sz="2000" b="1" dirty="0"/>
              <a:t>Design goal</a:t>
            </a:r>
            <a:r>
              <a:rPr lang="en-US" sz="2000" dirty="0"/>
              <a:t>: </a:t>
            </a:r>
            <a:r>
              <a:rPr lang="en-US" sz="2000" i="1" dirty="0"/>
              <a:t>to maximize on target tumor cell killing while reducing off target toxicity</a:t>
            </a:r>
          </a:p>
        </p:txBody>
      </p:sp>
      <p:cxnSp>
        <p:nvCxnSpPr>
          <p:cNvPr id="12294" name="Elbow Connector 16"/>
          <p:cNvCxnSpPr>
            <a:cxnSpLocks noChangeShapeType="1"/>
          </p:cNvCxnSpPr>
          <p:nvPr/>
        </p:nvCxnSpPr>
        <p:spPr bwMode="auto">
          <a:xfrm rot="10800000" flipV="1">
            <a:off x="3839737" y="3855613"/>
            <a:ext cx="1316036" cy="471520"/>
          </a:xfrm>
          <a:prstGeom prst="bentConnector3">
            <a:avLst>
              <a:gd name="adj1" fmla="val 50000"/>
            </a:avLst>
          </a:prstGeom>
          <a:noFill/>
          <a:ln w="28575">
            <a:solidFill>
              <a:srgbClr val="92D050"/>
            </a:solidFill>
            <a:round/>
            <a:headEnd/>
            <a:tailEnd type="arrow" w="med" len="med"/>
          </a:ln>
          <a:extLst>
            <a:ext uri="{909E8E84-426E-40DD-AFC4-6F175D3DCCD1}">
              <a14:hiddenFill xmlns:a14="http://schemas.microsoft.com/office/drawing/2010/main">
                <a:noFill/>
              </a14:hiddenFill>
            </a:ext>
          </a:extLst>
        </p:spPr>
      </p:cxnSp>
      <p:cxnSp>
        <p:nvCxnSpPr>
          <p:cNvPr id="12295" name="Straight Arrow Connector 33"/>
          <p:cNvCxnSpPr>
            <a:cxnSpLocks noChangeShapeType="1"/>
          </p:cNvCxnSpPr>
          <p:nvPr/>
        </p:nvCxnSpPr>
        <p:spPr bwMode="auto">
          <a:xfrm rot="5400000">
            <a:off x="3718292" y="2524547"/>
            <a:ext cx="1597025" cy="1277937"/>
          </a:xfrm>
          <a:prstGeom prst="straightConnector1">
            <a:avLst/>
          </a:prstGeom>
          <a:noFill/>
          <a:ln w="28575">
            <a:solidFill>
              <a:srgbClr val="FF9900"/>
            </a:solidFill>
            <a:round/>
            <a:headEnd/>
            <a:tailEnd type="arrow" w="med" len="med"/>
          </a:ln>
          <a:extLst>
            <a:ext uri="{909E8E84-426E-40DD-AFC4-6F175D3DCCD1}">
              <a14:hiddenFill xmlns:a14="http://schemas.microsoft.com/office/drawing/2010/main">
                <a:noFill/>
              </a14:hiddenFill>
            </a:ext>
          </a:extLst>
        </p:spPr>
      </p:cxnSp>
      <p:cxnSp>
        <p:nvCxnSpPr>
          <p:cNvPr id="37" name="Straight Arrow Connector 36"/>
          <p:cNvCxnSpPr>
            <a:cxnSpLocks/>
          </p:cNvCxnSpPr>
          <p:nvPr/>
        </p:nvCxnSpPr>
        <p:spPr bwMode="auto">
          <a:xfrm flipH="1">
            <a:off x="4161999" y="1468786"/>
            <a:ext cx="1006474" cy="592978"/>
          </a:xfrm>
          <a:prstGeom prst="straightConnector1">
            <a:avLst/>
          </a:prstGeom>
          <a:noFill/>
          <a:ln w="28575" cap="flat" cmpd="sng" algn="ctr">
            <a:solidFill>
              <a:schemeClr val="accent4">
                <a:lumMod val="60000"/>
                <a:lumOff val="40000"/>
              </a:schemeClr>
            </a:solidFill>
            <a:prstDash val="solid"/>
            <a:round/>
            <a:headEnd type="none" w="med" len="med"/>
            <a:tailEnd type="arrow"/>
          </a:ln>
          <a:effectLst/>
        </p:spPr>
      </p:cxnSp>
    </p:spTree>
    <p:extLst>
      <p:ext uri="{BB962C8B-B14F-4D97-AF65-F5344CB8AC3E}">
        <p14:creationId xmlns:p14="http://schemas.microsoft.com/office/powerpoint/2010/main" val="589049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773374" y="320106"/>
            <a:ext cx="9894627" cy="820738"/>
          </a:xfrm>
        </p:spPr>
        <p:txBody>
          <a:bodyPr>
            <a:noAutofit/>
          </a:bodyPr>
          <a:lstStyle/>
          <a:p>
            <a:pPr algn="ctr"/>
            <a:r>
              <a:rPr lang="en-US" sz="2800" b="1" dirty="0">
                <a:solidFill>
                  <a:schemeClr val="tx1"/>
                </a:solidFill>
                <a:latin typeface="Arial" panose="020B0604020202020204" pitchFamily="34" charset="0"/>
                <a:cs typeface="Arial" panose="020B0604020202020204" pitchFamily="34" charset="0"/>
              </a:rPr>
              <a:t>Mirvetuximab Soravtansine (IMGN853) – Antibody-Drug Conjugate Targeting Folate Receptor </a:t>
            </a:r>
            <a:r>
              <a:rPr lang="en-US" sz="2800" b="1" dirty="0">
                <a:latin typeface="Arial" panose="020B0604020202020204" pitchFamily="34" charset="0"/>
                <a:cs typeface="Arial" panose="020B0604020202020204" pitchFamily="34" charset="0"/>
              </a:rPr>
              <a:t>Alpha</a:t>
            </a:r>
            <a:endParaRPr lang="en-US" sz="2800" b="1" dirty="0">
              <a:solidFill>
                <a:schemeClr val="tx1"/>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573" y="1447801"/>
            <a:ext cx="9164428"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1143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25" name="think-cell Slide" r:id="rId5" imgW="360" imgH="360" progId="">
                  <p:embed/>
                </p:oleObj>
              </mc:Choice>
              <mc:Fallback>
                <p:oleObj name="think-cell Slide" r:id="rId5" imgW="360" imgH="360" progId="">
                  <p:embed/>
                  <p:pic>
                    <p:nvPicPr>
                      <p:cNvPr id="6" name="Object 5"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 name="Rectangle 10"/>
          <p:cNvSpPr/>
          <p:nvPr/>
        </p:nvSpPr>
        <p:spPr bwMode="auto">
          <a:xfrm>
            <a:off x="1632065" y="1294496"/>
            <a:ext cx="8886305" cy="4860918"/>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600" dirty="0">
              <a:solidFill>
                <a:srgbClr val="2D2D6B"/>
              </a:solidFill>
            </a:endParaRPr>
          </a:p>
        </p:txBody>
      </p:sp>
      <p:cxnSp>
        <p:nvCxnSpPr>
          <p:cNvPr id="33" name="Straight Connector 32"/>
          <p:cNvCxnSpPr/>
          <p:nvPr/>
        </p:nvCxnSpPr>
        <p:spPr bwMode="auto">
          <a:xfrm>
            <a:off x="4225081" y="3814984"/>
            <a:ext cx="1460127" cy="0"/>
          </a:xfrm>
          <a:prstGeom prst="line">
            <a:avLst/>
          </a:prstGeom>
          <a:noFill/>
          <a:ln w="38100" cap="flat" cmpd="sng" algn="ctr">
            <a:solidFill>
              <a:srgbClr val="65B2D1"/>
            </a:solidFill>
            <a:prstDash val="solid"/>
            <a:round/>
            <a:headEnd type="none" w="med" len="med"/>
            <a:tailEnd type="none" w="med" len="med"/>
          </a:ln>
          <a:effectLst/>
        </p:spPr>
      </p:cxnSp>
      <p:sp>
        <p:nvSpPr>
          <p:cNvPr id="101" name="Rounded Rectangle 100"/>
          <p:cNvSpPr/>
          <p:nvPr/>
        </p:nvSpPr>
        <p:spPr bwMode="auto">
          <a:xfrm>
            <a:off x="6191069" y="2497814"/>
            <a:ext cx="4165309" cy="777836"/>
          </a:xfrm>
          <a:prstGeom prst="roundRect">
            <a:avLst/>
          </a:prstGeom>
          <a:solidFill>
            <a:schemeClr val="accent6">
              <a:lumMod val="75000"/>
            </a:schemeClr>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a:r>
              <a:rPr lang="en-US" b="1" dirty="0">
                <a:solidFill>
                  <a:srgbClr val="FFFFFF"/>
                </a:solidFill>
              </a:rPr>
              <a:t>Ovarian Biopsy Cohort</a:t>
            </a:r>
          </a:p>
          <a:p>
            <a:pPr algn="ctr"/>
            <a:r>
              <a:rPr lang="en-US" sz="1400" b="1" dirty="0">
                <a:solidFill>
                  <a:srgbClr val="FFFFFF"/>
                </a:solidFill>
              </a:rPr>
              <a:t>Completed (27 pts);  Data at SGO 2017</a:t>
            </a:r>
          </a:p>
        </p:txBody>
      </p:sp>
      <p:sp>
        <p:nvSpPr>
          <p:cNvPr id="98" name="Rounded Rectangle 97"/>
          <p:cNvSpPr/>
          <p:nvPr/>
        </p:nvSpPr>
        <p:spPr bwMode="auto">
          <a:xfrm>
            <a:off x="6191069" y="1507214"/>
            <a:ext cx="4165309" cy="777836"/>
          </a:xfrm>
          <a:prstGeom prst="roundRect">
            <a:avLst/>
          </a:prstGeom>
          <a:solidFill>
            <a:schemeClr val="accent6">
              <a:lumMod val="75000"/>
            </a:schemeClr>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b="1" dirty="0">
                <a:solidFill>
                  <a:srgbClr val="FFFFFF"/>
                </a:solidFill>
              </a:rPr>
              <a:t>Platinum-Resistant Ovarian Cancer</a:t>
            </a:r>
          </a:p>
          <a:p>
            <a:pPr algn="ctr" fontAlgn="base">
              <a:spcBef>
                <a:spcPct val="0"/>
              </a:spcBef>
              <a:spcAft>
                <a:spcPct val="0"/>
              </a:spcAft>
            </a:pPr>
            <a:r>
              <a:rPr lang="en-US" sz="1400" b="1" dirty="0">
                <a:solidFill>
                  <a:srgbClr val="FFFFFF"/>
                </a:solidFill>
              </a:rPr>
              <a:t>Completed (46 pts); Data at ASCO 2016</a:t>
            </a:r>
          </a:p>
        </p:txBody>
      </p:sp>
      <p:sp>
        <p:nvSpPr>
          <p:cNvPr id="23" name="Title 1"/>
          <p:cNvSpPr txBox="1">
            <a:spLocks/>
          </p:cNvSpPr>
          <p:nvPr/>
        </p:nvSpPr>
        <p:spPr bwMode="auto">
          <a:xfrm>
            <a:off x="1752601" y="134468"/>
            <a:ext cx="8526549" cy="90845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algn="l" rtl="0" eaLnBrk="0" fontAlgn="base" hangingPunct="0">
              <a:lnSpc>
                <a:spcPct val="95000"/>
              </a:lnSpc>
              <a:spcBef>
                <a:spcPct val="0"/>
              </a:spcBef>
              <a:spcAft>
                <a:spcPct val="0"/>
              </a:spcAft>
              <a:tabLst>
                <a:tab pos="342900" algn="l"/>
              </a:tabLst>
              <a:defRPr sz="2600" b="1">
                <a:solidFill>
                  <a:schemeClr val="bg1"/>
                </a:solidFill>
                <a:latin typeface="Arial Narrow Bold"/>
                <a:ea typeface="Arial Narrow Bold" pitchFamily="34" charset="0"/>
                <a:cs typeface="Arial Narrow Bold"/>
              </a:defRPr>
            </a:lvl1pPr>
            <a:lvl2pPr algn="l" rtl="0" eaLnBrk="0" fontAlgn="base" hangingPunct="0">
              <a:lnSpc>
                <a:spcPct val="95000"/>
              </a:lnSpc>
              <a:spcBef>
                <a:spcPct val="0"/>
              </a:spcBef>
              <a:spcAft>
                <a:spcPct val="0"/>
              </a:spcAft>
              <a:tabLst>
                <a:tab pos="342900" algn="l"/>
              </a:tabLst>
              <a:defRPr sz="2600" b="1">
                <a:solidFill>
                  <a:srgbClr val="3C7C96"/>
                </a:solidFill>
                <a:latin typeface="Arial Narrow Bold" pitchFamily="34" charset="0"/>
                <a:ea typeface="Arial Narrow Bold" pitchFamily="34" charset="0"/>
                <a:cs typeface="Arial Narrow Bold" pitchFamily="34" charset="0"/>
              </a:defRPr>
            </a:lvl2pPr>
            <a:lvl3pPr algn="l" rtl="0" eaLnBrk="0" fontAlgn="base" hangingPunct="0">
              <a:lnSpc>
                <a:spcPct val="95000"/>
              </a:lnSpc>
              <a:spcBef>
                <a:spcPct val="0"/>
              </a:spcBef>
              <a:spcAft>
                <a:spcPct val="0"/>
              </a:spcAft>
              <a:tabLst>
                <a:tab pos="342900" algn="l"/>
              </a:tabLst>
              <a:defRPr sz="2600" b="1">
                <a:solidFill>
                  <a:srgbClr val="3C7C96"/>
                </a:solidFill>
                <a:latin typeface="Arial Narrow Bold" pitchFamily="34" charset="0"/>
                <a:ea typeface="Arial Narrow Bold" pitchFamily="34" charset="0"/>
                <a:cs typeface="Arial Narrow Bold" pitchFamily="34" charset="0"/>
              </a:defRPr>
            </a:lvl3pPr>
            <a:lvl4pPr algn="l" rtl="0" eaLnBrk="0" fontAlgn="base" hangingPunct="0">
              <a:lnSpc>
                <a:spcPct val="95000"/>
              </a:lnSpc>
              <a:spcBef>
                <a:spcPct val="0"/>
              </a:spcBef>
              <a:spcAft>
                <a:spcPct val="0"/>
              </a:spcAft>
              <a:tabLst>
                <a:tab pos="342900" algn="l"/>
              </a:tabLst>
              <a:defRPr sz="2600" b="1">
                <a:solidFill>
                  <a:srgbClr val="3C7C96"/>
                </a:solidFill>
                <a:latin typeface="Arial Narrow Bold" pitchFamily="34" charset="0"/>
                <a:ea typeface="Arial Narrow Bold" pitchFamily="34" charset="0"/>
                <a:cs typeface="Arial Narrow Bold" pitchFamily="34" charset="0"/>
              </a:defRPr>
            </a:lvl4pPr>
            <a:lvl5pPr algn="l" rtl="0" eaLnBrk="0" fontAlgn="base" hangingPunct="0">
              <a:lnSpc>
                <a:spcPct val="95000"/>
              </a:lnSpc>
              <a:spcBef>
                <a:spcPct val="0"/>
              </a:spcBef>
              <a:spcAft>
                <a:spcPct val="0"/>
              </a:spcAft>
              <a:tabLst>
                <a:tab pos="342900" algn="l"/>
              </a:tabLst>
              <a:defRPr sz="2600" b="1">
                <a:solidFill>
                  <a:srgbClr val="3C7C96"/>
                </a:solidFill>
                <a:latin typeface="Arial Narrow Bold" pitchFamily="34" charset="0"/>
                <a:ea typeface="Arial Narrow Bold" pitchFamily="34" charset="0"/>
                <a:cs typeface="Arial Narrow Bold" pitchFamily="34" charset="0"/>
              </a:defRPr>
            </a:lvl5pPr>
            <a:lvl6pPr marL="457200" algn="l" rtl="0" eaLnBrk="0" fontAlgn="base" hangingPunct="0">
              <a:lnSpc>
                <a:spcPct val="95000"/>
              </a:lnSpc>
              <a:spcBef>
                <a:spcPct val="0"/>
              </a:spcBef>
              <a:spcAft>
                <a:spcPct val="0"/>
              </a:spcAft>
              <a:defRPr sz="3200" b="1">
                <a:solidFill>
                  <a:srgbClr val="2D2D6B"/>
                </a:solidFill>
                <a:latin typeface="Arial" charset="0"/>
                <a:cs typeface="Arial" charset="0"/>
              </a:defRPr>
            </a:lvl6pPr>
            <a:lvl7pPr marL="914400" algn="l" rtl="0" eaLnBrk="0" fontAlgn="base" hangingPunct="0">
              <a:lnSpc>
                <a:spcPct val="95000"/>
              </a:lnSpc>
              <a:spcBef>
                <a:spcPct val="0"/>
              </a:spcBef>
              <a:spcAft>
                <a:spcPct val="0"/>
              </a:spcAft>
              <a:defRPr sz="3200" b="1">
                <a:solidFill>
                  <a:srgbClr val="2D2D6B"/>
                </a:solidFill>
                <a:latin typeface="Arial" charset="0"/>
                <a:cs typeface="Arial" charset="0"/>
              </a:defRPr>
            </a:lvl7pPr>
            <a:lvl8pPr marL="1371600" algn="l" rtl="0" eaLnBrk="0" fontAlgn="base" hangingPunct="0">
              <a:lnSpc>
                <a:spcPct val="95000"/>
              </a:lnSpc>
              <a:spcBef>
                <a:spcPct val="0"/>
              </a:spcBef>
              <a:spcAft>
                <a:spcPct val="0"/>
              </a:spcAft>
              <a:defRPr sz="3200" b="1">
                <a:solidFill>
                  <a:srgbClr val="2D2D6B"/>
                </a:solidFill>
                <a:latin typeface="Arial" charset="0"/>
                <a:cs typeface="Arial" charset="0"/>
              </a:defRPr>
            </a:lvl8pPr>
            <a:lvl9pPr marL="1828800" algn="l" rtl="0" eaLnBrk="0" fontAlgn="base" hangingPunct="0">
              <a:lnSpc>
                <a:spcPct val="95000"/>
              </a:lnSpc>
              <a:spcBef>
                <a:spcPct val="0"/>
              </a:spcBef>
              <a:spcAft>
                <a:spcPct val="0"/>
              </a:spcAft>
              <a:defRPr sz="3200" b="1">
                <a:solidFill>
                  <a:srgbClr val="2D2D6B"/>
                </a:solidFill>
                <a:latin typeface="Arial" charset="0"/>
                <a:cs typeface="Arial" charset="0"/>
              </a:defRPr>
            </a:lvl9pPr>
          </a:lstStyle>
          <a:p>
            <a:pPr algn="ctr"/>
            <a:r>
              <a:rPr lang="en-US" sz="2800" dirty="0">
                <a:solidFill>
                  <a:schemeClr val="tx1"/>
                </a:solidFill>
                <a:latin typeface="+mn-lt"/>
              </a:rPr>
              <a:t>Mirvetuximab 0401 FIH Phase I Trial  </a:t>
            </a:r>
          </a:p>
          <a:p>
            <a:pPr algn="ctr"/>
            <a:r>
              <a:rPr lang="en-US" sz="2800" i="1" dirty="0">
                <a:solidFill>
                  <a:schemeClr val="tx1"/>
                </a:solidFill>
                <a:latin typeface="+mn-lt"/>
              </a:rPr>
              <a:t>Platinum-Resistant </a:t>
            </a:r>
            <a:r>
              <a:rPr lang="en-US" sz="2800" i="1" dirty="0">
                <a:solidFill>
                  <a:schemeClr val="tx1"/>
                </a:solidFill>
                <a:latin typeface="Arial Narrow Bold" panose="020B0706020202030204" pitchFamily="34" charset="0"/>
              </a:rPr>
              <a:t>Expansion</a:t>
            </a:r>
          </a:p>
        </p:txBody>
      </p:sp>
      <p:sp>
        <p:nvSpPr>
          <p:cNvPr id="18" name="Rounded Rectangle 17"/>
          <p:cNvSpPr/>
          <p:nvPr/>
        </p:nvSpPr>
        <p:spPr bwMode="auto">
          <a:xfrm>
            <a:off x="6198958" y="3477528"/>
            <a:ext cx="4165309" cy="777836"/>
          </a:xfrm>
          <a:prstGeom prst="roundRect">
            <a:avLst/>
          </a:prstGeom>
          <a:solidFill>
            <a:schemeClr val="accent6">
              <a:lumMod val="75000"/>
            </a:schemeClr>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a:endParaRPr lang="en-US" b="1" dirty="0">
              <a:solidFill>
                <a:srgbClr val="FFFFFF"/>
              </a:solidFill>
            </a:endParaRPr>
          </a:p>
          <a:p>
            <a:pPr algn="ctr"/>
            <a:r>
              <a:rPr lang="en-US" b="1" dirty="0">
                <a:solidFill>
                  <a:srgbClr val="FFFFFF"/>
                </a:solidFill>
              </a:rPr>
              <a:t>Ovarian w/ Corticosteroid Eye Drops </a:t>
            </a:r>
          </a:p>
          <a:p>
            <a:pPr algn="ctr"/>
            <a:r>
              <a:rPr lang="en-US" sz="1600" b="1" dirty="0">
                <a:solidFill>
                  <a:srgbClr val="FFFFFF"/>
                </a:solidFill>
              </a:rPr>
              <a:t> </a:t>
            </a:r>
            <a:r>
              <a:rPr lang="en-US" sz="1400" b="1" dirty="0">
                <a:solidFill>
                  <a:srgbClr val="FFFFFF"/>
                </a:solidFill>
              </a:rPr>
              <a:t>Completed (40 pts); Data at ASCO 2017</a:t>
            </a:r>
          </a:p>
          <a:p>
            <a:pPr algn="ctr" fontAlgn="base">
              <a:spcBef>
                <a:spcPct val="0"/>
              </a:spcBef>
              <a:spcAft>
                <a:spcPct val="0"/>
              </a:spcAft>
            </a:pPr>
            <a:endParaRPr lang="en-US" sz="1600" b="1" dirty="0">
              <a:solidFill>
                <a:srgbClr val="FFFFFF"/>
              </a:solidFill>
            </a:endParaRPr>
          </a:p>
        </p:txBody>
      </p:sp>
      <p:sp>
        <p:nvSpPr>
          <p:cNvPr id="20" name="Rounded Rectangle 19"/>
          <p:cNvSpPr/>
          <p:nvPr/>
        </p:nvSpPr>
        <p:spPr bwMode="auto">
          <a:xfrm>
            <a:off x="6205924" y="4435470"/>
            <a:ext cx="4175942" cy="777836"/>
          </a:xfrm>
          <a:prstGeom prst="roundRect">
            <a:avLst/>
          </a:prstGeom>
          <a:solidFill>
            <a:schemeClr val="accent6">
              <a:lumMod val="75000"/>
            </a:schemeClr>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a:r>
              <a:rPr lang="en-US" b="1" dirty="0">
                <a:solidFill>
                  <a:srgbClr val="FFFFFF"/>
                </a:solidFill>
              </a:rPr>
              <a:t>Relapsed Endometrial Cancer</a:t>
            </a:r>
          </a:p>
          <a:p>
            <a:pPr algn="ctr"/>
            <a:r>
              <a:rPr lang="en-US" sz="1400" b="1" dirty="0">
                <a:solidFill>
                  <a:srgbClr val="FFFFFF"/>
                </a:solidFill>
              </a:rPr>
              <a:t>Completed (23 pts)</a:t>
            </a:r>
            <a:endParaRPr lang="en-US" sz="1200" b="1" dirty="0">
              <a:solidFill>
                <a:srgbClr val="FFFFFF"/>
              </a:solidFill>
            </a:endParaRPr>
          </a:p>
        </p:txBody>
      </p:sp>
      <p:sp>
        <p:nvSpPr>
          <p:cNvPr id="5" name="Left Brace 4"/>
          <p:cNvSpPr/>
          <p:nvPr/>
        </p:nvSpPr>
        <p:spPr bwMode="auto">
          <a:xfrm>
            <a:off x="5696092" y="1474556"/>
            <a:ext cx="509832" cy="4669972"/>
          </a:xfrm>
          <a:prstGeom prst="leftBrace">
            <a:avLst/>
          </a:prstGeom>
          <a:solidFill>
            <a:schemeClr val="bg1"/>
          </a:solidFill>
          <a:ln w="28575"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600" dirty="0">
              <a:solidFill>
                <a:srgbClr val="2D2D6B"/>
              </a:solidFill>
            </a:endParaRPr>
          </a:p>
        </p:txBody>
      </p:sp>
      <p:sp>
        <p:nvSpPr>
          <p:cNvPr id="12" name="Rounded Rectangle 11"/>
          <p:cNvSpPr/>
          <p:nvPr/>
        </p:nvSpPr>
        <p:spPr bwMode="auto">
          <a:xfrm>
            <a:off x="6198958" y="5377578"/>
            <a:ext cx="4165309" cy="777836"/>
          </a:xfrm>
          <a:prstGeom prst="roundRect">
            <a:avLst/>
          </a:prstGeom>
          <a:solidFill>
            <a:schemeClr val="accent6">
              <a:lumMod val="75000"/>
            </a:schemeClr>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1600" b="1" dirty="0">
                <a:solidFill>
                  <a:srgbClr val="FFFFFF"/>
                </a:solidFill>
              </a:rPr>
              <a:t>NSCLC</a:t>
            </a:r>
          </a:p>
          <a:p>
            <a:pPr algn="ctr" fontAlgn="base">
              <a:spcBef>
                <a:spcPct val="0"/>
              </a:spcBef>
              <a:spcAft>
                <a:spcPct val="0"/>
              </a:spcAft>
            </a:pPr>
            <a:r>
              <a:rPr lang="en-US" sz="1400" b="1" dirty="0">
                <a:solidFill>
                  <a:srgbClr val="FFFFFF"/>
                </a:solidFill>
              </a:rPr>
              <a:t>Planned</a:t>
            </a:r>
            <a:endParaRPr lang="en-US" sz="1600" b="1" dirty="0">
              <a:solidFill>
                <a:srgbClr val="FFFFFF"/>
              </a:solidFill>
            </a:endParaRPr>
          </a:p>
        </p:txBody>
      </p:sp>
      <p:sp>
        <p:nvSpPr>
          <p:cNvPr id="2" name="TextBox 1"/>
          <p:cNvSpPr txBox="1"/>
          <p:nvPr/>
        </p:nvSpPr>
        <p:spPr>
          <a:xfrm>
            <a:off x="1828915" y="5213306"/>
            <a:ext cx="3704007" cy="707886"/>
          </a:xfrm>
          <a:prstGeom prst="rect">
            <a:avLst/>
          </a:prstGeom>
          <a:solidFill>
            <a:schemeClr val="tx1">
              <a:lumMod val="20000"/>
              <a:lumOff val="80000"/>
            </a:schemeClr>
          </a:solidFill>
        </p:spPr>
        <p:txBody>
          <a:bodyPr wrap="square" rtlCol="0">
            <a:spAutoFit/>
          </a:bodyPr>
          <a:lstStyle/>
          <a:p>
            <a:pPr algn="ctr"/>
            <a:r>
              <a:rPr lang="en-US" sz="2000" b="1" i="1" dirty="0">
                <a:solidFill>
                  <a:srgbClr val="2D2D6B"/>
                </a:solidFill>
              </a:rPr>
              <a:t>&gt;200 patients have been treated in study 0401</a:t>
            </a:r>
          </a:p>
        </p:txBody>
      </p:sp>
      <p:sp>
        <p:nvSpPr>
          <p:cNvPr id="24" name="Oval 23"/>
          <p:cNvSpPr/>
          <p:nvPr/>
        </p:nvSpPr>
        <p:spPr bwMode="auto">
          <a:xfrm>
            <a:off x="3826397" y="2944852"/>
            <a:ext cx="1687513" cy="1680842"/>
          </a:xfrm>
          <a:prstGeom prst="ellipse">
            <a:avLst/>
          </a:prstGeom>
          <a:solidFill>
            <a:srgbClr val="FA981E"/>
          </a:solidFill>
          <a:ln w="25400" cap="flat" cmpd="sng" algn="ctr">
            <a:solidFill>
              <a:srgbClr val="FFDEB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lvl="1" algn="ctr" eaLnBrk="0" fontAlgn="base" hangingPunct="0">
              <a:spcBef>
                <a:spcPts val="600"/>
              </a:spcBef>
              <a:buClr>
                <a:srgbClr val="5BA1BD"/>
              </a:buClr>
              <a:buSzPct val="75000"/>
            </a:pPr>
            <a:r>
              <a:rPr lang="en-US" b="1" dirty="0">
                <a:solidFill>
                  <a:srgbClr val="FFFFFF"/>
                </a:solidFill>
              </a:rPr>
              <a:t>RP2D</a:t>
            </a:r>
          </a:p>
          <a:p>
            <a:pPr marL="0" lvl="1" algn="ctr" eaLnBrk="0" fontAlgn="base" hangingPunct="0">
              <a:spcBef>
                <a:spcPts val="600"/>
              </a:spcBef>
              <a:buClr>
                <a:srgbClr val="5BA1BD"/>
              </a:buClr>
              <a:buSzPct val="75000"/>
            </a:pPr>
            <a:r>
              <a:rPr lang="en-US" b="1" dirty="0">
                <a:solidFill>
                  <a:srgbClr val="FFFFFF"/>
                </a:solidFill>
              </a:rPr>
              <a:t>6 mg/kg</a:t>
            </a:r>
          </a:p>
          <a:p>
            <a:pPr marL="0" lvl="1" algn="ctr" eaLnBrk="0" fontAlgn="base" hangingPunct="0">
              <a:spcBef>
                <a:spcPts val="600"/>
              </a:spcBef>
              <a:buClr>
                <a:srgbClr val="5BA1BD"/>
              </a:buClr>
              <a:buSzPct val="75000"/>
            </a:pPr>
            <a:r>
              <a:rPr lang="en-US" b="1" dirty="0">
                <a:solidFill>
                  <a:srgbClr val="FFFFFF"/>
                </a:solidFill>
              </a:rPr>
              <a:t>Q3 weeks</a:t>
            </a:r>
          </a:p>
        </p:txBody>
      </p:sp>
      <p:cxnSp>
        <p:nvCxnSpPr>
          <p:cNvPr id="17" name="Straight Connector 16"/>
          <p:cNvCxnSpPr>
            <a:stCxn id="16" idx="3"/>
            <a:endCxn id="24" idx="2"/>
          </p:cNvCxnSpPr>
          <p:nvPr/>
        </p:nvCxnSpPr>
        <p:spPr bwMode="auto">
          <a:xfrm>
            <a:off x="3535442" y="3785273"/>
            <a:ext cx="290955" cy="0"/>
          </a:xfrm>
          <a:prstGeom prst="line">
            <a:avLst/>
          </a:prstGeom>
          <a:noFill/>
          <a:ln w="38100" cap="flat" cmpd="sng" algn="ctr">
            <a:solidFill>
              <a:srgbClr val="65B2D1"/>
            </a:solidFill>
            <a:prstDash val="solid"/>
            <a:round/>
            <a:headEnd type="none" w="med" len="med"/>
            <a:tailEnd type="none" w="med" len="med"/>
          </a:ln>
          <a:effectLst/>
        </p:spPr>
      </p:cxnSp>
      <p:sp>
        <p:nvSpPr>
          <p:cNvPr id="16" name="Rounded Rectangle 15"/>
          <p:cNvSpPr/>
          <p:nvPr/>
        </p:nvSpPr>
        <p:spPr bwMode="auto">
          <a:xfrm>
            <a:off x="1668125" y="3396355"/>
            <a:ext cx="1867317" cy="777836"/>
          </a:xfrm>
          <a:prstGeom prst="roundRect">
            <a:avLst/>
          </a:prstGeom>
          <a:solidFill>
            <a:schemeClr val="accent6">
              <a:lumMod val="75000"/>
            </a:schemeClr>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1600" b="1" dirty="0">
                <a:solidFill>
                  <a:srgbClr val="FFFFFF"/>
                </a:solidFill>
              </a:rPr>
              <a:t>Escalation</a:t>
            </a:r>
          </a:p>
          <a:p>
            <a:pPr algn="ctr"/>
            <a:r>
              <a:rPr lang="en-US" sz="1600" b="1" dirty="0">
                <a:solidFill>
                  <a:srgbClr val="FFFFFF"/>
                </a:solidFill>
              </a:rPr>
              <a:t>N=69 pts</a:t>
            </a:r>
          </a:p>
        </p:txBody>
      </p:sp>
      <p:sp>
        <p:nvSpPr>
          <p:cNvPr id="19" name="Rectangle 18"/>
          <p:cNvSpPr/>
          <p:nvPr/>
        </p:nvSpPr>
        <p:spPr bwMode="auto">
          <a:xfrm>
            <a:off x="6186054" y="1453775"/>
            <a:ext cx="4177250" cy="915353"/>
          </a:xfrm>
          <a:prstGeom prst="rect">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600" dirty="0">
              <a:latin typeface="Arial" charset="0"/>
            </a:endParaRPr>
          </a:p>
        </p:txBody>
      </p:sp>
    </p:spTree>
    <p:extLst>
      <p:ext uri="{BB962C8B-B14F-4D97-AF65-F5344CB8AC3E}">
        <p14:creationId xmlns:p14="http://schemas.microsoft.com/office/powerpoint/2010/main" val="3453190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Elbow Connector 12"/>
          <p:cNvCxnSpPr/>
          <p:nvPr/>
        </p:nvCxnSpPr>
        <p:spPr bwMode="auto">
          <a:xfrm rot="16200000" flipH="1">
            <a:off x="3059806" y="5660720"/>
            <a:ext cx="553946" cy="413525"/>
          </a:xfrm>
          <a:prstGeom prst="bentConnector2">
            <a:avLst/>
          </a:prstGeom>
          <a:noFill/>
          <a:ln w="34925" cap="flat" cmpd="sng" algn="ctr">
            <a:solidFill>
              <a:schemeClr val="accent2"/>
            </a:solidFill>
            <a:prstDash val="solid"/>
            <a:round/>
            <a:headEnd type="none" w="med" len="med"/>
            <a:tailEnd type="triangle" w="lg" len="med"/>
          </a:ln>
          <a:effectLst/>
        </p:spPr>
      </p:cxnSp>
      <p:cxnSp>
        <p:nvCxnSpPr>
          <p:cNvPr id="15" name="Elbow Connector 14"/>
          <p:cNvCxnSpPr/>
          <p:nvPr/>
        </p:nvCxnSpPr>
        <p:spPr bwMode="auto">
          <a:xfrm rot="5400000">
            <a:off x="5351347" y="5674851"/>
            <a:ext cx="553946" cy="413524"/>
          </a:xfrm>
          <a:prstGeom prst="bentConnector2">
            <a:avLst/>
          </a:prstGeom>
          <a:noFill/>
          <a:ln w="34925" cap="flat" cmpd="sng" algn="ctr">
            <a:solidFill>
              <a:schemeClr val="accent2"/>
            </a:solidFill>
            <a:prstDash val="solid"/>
            <a:round/>
            <a:headEnd type="none" w="med" len="med"/>
            <a:tailEnd type="triangle" w="lg" len="med"/>
          </a:ln>
          <a:effectLst/>
        </p:spPr>
      </p:cxnSp>
      <p:graphicFrame>
        <p:nvGraphicFramePr>
          <p:cNvPr id="6" name="Content Placeholder 9"/>
          <p:cNvGraphicFramePr>
            <a:graphicFrameLocks noGrp="1"/>
          </p:cNvGraphicFramePr>
          <p:nvPr>
            <p:ph idx="1"/>
            <p:extLst>
              <p:ext uri="{D42A27DB-BD31-4B8C-83A1-F6EECF244321}">
                <p14:modId xmlns:p14="http://schemas.microsoft.com/office/powerpoint/2010/main" val="890726870"/>
              </p:ext>
            </p:extLst>
          </p:nvPr>
        </p:nvGraphicFramePr>
        <p:xfrm>
          <a:off x="419099" y="2149366"/>
          <a:ext cx="6010636" cy="3511680"/>
        </p:xfrm>
        <a:graphic>
          <a:graphicData uri="http://schemas.openxmlformats.org/drawingml/2006/table">
            <a:tbl>
              <a:tblPr firstRow="1" bandRow="1">
                <a:tableStyleId>{8EC20E35-A176-4012-BC5E-935CFFF8708E}</a:tableStyleId>
              </a:tblPr>
              <a:tblGrid>
                <a:gridCol w="989387">
                  <a:extLst>
                    <a:ext uri="{9D8B030D-6E8A-4147-A177-3AD203B41FA5}">
                      <a16:colId xmlns:a16="http://schemas.microsoft.com/office/drawing/2014/main" val="20000"/>
                    </a:ext>
                  </a:extLst>
                </a:gridCol>
                <a:gridCol w="1030984">
                  <a:extLst>
                    <a:ext uri="{9D8B030D-6E8A-4147-A177-3AD203B41FA5}">
                      <a16:colId xmlns:a16="http://schemas.microsoft.com/office/drawing/2014/main" val="20001"/>
                    </a:ext>
                  </a:extLst>
                </a:gridCol>
                <a:gridCol w="1302241">
                  <a:extLst>
                    <a:ext uri="{9D8B030D-6E8A-4147-A177-3AD203B41FA5}">
                      <a16:colId xmlns:a16="http://schemas.microsoft.com/office/drawing/2014/main" val="20002"/>
                    </a:ext>
                  </a:extLst>
                </a:gridCol>
                <a:gridCol w="989703">
                  <a:extLst>
                    <a:ext uri="{9D8B030D-6E8A-4147-A177-3AD203B41FA5}">
                      <a16:colId xmlns:a16="http://schemas.microsoft.com/office/drawing/2014/main" val="20003"/>
                    </a:ext>
                  </a:extLst>
                </a:gridCol>
                <a:gridCol w="1698321">
                  <a:extLst>
                    <a:ext uri="{9D8B030D-6E8A-4147-A177-3AD203B41FA5}">
                      <a16:colId xmlns:a16="http://schemas.microsoft.com/office/drawing/2014/main" val="20004"/>
                    </a:ext>
                  </a:extLst>
                </a:gridCol>
              </a:tblGrid>
              <a:tr h="523240">
                <a:tc>
                  <a:txBody>
                    <a:bodyPr/>
                    <a:lstStyle/>
                    <a:p>
                      <a:pPr marL="0" algn="ctr" defTabSz="914400" rtl="0" eaLnBrk="1" latinLnBrk="0" hangingPunct="1"/>
                      <a:endParaRPr lang="en-US" sz="1200" b="0" kern="1200" baseline="30000" dirty="0">
                        <a:solidFill>
                          <a:schemeClr val="bg1"/>
                        </a:solidFill>
                        <a:latin typeface="+mj-lt"/>
                        <a:ea typeface="+mn-ea"/>
                        <a:cs typeface="+mn-cs"/>
                      </a:endParaRPr>
                    </a:p>
                  </a:txBody>
                  <a:tcPr marL="121920" marR="121920" anchor="ctr">
                    <a:lnL>
                      <a:noFill/>
                    </a:lnL>
                    <a:lnR w="12700" cap="flat" cmpd="sng" algn="ctr">
                      <a:solidFill>
                        <a:schemeClr val="bg1"/>
                      </a:solidFill>
                      <a:prstDash val="solid"/>
                      <a:round/>
                      <a:headEnd type="none" w="med" len="med"/>
                      <a:tailEnd type="none" w="med" len="med"/>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bg1"/>
                          </a:solidFill>
                          <a:latin typeface="+mj-lt"/>
                          <a:ea typeface="+mn-ea"/>
                          <a:cs typeface="+mn-cs"/>
                        </a:rPr>
                        <a:t>ASCO 2016 Analysis</a:t>
                      </a:r>
                      <a:r>
                        <a:rPr lang="en-US" sz="1200" b="0" kern="1200" baseline="30000" dirty="0">
                          <a:solidFill>
                            <a:schemeClr val="bg1"/>
                          </a:solidFill>
                          <a:latin typeface="+mj-lt"/>
                          <a:ea typeface="+mn-ea"/>
                          <a:cs typeface="+mn-cs"/>
                        </a:rPr>
                        <a:t>1</a:t>
                      </a:r>
                    </a:p>
                  </a:txBody>
                  <a:tcPr marL="121920" marR="12192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400" baseline="30000" dirty="0"/>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j-lt"/>
                          <a:ea typeface="+mn-ea"/>
                          <a:cs typeface="+mn-cs"/>
                        </a:rPr>
                        <a:t>ASCO 2017 </a:t>
                      </a:r>
                      <a:r>
                        <a:rPr kumimoji="0" lang="en-US" sz="1200" b="0" i="0" u="none" strike="noStrike" kern="1200" cap="none" spc="0" normalizeH="0" baseline="0" noProof="0" dirty="0">
                          <a:ln>
                            <a:noFill/>
                          </a:ln>
                          <a:solidFill>
                            <a:srgbClr val="FFFFFF"/>
                          </a:solidFill>
                          <a:effectLst/>
                          <a:uLnTx/>
                          <a:uFillTx/>
                          <a:latin typeface="+mj-lt"/>
                          <a:ea typeface="+mn-ea"/>
                          <a:cs typeface="+mn-cs"/>
                        </a:rPr>
                        <a:t>Pooled Analysis</a:t>
                      </a:r>
                      <a:r>
                        <a:rPr kumimoji="0" lang="en-US" sz="1200" b="0" i="0" u="none" strike="noStrike" kern="1200" cap="none" spc="0" normalizeH="0" baseline="30000" noProof="0" dirty="0">
                          <a:ln>
                            <a:noFill/>
                          </a:ln>
                          <a:solidFill>
                            <a:srgbClr val="FFFFFF"/>
                          </a:solidFill>
                          <a:effectLst/>
                          <a:uLnTx/>
                          <a:uFillTx/>
                          <a:latin typeface="+mj-lt"/>
                          <a:ea typeface="+mn-ea"/>
                          <a:cs typeface="+mn-cs"/>
                        </a:rPr>
                        <a:t>2</a:t>
                      </a:r>
                    </a:p>
                  </a:txBody>
                  <a:tcPr marL="121920" marR="121920" anchor="ctr">
                    <a:lnL w="38100" cap="flat" cmpd="sng" algn="ctr">
                      <a:solidFill>
                        <a:schemeClr val="bg1"/>
                      </a:solidFill>
                      <a:prstDash val="solid"/>
                      <a:round/>
                      <a:headEnd type="none" w="med" len="med"/>
                      <a:tailEnd type="none" w="med" len="med"/>
                    </a:lnL>
                    <a:lnR>
                      <a:noFill/>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endParaRPr lang="en-US" sz="1400" dirty="0">
                        <a:solidFill>
                          <a:schemeClr val="bg1"/>
                        </a:solidFill>
                      </a:endParaRPr>
                    </a:p>
                  </a:txBody>
                  <a:tcPr anchor="ctr">
                    <a:lnL>
                      <a:noFill/>
                    </a:lnL>
                    <a:lnR>
                      <a:noFill/>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87862">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endParaRPr lang="en-US" sz="1050" b="0" dirty="0">
                        <a:solidFill>
                          <a:srgbClr val="FFFFFF"/>
                        </a:solidFill>
                        <a:latin typeface="+mj-lt"/>
                      </a:endParaRPr>
                    </a:p>
                  </a:txBody>
                  <a:tcPr marL="121920" marR="12192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solidFill>
                  </a:tcPr>
                </a:tc>
                <a:tc>
                  <a:txBody>
                    <a:bodyPr/>
                    <a:lstStyle/>
                    <a:p>
                      <a:pPr marL="0" algn="ctr" defTabSz="914400" rtl="0" eaLnBrk="1" latinLnBrk="0" hangingPunct="1"/>
                      <a:r>
                        <a:rPr lang="en-US" sz="1200" b="0" kern="1200" baseline="0" dirty="0">
                          <a:solidFill>
                            <a:schemeClr val="tx1"/>
                          </a:solidFill>
                          <a:latin typeface="+mj-lt"/>
                          <a:ea typeface="+mn-ea"/>
                          <a:cs typeface="+mn-cs"/>
                        </a:rPr>
                        <a:t>All Patients </a:t>
                      </a:r>
                    </a:p>
                    <a:p>
                      <a:pPr marL="0" algn="ctr" defTabSz="914400" rtl="0" eaLnBrk="1" latinLnBrk="0" hangingPunct="1"/>
                      <a:r>
                        <a:rPr lang="en-US" sz="1200" b="0" kern="1200" baseline="0" dirty="0">
                          <a:solidFill>
                            <a:schemeClr val="tx1"/>
                          </a:solidFill>
                          <a:latin typeface="+mj-lt"/>
                          <a:ea typeface="+mn-ea"/>
                          <a:cs typeface="+mn-cs"/>
                        </a:rPr>
                        <a:t>(n = 46)</a:t>
                      </a:r>
                    </a:p>
                  </a:txBody>
                  <a:tcPr marL="121920" marR="1219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solidFill>
                  </a:tcPr>
                </a:tc>
                <a:tc>
                  <a:txBody>
                    <a:bodyPr/>
                    <a:lstStyle/>
                    <a:p>
                      <a:pPr marL="0" algn="ctr" defTabSz="914400" rtl="0" eaLnBrk="1" latinLnBrk="0" hangingPunct="1"/>
                      <a:r>
                        <a:rPr lang="en-US" sz="1200" b="0" kern="1200" baseline="0" dirty="0">
                          <a:solidFill>
                            <a:schemeClr val="tx1"/>
                          </a:solidFill>
                          <a:latin typeface="+mj-lt"/>
                          <a:ea typeface="+mn-ea"/>
                          <a:cs typeface="+mn-cs"/>
                        </a:rPr>
                        <a:t>PROC </a:t>
                      </a:r>
                      <a:br>
                        <a:rPr lang="en-US" sz="1200" b="0" kern="1200" baseline="0" dirty="0">
                          <a:solidFill>
                            <a:schemeClr val="tx1"/>
                          </a:solidFill>
                          <a:latin typeface="+mj-lt"/>
                          <a:ea typeface="+mn-ea"/>
                          <a:cs typeface="+mn-cs"/>
                        </a:rPr>
                      </a:br>
                      <a:r>
                        <a:rPr lang="en-US" sz="1200" b="0" kern="1200" baseline="0" dirty="0">
                          <a:solidFill>
                            <a:schemeClr val="tx1"/>
                          </a:solidFill>
                          <a:latin typeface="+mj-lt"/>
                          <a:ea typeface="+mn-ea"/>
                          <a:cs typeface="+mn-cs"/>
                        </a:rPr>
                        <a:t>1-3 priors + med/high FR</a:t>
                      </a:r>
                      <a:r>
                        <a:rPr lang="el-GR" sz="1200" b="0" kern="1200" baseline="0" dirty="0">
                          <a:solidFill>
                            <a:schemeClr val="tx1"/>
                          </a:solidFill>
                          <a:latin typeface="+mj-lt"/>
                          <a:ea typeface="+mn-ea"/>
                          <a:cs typeface="+mn-cs"/>
                        </a:rPr>
                        <a:t>α</a:t>
                      </a:r>
                      <a:r>
                        <a:rPr lang="en-US" sz="1200" b="0" kern="1200" baseline="0" dirty="0">
                          <a:solidFill>
                            <a:schemeClr val="tx1"/>
                          </a:solidFill>
                          <a:latin typeface="+mj-lt"/>
                          <a:ea typeface="+mn-ea"/>
                          <a:cs typeface="+mn-cs"/>
                        </a:rPr>
                        <a:t> expression</a:t>
                      </a:r>
                    </a:p>
                    <a:p>
                      <a:pPr marL="0" algn="ctr" defTabSz="914400" rtl="0" eaLnBrk="1" latinLnBrk="0" hangingPunct="1"/>
                      <a:r>
                        <a:rPr lang="en-US" sz="1200" b="0" kern="1200" baseline="0" dirty="0">
                          <a:solidFill>
                            <a:schemeClr val="tx1"/>
                          </a:solidFill>
                          <a:latin typeface="+mj-lt"/>
                          <a:ea typeface="+mn-ea"/>
                          <a:cs typeface="+mn-cs"/>
                        </a:rPr>
                        <a:t>(n = 16)</a:t>
                      </a:r>
                    </a:p>
                  </a:txBody>
                  <a:tcPr marL="121920" marR="121920" anchor="ctr">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solidFill>
                  </a:tcPr>
                </a:tc>
                <a:tc>
                  <a:txBody>
                    <a:bodyPr/>
                    <a:lstStyle/>
                    <a:p>
                      <a:pPr marL="0" algn="ctr" defTabSz="914400" rtl="0" eaLnBrk="1" latinLnBrk="0" hangingPunct="1"/>
                      <a:r>
                        <a:rPr lang="en-US" sz="1200" b="0" kern="1200" baseline="0" dirty="0">
                          <a:solidFill>
                            <a:schemeClr val="tx1"/>
                          </a:solidFill>
                          <a:latin typeface="+mj-lt"/>
                          <a:ea typeface="+mn-ea"/>
                          <a:cs typeface="+mn-cs"/>
                        </a:rPr>
                        <a:t>All Patients </a:t>
                      </a:r>
                    </a:p>
                    <a:p>
                      <a:pPr marL="0" algn="ctr" defTabSz="914400" rtl="0" eaLnBrk="1" latinLnBrk="0" hangingPunct="1"/>
                      <a:r>
                        <a:rPr lang="en-US" sz="1200" b="0" kern="1200" baseline="0" dirty="0">
                          <a:solidFill>
                            <a:schemeClr val="tx1"/>
                          </a:solidFill>
                          <a:latin typeface="+mj-lt"/>
                          <a:ea typeface="+mn-ea"/>
                          <a:cs typeface="+mn-cs"/>
                        </a:rPr>
                        <a:t>(n = 113)</a:t>
                      </a:r>
                    </a:p>
                  </a:txBody>
                  <a:tcPr marL="121920" marR="121920" anchor="ctr">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solidFill>
                  </a:tcPr>
                </a:tc>
                <a:tc>
                  <a:txBody>
                    <a:bodyPr/>
                    <a:lstStyle/>
                    <a:p>
                      <a:pPr marL="0" algn="ctr" defTabSz="914400" rtl="0" eaLnBrk="1" latinLnBrk="0" hangingPunct="1"/>
                      <a:r>
                        <a:rPr lang="en-US" sz="1200" b="0" kern="1200" baseline="0" dirty="0">
                          <a:solidFill>
                            <a:schemeClr val="tx1"/>
                          </a:solidFill>
                          <a:latin typeface="+mj-lt"/>
                          <a:ea typeface="+mn-ea"/>
                          <a:cs typeface="+mn-cs"/>
                        </a:rPr>
                        <a:t>PROC </a:t>
                      </a:r>
                      <a:br>
                        <a:rPr lang="en-US" sz="1200" b="0" kern="1200" baseline="0" dirty="0">
                          <a:solidFill>
                            <a:schemeClr val="tx1"/>
                          </a:solidFill>
                          <a:latin typeface="+mj-lt"/>
                          <a:ea typeface="+mn-ea"/>
                          <a:cs typeface="+mn-cs"/>
                        </a:rPr>
                      </a:br>
                      <a:r>
                        <a:rPr lang="en-US" sz="1200" b="0" kern="1200" baseline="0" dirty="0">
                          <a:solidFill>
                            <a:schemeClr val="tx1"/>
                          </a:solidFill>
                          <a:latin typeface="+mj-lt"/>
                          <a:ea typeface="+mn-ea"/>
                          <a:cs typeface="+mn-cs"/>
                        </a:rPr>
                        <a:t>1-3 priors + med/high FR</a:t>
                      </a:r>
                      <a:r>
                        <a:rPr lang="el-GR" sz="1200" b="0" kern="1200" baseline="0" dirty="0">
                          <a:solidFill>
                            <a:schemeClr val="tx1"/>
                          </a:solidFill>
                          <a:latin typeface="+mj-lt"/>
                          <a:ea typeface="+mn-ea"/>
                          <a:cs typeface="+mn-cs"/>
                        </a:rPr>
                        <a:t>α</a:t>
                      </a:r>
                      <a:r>
                        <a:rPr lang="en-US" sz="1200" b="0" kern="1200" baseline="0" dirty="0">
                          <a:solidFill>
                            <a:schemeClr val="tx1"/>
                          </a:solidFill>
                          <a:latin typeface="+mj-lt"/>
                          <a:ea typeface="+mn-ea"/>
                          <a:cs typeface="+mn-cs"/>
                        </a:rPr>
                        <a:t> expression</a:t>
                      </a:r>
                    </a:p>
                    <a:p>
                      <a:pPr marL="0" algn="ctr" defTabSz="914400" rtl="0" eaLnBrk="1" latinLnBrk="0" hangingPunct="1"/>
                      <a:r>
                        <a:rPr lang="en-US" sz="1200" b="0" kern="1200" baseline="0" dirty="0">
                          <a:solidFill>
                            <a:schemeClr val="tx1"/>
                          </a:solidFill>
                          <a:latin typeface="+mj-lt"/>
                          <a:ea typeface="+mn-ea"/>
                          <a:cs typeface="+mn-cs"/>
                        </a:rPr>
                        <a:t>(n = 36)</a:t>
                      </a:r>
                    </a:p>
                  </a:txBody>
                  <a:tcPr marL="121920" marR="12192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840450">
                <a:tc>
                  <a:txBody>
                    <a:bodyPr/>
                    <a:lstStyle/>
                    <a:p>
                      <a:r>
                        <a:rPr lang="en-US" sz="1200" dirty="0">
                          <a:latin typeface="+mj-lt"/>
                        </a:rPr>
                        <a:t>cORR</a:t>
                      </a:r>
                    </a:p>
                    <a:p>
                      <a:r>
                        <a:rPr lang="en-US" sz="1200" dirty="0">
                          <a:latin typeface="+mj-lt"/>
                        </a:rPr>
                        <a:t>(95%</a:t>
                      </a:r>
                      <a:r>
                        <a:rPr lang="en-US" sz="1200" baseline="0" dirty="0">
                          <a:latin typeface="+mj-lt"/>
                        </a:rPr>
                        <a:t> CI)</a:t>
                      </a:r>
                      <a:endParaRPr lang="en-US" sz="1200" dirty="0">
                        <a:latin typeface="+mj-lt"/>
                      </a:endParaRPr>
                    </a:p>
                  </a:txBody>
                  <a:tcPr marL="121920" marR="121920" anchor="ctr">
                    <a:lnR w="12700" cap="flat" cmpd="sng" algn="ctr">
                      <a:solidFill>
                        <a:schemeClr val="tx1"/>
                      </a:solidFill>
                      <a:prstDash val="solid"/>
                      <a:round/>
                      <a:headEnd type="none" w="med" len="med"/>
                      <a:tailEnd type="none" w="med" len="med"/>
                    </a:lnR>
                    <a:noFill/>
                  </a:tcPr>
                </a:tc>
                <a:tc>
                  <a:txBody>
                    <a:bodyPr/>
                    <a:lstStyle/>
                    <a:p>
                      <a:pPr algn="ctr"/>
                      <a:r>
                        <a:rPr lang="en-US" sz="1200" dirty="0">
                          <a:latin typeface="+mj-lt"/>
                        </a:rPr>
                        <a:t>26%</a:t>
                      </a:r>
                    </a:p>
                    <a:p>
                      <a:pPr algn="ctr"/>
                      <a:r>
                        <a:rPr lang="en-US" sz="1200" dirty="0">
                          <a:latin typeface="+mj-lt"/>
                        </a:rPr>
                        <a:t> (14, 41)</a:t>
                      </a:r>
                    </a:p>
                  </a:txBody>
                  <a:tcPr marL="121920" marR="121920" anchor="ctr">
                    <a:lnL w="12700" cap="flat" cmpd="sng" algn="ctr">
                      <a:solidFill>
                        <a:schemeClr val="tx1"/>
                      </a:solidFill>
                      <a:prstDash val="solid"/>
                      <a:round/>
                      <a:headEnd type="none" w="med" len="med"/>
                      <a:tailEnd type="none" w="med" len="med"/>
                    </a:lnL>
                    <a:noFill/>
                  </a:tcPr>
                </a:tc>
                <a:tc>
                  <a:txBody>
                    <a:bodyPr/>
                    <a:lstStyle/>
                    <a:p>
                      <a:pPr marL="0" algn="ctr" defTabSz="914400" rtl="0" eaLnBrk="1" latinLnBrk="0" hangingPunct="1"/>
                      <a:r>
                        <a:rPr lang="en-US" sz="1200" kern="1200" dirty="0">
                          <a:solidFill>
                            <a:schemeClr val="bg1"/>
                          </a:solidFill>
                          <a:latin typeface="+mj-lt"/>
                          <a:ea typeface="+mn-ea"/>
                          <a:cs typeface="+mn-cs"/>
                        </a:rPr>
                        <a:t>44%</a:t>
                      </a:r>
                    </a:p>
                    <a:p>
                      <a:pPr marL="0" algn="ctr" defTabSz="914400" rtl="0" eaLnBrk="1" latinLnBrk="0" hangingPunct="1"/>
                      <a:r>
                        <a:rPr lang="en-US" sz="1200" kern="1200" dirty="0">
                          <a:solidFill>
                            <a:schemeClr val="bg1"/>
                          </a:solidFill>
                          <a:latin typeface="+mj-lt"/>
                          <a:ea typeface="+mn-ea"/>
                          <a:cs typeface="+mn-cs"/>
                        </a:rPr>
                        <a:t> (20, 70)</a:t>
                      </a:r>
                    </a:p>
                  </a:txBody>
                  <a:tcPr marL="121920" marR="121920" anchor="ctr">
                    <a:lnR w="28575" cap="flat" cmpd="sng" algn="ctr">
                      <a:solidFill>
                        <a:schemeClr val="tx1"/>
                      </a:solidFill>
                      <a:prstDash val="solid"/>
                      <a:round/>
                      <a:headEnd type="none" w="med" len="med"/>
                      <a:tailEnd type="none" w="med" len="med"/>
                    </a:lnR>
                    <a:solidFill>
                      <a:schemeClr val="accent1"/>
                    </a:solidFill>
                  </a:tcPr>
                </a:tc>
                <a:tc>
                  <a:txBody>
                    <a:bodyPr/>
                    <a:lstStyle/>
                    <a:p>
                      <a:pPr marL="0" algn="ctr" defTabSz="914400" rtl="0" eaLnBrk="1" latinLnBrk="0" hangingPunct="1"/>
                      <a:r>
                        <a:rPr lang="en-US" sz="1200" kern="1200" dirty="0">
                          <a:solidFill>
                            <a:schemeClr val="dk1"/>
                          </a:solidFill>
                          <a:latin typeface="+mj-lt"/>
                          <a:ea typeface="+mn-ea"/>
                          <a:cs typeface="+mn-cs"/>
                        </a:rPr>
                        <a:t>30%</a:t>
                      </a:r>
                    </a:p>
                    <a:p>
                      <a:pPr marL="0" algn="ctr" defTabSz="914400" rtl="0" eaLnBrk="1" latinLnBrk="0" hangingPunct="1"/>
                      <a:r>
                        <a:rPr lang="en-US" sz="1200" kern="1200" dirty="0">
                          <a:solidFill>
                            <a:schemeClr val="dk1"/>
                          </a:solidFill>
                          <a:latin typeface="+mj-lt"/>
                          <a:ea typeface="+mn-ea"/>
                          <a:cs typeface="+mn-cs"/>
                        </a:rPr>
                        <a:t> (22, 39) </a:t>
                      </a:r>
                    </a:p>
                  </a:txBody>
                  <a:tcPr marL="121920" marR="121920" anchor="ctr">
                    <a:lnL w="28575" cap="flat" cmpd="sng" algn="ctr">
                      <a:solidFill>
                        <a:schemeClr val="tx1"/>
                      </a:solidFill>
                      <a:prstDash val="solid"/>
                      <a:round/>
                      <a:headEnd type="none" w="med" len="med"/>
                      <a:tailEnd type="none" w="med" len="med"/>
                    </a:lnL>
                    <a:noFill/>
                  </a:tcPr>
                </a:tc>
                <a:tc>
                  <a:txBody>
                    <a:bodyPr/>
                    <a:lstStyle/>
                    <a:p>
                      <a:pPr algn="ctr"/>
                      <a:r>
                        <a:rPr lang="en-US" sz="1200" b="0" dirty="0">
                          <a:solidFill>
                            <a:schemeClr val="bg1"/>
                          </a:solidFill>
                          <a:latin typeface="+mj-lt"/>
                        </a:rPr>
                        <a:t>47%</a:t>
                      </a:r>
                    </a:p>
                    <a:p>
                      <a:pPr algn="ctr"/>
                      <a:r>
                        <a:rPr lang="en-US" sz="1200" b="0" dirty="0">
                          <a:solidFill>
                            <a:schemeClr val="bg1"/>
                          </a:solidFill>
                          <a:latin typeface="+mj-lt"/>
                        </a:rPr>
                        <a:t>(30, 65)</a:t>
                      </a:r>
                    </a:p>
                  </a:txBody>
                  <a:tcPr marL="121920" marR="121920" anchor="ctr">
                    <a:solidFill>
                      <a:schemeClr val="accent2"/>
                    </a:solidFill>
                  </a:tcPr>
                </a:tc>
                <a:extLst>
                  <a:ext uri="{0D108BD9-81ED-4DB2-BD59-A6C34878D82A}">
                    <a16:rowId xmlns:a16="http://schemas.microsoft.com/office/drawing/2014/main" val="10002"/>
                  </a:ext>
                </a:extLst>
              </a:tr>
              <a:tr h="1142150">
                <a:tc>
                  <a:txBody>
                    <a:bodyPr/>
                    <a:lstStyle/>
                    <a:p>
                      <a:r>
                        <a:rPr lang="en-US" sz="1200" dirty="0">
                          <a:latin typeface="+mj-lt"/>
                        </a:rPr>
                        <a:t>mPFS months</a:t>
                      </a:r>
                    </a:p>
                    <a:p>
                      <a:r>
                        <a:rPr lang="en-US" sz="1200" dirty="0">
                          <a:latin typeface="+mj-lt"/>
                        </a:rPr>
                        <a:t>(95% CI)</a:t>
                      </a:r>
                    </a:p>
                  </a:txBody>
                  <a:tcPr marL="121920" marR="121920" anchor="ctr">
                    <a:lnR w="12700" cap="flat" cmpd="sng" algn="ctr">
                      <a:solidFill>
                        <a:schemeClr val="tx1"/>
                      </a:solidFill>
                      <a:prstDash val="solid"/>
                      <a:round/>
                      <a:headEnd type="none" w="med" len="med"/>
                      <a:tailEnd type="none" w="med" len="med"/>
                    </a:lnR>
                  </a:tcPr>
                </a:tc>
                <a:tc>
                  <a:txBody>
                    <a:bodyPr/>
                    <a:lstStyle/>
                    <a:p>
                      <a:pPr algn="ctr"/>
                      <a:r>
                        <a:rPr lang="en-US" sz="1200" dirty="0">
                          <a:latin typeface="+mj-lt"/>
                        </a:rPr>
                        <a:t>4.8</a:t>
                      </a:r>
                    </a:p>
                    <a:p>
                      <a:pPr algn="ctr"/>
                      <a:r>
                        <a:rPr lang="en-US" sz="1200" dirty="0">
                          <a:latin typeface="+mj-lt"/>
                        </a:rPr>
                        <a:t>(3.9, 5.7)</a:t>
                      </a:r>
                    </a:p>
                  </a:txBody>
                  <a:tcPr marL="121920" marR="121920" anchor="ctr">
                    <a:lnL w="12700" cap="flat" cmpd="sng" algn="ctr">
                      <a:solidFill>
                        <a:schemeClr val="tx1"/>
                      </a:solidFill>
                      <a:prstDash val="solid"/>
                      <a:round/>
                      <a:headEnd type="none" w="med" len="med"/>
                      <a:tailEnd type="none" w="med" len="med"/>
                    </a:lnL>
                  </a:tcPr>
                </a:tc>
                <a:tc>
                  <a:txBody>
                    <a:bodyPr/>
                    <a:lstStyle/>
                    <a:p>
                      <a:pPr marL="0" algn="ctr" defTabSz="914400" rtl="0" eaLnBrk="1" latinLnBrk="0" hangingPunct="1"/>
                      <a:r>
                        <a:rPr lang="en-US" sz="1200" kern="1200" dirty="0">
                          <a:solidFill>
                            <a:schemeClr val="bg1"/>
                          </a:solidFill>
                          <a:latin typeface="+mj-lt"/>
                          <a:ea typeface="+mn-ea"/>
                          <a:cs typeface="+mn-cs"/>
                        </a:rPr>
                        <a:t>6.7</a:t>
                      </a:r>
                    </a:p>
                    <a:p>
                      <a:pPr marL="0" algn="ctr" defTabSz="914400" rtl="0" eaLnBrk="1" latinLnBrk="0" hangingPunct="1"/>
                      <a:r>
                        <a:rPr lang="en-US" sz="1200" kern="1200" dirty="0">
                          <a:solidFill>
                            <a:schemeClr val="bg1"/>
                          </a:solidFill>
                          <a:latin typeface="+mj-lt"/>
                          <a:ea typeface="+mn-ea"/>
                          <a:cs typeface="+mn-cs"/>
                        </a:rPr>
                        <a:t>(3.9, 11.0)</a:t>
                      </a:r>
                    </a:p>
                  </a:txBody>
                  <a:tcPr marL="121920" marR="121920" anchor="ctr">
                    <a:lnR w="28575" cap="flat" cmpd="sng" algn="ctr">
                      <a:solidFill>
                        <a:schemeClr val="tx1"/>
                      </a:solidFill>
                      <a:prstDash val="solid"/>
                      <a:round/>
                      <a:headEnd type="none" w="med" len="med"/>
                      <a:tailEnd type="none" w="med" len="med"/>
                    </a:lnR>
                    <a:solidFill>
                      <a:schemeClr val="accent1"/>
                    </a:solidFill>
                  </a:tcPr>
                </a:tc>
                <a:tc>
                  <a:txBody>
                    <a:bodyPr/>
                    <a:lstStyle/>
                    <a:p>
                      <a:pPr marL="0" algn="ctr" defTabSz="914400" rtl="0" eaLnBrk="1" latinLnBrk="0" hangingPunct="1"/>
                      <a:r>
                        <a:rPr lang="en-US" sz="1200" kern="1200" dirty="0">
                          <a:solidFill>
                            <a:schemeClr val="dk1"/>
                          </a:solidFill>
                          <a:latin typeface="+mj-lt"/>
                          <a:ea typeface="+mn-ea"/>
                          <a:cs typeface="+mn-cs"/>
                        </a:rPr>
                        <a:t>4.3</a:t>
                      </a:r>
                    </a:p>
                    <a:p>
                      <a:pPr marL="0" algn="ctr" defTabSz="914400" rtl="0" eaLnBrk="1" latinLnBrk="0" hangingPunct="1"/>
                      <a:r>
                        <a:rPr lang="en-US" sz="1200" kern="1200" dirty="0">
                          <a:solidFill>
                            <a:schemeClr val="dk1"/>
                          </a:solidFill>
                          <a:latin typeface="+mj-lt"/>
                          <a:ea typeface="+mn-ea"/>
                          <a:cs typeface="+mn-cs"/>
                        </a:rPr>
                        <a:t>(3.9, 5.4)</a:t>
                      </a:r>
                    </a:p>
                  </a:txBody>
                  <a:tcPr marL="121920" marR="121920" anchor="ctr">
                    <a:lnL w="28575" cap="flat" cmpd="sng" algn="ctr">
                      <a:solidFill>
                        <a:schemeClr val="tx1"/>
                      </a:solidFill>
                      <a:prstDash val="solid"/>
                      <a:round/>
                      <a:headEnd type="none" w="med" len="med"/>
                      <a:tailEnd type="none" w="med" len="med"/>
                    </a:lnL>
                  </a:tcPr>
                </a:tc>
                <a:tc>
                  <a:txBody>
                    <a:bodyPr/>
                    <a:lstStyle/>
                    <a:p>
                      <a:pPr algn="ctr"/>
                      <a:r>
                        <a:rPr lang="en-US" sz="1200" b="0" dirty="0">
                          <a:solidFill>
                            <a:schemeClr val="bg1"/>
                          </a:solidFill>
                          <a:latin typeface="+mj-lt"/>
                        </a:rPr>
                        <a:t>6.7</a:t>
                      </a:r>
                    </a:p>
                    <a:p>
                      <a:pPr algn="ctr"/>
                      <a:r>
                        <a:rPr lang="en-US" sz="1200" b="0" dirty="0">
                          <a:solidFill>
                            <a:schemeClr val="bg1"/>
                          </a:solidFill>
                          <a:latin typeface="+mj-lt"/>
                        </a:rPr>
                        <a:t>(4.1, 8.3)</a:t>
                      </a:r>
                    </a:p>
                  </a:txBody>
                  <a:tcPr marL="121920" marR="121920" anchor="ctr">
                    <a:solidFill>
                      <a:schemeClr val="accent2"/>
                    </a:solidFill>
                  </a:tcPr>
                </a:tc>
                <a:extLst>
                  <a:ext uri="{0D108BD9-81ED-4DB2-BD59-A6C34878D82A}">
                    <a16:rowId xmlns:a16="http://schemas.microsoft.com/office/drawing/2014/main" val="10003"/>
                  </a:ext>
                </a:extLst>
              </a:tr>
            </a:tbl>
          </a:graphicData>
        </a:graphic>
      </p:graphicFrame>
      <p:sp>
        <p:nvSpPr>
          <p:cNvPr id="10" name="TextBox 9"/>
          <p:cNvSpPr txBox="1"/>
          <p:nvPr/>
        </p:nvSpPr>
        <p:spPr>
          <a:xfrm>
            <a:off x="2677358" y="6334372"/>
            <a:ext cx="3619600" cy="338554"/>
          </a:xfrm>
          <a:prstGeom prst="rect">
            <a:avLst/>
          </a:prstGeom>
          <a:noFill/>
          <a:ln w="34925">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00263A"/>
                </a:solidFill>
                <a:effectLst/>
                <a:uLnTx/>
                <a:uFillTx/>
                <a:latin typeface="Trebuchet MS"/>
                <a:ea typeface="+mn-ea"/>
                <a:cs typeface="+mn-cs"/>
              </a:rPr>
              <a:t>Study Population</a:t>
            </a:r>
          </a:p>
        </p:txBody>
      </p:sp>
      <p:sp>
        <p:nvSpPr>
          <p:cNvPr id="2" name="Rectangle 1"/>
          <p:cNvSpPr/>
          <p:nvPr/>
        </p:nvSpPr>
        <p:spPr>
          <a:xfrm>
            <a:off x="419098" y="1382753"/>
            <a:ext cx="731173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all" spc="450" normalizeH="0" baseline="0" noProof="0" dirty="0">
                <a:ln>
                  <a:noFill/>
                </a:ln>
                <a:solidFill>
                  <a:srgbClr val="00263A"/>
                </a:solidFill>
                <a:effectLst/>
                <a:uLnTx/>
                <a:uFillTx/>
                <a:latin typeface="Trebuchet MS"/>
                <a:ea typeface="Open Sans Semibold" panose="020B0706030804020204" pitchFamily="34" charset="0"/>
                <a:cs typeface="Open Sans Semibold" panose="020B0706030804020204" pitchFamily="34" charset="0"/>
              </a:rPr>
              <a:t>Clinical Benefit Observed in Platinum-Resistant Ovarian Cancer Well Past </a:t>
            </a:r>
            <a:r>
              <a:rPr kumimoji="0" lang="en-US" sz="1400" b="0" i="0" u="none" strike="noStrike" kern="0" cap="all" spc="450" normalizeH="0" baseline="0" noProof="0" dirty="0">
                <a:ln>
                  <a:noFill/>
                </a:ln>
                <a:solidFill>
                  <a:srgbClr val="00263A"/>
                </a:solidFill>
                <a:effectLst/>
                <a:uLnTx/>
                <a:uFillTx/>
                <a:latin typeface="Trebuchet MS"/>
                <a:ea typeface="Century Gothic" charset="0"/>
                <a:cs typeface="Century Gothic" charset="0"/>
              </a:rPr>
              <a:t>1</a:t>
            </a:r>
            <a:r>
              <a:rPr kumimoji="0" lang="en-US" sz="1400" b="0" i="0" u="none" strike="noStrike" kern="0" cap="all" spc="450" normalizeH="0" baseline="0" noProof="0" dirty="0">
                <a:ln>
                  <a:noFill/>
                </a:ln>
                <a:solidFill>
                  <a:srgbClr val="00263A"/>
                </a:solidFill>
                <a:effectLst/>
                <a:uLnTx/>
                <a:uFillTx/>
                <a:latin typeface="Trebuchet MS"/>
                <a:ea typeface="Open Sans Semibold" panose="020B0706030804020204" pitchFamily="34" charset="0"/>
                <a:cs typeface="Open Sans Semibold" panose="020B0706030804020204" pitchFamily="34" charset="0"/>
              </a:rPr>
              <a:t> Year on Treatment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263A"/>
              </a:solidFill>
              <a:effectLst/>
              <a:uLnTx/>
              <a:uFillTx/>
              <a:latin typeface="Trebuchet MS"/>
              <a:ea typeface="+mn-ea"/>
              <a:cs typeface="+mn-cs"/>
            </a:endParaRPr>
          </a:p>
        </p:txBody>
      </p:sp>
      <p:sp>
        <p:nvSpPr>
          <p:cNvPr id="18" name="Title 1"/>
          <p:cNvSpPr>
            <a:spLocks noGrp="1"/>
          </p:cNvSpPr>
          <p:nvPr>
            <p:ph type="title"/>
          </p:nvPr>
        </p:nvSpPr>
        <p:spPr>
          <a:xfrm>
            <a:off x="419099" y="169523"/>
            <a:ext cx="11458373" cy="1419363"/>
          </a:xfrm>
        </p:spPr>
        <p:txBody>
          <a:bodyPr/>
          <a:lstStyle/>
          <a:p>
            <a:pPr algn="ctr"/>
            <a:r>
              <a:rPr lang="en-US" sz="3200" b="1" cap="all" spc="450" dirty="0">
                <a:latin typeface="Arial" panose="020B0604020202020204" pitchFamily="34" charset="0"/>
                <a:ea typeface="Open Sans Semibold" panose="020B0706030804020204" pitchFamily="34" charset="0"/>
                <a:cs typeface="Arial" panose="020B0604020202020204" pitchFamily="34" charset="0"/>
              </a:rPr>
              <a:t>Consistent Activity with Mirvetuximab Monotherapy over Multiple Cohorts</a:t>
            </a:r>
          </a:p>
        </p:txBody>
      </p:sp>
      <p:sp>
        <p:nvSpPr>
          <p:cNvPr id="21" name="TextBox 20"/>
          <p:cNvSpPr txBox="1"/>
          <p:nvPr/>
        </p:nvSpPr>
        <p:spPr>
          <a:xfrm>
            <a:off x="6402961" y="6180484"/>
            <a:ext cx="5474511" cy="646331"/>
          </a:xfrm>
          <a:prstGeom prst="rect">
            <a:avLst/>
          </a:prstGeom>
          <a:solidFill>
            <a:schemeClr val="bg1"/>
          </a:solidFill>
        </p:spPr>
        <p:txBody>
          <a:bodyPr wrap="square" rtlCol="0" anchor="b">
            <a:spAutoFit/>
          </a:bodyPr>
          <a:lstStyle>
            <a:defPPr>
              <a:defRPr lang="en-US"/>
            </a:defPPr>
            <a:lvl1pPr marL="57150" indent="-57150" algn="r">
              <a:defRPr sz="1000">
                <a:solidFill>
                  <a:schemeClr val="accent3">
                    <a:lumMod val="75000"/>
                  </a:schemeClr>
                </a:solidFill>
                <a:latin typeface="+mn-lt"/>
              </a:defRPr>
            </a:lvl1pPr>
            <a:lvl2pPr marL="57150" lvl="1" indent="-57150" algn="r">
              <a:defRPr sz="900" baseline="30000">
                <a:latin typeface="Calibri Light" panose="020F0302020204030204" pitchFamily="34" charset="0"/>
                <a:cs typeface="Calibri Light" panose="020F0302020204030204" pitchFamily="34" charset="0"/>
              </a:defRPr>
            </a:lvl2pPr>
          </a:lstStyle>
          <a:p>
            <a:pPr marL="57150" marR="0" lvl="1" indent="-5715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30000" noProof="0" dirty="0">
                <a:ln>
                  <a:noFill/>
                </a:ln>
                <a:solidFill>
                  <a:srgbClr val="888B8D"/>
                </a:solidFill>
                <a:effectLst/>
                <a:uLnTx/>
                <a:uFillTx/>
                <a:latin typeface="Trebuchet MS"/>
                <a:ea typeface="+mn-ea"/>
              </a:rPr>
              <a:t>1</a:t>
            </a:r>
            <a:r>
              <a:rPr kumimoji="0" lang="en-US" sz="900" b="0" i="0" u="none" strike="noStrike" kern="1200" cap="none" spc="0" normalizeH="0" baseline="0" noProof="0" dirty="0">
                <a:ln>
                  <a:noFill/>
                </a:ln>
                <a:solidFill>
                  <a:srgbClr val="888B8D"/>
                </a:solidFill>
                <a:effectLst/>
                <a:uLnTx/>
                <a:uFillTx/>
                <a:latin typeface="Trebuchet MS"/>
                <a:ea typeface="+mn-ea"/>
              </a:rPr>
              <a:t>Moore et al ASCO 2016</a:t>
            </a:r>
          </a:p>
          <a:p>
            <a:pPr marL="57150" marR="0" lvl="1" indent="-5715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30000" noProof="0" dirty="0">
                <a:ln>
                  <a:noFill/>
                </a:ln>
                <a:solidFill>
                  <a:srgbClr val="888B8D"/>
                </a:solidFill>
                <a:effectLst/>
                <a:uLnTx/>
                <a:uFillTx/>
                <a:latin typeface="Trebuchet MS"/>
                <a:ea typeface="+mn-ea"/>
              </a:rPr>
              <a:t>2</a:t>
            </a:r>
            <a:r>
              <a:rPr kumimoji="0" lang="en-US" sz="900" b="0" i="0" u="none" strike="noStrike" kern="1200" cap="none" spc="0" normalizeH="0" baseline="0" noProof="0" dirty="0">
                <a:ln>
                  <a:noFill/>
                </a:ln>
                <a:solidFill>
                  <a:srgbClr val="888B8D"/>
                </a:solidFill>
                <a:effectLst/>
                <a:uLnTx/>
                <a:uFillTx/>
                <a:latin typeface="Trebuchet MS"/>
                <a:ea typeface="+mn-ea"/>
              </a:rPr>
              <a:t>Moore et al ASCO 2017</a:t>
            </a:r>
          </a:p>
          <a:p>
            <a:pPr marL="57150" marR="0" lvl="1" indent="-5715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888B8D"/>
                </a:solidFill>
                <a:effectLst/>
                <a:uLnTx/>
                <a:uFillTx/>
                <a:latin typeface="Trebuchet MS"/>
                <a:ea typeface="+mn-ea"/>
              </a:rPr>
              <a:t>cORR: confirmed Objective Response Rate </a:t>
            </a:r>
          </a:p>
          <a:p>
            <a:pPr marL="57150" marR="0" lvl="1" indent="-57150" algn="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888B8D"/>
              </a:solidFill>
              <a:effectLst/>
              <a:uLnTx/>
              <a:uFillTx/>
              <a:latin typeface="Trebuchet MS"/>
              <a:ea typeface="+mn-ea"/>
            </a:endParaRPr>
          </a:p>
        </p:txBody>
      </p:sp>
      <p:pic>
        <p:nvPicPr>
          <p:cNvPr id="25" name="Picture 2"/>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p:blipFill>
        <p:spPr bwMode="auto">
          <a:xfrm>
            <a:off x="7790827" y="3663918"/>
            <a:ext cx="3252403" cy="2535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760607" y="1136447"/>
            <a:ext cx="3312842" cy="2527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Connector 26"/>
          <p:cNvCxnSpPr/>
          <p:nvPr/>
        </p:nvCxnSpPr>
        <p:spPr bwMode="auto">
          <a:xfrm flipH="1" flipV="1">
            <a:off x="9473970" y="1331490"/>
            <a:ext cx="0" cy="1812990"/>
          </a:xfrm>
          <a:prstGeom prst="line">
            <a:avLst/>
          </a:prstGeom>
          <a:noFill/>
          <a:ln w="12700" cap="flat" cmpd="sng" algn="ctr">
            <a:solidFill>
              <a:schemeClr val="bg1">
                <a:lumMod val="75000"/>
              </a:schemeClr>
            </a:solidFill>
            <a:prstDash val="dash"/>
            <a:round/>
            <a:headEnd type="none" w="med" len="med"/>
            <a:tailEnd type="none" w="med" len="med"/>
          </a:ln>
          <a:effectLst/>
        </p:spPr>
      </p:cxnSp>
      <p:cxnSp>
        <p:nvCxnSpPr>
          <p:cNvPr id="28" name="Straight Connector 27"/>
          <p:cNvCxnSpPr/>
          <p:nvPr/>
        </p:nvCxnSpPr>
        <p:spPr bwMode="auto">
          <a:xfrm flipH="1" flipV="1">
            <a:off x="9473970" y="3847960"/>
            <a:ext cx="0" cy="1812990"/>
          </a:xfrm>
          <a:prstGeom prst="line">
            <a:avLst/>
          </a:prstGeom>
          <a:noFill/>
          <a:ln w="12700" cap="flat" cmpd="sng" algn="ctr">
            <a:solidFill>
              <a:schemeClr val="bg1">
                <a:lumMod val="75000"/>
              </a:schemeClr>
            </a:solidFill>
            <a:prstDash val="dash"/>
            <a:round/>
            <a:headEnd type="none" w="med" len="med"/>
            <a:tailEnd type="none" w="med" len="med"/>
          </a:ln>
          <a:effectLst/>
        </p:spPr>
      </p:cxnSp>
      <p:sp>
        <p:nvSpPr>
          <p:cNvPr id="3" name="Rectangle 2"/>
          <p:cNvSpPr/>
          <p:nvPr/>
        </p:nvSpPr>
        <p:spPr>
          <a:xfrm>
            <a:off x="1181100" y="6380015"/>
            <a:ext cx="1123950" cy="325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E72AA78-AACE-E848-8DCD-472555212948}"/>
              </a:ext>
            </a:extLst>
          </p:cNvPr>
          <p:cNvSpPr txBox="1"/>
          <p:nvPr/>
        </p:nvSpPr>
        <p:spPr>
          <a:xfrm>
            <a:off x="2730625" y="5914850"/>
            <a:ext cx="3619600" cy="430887"/>
          </a:xfrm>
          <a:prstGeom prst="rect">
            <a:avLst/>
          </a:prstGeom>
          <a:noFill/>
          <a:ln w="34925">
            <a:noFill/>
          </a:ln>
        </p:spPr>
        <p:txBody>
          <a:bodyPr wrap="square" rtlCol="0">
            <a:spAutoFit/>
          </a:bodyPr>
          <a:lstStyle/>
          <a:p>
            <a:pPr algn="ctr"/>
            <a:r>
              <a:rPr lang="en-US" sz="2200" b="1" dirty="0"/>
              <a:t>FORWARD I</a:t>
            </a:r>
          </a:p>
        </p:txBody>
      </p:sp>
    </p:spTree>
    <p:extLst>
      <p:ext uri="{BB962C8B-B14F-4D97-AF65-F5344CB8AC3E}">
        <p14:creationId xmlns:p14="http://schemas.microsoft.com/office/powerpoint/2010/main" val="1626645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98D3F1-5EF6-324E-A9AE-7C90F9680BA6}"/>
              </a:ext>
            </a:extLst>
          </p:cNvPr>
          <p:cNvPicPr>
            <a:picLocks noChangeAspect="1"/>
          </p:cNvPicPr>
          <p:nvPr/>
        </p:nvPicPr>
        <p:blipFill>
          <a:blip r:embed="rId2"/>
          <a:stretch>
            <a:fillRect/>
          </a:stretch>
        </p:blipFill>
        <p:spPr>
          <a:xfrm>
            <a:off x="0" y="-24590"/>
            <a:ext cx="12192001" cy="6882589"/>
          </a:xfrm>
          <a:prstGeom prst="rect">
            <a:avLst/>
          </a:prstGeom>
        </p:spPr>
      </p:pic>
      <p:sp>
        <p:nvSpPr>
          <p:cNvPr id="5" name="Rectangle 4">
            <a:extLst>
              <a:ext uri="{FF2B5EF4-FFF2-40B4-BE49-F238E27FC236}">
                <a16:creationId xmlns:a16="http://schemas.microsoft.com/office/drawing/2014/main" id="{3F0E46F7-3031-B04F-BF54-B6D6275D1B9A}"/>
              </a:ext>
            </a:extLst>
          </p:cNvPr>
          <p:cNvSpPr/>
          <p:nvPr/>
        </p:nvSpPr>
        <p:spPr>
          <a:xfrm>
            <a:off x="1663999" y="588510"/>
            <a:ext cx="9036281" cy="1323439"/>
          </a:xfrm>
          <a:prstGeom prst="rect">
            <a:avLst/>
          </a:prstGeom>
        </p:spPr>
        <p:txBody>
          <a:bodyPr wrap="square">
            <a:spAutoFit/>
          </a:bodyPr>
          <a:lstStyle/>
          <a:p>
            <a:pPr algn="ctr"/>
            <a:r>
              <a:rPr lang="en-US" sz="4000" b="1" dirty="0">
                <a:solidFill>
                  <a:schemeClr val="bg1"/>
                </a:solidFill>
              </a:rPr>
              <a:t>Targeting Folate Receptor Alpha (FRα) </a:t>
            </a:r>
            <a:br>
              <a:rPr lang="en-US" sz="4000" b="1" dirty="0">
                <a:solidFill>
                  <a:schemeClr val="bg1"/>
                </a:solidFill>
              </a:rPr>
            </a:br>
            <a:r>
              <a:rPr lang="en-US" sz="4000" b="1" dirty="0">
                <a:solidFill>
                  <a:schemeClr val="bg1"/>
                </a:solidFill>
              </a:rPr>
              <a:t>in Patients with Gynecologic Cancers</a:t>
            </a:r>
          </a:p>
        </p:txBody>
      </p:sp>
      <p:sp>
        <p:nvSpPr>
          <p:cNvPr id="7" name="TextBox 6">
            <a:extLst>
              <a:ext uri="{FF2B5EF4-FFF2-40B4-BE49-F238E27FC236}">
                <a16:creationId xmlns:a16="http://schemas.microsoft.com/office/drawing/2014/main" id="{A5E9FBDB-50EA-0C4F-9983-60AB9F3E7208}"/>
              </a:ext>
            </a:extLst>
          </p:cNvPr>
          <p:cNvSpPr txBox="1"/>
          <p:nvPr/>
        </p:nvSpPr>
        <p:spPr>
          <a:xfrm>
            <a:off x="6182140" y="5473512"/>
            <a:ext cx="5784574" cy="1015663"/>
          </a:xfrm>
          <a:prstGeom prst="rect">
            <a:avLst/>
          </a:prstGeom>
          <a:noFill/>
        </p:spPr>
        <p:txBody>
          <a:bodyPr wrap="square" rtlCol="0">
            <a:spAutoFit/>
          </a:bodyPr>
          <a:lstStyle/>
          <a:p>
            <a:pPr algn="ctr"/>
            <a:r>
              <a:rPr lang="en-US" sz="2000" b="1" dirty="0">
                <a:solidFill>
                  <a:schemeClr val="bg1"/>
                </a:solidFill>
              </a:rPr>
              <a:t> Research To Practice: Society of Gynecologic Oncology (SGO) Annual Meeting on Women’s Cancer Honolulu, Hawaii 2019</a:t>
            </a:r>
          </a:p>
        </p:txBody>
      </p:sp>
      <p:sp>
        <p:nvSpPr>
          <p:cNvPr id="6" name="TextBox 5">
            <a:extLst>
              <a:ext uri="{FF2B5EF4-FFF2-40B4-BE49-F238E27FC236}">
                <a16:creationId xmlns:a16="http://schemas.microsoft.com/office/drawing/2014/main" id="{77EFD9E7-43E5-404B-AD37-2CC23578CA8E}"/>
              </a:ext>
            </a:extLst>
          </p:cNvPr>
          <p:cNvSpPr txBox="1"/>
          <p:nvPr/>
        </p:nvSpPr>
        <p:spPr>
          <a:xfrm>
            <a:off x="6182139" y="3416705"/>
            <a:ext cx="5784574" cy="1754326"/>
          </a:xfrm>
          <a:prstGeom prst="rect">
            <a:avLst/>
          </a:prstGeom>
          <a:noFill/>
        </p:spPr>
        <p:txBody>
          <a:bodyPr wrap="square" rtlCol="0">
            <a:spAutoFit/>
          </a:bodyPr>
          <a:lstStyle/>
          <a:p>
            <a:pPr algn="ctr"/>
            <a:r>
              <a:rPr lang="en-US" b="1" dirty="0">
                <a:solidFill>
                  <a:schemeClr val="bg1"/>
                </a:solidFill>
              </a:rPr>
              <a:t>Michael J </a:t>
            </a:r>
            <a:r>
              <a:rPr lang="en-US" b="1" dirty="0" err="1">
                <a:solidFill>
                  <a:schemeClr val="bg1"/>
                </a:solidFill>
              </a:rPr>
              <a:t>Birrer</a:t>
            </a:r>
            <a:r>
              <a:rPr lang="en-US" b="1" dirty="0">
                <a:solidFill>
                  <a:schemeClr val="bg1"/>
                </a:solidFill>
              </a:rPr>
              <a:t>, MD, PhD</a:t>
            </a:r>
            <a:endParaRPr lang="en-US" dirty="0">
              <a:solidFill>
                <a:schemeClr val="bg1"/>
              </a:solidFill>
            </a:endParaRPr>
          </a:p>
          <a:p>
            <a:pPr algn="ctr"/>
            <a:r>
              <a:rPr lang="en-US" dirty="0">
                <a:solidFill>
                  <a:schemeClr val="bg1"/>
                </a:solidFill>
              </a:rPr>
              <a:t>Director, O’Neal Comprehensive Cancer Center</a:t>
            </a:r>
          </a:p>
          <a:p>
            <a:pPr algn="ctr"/>
            <a:r>
              <a:rPr lang="en-US" dirty="0">
                <a:solidFill>
                  <a:schemeClr val="bg1"/>
                </a:solidFill>
              </a:rPr>
              <a:t>Professor of Medicine/Hematology and Oncology</a:t>
            </a:r>
          </a:p>
          <a:p>
            <a:pPr algn="ctr"/>
            <a:r>
              <a:rPr lang="en-US" dirty="0">
                <a:solidFill>
                  <a:schemeClr val="bg1"/>
                </a:solidFill>
              </a:rPr>
              <a:t>Evalina B Spencer Chair in Oncology</a:t>
            </a:r>
          </a:p>
          <a:p>
            <a:pPr algn="ctr"/>
            <a:r>
              <a:rPr lang="en-US" dirty="0">
                <a:solidFill>
                  <a:schemeClr val="bg1"/>
                </a:solidFill>
              </a:rPr>
              <a:t>The University of Alabama at Birmingham</a:t>
            </a:r>
          </a:p>
          <a:p>
            <a:pPr algn="ctr"/>
            <a:r>
              <a:rPr lang="en-US" dirty="0">
                <a:solidFill>
                  <a:schemeClr val="bg1"/>
                </a:solidFill>
              </a:rPr>
              <a:t>Birmingham, Alabama</a:t>
            </a:r>
          </a:p>
        </p:txBody>
      </p:sp>
    </p:spTree>
    <p:extLst>
      <p:ext uri="{BB962C8B-B14F-4D97-AF65-F5344CB8AC3E}">
        <p14:creationId xmlns:p14="http://schemas.microsoft.com/office/powerpoint/2010/main" val="2167327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r="13169"/>
          <a:stretch/>
        </p:blipFill>
        <p:spPr bwMode="auto">
          <a:xfrm>
            <a:off x="0" y="1866631"/>
            <a:ext cx="6834753" cy="4465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051728" y="1421214"/>
            <a:ext cx="4640616" cy="4801314"/>
          </a:xfrm>
          <a:prstGeom prst="rect">
            <a:avLst/>
          </a:prstGeom>
          <a:noFill/>
        </p:spPr>
        <p:txBody>
          <a:bodyPr wrap="square" rtlCol="0">
            <a:spAutoFit/>
          </a:bodyPr>
          <a:lstStyle/>
          <a:p>
            <a:pPr marL="301625" marR="0" lvl="0" indent="-301625" algn="l" defTabSz="914400" rtl="0" eaLnBrk="1" fontAlgn="base" latinLnBrk="0" hangingPunct="1">
              <a:lnSpc>
                <a:spcPct val="100000"/>
              </a:lnSpc>
              <a:spcBef>
                <a:spcPts val="6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Well-tolerated across all ovarian cancer cohorts (n = 113)</a:t>
            </a:r>
          </a:p>
          <a:p>
            <a:pPr marL="301625" marR="0" lvl="0" indent="-301625" algn="l" defTabSz="914400" rtl="0" eaLnBrk="1" fontAlgn="base" latinLnBrk="0" hangingPunct="1">
              <a:lnSpc>
                <a:spcPct val="100000"/>
              </a:lnSpc>
              <a:spcBef>
                <a:spcPts val="6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Adverse events generally low grade and manageable</a:t>
            </a:r>
          </a:p>
          <a:p>
            <a:pPr marL="301625" marR="0" lvl="0" indent="-301625" algn="l" defTabSz="914400" rtl="0" eaLnBrk="1" fontAlgn="base" latinLnBrk="0" hangingPunct="1">
              <a:lnSpc>
                <a:spcPct val="100000"/>
              </a:lnSpc>
              <a:spcBef>
                <a:spcPts val="6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No grade &gt;3 adverse event </a:t>
            </a:r>
            <a:br>
              <a:rPr kumimoji="0" lang="en-US" sz="2200" b="0" i="0" u="none" strike="noStrike" kern="1200" cap="none" spc="0" normalizeH="0" baseline="0" noProof="0" dirty="0">
                <a:ln>
                  <a:noFill/>
                </a:ln>
                <a:solidFill>
                  <a:srgbClr val="000000"/>
                </a:solidFill>
                <a:effectLst/>
                <a:uLnTx/>
                <a:uFillTx/>
                <a:latin typeface="Trebuchet MS"/>
                <a:ea typeface="+mn-ea"/>
                <a:cs typeface="+mn-cs"/>
              </a:rPr>
            </a:br>
            <a:r>
              <a:rPr kumimoji="0" lang="en-US" sz="2200" b="0" i="0" u="none" strike="noStrike" kern="1200" cap="none" spc="0" normalizeH="0" baseline="0" noProof="0" dirty="0">
                <a:ln>
                  <a:noFill/>
                </a:ln>
                <a:solidFill>
                  <a:srgbClr val="000000"/>
                </a:solidFill>
                <a:effectLst/>
                <a:uLnTx/>
                <a:uFillTx/>
                <a:latin typeface="Trebuchet MS"/>
                <a:ea typeface="+mn-ea"/>
                <a:cs typeface="+mn-cs"/>
              </a:rPr>
              <a:t>occurred in ≥10% of patients</a:t>
            </a:r>
          </a:p>
          <a:p>
            <a:pPr marL="301625" marR="0" lvl="0" indent="-301625" algn="l" defTabSz="914400" rtl="0" eaLnBrk="1" fontAlgn="base" latinLnBrk="0" hangingPunct="1">
              <a:lnSpc>
                <a:spcPct val="100000"/>
              </a:lnSpc>
              <a:spcBef>
                <a:spcPts val="6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Consistent adverse event profile for FORWARD I eligible subset </a:t>
            </a:r>
            <a:br>
              <a:rPr kumimoji="0" lang="en-US" sz="2200" b="0" i="0" u="none" strike="noStrike" kern="1200" cap="none" spc="0" normalizeH="0" baseline="0" noProof="0" dirty="0">
                <a:ln>
                  <a:noFill/>
                </a:ln>
                <a:solidFill>
                  <a:srgbClr val="000000"/>
                </a:solidFill>
                <a:effectLst/>
                <a:uLnTx/>
                <a:uFillTx/>
                <a:latin typeface="Trebuchet MS"/>
                <a:ea typeface="+mn-ea"/>
                <a:cs typeface="+mn-cs"/>
              </a:rPr>
            </a:br>
            <a:r>
              <a:rPr kumimoji="0" lang="en-US" sz="2200" b="0" i="0" u="none" strike="noStrike" kern="1200" cap="none" spc="0" normalizeH="0" baseline="0" noProof="0" dirty="0">
                <a:ln>
                  <a:noFill/>
                </a:ln>
                <a:solidFill>
                  <a:srgbClr val="000000"/>
                </a:solidFill>
                <a:effectLst/>
                <a:uLnTx/>
                <a:uFillTx/>
                <a:latin typeface="Trebuchet MS"/>
                <a:ea typeface="+mn-ea"/>
                <a:cs typeface="+mn-cs"/>
              </a:rPr>
              <a:t>(n = 36) with the pooled population</a:t>
            </a:r>
          </a:p>
          <a:p>
            <a:pPr marL="301625" marR="0" lvl="0" indent="-301625" algn="l" defTabSz="914400" rtl="0" eaLnBrk="1" fontAlgn="base" latinLnBrk="0" hangingPunct="1">
              <a:lnSpc>
                <a:spcPct val="100000"/>
              </a:lnSpc>
              <a:spcBef>
                <a:spcPts val="6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Trebuchet MS"/>
                <a:ea typeface="+mn-ea"/>
                <a:cs typeface="+mn-cs"/>
              </a:rPr>
              <a:t>Drug-related AEs leading to discontinuation seen in 10 patients (9%)</a:t>
            </a:r>
          </a:p>
        </p:txBody>
      </p:sp>
      <p:sp>
        <p:nvSpPr>
          <p:cNvPr id="19" name="TextBox 18"/>
          <p:cNvSpPr txBox="1"/>
          <p:nvPr/>
        </p:nvSpPr>
        <p:spPr>
          <a:xfrm>
            <a:off x="623642" y="434977"/>
            <a:ext cx="10944716" cy="616651"/>
          </a:xfrm>
          <a:prstGeom prst="rect">
            <a:avLst/>
          </a:prstGeom>
          <a:solidFill>
            <a:schemeClr val="accent2"/>
          </a:solidFill>
        </p:spPr>
        <p:txBody>
          <a:bodyPr wrap="square" lIns="0" tIns="0" rIns="0" bIns="0" rtl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all" spc="300" normalizeH="0" baseline="0" noProof="0" dirty="0">
                <a:ln>
                  <a:noFill/>
                </a:ln>
                <a:solidFill>
                  <a:srgbClr val="FFFFFF"/>
                </a:solidFill>
                <a:effectLst/>
                <a:uLnTx/>
                <a:uFillTx/>
                <a:latin typeface="Gill Sans MT" panose="020B0502020104020203" pitchFamily="34" charset="0"/>
                <a:ea typeface="+mn-ea"/>
                <a:cs typeface="+mn-cs"/>
                <a:sym typeface="Arial"/>
              </a:rPr>
              <a:t>Safety Profile Demonstrated in Phase 1 Study</a:t>
            </a:r>
          </a:p>
        </p:txBody>
      </p:sp>
      <p:pic>
        <p:nvPicPr>
          <p:cNvPr id="9" name="Picture 2"/>
          <p:cNvPicPr>
            <a:picLocks noChangeAspect="1" noChangeArrowheads="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p:blipFill>
        <p:spPr bwMode="auto">
          <a:xfrm>
            <a:off x="5303313" y="4232653"/>
            <a:ext cx="1328729" cy="1065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996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380" y="217107"/>
            <a:ext cx="11430000" cy="1031564"/>
          </a:xfrm>
        </p:spPr>
        <p:txBody>
          <a:bodyPr/>
          <a:lstStyle/>
          <a:p>
            <a:pPr algn="ctr">
              <a:defRPr/>
            </a:pPr>
            <a:r>
              <a:rPr lang="en-US" sz="3400" b="1" dirty="0">
                <a:solidFill>
                  <a:schemeClr val="tx1"/>
                </a:solidFill>
                <a:latin typeface="Arial" panose="020B0604020202020204" pitchFamily="34" charset="0"/>
                <a:cs typeface="Arial" panose="020B0604020202020204" pitchFamily="34" charset="0"/>
              </a:rPr>
              <a:t>FR</a:t>
            </a:r>
            <a:r>
              <a:rPr lang="el-GR" sz="3400" b="1" dirty="0">
                <a:solidFill>
                  <a:schemeClr val="tx1"/>
                </a:solidFill>
                <a:latin typeface="Arial" panose="020B0604020202020204" pitchFamily="34" charset="0"/>
                <a:cs typeface="Arial" panose="020B0604020202020204" pitchFamily="34" charset="0"/>
              </a:rPr>
              <a:t>α</a:t>
            </a:r>
            <a:r>
              <a:rPr lang="en-US" sz="3400" b="1" dirty="0">
                <a:solidFill>
                  <a:schemeClr val="tx1"/>
                </a:solidFill>
                <a:latin typeface="Arial" panose="020B0604020202020204" pitchFamily="34" charset="0"/>
                <a:cs typeface="Arial" panose="020B0604020202020204" pitchFamily="34" charset="0"/>
              </a:rPr>
              <a:t> Expression Cutoffs Used in Development and Estimated Patient Eligibility for Ovarian Cancer</a:t>
            </a:r>
          </a:p>
        </p:txBody>
      </p:sp>
      <p:grpSp>
        <p:nvGrpSpPr>
          <p:cNvPr id="17" name="Group 16"/>
          <p:cNvGrpSpPr/>
          <p:nvPr/>
        </p:nvGrpSpPr>
        <p:grpSpPr>
          <a:xfrm>
            <a:off x="2172504" y="4475127"/>
            <a:ext cx="1318208" cy="1977626"/>
            <a:chOff x="6815288" y="1676400"/>
            <a:chExt cx="1318208" cy="1977626"/>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5288" y="1676400"/>
              <a:ext cx="1304623" cy="1515961"/>
            </a:xfrm>
            <a:prstGeom prst="rect">
              <a:avLst/>
            </a:prstGeom>
            <a:noFill/>
            <a:ln w="9525">
              <a:solidFill>
                <a:srgbClr val="2D2D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815288" y="3192361"/>
              <a:ext cx="1318208" cy="461665"/>
            </a:xfrm>
            <a:prstGeom prst="rect">
              <a:avLst/>
            </a:prstGeom>
          </p:spPr>
          <p:txBody>
            <a:bodyPr wrap="square">
              <a:spAutoFit/>
            </a:bodyPr>
            <a:lstStyle/>
            <a:p>
              <a:pPr marL="0" lvl="1" algn="ctr"/>
              <a:r>
                <a:rPr lang="en-US" sz="1200" b="1" dirty="0">
                  <a:solidFill>
                    <a:srgbClr val="2D2D6B"/>
                  </a:solidFill>
                </a:rPr>
                <a:t>Example of FR</a:t>
              </a:r>
              <a:r>
                <a:rPr lang="el-GR" sz="1200" b="1" dirty="0">
                  <a:solidFill>
                    <a:srgbClr val="2D2D6B"/>
                  </a:solidFill>
                </a:rPr>
                <a:t>α</a:t>
              </a:r>
              <a:r>
                <a:rPr lang="en-US" sz="1200" b="1" dirty="0">
                  <a:solidFill>
                    <a:srgbClr val="2D2D6B"/>
                  </a:solidFill>
                </a:rPr>
                <a:t> High</a:t>
              </a:r>
            </a:p>
          </p:txBody>
        </p:sp>
      </p:grpSp>
      <p:grpSp>
        <p:nvGrpSpPr>
          <p:cNvPr id="15" name="Group 14"/>
          <p:cNvGrpSpPr/>
          <p:nvPr/>
        </p:nvGrpSpPr>
        <p:grpSpPr>
          <a:xfrm>
            <a:off x="5422859" y="4475127"/>
            <a:ext cx="1341600" cy="2057620"/>
            <a:chOff x="5638800" y="4124325"/>
            <a:chExt cx="1341600" cy="2057620"/>
          </a:xfrm>
        </p:grpSpPr>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4124325"/>
              <a:ext cx="1341600" cy="1595956"/>
            </a:xfrm>
            <a:prstGeom prst="rect">
              <a:avLst/>
            </a:prstGeom>
            <a:noFill/>
            <a:ln w="9525">
              <a:solidFill>
                <a:srgbClr val="2D2D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638800" y="5720280"/>
              <a:ext cx="1341600" cy="461665"/>
            </a:xfrm>
            <a:prstGeom prst="rect">
              <a:avLst/>
            </a:prstGeom>
          </p:spPr>
          <p:txBody>
            <a:bodyPr wrap="square" lIns="45720" rIns="45720">
              <a:spAutoFit/>
            </a:bodyPr>
            <a:lstStyle/>
            <a:p>
              <a:pPr marL="0" lvl="1" algn="ctr"/>
              <a:r>
                <a:rPr lang="en-US" sz="1200" b="1" dirty="0">
                  <a:solidFill>
                    <a:srgbClr val="2D2D6B"/>
                  </a:solidFill>
                </a:rPr>
                <a:t>Example of FR</a:t>
              </a:r>
              <a:r>
                <a:rPr lang="el-GR" sz="1200" b="1" dirty="0">
                  <a:solidFill>
                    <a:srgbClr val="2D2D6B"/>
                  </a:solidFill>
                </a:rPr>
                <a:t>α </a:t>
              </a:r>
              <a:r>
                <a:rPr lang="en-US" sz="1200" b="1" dirty="0">
                  <a:solidFill>
                    <a:srgbClr val="2D2D6B"/>
                  </a:solidFill>
                </a:rPr>
                <a:t>Medium</a:t>
              </a:r>
            </a:p>
          </p:txBody>
        </p:sp>
      </p:grpSp>
      <p:grpSp>
        <p:nvGrpSpPr>
          <p:cNvPr id="16" name="Group 15"/>
          <p:cNvGrpSpPr/>
          <p:nvPr/>
        </p:nvGrpSpPr>
        <p:grpSpPr>
          <a:xfrm>
            <a:off x="8696606" y="4475130"/>
            <a:ext cx="1341600" cy="2057621"/>
            <a:chOff x="7560117" y="4124325"/>
            <a:chExt cx="1341600" cy="2057621"/>
          </a:xfrm>
        </p:grpSpPr>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0117" y="4124325"/>
              <a:ext cx="1341600" cy="1595956"/>
            </a:xfrm>
            <a:prstGeom prst="rect">
              <a:avLst/>
            </a:prstGeom>
            <a:noFill/>
            <a:ln w="9525">
              <a:solidFill>
                <a:srgbClr val="2D2D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7569923" y="5720281"/>
              <a:ext cx="1331794" cy="461665"/>
            </a:xfrm>
            <a:prstGeom prst="rect">
              <a:avLst/>
            </a:prstGeom>
          </p:spPr>
          <p:txBody>
            <a:bodyPr wrap="square">
              <a:spAutoFit/>
            </a:bodyPr>
            <a:lstStyle/>
            <a:p>
              <a:pPr marL="0" lvl="1" algn="ctr"/>
              <a:r>
                <a:rPr lang="en-US" sz="1200" b="1" dirty="0">
                  <a:solidFill>
                    <a:srgbClr val="2D2D6B"/>
                  </a:solidFill>
                </a:rPr>
                <a:t>Example of FR</a:t>
              </a:r>
              <a:r>
                <a:rPr lang="el-GR" sz="1200" b="1" dirty="0">
                  <a:solidFill>
                    <a:srgbClr val="2D2D6B"/>
                  </a:solidFill>
                </a:rPr>
                <a:t>α </a:t>
              </a:r>
              <a:r>
                <a:rPr lang="en-US" sz="1200" b="1" dirty="0">
                  <a:solidFill>
                    <a:srgbClr val="2D2D6B"/>
                  </a:solidFill>
                </a:rPr>
                <a:t>Low</a:t>
              </a:r>
            </a:p>
          </p:txBody>
        </p:sp>
      </p:grpSp>
      <p:graphicFrame>
        <p:nvGraphicFramePr>
          <p:cNvPr id="8" name="Table 7"/>
          <p:cNvGraphicFramePr>
            <a:graphicFrameLocks noGrp="1"/>
          </p:cNvGraphicFramePr>
          <p:nvPr>
            <p:extLst>
              <p:ext uri="{D42A27DB-BD31-4B8C-83A1-F6EECF244321}">
                <p14:modId xmlns:p14="http://schemas.microsoft.com/office/powerpoint/2010/main" val="429620907"/>
              </p:ext>
            </p:extLst>
          </p:nvPr>
        </p:nvGraphicFramePr>
        <p:xfrm>
          <a:off x="1809751" y="1499393"/>
          <a:ext cx="8715377" cy="2712831"/>
        </p:xfrm>
        <a:graphic>
          <a:graphicData uri="http://schemas.openxmlformats.org/drawingml/2006/table">
            <a:tbl>
              <a:tblPr firstRow="1" bandRow="1">
                <a:tableStyleId>{073A0DAA-6AF3-43AB-8588-CEC1D06C72B9}</a:tableStyleId>
              </a:tblPr>
              <a:tblGrid>
                <a:gridCol w="1362435">
                  <a:extLst>
                    <a:ext uri="{9D8B030D-6E8A-4147-A177-3AD203B41FA5}">
                      <a16:colId xmlns:a16="http://schemas.microsoft.com/office/drawing/2014/main" val="20000"/>
                    </a:ext>
                  </a:extLst>
                </a:gridCol>
                <a:gridCol w="1726090">
                  <a:extLst>
                    <a:ext uri="{9D8B030D-6E8A-4147-A177-3AD203B41FA5}">
                      <a16:colId xmlns:a16="http://schemas.microsoft.com/office/drawing/2014/main" val="20001"/>
                    </a:ext>
                  </a:extLst>
                </a:gridCol>
                <a:gridCol w="2283577">
                  <a:extLst>
                    <a:ext uri="{9D8B030D-6E8A-4147-A177-3AD203B41FA5}">
                      <a16:colId xmlns:a16="http://schemas.microsoft.com/office/drawing/2014/main" val="20002"/>
                    </a:ext>
                  </a:extLst>
                </a:gridCol>
                <a:gridCol w="3343275">
                  <a:extLst>
                    <a:ext uri="{9D8B030D-6E8A-4147-A177-3AD203B41FA5}">
                      <a16:colId xmlns:a16="http://schemas.microsoft.com/office/drawing/2014/main" val="20003"/>
                    </a:ext>
                  </a:extLst>
                </a:gridCol>
              </a:tblGrid>
              <a:tr h="727623">
                <a:tc>
                  <a:txBody>
                    <a:bodyPr/>
                    <a:lstStyle/>
                    <a:p>
                      <a:pPr algn="ctr"/>
                      <a:r>
                        <a:rPr lang="en-US" dirty="0"/>
                        <a:t>Cutoff</a:t>
                      </a:r>
                    </a:p>
                  </a:txBody>
                  <a:tcPr anchor="ctr"/>
                </a:tc>
                <a:tc>
                  <a:txBody>
                    <a:bodyPr/>
                    <a:lstStyle/>
                    <a:p>
                      <a:pPr algn="ctr"/>
                      <a:r>
                        <a:rPr lang="en-US" dirty="0"/>
                        <a:t>Definition</a:t>
                      </a:r>
                    </a:p>
                  </a:txBody>
                  <a:tcPr anchor="ctr"/>
                </a:tc>
                <a:tc>
                  <a:txBody>
                    <a:bodyPr/>
                    <a:lstStyle/>
                    <a:p>
                      <a:pPr algn="ctr"/>
                      <a:r>
                        <a:rPr lang="en-US" dirty="0"/>
                        <a:t>Estimated % of Ovarian Patients</a:t>
                      </a:r>
                      <a:r>
                        <a:rPr lang="en-US" baseline="30000" dirty="0"/>
                        <a:t>*</a:t>
                      </a:r>
                    </a:p>
                  </a:txBody>
                  <a:tcPr anchor="ctr"/>
                </a:tc>
                <a:tc>
                  <a:txBody>
                    <a:bodyPr/>
                    <a:lstStyle/>
                    <a:p>
                      <a:pPr algn="ctr"/>
                      <a:r>
                        <a:rPr lang="en-US" dirty="0"/>
                        <a:t>FR</a:t>
                      </a:r>
                      <a:r>
                        <a:rPr lang="el-GR" dirty="0"/>
                        <a:t>α</a:t>
                      </a:r>
                      <a:r>
                        <a:rPr lang="en-US" dirty="0"/>
                        <a:t> Enrollment Criteria for Mirvetuximab Studies</a:t>
                      </a:r>
                    </a:p>
                  </a:txBody>
                  <a:tcPr anchor="ctr"/>
                </a:tc>
                <a:extLst>
                  <a:ext uri="{0D108BD9-81ED-4DB2-BD59-A6C34878D82A}">
                    <a16:rowId xmlns:a16="http://schemas.microsoft.com/office/drawing/2014/main" val="10000"/>
                  </a:ext>
                </a:extLst>
              </a:tr>
              <a:tr h="509336">
                <a:tc>
                  <a:txBody>
                    <a:bodyPr/>
                    <a:lstStyle/>
                    <a:p>
                      <a:r>
                        <a:rPr lang="en-US" sz="1400" b="1" dirty="0"/>
                        <a:t>High</a:t>
                      </a:r>
                      <a:r>
                        <a:rPr lang="en-US" sz="1400" b="1" baseline="0" dirty="0"/>
                        <a:t> </a:t>
                      </a:r>
                      <a:endParaRPr lang="en-US" sz="1400" b="1" dirty="0"/>
                    </a:p>
                  </a:txBody>
                  <a:tcPr anchor="ctr"/>
                </a:tc>
                <a:tc>
                  <a: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2D2D6B"/>
                          </a:solidFill>
                        </a:rPr>
                        <a:t>≥ 75% of cells with </a:t>
                      </a:r>
                      <a:br>
                        <a:rPr lang="en-US" sz="1200" b="1" dirty="0">
                          <a:solidFill>
                            <a:srgbClr val="2D2D6B"/>
                          </a:solidFill>
                        </a:rPr>
                      </a:br>
                      <a:r>
                        <a:rPr lang="en-US" sz="1200" b="1" dirty="0">
                          <a:solidFill>
                            <a:srgbClr val="2D2D6B"/>
                          </a:solidFill>
                        </a:rPr>
                        <a:t>≥ 2+ intensity </a:t>
                      </a:r>
                    </a:p>
                  </a:txBody>
                  <a:tcPr anchor="ctr"/>
                </a:tc>
                <a:tc>
                  <a:txBody>
                    <a:bodyPr/>
                    <a:lstStyle/>
                    <a:p>
                      <a:pPr algn="ctr"/>
                      <a:r>
                        <a:rPr lang="en-US" sz="1400" dirty="0"/>
                        <a:t>40%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b="1" dirty="0"/>
                    </a:p>
                  </a:txBody>
                  <a:tcPr anchor="ctr">
                    <a:noFill/>
                  </a:tcPr>
                </a:tc>
                <a:extLst>
                  <a:ext uri="{0D108BD9-81ED-4DB2-BD59-A6C34878D82A}">
                    <a16:rowId xmlns:a16="http://schemas.microsoft.com/office/drawing/2014/main" val="10001"/>
                  </a:ext>
                </a:extLst>
              </a:tr>
              <a:tr h="509336">
                <a:tc>
                  <a:txBody>
                    <a:bodyPr/>
                    <a:lstStyle/>
                    <a:p>
                      <a:r>
                        <a:rPr lang="en-US" sz="1400" b="1" dirty="0"/>
                        <a:t>Medium </a:t>
                      </a:r>
                    </a:p>
                  </a:txBody>
                  <a:tcPr anchor="ctr"/>
                </a:tc>
                <a:tc>
                  <a: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D2D6B"/>
                          </a:solidFill>
                          <a:effectLst/>
                          <a:uLnTx/>
                          <a:uFillTx/>
                          <a:latin typeface="+mn-lt"/>
                          <a:ea typeface="+mn-ea"/>
                          <a:cs typeface="+mn-cs"/>
                        </a:rPr>
                        <a:t>50-74% of cells with ≥ 2+ intensity</a:t>
                      </a:r>
                    </a:p>
                  </a:txBody>
                  <a:tcPr anchor="ctr"/>
                </a:tc>
                <a:tc>
                  <a:txBody>
                    <a:bodyPr/>
                    <a:lstStyle/>
                    <a:p>
                      <a:pPr algn="ctr"/>
                      <a:r>
                        <a:rPr lang="en-US" sz="1400" dirty="0"/>
                        <a:t>20%</a:t>
                      </a:r>
                    </a:p>
                  </a:txBody>
                  <a:tcPr anchor="ctr"/>
                </a:tc>
                <a:tc>
                  <a:txBody>
                    <a:bodyPr/>
                    <a:lstStyle/>
                    <a:p>
                      <a:pPr algn="ctr"/>
                      <a:endParaRPr lang="en-US" sz="1400" dirty="0"/>
                    </a:p>
                  </a:txBody>
                  <a:tcPr anchor="ctr">
                    <a:noFill/>
                  </a:tcPr>
                </a:tc>
                <a:extLst>
                  <a:ext uri="{0D108BD9-81ED-4DB2-BD59-A6C34878D82A}">
                    <a16:rowId xmlns:a16="http://schemas.microsoft.com/office/drawing/2014/main" val="10002"/>
                  </a:ext>
                </a:extLst>
              </a:tr>
              <a:tr h="509336">
                <a:tc>
                  <a:txBody>
                    <a:bodyPr/>
                    <a:lstStyle/>
                    <a:p>
                      <a:r>
                        <a:rPr lang="en-US" sz="1400" b="1" dirty="0"/>
                        <a:t>Low</a:t>
                      </a:r>
                    </a:p>
                  </a:txBody>
                  <a:tcPr anchor="ctr"/>
                </a:tc>
                <a:tc>
                  <a: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D2D6B"/>
                          </a:solidFill>
                          <a:effectLst/>
                          <a:uLnTx/>
                          <a:uFillTx/>
                          <a:latin typeface="+mn-lt"/>
                          <a:ea typeface="+mn-ea"/>
                          <a:cs typeface="+mn-cs"/>
                        </a:rPr>
                        <a:t>25-49% of cells with ≥ 2+ intensity</a:t>
                      </a:r>
                    </a:p>
                  </a:txBody>
                  <a:tcPr anchor="ctr"/>
                </a:tc>
                <a:tc>
                  <a:txBody>
                    <a:bodyPr/>
                    <a:lstStyle/>
                    <a:p>
                      <a:pPr algn="ctr"/>
                      <a:r>
                        <a:rPr lang="en-US" sz="1400" dirty="0"/>
                        <a:t>20%</a:t>
                      </a:r>
                    </a:p>
                  </a:txBody>
                  <a:tcPr anchor="ctr"/>
                </a:tc>
                <a:tc>
                  <a:txBody>
                    <a:bodyPr/>
                    <a:lstStyle/>
                    <a:p>
                      <a:pPr algn="ctr"/>
                      <a:endParaRPr lang="en-US" sz="1400" dirty="0"/>
                    </a:p>
                  </a:txBody>
                  <a:tcPr anchor="ctr">
                    <a:noFill/>
                  </a:tcPr>
                </a:tc>
                <a:extLst>
                  <a:ext uri="{0D108BD9-81ED-4DB2-BD59-A6C34878D82A}">
                    <a16:rowId xmlns:a16="http://schemas.microsoft.com/office/drawing/2014/main" val="10003"/>
                  </a:ext>
                </a:extLst>
              </a:tr>
              <a:tr h="132128">
                <a:tc>
                  <a:txBody>
                    <a:bodyPr/>
                    <a:lstStyle/>
                    <a:p>
                      <a:r>
                        <a:rPr lang="en-US" sz="1400" b="1" dirty="0"/>
                        <a:t>FR</a:t>
                      </a:r>
                      <a:r>
                        <a:rPr lang="el-GR" sz="1400" b="1" dirty="0"/>
                        <a:t>α</a:t>
                      </a:r>
                      <a:r>
                        <a:rPr lang="en-US" sz="1400" b="1" dirty="0"/>
                        <a:t> Negative</a:t>
                      </a:r>
                    </a:p>
                  </a:txBody>
                  <a:tcPr anchor="ctr"/>
                </a:tc>
                <a:tc>
                  <a: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D2D6B"/>
                          </a:solidFill>
                          <a:effectLst/>
                          <a:uLnTx/>
                          <a:uFillTx/>
                          <a:latin typeface="+mn-lt"/>
                          <a:ea typeface="+mn-ea"/>
                          <a:cs typeface="+mn-cs"/>
                        </a:rPr>
                        <a:t>&lt; 25% of cells with </a:t>
                      </a:r>
                      <a:br>
                        <a:rPr kumimoji="0" lang="en-US" sz="1200" b="1" i="0" u="none" strike="noStrike" kern="1200" cap="none" spc="0" normalizeH="0" baseline="0" noProof="0" dirty="0">
                          <a:ln>
                            <a:noFill/>
                          </a:ln>
                          <a:solidFill>
                            <a:srgbClr val="2D2D6B"/>
                          </a:solidFill>
                          <a:effectLst/>
                          <a:uLnTx/>
                          <a:uFillTx/>
                          <a:latin typeface="+mn-lt"/>
                          <a:ea typeface="+mn-ea"/>
                          <a:cs typeface="+mn-cs"/>
                        </a:rPr>
                      </a:br>
                      <a:r>
                        <a:rPr kumimoji="0" lang="en-US" sz="1200" b="1" i="0" u="none" strike="noStrike" kern="1200" cap="none" spc="0" normalizeH="0" baseline="0" noProof="0" dirty="0">
                          <a:ln>
                            <a:noFill/>
                          </a:ln>
                          <a:solidFill>
                            <a:srgbClr val="2D2D6B"/>
                          </a:solidFill>
                          <a:effectLst/>
                          <a:uLnTx/>
                          <a:uFillTx/>
                          <a:latin typeface="+mn-lt"/>
                          <a:ea typeface="+mn-ea"/>
                          <a:cs typeface="+mn-cs"/>
                        </a:rPr>
                        <a:t>≥ 2+ intensity</a:t>
                      </a:r>
                    </a:p>
                  </a:txBody>
                  <a:tcPr anchor="ctr"/>
                </a:tc>
                <a:tc>
                  <a:txBody>
                    <a:bodyPr/>
                    <a:lstStyle/>
                    <a:p>
                      <a:pPr algn="ctr"/>
                      <a:r>
                        <a:rPr lang="en-US" sz="1400" dirty="0"/>
                        <a:t>20%</a:t>
                      </a:r>
                    </a:p>
                  </a:txBody>
                  <a:tcPr anchor="ctr"/>
                </a:tc>
                <a:tc>
                  <a:txBody>
                    <a:bodyPr/>
                    <a:lstStyle/>
                    <a:p>
                      <a:pPr algn="ctr"/>
                      <a:endParaRPr lang="en-US" sz="1400" dirty="0"/>
                    </a:p>
                  </a:txBody>
                  <a:tcPr anchor="ctr">
                    <a:noFill/>
                  </a:tcPr>
                </a:tc>
                <a:extLst>
                  <a:ext uri="{0D108BD9-81ED-4DB2-BD59-A6C34878D82A}">
                    <a16:rowId xmlns:a16="http://schemas.microsoft.com/office/drawing/2014/main" val="10004"/>
                  </a:ext>
                </a:extLst>
              </a:tr>
            </a:tbl>
          </a:graphicData>
        </a:graphic>
      </p:graphicFrame>
      <p:sp>
        <p:nvSpPr>
          <p:cNvPr id="9" name="Rectangle 8"/>
          <p:cNvSpPr/>
          <p:nvPr/>
        </p:nvSpPr>
        <p:spPr bwMode="auto">
          <a:xfrm>
            <a:off x="5258517" y="2370368"/>
            <a:ext cx="1465425" cy="790575"/>
          </a:xfrm>
          <a:prstGeom prst="rect">
            <a:avLst/>
          </a:prstGeom>
          <a:noFill/>
          <a:ln w="34925"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1600" dirty="0">
              <a:latin typeface="Arial" charset="0"/>
            </a:endParaRPr>
          </a:p>
        </p:txBody>
      </p:sp>
      <p:sp>
        <p:nvSpPr>
          <p:cNvPr id="18" name="Rectangle 17"/>
          <p:cNvSpPr/>
          <p:nvPr/>
        </p:nvSpPr>
        <p:spPr bwMode="auto">
          <a:xfrm>
            <a:off x="5067301" y="2283408"/>
            <a:ext cx="1847850" cy="1404938"/>
          </a:xfrm>
          <a:prstGeom prst="rect">
            <a:avLst/>
          </a:prstGeom>
          <a:noFill/>
          <a:ln w="34925" cap="flat" cmpd="sng" algn="ctr">
            <a:solidFill>
              <a:schemeClr val="accent3">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1600" dirty="0">
              <a:latin typeface="Arial" charset="0"/>
            </a:endParaRPr>
          </a:p>
        </p:txBody>
      </p:sp>
      <p:cxnSp>
        <p:nvCxnSpPr>
          <p:cNvPr id="14" name="Elbow Connector 13"/>
          <p:cNvCxnSpPr>
            <a:cxnSpLocks/>
            <a:stCxn id="18" idx="3"/>
          </p:cNvCxnSpPr>
          <p:nvPr/>
        </p:nvCxnSpPr>
        <p:spPr bwMode="auto">
          <a:xfrm>
            <a:off x="6915151" y="2985880"/>
            <a:ext cx="676274" cy="702469"/>
          </a:xfrm>
          <a:prstGeom prst="bentConnector3">
            <a:avLst/>
          </a:prstGeom>
          <a:noFill/>
          <a:ln w="34925" cap="flat" cmpd="sng" algn="ctr">
            <a:solidFill>
              <a:schemeClr val="accent3">
                <a:lumMod val="75000"/>
              </a:schemeClr>
            </a:solidFill>
            <a:prstDash val="solid"/>
            <a:round/>
            <a:headEnd type="none" w="med" len="med"/>
            <a:tailEnd type="arrow"/>
          </a:ln>
          <a:effectLst/>
        </p:spPr>
      </p:cxnSp>
      <p:cxnSp>
        <p:nvCxnSpPr>
          <p:cNvPr id="31" name="Straight Arrow Connector 30"/>
          <p:cNvCxnSpPr>
            <a:cxnSpLocks/>
            <a:stCxn id="9" idx="3"/>
          </p:cNvCxnSpPr>
          <p:nvPr/>
        </p:nvCxnSpPr>
        <p:spPr bwMode="auto">
          <a:xfrm>
            <a:off x="6723942" y="2765653"/>
            <a:ext cx="775157" cy="0"/>
          </a:xfrm>
          <a:prstGeom prst="straightConnector1">
            <a:avLst/>
          </a:prstGeom>
          <a:noFill/>
          <a:ln w="34925" cap="flat" cmpd="sng" algn="ctr">
            <a:solidFill>
              <a:srgbClr val="008000"/>
            </a:solidFill>
            <a:prstDash val="solid"/>
            <a:round/>
            <a:headEnd type="none" w="med" len="med"/>
            <a:tailEnd type="arrow"/>
          </a:ln>
          <a:effectLst/>
        </p:spPr>
      </p:cxnSp>
      <p:sp>
        <p:nvSpPr>
          <p:cNvPr id="34" name="TextBox 33"/>
          <p:cNvSpPr txBox="1"/>
          <p:nvPr/>
        </p:nvSpPr>
        <p:spPr>
          <a:xfrm>
            <a:off x="1538282" y="6794674"/>
            <a:ext cx="4095993" cy="230832"/>
          </a:xfrm>
          <a:prstGeom prst="rect">
            <a:avLst/>
          </a:prstGeom>
          <a:noFill/>
        </p:spPr>
        <p:txBody>
          <a:bodyPr wrap="none" rtlCol="0">
            <a:spAutoFit/>
          </a:bodyPr>
          <a:lstStyle/>
          <a:p>
            <a:r>
              <a:rPr lang="en-US" sz="900" dirty="0">
                <a:solidFill>
                  <a:srgbClr val="FFFFFF"/>
                </a:solidFill>
              </a:rPr>
              <a:t>*</a:t>
            </a:r>
            <a:r>
              <a:rPr lang="en-US" sz="900" b="1" dirty="0">
                <a:solidFill>
                  <a:srgbClr val="FFFFFF"/>
                </a:solidFill>
              </a:rPr>
              <a:t>Note: </a:t>
            </a:r>
            <a:r>
              <a:rPr lang="en-US" sz="900" dirty="0">
                <a:solidFill>
                  <a:srgbClr val="FFFFFF"/>
                </a:solidFill>
              </a:rPr>
              <a:t>based on molecular epidemiology studies and 0401 patient screening</a:t>
            </a:r>
          </a:p>
        </p:txBody>
      </p:sp>
      <p:sp>
        <p:nvSpPr>
          <p:cNvPr id="22" name="TextBox 21">
            <a:extLst>
              <a:ext uri="{FF2B5EF4-FFF2-40B4-BE49-F238E27FC236}">
                <a16:creationId xmlns:a16="http://schemas.microsoft.com/office/drawing/2014/main" id="{662D050A-43E8-9647-A694-7A82690555D8}"/>
              </a:ext>
            </a:extLst>
          </p:cNvPr>
          <p:cNvSpPr txBox="1"/>
          <p:nvPr/>
        </p:nvSpPr>
        <p:spPr>
          <a:xfrm>
            <a:off x="7675178" y="2431879"/>
            <a:ext cx="3029308" cy="553998"/>
          </a:xfrm>
          <a:prstGeom prst="rect">
            <a:avLst/>
          </a:prstGeom>
          <a:noFill/>
          <a:ln w="34925">
            <a:noFill/>
          </a:ln>
        </p:spPr>
        <p:txBody>
          <a:bodyPr wrap="square" rtlCol="0">
            <a:spAutoFit/>
          </a:bodyPr>
          <a:lstStyle/>
          <a:p>
            <a:r>
              <a:rPr lang="en-US" sz="3000" b="1" dirty="0"/>
              <a:t>FORWARD I</a:t>
            </a:r>
          </a:p>
        </p:txBody>
      </p:sp>
      <p:sp>
        <p:nvSpPr>
          <p:cNvPr id="23" name="TextBox 22">
            <a:extLst>
              <a:ext uri="{FF2B5EF4-FFF2-40B4-BE49-F238E27FC236}">
                <a16:creationId xmlns:a16="http://schemas.microsoft.com/office/drawing/2014/main" id="{04E89846-E3E4-3046-AE89-CA26541FB081}"/>
              </a:ext>
            </a:extLst>
          </p:cNvPr>
          <p:cNvSpPr txBox="1"/>
          <p:nvPr/>
        </p:nvSpPr>
        <p:spPr>
          <a:xfrm>
            <a:off x="7675178" y="3392773"/>
            <a:ext cx="3029308" cy="553998"/>
          </a:xfrm>
          <a:prstGeom prst="rect">
            <a:avLst/>
          </a:prstGeom>
          <a:noFill/>
          <a:ln w="34925">
            <a:noFill/>
          </a:ln>
        </p:spPr>
        <p:txBody>
          <a:bodyPr wrap="square" rtlCol="0">
            <a:spAutoFit/>
          </a:bodyPr>
          <a:lstStyle/>
          <a:p>
            <a:r>
              <a:rPr lang="en-US" sz="3000" b="1" dirty="0"/>
              <a:t>FORWARD II</a:t>
            </a:r>
          </a:p>
        </p:txBody>
      </p:sp>
    </p:spTree>
    <p:extLst>
      <p:ext uri="{BB962C8B-B14F-4D97-AF65-F5344CB8AC3E}">
        <p14:creationId xmlns:p14="http://schemas.microsoft.com/office/powerpoint/2010/main" val="4139321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Arrow Connector 31"/>
          <p:cNvCxnSpPr>
            <a:stCxn id="26" idx="6"/>
          </p:cNvCxnSpPr>
          <p:nvPr/>
        </p:nvCxnSpPr>
        <p:spPr>
          <a:xfrm flipV="1">
            <a:off x="4808051" y="2614226"/>
            <a:ext cx="335026" cy="545301"/>
          </a:xfrm>
          <a:prstGeom prst="straightConnector1">
            <a:avLst/>
          </a:prstGeom>
          <a:solidFill>
            <a:srgbClr val="0B999A"/>
          </a:solidFill>
          <a:ln w="25400">
            <a:solidFill>
              <a:srgbClr val="0B999A"/>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658255" y="6392352"/>
            <a:ext cx="8913164" cy="246221"/>
          </a:xfrm>
          <a:prstGeom prst="rect">
            <a:avLst/>
          </a:prstGeom>
        </p:spPr>
        <p:txBody>
          <a:bodyPr wrap="square">
            <a:spAutoFit/>
          </a:bodyPr>
          <a:lstStyle/>
          <a:p>
            <a:r>
              <a:rPr lang="en-US" sz="1000" dirty="0">
                <a:solidFill>
                  <a:srgbClr val="002060"/>
                </a:solidFill>
              </a:rPr>
              <a:t>* PLD: pegylated liposomal doxorubicin; Topo: topotecan; </a:t>
            </a:r>
            <a:r>
              <a:rPr lang="en-US" sz="1000" dirty="0">
                <a:solidFill>
                  <a:srgbClr val="002060"/>
                </a:solidFill>
                <a:cs typeface="Arial" panose="020B0604020202020204" pitchFamily="34" charset="0"/>
              </a:rPr>
              <a:t>AIBW = adjusted ideal body weight</a:t>
            </a:r>
            <a:endParaRPr lang="en-US" sz="1000" dirty="0">
              <a:solidFill>
                <a:srgbClr val="FFFFFF"/>
              </a:solidFill>
              <a:cs typeface="Arial" panose="020B0604020202020204" pitchFamily="34" charset="0"/>
            </a:endParaRPr>
          </a:p>
        </p:txBody>
      </p:sp>
      <p:grpSp>
        <p:nvGrpSpPr>
          <p:cNvPr id="4" name="Group 3"/>
          <p:cNvGrpSpPr/>
          <p:nvPr/>
        </p:nvGrpSpPr>
        <p:grpSpPr>
          <a:xfrm>
            <a:off x="1994032" y="1341316"/>
            <a:ext cx="5092568" cy="3207446"/>
            <a:chOff x="0" y="2380357"/>
            <a:chExt cx="3993298" cy="3207446"/>
          </a:xfrm>
        </p:grpSpPr>
        <p:grpSp>
          <p:nvGrpSpPr>
            <p:cNvPr id="7" name="Group 6"/>
            <p:cNvGrpSpPr/>
            <p:nvPr/>
          </p:nvGrpSpPr>
          <p:grpSpPr>
            <a:xfrm>
              <a:off x="33987" y="2380357"/>
              <a:ext cx="3959311" cy="3207446"/>
              <a:chOff x="33987" y="2039114"/>
              <a:chExt cx="3959311" cy="3207446"/>
            </a:xfrm>
          </p:grpSpPr>
          <p:sp>
            <p:nvSpPr>
              <p:cNvPr id="10" name="Rectangle 9"/>
              <p:cNvSpPr/>
              <p:nvPr/>
            </p:nvSpPr>
            <p:spPr>
              <a:xfrm>
                <a:off x="2785036" y="3544957"/>
                <a:ext cx="1208262" cy="307777"/>
              </a:xfrm>
              <a:prstGeom prst="rect">
                <a:avLst/>
              </a:prstGeom>
            </p:spPr>
            <p:txBody>
              <a:bodyPr wrap="none">
                <a:spAutoFit/>
              </a:bodyPr>
              <a:lstStyle/>
              <a:p>
                <a:pPr algn="r"/>
                <a:r>
                  <a:rPr lang="en-US" sz="1400" b="1" dirty="0">
                    <a:solidFill>
                      <a:srgbClr val="002664"/>
                    </a:solidFill>
                    <a:cs typeface="Arial"/>
                  </a:rPr>
                  <a:t>2:1 randomization</a:t>
                </a:r>
              </a:p>
            </p:txBody>
          </p:sp>
          <p:sp>
            <p:nvSpPr>
              <p:cNvPr id="11" name="Rectangle 10"/>
              <p:cNvSpPr/>
              <p:nvPr/>
            </p:nvSpPr>
            <p:spPr bwMode="auto">
              <a:xfrm>
                <a:off x="2469298" y="2039114"/>
                <a:ext cx="1524000" cy="1219841"/>
              </a:xfrm>
              <a:prstGeom prst="rect">
                <a:avLst/>
              </a:prstGeom>
              <a:solidFill>
                <a:schemeClr val="accent6">
                  <a:lumMod val="40000"/>
                  <a:lumOff val="60000"/>
                </a:schemeClr>
              </a:solidFill>
              <a:ln w="12700" cap="flat" cmpd="sng" algn="ctr">
                <a:solidFill>
                  <a:srgbClr val="65B2D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b="1" dirty="0">
                    <a:solidFill>
                      <a:srgbClr val="002664"/>
                    </a:solidFill>
                    <a:cs typeface="Arial"/>
                  </a:rPr>
                  <a:t> Mirvetuximab</a:t>
                </a:r>
              </a:p>
              <a:p>
                <a:pPr algn="ctr"/>
                <a:r>
                  <a:rPr lang="en-US" sz="1600" b="1" dirty="0">
                    <a:solidFill>
                      <a:srgbClr val="002664"/>
                    </a:solidFill>
                    <a:cs typeface="Arial"/>
                  </a:rPr>
                  <a:t>6 </a:t>
                </a:r>
                <a:r>
                  <a:rPr lang="en-US" sz="1600" b="1" dirty="0">
                    <a:cs typeface="Arial"/>
                  </a:rPr>
                  <a:t>mg/kg AIBW*</a:t>
                </a:r>
              </a:p>
              <a:p>
                <a:pPr algn="ctr"/>
                <a:r>
                  <a:rPr lang="en-US" sz="1600" b="1" dirty="0">
                    <a:solidFill>
                      <a:srgbClr val="002664"/>
                    </a:solidFill>
                    <a:cs typeface="Arial"/>
                  </a:rPr>
                  <a:t>Q3W</a:t>
                </a:r>
              </a:p>
              <a:p>
                <a:pPr algn="ctr"/>
                <a:r>
                  <a:rPr lang="en-US" sz="1600" b="1" dirty="0">
                    <a:solidFill>
                      <a:srgbClr val="002664"/>
                    </a:solidFill>
                    <a:cs typeface="Arial"/>
                  </a:rPr>
                  <a:t>n = ~222</a:t>
                </a:r>
              </a:p>
            </p:txBody>
          </p:sp>
          <p:sp>
            <p:nvSpPr>
              <p:cNvPr id="19" name="Rectangle 18"/>
              <p:cNvSpPr/>
              <p:nvPr/>
            </p:nvSpPr>
            <p:spPr bwMode="auto">
              <a:xfrm>
                <a:off x="2469298" y="4103560"/>
                <a:ext cx="1524000" cy="1143000"/>
              </a:xfrm>
              <a:prstGeom prst="rect">
                <a:avLst/>
              </a:prstGeom>
              <a:solidFill>
                <a:schemeClr val="accent6">
                  <a:lumMod val="40000"/>
                  <a:lumOff val="60000"/>
                </a:schemeClr>
              </a:solidFill>
              <a:ln w="12700" cap="flat" cmpd="sng" algn="ctr">
                <a:solidFill>
                  <a:srgbClr val="65B2D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600" b="1" dirty="0">
                  <a:solidFill>
                    <a:srgbClr val="141C5A"/>
                  </a:solidFill>
                  <a:cs typeface="Arial"/>
                </a:endParaRPr>
              </a:p>
              <a:p>
                <a:pPr algn="ctr"/>
                <a:r>
                  <a:rPr lang="en-US" sz="1600" b="1" dirty="0">
                    <a:solidFill>
                      <a:srgbClr val="141C5A"/>
                    </a:solidFill>
                    <a:cs typeface="Arial"/>
                  </a:rPr>
                  <a:t>Investigator’s </a:t>
                </a:r>
                <a:br>
                  <a:rPr lang="en-US" sz="1600" b="1" dirty="0">
                    <a:solidFill>
                      <a:srgbClr val="141C5A"/>
                    </a:solidFill>
                    <a:cs typeface="Arial"/>
                  </a:rPr>
                </a:br>
                <a:r>
                  <a:rPr lang="en-US" sz="1600" b="1" dirty="0">
                    <a:solidFill>
                      <a:srgbClr val="141C5A"/>
                    </a:solidFill>
                    <a:cs typeface="Arial"/>
                  </a:rPr>
                  <a:t>choice</a:t>
                </a:r>
              </a:p>
              <a:p>
                <a:pPr algn="ctr"/>
                <a:r>
                  <a:rPr lang="en-US" sz="1400" b="1" dirty="0">
                    <a:cs typeface="Arial"/>
                  </a:rPr>
                  <a:t>Pac, PLD* or Topo*</a:t>
                </a:r>
                <a:endParaRPr lang="en-US" sz="1600" b="1" dirty="0">
                  <a:cs typeface="Arial"/>
                </a:endParaRPr>
              </a:p>
              <a:p>
                <a:pPr algn="ctr"/>
                <a:r>
                  <a:rPr lang="en-US" sz="1600" b="1" dirty="0">
                    <a:solidFill>
                      <a:srgbClr val="141C5A"/>
                    </a:solidFill>
                    <a:cs typeface="Arial"/>
                  </a:rPr>
                  <a:t>n = ~111</a:t>
                </a:r>
              </a:p>
              <a:p>
                <a:pPr algn="ctr"/>
                <a:endParaRPr lang="en-US" sz="1600" b="1" dirty="0">
                  <a:solidFill>
                    <a:srgbClr val="141C5A"/>
                  </a:solidFill>
                  <a:cs typeface="Arial"/>
                </a:endParaRPr>
              </a:p>
            </p:txBody>
          </p:sp>
          <p:grpSp>
            <p:nvGrpSpPr>
              <p:cNvPr id="21" name="Group 37"/>
              <p:cNvGrpSpPr>
                <a:grpSpLocks noChangeAspect="1"/>
              </p:cNvGrpSpPr>
              <p:nvPr/>
            </p:nvGrpSpPr>
            <p:grpSpPr>
              <a:xfrm>
                <a:off x="2057401" y="3564821"/>
                <a:ext cx="411898" cy="538739"/>
                <a:chOff x="1832724" y="3194162"/>
                <a:chExt cx="387544" cy="644991"/>
              </a:xfrm>
              <a:solidFill>
                <a:srgbClr val="0B999A"/>
              </a:solidFill>
              <a:effectLst/>
            </p:grpSpPr>
            <p:cxnSp>
              <p:nvCxnSpPr>
                <p:cNvPr id="25" name="Straight Arrow Connector 24"/>
                <p:cNvCxnSpPr>
                  <a:stCxn id="26" idx="2"/>
                </p:cNvCxnSpPr>
                <p:nvPr/>
              </p:nvCxnSpPr>
              <p:spPr>
                <a:xfrm>
                  <a:off x="1973093" y="3194162"/>
                  <a:ext cx="247175" cy="644991"/>
                </a:xfrm>
                <a:prstGeom prst="straightConnector1">
                  <a:avLst/>
                </a:prstGeom>
                <a:grpFill/>
                <a:ln w="25400">
                  <a:solidFill>
                    <a:srgbClr val="0B999A"/>
                  </a:solidFill>
                  <a:tailEnd type="arrow"/>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rot="5400000">
                  <a:off x="1797997" y="3228889"/>
                  <a:ext cx="350191" cy="280738"/>
                </a:xfrm>
                <a:prstGeom prst="ellipse">
                  <a:avLst/>
                </a:prstGeom>
                <a:solidFill>
                  <a:srgbClr val="55A2C5"/>
                </a:solidFill>
                <a:ln>
                  <a:solidFill>
                    <a:srgbClr val="0B9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0B999A"/>
                    </a:solidFill>
                  </a:endParaRPr>
                </a:p>
              </p:txBody>
            </p:sp>
          </p:grpSp>
          <p:sp>
            <p:nvSpPr>
              <p:cNvPr id="22" name="Rounded Rectangle 21"/>
              <p:cNvSpPr/>
              <p:nvPr/>
            </p:nvSpPr>
            <p:spPr bwMode="auto">
              <a:xfrm>
                <a:off x="87861" y="2297172"/>
                <a:ext cx="1586938" cy="2828826"/>
              </a:xfrm>
              <a:prstGeom prst="roundRect">
                <a:avLst/>
              </a:prstGeom>
              <a:solidFill>
                <a:srgbClr val="55A2C5"/>
              </a:solidFill>
              <a:ln w="12700" cap="flat" cmpd="sng" algn="ctr">
                <a:solidFill>
                  <a:srgbClr val="55A2C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1400" kern="0" dirty="0">
                  <a:solidFill>
                    <a:srgbClr val="FFFFFF"/>
                  </a:solidFill>
                </a:endParaRPr>
              </a:p>
            </p:txBody>
          </p:sp>
          <p:sp>
            <p:nvSpPr>
              <p:cNvPr id="23" name="Rectangle 22"/>
              <p:cNvSpPr/>
              <p:nvPr/>
            </p:nvSpPr>
            <p:spPr>
              <a:xfrm>
                <a:off x="33987" y="2527194"/>
                <a:ext cx="1694688" cy="923330"/>
              </a:xfrm>
              <a:prstGeom prst="rect">
                <a:avLst/>
              </a:prstGeom>
            </p:spPr>
            <p:txBody>
              <a:bodyPr wrap="square">
                <a:spAutoFit/>
              </a:bodyPr>
              <a:lstStyle/>
              <a:p>
                <a:pPr algn="ctr">
                  <a:defRPr/>
                </a:pPr>
                <a:r>
                  <a:rPr lang="en-US" b="1" dirty="0">
                    <a:solidFill>
                      <a:srgbClr val="FFFFFF"/>
                    </a:solidFill>
                    <a:cs typeface="Arial"/>
                  </a:rPr>
                  <a:t>Patients with</a:t>
                </a:r>
              </a:p>
              <a:p>
                <a:pPr algn="ctr">
                  <a:defRPr/>
                </a:pPr>
                <a:r>
                  <a:rPr lang="en-US" b="1" dirty="0">
                    <a:solidFill>
                      <a:srgbClr val="FFFFFF"/>
                    </a:solidFill>
                    <a:cs typeface="Arial"/>
                  </a:rPr>
                  <a:t>FR</a:t>
                </a:r>
                <a:r>
                  <a:rPr lang="el-GR" b="1" dirty="0">
                    <a:solidFill>
                      <a:srgbClr val="FFFFFF"/>
                    </a:solidFill>
                    <a:cs typeface="Arial"/>
                  </a:rPr>
                  <a:t>α</a:t>
                </a:r>
                <a:r>
                  <a:rPr lang="en-US" b="1" dirty="0">
                    <a:solidFill>
                      <a:srgbClr val="FFFFFF"/>
                    </a:solidFill>
                    <a:cs typeface="Arial"/>
                  </a:rPr>
                  <a:t>-positive ovarian cancer</a:t>
                </a:r>
              </a:p>
            </p:txBody>
          </p:sp>
        </p:grpSp>
        <p:sp>
          <p:nvSpPr>
            <p:cNvPr id="2" name="TextBox 1"/>
            <p:cNvSpPr txBox="1"/>
            <p:nvPr/>
          </p:nvSpPr>
          <p:spPr>
            <a:xfrm>
              <a:off x="0" y="4611084"/>
              <a:ext cx="1762662" cy="615553"/>
            </a:xfrm>
            <a:prstGeom prst="rect">
              <a:avLst/>
            </a:prstGeom>
            <a:noFill/>
          </p:spPr>
          <p:txBody>
            <a:bodyPr wrap="square" rtlCol="0">
              <a:spAutoFit/>
            </a:bodyPr>
            <a:lstStyle/>
            <a:p>
              <a:pPr algn="ctr"/>
              <a:r>
                <a:rPr lang="en-US" b="1" dirty="0">
                  <a:solidFill>
                    <a:srgbClr val="FFFFFF"/>
                  </a:solidFill>
                </a:rPr>
                <a:t>FR</a:t>
              </a:r>
              <a:r>
                <a:rPr lang="en-US" b="1" dirty="0">
                  <a:solidFill>
                    <a:srgbClr val="FFFFFF"/>
                  </a:solidFill>
                  <a:latin typeface="Symbol" panose="05050102010706020507" pitchFamily="18" charset="2"/>
                </a:rPr>
                <a:t>a </a:t>
              </a:r>
              <a:r>
                <a:rPr lang="en-US" b="1" dirty="0">
                  <a:solidFill>
                    <a:srgbClr val="FFFFFF"/>
                  </a:solidFill>
                </a:rPr>
                <a:t>Med/High </a:t>
              </a:r>
            </a:p>
            <a:p>
              <a:pPr algn="ctr"/>
              <a:r>
                <a:rPr lang="en-US" sz="1600" b="1" dirty="0">
                  <a:solidFill>
                    <a:srgbClr val="FFFFFF"/>
                  </a:solidFill>
                </a:rPr>
                <a:t>1- 3 prior Tx </a:t>
              </a:r>
              <a:endParaRPr lang="en-US" sz="1600" dirty="0">
                <a:solidFill>
                  <a:srgbClr val="FFFFFF"/>
                </a:solidFill>
              </a:endParaRPr>
            </a:p>
          </p:txBody>
        </p:sp>
      </p:grpSp>
      <p:cxnSp>
        <p:nvCxnSpPr>
          <p:cNvPr id="37" name="Straight Arrow Connector 36"/>
          <p:cNvCxnSpPr>
            <a:stCxn id="22" idx="3"/>
            <a:endCxn id="26" idx="4"/>
          </p:cNvCxnSpPr>
          <p:nvPr/>
        </p:nvCxnSpPr>
        <p:spPr>
          <a:xfrm flipV="1">
            <a:off x="4129869" y="3013274"/>
            <a:ext cx="487923" cy="512"/>
          </a:xfrm>
          <a:prstGeom prst="straightConnector1">
            <a:avLst/>
          </a:prstGeom>
          <a:solidFill>
            <a:srgbClr val="0B999A"/>
          </a:solidFill>
          <a:ln w="25400">
            <a:solidFill>
              <a:srgbClr val="0B999A"/>
            </a:solidFill>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1981200" y="4678672"/>
            <a:ext cx="8258175" cy="1723549"/>
          </a:xfrm>
          <a:prstGeom prst="rect">
            <a:avLst/>
          </a:prstGeom>
          <a:noFill/>
        </p:spPr>
        <p:txBody>
          <a:bodyPr wrap="square" rtlCol="0">
            <a:spAutoFit/>
          </a:bodyPr>
          <a:lstStyle/>
          <a:p>
            <a:pPr marL="233363" indent="-233363" eaLnBrk="0" hangingPunct="0">
              <a:spcBef>
                <a:spcPts val="600"/>
              </a:spcBef>
              <a:buClr>
                <a:srgbClr val="5BA1BD"/>
              </a:buClr>
              <a:buSzPct val="75000"/>
              <a:buBlip>
                <a:blip r:embed="rId3"/>
              </a:buBlip>
            </a:pPr>
            <a:r>
              <a:rPr lang="en-US" dirty="0">
                <a:solidFill>
                  <a:srgbClr val="2D2D6B"/>
                </a:solidFill>
              </a:rPr>
              <a:t>Primary endpoint:  PFS (Blinded Independent Central Review)</a:t>
            </a:r>
          </a:p>
          <a:p>
            <a:pPr marL="517525" lvl="1" indent="-284163" eaLnBrk="0" hangingPunct="0">
              <a:spcBef>
                <a:spcPts val="600"/>
              </a:spcBef>
              <a:buClr>
                <a:srgbClr val="5BA1BD"/>
              </a:buClr>
              <a:buSzPct val="100000"/>
              <a:buBlip>
                <a:blip r:embed="rId4"/>
              </a:buBlip>
            </a:pPr>
            <a:r>
              <a:rPr lang="en-US" sz="1600" dirty="0">
                <a:solidFill>
                  <a:srgbClr val="2D2D6B"/>
                </a:solidFill>
              </a:rPr>
              <a:t>Entire population</a:t>
            </a:r>
          </a:p>
          <a:p>
            <a:pPr marL="517525" lvl="1" indent="-284163" eaLnBrk="0" hangingPunct="0">
              <a:spcBef>
                <a:spcPts val="600"/>
              </a:spcBef>
              <a:buClr>
                <a:srgbClr val="5BA1BD"/>
              </a:buClr>
              <a:buSzPct val="100000"/>
              <a:buBlip>
                <a:blip r:embed="rId4"/>
              </a:buBlip>
            </a:pPr>
            <a:r>
              <a:rPr lang="en-US" sz="1600" dirty="0">
                <a:solidFill>
                  <a:srgbClr val="2D2D6B"/>
                </a:solidFill>
              </a:rPr>
              <a:t>Subset with high FR</a:t>
            </a:r>
            <a:r>
              <a:rPr lang="el-GR" sz="1600" dirty="0">
                <a:solidFill>
                  <a:srgbClr val="2D2D6B"/>
                </a:solidFill>
              </a:rPr>
              <a:t>α</a:t>
            </a:r>
            <a:r>
              <a:rPr lang="en-US" sz="1600" dirty="0">
                <a:solidFill>
                  <a:srgbClr val="2D2D6B"/>
                </a:solidFill>
              </a:rPr>
              <a:t> (~2/3 of patients in study)</a:t>
            </a:r>
          </a:p>
          <a:p>
            <a:pPr marL="233363" indent="-233363" eaLnBrk="0" hangingPunct="0">
              <a:spcBef>
                <a:spcPts val="600"/>
              </a:spcBef>
              <a:buClr>
                <a:srgbClr val="5BA1BD"/>
              </a:buClr>
              <a:buSzPct val="75000"/>
              <a:buBlip>
                <a:blip r:embed="rId3"/>
              </a:buBlip>
            </a:pPr>
            <a:r>
              <a:rPr lang="en-US" dirty="0">
                <a:solidFill>
                  <a:srgbClr val="2D2D6B"/>
                </a:solidFill>
              </a:rPr>
              <a:t>Secondary endpoints: ORR, DOR, QoL and OS</a:t>
            </a:r>
          </a:p>
          <a:p>
            <a:pPr marL="233363" indent="-233363" eaLnBrk="0" hangingPunct="0">
              <a:spcBef>
                <a:spcPts val="600"/>
              </a:spcBef>
              <a:buClr>
                <a:srgbClr val="5BA1BD"/>
              </a:buClr>
              <a:buSzPct val="75000"/>
              <a:buBlip>
                <a:blip r:embed="rId3"/>
              </a:buBlip>
            </a:pPr>
            <a:r>
              <a:rPr lang="en-US" dirty="0"/>
              <a:t>Interim analysis for futility at 80 events</a:t>
            </a:r>
          </a:p>
        </p:txBody>
      </p:sp>
      <p:sp>
        <p:nvSpPr>
          <p:cNvPr id="5" name="TextBox 4"/>
          <p:cNvSpPr txBox="1"/>
          <p:nvPr/>
        </p:nvSpPr>
        <p:spPr>
          <a:xfrm>
            <a:off x="7381156" y="1583223"/>
            <a:ext cx="3067156" cy="2908489"/>
          </a:xfrm>
          <a:prstGeom prst="rect">
            <a:avLst/>
          </a:prstGeom>
          <a:noFill/>
        </p:spPr>
        <p:txBody>
          <a:bodyPr wrap="square" rtlCol="0">
            <a:spAutoFit/>
          </a:bodyPr>
          <a:lstStyle/>
          <a:p>
            <a:pPr marL="233363" indent="-233363" eaLnBrk="0" hangingPunct="0">
              <a:spcBef>
                <a:spcPts val="600"/>
              </a:spcBef>
              <a:buClr>
                <a:srgbClr val="5BA1BD"/>
              </a:buClr>
              <a:buSzPct val="75000"/>
              <a:buBlip>
                <a:blip r:embed="rId3"/>
              </a:buBlip>
            </a:pPr>
            <a:r>
              <a:rPr lang="en-US" dirty="0">
                <a:solidFill>
                  <a:srgbClr val="2D2D6B"/>
                </a:solidFill>
              </a:rPr>
              <a:t>Co-PIs:</a:t>
            </a:r>
          </a:p>
          <a:p>
            <a:pPr marL="517525" lvl="1" indent="-284163" eaLnBrk="0" hangingPunct="0">
              <a:spcBef>
                <a:spcPts val="600"/>
              </a:spcBef>
              <a:buClr>
                <a:srgbClr val="5BA1BD"/>
              </a:buClr>
              <a:buSzPct val="100000"/>
              <a:buBlip>
                <a:blip r:embed="rId4"/>
              </a:buBlip>
            </a:pPr>
            <a:r>
              <a:rPr lang="en-US" sz="1600" dirty="0">
                <a:solidFill>
                  <a:srgbClr val="2D2D6B"/>
                </a:solidFill>
              </a:rPr>
              <a:t>Kathleen Moore</a:t>
            </a:r>
          </a:p>
          <a:p>
            <a:pPr marL="517525" lvl="1" indent="-284163" eaLnBrk="0" hangingPunct="0">
              <a:spcBef>
                <a:spcPts val="600"/>
              </a:spcBef>
              <a:buClr>
                <a:srgbClr val="5BA1BD"/>
              </a:buClr>
              <a:buSzPct val="100000"/>
              <a:buBlip>
                <a:blip r:embed="rId4"/>
              </a:buBlip>
            </a:pPr>
            <a:r>
              <a:rPr lang="en-US" sz="1600" dirty="0">
                <a:solidFill>
                  <a:srgbClr val="2D2D6B"/>
                </a:solidFill>
              </a:rPr>
              <a:t>Michael Birrer</a:t>
            </a:r>
            <a:endParaRPr lang="en-US" b="1" dirty="0">
              <a:solidFill>
                <a:srgbClr val="2D2D6B"/>
              </a:solidFill>
            </a:endParaRPr>
          </a:p>
          <a:p>
            <a:pPr marL="233363" indent="-233363" eaLnBrk="0" hangingPunct="0">
              <a:spcBef>
                <a:spcPts val="600"/>
              </a:spcBef>
              <a:buClr>
                <a:srgbClr val="5BA1BD"/>
              </a:buClr>
              <a:buSzPct val="75000"/>
              <a:buBlip>
                <a:blip r:embed="rId3"/>
              </a:buBlip>
            </a:pPr>
            <a:r>
              <a:rPr lang="en-US" dirty="0">
                <a:solidFill>
                  <a:srgbClr val="2D2D6B"/>
                </a:solidFill>
              </a:rPr>
              <a:t>Partnering with GOG Foundation</a:t>
            </a:r>
          </a:p>
          <a:p>
            <a:pPr marL="233363" indent="-233363" eaLnBrk="0" hangingPunct="0">
              <a:spcBef>
                <a:spcPts val="600"/>
              </a:spcBef>
              <a:buClr>
                <a:srgbClr val="5BA1BD"/>
              </a:buClr>
              <a:buSzPct val="75000"/>
              <a:buBlip>
                <a:blip r:embed="rId3"/>
              </a:buBlip>
            </a:pPr>
            <a:r>
              <a:rPr lang="en-US" dirty="0">
                <a:solidFill>
                  <a:srgbClr val="2D2D6B"/>
                </a:solidFill>
              </a:rPr>
              <a:t>Design accepted by FDA and EMA</a:t>
            </a:r>
          </a:p>
          <a:p>
            <a:pPr marL="233363" indent="-233363" eaLnBrk="0" hangingPunct="0">
              <a:spcBef>
                <a:spcPts val="600"/>
              </a:spcBef>
              <a:buClr>
                <a:srgbClr val="5BA1BD"/>
              </a:buClr>
              <a:buSzPct val="75000"/>
              <a:buBlip>
                <a:blip r:embed="rId3"/>
              </a:buBlip>
            </a:pPr>
            <a:r>
              <a:rPr lang="en-US" dirty="0">
                <a:solidFill>
                  <a:srgbClr val="2D2D6B"/>
                </a:solidFill>
              </a:rPr>
              <a:t>&gt; 100 sites in US, Canada, W. Europe</a:t>
            </a:r>
          </a:p>
        </p:txBody>
      </p:sp>
      <p:sp>
        <p:nvSpPr>
          <p:cNvPr id="20" name="TextBox 19">
            <a:extLst>
              <a:ext uri="{FF2B5EF4-FFF2-40B4-BE49-F238E27FC236}">
                <a16:creationId xmlns:a16="http://schemas.microsoft.com/office/drawing/2014/main" id="{9E85189C-CB50-5D40-B227-B42CBA5665DC}"/>
              </a:ext>
            </a:extLst>
          </p:cNvPr>
          <p:cNvSpPr txBox="1"/>
          <p:nvPr/>
        </p:nvSpPr>
        <p:spPr>
          <a:xfrm>
            <a:off x="938712" y="359642"/>
            <a:ext cx="3029308" cy="707886"/>
          </a:xfrm>
          <a:prstGeom prst="rect">
            <a:avLst/>
          </a:prstGeom>
          <a:noFill/>
          <a:ln w="34925">
            <a:noFill/>
          </a:ln>
        </p:spPr>
        <p:txBody>
          <a:bodyPr wrap="square" rtlCol="0">
            <a:spAutoFit/>
          </a:bodyPr>
          <a:lstStyle/>
          <a:p>
            <a:r>
              <a:rPr lang="en-US" sz="4000" b="1" dirty="0"/>
              <a:t>FORWARD I</a:t>
            </a:r>
          </a:p>
        </p:txBody>
      </p:sp>
    </p:spTree>
    <p:extLst>
      <p:ext uri="{BB962C8B-B14F-4D97-AF65-F5344CB8AC3E}">
        <p14:creationId xmlns:p14="http://schemas.microsoft.com/office/powerpoint/2010/main" val="3076515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4387" y="563033"/>
            <a:ext cx="8306955" cy="532966"/>
          </a:xfrm>
        </p:spPr>
        <p:txBody>
          <a:bodyPr anchor="ctr"/>
          <a:lstStyle/>
          <a:p>
            <a:r>
              <a:rPr lang="en-US" sz="3200" b="1" dirty="0">
                <a:latin typeface="Arial" panose="020B0604020202020204" pitchFamily="34" charset="0"/>
                <a:cs typeface="Arial" panose="020B0604020202020204" pitchFamily="34" charset="0"/>
              </a:rPr>
              <a:t>FORWARD I: Study Population</a:t>
            </a:r>
            <a:endParaRPr lang="en-US" sz="3200" b="1" dirty="0">
              <a:solidFill>
                <a:schemeClr val="bg1"/>
              </a:solidFill>
              <a:latin typeface="Arial" panose="020B0604020202020204" pitchFamily="34" charset="0"/>
              <a:cs typeface="Arial" panose="020B0604020202020204" pitchFamily="34" charset="0"/>
            </a:endParaRPr>
          </a:p>
        </p:txBody>
      </p:sp>
      <p:sp>
        <p:nvSpPr>
          <p:cNvPr id="19" name="Content Placeholder 2"/>
          <p:cNvSpPr>
            <a:spLocks noGrp="1"/>
          </p:cNvSpPr>
          <p:nvPr>
            <p:ph idx="1"/>
          </p:nvPr>
        </p:nvSpPr>
        <p:spPr>
          <a:xfrm>
            <a:off x="1115855" y="1678253"/>
            <a:ext cx="9810646" cy="4871357"/>
          </a:xfrm>
        </p:spPr>
        <p:txBody>
          <a:bodyPr/>
          <a:lstStyle/>
          <a:p>
            <a:pPr marL="0" indent="-347663"/>
            <a:r>
              <a:rPr lang="en-US" dirty="0"/>
              <a:t>Target Population: </a:t>
            </a:r>
          </a:p>
          <a:p>
            <a:pPr marL="687388" lvl="2" indent="-347663">
              <a:buClr>
                <a:srgbClr val="FFB211"/>
              </a:buClr>
              <a:buFont typeface="Arial" panose="020B0604020202020204" pitchFamily="34" charset="0"/>
              <a:buChar char="−"/>
            </a:pPr>
            <a:r>
              <a:rPr lang="en-US" dirty="0"/>
              <a:t>Advanced epithelial ovarian cancer (EOC)</a:t>
            </a:r>
          </a:p>
          <a:p>
            <a:pPr marL="684212" lvl="2" indent="-342900">
              <a:buClr>
                <a:srgbClr val="FFB211"/>
              </a:buClr>
              <a:buFont typeface="Arial" panose="020B0604020202020204" pitchFamily="34" charset="0"/>
              <a:buChar char="−"/>
            </a:pPr>
            <a:r>
              <a:rPr lang="en-US" dirty="0"/>
              <a:t>Primary peritoneal and fallopian tube cancers</a:t>
            </a:r>
            <a:br>
              <a:rPr lang="en-US" dirty="0"/>
            </a:br>
            <a:endParaRPr lang="en-US" dirty="0"/>
          </a:p>
          <a:p>
            <a:pPr marL="0" indent="-347663"/>
            <a:r>
              <a:rPr lang="en-US" dirty="0"/>
              <a:t>FR</a:t>
            </a:r>
            <a:r>
              <a:rPr lang="en-US" dirty="0">
                <a:sym typeface="Symbol"/>
              </a:rPr>
              <a:t></a:t>
            </a:r>
            <a:r>
              <a:rPr lang="en-US" dirty="0"/>
              <a:t> positive: ≥ 50% of cells with ≥ 2+ intensity by IHC</a:t>
            </a:r>
            <a:br>
              <a:rPr lang="en-US" dirty="0"/>
            </a:br>
            <a:endParaRPr lang="en-US" dirty="0"/>
          </a:p>
          <a:p>
            <a:r>
              <a:rPr lang="en-US" dirty="0"/>
              <a:t>Investigators will have to specify which IC chemotherapy their patient would be receiving should she be randomized to the chemotherapy arm</a:t>
            </a:r>
          </a:p>
        </p:txBody>
      </p:sp>
    </p:spTree>
    <p:extLst>
      <p:ext uri="{BB962C8B-B14F-4D97-AF65-F5344CB8AC3E}">
        <p14:creationId xmlns:p14="http://schemas.microsoft.com/office/powerpoint/2010/main" val="465234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A1A20-02A3-B14F-8B78-3C7142C7836A}"/>
              </a:ext>
            </a:extLst>
          </p:cNvPr>
          <p:cNvSpPr>
            <a:spLocks noGrp="1"/>
          </p:cNvSpPr>
          <p:nvPr>
            <p:ph type="title"/>
          </p:nvPr>
        </p:nvSpPr>
        <p:spPr>
          <a:xfrm>
            <a:off x="389304" y="288913"/>
            <a:ext cx="11075940" cy="1308563"/>
          </a:xfrm>
        </p:spPr>
        <p:txBody>
          <a:bodyPr/>
          <a:lstStyle/>
          <a:p>
            <a:pPr algn="ctr"/>
            <a:r>
              <a:rPr lang="en-US" b="1" dirty="0">
                <a:latin typeface="Arial" panose="020B0604020202020204" pitchFamily="34" charset="0"/>
                <a:cs typeface="Arial" panose="020B0604020202020204" pitchFamily="34" charset="0"/>
              </a:rPr>
              <a:t>Top Line results from Forward I</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March 1, 2019</a:t>
            </a:r>
          </a:p>
        </p:txBody>
      </p:sp>
      <p:sp>
        <p:nvSpPr>
          <p:cNvPr id="3" name="Content Placeholder 2">
            <a:extLst>
              <a:ext uri="{FF2B5EF4-FFF2-40B4-BE49-F238E27FC236}">
                <a16:creationId xmlns:a16="http://schemas.microsoft.com/office/drawing/2014/main" id="{13E62B88-653E-414E-93F6-43D5C9C27DC7}"/>
              </a:ext>
            </a:extLst>
          </p:cNvPr>
          <p:cNvSpPr>
            <a:spLocks noGrp="1"/>
          </p:cNvSpPr>
          <p:nvPr>
            <p:ph idx="1"/>
          </p:nvPr>
        </p:nvSpPr>
        <p:spPr>
          <a:xfrm>
            <a:off x="710375" y="1697730"/>
            <a:ext cx="11084736" cy="4871357"/>
          </a:xfrm>
        </p:spPr>
        <p:txBody>
          <a:bodyPr>
            <a:normAutofit/>
          </a:bodyPr>
          <a:lstStyle/>
          <a:p>
            <a:pPr>
              <a:lnSpc>
                <a:spcPct val="100000"/>
              </a:lnSpc>
            </a:pPr>
            <a:r>
              <a:rPr lang="en-US" sz="2400" dirty="0"/>
              <a:t>Did not meet its primary endpoint of PFS  in either the entire study population or a pre-specified subset of patients with high FR</a:t>
            </a:r>
            <a:r>
              <a:rPr lang="el-GR" sz="2400" dirty="0"/>
              <a:t>α </a:t>
            </a:r>
            <a:r>
              <a:rPr lang="en-US" sz="2400" dirty="0"/>
              <a:t>expression</a:t>
            </a:r>
          </a:p>
          <a:p>
            <a:pPr>
              <a:lnSpc>
                <a:spcPct val="100000"/>
              </a:lnSpc>
            </a:pPr>
            <a:r>
              <a:rPr lang="en-US" sz="2400" dirty="0"/>
              <a:t>ORR was higher in the </a:t>
            </a:r>
            <a:r>
              <a:rPr lang="en-US" sz="2400" dirty="0" err="1"/>
              <a:t>mirvetuximab</a:t>
            </a:r>
            <a:r>
              <a:rPr lang="en-US" sz="2400" dirty="0"/>
              <a:t> arm (22% vs 12% p value 0.015)</a:t>
            </a:r>
          </a:p>
          <a:p>
            <a:pPr>
              <a:lnSpc>
                <a:spcPct val="100000"/>
              </a:lnSpc>
            </a:pPr>
            <a:r>
              <a:rPr lang="en-US" sz="2400" dirty="0"/>
              <a:t>In the pre-specified subset:</a:t>
            </a:r>
          </a:p>
          <a:p>
            <a:pPr lvl="1">
              <a:lnSpc>
                <a:spcPct val="100000"/>
              </a:lnSpc>
            </a:pPr>
            <a:r>
              <a:rPr lang="en-US" dirty="0"/>
              <a:t>PFS was longer in patients who received </a:t>
            </a:r>
            <a:r>
              <a:rPr lang="en-US" dirty="0" err="1"/>
              <a:t>mirvetuximab</a:t>
            </a:r>
            <a:r>
              <a:rPr lang="en-US" dirty="0"/>
              <a:t> (HR 0.69, p = 0.049)</a:t>
            </a:r>
          </a:p>
          <a:p>
            <a:pPr lvl="1">
              <a:lnSpc>
                <a:spcPct val="100000"/>
              </a:lnSpc>
            </a:pPr>
            <a:r>
              <a:rPr lang="en-US" dirty="0"/>
              <a:t>ORR was higher in patients who received </a:t>
            </a:r>
            <a:r>
              <a:rPr lang="en-US" dirty="0" err="1"/>
              <a:t>mirvetuximab</a:t>
            </a:r>
            <a:r>
              <a:rPr lang="en-US" dirty="0"/>
              <a:t> (24% vs 10%, p = 0.014)</a:t>
            </a:r>
          </a:p>
          <a:p>
            <a:pPr lvl="1">
              <a:lnSpc>
                <a:spcPct val="100000"/>
              </a:lnSpc>
            </a:pPr>
            <a:r>
              <a:rPr lang="en-US" dirty="0"/>
              <a:t>OS was longer in patients who received </a:t>
            </a:r>
            <a:r>
              <a:rPr lang="en-US" dirty="0" err="1"/>
              <a:t>mirvetuximab</a:t>
            </a:r>
            <a:r>
              <a:rPr lang="en-US" dirty="0"/>
              <a:t> (HR 0.62, p = 0.033)</a:t>
            </a:r>
          </a:p>
          <a:p>
            <a:pPr>
              <a:lnSpc>
                <a:spcPct val="100000"/>
              </a:lnSpc>
            </a:pPr>
            <a:r>
              <a:rPr lang="en-US" sz="2400" dirty="0" err="1"/>
              <a:t>Mirvetuximab</a:t>
            </a:r>
            <a:r>
              <a:rPr lang="en-US" sz="2400" dirty="0"/>
              <a:t> was well-tolerated with fewer patients experiencing grade 3 or greater adverse events (46% vs 61%), fewer dose reductions (20% vs 31%), and fewer discontinuations (5% vs 8%) compared to chemotherapy</a:t>
            </a:r>
          </a:p>
        </p:txBody>
      </p:sp>
    </p:spTree>
    <p:extLst>
      <p:ext uri="{BB962C8B-B14F-4D97-AF65-F5344CB8AC3E}">
        <p14:creationId xmlns:p14="http://schemas.microsoft.com/office/powerpoint/2010/main" val="1025865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2968" y="4354529"/>
            <a:ext cx="5086874" cy="1538437"/>
          </a:xfrm>
          <a:prstGeom prst="rect">
            <a:avLst/>
          </a:prstGeom>
          <a:no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fontAlgn="auto">
              <a:spcBef>
                <a:spcPts val="0"/>
              </a:spcBef>
              <a:spcAft>
                <a:spcPts val="0"/>
              </a:spcAft>
              <a:buClr>
                <a:srgbClr val="FFFFFF"/>
              </a:buClr>
            </a:pPr>
            <a:r>
              <a:rPr lang="en-US" spc="300" dirty="0">
                <a:solidFill>
                  <a:srgbClr val="000000"/>
                </a:solidFill>
                <a:latin typeface="Trebuchet MS"/>
                <a:cs typeface="Arial"/>
              </a:rPr>
              <a:t>ENROLLMENT: </a:t>
            </a:r>
          </a:p>
          <a:p>
            <a:pPr fontAlgn="auto">
              <a:spcBef>
                <a:spcPts val="0"/>
              </a:spcBef>
              <a:spcAft>
                <a:spcPts val="0"/>
              </a:spcAft>
              <a:buClr>
                <a:srgbClr val="FFFFFF"/>
              </a:buClr>
            </a:pPr>
            <a:r>
              <a:rPr lang="en-US" sz="2000" dirty="0">
                <a:solidFill>
                  <a:srgbClr val="000000"/>
                </a:solidFill>
                <a:latin typeface="Trebuchet MS"/>
                <a:cs typeface="Arial"/>
              </a:rPr>
              <a:t>Patients with recurrent platinum-resistant or platinum-sensitive FR</a:t>
            </a:r>
            <a:r>
              <a:rPr lang="el-GR" sz="2000" dirty="0">
                <a:solidFill>
                  <a:srgbClr val="000000"/>
                </a:solidFill>
                <a:latin typeface="Trebuchet MS"/>
                <a:cs typeface="Arial"/>
              </a:rPr>
              <a:t>α</a:t>
            </a:r>
            <a:r>
              <a:rPr lang="en-US" sz="2000" dirty="0">
                <a:solidFill>
                  <a:srgbClr val="000000"/>
                </a:solidFill>
                <a:latin typeface="Trebuchet MS"/>
                <a:cs typeface="Arial"/>
              </a:rPr>
              <a:t>-positive ovarian cancer</a:t>
            </a:r>
            <a:endParaRPr lang="en-US" sz="900" dirty="0">
              <a:solidFill>
                <a:srgbClr val="000000"/>
              </a:solidFill>
              <a:latin typeface="Trebuchet MS"/>
              <a:cs typeface="Arial"/>
            </a:endParaRPr>
          </a:p>
        </p:txBody>
      </p:sp>
      <p:grpSp>
        <p:nvGrpSpPr>
          <p:cNvPr id="7" name="Group 6"/>
          <p:cNvGrpSpPr/>
          <p:nvPr/>
        </p:nvGrpSpPr>
        <p:grpSpPr>
          <a:xfrm>
            <a:off x="544110" y="587031"/>
            <a:ext cx="5382128" cy="914775"/>
            <a:chOff x="6615973" y="558466"/>
            <a:chExt cx="5382128" cy="914775"/>
          </a:xfrm>
        </p:grpSpPr>
        <p:sp>
          <p:nvSpPr>
            <p:cNvPr id="23" name="Rectangle 22"/>
            <p:cNvSpPr/>
            <p:nvPr/>
          </p:nvSpPr>
          <p:spPr bwMode="auto">
            <a:xfrm>
              <a:off x="6615973" y="558466"/>
              <a:ext cx="5382128" cy="914775"/>
            </a:xfrm>
            <a:prstGeom prst="rect">
              <a:avLst/>
            </a:prstGeom>
            <a:solidFill>
              <a:schemeClr val="accent2"/>
            </a:solidFill>
            <a:ln w="0">
              <a:noFill/>
              <a:prstDash val="solid"/>
              <a:round/>
              <a:headEnd/>
              <a:tailEnd/>
            </a:ln>
          </p:spPr>
          <p:txBody>
            <a:bodyPr vert="horz" wrap="square" lIns="91440" tIns="45720" rIns="91440" bIns="45720" numCol="1" rtlCol="1" anchor="t" anchorCtr="0" compatLnSpc="1">
              <a:prstTxWarp prst="textNoShape">
                <a:avLst/>
              </a:prstTxWarp>
            </a:bodyPr>
            <a:lstStyle/>
            <a:p>
              <a:pPr algn="ctr"/>
              <a:endParaRPr lang="ar-EG">
                <a:solidFill>
                  <a:srgbClr val="888B8D"/>
                </a:solidFill>
              </a:endParaRPr>
            </a:p>
          </p:txBody>
        </p:sp>
        <p:sp>
          <p:nvSpPr>
            <p:cNvPr id="25" name="Title 1"/>
            <p:cNvSpPr txBox="1">
              <a:spLocks/>
            </p:cNvSpPr>
            <p:nvPr/>
          </p:nvSpPr>
          <p:spPr>
            <a:xfrm>
              <a:off x="6794831" y="708076"/>
              <a:ext cx="4933854" cy="615553"/>
            </a:xfrm>
            <a:prstGeom prst="rect">
              <a:avLst/>
            </a:prstGeom>
            <a:noFill/>
          </p:spPr>
          <p:txBody>
            <a:bodyPr wrap="square" lIns="0" rIns="0" rtlCol="1">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stStyle>
            <a:p>
              <a:pPr fontAlgn="auto"/>
              <a:r>
                <a:rPr lang="en-US" sz="3400" kern="0" cap="all" dirty="0">
                  <a:solidFill>
                    <a:srgbClr val="FFFFFF"/>
                  </a:solidFill>
                  <a:latin typeface="Trebuchet MS"/>
                  <a:ea typeface="+mn-ea"/>
                </a:rPr>
                <a:t>Label expansion:</a:t>
              </a:r>
            </a:p>
          </p:txBody>
        </p:sp>
      </p:grpSp>
      <p:grpSp>
        <p:nvGrpSpPr>
          <p:cNvPr id="5" name="Group 4"/>
          <p:cNvGrpSpPr/>
          <p:nvPr/>
        </p:nvGrpSpPr>
        <p:grpSpPr>
          <a:xfrm>
            <a:off x="6658451" y="587031"/>
            <a:ext cx="4599808" cy="5868962"/>
            <a:chOff x="581792" y="542582"/>
            <a:chExt cx="4599808" cy="5868962"/>
          </a:xfrm>
        </p:grpSpPr>
        <p:sp>
          <p:nvSpPr>
            <p:cNvPr id="14" name="Rectangle 13"/>
            <p:cNvSpPr/>
            <p:nvPr/>
          </p:nvSpPr>
          <p:spPr>
            <a:xfrm>
              <a:off x="1759352" y="1904734"/>
              <a:ext cx="3412728" cy="593579"/>
            </a:xfrm>
            <a:prstGeom prst="rect">
              <a:avLst/>
            </a:prstGeom>
            <a:solidFill>
              <a:schemeClr val="accent4">
                <a:lumMod val="50000"/>
              </a:schemeClr>
            </a:solidFill>
            <a:ln>
              <a:solidFill>
                <a:schemeClr val="accent1"/>
              </a:solidFill>
            </a:ln>
          </p:spPr>
          <p:txBody>
            <a:bodyPr wrap="square" lIns="91440" tIns="91440" rIns="91440" bIns="91440" anchor="ctr">
              <a:noAutofit/>
            </a:bodyPr>
            <a:lstStyle/>
            <a:p>
              <a:pPr fontAlgn="auto">
                <a:spcBef>
                  <a:spcPts val="0"/>
                </a:spcBef>
                <a:spcAft>
                  <a:spcPts val="0"/>
                </a:spcAft>
              </a:pPr>
              <a:r>
                <a:rPr lang="en-US" sz="1600" kern="0" spc="300" dirty="0">
                  <a:solidFill>
                    <a:srgbClr val="FFFFFF"/>
                  </a:solidFill>
                  <a:latin typeface="Trebuchet MS"/>
                  <a:ea typeface="Open Sans Semibold" panose="020B0706030804020204" pitchFamily="34" charset="0"/>
                  <a:cs typeface="Open Sans Semibold" panose="020B0706030804020204" pitchFamily="34" charset="0"/>
                  <a:sym typeface="Arial"/>
                </a:rPr>
                <a:t>Bevacizumab</a:t>
              </a:r>
            </a:p>
          </p:txBody>
        </p:sp>
        <p:sp>
          <p:nvSpPr>
            <p:cNvPr id="16" name="Rectangle 15"/>
            <p:cNvSpPr/>
            <p:nvPr/>
          </p:nvSpPr>
          <p:spPr>
            <a:xfrm>
              <a:off x="581792" y="542582"/>
              <a:ext cx="4599808" cy="914775"/>
            </a:xfrm>
            <a:prstGeom prst="rect">
              <a:avLst/>
            </a:prstGeom>
            <a:solidFill>
              <a:schemeClr val="accent2"/>
            </a:solidFill>
            <a:ln w="0">
              <a:noFill/>
              <a:prstDash val="solid"/>
              <a:round/>
              <a:headEnd/>
              <a:tailEnd/>
            </a:ln>
          </p:spPr>
          <p:txBody>
            <a:bodyPr vert="horz" wrap="square" lIns="91440" tIns="45720" rIns="91440" bIns="45720" numCol="1" rtlCol="1" anchor="t" anchorCtr="0" compatLnSpc="1">
              <a:prstTxWarp prst="textNoShape">
                <a:avLst/>
              </a:prstTxWarp>
            </a:bodyPr>
            <a:lstStyle/>
            <a:p>
              <a:pPr algn="ctr"/>
              <a:endParaRPr lang="en-US" dirty="0">
                <a:solidFill>
                  <a:srgbClr val="888B8D"/>
                </a:solidFill>
                <a:sym typeface="Arial"/>
              </a:endParaRPr>
            </a:p>
          </p:txBody>
        </p:sp>
        <p:sp>
          <p:nvSpPr>
            <p:cNvPr id="12" name="Rectangle 11"/>
            <p:cNvSpPr/>
            <p:nvPr/>
          </p:nvSpPr>
          <p:spPr>
            <a:xfrm>
              <a:off x="1013165" y="829472"/>
              <a:ext cx="2394886" cy="307777"/>
            </a:xfrm>
            <a:prstGeom prst="rect">
              <a:avLst/>
            </a:prstGeom>
          </p:spPr>
          <p:txBody>
            <a:bodyPr wrap="none" lIns="0" tIns="0" rIns="0" bIns="0">
              <a:spAutoFit/>
            </a:bodyPr>
            <a:lstStyle/>
            <a:p>
              <a:pPr fontAlgn="auto">
                <a:spcBef>
                  <a:spcPts val="0"/>
                </a:spcBef>
                <a:spcAft>
                  <a:spcPts val="0"/>
                </a:spcAft>
              </a:pPr>
              <a:r>
                <a:rPr lang="en-US" sz="2000" kern="0" spc="450" dirty="0">
                  <a:solidFill>
                    <a:srgbClr val="FFFFFF"/>
                  </a:solidFill>
                  <a:latin typeface="Trebuchet MS"/>
                  <a:ea typeface="Open Sans Semibold" panose="020B0706030804020204" pitchFamily="34" charset="0"/>
                  <a:cs typeface="Open Sans Semibold" panose="020B0706030804020204" pitchFamily="34" charset="0"/>
                  <a:sym typeface="Arial"/>
                </a:rPr>
                <a:t>MIRVETUXIMAB</a:t>
              </a:r>
            </a:p>
          </p:txBody>
        </p:sp>
        <p:cxnSp>
          <p:nvCxnSpPr>
            <p:cNvPr id="28" name="Straight Connector 27"/>
            <p:cNvCxnSpPr/>
            <p:nvPr/>
          </p:nvCxnSpPr>
          <p:spPr>
            <a:xfrm flipH="1">
              <a:off x="1398190" y="1473887"/>
              <a:ext cx="1190" cy="4831663"/>
            </a:xfrm>
            <a:prstGeom prst="line">
              <a:avLst/>
            </a:prstGeom>
            <a:ln w="38100">
              <a:solidFill>
                <a:schemeClr val="bg2">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013165" y="1464590"/>
              <a:ext cx="769361" cy="1446550"/>
            </a:xfrm>
            <a:prstGeom prst="rect">
              <a:avLst/>
            </a:prstGeom>
            <a:noFill/>
          </p:spPr>
          <p:txBody>
            <a:bodyPr wrap="square" rtlCol="0">
              <a:spAutoFit/>
            </a:bodyPr>
            <a:lstStyle/>
            <a:p>
              <a:r>
                <a:rPr lang="en-US" sz="8800" dirty="0">
                  <a:ln w="47625" cmpd="sng">
                    <a:solidFill>
                      <a:srgbClr val="FFFFFF"/>
                    </a:solidFill>
                  </a:ln>
                  <a:solidFill>
                    <a:srgbClr val="FF585D"/>
                  </a:solidFill>
                  <a:latin typeface="Trebuchet MS"/>
                </a:rPr>
                <a:t>+</a:t>
              </a:r>
            </a:p>
          </p:txBody>
        </p:sp>
        <p:sp>
          <p:nvSpPr>
            <p:cNvPr id="29" name="TextBox 28"/>
            <p:cNvSpPr txBox="1"/>
            <p:nvPr/>
          </p:nvSpPr>
          <p:spPr>
            <a:xfrm>
              <a:off x="1013508" y="2955340"/>
              <a:ext cx="769361" cy="1446550"/>
            </a:xfrm>
            <a:prstGeom prst="rect">
              <a:avLst/>
            </a:prstGeom>
            <a:noFill/>
          </p:spPr>
          <p:txBody>
            <a:bodyPr wrap="square" rtlCol="0">
              <a:spAutoFit/>
            </a:bodyPr>
            <a:lstStyle/>
            <a:p>
              <a:r>
                <a:rPr lang="en-US" sz="8800" dirty="0">
                  <a:ln w="47625" cmpd="sng">
                    <a:solidFill>
                      <a:srgbClr val="FFFFFF"/>
                    </a:solidFill>
                  </a:ln>
                  <a:solidFill>
                    <a:srgbClr val="00263A"/>
                  </a:solidFill>
                  <a:latin typeface="Trebuchet MS"/>
                </a:rPr>
                <a:t>+</a:t>
              </a:r>
            </a:p>
          </p:txBody>
        </p:sp>
        <p:sp>
          <p:nvSpPr>
            <p:cNvPr id="30" name="TextBox 29"/>
            <p:cNvSpPr txBox="1"/>
            <p:nvPr/>
          </p:nvSpPr>
          <p:spPr>
            <a:xfrm>
              <a:off x="1013509" y="4517618"/>
              <a:ext cx="769361" cy="1446550"/>
            </a:xfrm>
            <a:prstGeom prst="rect">
              <a:avLst/>
            </a:prstGeom>
            <a:noFill/>
          </p:spPr>
          <p:txBody>
            <a:bodyPr wrap="square" rtlCol="0">
              <a:spAutoFit/>
            </a:bodyPr>
            <a:lstStyle/>
            <a:p>
              <a:r>
                <a:rPr lang="en-US" sz="8800" dirty="0">
                  <a:ln w="47625" cmpd="sng">
                    <a:solidFill>
                      <a:srgbClr val="FFFFFF"/>
                    </a:solidFill>
                  </a:ln>
                  <a:solidFill>
                    <a:srgbClr val="BFB8AF"/>
                  </a:solidFill>
                  <a:latin typeface="Trebuchet MS"/>
                </a:rPr>
                <a:t>+</a:t>
              </a:r>
            </a:p>
          </p:txBody>
        </p:sp>
        <p:sp>
          <p:nvSpPr>
            <p:cNvPr id="31" name="Rectangle 30"/>
            <p:cNvSpPr/>
            <p:nvPr/>
          </p:nvSpPr>
          <p:spPr>
            <a:xfrm>
              <a:off x="1743030" y="3475881"/>
              <a:ext cx="3413918" cy="594360"/>
            </a:xfrm>
            <a:prstGeom prst="rect">
              <a:avLst/>
            </a:prstGeom>
            <a:solidFill>
              <a:schemeClr val="accent2"/>
            </a:solidFill>
            <a:ln>
              <a:solidFill>
                <a:schemeClr val="accent2"/>
              </a:solidFill>
            </a:ln>
          </p:spPr>
          <p:txBody>
            <a:bodyPr wrap="square" lIns="91440" tIns="91440" rIns="91440" bIns="91440" anchor="ctr">
              <a:noAutofit/>
            </a:bodyPr>
            <a:lstStyle/>
            <a:p>
              <a:pPr fontAlgn="auto">
                <a:spcBef>
                  <a:spcPts val="0"/>
                </a:spcBef>
                <a:spcAft>
                  <a:spcPts val="0"/>
                </a:spcAft>
              </a:pPr>
              <a:r>
                <a:rPr lang="en-US" sz="1600" kern="0" spc="300" dirty="0">
                  <a:solidFill>
                    <a:srgbClr val="FFFFFF"/>
                  </a:solidFill>
                  <a:latin typeface="Trebuchet MS"/>
                  <a:ea typeface="Open Sans Semibold" panose="020B0706030804020204" pitchFamily="34" charset="0"/>
                  <a:cs typeface="Open Sans Semibold" panose="020B0706030804020204" pitchFamily="34" charset="0"/>
                  <a:sym typeface="Arial"/>
                </a:rPr>
                <a:t>Pembrolizumab</a:t>
              </a:r>
            </a:p>
          </p:txBody>
        </p:sp>
        <p:sp>
          <p:nvSpPr>
            <p:cNvPr id="32" name="Rectangle 31"/>
            <p:cNvSpPr/>
            <p:nvPr/>
          </p:nvSpPr>
          <p:spPr>
            <a:xfrm>
              <a:off x="1759352" y="5038158"/>
              <a:ext cx="3392836" cy="594360"/>
            </a:xfrm>
            <a:prstGeom prst="rect">
              <a:avLst/>
            </a:prstGeom>
            <a:solidFill>
              <a:schemeClr val="accent3"/>
            </a:solidFill>
            <a:ln>
              <a:solidFill>
                <a:schemeClr val="accent3"/>
              </a:solidFill>
            </a:ln>
          </p:spPr>
          <p:txBody>
            <a:bodyPr wrap="square" lIns="91440" tIns="91440" rIns="91440" bIns="91440" anchor="ctr">
              <a:noAutofit/>
            </a:bodyPr>
            <a:lstStyle/>
            <a:p>
              <a:pPr fontAlgn="auto">
                <a:spcBef>
                  <a:spcPts val="0"/>
                </a:spcBef>
                <a:spcAft>
                  <a:spcPts val="0"/>
                </a:spcAft>
              </a:pPr>
              <a:r>
                <a:rPr lang="en-US" sz="1600" kern="0" spc="300" dirty="0">
                  <a:solidFill>
                    <a:srgbClr val="FFFFFF"/>
                  </a:solidFill>
                  <a:latin typeface="Trebuchet MS"/>
                  <a:ea typeface="Open Sans Semibold" panose="020B0706030804020204" pitchFamily="34" charset="0"/>
                  <a:cs typeface="Open Sans Semibold" panose="020B0706030804020204" pitchFamily="34" charset="0"/>
                  <a:sym typeface="Arial"/>
                </a:rPr>
                <a:t>Carboplatin</a:t>
              </a:r>
            </a:p>
          </p:txBody>
        </p:sp>
        <p:sp>
          <p:nvSpPr>
            <p:cNvPr id="35" name="Rectangle 34"/>
            <p:cNvSpPr/>
            <p:nvPr/>
          </p:nvSpPr>
          <p:spPr bwMode="auto">
            <a:xfrm>
              <a:off x="1759352" y="2498313"/>
              <a:ext cx="3417488" cy="520744"/>
            </a:xfrm>
            <a:prstGeom prst="rect">
              <a:avLst/>
            </a:prstGeom>
            <a:noFill/>
            <a:ln w="9525" cap="flat" cmpd="sng" algn="ctr">
              <a:solidFill>
                <a:schemeClr val="accent1"/>
              </a:solidFill>
              <a:prstDash val="solid"/>
              <a:round/>
              <a:headEnd type="none" w="med" len="med"/>
              <a:tailEnd type="none" w="med" len="med"/>
            </a:ln>
            <a:effectLst/>
          </p:spPr>
          <p:txBody>
            <a:bodyPr vert="horz" wrap="none" lIns="91440" tIns="45720" rIns="91440" bIns="91440" numCol="1" rtlCol="0" anchor="ctr" anchorCtr="0" compatLnSpc="1">
              <a:prstTxWarp prst="textNoShape">
                <a:avLst/>
              </a:prstTxWarp>
            </a:bodyPr>
            <a:lstStyle/>
            <a:p>
              <a:r>
                <a:rPr lang="en-US" sz="1400" dirty="0">
                  <a:solidFill>
                    <a:srgbClr val="000000"/>
                  </a:solidFill>
                  <a:latin typeface="Trebuchet MS"/>
                  <a:cs typeface="Arial"/>
                </a:rPr>
                <a:t>Bevacizumab expansion cohort ongoing</a:t>
              </a:r>
            </a:p>
            <a:p>
              <a:r>
                <a:rPr lang="en-US" sz="1400" dirty="0">
                  <a:solidFill>
                    <a:schemeClr val="accent1"/>
                  </a:solidFill>
                  <a:latin typeface="Trebuchet MS"/>
                  <a:cs typeface="Arial"/>
                </a:rPr>
                <a:t>New cohort: 1-3 priors M/H FR</a:t>
              </a:r>
              <a:r>
                <a:rPr lang="el-GR" sz="1400" dirty="0">
                  <a:solidFill>
                    <a:schemeClr val="accent1"/>
                  </a:solidFill>
                  <a:latin typeface="Trebuchet MS"/>
                  <a:cs typeface="Arial"/>
                </a:rPr>
                <a:t>α</a:t>
              </a:r>
              <a:r>
                <a:rPr lang="en-US" sz="1400" dirty="0">
                  <a:solidFill>
                    <a:schemeClr val="accent1"/>
                  </a:solidFill>
                  <a:latin typeface="Trebuchet MS"/>
                  <a:cs typeface="Arial"/>
                </a:rPr>
                <a:t> n=60</a:t>
              </a:r>
            </a:p>
          </p:txBody>
        </p:sp>
        <p:sp>
          <p:nvSpPr>
            <p:cNvPr id="36" name="Rectangle 35"/>
            <p:cNvSpPr/>
            <p:nvPr/>
          </p:nvSpPr>
          <p:spPr bwMode="auto">
            <a:xfrm>
              <a:off x="1743030" y="4070241"/>
              <a:ext cx="3409158" cy="536091"/>
            </a:xfrm>
            <a:prstGeom prst="rect">
              <a:avLst/>
            </a:prstGeom>
            <a:noFill/>
            <a:ln w="9525" cap="flat" cmpd="sng" algn="ctr">
              <a:solidFill>
                <a:schemeClr val="accent2"/>
              </a:solidFill>
              <a:prstDash val="solid"/>
              <a:round/>
              <a:headEnd type="none" w="med" len="med"/>
              <a:tailEnd type="none" w="med" len="med"/>
            </a:ln>
            <a:effectLst/>
          </p:spPr>
          <p:txBody>
            <a:bodyPr vert="horz" wrap="none" lIns="91440" tIns="45720" rIns="91440" bIns="91440" numCol="1" rtlCol="0" anchor="ctr" anchorCtr="0" compatLnSpc="1">
              <a:prstTxWarp prst="textNoShape">
                <a:avLst/>
              </a:prstTxWarp>
            </a:bodyPr>
            <a:lstStyle/>
            <a:p>
              <a:r>
                <a:rPr lang="en-US" sz="1400" dirty="0">
                  <a:latin typeface="Trebuchet MS" panose="020B0703020202090204" pitchFamily="34" charset="0"/>
                </a:rPr>
                <a:t>P</a:t>
              </a:r>
              <a:r>
                <a:rPr lang="en-US" sz="1400">
                  <a:latin typeface="Trebuchet MS" panose="020B0703020202090204" pitchFamily="34" charset="0"/>
                </a:rPr>
                <a:t>embrolizumab</a:t>
              </a:r>
              <a:r>
                <a:rPr lang="en-US" sz="1400" dirty="0">
                  <a:latin typeface="Trebuchet MS" panose="020B0703020202090204" pitchFamily="34" charset="0"/>
                </a:rPr>
                <a:t> </a:t>
              </a:r>
              <a:r>
                <a:rPr lang="en-US" sz="1400" dirty="0">
                  <a:solidFill>
                    <a:srgbClr val="000000"/>
                  </a:solidFill>
                  <a:latin typeface="Trebuchet MS"/>
                  <a:cs typeface="Arial"/>
                </a:rPr>
                <a:t>expansion cohort </a:t>
              </a:r>
            </a:p>
            <a:p>
              <a:r>
                <a:rPr lang="en-US" sz="1400" dirty="0">
                  <a:solidFill>
                    <a:srgbClr val="000000"/>
                  </a:solidFill>
                  <a:latin typeface="Trebuchet MS"/>
                  <a:cs typeface="Arial"/>
                </a:rPr>
                <a:t>ongoing</a:t>
              </a:r>
            </a:p>
          </p:txBody>
        </p:sp>
        <p:sp>
          <p:nvSpPr>
            <p:cNvPr id="37" name="Rectangle 36"/>
            <p:cNvSpPr/>
            <p:nvPr/>
          </p:nvSpPr>
          <p:spPr bwMode="auto">
            <a:xfrm>
              <a:off x="1759352" y="5632517"/>
              <a:ext cx="3391646" cy="779027"/>
            </a:xfrm>
            <a:prstGeom prst="rect">
              <a:avLst/>
            </a:prstGeom>
            <a:noFill/>
            <a:ln w="9525" cap="flat" cmpd="sng" algn="ctr">
              <a:solidFill>
                <a:schemeClr val="accent3"/>
              </a:solidFill>
              <a:prstDash val="solid"/>
              <a:round/>
              <a:headEnd type="none" w="med" len="med"/>
              <a:tailEnd type="none" w="med" len="med"/>
            </a:ln>
            <a:effectLst/>
          </p:spPr>
          <p:txBody>
            <a:bodyPr vert="horz" wrap="none" lIns="91440" tIns="45720" rIns="91440" bIns="91440" numCol="1" rtlCol="0" anchor="ctr" anchorCtr="0" compatLnSpc="1">
              <a:prstTxWarp prst="textNoShape">
                <a:avLst/>
              </a:prstTxWarp>
            </a:bodyPr>
            <a:lstStyle/>
            <a:p>
              <a:r>
                <a:rPr lang="en-US" sz="1400" dirty="0">
                  <a:solidFill>
                    <a:srgbClr val="000000"/>
                  </a:solidFill>
                  <a:latin typeface="Trebuchet MS"/>
                  <a:cs typeface="Arial"/>
                </a:rPr>
                <a:t>Mirvetuximab + carboplatin + </a:t>
              </a:r>
              <a:br>
                <a:rPr lang="en-US" sz="1400" dirty="0">
                  <a:solidFill>
                    <a:srgbClr val="000000"/>
                  </a:solidFill>
                  <a:latin typeface="Trebuchet MS"/>
                  <a:cs typeface="Arial"/>
                </a:rPr>
              </a:br>
              <a:r>
                <a:rPr lang="en-US" sz="1400" dirty="0">
                  <a:solidFill>
                    <a:srgbClr val="000000"/>
                  </a:solidFill>
                  <a:latin typeface="Trebuchet MS"/>
                  <a:cs typeface="Arial"/>
                </a:rPr>
                <a:t>bevacizumab triplet expansion </a:t>
              </a:r>
              <a:br>
                <a:rPr lang="en-US" sz="1400" dirty="0">
                  <a:solidFill>
                    <a:srgbClr val="000000"/>
                  </a:solidFill>
                  <a:latin typeface="Trebuchet MS"/>
                  <a:cs typeface="Arial"/>
                </a:rPr>
              </a:br>
              <a:r>
                <a:rPr lang="en-US" sz="1400" dirty="0">
                  <a:solidFill>
                    <a:srgbClr val="000000"/>
                  </a:solidFill>
                  <a:latin typeface="Trebuchet MS"/>
                  <a:cs typeface="Arial"/>
                </a:rPr>
                <a:t>cohort ongoing</a:t>
              </a:r>
            </a:p>
          </p:txBody>
        </p:sp>
      </p:grpSp>
      <p:sp>
        <p:nvSpPr>
          <p:cNvPr id="22" name="TextBox 21">
            <a:extLst>
              <a:ext uri="{FF2B5EF4-FFF2-40B4-BE49-F238E27FC236}">
                <a16:creationId xmlns:a16="http://schemas.microsoft.com/office/drawing/2014/main" id="{4E392C98-46C4-BE4F-A897-07A7079F4716}"/>
              </a:ext>
            </a:extLst>
          </p:cNvPr>
          <p:cNvSpPr txBox="1"/>
          <p:nvPr/>
        </p:nvSpPr>
        <p:spPr>
          <a:xfrm>
            <a:off x="666888" y="3580224"/>
            <a:ext cx="3029308" cy="707886"/>
          </a:xfrm>
          <a:prstGeom prst="rect">
            <a:avLst/>
          </a:prstGeom>
          <a:noFill/>
          <a:ln w="34925">
            <a:noFill/>
          </a:ln>
        </p:spPr>
        <p:txBody>
          <a:bodyPr wrap="square" rtlCol="0">
            <a:spAutoFit/>
          </a:bodyPr>
          <a:lstStyle/>
          <a:p>
            <a:r>
              <a:rPr lang="en-US" sz="4000" b="1" dirty="0"/>
              <a:t>FORWARD II</a:t>
            </a:r>
          </a:p>
        </p:txBody>
      </p:sp>
    </p:spTree>
    <p:extLst>
      <p:ext uri="{BB962C8B-B14F-4D97-AF65-F5344CB8AC3E}">
        <p14:creationId xmlns:p14="http://schemas.microsoft.com/office/powerpoint/2010/main" val="424967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CBF33-837C-1B4B-AE28-01F61C66B094}"/>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Disclosures</a:t>
            </a:r>
          </a:p>
        </p:txBody>
      </p:sp>
      <p:graphicFrame>
        <p:nvGraphicFramePr>
          <p:cNvPr id="4" name="Table 3">
            <a:extLst>
              <a:ext uri="{FF2B5EF4-FFF2-40B4-BE49-F238E27FC236}">
                <a16:creationId xmlns:a16="http://schemas.microsoft.com/office/drawing/2014/main" id="{4DE4119E-7944-6441-A08F-87CEC112E48E}"/>
              </a:ext>
            </a:extLst>
          </p:cNvPr>
          <p:cNvGraphicFramePr>
            <a:graphicFrameLocks noGrp="1"/>
          </p:cNvGraphicFramePr>
          <p:nvPr>
            <p:extLst>
              <p:ext uri="{D42A27DB-BD31-4B8C-83A1-F6EECF244321}">
                <p14:modId xmlns:p14="http://schemas.microsoft.com/office/powerpoint/2010/main" val="3403713014"/>
              </p:ext>
            </p:extLst>
          </p:nvPr>
        </p:nvGraphicFramePr>
        <p:xfrm>
          <a:off x="2086658" y="2363270"/>
          <a:ext cx="8018684" cy="750319"/>
        </p:xfrm>
        <a:graphic>
          <a:graphicData uri="http://schemas.openxmlformats.org/drawingml/2006/table">
            <a:tbl>
              <a:tblPr firstRow="1" bandRow="1">
                <a:tableStyleId>{5C22544A-7EE6-4342-B048-85BDC9FD1C3A}</a:tableStyleId>
              </a:tblPr>
              <a:tblGrid>
                <a:gridCol w="8018684">
                  <a:extLst>
                    <a:ext uri="{9D8B030D-6E8A-4147-A177-3AD203B41FA5}">
                      <a16:colId xmlns:a16="http://schemas.microsoft.com/office/drawing/2014/main" val="3553749523"/>
                    </a:ext>
                  </a:extLst>
                </a:gridCol>
              </a:tblGrid>
              <a:tr h="7503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tx1"/>
                          </a:solidFill>
                          <a:effectLst/>
                          <a:latin typeface="Arial" panose="020B0604020202020204" pitchFamily="34" charset="0"/>
                          <a:ea typeface="+mn-ea"/>
                          <a:cs typeface="Arial" panose="020B0604020202020204" pitchFamily="34" charset="0"/>
                        </a:rPr>
                        <a:t>No relevant conflicts of interest to disclose.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8649553"/>
                  </a:ext>
                </a:extLst>
              </a:tr>
            </a:tbl>
          </a:graphicData>
        </a:graphic>
      </p:graphicFrame>
    </p:spTree>
    <p:extLst>
      <p:ext uri="{BB962C8B-B14F-4D97-AF65-F5344CB8AC3E}">
        <p14:creationId xmlns:p14="http://schemas.microsoft.com/office/powerpoint/2010/main" val="2482636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744200" cy="1143000"/>
          </a:xfrm>
        </p:spPr>
        <p:txBody>
          <a:bodyPr/>
          <a:lstStyle/>
          <a:p>
            <a:r>
              <a:rPr lang="en-US" sz="2800" dirty="0"/>
              <a:t>Antibody-drug conjugates are currently routinely used in the management of…</a:t>
            </a:r>
          </a:p>
        </p:txBody>
      </p:sp>
      <p:sp>
        <p:nvSpPr>
          <p:cNvPr id="3" name="Content Placeholder 2"/>
          <p:cNvSpPr>
            <a:spLocks noGrp="1"/>
          </p:cNvSpPr>
          <p:nvPr>
            <p:ph idx="1"/>
          </p:nvPr>
        </p:nvSpPr>
        <p:spPr>
          <a:xfrm>
            <a:off x="914400" y="1905000"/>
            <a:ext cx="10363200" cy="4584700"/>
          </a:xfrm>
        </p:spPr>
        <p:txBody>
          <a:bodyPr/>
          <a:lstStyle/>
          <a:p>
            <a:pPr marL="457200" indent="-457200">
              <a:buFont typeface="+mj-lt"/>
              <a:buAutoNum type="alphaLcPeriod"/>
            </a:pPr>
            <a:r>
              <a:rPr lang="en-US" sz="2400" dirty="0"/>
              <a:t>Hodgkin lymphoma</a:t>
            </a:r>
          </a:p>
          <a:p>
            <a:pPr marL="457200" indent="-457200">
              <a:buFont typeface="+mj-lt"/>
              <a:buAutoNum type="alphaLcPeriod"/>
            </a:pPr>
            <a:r>
              <a:rPr lang="en-US" sz="2400" dirty="0"/>
              <a:t>HER2-positive breast cancer</a:t>
            </a:r>
          </a:p>
          <a:p>
            <a:pPr marL="457200" indent="-457200">
              <a:buFont typeface="+mj-lt"/>
              <a:buAutoNum type="alphaLcPeriod"/>
            </a:pPr>
            <a:r>
              <a:rPr lang="en-US" sz="2400" dirty="0"/>
              <a:t>Both of the above</a:t>
            </a:r>
          </a:p>
          <a:p>
            <a:pPr marL="457200" indent="-457200">
              <a:buFont typeface="+mj-lt"/>
              <a:buAutoNum type="alphaLcPeriod"/>
            </a:pPr>
            <a:r>
              <a:rPr lang="en-US" sz="2400" dirty="0"/>
              <a:t>Neither of the above </a:t>
            </a:r>
          </a:p>
          <a:p>
            <a:pPr marL="457200" indent="-457200">
              <a:buFont typeface="+mj-lt"/>
              <a:buAutoNum type="alphaLcPeriod"/>
            </a:pPr>
            <a:r>
              <a:rPr lang="en-US" sz="2400" dirty="0"/>
              <a:t>I don’t know </a:t>
            </a:r>
          </a:p>
        </p:txBody>
      </p:sp>
    </p:spTree>
    <p:extLst>
      <p:ext uri="{BB962C8B-B14F-4D97-AF65-F5344CB8AC3E}">
        <p14:creationId xmlns:p14="http://schemas.microsoft.com/office/powerpoint/2010/main" val="1360675411"/>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41E9-27DB-5346-AC56-B43410A5D251}"/>
              </a:ext>
            </a:extLst>
          </p:cNvPr>
          <p:cNvSpPr>
            <a:spLocks noGrp="1"/>
          </p:cNvSpPr>
          <p:nvPr>
            <p:ph type="title"/>
          </p:nvPr>
        </p:nvSpPr>
        <p:spPr>
          <a:xfrm>
            <a:off x="440616" y="439387"/>
            <a:ext cx="10515600" cy="914400"/>
          </a:xfrm>
        </p:spPr>
        <p:txBody>
          <a:bodyPr>
            <a:normAutofit/>
          </a:bodyPr>
          <a:lstStyle/>
          <a:p>
            <a:pPr algn="ctr"/>
            <a:r>
              <a:rPr lang="en-US" sz="4000" b="1" dirty="0">
                <a:latin typeface="Arial" panose="020B0604020202020204" pitchFamily="34" charset="0"/>
                <a:cs typeface="Arial" panose="020B0604020202020204" pitchFamily="34" charset="0"/>
              </a:rPr>
              <a:t>Dr </a:t>
            </a:r>
            <a:r>
              <a:rPr lang="en-US" sz="4000" b="1" dirty="0" err="1">
                <a:latin typeface="Arial" panose="020B0604020202020204" pitchFamily="34" charset="0"/>
                <a:cs typeface="Arial" panose="020B0604020202020204" pitchFamily="34" charset="0"/>
              </a:rPr>
              <a:t>Birrer</a:t>
            </a:r>
            <a:r>
              <a:rPr lang="en-US" sz="4000" b="1" dirty="0">
                <a:latin typeface="Arial" panose="020B0604020202020204" pitchFamily="34" charset="0"/>
                <a:cs typeface="Arial" panose="020B0604020202020204" pitchFamily="34" charset="0"/>
              </a:rPr>
              <a:t>: A patient with Ovarian Cancer</a:t>
            </a:r>
          </a:p>
        </p:txBody>
      </p:sp>
      <p:sp>
        <p:nvSpPr>
          <p:cNvPr id="3" name="Content Placeholder 2">
            <a:extLst>
              <a:ext uri="{FF2B5EF4-FFF2-40B4-BE49-F238E27FC236}">
                <a16:creationId xmlns:a16="http://schemas.microsoft.com/office/drawing/2014/main" id="{117635BD-6734-8646-ABF9-DE342096B02A}"/>
              </a:ext>
            </a:extLst>
          </p:cNvPr>
          <p:cNvSpPr>
            <a:spLocks noGrp="1"/>
          </p:cNvSpPr>
          <p:nvPr>
            <p:ph idx="1"/>
          </p:nvPr>
        </p:nvSpPr>
        <p:spPr>
          <a:xfrm>
            <a:off x="734411" y="1880199"/>
            <a:ext cx="10595742" cy="4679631"/>
          </a:xfrm>
        </p:spPr>
        <p:txBody>
          <a:bodyPr>
            <a:noAutofit/>
          </a:bodyPr>
          <a:lstStyle/>
          <a:p>
            <a:pPr marL="0" indent="0">
              <a:lnSpc>
                <a:spcPct val="100000"/>
              </a:lnSpc>
              <a:spcBef>
                <a:spcPts val="1600"/>
              </a:spcBef>
              <a:buNone/>
            </a:pPr>
            <a:r>
              <a:rPr lang="en-US" sz="2600" dirty="0"/>
              <a:t>A woman in her 60s with a primary diagnosis of Stage IIIC ovarian cancer. She initially presented on referral for evaluation of pelvic mass. </a:t>
            </a:r>
          </a:p>
          <a:p>
            <a:pPr marL="0" indent="0">
              <a:lnSpc>
                <a:spcPct val="100000"/>
              </a:lnSpc>
              <a:spcBef>
                <a:spcPts val="1600"/>
              </a:spcBef>
              <a:buNone/>
            </a:pPr>
            <a:r>
              <a:rPr lang="en-US" sz="2600" dirty="0"/>
              <a:t>On exam a mass was felt in addition to abdominal tenderness and this prompted a CT scan on 2/19/13 that revealed a </a:t>
            </a:r>
            <a:r>
              <a:rPr lang="en-US" sz="2600" dirty="0" err="1"/>
              <a:t>multicystic</a:t>
            </a:r>
            <a:r>
              <a:rPr lang="en-US" sz="2600" dirty="0"/>
              <a:t> enhancing left pelvic mass (8 x 8 x 9cm) with numerous enhancing solid nodules of the peritoneum and </a:t>
            </a:r>
            <a:r>
              <a:rPr lang="en-US" sz="2600" dirty="0" err="1"/>
              <a:t>omentum</a:t>
            </a:r>
            <a:r>
              <a:rPr lang="en-US" sz="2600" dirty="0"/>
              <a:t> as well as a small amount of ascites, highly suspicious for metastatic ovarian cystadenocarcinoma. CA-125 was elevated. </a:t>
            </a:r>
          </a:p>
        </p:txBody>
      </p:sp>
      <p:cxnSp>
        <p:nvCxnSpPr>
          <p:cNvPr id="4" name="Straight Connector 3">
            <a:extLst>
              <a:ext uri="{FF2B5EF4-FFF2-40B4-BE49-F238E27FC236}">
                <a16:creationId xmlns:a16="http://schemas.microsoft.com/office/drawing/2014/main" id="{54614941-EA2A-A74C-BD91-7E924431D694}"/>
              </a:ext>
            </a:extLst>
          </p:cNvPr>
          <p:cNvCxnSpPr/>
          <p:nvPr/>
        </p:nvCxnSpPr>
        <p:spPr>
          <a:xfrm flipH="1">
            <a:off x="475013" y="1482000"/>
            <a:ext cx="11364686"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16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41E9-27DB-5346-AC56-B43410A5D251}"/>
              </a:ext>
            </a:extLst>
          </p:cNvPr>
          <p:cNvSpPr>
            <a:spLocks noGrp="1"/>
          </p:cNvSpPr>
          <p:nvPr>
            <p:ph type="title"/>
          </p:nvPr>
        </p:nvSpPr>
        <p:spPr>
          <a:xfrm>
            <a:off x="678121" y="403760"/>
            <a:ext cx="10515600" cy="914400"/>
          </a:xfrm>
        </p:spPr>
        <p:txBody>
          <a:bodyPr>
            <a:normAutofit/>
          </a:bodyPr>
          <a:lstStyle/>
          <a:p>
            <a:r>
              <a:rPr lang="en-US" sz="4000" b="1" dirty="0">
                <a:latin typeface="Arial" panose="020B0604020202020204" pitchFamily="34" charset="0"/>
                <a:cs typeface="Arial" panose="020B0604020202020204" pitchFamily="34" charset="0"/>
              </a:rPr>
              <a:t>Dr </a:t>
            </a:r>
            <a:r>
              <a:rPr lang="en-US" sz="4000" b="1" dirty="0" err="1">
                <a:latin typeface="Arial" panose="020B0604020202020204" pitchFamily="34" charset="0"/>
                <a:cs typeface="Arial" panose="020B0604020202020204" pitchFamily="34" charset="0"/>
              </a:rPr>
              <a:t>Birrer</a:t>
            </a:r>
            <a:r>
              <a:rPr lang="en-US" sz="4000" b="1" dirty="0">
                <a:latin typeface="Arial" panose="020B0604020202020204" pitchFamily="34" charset="0"/>
                <a:cs typeface="Arial" panose="020B0604020202020204" pitchFamily="34" charset="0"/>
              </a:rPr>
              <a:t>: Case </a:t>
            </a:r>
            <a:r>
              <a:rPr lang="en-US" sz="4000" b="1" dirty="0" err="1">
                <a:latin typeface="Arial" panose="020B0604020202020204" pitchFamily="34" charset="0"/>
                <a:cs typeface="Arial" panose="020B0604020202020204" pitchFamily="34" charset="0"/>
              </a:rPr>
              <a:t>con’t</a:t>
            </a:r>
            <a:endParaRPr lang="en-US" sz="4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17635BD-6734-8646-ABF9-DE342096B02A}"/>
              </a:ext>
            </a:extLst>
          </p:cNvPr>
          <p:cNvSpPr>
            <a:spLocks noGrp="1"/>
          </p:cNvSpPr>
          <p:nvPr>
            <p:ph idx="1"/>
          </p:nvPr>
        </p:nvSpPr>
        <p:spPr>
          <a:xfrm>
            <a:off x="734411" y="1585731"/>
            <a:ext cx="10595742" cy="4587034"/>
          </a:xfrm>
        </p:spPr>
        <p:txBody>
          <a:bodyPr>
            <a:noAutofit/>
          </a:bodyPr>
          <a:lstStyle/>
          <a:p>
            <a:pPr marL="0" indent="0">
              <a:lnSpc>
                <a:spcPct val="100000"/>
              </a:lnSpc>
              <a:spcBef>
                <a:spcPts val="1600"/>
              </a:spcBef>
              <a:buNone/>
            </a:pPr>
            <a:r>
              <a:rPr lang="en-US" sz="2600" dirty="0"/>
              <a:t>Prior to chemotherapy she had NGS testing of her tumor:</a:t>
            </a:r>
          </a:p>
          <a:p>
            <a:pPr marL="0" indent="0">
              <a:lnSpc>
                <a:spcPct val="100000"/>
              </a:lnSpc>
              <a:spcBef>
                <a:spcPts val="1600"/>
              </a:spcBef>
              <a:buNone/>
            </a:pPr>
            <a:r>
              <a:rPr lang="en-US" sz="2600" dirty="0"/>
              <a:t>FGFR1 (amplification), AKT2 (amplification), TP53 (splice site 375+2T&gt;G), CCNE1 (amplification), CRKL (amplification), MCL1 (amplification), MLL2 (R2105H), and ZNF703 (amplification).</a:t>
            </a:r>
          </a:p>
          <a:p>
            <a:pPr marL="0" indent="0">
              <a:lnSpc>
                <a:spcPct val="100000"/>
              </a:lnSpc>
              <a:spcBef>
                <a:spcPts val="1600"/>
              </a:spcBef>
              <a:buNone/>
            </a:pPr>
            <a:r>
              <a:rPr lang="en-US" sz="2600" dirty="0"/>
              <a:t>She was optimally debulked and received 1 cycle of </a:t>
            </a:r>
            <a:r>
              <a:rPr lang="en-US" sz="2600" dirty="0" err="1"/>
              <a:t>taxane</a:t>
            </a:r>
            <a:r>
              <a:rPr lang="en-US" sz="2600" dirty="0"/>
              <a:t>/plat chemotherapy and then underwent IP therapy. She was NED at the end of the IP therapy and remained as such for 1.5 years. At that time she was treated for recurrent ovarian cancer with IV </a:t>
            </a:r>
            <a:r>
              <a:rPr lang="en-US" sz="2600" dirty="0" err="1"/>
              <a:t>taxane</a:t>
            </a:r>
            <a:r>
              <a:rPr lang="en-US" sz="2600" dirty="0"/>
              <a:t>/platinum for 6 cycles. </a:t>
            </a:r>
          </a:p>
        </p:txBody>
      </p:sp>
      <p:cxnSp>
        <p:nvCxnSpPr>
          <p:cNvPr id="4" name="Straight Connector 3">
            <a:extLst>
              <a:ext uri="{FF2B5EF4-FFF2-40B4-BE49-F238E27FC236}">
                <a16:creationId xmlns:a16="http://schemas.microsoft.com/office/drawing/2014/main" id="{41F46E9C-BFAE-7246-9B28-748E6B321B5B}"/>
              </a:ext>
            </a:extLst>
          </p:cNvPr>
          <p:cNvCxnSpPr/>
          <p:nvPr/>
        </p:nvCxnSpPr>
        <p:spPr>
          <a:xfrm flipH="1">
            <a:off x="475013" y="1482000"/>
            <a:ext cx="11364686"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1084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7635BD-6734-8646-ABF9-DE342096B02A}"/>
              </a:ext>
            </a:extLst>
          </p:cNvPr>
          <p:cNvSpPr>
            <a:spLocks noGrp="1"/>
          </p:cNvSpPr>
          <p:nvPr>
            <p:ph idx="1"/>
          </p:nvPr>
        </p:nvSpPr>
        <p:spPr>
          <a:xfrm>
            <a:off x="663160" y="1689903"/>
            <a:ext cx="10725277" cy="4575459"/>
          </a:xfrm>
        </p:spPr>
        <p:txBody>
          <a:bodyPr>
            <a:noAutofit/>
          </a:bodyPr>
          <a:lstStyle/>
          <a:p>
            <a:pPr marL="0" indent="0">
              <a:lnSpc>
                <a:spcPct val="100000"/>
              </a:lnSpc>
              <a:spcBef>
                <a:spcPts val="1600"/>
              </a:spcBef>
              <a:buNone/>
            </a:pPr>
            <a:r>
              <a:rPr lang="en-US" sz="2600" dirty="0"/>
              <a:t>She was in CR at the completion of this treatment and remained progression free for 1 year. At that time she was treated with carbo/PLD with a resulting CR at which time she was placed on niraparib maintenance. Unfortunately she progressed rapidly and was diagnosed with platinum-resistant disease.</a:t>
            </a:r>
          </a:p>
          <a:p>
            <a:pPr marL="0" indent="0">
              <a:lnSpc>
                <a:spcPct val="100000"/>
              </a:lnSpc>
              <a:spcBef>
                <a:spcPts val="1600"/>
              </a:spcBef>
              <a:buNone/>
            </a:pPr>
            <a:r>
              <a:rPr lang="en-US" sz="2600" dirty="0"/>
              <a:t>The patient was placed on the FORWARD I trial of mirvetuximab soravtansine. </a:t>
            </a:r>
          </a:p>
          <a:p>
            <a:pPr marL="0" indent="0">
              <a:lnSpc>
                <a:spcPct val="100000"/>
              </a:lnSpc>
              <a:spcBef>
                <a:spcPts val="1600"/>
              </a:spcBef>
              <a:buNone/>
            </a:pPr>
            <a:r>
              <a:rPr lang="en-US" sz="2600" dirty="0"/>
              <a:t>She had a PR after the first cycle and remained in response for 18 cycles. She had no ocular toxicities or neuropathy.</a:t>
            </a:r>
          </a:p>
        </p:txBody>
      </p:sp>
      <p:sp>
        <p:nvSpPr>
          <p:cNvPr id="4" name="Title 1">
            <a:extLst>
              <a:ext uri="{FF2B5EF4-FFF2-40B4-BE49-F238E27FC236}">
                <a16:creationId xmlns:a16="http://schemas.microsoft.com/office/drawing/2014/main" id="{F6F035FD-E5A2-0844-8D94-ADBF04068B37}"/>
              </a:ext>
            </a:extLst>
          </p:cNvPr>
          <p:cNvSpPr txBox="1">
            <a:spLocks/>
          </p:cNvSpPr>
          <p:nvPr/>
        </p:nvSpPr>
        <p:spPr>
          <a:xfrm>
            <a:off x="678121" y="403760"/>
            <a:ext cx="10515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Dr</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Birrer</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Case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con’t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cxnSp>
        <p:nvCxnSpPr>
          <p:cNvPr id="7" name="Straight Connector 6">
            <a:extLst>
              <a:ext uri="{FF2B5EF4-FFF2-40B4-BE49-F238E27FC236}">
                <a16:creationId xmlns:a16="http://schemas.microsoft.com/office/drawing/2014/main" id="{6B91DBFC-2E02-BD45-A1D5-2EE6EB997698}"/>
              </a:ext>
            </a:extLst>
          </p:cNvPr>
          <p:cNvCxnSpPr/>
          <p:nvPr/>
        </p:nvCxnSpPr>
        <p:spPr>
          <a:xfrm flipH="1">
            <a:off x="475013" y="1482000"/>
            <a:ext cx="11364686"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7409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_2.8x3.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2866" y="3389476"/>
            <a:ext cx="2890982" cy="3741271"/>
          </a:xfrm>
          <a:prstGeom prst="rect">
            <a:avLst/>
          </a:prstGeom>
        </p:spPr>
      </p:pic>
      <p:pic>
        <p:nvPicPr>
          <p:cNvPr id="3" name="Picture 2" descr="AC_0.9x0.6.pdf"/>
          <p:cNvPicPr>
            <a:picLocks noChangeAspect="1"/>
          </p:cNvPicPr>
          <p:nvPr/>
        </p:nvPicPr>
        <p:blipFill rotWithShape="1">
          <a:blip r:embed="rId3">
            <a:extLst>
              <a:ext uri="{28A0092B-C50C-407E-A947-70E740481C1C}">
                <a14:useLocalDpi xmlns:a14="http://schemas.microsoft.com/office/drawing/2010/main" val="0"/>
              </a:ext>
            </a:extLst>
          </a:blip>
          <a:srcRect l="3133"/>
          <a:stretch/>
        </p:blipFill>
        <p:spPr>
          <a:xfrm rot="5400000">
            <a:off x="6707517" y="3305029"/>
            <a:ext cx="2890982" cy="3954318"/>
          </a:xfrm>
          <a:prstGeom prst="rect">
            <a:avLst/>
          </a:prstGeom>
        </p:spPr>
      </p:pic>
      <p:pic>
        <p:nvPicPr>
          <p:cNvPr id="4" name="Picture 3" descr="AC_PerihepaticDisease_12:2018.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522569" y="269386"/>
            <a:ext cx="3090717" cy="3999751"/>
          </a:xfrm>
          <a:prstGeom prst="rect">
            <a:avLst/>
          </a:prstGeom>
        </p:spPr>
      </p:pic>
      <p:pic>
        <p:nvPicPr>
          <p:cNvPr id="5" name="Picture 4" descr="AC_Perihepatic_2:2018.pdf"/>
          <p:cNvPicPr>
            <a:picLocks noChangeAspect="1"/>
          </p:cNvPicPr>
          <p:nvPr/>
        </p:nvPicPr>
        <p:blipFill rotWithShape="1">
          <a:blip r:embed="rId5">
            <a:extLst>
              <a:ext uri="{28A0092B-C50C-407E-A947-70E740481C1C}">
                <a14:useLocalDpi xmlns:a14="http://schemas.microsoft.com/office/drawing/2010/main" val="0"/>
              </a:ext>
            </a:extLst>
          </a:blip>
          <a:srcRect l="1548"/>
          <a:stretch/>
        </p:blipFill>
        <p:spPr>
          <a:xfrm rot="5400000">
            <a:off x="6677336" y="313828"/>
            <a:ext cx="2956440" cy="3959414"/>
          </a:xfrm>
          <a:prstGeom prst="rect">
            <a:avLst/>
          </a:prstGeom>
        </p:spPr>
      </p:pic>
      <p:sp>
        <p:nvSpPr>
          <p:cNvPr id="6" name="TextBox 5"/>
          <p:cNvSpPr txBox="1"/>
          <p:nvPr/>
        </p:nvSpPr>
        <p:spPr>
          <a:xfrm>
            <a:off x="2089857" y="116951"/>
            <a:ext cx="3937000" cy="707886"/>
          </a:xfrm>
          <a:prstGeom prst="rect">
            <a:avLst/>
          </a:prstGeom>
          <a:noFill/>
        </p:spPr>
        <p:txBody>
          <a:bodyPr wrap="square" rtlCol="0">
            <a:spAutoFit/>
          </a:bodyPr>
          <a:lstStyle/>
          <a:p>
            <a:pPr algn="ctr"/>
            <a:r>
              <a:rPr lang="en-US" sz="2000" b="1" dirty="0"/>
              <a:t>Before starting </a:t>
            </a:r>
            <a:r>
              <a:rPr lang="en-US" sz="2000" b="1" dirty="0" err="1"/>
              <a:t>mirvetuximab</a:t>
            </a:r>
            <a:r>
              <a:rPr lang="en-US" sz="2000" b="1" dirty="0"/>
              <a:t> </a:t>
            </a:r>
          </a:p>
          <a:p>
            <a:pPr algn="ctr"/>
            <a:r>
              <a:rPr lang="en-US" sz="2000" b="1" dirty="0"/>
              <a:t>(12/2017)</a:t>
            </a:r>
          </a:p>
        </p:txBody>
      </p:sp>
      <p:sp>
        <p:nvSpPr>
          <p:cNvPr id="7" name="TextBox 6"/>
          <p:cNvSpPr txBox="1"/>
          <p:nvPr/>
        </p:nvSpPr>
        <p:spPr>
          <a:xfrm>
            <a:off x="6083145" y="107429"/>
            <a:ext cx="4139725" cy="707886"/>
          </a:xfrm>
          <a:prstGeom prst="rect">
            <a:avLst/>
          </a:prstGeom>
          <a:noFill/>
        </p:spPr>
        <p:txBody>
          <a:bodyPr wrap="square" rtlCol="0">
            <a:spAutoFit/>
          </a:bodyPr>
          <a:lstStyle/>
          <a:p>
            <a:pPr algn="ctr"/>
            <a:r>
              <a:rPr lang="en-US" sz="2000" b="1" dirty="0"/>
              <a:t>After 1 month of  </a:t>
            </a:r>
            <a:r>
              <a:rPr lang="en-US" sz="2000" b="1" dirty="0" err="1"/>
              <a:t>mirvetuximab</a:t>
            </a:r>
            <a:r>
              <a:rPr lang="en-US" sz="2000" b="1" dirty="0"/>
              <a:t> </a:t>
            </a:r>
          </a:p>
          <a:p>
            <a:pPr algn="ctr"/>
            <a:r>
              <a:rPr lang="en-US" sz="2000" b="1" dirty="0"/>
              <a:t>(2/2018)</a:t>
            </a:r>
          </a:p>
        </p:txBody>
      </p:sp>
    </p:spTree>
    <p:extLst>
      <p:ext uri="{BB962C8B-B14F-4D97-AF65-F5344CB8AC3E}">
        <p14:creationId xmlns:p14="http://schemas.microsoft.com/office/powerpoint/2010/main" val="3579245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10695"/>
            <a:ext cx="10724909" cy="1325563"/>
          </a:xfrm>
        </p:spPr>
        <p:txBody>
          <a:bodyPr>
            <a:noAutofit/>
          </a:bodyPr>
          <a:lstStyle/>
          <a:p>
            <a:r>
              <a:rPr lang="en-US" sz="3600" b="1" dirty="0">
                <a:latin typeface="+mn-lt"/>
              </a:rPr>
              <a:t>Dr O’Malley: A patient with Stage IIIC Ovarian Cancer</a:t>
            </a:r>
          </a:p>
        </p:txBody>
      </p:sp>
      <p:sp>
        <p:nvSpPr>
          <p:cNvPr id="3" name="Content Placeholder 2"/>
          <p:cNvSpPr>
            <a:spLocks noGrp="1"/>
          </p:cNvSpPr>
          <p:nvPr>
            <p:ph idx="1"/>
          </p:nvPr>
        </p:nvSpPr>
        <p:spPr>
          <a:xfrm>
            <a:off x="838200" y="1790902"/>
            <a:ext cx="10515600" cy="4471265"/>
          </a:xfrm>
        </p:spPr>
        <p:txBody>
          <a:bodyPr>
            <a:noAutofit/>
          </a:bodyPr>
          <a:lstStyle/>
          <a:p>
            <a:pPr>
              <a:lnSpc>
                <a:spcPct val="100000"/>
              </a:lnSpc>
            </a:pPr>
            <a:r>
              <a:rPr lang="en-US" dirty="0"/>
              <a:t>A woman in her 70s with recurrent stage IIIC HGSOC. </a:t>
            </a:r>
          </a:p>
          <a:p>
            <a:pPr>
              <a:lnSpc>
                <a:spcPct val="100000"/>
              </a:lnSpc>
            </a:pPr>
            <a:r>
              <a:rPr lang="en-US" dirty="0"/>
              <a:t>After undergoing tumor reduction surgery she received treatment on GOG 9923 (IP cisplatin/paclitaxel and IV paclitaxel with </a:t>
            </a:r>
            <a:r>
              <a:rPr lang="en-US" dirty="0" err="1"/>
              <a:t>bevacizumb</a:t>
            </a:r>
            <a:r>
              <a:rPr lang="en-US" dirty="0"/>
              <a:t> and veliparib followed by bevacizumab maintenance for 15 cycles). </a:t>
            </a:r>
          </a:p>
          <a:p>
            <a:pPr>
              <a:lnSpc>
                <a:spcPct val="100000"/>
              </a:lnSpc>
            </a:pPr>
            <a:r>
              <a:rPr lang="en-US" dirty="0"/>
              <a:t>Recurred 28 months after diagnosis when she was treated on GOG 213 (randomized to surgery) followed by carboplatin/paclitaxel for 6 cycles. </a:t>
            </a:r>
          </a:p>
        </p:txBody>
      </p:sp>
      <p:cxnSp>
        <p:nvCxnSpPr>
          <p:cNvPr id="4" name="Straight Connector 3">
            <a:extLst>
              <a:ext uri="{FF2B5EF4-FFF2-40B4-BE49-F238E27FC236}">
                <a16:creationId xmlns:a16="http://schemas.microsoft.com/office/drawing/2014/main" id="{924DBF4E-423C-9A42-A002-159DAFBCFE6D}"/>
              </a:ext>
            </a:extLst>
          </p:cNvPr>
          <p:cNvCxnSpPr/>
          <p:nvPr/>
        </p:nvCxnSpPr>
        <p:spPr>
          <a:xfrm flipH="1">
            <a:off x="475013" y="1482000"/>
            <a:ext cx="11364686" cy="0"/>
          </a:xfrm>
          <a:prstGeom prst="line">
            <a:avLst/>
          </a:prstGeom>
          <a:ln w="41275">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2130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Roche with Icons">
  <a:themeElements>
    <a:clrScheme name="Roch Updated 2012">
      <a:dk1>
        <a:srgbClr val="000000"/>
      </a:dk1>
      <a:lt1>
        <a:srgbClr val="FFFFFF"/>
      </a:lt1>
      <a:dk2>
        <a:srgbClr val="BABABA"/>
      </a:dk2>
      <a:lt2>
        <a:srgbClr val="009900"/>
      </a:lt2>
      <a:accent1>
        <a:srgbClr val="FF7F00"/>
      </a:accent1>
      <a:accent2>
        <a:srgbClr val="0066CC"/>
      </a:accent2>
      <a:accent3>
        <a:srgbClr val="FFCC00"/>
      </a:accent3>
      <a:accent4>
        <a:srgbClr val="000000"/>
      </a:accent4>
      <a:accent5>
        <a:srgbClr val="FFC0AA"/>
      </a:accent5>
      <a:accent6>
        <a:srgbClr val="0066CC"/>
      </a:accent6>
      <a:hlink>
        <a:srgbClr val="0069BD"/>
      </a:hlink>
      <a:folHlink>
        <a:srgbClr val="990099"/>
      </a:folHlink>
    </a:clrScheme>
    <a:fontScheme name="Roche">
      <a:majorFont>
        <a:latin typeface="Imago-Medium"/>
        <a:ea typeface="MS PGothic"/>
        <a:cs typeface=""/>
      </a:majorFont>
      <a:minorFont>
        <a:latin typeface="Imago-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1" u="none" strike="noStrike" cap="none" normalizeH="0" baseline="0" smtClean="0">
            <a:ln>
              <a:noFill/>
            </a:ln>
            <a:solidFill>
              <a:schemeClr val="tx1"/>
            </a:solidFill>
            <a:effectLst/>
            <a:latin typeface="Imago-Medium" pitchFamily="2"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1" u="none" strike="noStrike" cap="none" normalizeH="0" baseline="0" smtClean="0">
            <a:ln>
              <a:noFill/>
            </a:ln>
            <a:solidFill>
              <a:schemeClr val="tx1"/>
            </a:solidFill>
            <a:effectLst/>
            <a:latin typeface="Imago-Medium" pitchFamily="2" charset="0"/>
            <a:ea typeface="MS PGothic" pitchFamily="34" charset="-128"/>
          </a:defRPr>
        </a:defPPr>
      </a:lstStyle>
    </a:lnDef>
  </a:objectDefaults>
  <a:extraClrSchemeLst>
    <a:extraClrScheme>
      <a:clrScheme name="Roche 1">
        <a:dk1>
          <a:srgbClr val="000000"/>
        </a:dk1>
        <a:lt1>
          <a:srgbClr val="FFFFFF"/>
        </a:lt1>
        <a:dk2>
          <a:srgbClr val="0079C2"/>
        </a:dk2>
        <a:lt2>
          <a:srgbClr val="D9D9D9"/>
        </a:lt2>
        <a:accent1>
          <a:srgbClr val="FB6D13"/>
        </a:accent1>
        <a:accent2>
          <a:srgbClr val="068D05"/>
        </a:accent2>
        <a:accent3>
          <a:srgbClr val="FFFFFF"/>
        </a:accent3>
        <a:accent4>
          <a:srgbClr val="000000"/>
        </a:accent4>
        <a:accent5>
          <a:srgbClr val="FDBAAA"/>
        </a:accent5>
        <a:accent6>
          <a:srgbClr val="057F04"/>
        </a:accent6>
        <a:hlink>
          <a:srgbClr val="7F7F7F"/>
        </a:hlink>
        <a:folHlink>
          <a:srgbClr val="D5E1E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1589</Words>
  <Application>Microsoft Macintosh PowerPoint</Application>
  <PresentationFormat>Widescreen</PresentationFormat>
  <Paragraphs>229</Paragraphs>
  <Slides>25</Slides>
  <Notes>9</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25</vt:i4>
      </vt:variant>
    </vt:vector>
  </HeadingPairs>
  <TitlesOfParts>
    <vt:vector size="43" baseType="lpstr">
      <vt:lpstr>Arial</vt:lpstr>
      <vt:lpstr>Arial Narrow Bold</vt:lpstr>
      <vt:lpstr>Calibri</vt:lpstr>
      <vt:lpstr>Calibri Light</vt:lpstr>
      <vt:lpstr>Gill Sans MT</vt:lpstr>
      <vt:lpstr>Imago</vt:lpstr>
      <vt:lpstr>Imago-Book</vt:lpstr>
      <vt:lpstr>Imago-Medium</vt:lpstr>
      <vt:lpstr>Symbol</vt:lpstr>
      <vt:lpstr>Times</vt:lpstr>
      <vt:lpstr>Times New Roman</vt:lpstr>
      <vt:lpstr>Trebuchet MS</vt:lpstr>
      <vt:lpstr>Wingdings</vt:lpstr>
      <vt:lpstr>Office Theme</vt:lpstr>
      <vt:lpstr>2_Office Theme</vt:lpstr>
      <vt:lpstr>11_Blank Presentation</vt:lpstr>
      <vt:lpstr>Roche with Icons</vt:lpstr>
      <vt:lpstr>think-cell Slide</vt:lpstr>
      <vt:lpstr>PowerPoint Presentation</vt:lpstr>
      <vt:lpstr>PowerPoint Presentation</vt:lpstr>
      <vt:lpstr>Disclosures</vt:lpstr>
      <vt:lpstr>Antibody-drug conjugates are currently routinely used in the management of…</vt:lpstr>
      <vt:lpstr>Dr Birrer: A patient with Ovarian Cancer</vt:lpstr>
      <vt:lpstr>Dr Birrer: Case con’t</vt:lpstr>
      <vt:lpstr>PowerPoint Presentation</vt:lpstr>
      <vt:lpstr>PowerPoint Presentation</vt:lpstr>
      <vt:lpstr>Dr O’Malley: A patient with Stage IIIC Ovarian Cancer</vt:lpstr>
      <vt:lpstr>Dr O’Malley: Case cont’d</vt:lpstr>
      <vt:lpstr>Folate Receptor Alpha</vt:lpstr>
      <vt:lpstr>Farletuzumab (MORAb-003)</vt:lpstr>
      <vt:lpstr>Vintafolide (EC145)</vt:lpstr>
      <vt:lpstr>EC145 Phase III Randomized Study Design in Patients  with Platinum Resistant Ovarian Cancer</vt:lpstr>
      <vt:lpstr>Phase III Vintafolide Trial Stopped for Futility Following Interim Analysis Press Release: May 2, 2014</vt:lpstr>
      <vt:lpstr>Antibody Drug Conjugates (ADC)</vt:lpstr>
      <vt:lpstr>Mirvetuximab Soravtansine (IMGN853) – Antibody-Drug Conjugate Targeting Folate Receptor Alpha</vt:lpstr>
      <vt:lpstr>PowerPoint Presentation</vt:lpstr>
      <vt:lpstr>Consistent Activity with Mirvetuximab Monotherapy over Multiple Cohorts</vt:lpstr>
      <vt:lpstr>PowerPoint Presentation</vt:lpstr>
      <vt:lpstr>FRα Expression Cutoffs Used in Development and Estimated Patient Eligibility for Ovarian Cancer</vt:lpstr>
      <vt:lpstr>PowerPoint Presentation</vt:lpstr>
      <vt:lpstr>FORWARD I: Study Population</vt:lpstr>
      <vt:lpstr>Top Line results from Forward I March 1, 2019</vt:lpstr>
      <vt:lpstr>PowerPoint Presentation</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43</cp:revision>
  <cp:lastPrinted>2019-03-15T15:35:58Z</cp:lastPrinted>
  <dcterms:created xsi:type="dcterms:W3CDTF">2019-03-10T20:52:35Z</dcterms:created>
  <dcterms:modified xsi:type="dcterms:W3CDTF">2019-03-19T14:00:08Z</dcterms:modified>
  <cp:category/>
</cp:coreProperties>
</file>