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22" r:id="rId2"/>
    <p:sldMasterId id="2147483746" r:id="rId3"/>
  </p:sldMasterIdLst>
  <p:notesMasterIdLst>
    <p:notesMasterId r:id="rId29"/>
  </p:notesMasterIdLst>
  <p:sldIdLst>
    <p:sldId id="2544" r:id="rId4"/>
    <p:sldId id="256" r:id="rId5"/>
    <p:sldId id="2553" r:id="rId6"/>
    <p:sldId id="2404" r:id="rId7"/>
    <p:sldId id="2405" r:id="rId8"/>
    <p:sldId id="2414" r:id="rId9"/>
    <p:sldId id="2415" r:id="rId10"/>
    <p:sldId id="2407" r:id="rId11"/>
    <p:sldId id="258" r:id="rId12"/>
    <p:sldId id="257" r:id="rId13"/>
    <p:sldId id="404" r:id="rId14"/>
    <p:sldId id="2533" r:id="rId15"/>
    <p:sldId id="2532" r:id="rId16"/>
    <p:sldId id="814" r:id="rId17"/>
    <p:sldId id="277" r:id="rId18"/>
    <p:sldId id="2549" r:id="rId19"/>
    <p:sldId id="2550" r:id="rId20"/>
    <p:sldId id="460" r:id="rId21"/>
    <p:sldId id="2552" r:id="rId22"/>
    <p:sldId id="2551" r:id="rId23"/>
    <p:sldId id="2547" r:id="rId24"/>
    <p:sldId id="267" r:id="rId25"/>
    <p:sldId id="2542" r:id="rId26"/>
    <p:sldId id="2554" r:id="rId27"/>
    <p:sldId id="2408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9" userDrawn="1">
          <p15:clr>
            <a:srgbClr val="A4A3A4"/>
          </p15:clr>
        </p15:guide>
        <p15:guide id="2" orient="horz" pos="1707" userDrawn="1">
          <p15:clr>
            <a:srgbClr val="A4A3A4"/>
          </p15:clr>
        </p15:guide>
        <p15:guide id="3" orient="horz" pos="2840" userDrawn="1">
          <p15:clr>
            <a:srgbClr val="A4A3A4"/>
          </p15:clr>
        </p15:guide>
        <p15:guide id="4" orient="horz" pos="3884" userDrawn="1">
          <p15:clr>
            <a:srgbClr val="A4A3A4"/>
          </p15:clr>
        </p15:guide>
        <p15:guide id="5" pos="277" userDrawn="1">
          <p15:clr>
            <a:srgbClr val="A4A3A4"/>
          </p15:clr>
        </p15:guide>
        <p15:guide id="6" pos="2691" userDrawn="1">
          <p15:clr>
            <a:srgbClr val="A4A3A4"/>
          </p15:clr>
        </p15:guide>
        <p15:guide id="7" pos="7408" userDrawn="1">
          <p15:clr>
            <a:srgbClr val="A4A3A4"/>
          </p15:clr>
        </p15:guide>
        <p15:guide id="8" pos="49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D9026B-5C33-664E-88E5-C80D26DA0273}" v="2" dt="2019-03-19T13:41: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/>
    <p:restoredTop sz="94603"/>
  </p:normalViewPr>
  <p:slideViewPr>
    <p:cSldViewPr>
      <p:cViewPr>
        <p:scale>
          <a:sx n="100" d="100"/>
          <a:sy n="100" d="100"/>
        </p:scale>
        <p:origin x="904" y="264"/>
      </p:cViewPr>
      <p:guideLst>
        <p:guide orient="horz" pos="579"/>
        <p:guide orient="horz" pos="1707"/>
        <p:guide orient="horz" pos="2840"/>
        <p:guide orient="horz" pos="3884"/>
        <p:guide pos="277"/>
        <p:guide pos="2691"/>
        <p:guide pos="7408"/>
        <p:guide pos="49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9" d="100"/>
        <a:sy n="12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ana Izquierdo" userId="46480b9d-78ec-4659-884d-35c5467fe41c" providerId="ADAL" clId="{76D9026B-5C33-664E-88E5-C80D26DA0273}"/>
    <pc:docChg chg="addSld delSld modSld sldOrd delMainMaster">
      <pc:chgData name="Silvana Izquierdo" userId="46480b9d-78ec-4659-884d-35c5467fe41c" providerId="ADAL" clId="{76D9026B-5C33-664E-88E5-C80D26DA0273}" dt="2019-03-19T13:41:11.184" v="23" actId="2696"/>
      <pc:docMkLst>
        <pc:docMk/>
      </pc:docMkLst>
      <pc:sldChg chg="del">
        <pc:chgData name="Silvana Izquierdo" userId="46480b9d-78ec-4659-884d-35c5467fe41c" providerId="ADAL" clId="{76D9026B-5C33-664E-88E5-C80D26DA0273}" dt="2019-03-19T13:40:52.364" v="4" actId="2696"/>
        <pc:sldMkLst>
          <pc:docMk/>
          <pc:sldMk cId="560074235" sldId="259"/>
        </pc:sldMkLst>
      </pc:sldChg>
      <pc:sldChg chg="del">
        <pc:chgData name="Silvana Izquierdo" userId="46480b9d-78ec-4659-884d-35c5467fe41c" providerId="ADAL" clId="{76D9026B-5C33-664E-88E5-C80D26DA0273}" dt="2019-03-19T13:40:52.380" v="5" actId="2696"/>
        <pc:sldMkLst>
          <pc:docMk/>
          <pc:sldMk cId="2807803617" sldId="260"/>
        </pc:sldMkLst>
      </pc:sldChg>
      <pc:sldChg chg="del">
        <pc:chgData name="Silvana Izquierdo" userId="46480b9d-78ec-4659-884d-35c5467fe41c" providerId="ADAL" clId="{76D9026B-5C33-664E-88E5-C80D26DA0273}" dt="2019-03-19T13:40:54.118" v="6" actId="2696"/>
        <pc:sldMkLst>
          <pc:docMk/>
          <pc:sldMk cId="4231163525" sldId="261"/>
        </pc:sldMkLst>
      </pc:sldChg>
      <pc:sldChg chg="del">
        <pc:chgData name="Silvana Izquierdo" userId="46480b9d-78ec-4659-884d-35c5467fe41c" providerId="ADAL" clId="{76D9026B-5C33-664E-88E5-C80D26DA0273}" dt="2019-03-19T13:40:55.256" v="7" actId="2696"/>
        <pc:sldMkLst>
          <pc:docMk/>
          <pc:sldMk cId="3794206225" sldId="262"/>
        </pc:sldMkLst>
      </pc:sldChg>
      <pc:sldChg chg="add">
        <pc:chgData name="Silvana Izquierdo" userId="46480b9d-78ec-4659-884d-35c5467fe41c" providerId="ADAL" clId="{76D9026B-5C33-664E-88E5-C80D26DA0273}" dt="2019-03-19T13:40:48.658" v="0"/>
        <pc:sldMkLst>
          <pc:docMk/>
          <pc:sldMk cId="82627116" sldId="2544"/>
        </pc:sldMkLst>
      </pc:sldChg>
      <pc:sldChg chg="ord">
        <pc:chgData name="Silvana Izquierdo" userId="46480b9d-78ec-4659-884d-35c5467fe41c" providerId="ADAL" clId="{76D9026B-5C33-664E-88E5-C80D26DA0273}" dt="2019-03-19T13:41:01" v="9"/>
        <pc:sldMkLst>
          <pc:docMk/>
          <pc:sldMk cId="0" sldId="2553"/>
        </pc:sldMkLst>
      </pc:sldChg>
      <pc:sldChg chg="del">
        <pc:chgData name="Silvana Izquierdo" userId="46480b9d-78ec-4659-884d-35c5467fe41c" providerId="ADAL" clId="{76D9026B-5C33-664E-88E5-C80D26DA0273}" dt="2019-03-19T13:40:56.540" v="8" actId="2696"/>
        <pc:sldMkLst>
          <pc:docMk/>
          <pc:sldMk cId="3905437247" sldId="2555"/>
        </pc:sldMkLst>
      </pc:sldChg>
      <pc:sldChg chg="del">
        <pc:chgData name="Silvana Izquierdo" userId="46480b9d-78ec-4659-884d-35c5467fe41c" providerId="ADAL" clId="{76D9026B-5C33-664E-88E5-C80D26DA0273}" dt="2019-03-19T13:41:11.184" v="23" actId="2696"/>
        <pc:sldMkLst>
          <pc:docMk/>
          <pc:sldMk cId="1715557464" sldId="2556"/>
        </pc:sldMkLst>
      </pc:sldChg>
      <pc:sldChg chg="del">
        <pc:chgData name="Silvana Izquierdo" userId="46480b9d-78ec-4659-884d-35c5467fe41c" providerId="ADAL" clId="{76D9026B-5C33-664E-88E5-C80D26DA0273}" dt="2019-03-19T13:40:52.333" v="1" actId="2696"/>
        <pc:sldMkLst>
          <pc:docMk/>
          <pc:sldMk cId="3019836450" sldId="2557"/>
        </pc:sldMkLst>
      </pc:sldChg>
      <pc:sldChg chg="del">
        <pc:chgData name="Silvana Izquierdo" userId="46480b9d-78ec-4659-884d-35c5467fe41c" providerId="ADAL" clId="{76D9026B-5C33-664E-88E5-C80D26DA0273}" dt="2019-03-19T13:40:52.343" v="2" actId="2696"/>
        <pc:sldMkLst>
          <pc:docMk/>
          <pc:sldMk cId="2470217845" sldId="2558"/>
        </pc:sldMkLst>
      </pc:sldChg>
      <pc:sldChg chg="del">
        <pc:chgData name="Silvana Izquierdo" userId="46480b9d-78ec-4659-884d-35c5467fe41c" providerId="ADAL" clId="{76D9026B-5C33-664E-88E5-C80D26DA0273}" dt="2019-03-19T13:40:52.353" v="3" actId="2696"/>
        <pc:sldMkLst>
          <pc:docMk/>
          <pc:sldMk cId="1353379353" sldId="2559"/>
        </pc:sldMkLst>
      </pc:sldChg>
      <pc:sldChg chg="del">
        <pc:chgData name="Silvana Izquierdo" userId="46480b9d-78ec-4659-884d-35c5467fe41c" providerId="ADAL" clId="{76D9026B-5C33-664E-88E5-C80D26DA0273}" dt="2019-03-19T13:41:08.604" v="10" actId="2696"/>
        <pc:sldMkLst>
          <pc:docMk/>
          <pc:sldMk cId="489539524" sldId="2560"/>
        </pc:sldMkLst>
      </pc:sldChg>
      <pc:sldMasterChg chg="del delSldLayout">
        <pc:chgData name="Silvana Izquierdo" userId="46480b9d-78ec-4659-884d-35c5467fe41c" providerId="ADAL" clId="{76D9026B-5C33-664E-88E5-C80D26DA0273}" dt="2019-03-19T13:41:08.616" v="22" actId="2696"/>
        <pc:sldMasterMkLst>
          <pc:docMk/>
          <pc:sldMasterMk cId="1970063323" sldId="2147483734"/>
        </pc:sldMasterMkLst>
        <pc:sldLayoutChg chg="del">
          <pc:chgData name="Silvana Izquierdo" userId="46480b9d-78ec-4659-884d-35c5467fe41c" providerId="ADAL" clId="{76D9026B-5C33-664E-88E5-C80D26DA0273}" dt="2019-03-19T13:41:08.605" v="11" actId="2696"/>
          <pc:sldLayoutMkLst>
            <pc:docMk/>
            <pc:sldMasterMk cId="1970063323" sldId="2147483734"/>
            <pc:sldLayoutMk cId="4174380661" sldId="2147483735"/>
          </pc:sldLayoutMkLst>
        </pc:sldLayoutChg>
        <pc:sldLayoutChg chg="del">
          <pc:chgData name="Silvana Izquierdo" userId="46480b9d-78ec-4659-884d-35c5467fe41c" providerId="ADAL" clId="{76D9026B-5C33-664E-88E5-C80D26DA0273}" dt="2019-03-19T13:41:08.606" v="12" actId="2696"/>
          <pc:sldLayoutMkLst>
            <pc:docMk/>
            <pc:sldMasterMk cId="1970063323" sldId="2147483734"/>
            <pc:sldLayoutMk cId="137453041" sldId="2147483736"/>
          </pc:sldLayoutMkLst>
        </pc:sldLayoutChg>
        <pc:sldLayoutChg chg="del">
          <pc:chgData name="Silvana Izquierdo" userId="46480b9d-78ec-4659-884d-35c5467fe41c" providerId="ADAL" clId="{76D9026B-5C33-664E-88E5-C80D26DA0273}" dt="2019-03-19T13:41:08.607" v="13" actId="2696"/>
          <pc:sldLayoutMkLst>
            <pc:docMk/>
            <pc:sldMasterMk cId="1970063323" sldId="2147483734"/>
            <pc:sldLayoutMk cId="781374738" sldId="2147483737"/>
          </pc:sldLayoutMkLst>
        </pc:sldLayoutChg>
        <pc:sldLayoutChg chg="del">
          <pc:chgData name="Silvana Izquierdo" userId="46480b9d-78ec-4659-884d-35c5467fe41c" providerId="ADAL" clId="{76D9026B-5C33-664E-88E5-C80D26DA0273}" dt="2019-03-19T13:41:08.607" v="14" actId="2696"/>
          <pc:sldLayoutMkLst>
            <pc:docMk/>
            <pc:sldMasterMk cId="1970063323" sldId="2147483734"/>
            <pc:sldLayoutMk cId="2813473345" sldId="2147483738"/>
          </pc:sldLayoutMkLst>
        </pc:sldLayoutChg>
        <pc:sldLayoutChg chg="del">
          <pc:chgData name="Silvana Izquierdo" userId="46480b9d-78ec-4659-884d-35c5467fe41c" providerId="ADAL" clId="{76D9026B-5C33-664E-88E5-C80D26DA0273}" dt="2019-03-19T13:41:08.609" v="15" actId="2696"/>
          <pc:sldLayoutMkLst>
            <pc:docMk/>
            <pc:sldMasterMk cId="1970063323" sldId="2147483734"/>
            <pc:sldLayoutMk cId="4077491598" sldId="2147483739"/>
          </pc:sldLayoutMkLst>
        </pc:sldLayoutChg>
        <pc:sldLayoutChg chg="del">
          <pc:chgData name="Silvana Izquierdo" userId="46480b9d-78ec-4659-884d-35c5467fe41c" providerId="ADAL" clId="{76D9026B-5C33-664E-88E5-C80D26DA0273}" dt="2019-03-19T13:41:08.610" v="16" actId="2696"/>
          <pc:sldLayoutMkLst>
            <pc:docMk/>
            <pc:sldMasterMk cId="1970063323" sldId="2147483734"/>
            <pc:sldLayoutMk cId="1495441516" sldId="2147483740"/>
          </pc:sldLayoutMkLst>
        </pc:sldLayoutChg>
        <pc:sldLayoutChg chg="del">
          <pc:chgData name="Silvana Izquierdo" userId="46480b9d-78ec-4659-884d-35c5467fe41c" providerId="ADAL" clId="{76D9026B-5C33-664E-88E5-C80D26DA0273}" dt="2019-03-19T13:41:08.611" v="17" actId="2696"/>
          <pc:sldLayoutMkLst>
            <pc:docMk/>
            <pc:sldMasterMk cId="1970063323" sldId="2147483734"/>
            <pc:sldLayoutMk cId="2705484529" sldId="2147483741"/>
          </pc:sldLayoutMkLst>
        </pc:sldLayoutChg>
        <pc:sldLayoutChg chg="del">
          <pc:chgData name="Silvana Izquierdo" userId="46480b9d-78ec-4659-884d-35c5467fe41c" providerId="ADAL" clId="{76D9026B-5C33-664E-88E5-C80D26DA0273}" dt="2019-03-19T13:41:08.612" v="18" actId="2696"/>
          <pc:sldLayoutMkLst>
            <pc:docMk/>
            <pc:sldMasterMk cId="1970063323" sldId="2147483734"/>
            <pc:sldLayoutMk cId="3552376152" sldId="2147483742"/>
          </pc:sldLayoutMkLst>
        </pc:sldLayoutChg>
        <pc:sldLayoutChg chg="del">
          <pc:chgData name="Silvana Izquierdo" userId="46480b9d-78ec-4659-884d-35c5467fe41c" providerId="ADAL" clId="{76D9026B-5C33-664E-88E5-C80D26DA0273}" dt="2019-03-19T13:41:08.613" v="19" actId="2696"/>
          <pc:sldLayoutMkLst>
            <pc:docMk/>
            <pc:sldMasterMk cId="1970063323" sldId="2147483734"/>
            <pc:sldLayoutMk cId="305341102" sldId="2147483743"/>
          </pc:sldLayoutMkLst>
        </pc:sldLayoutChg>
        <pc:sldLayoutChg chg="del">
          <pc:chgData name="Silvana Izquierdo" userId="46480b9d-78ec-4659-884d-35c5467fe41c" providerId="ADAL" clId="{76D9026B-5C33-664E-88E5-C80D26DA0273}" dt="2019-03-19T13:41:08.614" v="20" actId="2696"/>
          <pc:sldLayoutMkLst>
            <pc:docMk/>
            <pc:sldMasterMk cId="1970063323" sldId="2147483734"/>
            <pc:sldLayoutMk cId="521367385" sldId="2147483744"/>
          </pc:sldLayoutMkLst>
        </pc:sldLayoutChg>
        <pc:sldLayoutChg chg="del">
          <pc:chgData name="Silvana Izquierdo" userId="46480b9d-78ec-4659-884d-35c5467fe41c" providerId="ADAL" clId="{76D9026B-5C33-664E-88E5-C80D26DA0273}" dt="2019-03-19T13:41:08.615" v="21" actId="2696"/>
          <pc:sldLayoutMkLst>
            <pc:docMk/>
            <pc:sldMasterMk cId="1970063323" sldId="2147483734"/>
            <pc:sldLayoutMk cId="430710549" sldId="214748374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E01A70-1083-884A-80BC-EA6973592A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BB8C19-E80D-2B4D-9EE0-54EB02932F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7327F71-DF0F-344C-B956-F132BB95426F}" type="datetimeFigureOut">
              <a:rPr lang="en-GB"/>
              <a:pPr>
                <a:defRPr/>
              </a:pPr>
              <a:t>19/03/2019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32CA54-A917-0045-B7EA-DEBDAB8CA3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60CA989-B6D9-4745-B95D-B4CD9E9D2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7FBD4-17AA-E346-AE79-38C2D0BED3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82BD1-A5CD-5E4B-9E4C-AF33B29655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6D6C218-831E-4A46-9B9B-C08932089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ECB7AB2F-F5E3-D243-B1A1-05F7F162D0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8A631B93-FDA7-B540-B09F-BAA112258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7E642FD6-D282-DF4A-8F05-434BF540B4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7C380D-EFFE-394E-BA81-7A6F04BD1E46}" type="slidenum">
              <a:rPr lang="en-US" altLang="en-US" sz="5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en-US" sz="5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51FE49B0-7D78-364B-B94B-71959DA7BE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860FC5F7-F06F-084E-85F0-2D39AA8F0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90C6120B-B819-854D-AF0F-EDA467524B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85D5C6-0D93-3E4F-8308-F713589AFC4E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82073BBB-7769-AC43-AABC-10A7DA7C02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CA3D76CE-08AD-0A4B-AD80-52B9457C5C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8AD42468-2B32-3A4D-8A87-3E47456E0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CA4D1F-9987-0349-852B-F1D36DC321F4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>
            <a:extLst>
              <a:ext uri="{FF2B5EF4-FFF2-40B4-BE49-F238E27FC236}">
                <a16:creationId xmlns:a16="http://schemas.microsoft.com/office/drawing/2014/main" id="{48A42D0C-079D-3946-A5F3-FF594A7DF0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484314"/>
            <a:ext cx="113284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068639"/>
            <a:ext cx="113284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4E9803C-CEB3-774D-8D6E-DEDC4654C5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31800" y="6246285"/>
            <a:ext cx="11328400" cy="4762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2934D2-4B33-8C4E-BDFF-44B368DA683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31469-2CE4-D248-A1EF-EFC9BBAA5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62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30219" y="908051"/>
            <a:ext cx="2829983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269" y="908051"/>
            <a:ext cx="8286751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2352EE-BB3F-6E47-9ED3-F3BE7A9DB1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EDC41-7319-4A48-9AD2-63B5E2AADF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1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hidden="1">
            <a:extLst>
              <a:ext uri="{FF2B5EF4-FFF2-40B4-BE49-F238E27FC236}">
                <a16:creationId xmlns:a16="http://schemas.microsoft.com/office/drawing/2014/main" id="{F5FD342E-5F79-0F49-9EFA-9B07977304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984" y="6180668"/>
            <a:ext cx="387349" cy="46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0875"/>
            <a:ext cx="11208792" cy="908180"/>
          </a:xfrm>
        </p:spPr>
        <p:txBody>
          <a:bodyPr/>
          <a:lstStyle>
            <a:lvl1pPr>
              <a:defRPr>
                <a:solidFill>
                  <a:srgbClr val="83005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525" y="6152877"/>
            <a:ext cx="10244668" cy="6942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l" defTabSz="914377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1067" b="0" kern="0" dirty="0" smtClean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23105" y="1057821"/>
            <a:ext cx="11204788" cy="70127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1" baseline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30602" y="1686984"/>
            <a:ext cx="10443633" cy="4451349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133" b="0">
                <a:solidFill>
                  <a:srgbClr val="4B306A"/>
                </a:solidFill>
              </a:defRPr>
            </a:lvl1pPr>
            <a:lvl2pPr marL="241294" indent="-239178">
              <a:lnSpc>
                <a:spcPct val="100000"/>
              </a:lnSpc>
              <a:spcAft>
                <a:spcPts val="400"/>
              </a:spcAft>
              <a:defRPr sz="2133" b="0">
                <a:solidFill>
                  <a:schemeClr val="tx1"/>
                </a:solidFill>
              </a:defRPr>
            </a:lvl2pPr>
            <a:lvl3pPr marL="666734" indent="-188379">
              <a:lnSpc>
                <a:spcPct val="100000"/>
              </a:lnSpc>
              <a:spcAft>
                <a:spcPts val="400"/>
              </a:spcAft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400"/>
              </a:spcAft>
              <a:defRPr sz="1467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AFD60B0-B77A-664B-8B92-5F52CDA292E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47200" y="6491818"/>
            <a:ext cx="2844800" cy="366183"/>
          </a:xfrm>
        </p:spPr>
        <p:txBody>
          <a:bodyPr rtlCol="0" anchor="ctr"/>
          <a:lstStyle>
            <a:lvl1pPr algn="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A33FDC-AFEA-B44D-B659-0CF41F04B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67" b="1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C00000"/>
              </a:buClr>
              <a:defRPr sz="3200"/>
            </a:lvl1pPr>
            <a:lvl2pPr marL="838158" indent="-380981">
              <a:buClr>
                <a:srgbClr val="C00000"/>
              </a:buClr>
              <a:buFont typeface="Calibri" panose="020F0502020204030204" pitchFamily="34" charset="0"/>
              <a:buChar char="–"/>
              <a:defRPr sz="2667"/>
            </a:lvl2pPr>
            <a:lvl3pPr>
              <a:buClr>
                <a:srgbClr val="C00000"/>
              </a:buClr>
              <a:defRPr sz="2133"/>
            </a:lvl3pPr>
            <a:lvl4pPr marL="1600120" indent="-228589">
              <a:buClr>
                <a:srgbClr val="C00000"/>
              </a:buClr>
              <a:buFont typeface="Calibri" panose="020F0502020204030204" pitchFamily="34" charset="0"/>
              <a:buChar char="–"/>
              <a:defRPr sz="1867"/>
            </a:lvl4pPr>
            <a:lvl5pPr>
              <a:buClr>
                <a:srgbClr val="C00000"/>
              </a:buCl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486980"/>
            <a:ext cx="10515600" cy="34925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88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67" b="1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C00000"/>
              </a:buClr>
              <a:defRPr sz="3200"/>
            </a:lvl1pPr>
            <a:lvl2pPr marL="838158" indent="-380981">
              <a:buClr>
                <a:srgbClr val="C00000"/>
              </a:buClr>
              <a:buFont typeface="Calibri" panose="020F0502020204030204" pitchFamily="34" charset="0"/>
              <a:buChar char="–"/>
              <a:defRPr sz="2667"/>
            </a:lvl2pPr>
            <a:lvl3pPr>
              <a:buClr>
                <a:srgbClr val="C00000"/>
              </a:buClr>
              <a:defRPr sz="2133"/>
            </a:lvl3pPr>
            <a:lvl4pPr marL="1600120" indent="-228589">
              <a:buClr>
                <a:srgbClr val="C00000"/>
              </a:buClr>
              <a:buFont typeface="Calibri" panose="020F0502020204030204" pitchFamily="34" charset="0"/>
              <a:buChar char="–"/>
              <a:defRPr sz="1867"/>
            </a:lvl4pPr>
            <a:lvl5pPr>
              <a:buClr>
                <a:srgbClr val="C00000"/>
              </a:buCl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486980"/>
            <a:ext cx="10515600" cy="34925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80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67" b="1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C00000"/>
              </a:buClr>
              <a:defRPr sz="3200"/>
            </a:lvl1pPr>
            <a:lvl2pPr marL="838158" indent="-380981">
              <a:buClr>
                <a:srgbClr val="C00000"/>
              </a:buClr>
              <a:buFont typeface="Calibri" panose="020F0502020204030204" pitchFamily="34" charset="0"/>
              <a:buChar char="–"/>
              <a:defRPr sz="2667"/>
            </a:lvl2pPr>
            <a:lvl3pPr>
              <a:buClr>
                <a:srgbClr val="C00000"/>
              </a:buClr>
              <a:defRPr sz="2133"/>
            </a:lvl3pPr>
            <a:lvl4pPr marL="1600120" indent="-228589">
              <a:buClr>
                <a:srgbClr val="C00000"/>
              </a:buClr>
              <a:buFont typeface="Calibri" panose="020F0502020204030204" pitchFamily="34" charset="0"/>
              <a:buChar char="–"/>
              <a:defRPr sz="1867"/>
            </a:lvl4pPr>
            <a:lvl5pPr>
              <a:buClr>
                <a:srgbClr val="C00000"/>
              </a:buCl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486980"/>
            <a:ext cx="10515600" cy="34925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79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,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8000" y="152401"/>
            <a:ext cx="11277600" cy="9228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 bwMode="gray">
          <a:xfrm>
            <a:off x="508002" y="1292650"/>
            <a:ext cx="11292652" cy="369332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2"/>
          </p:nvPr>
        </p:nvSpPr>
        <p:spPr bwMode="gray">
          <a:xfrm>
            <a:off x="508000" y="6464584"/>
            <a:ext cx="8869680" cy="219740"/>
          </a:xfrm>
        </p:spPr>
        <p:txBody>
          <a:bodyPr anchor="b">
            <a:spAutoFit/>
          </a:bodyPr>
          <a:lstStyle>
            <a:lvl1pPr marL="0" indent="0">
              <a:lnSpc>
                <a:spcPct val="92000"/>
              </a:lnSpc>
              <a:spcBef>
                <a:spcPts val="100"/>
              </a:spcBef>
              <a:buFontTx/>
              <a:buNone/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12064" y="1911096"/>
            <a:ext cx="11180064" cy="425196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49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9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9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78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80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BA8900-5DFB-7B45-962B-0F2FC2E94E3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B71C3-9585-A440-A35C-358AE7CA0E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5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35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8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07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62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40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97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30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1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964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139" y="2145600"/>
            <a:ext cx="6643652" cy="12192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267" b="1" i="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139" y="3370145"/>
            <a:ext cx="6643652" cy="6000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906142" y="4579200"/>
            <a:ext cx="5900236" cy="307200"/>
          </a:xfr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906142" y="4894301"/>
            <a:ext cx="5900236" cy="307200"/>
          </a:xfr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906141" y="5966058"/>
            <a:ext cx="5313011" cy="307777"/>
          </a:xfrm>
        </p:spPr>
        <p:txBody>
          <a:bodyPr bIns="234000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370882" y="5856000"/>
            <a:ext cx="22117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133" i="0" u="none" strike="noStrike" kern="1200" baseline="0" dirty="0">
                <a:latin typeface="Arial Narrow"/>
                <a:ea typeface="+mn-ea"/>
                <a:cs typeface="Arial Narrow"/>
              </a:rPr>
              <a:t>esmo</a:t>
            </a:r>
            <a:r>
              <a:rPr lang="en-US" sz="2133" i="0" u="none" strike="noStrike" kern="1200" baseline="0" dirty="0">
                <a:latin typeface="Arial Narrow"/>
                <a:ea typeface="+mn-ea"/>
                <a:cs typeface="Arial Narrow"/>
              </a:rPr>
              <a:t>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D4BC4E-496B-47E4-BD97-3361BE1AD4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695" y="310720"/>
            <a:ext cx="2844429" cy="65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914401" y="2145600"/>
            <a:ext cx="6643649" cy="12192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b="1" i="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14402" y="3370145"/>
            <a:ext cx="6643649" cy="6720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E985C7-1F9F-6F44-9CC2-8758F8015C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BB0AF-8726-B544-90E5-A94A32A5C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12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52121"/>
            <a:ext cx="7006269" cy="553999"/>
          </a:xfrm>
        </p:spPr>
        <p:txBody>
          <a:bodyPr anchor="b">
            <a:noAutofit/>
          </a:bodyPr>
          <a:lstStyle>
            <a:lvl1pPr>
              <a:defRPr sz="32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20000" y="1080001"/>
            <a:ext cx="7006269" cy="488795"/>
          </a:xfrm>
        </p:spPr>
        <p:txBody>
          <a:bodyPr>
            <a:noAutofit/>
          </a:bodyPr>
          <a:lstStyle>
            <a:lvl1pPr marL="0" indent="0">
              <a:buNone/>
              <a:defRPr sz="26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000" y="2112963"/>
            <a:ext cx="10742400" cy="4020208"/>
          </a:xfrm>
        </p:spPr>
        <p:txBody>
          <a:bodyPr>
            <a:no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788FA-F864-4521-9DFD-AF03C9BFF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39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16909" y="2112963"/>
            <a:ext cx="4551516" cy="401362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439345" y="2113389"/>
            <a:ext cx="6038400" cy="4013200"/>
          </a:xfrm>
        </p:spPr>
        <p:txBody>
          <a:bodyPr>
            <a:no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1140" y="550801"/>
            <a:ext cx="7006269" cy="553999"/>
          </a:xfrm>
        </p:spPr>
        <p:txBody>
          <a:bodyPr anchor="b">
            <a:noAutofit/>
          </a:bodyPr>
          <a:lstStyle>
            <a:lvl1pPr>
              <a:defRPr sz="32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21140" y="1080001"/>
            <a:ext cx="7006269" cy="488795"/>
          </a:xfrm>
        </p:spPr>
        <p:txBody>
          <a:bodyPr>
            <a:noAutofit/>
          </a:bodyPr>
          <a:lstStyle>
            <a:lvl1pPr marL="0" indent="0">
              <a:buNone/>
              <a:defRPr sz="26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1B8E-DB90-4156-9998-67EBCA269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26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20000" y="4132146"/>
            <a:ext cx="10742400" cy="199401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charset="2"/>
              <a:buNone/>
              <a:tabLst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000" y="2112964"/>
            <a:ext cx="10742400" cy="1895281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0000" y="550801"/>
            <a:ext cx="7006269" cy="553999"/>
          </a:xfrm>
        </p:spPr>
        <p:txBody>
          <a:bodyPr anchor="b">
            <a:noAutofit/>
          </a:bodyPr>
          <a:lstStyle>
            <a:lvl1pPr>
              <a:defRPr sz="32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20000" y="1080001"/>
            <a:ext cx="7006269" cy="488795"/>
          </a:xfrm>
        </p:spPr>
        <p:txBody>
          <a:bodyPr>
            <a:noAutofit/>
          </a:bodyPr>
          <a:lstStyle>
            <a:lvl1pPr marL="0" indent="0">
              <a:buNone/>
              <a:defRPr sz="26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3CF81-11EA-405E-A3EC-9D48E6C9B0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6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20000" y="2112963"/>
            <a:ext cx="10742400" cy="401362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0000" y="550801"/>
            <a:ext cx="10075917" cy="553999"/>
          </a:xfrm>
        </p:spPr>
        <p:txBody>
          <a:bodyPr anchor="b">
            <a:noAutofit/>
          </a:bodyPr>
          <a:lstStyle>
            <a:lvl1pPr>
              <a:defRPr sz="32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20000" y="1080001"/>
            <a:ext cx="10075917" cy="488795"/>
          </a:xfrm>
        </p:spPr>
        <p:txBody>
          <a:bodyPr>
            <a:noAutofit/>
          </a:bodyPr>
          <a:lstStyle>
            <a:lvl1pPr marL="0" indent="0">
              <a:buNone/>
              <a:defRPr sz="26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3D96-D520-43E8-9FE3-99F474E31B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56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692A5-A8C0-47CD-A2C0-7DF226E98A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46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20000" y="2112963"/>
            <a:ext cx="10982400" cy="401362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0000" y="550801"/>
            <a:ext cx="7006269" cy="553999"/>
          </a:xfrm>
        </p:spPr>
        <p:txBody>
          <a:bodyPr anchor="b">
            <a:noAutofit/>
          </a:bodyPr>
          <a:lstStyle>
            <a:lvl1pPr>
              <a:defRPr sz="32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0000" y="1080001"/>
            <a:ext cx="7006269" cy="488795"/>
          </a:xfrm>
        </p:spPr>
        <p:txBody>
          <a:bodyPr>
            <a:noAutofit/>
          </a:bodyPr>
          <a:lstStyle>
            <a:lvl1pPr marL="0" indent="0">
              <a:buNone/>
              <a:defRPr sz="26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A7CD0-78D0-42EA-ADB5-8E9333008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7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914402" y="3692527"/>
            <a:ext cx="3992033" cy="21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67" b="1" baseline="30000" dirty="0">
                <a:solidFill>
                  <a:schemeClr val="tx1"/>
                </a:solidFill>
                <a:latin typeface="Arial Narrow" pitchFamily="34" charset="0"/>
              </a:rPr>
              <a:t>Contacts ESMO </a:t>
            </a:r>
          </a:p>
          <a:p>
            <a:pPr eaLnBrk="1" hangingPunct="1">
              <a:defRPr/>
            </a:pPr>
            <a:endParaRPr lang="en-US" altLang="en-US" sz="2067" b="1" baseline="30000" dirty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  <a:t>European Society for Medical Oncology </a:t>
            </a:r>
            <a:b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  <a:t>Via L. </a:t>
            </a:r>
            <a:r>
              <a:rPr lang="en-US" altLang="en-US" sz="2067" baseline="30000" dirty="0" err="1">
                <a:solidFill>
                  <a:schemeClr val="tx1"/>
                </a:solidFill>
                <a:latin typeface="Arial Narrow" pitchFamily="34" charset="0"/>
              </a:rPr>
              <a:t>Taddei</a:t>
            </a:r>
            <a: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  <a:t> 4, CH-6962 </a:t>
            </a:r>
            <a:r>
              <a:rPr lang="en-US" altLang="en-US" sz="2067" baseline="30000" dirty="0" err="1">
                <a:solidFill>
                  <a:schemeClr val="tx1"/>
                </a:solidFill>
                <a:latin typeface="Arial Narrow" pitchFamily="34" charset="0"/>
              </a:rPr>
              <a:t>Viganello</a:t>
            </a:r>
            <a: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  <a:t> – </a:t>
            </a:r>
            <a:r>
              <a:rPr lang="en-US" altLang="en-US" sz="2067" baseline="30000" dirty="0" err="1">
                <a:solidFill>
                  <a:schemeClr val="tx1"/>
                </a:solidFill>
                <a:latin typeface="Arial Narrow" pitchFamily="34" charset="0"/>
              </a:rPr>
              <a:t>Lugano</a:t>
            </a:r>
            <a:b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  <a:t>T. +41 (0)91 973 19 00</a:t>
            </a:r>
            <a:b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  <a:t>F. +41 (0)91 973 19 02</a:t>
            </a:r>
            <a:b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  <a:t>http://</a:t>
            </a:r>
            <a:r>
              <a:rPr lang="en-US" altLang="en-US" sz="2067" baseline="30000" dirty="0" err="1">
                <a:solidFill>
                  <a:schemeClr val="tx1"/>
                </a:solidFill>
                <a:latin typeface="Arial Narrow" pitchFamily="34" charset="0"/>
              </a:rPr>
              <a:t>www.esmo.org</a:t>
            </a:r>
            <a:endParaRPr lang="en-US" altLang="en-US" sz="2067" b="1" baseline="0" dirty="0">
              <a:solidFill>
                <a:schemeClr val="tx1"/>
              </a:solidFill>
              <a:latin typeface="Arial Narrow" pitchFamily="34" charset="0"/>
            </a:endParaRPr>
          </a:p>
          <a:p>
            <a:pPr marL="0" marR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67" baseline="30000" dirty="0" err="1">
                <a:solidFill>
                  <a:schemeClr val="tx1"/>
                </a:solidFill>
                <a:latin typeface="Arial Narrow" pitchFamily="34" charset="0"/>
              </a:rPr>
              <a:t>esmo@esmo.org</a:t>
            </a:r>
            <a:endParaRPr lang="en-US" altLang="en-US" sz="2067" baseline="30000" dirty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endParaRPr lang="en-US" altLang="en-US" sz="2400" baseline="30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914401" y="2266720"/>
            <a:ext cx="6924495" cy="297517"/>
          </a:xfrm>
        </p:spPr>
        <p:txBody>
          <a:bodyPr tIns="140400" anchor="ctr">
            <a:noAutofit/>
          </a:bodyPr>
          <a:lstStyle>
            <a:lvl1pPr marL="0" indent="0" rtl="0">
              <a:buFontTx/>
              <a:buNone/>
              <a:defRPr lang="en-US" sz="2267" b="1" i="0" u="none" strike="noStrike" baseline="30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914400" y="2664487"/>
            <a:ext cx="6924493" cy="270475"/>
          </a:xfrm>
        </p:spPr>
        <p:txBody>
          <a:bodyPr tIns="93600" bIns="0" anchor="ctr">
            <a:noAutofit/>
          </a:bodyPr>
          <a:lstStyle>
            <a:lvl1pPr marL="0" indent="0" rtl="0">
              <a:buFontTx/>
              <a:buNone/>
              <a:defRPr lang="en-US" sz="2267" b="0" i="0" u="none" strike="noStrike" baseline="30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2937600"/>
            <a:ext cx="6924493" cy="297600"/>
          </a:xfrm>
        </p:spPr>
        <p:txBody>
          <a:bodyPr tIns="93600" bIns="0" anchor="ctr">
            <a:noAutofit/>
          </a:bodyPr>
          <a:lstStyle>
            <a:lvl1pPr marL="0" indent="0" rtl="0">
              <a:buFontTx/>
              <a:buNone/>
              <a:defRPr lang="en-US" sz="2267" b="0" i="0" u="none" strike="noStrike" baseline="30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r-CH" dirty="0"/>
              <a:t>Click to edit Master text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9FB4C-FCC4-423E-B433-D9FA2CAED6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51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316085" y="192000"/>
            <a:ext cx="11687535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32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500" y="6462339"/>
            <a:ext cx="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16800" y="1645920"/>
            <a:ext cx="9408000" cy="2157984"/>
          </a:xfrm>
          <a:prstGeom prst="rect">
            <a:avLst/>
          </a:prstGeom>
        </p:spPr>
        <p:txBody>
          <a:bodyPr/>
          <a:lstStyle>
            <a:lvl1pPr marL="239989" indent="-239989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9965" indent="-239989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67" baseline="0">
                <a:latin typeface="Arial" pitchFamily="34" charset="0"/>
                <a:cs typeface="Arial" pitchFamily="34" charset="0"/>
              </a:defRPr>
            </a:lvl3pPr>
            <a:lvl4pPr marL="830358" indent="-239989">
              <a:defRPr sz="1867">
                <a:latin typeface="Arial" pitchFamily="34" charset="0"/>
                <a:cs typeface="Arial" pitchFamily="34" charset="0"/>
              </a:defRPr>
            </a:lvl4pPr>
            <a:lvl5pPr marL="830358">
              <a:defRPr sz="1867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1"/>
            <a:r>
              <a:rPr lang="en-GB" noProof="0" dirty="0"/>
              <a:t>Third level</a:t>
            </a:r>
          </a:p>
          <a:p>
            <a:pPr lvl="1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6109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35CE-B782-4F22-8A16-68D0C72006C1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99DA-B1FD-4CAA-82D6-A5F8D52B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1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82400" y="6425184"/>
            <a:ext cx="5006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D26F2A-85EB-EE43-980E-DFB5BD1840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7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269" y="2708277"/>
            <a:ext cx="5558367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5" y="2708277"/>
            <a:ext cx="5558367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CBF5F2D-57F9-744E-84DC-FEC51E0742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89790-E1EE-924B-AC31-FF2A1F543B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6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316085" y="192000"/>
            <a:ext cx="11687535" cy="672000"/>
          </a:xfrm>
          <a:prstGeom prst="rect">
            <a:avLst/>
          </a:prstGeom>
        </p:spPr>
        <p:txBody>
          <a:bodyPr vert="horz"/>
          <a:lstStyle>
            <a:lvl1pPr algn="l" defTabSz="6095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8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115295-6A67-44D0-B3E7-0E8D5D07BC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3280" y="6322695"/>
            <a:ext cx="9144000" cy="274320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spcBef>
                <a:spcPts val="300"/>
              </a:spcBef>
              <a:buNone/>
              <a:defRPr sz="1000"/>
            </a:lvl1pPr>
            <a:lvl2pPr marL="609570" indent="0">
              <a:buNone/>
              <a:defRPr sz="1000"/>
            </a:lvl2pPr>
            <a:lvl3pPr marL="1219140" indent="0">
              <a:buNone/>
              <a:defRPr sz="1000"/>
            </a:lvl3pPr>
            <a:lvl4pPr marL="1828709" indent="0">
              <a:buNone/>
              <a:defRPr sz="1000"/>
            </a:lvl4pPr>
            <a:lvl5pPr marL="2438278" indent="0">
              <a:buNone/>
              <a:defRPr sz="1000"/>
            </a:lvl5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5725369" y="6570339"/>
            <a:ext cx="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067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4F54F3-C349-4609-AFEE-01462D5C7942}" type="slidenum">
              <a:rPr lang="en-GB" sz="1067" smtClean="0"/>
              <a:pPr/>
              <a:t>‹#›</a:t>
            </a:fld>
            <a:endParaRPr lang="en-GB" sz="1067" dirty="0"/>
          </a:p>
        </p:txBody>
      </p:sp>
    </p:spTree>
    <p:extLst>
      <p:ext uri="{BB962C8B-B14F-4D97-AF65-F5344CB8AC3E}">
        <p14:creationId xmlns:p14="http://schemas.microsoft.com/office/powerpoint/2010/main" val="127449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316085" y="192000"/>
            <a:ext cx="11687535" cy="672000"/>
          </a:xfrm>
          <a:prstGeom prst="rect">
            <a:avLst/>
          </a:prstGeom>
        </p:spPr>
        <p:txBody>
          <a:bodyPr vert="horz"/>
          <a:lstStyle>
            <a:lvl1pPr algn="l" defTabSz="6095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8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1A277-F27F-45FA-A155-5CB5D34DE1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5439" y="1138237"/>
            <a:ext cx="11012487" cy="5018723"/>
          </a:xfrm>
          <a:prstGeom prst="rect">
            <a:avLst/>
          </a:prstGeom>
        </p:spPr>
        <p:txBody>
          <a:bodyPr/>
          <a:lstStyle>
            <a:lvl1pPr marL="228594" indent="-228594">
              <a:spcBef>
                <a:spcPts val="1800"/>
              </a:spcBef>
              <a:buClr>
                <a:schemeClr val="tx2"/>
              </a:buClr>
              <a:defRPr sz="2400"/>
            </a:lvl1pPr>
            <a:lvl2pPr marL="685783" indent="-228594">
              <a:spcBef>
                <a:spcPts val="600"/>
              </a:spcBef>
              <a:buClr>
                <a:schemeClr val="tx2"/>
              </a:buClr>
              <a:defRPr sz="2000"/>
            </a:lvl2pPr>
            <a:lvl3pPr marL="1142971" indent="-228594">
              <a:spcBef>
                <a:spcPts val="6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800"/>
            </a:lvl3pPr>
            <a:lvl4pPr marL="1371566" marR="0" indent="0" algn="l" defTabSz="6095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None/>
              <a:tabLst/>
              <a:defRPr sz="16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600160" marR="0" lvl="3" indent="-228594" algn="l" defTabSz="6095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5725369" y="6570339"/>
            <a:ext cx="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067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4F54F3-C349-4609-AFEE-01462D5C7942}" type="slidenum">
              <a:rPr lang="en-GB" sz="1067" smtClean="0"/>
              <a:pPr/>
              <a:t>‹#›</a:t>
            </a:fld>
            <a:endParaRPr lang="en-GB" sz="1067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CF9B53B-481D-43EA-97A9-F88BAA37E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3280" y="6322695"/>
            <a:ext cx="9144000" cy="274320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spcBef>
                <a:spcPts val="300"/>
              </a:spcBef>
              <a:buNone/>
              <a:defRPr sz="1000"/>
            </a:lvl1pPr>
            <a:lvl2pPr marL="609570" indent="0">
              <a:buNone/>
              <a:defRPr sz="1000"/>
            </a:lvl2pPr>
            <a:lvl3pPr marL="1219140" indent="0">
              <a:buNone/>
              <a:defRPr sz="1000"/>
            </a:lvl3pPr>
            <a:lvl4pPr marL="1828709" indent="0">
              <a:buNone/>
              <a:defRPr sz="1000"/>
            </a:lvl4pPr>
            <a:lvl5pPr marL="2438278" indent="0">
              <a:buNone/>
              <a:defRPr sz="1000"/>
            </a:lvl5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05262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01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1BE9D5-5C49-A941-8E48-58795EAEB23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255F0-4E31-CE43-871E-93003F86B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74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ED3178F-0267-764B-9BB8-6259C6B39CB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F71A-0BA4-4A44-8776-883BB7A69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22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8B0C4A32-9E1D-4542-8832-7F95C65EE54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9F7E3-888C-9C49-8A8A-6303D2BB6D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4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CB1EB8-B789-3645-AC71-3CE4A2B6A3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EE9C8-A286-4041-93AC-2185C594A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89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5EB948-83DF-C546-9D6A-C235B1956D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13C2-5959-C34F-A93E-EEB0A3748E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82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27DF7A4-BCD7-4845-AF5E-92046A3C2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0267" y="908051"/>
            <a:ext cx="11319933" cy="129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E61FD53-05A3-6440-ACE7-4D83DCF46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0267" y="2709334"/>
            <a:ext cx="11319933" cy="345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0891D72-E791-ED40-8947-34DCF2F5B1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16117" y="6337300"/>
            <a:ext cx="134408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00918FE-194A-6249-82D5-83B886FE69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13" descr="DarkBlue1024">
            <a:extLst>
              <a:ext uri="{FF2B5EF4-FFF2-40B4-BE49-F238E27FC236}">
                <a16:creationId xmlns:a16="http://schemas.microsoft.com/office/drawing/2014/main" id="{13FF6CA1-E94E-384E-97C3-CBD0CAD0E5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933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33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33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33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33" b="1">
          <a:solidFill>
            <a:schemeClr val="tx2"/>
          </a:solidFill>
          <a:latin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89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552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20000" y="274639"/>
            <a:ext cx="1074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1140" y="1600201"/>
            <a:ext cx="1074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8000" y="6372104"/>
            <a:ext cx="953803" cy="24618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33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E7506D9-11D1-4EDF-8D7F-95F25EAFBD3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B9A80-84E8-426B-8C9F-3FBEEA16BC5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35898" y="6106346"/>
            <a:ext cx="2584204" cy="59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0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4267" b="1" kern="1200">
          <a:solidFill>
            <a:schemeClr val="tx1"/>
          </a:solidFill>
          <a:latin typeface="Arial Narrow"/>
          <a:ea typeface="MS PGothic" pitchFamily="34" charset="-128"/>
          <a:cs typeface="Arial Narrow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anose="05000000000000000000" pitchFamily="2" charset="2"/>
        <a:buChar char="u"/>
        <a:defRPr sz="2133" kern="1200">
          <a:solidFill>
            <a:schemeClr val="tx1"/>
          </a:solidFill>
          <a:latin typeface="Arial Narrow"/>
          <a:ea typeface="MS PGothic" pitchFamily="34" charset="-128"/>
          <a:cs typeface="Arial Narrow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anose="05000000000000000000" pitchFamily="2" charset="2"/>
        <a:buChar char="u"/>
        <a:defRPr sz="2133" kern="1200">
          <a:solidFill>
            <a:schemeClr val="tx1">
              <a:lumMod val="50000"/>
              <a:lumOff val="50000"/>
            </a:schemeClr>
          </a:solidFill>
          <a:latin typeface="Arial Narrow"/>
          <a:ea typeface="MS PGothic" pitchFamily="34" charset="-128"/>
          <a:cs typeface="Arial Narrow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anose="05000000000000000000" pitchFamily="2" charset="2"/>
        <a:buChar char="u"/>
        <a:defRPr sz="2133" kern="1200">
          <a:solidFill>
            <a:schemeClr val="bg1">
              <a:lumMod val="65000"/>
            </a:schemeClr>
          </a:solidFill>
          <a:latin typeface="Arial Narrow"/>
          <a:ea typeface="MS PGothic" pitchFamily="34" charset="-128"/>
          <a:cs typeface="Arial Narrow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1A8E46-5422-854B-8F3E-5610C6AE718B}"/>
              </a:ext>
            </a:extLst>
          </p:cNvPr>
          <p:cNvSpPr txBox="1">
            <a:spLocks/>
          </p:cNvSpPr>
          <p:nvPr/>
        </p:nvSpPr>
        <p:spPr bwMode="auto">
          <a:xfrm>
            <a:off x="914400" y="2544640"/>
            <a:ext cx="1024568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Please note, these are the actual video-recorded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proceedings from the live CME event and may include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the use of trade names and other raw, unedited content.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6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DF2695B7-282C-FF4E-A429-D70F17608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467" y="512234"/>
            <a:ext cx="12009967" cy="53551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000" dirty="0">
                <a:solidFill>
                  <a:srgbClr val="C00000"/>
                </a:solidFill>
              </a:rPr>
              <a:t>PARP inhibitor maintenance therapy in recurrent ovarian cancer</a:t>
            </a:r>
            <a:endParaRPr lang="en-US" altLang="en-US" sz="2133" dirty="0">
              <a:solidFill>
                <a:srgbClr val="C00000"/>
              </a:solidFill>
            </a:endParaRPr>
          </a:p>
        </p:txBody>
      </p:sp>
      <p:pic>
        <p:nvPicPr>
          <p:cNvPr id="14338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ABC2F450-127F-CA46-8526-6BFA7987D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817" y="1001185"/>
            <a:ext cx="5283200" cy="302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58555F11-AF50-4D44-BF21-3225597FC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218" y="3992034"/>
            <a:ext cx="5067300" cy="286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15EF26E0-923E-6F42-816D-9DC9F2F45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26784"/>
            <a:ext cx="5712884" cy="318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13">
            <a:extLst>
              <a:ext uri="{FF2B5EF4-FFF2-40B4-BE49-F238E27FC236}">
                <a16:creationId xmlns:a16="http://schemas.microsoft.com/office/drawing/2014/main" id="{90AB7250-B0A0-FD43-9789-F77B7B1C1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1" y="2101851"/>
            <a:ext cx="100860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i="1" dirty="0"/>
              <a:t>BRCA</a:t>
            </a:r>
            <a:r>
              <a:rPr lang="en-GB" altLang="en-US" baseline="30000" dirty="0"/>
              <a:t>mut</a:t>
            </a:r>
            <a:endParaRPr lang="en-GB" altLang="en-US" dirty="0"/>
          </a:p>
        </p:txBody>
      </p:sp>
      <p:sp>
        <p:nvSpPr>
          <p:cNvPr id="14342" name="TextBox 14">
            <a:extLst>
              <a:ext uri="{FF2B5EF4-FFF2-40B4-BE49-F238E27FC236}">
                <a16:creationId xmlns:a16="http://schemas.microsoft.com/office/drawing/2014/main" id="{6DF20678-A704-F845-BF8A-63D46AE8C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4722284"/>
            <a:ext cx="90601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i="1" dirty="0"/>
              <a:t>BRCA</a:t>
            </a:r>
            <a:r>
              <a:rPr lang="en-GB" altLang="en-US" baseline="30000" dirty="0"/>
              <a:t>wt</a:t>
            </a:r>
            <a:endParaRPr lang="en-GB" altLang="en-US" dirty="0"/>
          </a:p>
        </p:txBody>
      </p:sp>
      <p:sp>
        <p:nvSpPr>
          <p:cNvPr id="17415" name="Rectangle 15">
            <a:extLst>
              <a:ext uri="{FF2B5EF4-FFF2-40B4-BE49-F238E27FC236}">
                <a16:creationId xmlns:a16="http://schemas.microsoft.com/office/drawing/2014/main" id="{44412D8E-951B-254E-9D2E-30C72B1A6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7" y="1320800"/>
            <a:ext cx="6335184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67" b="1">
                <a:solidFill>
                  <a:schemeClr val="accent2"/>
                </a:solidFill>
              </a:rPr>
              <a:t>Study 19 </a:t>
            </a:r>
            <a:r>
              <a:rPr lang="en-US" altLang="en-US" sz="1867">
                <a:solidFill>
                  <a:schemeClr val="accent2"/>
                </a:solidFill>
              </a:rPr>
              <a:t>Randomised phase II trial following a response to platinum-based therapy in high grade serous cancer</a:t>
            </a:r>
            <a:endParaRPr lang="en-GB" altLang="en-US" sz="1867">
              <a:solidFill>
                <a:schemeClr val="accent2"/>
              </a:solidFill>
            </a:endParaRPr>
          </a:p>
        </p:txBody>
      </p:sp>
      <p:sp>
        <p:nvSpPr>
          <p:cNvPr id="17416" name="Rectangle 22">
            <a:extLst>
              <a:ext uri="{FF2B5EF4-FFF2-40B4-BE49-F238E27FC236}">
                <a16:creationId xmlns:a16="http://schemas.microsoft.com/office/drawing/2014/main" id="{02E7255C-F99D-804E-96FB-3CE0073D9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42051"/>
            <a:ext cx="37224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Ledermann et al. N Engl J Med 2012</a:t>
            </a:r>
          </a:p>
          <a:p>
            <a:pPr eaLnBrk="1" hangingPunct="1"/>
            <a:r>
              <a:rPr lang="en-GB" altLang="en-US" sz="1600"/>
              <a:t>Ledermann J, et al. Lancet Oncol 2014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A8012-8FBB-0A4C-A0E7-485E33B2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84" y="491067"/>
            <a:ext cx="11895667" cy="9355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dirty="0">
                <a:solidFill>
                  <a:srgbClr val="C00000"/>
                </a:solidFill>
                <a:latin typeface="+mn-lt"/>
              </a:rPr>
              <a:t>Overall survival (final results) – </a:t>
            </a:r>
            <a:r>
              <a:rPr lang="en-GB" sz="3600" dirty="0" err="1">
                <a:solidFill>
                  <a:srgbClr val="C00000"/>
                </a:solidFill>
                <a:latin typeface="+mn-lt"/>
              </a:rPr>
              <a:t>Olaparib</a:t>
            </a:r>
            <a:r>
              <a:rPr lang="en-GB" sz="3600" dirty="0">
                <a:solidFill>
                  <a:srgbClr val="C00000"/>
                </a:solidFill>
                <a:latin typeface="+mn-lt"/>
              </a:rPr>
              <a:t> Study 19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6A907C2E-5F86-8240-9741-C455F236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5" y="1451232"/>
            <a:ext cx="7296149" cy="438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3">
            <a:extLst>
              <a:ext uri="{FF2B5EF4-FFF2-40B4-BE49-F238E27FC236}">
                <a16:creationId xmlns:a16="http://schemas.microsoft.com/office/drawing/2014/main" id="{9ACDFCCF-FB9C-9142-8AAC-3FDA0C18E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336" y="6498639"/>
            <a:ext cx="28745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dirty="0"/>
              <a:t>Friedlander Br J Cancer 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8AD16D-01A0-EE4B-BC74-0402AB57FE37}"/>
              </a:ext>
            </a:extLst>
          </p:cNvPr>
          <p:cNvSpPr txBox="1"/>
          <p:nvPr/>
        </p:nvSpPr>
        <p:spPr>
          <a:xfrm>
            <a:off x="7597028" y="1946222"/>
            <a:ext cx="4487023" cy="2965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867" dirty="0"/>
              <a:t>15 patients (11%) </a:t>
            </a:r>
            <a:r>
              <a:rPr lang="en-GB" sz="1867" b="1" dirty="0"/>
              <a:t>received </a:t>
            </a:r>
            <a:r>
              <a:rPr lang="en-GB" sz="1867" b="1" dirty="0" err="1"/>
              <a:t>olaparib</a:t>
            </a:r>
            <a:r>
              <a:rPr lang="en-GB" sz="1867" b="1" dirty="0"/>
              <a:t> </a:t>
            </a:r>
            <a:br>
              <a:rPr lang="en-GB" sz="1867" b="1" dirty="0"/>
            </a:br>
            <a:r>
              <a:rPr lang="en-GB" sz="1867" b="1" dirty="0"/>
              <a:t>≥ 6 years</a:t>
            </a:r>
          </a:p>
          <a:p>
            <a:pPr marL="380990" indent="-380990" eaLnBrk="1" hangingPunct="1">
              <a:buFont typeface="Arial" panose="020B0604020202020204" pitchFamily="34" charset="0"/>
              <a:buChar char="•"/>
              <a:defRPr/>
            </a:pPr>
            <a:r>
              <a:rPr lang="en-GB" sz="1867" dirty="0"/>
              <a:t>9 BRCAm (</a:t>
            </a:r>
            <a:r>
              <a:rPr lang="en-GB" sz="1867" i="1" dirty="0"/>
              <a:t>3 sBRCA</a:t>
            </a:r>
            <a:endParaRPr lang="en-GB" sz="1867" dirty="0"/>
          </a:p>
          <a:p>
            <a:pPr marL="380990" indent="-380990" eaLnBrk="1" hangingPunct="1">
              <a:buFont typeface="Arial" panose="020B0604020202020204" pitchFamily="34" charset="0"/>
              <a:buChar char="•"/>
              <a:defRPr/>
            </a:pPr>
            <a:r>
              <a:rPr lang="en-GB" sz="1867" dirty="0"/>
              <a:t>5 BRCAwt </a:t>
            </a:r>
          </a:p>
          <a:p>
            <a:pPr marL="990575" lvl="1" indent="-380990" eaLnBrk="1" hangingPunct="1">
              <a:buFont typeface="Wingdings" pitchFamily="2" charset="2"/>
              <a:buChar char="§"/>
              <a:defRPr/>
            </a:pPr>
            <a:r>
              <a:rPr lang="en-GB" sz="1867" i="1" dirty="0"/>
              <a:t>1 RAD51B </a:t>
            </a:r>
            <a:r>
              <a:rPr lang="en-GB" sz="1867" i="1" dirty="0" err="1"/>
              <a:t>mut</a:t>
            </a:r>
            <a:r>
              <a:rPr lang="en-GB" sz="1867" i="1" dirty="0"/>
              <a:t>; some had no HRR mutations, and 1 neg for HRD testing</a:t>
            </a:r>
          </a:p>
          <a:p>
            <a:pPr marL="990575" lvl="1" indent="-380990" eaLnBrk="1" hangingPunct="1">
              <a:buFont typeface="Wingdings" pitchFamily="2" charset="2"/>
              <a:buChar char="§"/>
              <a:defRPr/>
            </a:pPr>
            <a:r>
              <a:rPr lang="en-GB" sz="1867" dirty="0"/>
              <a:t>1 No tumour but gBRCA </a:t>
            </a:r>
            <a:r>
              <a:rPr lang="en-GB" sz="1867" dirty="0" err="1"/>
              <a:t>wt</a:t>
            </a:r>
            <a:endParaRPr lang="en-GB" sz="1867" dirty="0"/>
          </a:p>
          <a:p>
            <a:pPr eaLnBrk="1" hangingPunct="1">
              <a:defRPr/>
            </a:pPr>
            <a:endParaRPr lang="en-GB" sz="1867" dirty="0"/>
          </a:p>
          <a:p>
            <a:pPr marL="380990" indent="-380990" eaLnBrk="1" hangingPunct="1">
              <a:buFont typeface="Arial" panose="020B0604020202020204" pitchFamily="34" charset="0"/>
              <a:buChar char="•"/>
              <a:defRPr/>
            </a:pPr>
            <a:r>
              <a:rPr lang="en-GB" sz="1867" dirty="0"/>
              <a:t>1 patient on placebo (</a:t>
            </a:r>
            <a:r>
              <a:rPr lang="en-GB" sz="1867" i="1" dirty="0"/>
              <a:t>gBRCA </a:t>
            </a:r>
            <a:r>
              <a:rPr lang="en-GB" sz="1867" i="1" dirty="0" err="1"/>
              <a:t>mut</a:t>
            </a:r>
            <a:r>
              <a:rPr lang="en-GB" sz="1867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369C6-B0C8-3C40-A579-5BC5D5BD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7" y="720972"/>
            <a:ext cx="11319933" cy="1297516"/>
          </a:xfrm>
        </p:spPr>
        <p:txBody>
          <a:bodyPr/>
          <a:lstStyle/>
          <a:p>
            <a:pPr>
              <a:defRPr/>
            </a:pPr>
            <a:r>
              <a:rPr lang="en-GB" sz="3000" dirty="0">
                <a:solidFill>
                  <a:srgbClr val="C00000"/>
                </a:solidFill>
              </a:rPr>
              <a:t>How to select a PARP inhibitor for maintenance treatment?</a:t>
            </a:r>
          </a:p>
        </p:txBody>
      </p:sp>
      <p:sp>
        <p:nvSpPr>
          <p:cNvPr id="19458" name="Content Placeholder 3">
            <a:extLst>
              <a:ext uri="{FF2B5EF4-FFF2-40B4-BE49-F238E27FC236}">
                <a16:creationId xmlns:a16="http://schemas.microsoft.com/office/drawing/2014/main" id="{3DABD569-02D0-C542-8C10-AE7079E5BA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0267" y="2018488"/>
            <a:ext cx="11319933" cy="3456517"/>
          </a:xfrm>
        </p:spPr>
        <p:txBody>
          <a:bodyPr/>
          <a:lstStyle/>
          <a:p>
            <a:r>
              <a:rPr lang="en-GB" altLang="en-US" i="1" dirty="0"/>
              <a:t>BRCA</a:t>
            </a:r>
            <a:r>
              <a:rPr lang="en-GB" altLang="en-US" dirty="0"/>
              <a:t> mutation </a:t>
            </a:r>
            <a:r>
              <a:rPr lang="en-GB" altLang="en-US" i="1" dirty="0"/>
              <a:t>versus</a:t>
            </a:r>
            <a:r>
              <a:rPr lang="en-GB" altLang="en-US" dirty="0"/>
              <a:t> </a:t>
            </a:r>
            <a:r>
              <a:rPr lang="en-GB" altLang="en-US" i="1" dirty="0"/>
              <a:t>BRCA</a:t>
            </a:r>
            <a:r>
              <a:rPr lang="en-GB" altLang="en-US" dirty="0"/>
              <a:t> wild-type</a:t>
            </a:r>
          </a:p>
          <a:p>
            <a:r>
              <a:rPr lang="en-GB" altLang="en-US" dirty="0"/>
              <a:t>Germline </a:t>
            </a:r>
            <a:r>
              <a:rPr lang="en-GB" altLang="en-US" i="1" dirty="0"/>
              <a:t>BRCA</a:t>
            </a:r>
            <a:r>
              <a:rPr lang="en-GB" altLang="en-US" dirty="0"/>
              <a:t> </a:t>
            </a:r>
            <a:r>
              <a:rPr lang="en-GB" altLang="en-US" i="1" dirty="0"/>
              <a:t>versus</a:t>
            </a:r>
            <a:r>
              <a:rPr lang="en-GB" altLang="en-US" dirty="0"/>
              <a:t> somatic </a:t>
            </a:r>
            <a:r>
              <a:rPr lang="en-GB" altLang="en-US" i="1" dirty="0"/>
              <a:t>BRCA</a:t>
            </a:r>
            <a:r>
              <a:rPr lang="en-GB" altLang="en-US" dirty="0"/>
              <a:t> mutation</a:t>
            </a:r>
          </a:p>
          <a:p>
            <a:r>
              <a:rPr lang="en-GB" altLang="en-US" dirty="0"/>
              <a:t>Histology Serous </a:t>
            </a:r>
            <a:r>
              <a:rPr lang="en-GB" altLang="en-US" i="1" dirty="0"/>
              <a:t>versus</a:t>
            </a:r>
            <a:r>
              <a:rPr lang="en-GB" altLang="en-US" dirty="0"/>
              <a:t> High Grade</a:t>
            </a:r>
          </a:p>
          <a:p>
            <a:r>
              <a:rPr lang="en-GB" altLang="en-US" dirty="0"/>
              <a:t>Volume of disease</a:t>
            </a:r>
          </a:p>
          <a:p>
            <a:r>
              <a:rPr lang="en-GB" altLang="en-US" dirty="0"/>
              <a:t>Age of patient</a:t>
            </a:r>
          </a:p>
          <a:p>
            <a:r>
              <a:rPr lang="en-GB" altLang="en-US" dirty="0"/>
              <a:t>HRD evaluation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84DDE-5AA5-B240-8D42-565059F8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85" y="548217"/>
            <a:ext cx="11689464" cy="43251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133" dirty="0">
                <a:solidFill>
                  <a:srgbClr val="C00000"/>
                </a:solidFill>
                <a:latin typeface="+mn-lt"/>
              </a:rPr>
              <a:t>PARP inhibitors maintenance post platinum-based chemotherapy – Licensed by FDA</a:t>
            </a:r>
          </a:p>
        </p:txBody>
      </p:sp>
      <p:graphicFrame>
        <p:nvGraphicFramePr>
          <p:cNvPr id="4" name="Inhaltsplatzhalter 7">
            <a:extLst>
              <a:ext uri="{FF2B5EF4-FFF2-40B4-BE49-F238E27FC236}">
                <a16:creationId xmlns:a16="http://schemas.microsoft.com/office/drawing/2014/main" id="{7FF8FBD7-6EF6-0343-A60D-CC96114AD2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903021"/>
              </p:ext>
            </p:extLst>
          </p:nvPr>
        </p:nvGraphicFramePr>
        <p:xfrm>
          <a:off x="40217" y="1080719"/>
          <a:ext cx="12111566" cy="549311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973543">
                  <a:extLst>
                    <a:ext uri="{9D8B030D-6E8A-4147-A177-3AD203B41FA5}">
                      <a16:colId xmlns:a16="http://schemas.microsoft.com/office/drawing/2014/main" val="722343511"/>
                    </a:ext>
                  </a:extLst>
                </a:gridCol>
                <a:gridCol w="2644025">
                  <a:extLst>
                    <a:ext uri="{9D8B030D-6E8A-4147-A177-3AD203B41FA5}">
                      <a16:colId xmlns:a16="http://schemas.microsoft.com/office/drawing/2014/main" val="3971466884"/>
                    </a:ext>
                  </a:extLst>
                </a:gridCol>
                <a:gridCol w="3061020">
                  <a:extLst>
                    <a:ext uri="{9D8B030D-6E8A-4147-A177-3AD203B41FA5}">
                      <a16:colId xmlns:a16="http://schemas.microsoft.com/office/drawing/2014/main" val="3317710439"/>
                    </a:ext>
                  </a:extLst>
                </a:gridCol>
                <a:gridCol w="2679041">
                  <a:extLst>
                    <a:ext uri="{9D8B030D-6E8A-4147-A177-3AD203B41FA5}">
                      <a16:colId xmlns:a16="http://schemas.microsoft.com/office/drawing/2014/main" val="2355600943"/>
                    </a:ext>
                  </a:extLst>
                </a:gridCol>
                <a:gridCol w="2753937">
                  <a:extLst>
                    <a:ext uri="{9D8B030D-6E8A-4147-A177-3AD203B41FA5}">
                      <a16:colId xmlns:a16="http://schemas.microsoft.com/office/drawing/2014/main" val="1356079250"/>
                    </a:ext>
                  </a:extLst>
                </a:gridCol>
              </a:tblGrid>
              <a:tr h="593509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GB" sz="190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GB" sz="190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19</a:t>
                      </a:r>
                    </a:p>
                    <a:p>
                      <a:pPr marL="0" algn="ctr" defTabSz="457200" rtl="0" eaLnBrk="1" fontAlgn="ctr" latinLnBrk="0" hangingPunct="1"/>
                      <a:r>
                        <a:rPr lang="en-GB" sz="190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Olaparib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GB" sz="1900" u="none" strike="noStrike" kern="1200" noProof="0">
                          <a:effectLst/>
                        </a:rPr>
                        <a:t>SOLO2</a:t>
                      </a:r>
                      <a:br>
                        <a:rPr lang="en-GB" sz="1900" u="none" strike="noStrike" kern="1200" noProof="0">
                          <a:effectLst/>
                        </a:rPr>
                      </a:br>
                      <a:r>
                        <a:rPr lang="en-GB" sz="1900" u="none" strike="noStrike" kern="1200" noProof="0">
                          <a:effectLst/>
                        </a:rPr>
                        <a:t>Olaparib</a:t>
                      </a:r>
                      <a:endParaRPr lang="en-GB" sz="190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GB" sz="1900" u="none" strike="noStrike" kern="1200" noProof="0">
                          <a:effectLst/>
                        </a:rPr>
                        <a:t>NOVA</a:t>
                      </a:r>
                      <a:br>
                        <a:rPr lang="en-GB" sz="1900" u="none" strike="noStrike" kern="1200" noProof="0">
                          <a:effectLst/>
                        </a:rPr>
                      </a:br>
                      <a:r>
                        <a:rPr lang="en-GB" sz="1900" u="none" strike="noStrike" kern="1200" noProof="0">
                          <a:effectLst/>
                        </a:rPr>
                        <a:t>Niraparib</a:t>
                      </a:r>
                      <a:endParaRPr lang="en-GB" sz="190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GB" sz="1900" u="none" strike="noStrike" kern="1200" noProof="0" dirty="0">
                          <a:effectLst/>
                        </a:rPr>
                        <a:t>ARIEL 3</a:t>
                      </a:r>
                      <a:br>
                        <a:rPr lang="en-GB" sz="1900" u="none" strike="noStrike" kern="1200" noProof="0" dirty="0">
                          <a:effectLst/>
                        </a:rPr>
                      </a:br>
                      <a:r>
                        <a:rPr lang="en-GB" sz="1900" u="none" strike="noStrike" kern="1200" noProof="0" dirty="0">
                          <a:effectLst/>
                        </a:rPr>
                        <a:t>Rucaparib</a:t>
                      </a:r>
                      <a:endParaRPr lang="en-GB" sz="19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081431"/>
                  </a:ext>
                </a:extLst>
              </a:tr>
              <a:tr h="29715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GB" sz="1900" b="0" u="none" strike="noStrike" kern="1200" noProof="0" dirty="0">
                          <a:effectLst/>
                        </a:rPr>
                        <a:t>N (pts)</a:t>
                      </a:r>
                      <a:endParaRPr lang="en-GB" sz="19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GB" sz="19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GB" sz="1900" u="none" strike="noStrike" kern="1200" noProof="0" dirty="0">
                          <a:effectLst/>
                        </a:rPr>
                        <a:t>295</a:t>
                      </a:r>
                      <a:endParaRPr lang="en-GB" sz="19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GB" sz="1900" u="none" strike="noStrike" kern="1200" noProof="0" dirty="0">
                          <a:effectLst/>
                        </a:rPr>
                        <a:t>533</a:t>
                      </a:r>
                      <a:endParaRPr lang="en-GB" sz="19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GB" sz="1900" u="none" strike="noStrike" kern="1200" noProof="0" dirty="0">
                          <a:effectLst/>
                        </a:rPr>
                        <a:t>564</a:t>
                      </a:r>
                      <a:endParaRPr lang="en-GB" sz="19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196159"/>
                  </a:ext>
                </a:extLst>
              </a:tr>
              <a:tr h="693361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GB" sz="1500" b="1" u="none" strike="noStrike" kern="1200" noProof="0" dirty="0">
                          <a:effectLst/>
                        </a:rPr>
                        <a:t>Inclusion</a:t>
                      </a:r>
                      <a:endParaRPr lang="en-GB" sz="1500" b="1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285750" indent="-285750" algn="l" defTabSz="457200" rtl="0" eaLnBrk="1" fontAlgn="ctr" latinLnBrk="0" hangingPunct="1">
                        <a:buFont typeface="Arial"/>
                        <a:buChar char="•"/>
                      </a:pPr>
                      <a:r>
                        <a:rPr lang="en-GB" sz="1500" u="none" strike="noStrike" kern="1200" noProof="0" dirty="0">
                          <a:effectLst/>
                        </a:rPr>
                        <a:t>HGSOC</a:t>
                      </a:r>
                    </a:p>
                  </a:txBody>
                  <a:tcPr marL="71995" marR="7620" marT="7620" marB="0"/>
                </a:tc>
                <a:tc>
                  <a:txBody>
                    <a:bodyPr/>
                    <a:lstStyle/>
                    <a:p>
                      <a:pPr marL="285750" indent="-285750" algn="l" defTabSz="457200" rtl="0" eaLnBrk="1" fontAlgn="ctr" latinLnBrk="0" hangingPunct="1">
                        <a:buFont typeface="Arial"/>
                        <a:buChar char="•"/>
                      </a:pPr>
                      <a:r>
                        <a:rPr lang="en-GB" sz="1500" u="none" strike="noStrike" kern="1200" noProof="0" dirty="0">
                          <a:effectLst/>
                        </a:rPr>
                        <a:t>BRCA1/2 mutated</a:t>
                      </a:r>
                    </a:p>
                    <a:p>
                      <a:pPr marL="285750" indent="-285750" algn="l" defTabSz="457200" rtl="0" eaLnBrk="1" fontAlgn="ctr" latinLnBrk="0" hangingPunct="1">
                        <a:buFont typeface="Arial"/>
                        <a:buChar char="•"/>
                      </a:pPr>
                      <a:r>
                        <a:rPr lang="en-GB" sz="1500" u="none" strike="noStrike" kern="1200" noProof="0" dirty="0">
                          <a:effectLst/>
                        </a:rPr>
                        <a:t>HGSOC or high-grade endometrioid ovarian cancer</a:t>
                      </a:r>
                      <a:endParaRPr lang="en-GB" sz="15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5" marR="7620" marT="7620" marB="0"/>
                </a:tc>
                <a:tc>
                  <a:txBody>
                    <a:bodyPr/>
                    <a:lstStyle/>
                    <a:p>
                      <a:pPr marL="285750" indent="-285750" algn="l" defTabSz="457200" rtl="0" eaLnBrk="1" fontAlgn="ctr" latinLnBrk="0" hangingPunct="1">
                        <a:buFont typeface="Arial"/>
                        <a:buChar char="•"/>
                      </a:pPr>
                      <a:r>
                        <a:rPr lang="en-GB" sz="1500" u="none" strike="noStrike" kern="1200" noProof="0" dirty="0">
                          <a:effectLst/>
                        </a:rPr>
                        <a:t>HGSOC</a:t>
                      </a:r>
                      <a:endParaRPr lang="en-GB" sz="15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5" marR="7620" marT="7620" marB="0"/>
                </a:tc>
                <a:tc>
                  <a:txBody>
                    <a:bodyPr/>
                    <a:lstStyle/>
                    <a:p>
                      <a:pPr marL="285750" indent="-285750" algn="l" defTabSz="457200" rtl="0" eaLnBrk="1" fontAlgn="ctr" latinLnBrk="0" hangingPunct="1">
                        <a:buFont typeface="Arial"/>
                        <a:buChar char="•"/>
                      </a:pPr>
                      <a:r>
                        <a:rPr lang="en-GB" sz="1500" u="none" strike="noStrike" kern="1200" noProof="0" dirty="0">
                          <a:effectLst/>
                        </a:rPr>
                        <a:t>HGSOC or high-grade endometrioid ovarian cancer</a:t>
                      </a:r>
                      <a:endParaRPr lang="en-GB" sz="15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5" marR="7620" marT="7620" marB="0"/>
                </a:tc>
                <a:extLst>
                  <a:ext uri="{0D108BD9-81ED-4DB2-BD59-A6C34878D82A}">
                    <a16:rowId xmlns:a16="http://schemas.microsoft.com/office/drawing/2014/main" val="2056256351"/>
                  </a:ext>
                </a:extLst>
              </a:tr>
              <a:tr h="2720108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GB" sz="1900" u="none" strike="noStrike" kern="1200" noProof="0" dirty="0">
                          <a:effectLst/>
                        </a:rPr>
                        <a:t>Median</a:t>
                      </a:r>
                    </a:p>
                    <a:p>
                      <a:pPr marL="0" algn="ctr" defTabSz="457200" rtl="0" eaLnBrk="1" fontAlgn="ctr" latinLnBrk="0" hangingPunct="1"/>
                      <a:r>
                        <a:rPr lang="en-GB" sz="1900" u="none" strike="noStrike" kern="1200" noProof="0" dirty="0">
                          <a:effectLst/>
                        </a:rPr>
                        <a:t>PFS</a:t>
                      </a:r>
                    </a:p>
                    <a:p>
                      <a:pPr marL="0" algn="ctr" defTabSz="457200" rtl="0" eaLnBrk="1" fontAlgn="ctr" latinLnBrk="0" hangingPunct="1"/>
                      <a:r>
                        <a:rPr lang="en-GB" sz="19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months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u="none" strike="noStrike" kern="1200" noProof="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HGSOC</a:t>
                      </a:r>
                    </a:p>
                    <a:p>
                      <a:pPr marL="742950" marR="0" lvl="1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9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 v 8.4 </a:t>
                      </a:r>
                      <a:r>
                        <a:rPr lang="en-GB" sz="190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</a:t>
                      </a:r>
                      <a:r>
                        <a:rPr lang="en-GB" sz="19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742950" marR="0" lvl="1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16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 0.35</a:t>
                      </a:r>
                    </a:p>
                    <a:p>
                      <a:pPr marL="1200150" marR="0" lvl="2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GB" sz="16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u="none" strike="noStrike" kern="1200" noProof="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BRCA mutation</a:t>
                      </a:r>
                    </a:p>
                    <a:p>
                      <a:pPr marL="742950" marR="0" lvl="1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9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 v 4.3 </a:t>
                      </a:r>
                      <a:r>
                        <a:rPr lang="en-GB" sz="190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</a:t>
                      </a:r>
                      <a:endParaRPr lang="en-GB" sz="19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1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16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 0.18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u="none" strike="noStrike" kern="1200" noProof="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BRCA-</a:t>
                      </a:r>
                      <a:r>
                        <a:rPr lang="en-GB" sz="1900" b="1" u="none" strike="noStrike" kern="1200" noProof="0" dirty="0" err="1">
                          <a:solidFill>
                            <a:srgbClr val="00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wt</a:t>
                      </a:r>
                      <a:endParaRPr lang="en-GB" sz="1900" b="1" u="none" strike="noStrike" kern="1200" noProof="0" dirty="0">
                        <a:solidFill>
                          <a:srgbClr val="00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1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9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 v 5.5 </a:t>
                      </a:r>
                      <a:r>
                        <a:rPr lang="en-GB" sz="190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</a:t>
                      </a:r>
                      <a:r>
                        <a:rPr lang="en-GB" sz="19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742950" marR="0" lvl="1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16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 0.54</a:t>
                      </a:r>
                    </a:p>
                  </a:txBody>
                  <a:tcPr marL="71995" marR="7620" marT="7620" marB="0"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ctr" latinLnBrk="0" hangingPunct="1">
                        <a:buFontTx/>
                        <a:buNone/>
                      </a:pPr>
                      <a:r>
                        <a:rPr lang="en-GB" sz="1900" b="1" u="none" strike="noStrike" kern="1200" noProof="0" dirty="0">
                          <a:solidFill>
                            <a:srgbClr val="006600"/>
                          </a:solidFill>
                          <a:effectLst/>
                        </a:rPr>
                        <a:t>BRCA mutation</a:t>
                      </a:r>
                    </a:p>
                    <a:p>
                      <a:pPr marL="534988" marR="0" lvl="1" indent="-277813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900" u="none" strike="noStrike" kern="1200" noProof="0" dirty="0">
                          <a:effectLst/>
                        </a:rPr>
                        <a:t>19.1 vs 5.5 </a:t>
                      </a:r>
                      <a:r>
                        <a:rPr lang="en-GB" sz="1900" u="none" strike="noStrike" kern="1200" noProof="0" dirty="0" err="1">
                          <a:effectLst/>
                        </a:rPr>
                        <a:t>mo</a:t>
                      </a:r>
                      <a:endParaRPr lang="en-GB" sz="19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34988" lvl="0" indent="-284163" algn="l" defTabSz="457200" rtl="0" eaLnBrk="1" fontAlgn="ctr" latinLnBrk="0" hangingPunct="1">
                        <a:buFont typeface="Wingdings" pitchFamily="2" charset="2"/>
                        <a:buChar char="Ø"/>
                        <a:tabLst/>
                      </a:pPr>
                      <a:r>
                        <a:rPr lang="en-GB" sz="1600" u="none" strike="noStrike" kern="1200" noProof="0" dirty="0">
                          <a:effectLst/>
                        </a:rPr>
                        <a:t>HR 0.30</a:t>
                      </a:r>
                    </a:p>
                  </a:txBody>
                  <a:tcPr marL="71995" marR="7620" marT="7620" marB="0"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ctr" latinLnBrk="0" hangingPunct="1">
                        <a:buFontTx/>
                        <a:buNone/>
                      </a:pPr>
                      <a:r>
                        <a:rPr lang="en-GB" sz="1900" b="1" u="none" strike="noStrike" kern="1200" noProof="0" dirty="0">
                          <a:solidFill>
                            <a:srgbClr val="006600"/>
                          </a:solidFill>
                          <a:effectLst/>
                        </a:rPr>
                        <a:t>gBRCA mutation </a:t>
                      </a:r>
                    </a:p>
                    <a:p>
                      <a:pPr marL="742950" marR="0" lvl="1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900" u="none" strike="noStrike" kern="1200" noProof="0" dirty="0">
                          <a:effectLst/>
                        </a:rPr>
                        <a:t>21.0 vs 5.5 </a:t>
                      </a:r>
                      <a:r>
                        <a:rPr lang="en-GB" sz="1900" u="none" strike="noStrike" kern="1200" noProof="0" dirty="0" err="1">
                          <a:effectLst/>
                        </a:rPr>
                        <a:t>mo</a:t>
                      </a:r>
                      <a:endParaRPr lang="en-GB" sz="1900" u="none" strike="noStrike" kern="1200" noProof="0" dirty="0">
                        <a:effectLst/>
                      </a:endParaRPr>
                    </a:p>
                    <a:p>
                      <a:pPr marL="742950" marR="0" lvl="1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1600" u="none" strike="noStrike" kern="1200" noProof="0" dirty="0">
                          <a:effectLst/>
                        </a:rPr>
                        <a:t>HR 0.27</a:t>
                      </a:r>
                    </a:p>
                    <a:p>
                      <a:pPr marL="1200150" lvl="2" indent="-285750" algn="l" defTabSz="457200" rtl="0" eaLnBrk="1" fontAlgn="ctr" latinLnBrk="0" hangingPunct="1">
                        <a:buFont typeface="Arial"/>
                        <a:buChar char="•"/>
                      </a:pPr>
                      <a:endParaRPr lang="en-GB" sz="1600" u="none" strike="noStrike" kern="1200" noProof="0" dirty="0">
                        <a:effectLst/>
                      </a:endParaRPr>
                    </a:p>
                    <a:p>
                      <a:pPr marL="0" lvl="0" indent="0" algn="l" defTabSz="457200" rtl="0" eaLnBrk="1" fontAlgn="ctr" latinLnBrk="0" hangingPunct="1">
                        <a:buFontTx/>
                        <a:buNone/>
                      </a:pPr>
                      <a:r>
                        <a:rPr lang="en-GB" sz="1900" b="1" u="none" strike="noStrike" kern="1200" noProof="0" dirty="0">
                          <a:solidFill>
                            <a:srgbClr val="006600"/>
                          </a:solidFill>
                          <a:effectLst/>
                        </a:rPr>
                        <a:t>non gBRCA</a:t>
                      </a:r>
                    </a:p>
                    <a:p>
                      <a:pPr marL="742950" marR="0" lvl="1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900" u="none" strike="noStrike" kern="1200" noProof="0" dirty="0">
                          <a:effectLst/>
                        </a:rPr>
                        <a:t>9.3 vs 3.9 </a:t>
                      </a:r>
                      <a:r>
                        <a:rPr lang="en-GB" sz="1900" u="none" strike="noStrike" kern="1200" noProof="0" dirty="0" err="1">
                          <a:effectLst/>
                        </a:rPr>
                        <a:t>mo</a:t>
                      </a:r>
                      <a:endParaRPr lang="en-GB" sz="1900" u="none" strike="noStrike" kern="1200" noProof="0" dirty="0">
                        <a:effectLst/>
                      </a:endParaRPr>
                    </a:p>
                    <a:p>
                      <a:pPr marL="742950" marR="0" lvl="1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1600" u="none" strike="noStrike" kern="1200" noProof="0" dirty="0">
                          <a:effectLst/>
                        </a:rPr>
                        <a:t>HR 0.45</a:t>
                      </a:r>
                    </a:p>
                  </a:txBody>
                  <a:tcPr marL="71995" marR="7620" marT="7620" marB="0"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ctr" latinLnBrk="0" hangingPunct="1">
                        <a:buFontTx/>
                        <a:buNone/>
                      </a:pPr>
                      <a:r>
                        <a:rPr lang="en-GB" sz="1900" b="1" u="none" strike="noStrike" kern="1200" noProof="0" dirty="0" err="1">
                          <a:solidFill>
                            <a:srgbClr val="006600"/>
                          </a:solidFill>
                          <a:effectLst/>
                        </a:rPr>
                        <a:t>tBRCA</a:t>
                      </a:r>
                      <a:r>
                        <a:rPr lang="en-GB" sz="1900" b="1" u="none" strike="noStrike" kern="1200" noProof="0" dirty="0">
                          <a:solidFill>
                            <a:srgbClr val="006600"/>
                          </a:solidFill>
                          <a:effectLst/>
                        </a:rPr>
                        <a:t> mutation </a:t>
                      </a:r>
                    </a:p>
                    <a:p>
                      <a:pPr marL="742950" marR="0" lvl="1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900" u="none" strike="noStrike" kern="1200" noProof="0" dirty="0">
                          <a:effectLst/>
                        </a:rPr>
                        <a:t>16.6 vs 5.4 </a:t>
                      </a:r>
                      <a:r>
                        <a:rPr lang="en-GB" sz="1900" u="none" strike="noStrike" kern="1200" noProof="0" dirty="0" err="1">
                          <a:effectLst/>
                        </a:rPr>
                        <a:t>mo</a:t>
                      </a:r>
                      <a:endParaRPr lang="en-GB" sz="1900" u="none" strike="noStrike" kern="1200" noProof="0" dirty="0">
                        <a:effectLst/>
                      </a:endParaRPr>
                    </a:p>
                    <a:p>
                      <a:pPr marL="742950" marR="0" lvl="1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1600" u="none" strike="noStrike" kern="1200" noProof="0" dirty="0">
                          <a:effectLst/>
                        </a:rPr>
                        <a:t>HR 0.23</a:t>
                      </a:r>
                    </a:p>
                    <a:p>
                      <a:pPr marL="1200150" lvl="2" indent="-285750" algn="l" defTabSz="457200" rtl="0" eaLnBrk="1" fontAlgn="ctr" latinLnBrk="0" hangingPunct="1">
                        <a:buFont typeface="Arial"/>
                        <a:buChar char="•"/>
                      </a:pPr>
                      <a:endParaRPr lang="en-GB" sz="1600" u="none" strike="noStrike" kern="1200" noProof="0" dirty="0">
                        <a:effectLst/>
                      </a:endParaRPr>
                    </a:p>
                    <a:p>
                      <a:pPr marL="0" lvl="0" indent="0" algn="l" defTabSz="457200" rtl="0" eaLnBrk="1" fontAlgn="ctr" latinLnBrk="0" hangingPunct="1">
                        <a:buFontTx/>
                        <a:buNone/>
                      </a:pPr>
                      <a:r>
                        <a:rPr lang="en-GB" sz="1900" b="1" u="none" strike="noStrike" kern="1200" noProof="0" dirty="0">
                          <a:solidFill>
                            <a:srgbClr val="006600"/>
                          </a:solidFill>
                          <a:effectLst/>
                        </a:rPr>
                        <a:t>ITT (with or w/o BRCA mutation)</a:t>
                      </a:r>
                    </a:p>
                    <a:p>
                      <a:pPr marL="742950" marR="0" lvl="1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900" u="none" strike="noStrike" kern="1200" noProof="0" dirty="0">
                          <a:effectLst/>
                        </a:rPr>
                        <a:t>10.8 vs 5.4 </a:t>
                      </a:r>
                      <a:r>
                        <a:rPr lang="en-GB" sz="1900" u="none" strike="noStrike" kern="1200" noProof="0" dirty="0" err="1">
                          <a:effectLst/>
                        </a:rPr>
                        <a:t>mo</a:t>
                      </a:r>
                      <a:endParaRPr lang="en-GB" sz="1900" u="none" strike="noStrike" kern="1200" noProof="0" dirty="0">
                        <a:effectLst/>
                      </a:endParaRPr>
                    </a:p>
                    <a:p>
                      <a:pPr marL="742950" marR="0" lvl="1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1600" u="none" strike="noStrike" kern="1200" noProof="0" dirty="0">
                          <a:effectLst/>
                        </a:rPr>
                        <a:t>HR 0.36</a:t>
                      </a:r>
                    </a:p>
                  </a:txBody>
                  <a:tcPr marL="71995" marR="7620" marT="7620" marB="0"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52324"/>
                  </a:ext>
                </a:extLst>
              </a:tr>
              <a:tr h="586689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GB" sz="1900" u="none" strike="noStrike" kern="1200" noProof="0" dirty="0">
                          <a:effectLst/>
                        </a:rPr>
                        <a:t>Median OS</a:t>
                      </a:r>
                      <a:endParaRPr lang="en-GB" sz="19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285750" indent="-285750" algn="l" defTabSz="4572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GB" sz="19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27.8 vs 29.8 months</a:t>
                      </a:r>
                    </a:p>
                    <a:p>
                      <a:pPr marL="742950" lvl="1" indent="-285750" algn="l" defTabSz="457200" rtl="0" eaLnBrk="1" fontAlgn="ctr" latinLnBrk="0" hangingPunct="1">
                        <a:buFont typeface="Arial"/>
                        <a:buChar char="•"/>
                      </a:pPr>
                      <a:r>
                        <a:rPr lang="en-GB" sz="16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 0.73</a:t>
                      </a:r>
                    </a:p>
                  </a:txBody>
                  <a:tcPr marL="71995" marR="7620" marT="7620" marB="0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900" u="none" strike="noStrike" kern="1200" noProof="0" dirty="0">
                          <a:effectLst/>
                        </a:rPr>
                        <a:t>45 vs 27 months</a:t>
                      </a:r>
                    </a:p>
                    <a:p>
                      <a:pPr marL="742950" marR="0" lvl="1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600" u="none" strike="noStrike" kern="1200" noProof="0" dirty="0">
                          <a:effectLst/>
                        </a:rPr>
                        <a:t> HR 0.80 (immature</a:t>
                      </a:r>
                      <a:r>
                        <a:rPr lang="en-GB" sz="1900" u="none" strike="noStrike" kern="1200" noProof="0" dirty="0">
                          <a:effectLst/>
                        </a:rPr>
                        <a:t>)</a:t>
                      </a:r>
                      <a:endParaRPr lang="en-GB" sz="19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5" marR="7620" marT="7620" marB="0"/>
                </a:tc>
                <a:tc>
                  <a:txBody>
                    <a:bodyPr/>
                    <a:lstStyle/>
                    <a:p>
                      <a:pPr marL="285750" indent="-285750" algn="l" defTabSz="457200" rtl="0" eaLnBrk="1" fontAlgn="ctr" latinLnBrk="0" hangingPunct="1">
                        <a:buFont typeface="Arial"/>
                        <a:buChar char="•"/>
                      </a:pPr>
                      <a:r>
                        <a:rPr lang="en-GB" sz="1600" u="none" strike="noStrike" kern="1200" noProof="0" dirty="0">
                          <a:effectLst/>
                        </a:rPr>
                        <a:t>immature</a:t>
                      </a:r>
                      <a:endParaRPr lang="en-GB" sz="16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5" marR="7620" marT="7620" marB="0" anchor="ctr"/>
                </a:tc>
                <a:tc>
                  <a:txBody>
                    <a:bodyPr/>
                    <a:lstStyle/>
                    <a:p>
                      <a:pPr marL="285750" indent="-285750" algn="l" defTabSz="457200" rtl="0" eaLnBrk="1" fontAlgn="ctr" latinLnBrk="0" hangingPunct="1">
                        <a:buFont typeface="Arial"/>
                        <a:buChar char="•"/>
                      </a:pPr>
                      <a:r>
                        <a:rPr lang="en-GB" sz="1600" u="none" strike="noStrike" kern="1200" noProof="0" dirty="0">
                          <a:effectLst/>
                        </a:rPr>
                        <a:t>immature</a:t>
                      </a:r>
                      <a:endParaRPr lang="en-GB" sz="16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5" marR="7620" marT="7620" marB="0" anchor="ctr"/>
                </a:tc>
                <a:extLst>
                  <a:ext uri="{0D108BD9-81ED-4DB2-BD59-A6C34878D82A}">
                    <a16:rowId xmlns:a16="http://schemas.microsoft.com/office/drawing/2014/main" val="1916403475"/>
                  </a:ext>
                </a:extLst>
              </a:tr>
              <a:tr h="601928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GB" sz="1200" b="0" u="none" strike="noStrike" kern="1200" noProof="0">
                          <a:effectLst/>
                        </a:rPr>
                        <a:t>Reference</a:t>
                      </a:r>
                      <a:endParaRPr lang="en-GB" sz="1200" b="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2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Ledermann et al NEJM 2012; </a:t>
                      </a:r>
                    </a:p>
                    <a:p>
                      <a:pPr marL="0" algn="l" defTabSz="457200" rtl="0" eaLnBrk="1" fontAlgn="ctr" latinLnBrk="0" hangingPunct="1"/>
                      <a:r>
                        <a:rPr lang="en-GB" sz="12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Lancet Oncol 2014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200" u="none" strike="noStrike" kern="1200" noProof="0" dirty="0" err="1">
                          <a:effectLst/>
                        </a:rPr>
                        <a:t>Pujade-Lauraine</a:t>
                      </a:r>
                      <a:r>
                        <a:rPr lang="en-GB" sz="1200" u="none" strike="noStrike" kern="1200" noProof="0" dirty="0">
                          <a:effectLst/>
                        </a:rPr>
                        <a:t>, E et al Lancet Oncol 2017</a:t>
                      </a:r>
                      <a:endParaRPr lang="en-GB" sz="12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200" u="none" strike="noStrike" kern="1200" noProof="0" dirty="0">
                          <a:effectLst/>
                        </a:rPr>
                        <a:t>Mirza, M et al., NEJM 2016 </a:t>
                      </a:r>
                      <a:endParaRPr lang="en-GB" sz="12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200" u="none" strike="noStrike" kern="1200" noProof="0" dirty="0">
                          <a:effectLst/>
                        </a:rPr>
                        <a:t>Coleman, RL et al, Lancet 2017</a:t>
                      </a:r>
                    </a:p>
                    <a:p>
                      <a:pPr marL="0" algn="l" defTabSz="457200" rtl="0" eaLnBrk="1" fontAlgn="ctr" latinLnBrk="0" hangingPunct="1"/>
                      <a:endParaRPr lang="en-GB" sz="12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fontAlgn="ctr" latinLnBrk="0" hangingPunct="1"/>
                      <a:endParaRPr lang="en-GB" sz="1200" i="1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617747116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D872504D-41B6-0647-AA7E-0F740ECB382D}"/>
              </a:ext>
            </a:extLst>
          </p:cNvPr>
          <p:cNvSpPr/>
          <p:nvPr/>
        </p:nvSpPr>
        <p:spPr>
          <a:xfrm>
            <a:off x="1564216" y="4213385"/>
            <a:ext cx="1430867" cy="450851"/>
          </a:xfrm>
          <a:prstGeom prst="ellipse">
            <a:avLst/>
          </a:prstGeom>
          <a:solidFill>
            <a:schemeClr val="accent5">
              <a:lumMod val="40000"/>
              <a:lumOff val="60000"/>
              <a:alpha val="57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9A508D-B802-664A-9BA5-28F5EAC0E650}"/>
              </a:ext>
            </a:extLst>
          </p:cNvPr>
          <p:cNvSpPr/>
          <p:nvPr/>
        </p:nvSpPr>
        <p:spPr>
          <a:xfrm>
            <a:off x="7224184" y="3163518"/>
            <a:ext cx="1483783" cy="501651"/>
          </a:xfrm>
          <a:prstGeom prst="ellipse">
            <a:avLst/>
          </a:prstGeom>
          <a:solidFill>
            <a:schemeClr val="accent5">
              <a:lumMod val="40000"/>
              <a:lumOff val="60000"/>
              <a:alpha val="57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1F305D-A90A-144A-BA6C-67A2A2C91195}"/>
              </a:ext>
            </a:extLst>
          </p:cNvPr>
          <p:cNvSpPr/>
          <p:nvPr/>
        </p:nvSpPr>
        <p:spPr>
          <a:xfrm>
            <a:off x="9933516" y="3163518"/>
            <a:ext cx="1430867" cy="450851"/>
          </a:xfrm>
          <a:prstGeom prst="ellipse">
            <a:avLst/>
          </a:prstGeom>
          <a:solidFill>
            <a:schemeClr val="accent5">
              <a:lumMod val="40000"/>
              <a:lumOff val="60000"/>
              <a:alpha val="57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5379F4-1F6B-8B41-A6E2-748BAD69278E}"/>
              </a:ext>
            </a:extLst>
          </p:cNvPr>
          <p:cNvSpPr/>
          <p:nvPr/>
        </p:nvSpPr>
        <p:spPr>
          <a:xfrm>
            <a:off x="1460500" y="3114836"/>
            <a:ext cx="1640417" cy="550333"/>
          </a:xfrm>
          <a:prstGeom prst="ellipse">
            <a:avLst/>
          </a:prstGeom>
          <a:solidFill>
            <a:schemeClr val="accent4">
              <a:lumMod val="20000"/>
              <a:lumOff val="80000"/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D3C432-F380-094B-9143-20EF21BC4168}"/>
              </a:ext>
            </a:extLst>
          </p:cNvPr>
          <p:cNvSpPr/>
          <p:nvPr/>
        </p:nvSpPr>
        <p:spPr>
          <a:xfrm>
            <a:off x="9723967" y="4439869"/>
            <a:ext cx="1640417" cy="550333"/>
          </a:xfrm>
          <a:prstGeom prst="ellipse">
            <a:avLst/>
          </a:prstGeom>
          <a:solidFill>
            <a:schemeClr val="accent4">
              <a:lumMod val="20000"/>
              <a:lumOff val="80000"/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54715C-F837-9A47-B2AC-2F9CEA007E6D}"/>
              </a:ext>
            </a:extLst>
          </p:cNvPr>
          <p:cNvSpPr/>
          <p:nvPr/>
        </p:nvSpPr>
        <p:spPr>
          <a:xfrm>
            <a:off x="3805766" y="3163518"/>
            <a:ext cx="1521884" cy="501651"/>
          </a:xfrm>
          <a:prstGeom prst="ellipse">
            <a:avLst/>
          </a:prstGeom>
          <a:solidFill>
            <a:schemeClr val="accent5">
              <a:lumMod val="40000"/>
              <a:lumOff val="60000"/>
              <a:alpha val="57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263E01-58AC-8D48-9BF3-11B9FC7E0138}"/>
              </a:ext>
            </a:extLst>
          </p:cNvPr>
          <p:cNvSpPr/>
          <p:nvPr/>
        </p:nvSpPr>
        <p:spPr>
          <a:xfrm>
            <a:off x="1564216" y="5083335"/>
            <a:ext cx="1430867" cy="406400"/>
          </a:xfrm>
          <a:prstGeom prst="ellipse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964EC-C827-0543-A61B-B7008489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18" y="635000"/>
            <a:ext cx="11817349" cy="908051"/>
          </a:xfrm>
        </p:spPr>
        <p:txBody>
          <a:bodyPr/>
          <a:lstStyle/>
          <a:p>
            <a:pPr>
              <a:defRPr/>
            </a:pPr>
            <a:r>
              <a:rPr lang="en-US" sz="3000" dirty="0">
                <a:solidFill>
                  <a:srgbClr val="C00000"/>
                </a:solidFill>
              </a:rPr>
              <a:t>Does base tumour burden effect outcome of PARP inhibitor? </a:t>
            </a:r>
            <a:endParaRPr lang="en-GB" sz="3000" baseline="30000" dirty="0">
              <a:solidFill>
                <a:srgbClr val="C00000"/>
              </a:solidFill>
            </a:endParaRPr>
          </a:p>
        </p:txBody>
      </p:sp>
      <p:sp>
        <p:nvSpPr>
          <p:cNvPr id="21506" name="Text Placeholder 2">
            <a:extLst>
              <a:ext uri="{FF2B5EF4-FFF2-40B4-BE49-F238E27FC236}">
                <a16:creationId xmlns:a16="http://schemas.microsoft.com/office/drawing/2014/main" id="{B0D9EBC2-D995-FA4D-8675-DBFB5569AD3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4817" y="6089651"/>
            <a:ext cx="10244667" cy="776816"/>
          </a:xfrm>
        </p:spPr>
        <p:txBody>
          <a:bodyPr/>
          <a:lstStyle/>
          <a:p>
            <a:pPr indent="0">
              <a:buNone/>
            </a:pPr>
            <a:endParaRPr altLang="en-US">
              <a:solidFill>
                <a:schemeClr val="tx1"/>
              </a:solidFill>
            </a:endParaRPr>
          </a:p>
          <a:p>
            <a:pPr indent="0">
              <a:buNone/>
            </a:pPr>
            <a:r>
              <a:rPr altLang="en-US">
                <a:solidFill>
                  <a:schemeClr val="tx1"/>
                </a:solidFill>
              </a:rPr>
              <a:t>Investigator-assessed progression or death by modified RECIST v1.1</a:t>
            </a:r>
          </a:p>
          <a:p>
            <a:pPr indent="0">
              <a:buNone/>
            </a:pPr>
            <a:r>
              <a:rPr altLang="en-US">
                <a:solidFill>
                  <a:schemeClr val="tx1"/>
                </a:solidFill>
              </a:rPr>
              <a:t>PFS = progression free survival; NR = not reached</a:t>
            </a:r>
          </a:p>
        </p:txBody>
      </p:sp>
      <p:sp>
        <p:nvSpPr>
          <p:cNvPr id="21507" name="TextBox 9">
            <a:extLst>
              <a:ext uri="{FF2B5EF4-FFF2-40B4-BE49-F238E27FC236}">
                <a16:creationId xmlns:a16="http://schemas.microsoft.com/office/drawing/2014/main" id="{56420F1F-0E56-6745-A3E9-BC46B3C32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06" y="1628800"/>
            <a:ext cx="29061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b="1"/>
              <a:t>PFS for patients </a:t>
            </a:r>
            <a:r>
              <a:rPr lang="en-US" altLang="en-US" sz="1600" b="1"/>
              <a:t>in CR at time of study entry</a:t>
            </a:r>
            <a:endParaRPr lang="en-GB" altLang="en-US" sz="1600" b="1"/>
          </a:p>
        </p:txBody>
      </p:sp>
      <p:sp>
        <p:nvSpPr>
          <p:cNvPr id="21508" name="TextBox 10">
            <a:extLst>
              <a:ext uri="{FF2B5EF4-FFF2-40B4-BE49-F238E27FC236}">
                <a16:creationId xmlns:a16="http://schemas.microsoft.com/office/drawing/2014/main" id="{E5CDD7A8-AC76-ED47-A415-1B002ADFC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589" y="1630916"/>
            <a:ext cx="3274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b="1"/>
              <a:t>PFS for patients </a:t>
            </a:r>
            <a:r>
              <a:rPr lang="en-US" altLang="en-US" sz="1600" b="1"/>
              <a:t>in PR at time of study entry</a:t>
            </a:r>
            <a:endParaRPr lang="en-GB" altLang="en-US" sz="1600" b="1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C7671B2-C76A-2148-8E26-E051BE211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515175"/>
              </p:ext>
            </p:extLst>
          </p:nvPr>
        </p:nvGraphicFramePr>
        <p:xfrm>
          <a:off x="2858774" y="1867983"/>
          <a:ext cx="3062816" cy="103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34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6016" marR="96016" marT="24015" marB="2401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Olaparib</a:t>
                      </a:r>
                      <a:r>
                        <a:rPr lang="en-GB" sz="11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 (N=91)</a:t>
                      </a:r>
                    </a:p>
                  </a:txBody>
                  <a:tcPr marL="96016" marR="96016" marT="24015" marB="240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0F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Placebo (N=47)</a:t>
                      </a:r>
                    </a:p>
                  </a:txBody>
                  <a:tcPr marL="96016" marR="96016" marT="24015" marB="240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6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PFS events, n (%) </a:t>
                      </a:r>
                      <a:endParaRPr lang="en-GB" sz="1100" b="1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6016" marR="96016" marT="24015" marB="240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34 (37)</a:t>
                      </a:r>
                      <a:endParaRPr lang="en-GB" sz="11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6016" marR="96016" marT="24015" marB="240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35 (75)</a:t>
                      </a:r>
                      <a:endParaRPr lang="en-GB" sz="11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6016" marR="96016" marT="24015" marB="240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6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Median</a:t>
                      </a:r>
                      <a:r>
                        <a:rPr lang="en-US" sz="1100" b="1" baseline="0" dirty="0">
                          <a:effectLst/>
                        </a:rPr>
                        <a:t> </a:t>
                      </a:r>
                      <a:r>
                        <a:rPr lang="en-US" sz="1100" b="1" dirty="0">
                          <a:effectLst/>
                        </a:rPr>
                        <a:t>PFS, m</a:t>
                      </a:r>
                      <a:endParaRPr lang="en-GB" sz="1100" b="1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6016" marR="96016" marT="24015" marB="240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NR</a:t>
                      </a:r>
                      <a:endParaRPr lang="en-GB" sz="11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6016" marR="96016" marT="24015" marB="240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5.6</a:t>
                      </a:r>
                      <a:endParaRPr lang="en-GB" sz="11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6016" marR="96016" marT="24015" marB="240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6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HR (95% CI)</a:t>
                      </a:r>
                      <a:endParaRPr lang="en-GB" sz="1100" b="1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6016" marR="96016" marT="24015" marB="240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0.26 (0.16–0.42)</a:t>
                      </a:r>
                      <a:endParaRPr lang="en-GB" sz="1100" b="1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6016" marR="96016" marT="24015" marB="240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532" name="object 39">
            <a:extLst>
              <a:ext uri="{FF2B5EF4-FFF2-40B4-BE49-F238E27FC236}">
                <a16:creationId xmlns:a16="http://schemas.microsoft.com/office/drawing/2014/main" id="{6496DB38-80BE-754C-81E5-BE71F2427B43}"/>
              </a:ext>
            </a:extLst>
          </p:cNvPr>
          <p:cNvSpPr>
            <a:spLocks/>
          </p:cNvSpPr>
          <p:nvPr/>
        </p:nvSpPr>
        <p:spPr bwMode="auto">
          <a:xfrm>
            <a:off x="1322073" y="5047215"/>
            <a:ext cx="46567" cy="0"/>
          </a:xfrm>
          <a:custGeom>
            <a:avLst/>
            <a:gdLst>
              <a:gd name="T0" fmla="*/ 0 w 27304"/>
              <a:gd name="T1" fmla="*/ 34243 w 273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304">
                <a:moveTo>
                  <a:pt x="0" y="0"/>
                </a:moveTo>
                <a:lnTo>
                  <a:pt x="26771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33" name="object 40">
            <a:extLst>
              <a:ext uri="{FF2B5EF4-FFF2-40B4-BE49-F238E27FC236}">
                <a16:creationId xmlns:a16="http://schemas.microsoft.com/office/drawing/2014/main" id="{414642F0-0230-5347-8F18-201A12123836}"/>
              </a:ext>
            </a:extLst>
          </p:cNvPr>
          <p:cNvSpPr>
            <a:spLocks/>
          </p:cNvSpPr>
          <p:nvPr/>
        </p:nvSpPr>
        <p:spPr bwMode="auto">
          <a:xfrm>
            <a:off x="1364407" y="2570715"/>
            <a:ext cx="4233" cy="2590800"/>
          </a:xfrm>
          <a:custGeom>
            <a:avLst/>
            <a:gdLst>
              <a:gd name="T0" fmla="*/ 2846 w 2540"/>
              <a:gd name="T1" fmla="*/ 1943056 h 935354"/>
              <a:gd name="T2" fmla="*/ 0 w 2540"/>
              <a:gd name="T3" fmla="*/ 0 h 9353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40" h="935354">
                <a:moveTo>
                  <a:pt x="2277" y="935333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34" name="object 42">
            <a:extLst>
              <a:ext uri="{FF2B5EF4-FFF2-40B4-BE49-F238E27FC236}">
                <a16:creationId xmlns:a16="http://schemas.microsoft.com/office/drawing/2014/main" id="{80726177-94D2-774F-90E5-FAD9FE8ECC6B}"/>
              </a:ext>
            </a:extLst>
          </p:cNvPr>
          <p:cNvSpPr>
            <a:spLocks/>
          </p:cNvSpPr>
          <p:nvPr/>
        </p:nvSpPr>
        <p:spPr bwMode="auto">
          <a:xfrm>
            <a:off x="1322073" y="4801682"/>
            <a:ext cx="44449" cy="0"/>
          </a:xfrm>
          <a:custGeom>
            <a:avLst/>
            <a:gdLst>
              <a:gd name="T0" fmla="*/ 0 w 27304"/>
              <a:gd name="T1" fmla="*/ 32686 w 273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304">
                <a:moveTo>
                  <a:pt x="0" y="0"/>
                </a:moveTo>
                <a:lnTo>
                  <a:pt x="26771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35" name="object 43">
            <a:extLst>
              <a:ext uri="{FF2B5EF4-FFF2-40B4-BE49-F238E27FC236}">
                <a16:creationId xmlns:a16="http://schemas.microsoft.com/office/drawing/2014/main" id="{4FB7B176-29CA-E54E-9EF2-09028578B4D1}"/>
              </a:ext>
            </a:extLst>
          </p:cNvPr>
          <p:cNvSpPr>
            <a:spLocks/>
          </p:cNvSpPr>
          <p:nvPr/>
        </p:nvSpPr>
        <p:spPr bwMode="auto">
          <a:xfrm>
            <a:off x="1319956" y="4549799"/>
            <a:ext cx="46567" cy="0"/>
          </a:xfrm>
          <a:custGeom>
            <a:avLst/>
            <a:gdLst>
              <a:gd name="T0" fmla="*/ 0 w 27304"/>
              <a:gd name="T1" fmla="*/ 34243 w 273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304">
                <a:moveTo>
                  <a:pt x="0" y="0"/>
                </a:moveTo>
                <a:lnTo>
                  <a:pt x="26771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36" name="object 44">
            <a:extLst>
              <a:ext uri="{FF2B5EF4-FFF2-40B4-BE49-F238E27FC236}">
                <a16:creationId xmlns:a16="http://schemas.microsoft.com/office/drawing/2014/main" id="{0B00187D-0753-5944-BC6F-E4BB76B8E2F7}"/>
              </a:ext>
            </a:extLst>
          </p:cNvPr>
          <p:cNvSpPr>
            <a:spLocks/>
          </p:cNvSpPr>
          <p:nvPr/>
        </p:nvSpPr>
        <p:spPr bwMode="auto">
          <a:xfrm>
            <a:off x="1319956" y="4319082"/>
            <a:ext cx="46567" cy="0"/>
          </a:xfrm>
          <a:custGeom>
            <a:avLst/>
            <a:gdLst>
              <a:gd name="T0" fmla="*/ 0 w 27304"/>
              <a:gd name="T1" fmla="*/ 34242 w 273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304">
                <a:moveTo>
                  <a:pt x="0" y="0"/>
                </a:moveTo>
                <a:lnTo>
                  <a:pt x="2677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37" name="object 45">
            <a:extLst>
              <a:ext uri="{FF2B5EF4-FFF2-40B4-BE49-F238E27FC236}">
                <a16:creationId xmlns:a16="http://schemas.microsoft.com/office/drawing/2014/main" id="{485A884F-FFD8-3342-94B1-78DEBD921462}"/>
              </a:ext>
            </a:extLst>
          </p:cNvPr>
          <p:cNvSpPr>
            <a:spLocks/>
          </p:cNvSpPr>
          <p:nvPr/>
        </p:nvSpPr>
        <p:spPr bwMode="auto">
          <a:xfrm>
            <a:off x="1319956" y="4060848"/>
            <a:ext cx="46567" cy="0"/>
          </a:xfrm>
          <a:custGeom>
            <a:avLst/>
            <a:gdLst>
              <a:gd name="T0" fmla="*/ 0 w 27304"/>
              <a:gd name="T1" fmla="*/ 34243 w 273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304">
                <a:moveTo>
                  <a:pt x="0" y="0"/>
                </a:moveTo>
                <a:lnTo>
                  <a:pt x="26771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38" name="object 46">
            <a:extLst>
              <a:ext uri="{FF2B5EF4-FFF2-40B4-BE49-F238E27FC236}">
                <a16:creationId xmlns:a16="http://schemas.microsoft.com/office/drawing/2014/main" id="{4F4109E2-3AEC-8B4A-9115-C124435A6EC9}"/>
              </a:ext>
            </a:extLst>
          </p:cNvPr>
          <p:cNvSpPr>
            <a:spLocks/>
          </p:cNvSpPr>
          <p:nvPr/>
        </p:nvSpPr>
        <p:spPr bwMode="auto">
          <a:xfrm>
            <a:off x="1319956" y="3817432"/>
            <a:ext cx="46567" cy="0"/>
          </a:xfrm>
          <a:custGeom>
            <a:avLst/>
            <a:gdLst>
              <a:gd name="T0" fmla="*/ 0 w 27304"/>
              <a:gd name="T1" fmla="*/ 34242 w 273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304">
                <a:moveTo>
                  <a:pt x="0" y="0"/>
                </a:moveTo>
                <a:lnTo>
                  <a:pt x="2677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39" name="object 47">
            <a:extLst>
              <a:ext uri="{FF2B5EF4-FFF2-40B4-BE49-F238E27FC236}">
                <a16:creationId xmlns:a16="http://schemas.microsoft.com/office/drawing/2014/main" id="{88C88E60-4C45-214F-951C-75809EA21694}"/>
              </a:ext>
            </a:extLst>
          </p:cNvPr>
          <p:cNvSpPr>
            <a:spLocks/>
          </p:cNvSpPr>
          <p:nvPr/>
        </p:nvSpPr>
        <p:spPr bwMode="auto">
          <a:xfrm>
            <a:off x="1319956" y="3576132"/>
            <a:ext cx="46567" cy="0"/>
          </a:xfrm>
          <a:custGeom>
            <a:avLst/>
            <a:gdLst>
              <a:gd name="T0" fmla="*/ 0 w 27304"/>
              <a:gd name="T1" fmla="*/ 34242 w 273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304">
                <a:moveTo>
                  <a:pt x="0" y="0"/>
                </a:moveTo>
                <a:lnTo>
                  <a:pt x="2677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40" name="object 48">
            <a:extLst>
              <a:ext uri="{FF2B5EF4-FFF2-40B4-BE49-F238E27FC236}">
                <a16:creationId xmlns:a16="http://schemas.microsoft.com/office/drawing/2014/main" id="{52C95299-A11E-1245-AD10-260F4B1B3471}"/>
              </a:ext>
            </a:extLst>
          </p:cNvPr>
          <p:cNvSpPr>
            <a:spLocks/>
          </p:cNvSpPr>
          <p:nvPr/>
        </p:nvSpPr>
        <p:spPr bwMode="auto">
          <a:xfrm>
            <a:off x="1319955" y="3322132"/>
            <a:ext cx="44451" cy="0"/>
          </a:xfrm>
          <a:custGeom>
            <a:avLst/>
            <a:gdLst>
              <a:gd name="T0" fmla="*/ 0 w 27304"/>
              <a:gd name="T1" fmla="*/ 32686 w 273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304">
                <a:moveTo>
                  <a:pt x="0" y="0"/>
                </a:moveTo>
                <a:lnTo>
                  <a:pt x="2677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41" name="object 49">
            <a:extLst>
              <a:ext uri="{FF2B5EF4-FFF2-40B4-BE49-F238E27FC236}">
                <a16:creationId xmlns:a16="http://schemas.microsoft.com/office/drawing/2014/main" id="{E8D0409F-9D42-5F40-A7EF-983B540C4053}"/>
              </a:ext>
            </a:extLst>
          </p:cNvPr>
          <p:cNvSpPr>
            <a:spLocks/>
          </p:cNvSpPr>
          <p:nvPr/>
        </p:nvSpPr>
        <p:spPr bwMode="auto">
          <a:xfrm>
            <a:off x="1317840" y="3072366"/>
            <a:ext cx="46567" cy="0"/>
          </a:xfrm>
          <a:custGeom>
            <a:avLst/>
            <a:gdLst>
              <a:gd name="T0" fmla="*/ 0 w 27304"/>
              <a:gd name="T1" fmla="*/ 34243 w 273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304">
                <a:moveTo>
                  <a:pt x="0" y="0"/>
                </a:moveTo>
                <a:lnTo>
                  <a:pt x="26771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42" name="object 50">
            <a:extLst>
              <a:ext uri="{FF2B5EF4-FFF2-40B4-BE49-F238E27FC236}">
                <a16:creationId xmlns:a16="http://schemas.microsoft.com/office/drawing/2014/main" id="{A644E304-FAB9-E643-8774-667EF6E94F1D}"/>
              </a:ext>
            </a:extLst>
          </p:cNvPr>
          <p:cNvSpPr>
            <a:spLocks/>
          </p:cNvSpPr>
          <p:nvPr/>
        </p:nvSpPr>
        <p:spPr bwMode="auto">
          <a:xfrm>
            <a:off x="1317840" y="2833182"/>
            <a:ext cx="46567" cy="0"/>
          </a:xfrm>
          <a:custGeom>
            <a:avLst/>
            <a:gdLst>
              <a:gd name="T0" fmla="*/ 0 w 27304"/>
              <a:gd name="T1" fmla="*/ 34242 w 273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304">
                <a:moveTo>
                  <a:pt x="0" y="0"/>
                </a:moveTo>
                <a:lnTo>
                  <a:pt x="2677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43" name="object 51">
            <a:extLst>
              <a:ext uri="{FF2B5EF4-FFF2-40B4-BE49-F238E27FC236}">
                <a16:creationId xmlns:a16="http://schemas.microsoft.com/office/drawing/2014/main" id="{7DBC64F0-CDE7-7541-8EEA-61BF858EA93C}"/>
              </a:ext>
            </a:extLst>
          </p:cNvPr>
          <p:cNvSpPr>
            <a:spLocks/>
          </p:cNvSpPr>
          <p:nvPr/>
        </p:nvSpPr>
        <p:spPr bwMode="auto">
          <a:xfrm>
            <a:off x="1317840" y="2581299"/>
            <a:ext cx="46567" cy="0"/>
          </a:xfrm>
          <a:custGeom>
            <a:avLst/>
            <a:gdLst>
              <a:gd name="T0" fmla="*/ 0 w 27304"/>
              <a:gd name="T1" fmla="*/ 34242 w 273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304">
                <a:moveTo>
                  <a:pt x="0" y="0"/>
                </a:moveTo>
                <a:lnTo>
                  <a:pt x="2677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44" name="object 55">
            <a:extLst>
              <a:ext uri="{FF2B5EF4-FFF2-40B4-BE49-F238E27FC236}">
                <a16:creationId xmlns:a16="http://schemas.microsoft.com/office/drawing/2014/main" id="{D3E44949-D0D4-6C46-9A9D-10D398F02D26}"/>
              </a:ext>
            </a:extLst>
          </p:cNvPr>
          <p:cNvSpPr>
            <a:spLocks/>
          </p:cNvSpPr>
          <p:nvPr/>
        </p:nvSpPr>
        <p:spPr bwMode="auto">
          <a:xfrm rot="5400000">
            <a:off x="1452247" y="5185858"/>
            <a:ext cx="40217" cy="0"/>
          </a:xfrm>
          <a:custGeom>
            <a:avLst/>
            <a:gdLst>
              <a:gd name="T0" fmla="*/ 0 w 7620"/>
              <a:gd name="T1" fmla="*/ 29162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7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45" name="object 57">
            <a:extLst>
              <a:ext uri="{FF2B5EF4-FFF2-40B4-BE49-F238E27FC236}">
                <a16:creationId xmlns:a16="http://schemas.microsoft.com/office/drawing/2014/main" id="{2D986D13-4FFE-2949-9195-FE0A05C003A9}"/>
              </a:ext>
            </a:extLst>
          </p:cNvPr>
          <p:cNvSpPr>
            <a:spLocks/>
          </p:cNvSpPr>
          <p:nvPr/>
        </p:nvSpPr>
        <p:spPr bwMode="auto">
          <a:xfrm rot="5400000">
            <a:off x="1797264" y="5183740"/>
            <a:ext cx="40216" cy="0"/>
          </a:xfrm>
          <a:custGeom>
            <a:avLst/>
            <a:gdLst>
              <a:gd name="T0" fmla="*/ 0 w 7620"/>
              <a:gd name="T1" fmla="*/ 29165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8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46" name="object 59">
            <a:extLst>
              <a:ext uri="{FF2B5EF4-FFF2-40B4-BE49-F238E27FC236}">
                <a16:creationId xmlns:a16="http://schemas.microsoft.com/office/drawing/2014/main" id="{851F0994-B1BC-694E-AC4A-A9668275C5A4}"/>
              </a:ext>
            </a:extLst>
          </p:cNvPr>
          <p:cNvSpPr>
            <a:spLocks/>
          </p:cNvSpPr>
          <p:nvPr/>
        </p:nvSpPr>
        <p:spPr bwMode="auto">
          <a:xfrm rot="5400000">
            <a:off x="2156038" y="5182683"/>
            <a:ext cx="38100" cy="0"/>
          </a:xfrm>
          <a:custGeom>
            <a:avLst/>
            <a:gdLst>
              <a:gd name="T0" fmla="*/ 0 w 7620"/>
              <a:gd name="T1" fmla="*/ 27630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8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47" name="object 60">
            <a:extLst>
              <a:ext uri="{FF2B5EF4-FFF2-40B4-BE49-F238E27FC236}">
                <a16:creationId xmlns:a16="http://schemas.microsoft.com/office/drawing/2014/main" id="{7DE98612-2EB1-4B49-A277-497183FA8B0D}"/>
              </a:ext>
            </a:extLst>
          </p:cNvPr>
          <p:cNvSpPr>
            <a:spLocks/>
          </p:cNvSpPr>
          <p:nvPr/>
        </p:nvSpPr>
        <p:spPr bwMode="auto">
          <a:xfrm rot="5400000">
            <a:off x="2504231" y="5181624"/>
            <a:ext cx="40217" cy="0"/>
          </a:xfrm>
          <a:custGeom>
            <a:avLst/>
            <a:gdLst>
              <a:gd name="T0" fmla="*/ 0 w 7620"/>
              <a:gd name="T1" fmla="*/ 29162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7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48" name="object 61">
            <a:extLst>
              <a:ext uri="{FF2B5EF4-FFF2-40B4-BE49-F238E27FC236}">
                <a16:creationId xmlns:a16="http://schemas.microsoft.com/office/drawing/2014/main" id="{D2ECE768-4C31-5D49-B113-7E6E44F042D4}"/>
              </a:ext>
            </a:extLst>
          </p:cNvPr>
          <p:cNvSpPr>
            <a:spLocks/>
          </p:cNvSpPr>
          <p:nvPr/>
        </p:nvSpPr>
        <p:spPr bwMode="auto">
          <a:xfrm rot="5400000">
            <a:off x="2859831" y="5179507"/>
            <a:ext cx="40216" cy="0"/>
          </a:xfrm>
          <a:custGeom>
            <a:avLst/>
            <a:gdLst>
              <a:gd name="T0" fmla="*/ 0 w 7620"/>
              <a:gd name="T1" fmla="*/ 29161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7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49" name="object 62">
            <a:extLst>
              <a:ext uri="{FF2B5EF4-FFF2-40B4-BE49-F238E27FC236}">
                <a16:creationId xmlns:a16="http://schemas.microsoft.com/office/drawing/2014/main" id="{3EF09CDE-79DF-7646-AC25-DD26AC03887B}"/>
              </a:ext>
            </a:extLst>
          </p:cNvPr>
          <p:cNvSpPr>
            <a:spLocks/>
          </p:cNvSpPr>
          <p:nvPr/>
        </p:nvSpPr>
        <p:spPr bwMode="auto">
          <a:xfrm rot="5400000">
            <a:off x="3210138" y="5178450"/>
            <a:ext cx="38100" cy="0"/>
          </a:xfrm>
          <a:custGeom>
            <a:avLst/>
            <a:gdLst>
              <a:gd name="T0" fmla="*/ 0 w 7620"/>
              <a:gd name="T1" fmla="*/ 27630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8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50" name="object 63">
            <a:extLst>
              <a:ext uri="{FF2B5EF4-FFF2-40B4-BE49-F238E27FC236}">
                <a16:creationId xmlns:a16="http://schemas.microsoft.com/office/drawing/2014/main" id="{4EC3559C-8D8D-F649-AE8D-EA4D0DD62267}"/>
              </a:ext>
            </a:extLst>
          </p:cNvPr>
          <p:cNvSpPr>
            <a:spLocks/>
          </p:cNvSpPr>
          <p:nvPr/>
        </p:nvSpPr>
        <p:spPr bwMode="auto">
          <a:xfrm rot="5400000">
            <a:off x="3564680" y="5177391"/>
            <a:ext cx="40217" cy="0"/>
          </a:xfrm>
          <a:custGeom>
            <a:avLst/>
            <a:gdLst>
              <a:gd name="T0" fmla="*/ 0 w 7620"/>
              <a:gd name="T1" fmla="*/ 29162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7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51" name="object 64">
            <a:extLst>
              <a:ext uri="{FF2B5EF4-FFF2-40B4-BE49-F238E27FC236}">
                <a16:creationId xmlns:a16="http://schemas.microsoft.com/office/drawing/2014/main" id="{56AD5A7A-41E4-8A4C-97D6-493FEACBD233}"/>
              </a:ext>
            </a:extLst>
          </p:cNvPr>
          <p:cNvSpPr>
            <a:spLocks/>
          </p:cNvSpPr>
          <p:nvPr/>
        </p:nvSpPr>
        <p:spPr bwMode="auto">
          <a:xfrm rot="5400000">
            <a:off x="3909698" y="5175274"/>
            <a:ext cx="40216" cy="0"/>
          </a:xfrm>
          <a:custGeom>
            <a:avLst/>
            <a:gdLst>
              <a:gd name="T0" fmla="*/ 0 w 7620"/>
              <a:gd name="T1" fmla="*/ 29161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7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52" name="object 65">
            <a:extLst>
              <a:ext uri="{FF2B5EF4-FFF2-40B4-BE49-F238E27FC236}">
                <a16:creationId xmlns:a16="http://schemas.microsoft.com/office/drawing/2014/main" id="{DDCC089D-973B-2C4D-8578-6895E82DD36F}"/>
              </a:ext>
            </a:extLst>
          </p:cNvPr>
          <p:cNvSpPr>
            <a:spLocks/>
          </p:cNvSpPr>
          <p:nvPr/>
        </p:nvSpPr>
        <p:spPr bwMode="auto">
          <a:xfrm rot="5400000">
            <a:off x="4268472" y="5174216"/>
            <a:ext cx="38100" cy="0"/>
          </a:xfrm>
          <a:custGeom>
            <a:avLst/>
            <a:gdLst>
              <a:gd name="T0" fmla="*/ 0 w 7620"/>
              <a:gd name="T1" fmla="*/ 27630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8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53" name="object 66">
            <a:extLst>
              <a:ext uri="{FF2B5EF4-FFF2-40B4-BE49-F238E27FC236}">
                <a16:creationId xmlns:a16="http://schemas.microsoft.com/office/drawing/2014/main" id="{B3BF19B0-C940-594F-9640-DFA678B2FA3E}"/>
              </a:ext>
            </a:extLst>
          </p:cNvPr>
          <p:cNvSpPr>
            <a:spLocks/>
          </p:cNvSpPr>
          <p:nvPr/>
        </p:nvSpPr>
        <p:spPr bwMode="auto">
          <a:xfrm rot="5400000">
            <a:off x="4616664" y="5173158"/>
            <a:ext cx="40217" cy="0"/>
          </a:xfrm>
          <a:custGeom>
            <a:avLst/>
            <a:gdLst>
              <a:gd name="T0" fmla="*/ 0 w 7620"/>
              <a:gd name="T1" fmla="*/ 29162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7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54" name="object 67">
            <a:extLst>
              <a:ext uri="{FF2B5EF4-FFF2-40B4-BE49-F238E27FC236}">
                <a16:creationId xmlns:a16="http://schemas.microsoft.com/office/drawing/2014/main" id="{190805F7-E702-1F48-B4D0-69877E2D189E}"/>
              </a:ext>
            </a:extLst>
          </p:cNvPr>
          <p:cNvSpPr>
            <a:spLocks/>
          </p:cNvSpPr>
          <p:nvPr/>
        </p:nvSpPr>
        <p:spPr bwMode="auto">
          <a:xfrm rot="5400000">
            <a:off x="4970147" y="5171040"/>
            <a:ext cx="40216" cy="0"/>
          </a:xfrm>
          <a:custGeom>
            <a:avLst/>
            <a:gdLst>
              <a:gd name="T0" fmla="*/ 0 w 7620"/>
              <a:gd name="T1" fmla="*/ 29165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8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55" name="object 69">
            <a:extLst>
              <a:ext uri="{FF2B5EF4-FFF2-40B4-BE49-F238E27FC236}">
                <a16:creationId xmlns:a16="http://schemas.microsoft.com/office/drawing/2014/main" id="{90644CFD-82B1-0947-AD9A-C31FE9E61FE9}"/>
              </a:ext>
            </a:extLst>
          </p:cNvPr>
          <p:cNvSpPr>
            <a:spLocks/>
          </p:cNvSpPr>
          <p:nvPr/>
        </p:nvSpPr>
        <p:spPr bwMode="auto">
          <a:xfrm rot="5400000">
            <a:off x="5322572" y="5169983"/>
            <a:ext cx="38100" cy="0"/>
          </a:xfrm>
          <a:custGeom>
            <a:avLst/>
            <a:gdLst>
              <a:gd name="T0" fmla="*/ 0 w 7620"/>
              <a:gd name="T1" fmla="*/ 27630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8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56" name="object 72">
            <a:extLst>
              <a:ext uri="{FF2B5EF4-FFF2-40B4-BE49-F238E27FC236}">
                <a16:creationId xmlns:a16="http://schemas.microsoft.com/office/drawing/2014/main" id="{D6D797E2-65C8-B04C-864C-28A2C839F8B4}"/>
              </a:ext>
            </a:extLst>
          </p:cNvPr>
          <p:cNvSpPr>
            <a:spLocks/>
          </p:cNvSpPr>
          <p:nvPr/>
        </p:nvSpPr>
        <p:spPr bwMode="auto">
          <a:xfrm rot="5400000">
            <a:off x="5672880" y="5158340"/>
            <a:ext cx="40216" cy="0"/>
          </a:xfrm>
          <a:custGeom>
            <a:avLst/>
            <a:gdLst>
              <a:gd name="T0" fmla="*/ 0 w 7620"/>
              <a:gd name="T1" fmla="*/ 29161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7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57" name="object 76">
            <a:extLst>
              <a:ext uri="{FF2B5EF4-FFF2-40B4-BE49-F238E27FC236}">
                <a16:creationId xmlns:a16="http://schemas.microsoft.com/office/drawing/2014/main" id="{92F21C0D-B5FA-B848-9413-A305889AE3B1}"/>
              </a:ext>
            </a:extLst>
          </p:cNvPr>
          <p:cNvSpPr>
            <a:spLocks/>
          </p:cNvSpPr>
          <p:nvPr/>
        </p:nvSpPr>
        <p:spPr bwMode="auto">
          <a:xfrm>
            <a:off x="1360173" y="5144582"/>
            <a:ext cx="4339167" cy="16933"/>
          </a:xfrm>
          <a:custGeom>
            <a:avLst/>
            <a:gdLst>
              <a:gd name="T0" fmla="*/ 0 w 2559684"/>
              <a:gd name="T1" fmla="*/ 12462 h 6350"/>
              <a:gd name="T2" fmla="*/ 3254177 w 2559684"/>
              <a:gd name="T3" fmla="*/ 0 h 63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59684" h="6350">
                <a:moveTo>
                  <a:pt x="0" y="6231"/>
                </a:moveTo>
                <a:lnTo>
                  <a:pt x="2559528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58" name="object 77">
            <a:extLst>
              <a:ext uri="{FF2B5EF4-FFF2-40B4-BE49-F238E27FC236}">
                <a16:creationId xmlns:a16="http://schemas.microsoft.com/office/drawing/2014/main" id="{424A4268-8873-434B-AD2F-72D50130B39D}"/>
              </a:ext>
            </a:extLst>
          </p:cNvPr>
          <p:cNvSpPr>
            <a:spLocks/>
          </p:cNvSpPr>
          <p:nvPr/>
        </p:nvSpPr>
        <p:spPr bwMode="auto">
          <a:xfrm>
            <a:off x="1537972" y="4788982"/>
            <a:ext cx="338667" cy="2117"/>
          </a:xfrm>
          <a:custGeom>
            <a:avLst/>
            <a:gdLst>
              <a:gd name="T0" fmla="*/ 253493 w 199390"/>
              <a:gd name="T1" fmla="*/ 0 h 635"/>
              <a:gd name="T2" fmla="*/ 0 w 199390"/>
              <a:gd name="T3" fmla="*/ 1213 h 63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9390" h="635">
                <a:moveTo>
                  <a:pt x="198992" y="0"/>
                </a:moveTo>
                <a:lnTo>
                  <a:pt x="0" y="485"/>
                </a:lnTo>
              </a:path>
            </a:pathLst>
          </a:custGeom>
          <a:noFill/>
          <a:ln w="19050">
            <a:solidFill>
              <a:srgbClr val="3C0F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59" name="object 78">
            <a:extLst>
              <a:ext uri="{FF2B5EF4-FFF2-40B4-BE49-F238E27FC236}">
                <a16:creationId xmlns:a16="http://schemas.microsoft.com/office/drawing/2014/main" id="{B1733B7F-0E5F-1841-A6E8-AB8597353758}"/>
              </a:ext>
            </a:extLst>
          </p:cNvPr>
          <p:cNvSpPr>
            <a:spLocks/>
          </p:cNvSpPr>
          <p:nvPr/>
        </p:nvSpPr>
        <p:spPr bwMode="auto">
          <a:xfrm>
            <a:off x="1540089" y="4958315"/>
            <a:ext cx="336551" cy="2117"/>
          </a:xfrm>
          <a:custGeom>
            <a:avLst/>
            <a:gdLst>
              <a:gd name="T0" fmla="*/ 251909 w 199390"/>
              <a:gd name="T1" fmla="*/ 0 h 635"/>
              <a:gd name="T2" fmla="*/ 0 w 199390"/>
              <a:gd name="T3" fmla="*/ 1213 h 63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9390" h="635">
                <a:moveTo>
                  <a:pt x="198992" y="0"/>
                </a:moveTo>
                <a:lnTo>
                  <a:pt x="0" y="485"/>
                </a:lnTo>
              </a:path>
            </a:pathLst>
          </a:custGeom>
          <a:noFill/>
          <a:ln w="19050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60" name="object 81">
            <a:extLst>
              <a:ext uri="{FF2B5EF4-FFF2-40B4-BE49-F238E27FC236}">
                <a16:creationId xmlns:a16="http://schemas.microsoft.com/office/drawing/2014/main" id="{4379D48E-303D-4F48-A77B-59FD31572F2A}"/>
              </a:ext>
            </a:extLst>
          </p:cNvPr>
          <p:cNvSpPr>
            <a:spLocks/>
          </p:cNvSpPr>
          <p:nvPr/>
        </p:nvSpPr>
        <p:spPr bwMode="auto">
          <a:xfrm>
            <a:off x="2098889" y="3707366"/>
            <a:ext cx="6351" cy="0"/>
          </a:xfrm>
          <a:custGeom>
            <a:avLst/>
            <a:gdLst>
              <a:gd name="T0" fmla="*/ 0 w 3809"/>
              <a:gd name="T1" fmla="*/ 4619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4" y="0"/>
                </a:lnTo>
              </a:path>
            </a:pathLst>
          </a:custGeom>
          <a:noFill/>
          <a:ln w="19050">
            <a:solidFill>
              <a:srgbClr val="0035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61" name="object 82">
            <a:extLst>
              <a:ext uri="{FF2B5EF4-FFF2-40B4-BE49-F238E27FC236}">
                <a16:creationId xmlns:a16="http://schemas.microsoft.com/office/drawing/2014/main" id="{C9025CAB-4A50-054B-81E6-E11FB5A5F46C}"/>
              </a:ext>
            </a:extLst>
          </p:cNvPr>
          <p:cNvSpPr>
            <a:spLocks/>
          </p:cNvSpPr>
          <p:nvPr/>
        </p:nvSpPr>
        <p:spPr bwMode="auto">
          <a:xfrm>
            <a:off x="2086189" y="3707366"/>
            <a:ext cx="31751" cy="0"/>
          </a:xfrm>
          <a:custGeom>
            <a:avLst/>
            <a:gdLst>
              <a:gd name="T0" fmla="*/ 0 w 18415"/>
              <a:gd name="T1" fmla="*/ 23607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0035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62" name="object 83">
            <a:extLst>
              <a:ext uri="{FF2B5EF4-FFF2-40B4-BE49-F238E27FC236}">
                <a16:creationId xmlns:a16="http://schemas.microsoft.com/office/drawing/2014/main" id="{6AAE7E46-478D-A743-83B1-5AE49B5D09FF}"/>
              </a:ext>
            </a:extLst>
          </p:cNvPr>
          <p:cNvSpPr>
            <a:spLocks/>
          </p:cNvSpPr>
          <p:nvPr/>
        </p:nvSpPr>
        <p:spPr bwMode="auto">
          <a:xfrm>
            <a:off x="2441789" y="4200548"/>
            <a:ext cx="6351" cy="0"/>
          </a:xfrm>
          <a:custGeom>
            <a:avLst/>
            <a:gdLst>
              <a:gd name="T0" fmla="*/ 0 w 3809"/>
              <a:gd name="T1" fmla="*/ 4620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0035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63" name="object 84">
            <a:extLst>
              <a:ext uri="{FF2B5EF4-FFF2-40B4-BE49-F238E27FC236}">
                <a16:creationId xmlns:a16="http://schemas.microsoft.com/office/drawing/2014/main" id="{0E092760-8B42-3C4E-B414-60E2E3450BF2}"/>
              </a:ext>
            </a:extLst>
          </p:cNvPr>
          <p:cNvSpPr>
            <a:spLocks/>
          </p:cNvSpPr>
          <p:nvPr/>
        </p:nvSpPr>
        <p:spPr bwMode="auto">
          <a:xfrm>
            <a:off x="2431207" y="4200548"/>
            <a:ext cx="29633" cy="0"/>
          </a:xfrm>
          <a:custGeom>
            <a:avLst/>
            <a:gdLst>
              <a:gd name="T0" fmla="*/ 0 w 18415"/>
              <a:gd name="T1" fmla="*/ 22033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0035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64" name="object 85">
            <a:extLst>
              <a:ext uri="{FF2B5EF4-FFF2-40B4-BE49-F238E27FC236}">
                <a16:creationId xmlns:a16="http://schemas.microsoft.com/office/drawing/2014/main" id="{E459FFA8-3D61-3846-93B0-FBF9168626BF}"/>
              </a:ext>
            </a:extLst>
          </p:cNvPr>
          <p:cNvSpPr>
            <a:spLocks/>
          </p:cNvSpPr>
          <p:nvPr/>
        </p:nvSpPr>
        <p:spPr bwMode="auto">
          <a:xfrm>
            <a:off x="4027173" y="4501115"/>
            <a:ext cx="6349" cy="0"/>
          </a:xfrm>
          <a:custGeom>
            <a:avLst/>
            <a:gdLst>
              <a:gd name="T0" fmla="*/ 0 w 3809"/>
              <a:gd name="T1" fmla="*/ 4619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0035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65" name="object 86">
            <a:extLst>
              <a:ext uri="{FF2B5EF4-FFF2-40B4-BE49-F238E27FC236}">
                <a16:creationId xmlns:a16="http://schemas.microsoft.com/office/drawing/2014/main" id="{AA35DDFE-3F0D-904D-8708-A2D6BA00412C}"/>
              </a:ext>
            </a:extLst>
          </p:cNvPr>
          <p:cNvSpPr>
            <a:spLocks/>
          </p:cNvSpPr>
          <p:nvPr/>
        </p:nvSpPr>
        <p:spPr bwMode="auto">
          <a:xfrm>
            <a:off x="4014473" y="4501115"/>
            <a:ext cx="31749" cy="0"/>
          </a:xfrm>
          <a:custGeom>
            <a:avLst/>
            <a:gdLst>
              <a:gd name="T0" fmla="*/ 0 w 18415"/>
              <a:gd name="T1" fmla="*/ 23606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0035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66" name="object 87">
            <a:extLst>
              <a:ext uri="{FF2B5EF4-FFF2-40B4-BE49-F238E27FC236}">
                <a16:creationId xmlns:a16="http://schemas.microsoft.com/office/drawing/2014/main" id="{60949301-7A8E-DC41-8D51-F570B9EBC30E}"/>
              </a:ext>
            </a:extLst>
          </p:cNvPr>
          <p:cNvSpPr>
            <a:spLocks/>
          </p:cNvSpPr>
          <p:nvPr/>
        </p:nvSpPr>
        <p:spPr bwMode="auto">
          <a:xfrm>
            <a:off x="4039873" y="4501115"/>
            <a:ext cx="6349" cy="0"/>
          </a:xfrm>
          <a:custGeom>
            <a:avLst/>
            <a:gdLst>
              <a:gd name="T0" fmla="*/ 0 w 3809"/>
              <a:gd name="T1" fmla="*/ 4619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0035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67" name="object 88">
            <a:extLst>
              <a:ext uri="{FF2B5EF4-FFF2-40B4-BE49-F238E27FC236}">
                <a16:creationId xmlns:a16="http://schemas.microsoft.com/office/drawing/2014/main" id="{2E90FB3B-E4E9-3145-BDEA-201A240E12F8}"/>
              </a:ext>
            </a:extLst>
          </p:cNvPr>
          <p:cNvSpPr>
            <a:spLocks/>
          </p:cNvSpPr>
          <p:nvPr/>
        </p:nvSpPr>
        <p:spPr bwMode="auto">
          <a:xfrm>
            <a:off x="4027173" y="4501115"/>
            <a:ext cx="31749" cy="0"/>
          </a:xfrm>
          <a:custGeom>
            <a:avLst/>
            <a:gdLst>
              <a:gd name="T0" fmla="*/ 0 w 18415"/>
              <a:gd name="T1" fmla="*/ 23606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0035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68" name="object 89">
            <a:extLst>
              <a:ext uri="{FF2B5EF4-FFF2-40B4-BE49-F238E27FC236}">
                <a16:creationId xmlns:a16="http://schemas.microsoft.com/office/drawing/2014/main" id="{0B9C1AAB-CF0C-E449-8359-5DDC79E7AC31}"/>
              </a:ext>
            </a:extLst>
          </p:cNvPr>
          <p:cNvSpPr>
            <a:spLocks/>
          </p:cNvSpPr>
          <p:nvPr/>
        </p:nvSpPr>
        <p:spPr bwMode="auto">
          <a:xfrm>
            <a:off x="4065273" y="4501115"/>
            <a:ext cx="6349" cy="0"/>
          </a:xfrm>
          <a:custGeom>
            <a:avLst/>
            <a:gdLst>
              <a:gd name="T0" fmla="*/ 0 w 3809"/>
              <a:gd name="T1" fmla="*/ 4619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0035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69" name="object 90">
            <a:extLst>
              <a:ext uri="{FF2B5EF4-FFF2-40B4-BE49-F238E27FC236}">
                <a16:creationId xmlns:a16="http://schemas.microsoft.com/office/drawing/2014/main" id="{D53AC9E9-0B01-3E42-8D82-15FBB9C3AC55}"/>
              </a:ext>
            </a:extLst>
          </p:cNvPr>
          <p:cNvSpPr>
            <a:spLocks/>
          </p:cNvSpPr>
          <p:nvPr/>
        </p:nvSpPr>
        <p:spPr bwMode="auto">
          <a:xfrm>
            <a:off x="4052573" y="4501115"/>
            <a:ext cx="31749" cy="0"/>
          </a:xfrm>
          <a:custGeom>
            <a:avLst/>
            <a:gdLst>
              <a:gd name="T0" fmla="*/ 0 w 18415"/>
              <a:gd name="T1" fmla="*/ 23606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0035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70" name="object 91">
            <a:extLst>
              <a:ext uri="{FF2B5EF4-FFF2-40B4-BE49-F238E27FC236}">
                <a16:creationId xmlns:a16="http://schemas.microsoft.com/office/drawing/2014/main" id="{7A47EEA6-C3DD-BC49-B4A8-1108DAB9C661}"/>
              </a:ext>
            </a:extLst>
          </p:cNvPr>
          <p:cNvSpPr>
            <a:spLocks/>
          </p:cNvSpPr>
          <p:nvPr/>
        </p:nvSpPr>
        <p:spPr bwMode="auto">
          <a:xfrm>
            <a:off x="4082206" y="4501115"/>
            <a:ext cx="6349" cy="0"/>
          </a:xfrm>
          <a:custGeom>
            <a:avLst/>
            <a:gdLst>
              <a:gd name="T0" fmla="*/ 0 w 3809"/>
              <a:gd name="T1" fmla="*/ 4619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0035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71" name="object 92">
            <a:extLst>
              <a:ext uri="{FF2B5EF4-FFF2-40B4-BE49-F238E27FC236}">
                <a16:creationId xmlns:a16="http://schemas.microsoft.com/office/drawing/2014/main" id="{119C62C6-9BB6-4540-99DF-B898EC1B1F7E}"/>
              </a:ext>
            </a:extLst>
          </p:cNvPr>
          <p:cNvSpPr>
            <a:spLocks/>
          </p:cNvSpPr>
          <p:nvPr/>
        </p:nvSpPr>
        <p:spPr bwMode="auto">
          <a:xfrm>
            <a:off x="4069506" y="4501115"/>
            <a:ext cx="31749" cy="0"/>
          </a:xfrm>
          <a:custGeom>
            <a:avLst/>
            <a:gdLst>
              <a:gd name="T0" fmla="*/ 0 w 18415"/>
              <a:gd name="T1" fmla="*/ 23606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0035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72" name="object 93">
            <a:extLst>
              <a:ext uri="{FF2B5EF4-FFF2-40B4-BE49-F238E27FC236}">
                <a16:creationId xmlns:a16="http://schemas.microsoft.com/office/drawing/2014/main" id="{4CB9A61F-FF78-A040-B965-B1B1BBB10BB3}"/>
              </a:ext>
            </a:extLst>
          </p:cNvPr>
          <p:cNvSpPr>
            <a:spLocks/>
          </p:cNvSpPr>
          <p:nvPr/>
        </p:nvSpPr>
        <p:spPr bwMode="auto">
          <a:xfrm>
            <a:off x="4403939" y="4501115"/>
            <a:ext cx="6349" cy="0"/>
          </a:xfrm>
          <a:custGeom>
            <a:avLst/>
            <a:gdLst>
              <a:gd name="T0" fmla="*/ 0 w 3809"/>
              <a:gd name="T1" fmla="*/ 4619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0035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73" name="object 94">
            <a:extLst>
              <a:ext uri="{FF2B5EF4-FFF2-40B4-BE49-F238E27FC236}">
                <a16:creationId xmlns:a16="http://schemas.microsoft.com/office/drawing/2014/main" id="{3AF1A19A-03B0-0143-A686-F21AF0D29B84}"/>
              </a:ext>
            </a:extLst>
          </p:cNvPr>
          <p:cNvSpPr>
            <a:spLocks/>
          </p:cNvSpPr>
          <p:nvPr/>
        </p:nvSpPr>
        <p:spPr bwMode="auto">
          <a:xfrm>
            <a:off x="4391239" y="4501115"/>
            <a:ext cx="31749" cy="0"/>
          </a:xfrm>
          <a:custGeom>
            <a:avLst/>
            <a:gdLst>
              <a:gd name="T0" fmla="*/ 0 w 18415"/>
              <a:gd name="T1" fmla="*/ 23606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0035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74" name="object 95">
            <a:extLst>
              <a:ext uri="{FF2B5EF4-FFF2-40B4-BE49-F238E27FC236}">
                <a16:creationId xmlns:a16="http://schemas.microsoft.com/office/drawing/2014/main" id="{94233CF7-FF90-214C-8A3B-5EFC0FBE8A35}"/>
              </a:ext>
            </a:extLst>
          </p:cNvPr>
          <p:cNvSpPr>
            <a:spLocks/>
          </p:cNvSpPr>
          <p:nvPr/>
        </p:nvSpPr>
        <p:spPr bwMode="auto">
          <a:xfrm>
            <a:off x="4660056" y="4498999"/>
            <a:ext cx="6351" cy="0"/>
          </a:xfrm>
          <a:custGeom>
            <a:avLst/>
            <a:gdLst>
              <a:gd name="T0" fmla="*/ 0 w 3809"/>
              <a:gd name="T1" fmla="*/ 4619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4" y="0"/>
                </a:lnTo>
              </a:path>
            </a:pathLst>
          </a:custGeom>
          <a:noFill/>
          <a:ln w="19050">
            <a:solidFill>
              <a:srgbClr val="0035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75" name="object 96">
            <a:extLst>
              <a:ext uri="{FF2B5EF4-FFF2-40B4-BE49-F238E27FC236}">
                <a16:creationId xmlns:a16="http://schemas.microsoft.com/office/drawing/2014/main" id="{BB2C00A6-0882-7244-B2E9-9EB166D2A40F}"/>
              </a:ext>
            </a:extLst>
          </p:cNvPr>
          <p:cNvSpPr>
            <a:spLocks/>
          </p:cNvSpPr>
          <p:nvPr/>
        </p:nvSpPr>
        <p:spPr bwMode="auto">
          <a:xfrm>
            <a:off x="4649473" y="4498999"/>
            <a:ext cx="29633" cy="0"/>
          </a:xfrm>
          <a:custGeom>
            <a:avLst/>
            <a:gdLst>
              <a:gd name="T0" fmla="*/ 0 w 18415"/>
              <a:gd name="T1" fmla="*/ 22033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0035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76" name="object 97">
            <a:extLst>
              <a:ext uri="{FF2B5EF4-FFF2-40B4-BE49-F238E27FC236}">
                <a16:creationId xmlns:a16="http://schemas.microsoft.com/office/drawing/2014/main" id="{1BBF74D7-B29A-544F-BF07-5D755373798E}"/>
              </a:ext>
            </a:extLst>
          </p:cNvPr>
          <p:cNvSpPr>
            <a:spLocks/>
          </p:cNvSpPr>
          <p:nvPr/>
        </p:nvSpPr>
        <p:spPr bwMode="auto">
          <a:xfrm>
            <a:off x="4679106" y="4498999"/>
            <a:ext cx="6349" cy="0"/>
          </a:xfrm>
          <a:custGeom>
            <a:avLst/>
            <a:gdLst>
              <a:gd name="T0" fmla="*/ 0 w 3809"/>
              <a:gd name="T1" fmla="*/ 4619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0035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77" name="object 98">
            <a:extLst>
              <a:ext uri="{FF2B5EF4-FFF2-40B4-BE49-F238E27FC236}">
                <a16:creationId xmlns:a16="http://schemas.microsoft.com/office/drawing/2014/main" id="{B21ACD99-83BC-5148-BEAC-499D085203C8}"/>
              </a:ext>
            </a:extLst>
          </p:cNvPr>
          <p:cNvSpPr>
            <a:spLocks/>
          </p:cNvSpPr>
          <p:nvPr/>
        </p:nvSpPr>
        <p:spPr bwMode="auto">
          <a:xfrm>
            <a:off x="4666406" y="4498999"/>
            <a:ext cx="31749" cy="0"/>
          </a:xfrm>
          <a:custGeom>
            <a:avLst/>
            <a:gdLst>
              <a:gd name="T0" fmla="*/ 0 w 18415"/>
              <a:gd name="T1" fmla="*/ 23606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0035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78" name="object 99">
            <a:extLst>
              <a:ext uri="{FF2B5EF4-FFF2-40B4-BE49-F238E27FC236}">
                <a16:creationId xmlns:a16="http://schemas.microsoft.com/office/drawing/2014/main" id="{48A7E4FE-9721-D349-A2C0-E745CFA0DC3A}"/>
              </a:ext>
            </a:extLst>
          </p:cNvPr>
          <p:cNvSpPr>
            <a:spLocks/>
          </p:cNvSpPr>
          <p:nvPr/>
        </p:nvSpPr>
        <p:spPr bwMode="auto">
          <a:xfrm>
            <a:off x="4698156" y="4498999"/>
            <a:ext cx="6351" cy="0"/>
          </a:xfrm>
          <a:custGeom>
            <a:avLst/>
            <a:gdLst>
              <a:gd name="T0" fmla="*/ 0 w 3809"/>
              <a:gd name="T1" fmla="*/ 4620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0035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79" name="object 100">
            <a:extLst>
              <a:ext uri="{FF2B5EF4-FFF2-40B4-BE49-F238E27FC236}">
                <a16:creationId xmlns:a16="http://schemas.microsoft.com/office/drawing/2014/main" id="{49B22236-A038-5B45-B355-3E98C2061064}"/>
              </a:ext>
            </a:extLst>
          </p:cNvPr>
          <p:cNvSpPr>
            <a:spLocks/>
          </p:cNvSpPr>
          <p:nvPr/>
        </p:nvSpPr>
        <p:spPr bwMode="auto">
          <a:xfrm>
            <a:off x="4687573" y="4498999"/>
            <a:ext cx="29633" cy="0"/>
          </a:xfrm>
          <a:custGeom>
            <a:avLst/>
            <a:gdLst>
              <a:gd name="T0" fmla="*/ 0 w 18415"/>
              <a:gd name="T1" fmla="*/ 22033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0035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" name="object 101">
            <a:extLst>
              <a:ext uri="{FF2B5EF4-FFF2-40B4-BE49-F238E27FC236}">
                <a16:creationId xmlns:a16="http://schemas.microsoft.com/office/drawing/2014/main" id="{1EBD188C-E326-1346-9CE2-28280BA9EA62}"/>
              </a:ext>
            </a:extLst>
          </p:cNvPr>
          <p:cNvSpPr/>
          <p:nvPr/>
        </p:nvSpPr>
        <p:spPr>
          <a:xfrm>
            <a:off x="1698839" y="2610933"/>
            <a:ext cx="3003549" cy="1892300"/>
          </a:xfrm>
          <a:custGeom>
            <a:avLst/>
            <a:gdLst/>
            <a:ahLst/>
            <a:cxnLst/>
            <a:rect l="l" t="t" r="r" b="b"/>
            <a:pathLst>
              <a:path w="1771650" h="683895">
                <a:moveTo>
                  <a:pt x="0" y="62"/>
                </a:moveTo>
                <a:lnTo>
                  <a:pt x="25558" y="0"/>
                </a:lnTo>
                <a:lnTo>
                  <a:pt x="25579" y="8521"/>
                </a:lnTo>
                <a:lnTo>
                  <a:pt x="40789" y="8484"/>
                </a:lnTo>
                <a:lnTo>
                  <a:pt x="40886" y="48042"/>
                </a:lnTo>
                <a:lnTo>
                  <a:pt x="48794" y="48023"/>
                </a:lnTo>
                <a:lnTo>
                  <a:pt x="48845" y="68712"/>
                </a:lnTo>
                <a:lnTo>
                  <a:pt x="53715" y="68699"/>
                </a:lnTo>
                <a:lnTo>
                  <a:pt x="53765" y="88781"/>
                </a:lnTo>
                <a:lnTo>
                  <a:pt x="53811" y="107643"/>
                </a:lnTo>
                <a:lnTo>
                  <a:pt x="56856" y="107636"/>
                </a:lnTo>
                <a:lnTo>
                  <a:pt x="56983" y="159973"/>
                </a:lnTo>
                <a:lnTo>
                  <a:pt x="61240" y="159962"/>
                </a:lnTo>
                <a:lnTo>
                  <a:pt x="61291" y="180651"/>
                </a:lnTo>
                <a:lnTo>
                  <a:pt x="95977" y="180566"/>
                </a:lnTo>
                <a:lnTo>
                  <a:pt x="96034" y="203694"/>
                </a:lnTo>
                <a:lnTo>
                  <a:pt x="120987" y="203633"/>
                </a:lnTo>
                <a:lnTo>
                  <a:pt x="121028" y="220670"/>
                </a:lnTo>
                <a:lnTo>
                  <a:pt x="164230" y="220564"/>
                </a:lnTo>
                <a:lnTo>
                  <a:pt x="164287" y="244297"/>
                </a:lnTo>
                <a:lnTo>
                  <a:pt x="173415" y="244275"/>
                </a:lnTo>
                <a:lnTo>
                  <a:pt x="173459" y="261926"/>
                </a:lnTo>
                <a:lnTo>
                  <a:pt x="202063" y="261856"/>
                </a:lnTo>
                <a:lnTo>
                  <a:pt x="202110" y="281331"/>
                </a:lnTo>
                <a:lnTo>
                  <a:pt x="206980" y="281320"/>
                </a:lnTo>
                <a:lnTo>
                  <a:pt x="207023" y="298963"/>
                </a:lnTo>
                <a:lnTo>
                  <a:pt x="210675" y="298954"/>
                </a:lnTo>
                <a:lnTo>
                  <a:pt x="210723" y="318429"/>
                </a:lnTo>
                <a:lnTo>
                  <a:pt x="220456" y="318405"/>
                </a:lnTo>
                <a:lnTo>
                  <a:pt x="220505" y="337880"/>
                </a:lnTo>
                <a:lnTo>
                  <a:pt x="233283" y="337850"/>
                </a:lnTo>
                <a:lnTo>
                  <a:pt x="233390" y="381665"/>
                </a:lnTo>
                <a:lnTo>
                  <a:pt x="238262" y="381654"/>
                </a:lnTo>
                <a:lnTo>
                  <a:pt x="238344" y="415726"/>
                </a:lnTo>
                <a:lnTo>
                  <a:pt x="255986" y="415683"/>
                </a:lnTo>
                <a:lnTo>
                  <a:pt x="256040" y="437591"/>
                </a:lnTo>
                <a:lnTo>
                  <a:pt x="342458" y="437381"/>
                </a:lnTo>
                <a:lnTo>
                  <a:pt x="342497" y="453804"/>
                </a:lnTo>
                <a:lnTo>
                  <a:pt x="372920" y="453730"/>
                </a:lnTo>
                <a:lnTo>
                  <a:pt x="372972" y="475032"/>
                </a:lnTo>
                <a:lnTo>
                  <a:pt x="388796" y="474992"/>
                </a:lnTo>
                <a:lnTo>
                  <a:pt x="388844" y="495075"/>
                </a:lnTo>
                <a:lnTo>
                  <a:pt x="419275" y="495001"/>
                </a:lnTo>
                <a:lnTo>
                  <a:pt x="419326" y="515688"/>
                </a:lnTo>
                <a:lnTo>
                  <a:pt x="433929" y="515653"/>
                </a:lnTo>
                <a:lnTo>
                  <a:pt x="433981" y="536954"/>
                </a:lnTo>
                <a:lnTo>
                  <a:pt x="440672" y="536938"/>
                </a:lnTo>
                <a:lnTo>
                  <a:pt x="440761" y="574057"/>
                </a:lnTo>
                <a:lnTo>
                  <a:pt x="588035" y="573698"/>
                </a:lnTo>
                <a:lnTo>
                  <a:pt x="588095" y="598037"/>
                </a:lnTo>
                <a:lnTo>
                  <a:pt x="631910" y="597931"/>
                </a:lnTo>
                <a:lnTo>
                  <a:pt x="631962" y="619232"/>
                </a:lnTo>
                <a:lnTo>
                  <a:pt x="817562" y="618780"/>
                </a:lnTo>
                <a:lnTo>
                  <a:pt x="817615" y="640688"/>
                </a:lnTo>
                <a:lnTo>
                  <a:pt x="1032424" y="640165"/>
                </a:lnTo>
                <a:lnTo>
                  <a:pt x="1032479" y="662064"/>
                </a:lnTo>
                <a:lnTo>
                  <a:pt x="1218093" y="661612"/>
                </a:lnTo>
                <a:lnTo>
                  <a:pt x="1218147" y="683520"/>
                </a:lnTo>
                <a:lnTo>
                  <a:pt x="1771312" y="682174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0" tIns="0" rIns="0" bIns="0"/>
          <a:lstStyle/>
          <a:p>
            <a:pPr eaLnBrk="1" hangingPunct="1">
              <a:defRPr/>
            </a:pPr>
            <a:endParaRPr/>
          </a:p>
        </p:txBody>
      </p:sp>
      <p:sp>
        <p:nvSpPr>
          <p:cNvPr id="21581" name="object 102">
            <a:extLst>
              <a:ext uri="{FF2B5EF4-FFF2-40B4-BE49-F238E27FC236}">
                <a16:creationId xmlns:a16="http://schemas.microsoft.com/office/drawing/2014/main" id="{CD77ED47-0F32-494F-97DA-03E3FDA54D85}"/>
              </a:ext>
            </a:extLst>
          </p:cNvPr>
          <p:cNvSpPr>
            <a:spLocks/>
          </p:cNvSpPr>
          <p:nvPr/>
        </p:nvSpPr>
        <p:spPr bwMode="auto">
          <a:xfrm>
            <a:off x="1466006" y="2583415"/>
            <a:ext cx="6349" cy="0"/>
          </a:xfrm>
          <a:custGeom>
            <a:avLst/>
            <a:gdLst>
              <a:gd name="T0" fmla="*/ 0 w 3809"/>
              <a:gd name="T1" fmla="*/ 4619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270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82" name="object 103">
            <a:extLst>
              <a:ext uri="{FF2B5EF4-FFF2-40B4-BE49-F238E27FC236}">
                <a16:creationId xmlns:a16="http://schemas.microsoft.com/office/drawing/2014/main" id="{33373816-C25B-9449-BAAC-CCCB10D61D80}"/>
              </a:ext>
            </a:extLst>
          </p:cNvPr>
          <p:cNvSpPr>
            <a:spLocks/>
          </p:cNvSpPr>
          <p:nvPr/>
        </p:nvSpPr>
        <p:spPr bwMode="auto">
          <a:xfrm>
            <a:off x="1453306" y="2583415"/>
            <a:ext cx="31749" cy="0"/>
          </a:xfrm>
          <a:custGeom>
            <a:avLst/>
            <a:gdLst>
              <a:gd name="T0" fmla="*/ 0 w 18415"/>
              <a:gd name="T1" fmla="*/ 23606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270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83" name="object 104">
            <a:extLst>
              <a:ext uri="{FF2B5EF4-FFF2-40B4-BE49-F238E27FC236}">
                <a16:creationId xmlns:a16="http://schemas.microsoft.com/office/drawing/2014/main" id="{A1D2085B-5EFE-5248-AB7A-B4239E807BE5}"/>
              </a:ext>
            </a:extLst>
          </p:cNvPr>
          <p:cNvSpPr>
            <a:spLocks/>
          </p:cNvSpPr>
          <p:nvPr/>
        </p:nvSpPr>
        <p:spPr bwMode="auto">
          <a:xfrm>
            <a:off x="1715773" y="2613048"/>
            <a:ext cx="6349" cy="0"/>
          </a:xfrm>
          <a:custGeom>
            <a:avLst/>
            <a:gdLst>
              <a:gd name="T0" fmla="*/ 0 w 3809"/>
              <a:gd name="T1" fmla="*/ 4619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84" name="object 105">
            <a:extLst>
              <a:ext uri="{FF2B5EF4-FFF2-40B4-BE49-F238E27FC236}">
                <a16:creationId xmlns:a16="http://schemas.microsoft.com/office/drawing/2014/main" id="{30B0528A-81A7-6742-A29F-787216721E21}"/>
              </a:ext>
            </a:extLst>
          </p:cNvPr>
          <p:cNvSpPr>
            <a:spLocks/>
          </p:cNvSpPr>
          <p:nvPr/>
        </p:nvSpPr>
        <p:spPr bwMode="auto">
          <a:xfrm>
            <a:off x="1703073" y="2613048"/>
            <a:ext cx="31749" cy="0"/>
          </a:xfrm>
          <a:custGeom>
            <a:avLst/>
            <a:gdLst>
              <a:gd name="T0" fmla="*/ 0 w 18415"/>
              <a:gd name="T1" fmla="*/ 23606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85" name="object 106">
            <a:extLst>
              <a:ext uri="{FF2B5EF4-FFF2-40B4-BE49-F238E27FC236}">
                <a16:creationId xmlns:a16="http://schemas.microsoft.com/office/drawing/2014/main" id="{00C18FC7-7537-EA49-926B-6E8411C1C7C5}"/>
              </a:ext>
            </a:extLst>
          </p:cNvPr>
          <p:cNvSpPr>
            <a:spLocks/>
          </p:cNvSpPr>
          <p:nvPr/>
        </p:nvSpPr>
        <p:spPr bwMode="auto">
          <a:xfrm>
            <a:off x="1785622" y="2636332"/>
            <a:ext cx="6351" cy="0"/>
          </a:xfrm>
          <a:custGeom>
            <a:avLst/>
            <a:gdLst>
              <a:gd name="T0" fmla="*/ 0 w 3809"/>
              <a:gd name="T1" fmla="*/ 4622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86" name="object 107">
            <a:extLst>
              <a:ext uri="{FF2B5EF4-FFF2-40B4-BE49-F238E27FC236}">
                <a16:creationId xmlns:a16="http://schemas.microsoft.com/office/drawing/2014/main" id="{1BDC8D0F-789F-364B-9BD7-C8F954956930}"/>
              </a:ext>
            </a:extLst>
          </p:cNvPr>
          <p:cNvSpPr>
            <a:spLocks/>
          </p:cNvSpPr>
          <p:nvPr/>
        </p:nvSpPr>
        <p:spPr bwMode="auto">
          <a:xfrm>
            <a:off x="1775040" y="2636332"/>
            <a:ext cx="29633" cy="0"/>
          </a:xfrm>
          <a:custGeom>
            <a:avLst/>
            <a:gdLst>
              <a:gd name="T0" fmla="*/ 0 w 18415"/>
              <a:gd name="T1" fmla="*/ 22033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87" name="object 108">
            <a:extLst>
              <a:ext uri="{FF2B5EF4-FFF2-40B4-BE49-F238E27FC236}">
                <a16:creationId xmlns:a16="http://schemas.microsoft.com/office/drawing/2014/main" id="{71E2B7DB-CA78-3448-A5CB-960CB1D25AD9}"/>
              </a:ext>
            </a:extLst>
          </p:cNvPr>
          <p:cNvSpPr>
            <a:spLocks/>
          </p:cNvSpPr>
          <p:nvPr/>
        </p:nvSpPr>
        <p:spPr bwMode="auto">
          <a:xfrm>
            <a:off x="1902039" y="2636332"/>
            <a:ext cx="6349" cy="0"/>
          </a:xfrm>
          <a:custGeom>
            <a:avLst/>
            <a:gdLst>
              <a:gd name="T0" fmla="*/ 0 w 3809"/>
              <a:gd name="T1" fmla="*/ 4619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88" name="object 109">
            <a:extLst>
              <a:ext uri="{FF2B5EF4-FFF2-40B4-BE49-F238E27FC236}">
                <a16:creationId xmlns:a16="http://schemas.microsoft.com/office/drawing/2014/main" id="{2316FFE7-1A4A-A94C-939E-CB97B8D71528}"/>
              </a:ext>
            </a:extLst>
          </p:cNvPr>
          <p:cNvSpPr>
            <a:spLocks/>
          </p:cNvSpPr>
          <p:nvPr/>
        </p:nvSpPr>
        <p:spPr bwMode="auto">
          <a:xfrm>
            <a:off x="1889339" y="2636332"/>
            <a:ext cx="31749" cy="0"/>
          </a:xfrm>
          <a:custGeom>
            <a:avLst/>
            <a:gdLst>
              <a:gd name="T0" fmla="*/ 0 w 18415"/>
              <a:gd name="T1" fmla="*/ 23606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89" name="object 110">
            <a:extLst>
              <a:ext uri="{FF2B5EF4-FFF2-40B4-BE49-F238E27FC236}">
                <a16:creationId xmlns:a16="http://schemas.microsoft.com/office/drawing/2014/main" id="{326438C1-A773-6E40-ACF3-D9C896A9BF59}"/>
              </a:ext>
            </a:extLst>
          </p:cNvPr>
          <p:cNvSpPr>
            <a:spLocks/>
          </p:cNvSpPr>
          <p:nvPr/>
        </p:nvSpPr>
        <p:spPr bwMode="auto">
          <a:xfrm>
            <a:off x="2109473" y="2718882"/>
            <a:ext cx="6349" cy="0"/>
          </a:xfrm>
          <a:custGeom>
            <a:avLst/>
            <a:gdLst>
              <a:gd name="T0" fmla="*/ 0 w 3809"/>
              <a:gd name="T1" fmla="*/ 4619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90" name="object 111">
            <a:extLst>
              <a:ext uri="{FF2B5EF4-FFF2-40B4-BE49-F238E27FC236}">
                <a16:creationId xmlns:a16="http://schemas.microsoft.com/office/drawing/2014/main" id="{4C1B881E-EC58-DB48-ADC9-350D4AB51756}"/>
              </a:ext>
            </a:extLst>
          </p:cNvPr>
          <p:cNvSpPr>
            <a:spLocks/>
          </p:cNvSpPr>
          <p:nvPr/>
        </p:nvSpPr>
        <p:spPr bwMode="auto">
          <a:xfrm>
            <a:off x="2096773" y="2718882"/>
            <a:ext cx="31749" cy="0"/>
          </a:xfrm>
          <a:custGeom>
            <a:avLst/>
            <a:gdLst>
              <a:gd name="T0" fmla="*/ 0 w 18415"/>
              <a:gd name="T1" fmla="*/ 23606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91" name="object 112">
            <a:extLst>
              <a:ext uri="{FF2B5EF4-FFF2-40B4-BE49-F238E27FC236}">
                <a16:creationId xmlns:a16="http://schemas.microsoft.com/office/drawing/2014/main" id="{3D12DE6A-71D8-D345-9D42-7CB280C5BD70}"/>
              </a:ext>
            </a:extLst>
          </p:cNvPr>
          <p:cNvSpPr>
            <a:spLocks/>
          </p:cNvSpPr>
          <p:nvPr/>
        </p:nvSpPr>
        <p:spPr bwMode="auto">
          <a:xfrm>
            <a:off x="2435439" y="2858582"/>
            <a:ext cx="6349" cy="0"/>
          </a:xfrm>
          <a:custGeom>
            <a:avLst/>
            <a:gdLst>
              <a:gd name="T0" fmla="*/ 0 w 3809"/>
              <a:gd name="T1" fmla="*/ 4619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92" name="object 113">
            <a:extLst>
              <a:ext uri="{FF2B5EF4-FFF2-40B4-BE49-F238E27FC236}">
                <a16:creationId xmlns:a16="http://schemas.microsoft.com/office/drawing/2014/main" id="{972064AC-90FD-2242-8980-CC3EFDE9C669}"/>
              </a:ext>
            </a:extLst>
          </p:cNvPr>
          <p:cNvSpPr>
            <a:spLocks/>
          </p:cNvSpPr>
          <p:nvPr/>
        </p:nvSpPr>
        <p:spPr bwMode="auto">
          <a:xfrm>
            <a:off x="2422740" y="2858582"/>
            <a:ext cx="29633" cy="0"/>
          </a:xfrm>
          <a:custGeom>
            <a:avLst/>
            <a:gdLst>
              <a:gd name="T0" fmla="*/ 0 w 18415"/>
              <a:gd name="T1" fmla="*/ 22033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93" name="object 114">
            <a:extLst>
              <a:ext uri="{FF2B5EF4-FFF2-40B4-BE49-F238E27FC236}">
                <a16:creationId xmlns:a16="http://schemas.microsoft.com/office/drawing/2014/main" id="{E517821F-D5B1-2549-9B9D-1E114CDB7A12}"/>
              </a:ext>
            </a:extLst>
          </p:cNvPr>
          <p:cNvSpPr>
            <a:spLocks/>
          </p:cNvSpPr>
          <p:nvPr/>
        </p:nvSpPr>
        <p:spPr bwMode="auto">
          <a:xfrm>
            <a:off x="2869356" y="3173966"/>
            <a:ext cx="6351" cy="0"/>
          </a:xfrm>
          <a:custGeom>
            <a:avLst/>
            <a:gdLst>
              <a:gd name="T0" fmla="*/ 0 w 3809"/>
              <a:gd name="T1" fmla="*/ 4620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94" name="object 115">
            <a:extLst>
              <a:ext uri="{FF2B5EF4-FFF2-40B4-BE49-F238E27FC236}">
                <a16:creationId xmlns:a16="http://schemas.microsoft.com/office/drawing/2014/main" id="{723825B3-3871-674A-A5B7-9C381C747AFA}"/>
              </a:ext>
            </a:extLst>
          </p:cNvPr>
          <p:cNvSpPr>
            <a:spLocks/>
          </p:cNvSpPr>
          <p:nvPr/>
        </p:nvSpPr>
        <p:spPr bwMode="auto">
          <a:xfrm>
            <a:off x="2858773" y="3173966"/>
            <a:ext cx="29633" cy="0"/>
          </a:xfrm>
          <a:custGeom>
            <a:avLst/>
            <a:gdLst>
              <a:gd name="T0" fmla="*/ 0 w 18415"/>
              <a:gd name="T1" fmla="*/ 22033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95" name="object 116">
            <a:extLst>
              <a:ext uri="{FF2B5EF4-FFF2-40B4-BE49-F238E27FC236}">
                <a16:creationId xmlns:a16="http://schemas.microsoft.com/office/drawing/2014/main" id="{B6F9B25D-36E0-EE43-B236-5AE00599C78C}"/>
              </a:ext>
            </a:extLst>
          </p:cNvPr>
          <p:cNvSpPr>
            <a:spLocks/>
          </p:cNvSpPr>
          <p:nvPr/>
        </p:nvSpPr>
        <p:spPr bwMode="auto">
          <a:xfrm>
            <a:off x="3411222" y="3317899"/>
            <a:ext cx="6351" cy="0"/>
          </a:xfrm>
          <a:custGeom>
            <a:avLst/>
            <a:gdLst>
              <a:gd name="T0" fmla="*/ 0 w 3809"/>
              <a:gd name="T1" fmla="*/ 4620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96" name="object 117">
            <a:extLst>
              <a:ext uri="{FF2B5EF4-FFF2-40B4-BE49-F238E27FC236}">
                <a16:creationId xmlns:a16="http://schemas.microsoft.com/office/drawing/2014/main" id="{1CC1C4B3-4B1C-6F48-BE3A-B6A3F8FCC101}"/>
              </a:ext>
            </a:extLst>
          </p:cNvPr>
          <p:cNvSpPr>
            <a:spLocks/>
          </p:cNvSpPr>
          <p:nvPr/>
        </p:nvSpPr>
        <p:spPr bwMode="auto">
          <a:xfrm>
            <a:off x="3400640" y="3317899"/>
            <a:ext cx="29633" cy="0"/>
          </a:xfrm>
          <a:custGeom>
            <a:avLst/>
            <a:gdLst>
              <a:gd name="T0" fmla="*/ 0 w 18415"/>
              <a:gd name="T1" fmla="*/ 22033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97" name="object 118">
            <a:extLst>
              <a:ext uri="{FF2B5EF4-FFF2-40B4-BE49-F238E27FC236}">
                <a16:creationId xmlns:a16="http://schemas.microsoft.com/office/drawing/2014/main" id="{4498A883-F5F6-3D45-A363-F64D29E04824}"/>
              </a:ext>
            </a:extLst>
          </p:cNvPr>
          <p:cNvSpPr>
            <a:spLocks/>
          </p:cNvSpPr>
          <p:nvPr/>
        </p:nvSpPr>
        <p:spPr bwMode="auto">
          <a:xfrm>
            <a:off x="3857839" y="3411032"/>
            <a:ext cx="6349" cy="0"/>
          </a:xfrm>
          <a:custGeom>
            <a:avLst/>
            <a:gdLst>
              <a:gd name="T0" fmla="*/ 0 w 3809"/>
              <a:gd name="T1" fmla="*/ 4619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98" name="object 119">
            <a:extLst>
              <a:ext uri="{FF2B5EF4-FFF2-40B4-BE49-F238E27FC236}">
                <a16:creationId xmlns:a16="http://schemas.microsoft.com/office/drawing/2014/main" id="{ADFD1555-C238-CB42-A182-6AB711ABBFD4}"/>
              </a:ext>
            </a:extLst>
          </p:cNvPr>
          <p:cNvSpPr>
            <a:spLocks/>
          </p:cNvSpPr>
          <p:nvPr/>
        </p:nvSpPr>
        <p:spPr bwMode="auto">
          <a:xfrm>
            <a:off x="3845139" y="3411032"/>
            <a:ext cx="31749" cy="0"/>
          </a:xfrm>
          <a:custGeom>
            <a:avLst/>
            <a:gdLst>
              <a:gd name="T0" fmla="*/ 0 w 18415"/>
              <a:gd name="T1" fmla="*/ 23606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99" name="object 120">
            <a:extLst>
              <a:ext uri="{FF2B5EF4-FFF2-40B4-BE49-F238E27FC236}">
                <a16:creationId xmlns:a16="http://schemas.microsoft.com/office/drawing/2014/main" id="{244A9F26-FBEC-374B-88C5-BE5E0984C0F8}"/>
              </a:ext>
            </a:extLst>
          </p:cNvPr>
          <p:cNvSpPr>
            <a:spLocks/>
          </p:cNvSpPr>
          <p:nvPr/>
        </p:nvSpPr>
        <p:spPr bwMode="auto">
          <a:xfrm>
            <a:off x="4033522" y="3444899"/>
            <a:ext cx="6351" cy="0"/>
          </a:xfrm>
          <a:custGeom>
            <a:avLst/>
            <a:gdLst>
              <a:gd name="T0" fmla="*/ 0 w 3809"/>
              <a:gd name="T1" fmla="*/ 4620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00" name="object 121">
            <a:extLst>
              <a:ext uri="{FF2B5EF4-FFF2-40B4-BE49-F238E27FC236}">
                <a16:creationId xmlns:a16="http://schemas.microsoft.com/office/drawing/2014/main" id="{C10DF0CE-D678-AA44-8882-900789D1B031}"/>
              </a:ext>
            </a:extLst>
          </p:cNvPr>
          <p:cNvSpPr>
            <a:spLocks/>
          </p:cNvSpPr>
          <p:nvPr/>
        </p:nvSpPr>
        <p:spPr bwMode="auto">
          <a:xfrm>
            <a:off x="4039873" y="3444899"/>
            <a:ext cx="6349" cy="0"/>
          </a:xfrm>
          <a:custGeom>
            <a:avLst/>
            <a:gdLst>
              <a:gd name="T0" fmla="*/ 0 w 3809"/>
              <a:gd name="T1" fmla="*/ 4619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01" name="object 122">
            <a:extLst>
              <a:ext uri="{FF2B5EF4-FFF2-40B4-BE49-F238E27FC236}">
                <a16:creationId xmlns:a16="http://schemas.microsoft.com/office/drawing/2014/main" id="{63009435-F2AF-A442-B9C8-B55CB0191B1E}"/>
              </a:ext>
            </a:extLst>
          </p:cNvPr>
          <p:cNvSpPr>
            <a:spLocks/>
          </p:cNvSpPr>
          <p:nvPr/>
        </p:nvSpPr>
        <p:spPr bwMode="auto">
          <a:xfrm>
            <a:off x="4050456" y="3444899"/>
            <a:ext cx="6351" cy="0"/>
          </a:xfrm>
          <a:custGeom>
            <a:avLst/>
            <a:gdLst>
              <a:gd name="T0" fmla="*/ 0 w 3809"/>
              <a:gd name="T1" fmla="*/ 4622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02" name="object 123">
            <a:extLst>
              <a:ext uri="{FF2B5EF4-FFF2-40B4-BE49-F238E27FC236}">
                <a16:creationId xmlns:a16="http://schemas.microsoft.com/office/drawing/2014/main" id="{BD9621FB-F278-F740-8C55-19E2795D0B20}"/>
              </a:ext>
            </a:extLst>
          </p:cNvPr>
          <p:cNvSpPr>
            <a:spLocks/>
          </p:cNvSpPr>
          <p:nvPr/>
        </p:nvSpPr>
        <p:spPr bwMode="auto">
          <a:xfrm>
            <a:off x="4037756" y="3444899"/>
            <a:ext cx="31751" cy="0"/>
          </a:xfrm>
          <a:custGeom>
            <a:avLst/>
            <a:gdLst>
              <a:gd name="T0" fmla="*/ 0 w 18415"/>
              <a:gd name="T1" fmla="*/ 23607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03" name="object 124">
            <a:extLst>
              <a:ext uri="{FF2B5EF4-FFF2-40B4-BE49-F238E27FC236}">
                <a16:creationId xmlns:a16="http://schemas.microsoft.com/office/drawing/2014/main" id="{10FD332E-CBEA-454C-BB3D-7DCB1DC5EFA3}"/>
              </a:ext>
            </a:extLst>
          </p:cNvPr>
          <p:cNvSpPr>
            <a:spLocks/>
          </p:cNvSpPr>
          <p:nvPr/>
        </p:nvSpPr>
        <p:spPr bwMode="auto">
          <a:xfrm>
            <a:off x="4054689" y="3485115"/>
            <a:ext cx="6351" cy="0"/>
          </a:xfrm>
          <a:custGeom>
            <a:avLst/>
            <a:gdLst>
              <a:gd name="T0" fmla="*/ 0 w 3809"/>
              <a:gd name="T1" fmla="*/ 4620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04" name="object 125">
            <a:extLst>
              <a:ext uri="{FF2B5EF4-FFF2-40B4-BE49-F238E27FC236}">
                <a16:creationId xmlns:a16="http://schemas.microsoft.com/office/drawing/2014/main" id="{AA0E0FB2-3976-DF47-AB82-7623B03C6A3B}"/>
              </a:ext>
            </a:extLst>
          </p:cNvPr>
          <p:cNvSpPr>
            <a:spLocks/>
          </p:cNvSpPr>
          <p:nvPr/>
        </p:nvSpPr>
        <p:spPr bwMode="auto">
          <a:xfrm>
            <a:off x="4041989" y="3485115"/>
            <a:ext cx="31751" cy="0"/>
          </a:xfrm>
          <a:custGeom>
            <a:avLst/>
            <a:gdLst>
              <a:gd name="T0" fmla="*/ 0 w 18415"/>
              <a:gd name="T1" fmla="*/ 23607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05" name="object 126">
            <a:extLst>
              <a:ext uri="{FF2B5EF4-FFF2-40B4-BE49-F238E27FC236}">
                <a16:creationId xmlns:a16="http://schemas.microsoft.com/office/drawing/2014/main" id="{7C2CC4BE-69FA-9546-AFA2-243990B9127C}"/>
              </a:ext>
            </a:extLst>
          </p:cNvPr>
          <p:cNvSpPr>
            <a:spLocks/>
          </p:cNvSpPr>
          <p:nvPr/>
        </p:nvSpPr>
        <p:spPr bwMode="auto">
          <a:xfrm>
            <a:off x="4061039" y="3485115"/>
            <a:ext cx="8467" cy="0"/>
          </a:xfrm>
          <a:custGeom>
            <a:avLst/>
            <a:gdLst>
              <a:gd name="T0" fmla="*/ 0 w 3809"/>
              <a:gd name="T1" fmla="*/ 6158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4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06" name="object 127">
            <a:extLst>
              <a:ext uri="{FF2B5EF4-FFF2-40B4-BE49-F238E27FC236}">
                <a16:creationId xmlns:a16="http://schemas.microsoft.com/office/drawing/2014/main" id="{1FC14BB2-ADEC-F34D-80BB-CBD818193237}"/>
              </a:ext>
            </a:extLst>
          </p:cNvPr>
          <p:cNvSpPr>
            <a:spLocks/>
          </p:cNvSpPr>
          <p:nvPr/>
        </p:nvSpPr>
        <p:spPr bwMode="auto">
          <a:xfrm>
            <a:off x="4050456" y="3485115"/>
            <a:ext cx="29633" cy="0"/>
          </a:xfrm>
          <a:custGeom>
            <a:avLst/>
            <a:gdLst>
              <a:gd name="T0" fmla="*/ 0 w 18415"/>
              <a:gd name="T1" fmla="*/ 22033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07" name="object 128">
            <a:extLst>
              <a:ext uri="{FF2B5EF4-FFF2-40B4-BE49-F238E27FC236}">
                <a16:creationId xmlns:a16="http://schemas.microsoft.com/office/drawing/2014/main" id="{6C2C5F1E-1719-5040-ACC3-73F7E0CC7546}"/>
              </a:ext>
            </a:extLst>
          </p:cNvPr>
          <p:cNvSpPr>
            <a:spLocks/>
          </p:cNvSpPr>
          <p:nvPr/>
        </p:nvSpPr>
        <p:spPr bwMode="auto">
          <a:xfrm>
            <a:off x="4084322" y="3544382"/>
            <a:ext cx="6351" cy="0"/>
          </a:xfrm>
          <a:custGeom>
            <a:avLst/>
            <a:gdLst>
              <a:gd name="T0" fmla="*/ 0 w 3809"/>
              <a:gd name="T1" fmla="*/ 4619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4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08" name="object 129">
            <a:extLst>
              <a:ext uri="{FF2B5EF4-FFF2-40B4-BE49-F238E27FC236}">
                <a16:creationId xmlns:a16="http://schemas.microsoft.com/office/drawing/2014/main" id="{881E39AB-77CD-2D43-A2A2-389D4F7ACFAC}"/>
              </a:ext>
            </a:extLst>
          </p:cNvPr>
          <p:cNvSpPr>
            <a:spLocks/>
          </p:cNvSpPr>
          <p:nvPr/>
        </p:nvSpPr>
        <p:spPr bwMode="auto">
          <a:xfrm>
            <a:off x="4071622" y="3544382"/>
            <a:ext cx="31751" cy="0"/>
          </a:xfrm>
          <a:custGeom>
            <a:avLst/>
            <a:gdLst>
              <a:gd name="T0" fmla="*/ 0 w 18415"/>
              <a:gd name="T1" fmla="*/ 23607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09" name="object 130">
            <a:extLst>
              <a:ext uri="{FF2B5EF4-FFF2-40B4-BE49-F238E27FC236}">
                <a16:creationId xmlns:a16="http://schemas.microsoft.com/office/drawing/2014/main" id="{151B093A-A50A-4842-8BCD-CFEB17CB951B}"/>
              </a:ext>
            </a:extLst>
          </p:cNvPr>
          <p:cNvSpPr>
            <a:spLocks/>
          </p:cNvSpPr>
          <p:nvPr/>
        </p:nvSpPr>
        <p:spPr bwMode="auto">
          <a:xfrm>
            <a:off x="4097022" y="3544382"/>
            <a:ext cx="6351" cy="0"/>
          </a:xfrm>
          <a:custGeom>
            <a:avLst/>
            <a:gdLst>
              <a:gd name="T0" fmla="*/ 0 w 3809"/>
              <a:gd name="T1" fmla="*/ 4620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10" name="object 131">
            <a:extLst>
              <a:ext uri="{FF2B5EF4-FFF2-40B4-BE49-F238E27FC236}">
                <a16:creationId xmlns:a16="http://schemas.microsoft.com/office/drawing/2014/main" id="{E5755F81-5289-3E4E-906B-0F6AABAFF5E7}"/>
              </a:ext>
            </a:extLst>
          </p:cNvPr>
          <p:cNvSpPr>
            <a:spLocks/>
          </p:cNvSpPr>
          <p:nvPr/>
        </p:nvSpPr>
        <p:spPr bwMode="auto">
          <a:xfrm>
            <a:off x="4084322" y="3544382"/>
            <a:ext cx="31751" cy="0"/>
          </a:xfrm>
          <a:custGeom>
            <a:avLst/>
            <a:gdLst>
              <a:gd name="T0" fmla="*/ 0 w 18415"/>
              <a:gd name="T1" fmla="*/ 23607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11" name="object 132">
            <a:extLst>
              <a:ext uri="{FF2B5EF4-FFF2-40B4-BE49-F238E27FC236}">
                <a16:creationId xmlns:a16="http://schemas.microsoft.com/office/drawing/2014/main" id="{CC41F1DF-D78E-284C-859F-06E2AF6A54CA}"/>
              </a:ext>
            </a:extLst>
          </p:cNvPr>
          <p:cNvSpPr>
            <a:spLocks/>
          </p:cNvSpPr>
          <p:nvPr/>
        </p:nvSpPr>
        <p:spPr bwMode="auto">
          <a:xfrm>
            <a:off x="4120306" y="3544382"/>
            <a:ext cx="6349" cy="0"/>
          </a:xfrm>
          <a:custGeom>
            <a:avLst/>
            <a:gdLst>
              <a:gd name="T0" fmla="*/ 0 w 3809"/>
              <a:gd name="T1" fmla="*/ 4619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12" name="object 133">
            <a:extLst>
              <a:ext uri="{FF2B5EF4-FFF2-40B4-BE49-F238E27FC236}">
                <a16:creationId xmlns:a16="http://schemas.microsoft.com/office/drawing/2014/main" id="{67837F40-61BC-6D4F-AEE2-8AC7E2D99649}"/>
              </a:ext>
            </a:extLst>
          </p:cNvPr>
          <p:cNvSpPr>
            <a:spLocks/>
          </p:cNvSpPr>
          <p:nvPr/>
        </p:nvSpPr>
        <p:spPr bwMode="auto">
          <a:xfrm>
            <a:off x="4107606" y="3544382"/>
            <a:ext cx="31749" cy="0"/>
          </a:xfrm>
          <a:custGeom>
            <a:avLst/>
            <a:gdLst>
              <a:gd name="T0" fmla="*/ 0 w 18415"/>
              <a:gd name="T1" fmla="*/ 23606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13" name="object 134">
            <a:extLst>
              <a:ext uri="{FF2B5EF4-FFF2-40B4-BE49-F238E27FC236}">
                <a16:creationId xmlns:a16="http://schemas.microsoft.com/office/drawing/2014/main" id="{ABEA9F9D-7FC7-EB49-BA58-81467B305910}"/>
              </a:ext>
            </a:extLst>
          </p:cNvPr>
          <p:cNvSpPr>
            <a:spLocks/>
          </p:cNvSpPr>
          <p:nvPr/>
        </p:nvSpPr>
        <p:spPr bwMode="auto">
          <a:xfrm>
            <a:off x="4234606" y="3544382"/>
            <a:ext cx="6349" cy="0"/>
          </a:xfrm>
          <a:custGeom>
            <a:avLst/>
            <a:gdLst>
              <a:gd name="T0" fmla="*/ 0 w 3809"/>
              <a:gd name="T1" fmla="*/ 4619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14" name="object 135">
            <a:extLst>
              <a:ext uri="{FF2B5EF4-FFF2-40B4-BE49-F238E27FC236}">
                <a16:creationId xmlns:a16="http://schemas.microsoft.com/office/drawing/2014/main" id="{06520827-B9E1-CB48-B884-E9C6AD82A260}"/>
              </a:ext>
            </a:extLst>
          </p:cNvPr>
          <p:cNvSpPr>
            <a:spLocks/>
          </p:cNvSpPr>
          <p:nvPr/>
        </p:nvSpPr>
        <p:spPr bwMode="auto">
          <a:xfrm>
            <a:off x="4224023" y="3544382"/>
            <a:ext cx="29633" cy="0"/>
          </a:xfrm>
          <a:custGeom>
            <a:avLst/>
            <a:gdLst>
              <a:gd name="T0" fmla="*/ 0 w 18415"/>
              <a:gd name="T1" fmla="*/ 22033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15" name="object 136">
            <a:extLst>
              <a:ext uri="{FF2B5EF4-FFF2-40B4-BE49-F238E27FC236}">
                <a16:creationId xmlns:a16="http://schemas.microsoft.com/office/drawing/2014/main" id="{E21B55D5-9453-D245-870F-DA264E08DE0B}"/>
              </a:ext>
            </a:extLst>
          </p:cNvPr>
          <p:cNvSpPr>
            <a:spLocks/>
          </p:cNvSpPr>
          <p:nvPr/>
        </p:nvSpPr>
        <p:spPr bwMode="auto">
          <a:xfrm>
            <a:off x="4526706" y="3624815"/>
            <a:ext cx="6349" cy="0"/>
          </a:xfrm>
          <a:custGeom>
            <a:avLst/>
            <a:gdLst>
              <a:gd name="T0" fmla="*/ 0 w 3809"/>
              <a:gd name="T1" fmla="*/ 4619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16" name="object 137">
            <a:extLst>
              <a:ext uri="{FF2B5EF4-FFF2-40B4-BE49-F238E27FC236}">
                <a16:creationId xmlns:a16="http://schemas.microsoft.com/office/drawing/2014/main" id="{81778ECF-3E78-1B43-9854-039156C53C51}"/>
              </a:ext>
            </a:extLst>
          </p:cNvPr>
          <p:cNvSpPr>
            <a:spLocks/>
          </p:cNvSpPr>
          <p:nvPr/>
        </p:nvSpPr>
        <p:spPr bwMode="auto">
          <a:xfrm>
            <a:off x="4514006" y="3624815"/>
            <a:ext cx="31749" cy="0"/>
          </a:xfrm>
          <a:custGeom>
            <a:avLst/>
            <a:gdLst>
              <a:gd name="T0" fmla="*/ 0 w 18415"/>
              <a:gd name="T1" fmla="*/ 23606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17" name="object 138">
            <a:extLst>
              <a:ext uri="{FF2B5EF4-FFF2-40B4-BE49-F238E27FC236}">
                <a16:creationId xmlns:a16="http://schemas.microsoft.com/office/drawing/2014/main" id="{E01B3F86-6EE9-AD46-987A-3267D441BAF9}"/>
              </a:ext>
            </a:extLst>
          </p:cNvPr>
          <p:cNvSpPr>
            <a:spLocks/>
          </p:cNvSpPr>
          <p:nvPr/>
        </p:nvSpPr>
        <p:spPr bwMode="auto">
          <a:xfrm>
            <a:off x="4676989" y="3622699"/>
            <a:ext cx="6351" cy="0"/>
          </a:xfrm>
          <a:custGeom>
            <a:avLst/>
            <a:gdLst>
              <a:gd name="T0" fmla="*/ 0 w 3809"/>
              <a:gd name="T1" fmla="*/ 4620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18" name="object 139">
            <a:extLst>
              <a:ext uri="{FF2B5EF4-FFF2-40B4-BE49-F238E27FC236}">
                <a16:creationId xmlns:a16="http://schemas.microsoft.com/office/drawing/2014/main" id="{95560CB0-9399-1E44-B843-A25A78E19EF8}"/>
              </a:ext>
            </a:extLst>
          </p:cNvPr>
          <p:cNvSpPr>
            <a:spLocks/>
          </p:cNvSpPr>
          <p:nvPr/>
        </p:nvSpPr>
        <p:spPr bwMode="auto">
          <a:xfrm>
            <a:off x="4664289" y="3622699"/>
            <a:ext cx="29633" cy="0"/>
          </a:xfrm>
          <a:custGeom>
            <a:avLst/>
            <a:gdLst>
              <a:gd name="T0" fmla="*/ 0 w 18415"/>
              <a:gd name="T1" fmla="*/ 22033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19" name="object 140">
            <a:extLst>
              <a:ext uri="{FF2B5EF4-FFF2-40B4-BE49-F238E27FC236}">
                <a16:creationId xmlns:a16="http://schemas.microsoft.com/office/drawing/2014/main" id="{D691EAE6-86AB-C345-B35B-EB024DC0CE09}"/>
              </a:ext>
            </a:extLst>
          </p:cNvPr>
          <p:cNvSpPr>
            <a:spLocks/>
          </p:cNvSpPr>
          <p:nvPr/>
        </p:nvSpPr>
        <p:spPr bwMode="auto">
          <a:xfrm>
            <a:off x="4861139" y="3724299"/>
            <a:ext cx="6349" cy="0"/>
          </a:xfrm>
          <a:custGeom>
            <a:avLst/>
            <a:gdLst>
              <a:gd name="T0" fmla="*/ 0 w 3809"/>
              <a:gd name="T1" fmla="*/ 4619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20" name="object 141">
            <a:extLst>
              <a:ext uri="{FF2B5EF4-FFF2-40B4-BE49-F238E27FC236}">
                <a16:creationId xmlns:a16="http://schemas.microsoft.com/office/drawing/2014/main" id="{4710D8C9-57AE-A04A-9B8F-3DA95F9039F9}"/>
              </a:ext>
            </a:extLst>
          </p:cNvPr>
          <p:cNvSpPr>
            <a:spLocks/>
          </p:cNvSpPr>
          <p:nvPr/>
        </p:nvSpPr>
        <p:spPr bwMode="auto">
          <a:xfrm>
            <a:off x="4848439" y="3724299"/>
            <a:ext cx="31749" cy="0"/>
          </a:xfrm>
          <a:custGeom>
            <a:avLst/>
            <a:gdLst>
              <a:gd name="T0" fmla="*/ 0 w 18415"/>
              <a:gd name="T1" fmla="*/ 23606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21" name="object 142">
            <a:extLst>
              <a:ext uri="{FF2B5EF4-FFF2-40B4-BE49-F238E27FC236}">
                <a16:creationId xmlns:a16="http://schemas.microsoft.com/office/drawing/2014/main" id="{93E788F3-C4B6-5B44-85D2-241636D37D92}"/>
              </a:ext>
            </a:extLst>
          </p:cNvPr>
          <p:cNvSpPr>
            <a:spLocks/>
          </p:cNvSpPr>
          <p:nvPr/>
        </p:nvSpPr>
        <p:spPr bwMode="auto">
          <a:xfrm>
            <a:off x="4827273" y="3724299"/>
            <a:ext cx="6349" cy="0"/>
          </a:xfrm>
          <a:custGeom>
            <a:avLst/>
            <a:gdLst>
              <a:gd name="T0" fmla="*/ 0 w 3809"/>
              <a:gd name="T1" fmla="*/ 4619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22" name="object 143">
            <a:extLst>
              <a:ext uri="{FF2B5EF4-FFF2-40B4-BE49-F238E27FC236}">
                <a16:creationId xmlns:a16="http://schemas.microsoft.com/office/drawing/2014/main" id="{285C1268-70A2-EC4D-B6B5-0376E552DBE9}"/>
              </a:ext>
            </a:extLst>
          </p:cNvPr>
          <p:cNvSpPr>
            <a:spLocks/>
          </p:cNvSpPr>
          <p:nvPr/>
        </p:nvSpPr>
        <p:spPr bwMode="auto">
          <a:xfrm>
            <a:off x="4814573" y="3724299"/>
            <a:ext cx="31749" cy="0"/>
          </a:xfrm>
          <a:custGeom>
            <a:avLst/>
            <a:gdLst>
              <a:gd name="T0" fmla="*/ 0 w 18415"/>
              <a:gd name="T1" fmla="*/ 23606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23" name="object 144">
            <a:extLst>
              <a:ext uri="{FF2B5EF4-FFF2-40B4-BE49-F238E27FC236}">
                <a16:creationId xmlns:a16="http://schemas.microsoft.com/office/drawing/2014/main" id="{5DE91529-B8A7-CE42-BAD1-E93757FF1219}"/>
              </a:ext>
            </a:extLst>
          </p:cNvPr>
          <p:cNvSpPr>
            <a:spLocks/>
          </p:cNvSpPr>
          <p:nvPr/>
        </p:nvSpPr>
        <p:spPr bwMode="auto">
          <a:xfrm>
            <a:off x="4732022" y="3724299"/>
            <a:ext cx="6351" cy="0"/>
          </a:xfrm>
          <a:custGeom>
            <a:avLst/>
            <a:gdLst>
              <a:gd name="T0" fmla="*/ 0 w 3809"/>
              <a:gd name="T1" fmla="*/ 4622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24" name="object 145">
            <a:extLst>
              <a:ext uri="{FF2B5EF4-FFF2-40B4-BE49-F238E27FC236}">
                <a16:creationId xmlns:a16="http://schemas.microsoft.com/office/drawing/2014/main" id="{C0819596-9274-7846-9FB6-0A336CAE3C72}"/>
              </a:ext>
            </a:extLst>
          </p:cNvPr>
          <p:cNvSpPr>
            <a:spLocks/>
          </p:cNvSpPr>
          <p:nvPr/>
        </p:nvSpPr>
        <p:spPr bwMode="auto">
          <a:xfrm>
            <a:off x="4721440" y="3724299"/>
            <a:ext cx="29633" cy="0"/>
          </a:xfrm>
          <a:custGeom>
            <a:avLst/>
            <a:gdLst>
              <a:gd name="T0" fmla="*/ 0 w 18415"/>
              <a:gd name="T1" fmla="*/ 22033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25" name="object 146">
            <a:extLst>
              <a:ext uri="{FF2B5EF4-FFF2-40B4-BE49-F238E27FC236}">
                <a16:creationId xmlns:a16="http://schemas.microsoft.com/office/drawing/2014/main" id="{1549FE10-D633-8F4E-8E98-C97B12503249}"/>
              </a:ext>
            </a:extLst>
          </p:cNvPr>
          <p:cNvSpPr>
            <a:spLocks/>
          </p:cNvSpPr>
          <p:nvPr/>
        </p:nvSpPr>
        <p:spPr bwMode="auto">
          <a:xfrm>
            <a:off x="4717206" y="3724299"/>
            <a:ext cx="6349" cy="0"/>
          </a:xfrm>
          <a:custGeom>
            <a:avLst/>
            <a:gdLst>
              <a:gd name="T0" fmla="*/ 0 w 3809"/>
              <a:gd name="T1" fmla="*/ 4619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26" name="object 147">
            <a:extLst>
              <a:ext uri="{FF2B5EF4-FFF2-40B4-BE49-F238E27FC236}">
                <a16:creationId xmlns:a16="http://schemas.microsoft.com/office/drawing/2014/main" id="{58B139E9-2A9E-0A42-8B84-36DB3F96A6B0}"/>
              </a:ext>
            </a:extLst>
          </p:cNvPr>
          <p:cNvSpPr>
            <a:spLocks/>
          </p:cNvSpPr>
          <p:nvPr/>
        </p:nvSpPr>
        <p:spPr bwMode="auto">
          <a:xfrm>
            <a:off x="4704506" y="3724299"/>
            <a:ext cx="31749" cy="0"/>
          </a:xfrm>
          <a:custGeom>
            <a:avLst/>
            <a:gdLst>
              <a:gd name="T0" fmla="*/ 0 w 18415"/>
              <a:gd name="T1" fmla="*/ 23606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27" name="object 148">
            <a:extLst>
              <a:ext uri="{FF2B5EF4-FFF2-40B4-BE49-F238E27FC236}">
                <a16:creationId xmlns:a16="http://schemas.microsoft.com/office/drawing/2014/main" id="{6627C73E-FFC9-7E4B-9EA9-63D62ADF7AB0}"/>
              </a:ext>
            </a:extLst>
          </p:cNvPr>
          <p:cNvSpPr>
            <a:spLocks/>
          </p:cNvSpPr>
          <p:nvPr/>
        </p:nvSpPr>
        <p:spPr bwMode="auto">
          <a:xfrm>
            <a:off x="4706622" y="3724299"/>
            <a:ext cx="6351" cy="0"/>
          </a:xfrm>
          <a:custGeom>
            <a:avLst/>
            <a:gdLst>
              <a:gd name="T0" fmla="*/ 0 w 3809"/>
              <a:gd name="T1" fmla="*/ 4620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28" name="object 149">
            <a:extLst>
              <a:ext uri="{FF2B5EF4-FFF2-40B4-BE49-F238E27FC236}">
                <a16:creationId xmlns:a16="http://schemas.microsoft.com/office/drawing/2014/main" id="{280F1F0F-D91A-7945-A84C-FCED9F7FC453}"/>
              </a:ext>
            </a:extLst>
          </p:cNvPr>
          <p:cNvSpPr>
            <a:spLocks/>
          </p:cNvSpPr>
          <p:nvPr/>
        </p:nvSpPr>
        <p:spPr bwMode="auto">
          <a:xfrm>
            <a:off x="4693922" y="3724299"/>
            <a:ext cx="31751" cy="0"/>
          </a:xfrm>
          <a:custGeom>
            <a:avLst/>
            <a:gdLst>
              <a:gd name="T0" fmla="*/ 0 w 18415"/>
              <a:gd name="T1" fmla="*/ 23607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29" name="object 150">
            <a:extLst>
              <a:ext uri="{FF2B5EF4-FFF2-40B4-BE49-F238E27FC236}">
                <a16:creationId xmlns:a16="http://schemas.microsoft.com/office/drawing/2014/main" id="{613C1CEA-A8CE-8D47-8B57-9C088D0F439D}"/>
              </a:ext>
            </a:extLst>
          </p:cNvPr>
          <p:cNvSpPr>
            <a:spLocks/>
          </p:cNvSpPr>
          <p:nvPr/>
        </p:nvSpPr>
        <p:spPr bwMode="auto">
          <a:xfrm>
            <a:off x="4698156" y="3724299"/>
            <a:ext cx="6351" cy="0"/>
          </a:xfrm>
          <a:custGeom>
            <a:avLst/>
            <a:gdLst>
              <a:gd name="T0" fmla="*/ 0 w 3809"/>
              <a:gd name="T1" fmla="*/ 4622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30" name="object 151">
            <a:extLst>
              <a:ext uri="{FF2B5EF4-FFF2-40B4-BE49-F238E27FC236}">
                <a16:creationId xmlns:a16="http://schemas.microsoft.com/office/drawing/2014/main" id="{D950B165-8882-1C47-A49C-35E597E2515D}"/>
              </a:ext>
            </a:extLst>
          </p:cNvPr>
          <p:cNvSpPr>
            <a:spLocks/>
          </p:cNvSpPr>
          <p:nvPr/>
        </p:nvSpPr>
        <p:spPr bwMode="auto">
          <a:xfrm>
            <a:off x="4685456" y="3724299"/>
            <a:ext cx="31751" cy="0"/>
          </a:xfrm>
          <a:custGeom>
            <a:avLst/>
            <a:gdLst>
              <a:gd name="T0" fmla="*/ 0 w 18415"/>
              <a:gd name="T1" fmla="*/ 23607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31" name="object 152">
            <a:extLst>
              <a:ext uri="{FF2B5EF4-FFF2-40B4-BE49-F238E27FC236}">
                <a16:creationId xmlns:a16="http://schemas.microsoft.com/office/drawing/2014/main" id="{1630626B-9782-E64A-BAAE-C61973B04393}"/>
              </a:ext>
            </a:extLst>
          </p:cNvPr>
          <p:cNvSpPr>
            <a:spLocks/>
          </p:cNvSpPr>
          <p:nvPr/>
        </p:nvSpPr>
        <p:spPr bwMode="auto">
          <a:xfrm>
            <a:off x="4685456" y="3724299"/>
            <a:ext cx="6351" cy="0"/>
          </a:xfrm>
          <a:custGeom>
            <a:avLst/>
            <a:gdLst>
              <a:gd name="T0" fmla="*/ 0 w 3809"/>
              <a:gd name="T1" fmla="*/ 4619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4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32" name="object 153">
            <a:extLst>
              <a:ext uri="{FF2B5EF4-FFF2-40B4-BE49-F238E27FC236}">
                <a16:creationId xmlns:a16="http://schemas.microsoft.com/office/drawing/2014/main" id="{485B63D8-9DA8-514E-98E1-76936F1A5FCF}"/>
              </a:ext>
            </a:extLst>
          </p:cNvPr>
          <p:cNvSpPr>
            <a:spLocks/>
          </p:cNvSpPr>
          <p:nvPr/>
        </p:nvSpPr>
        <p:spPr bwMode="auto">
          <a:xfrm>
            <a:off x="4672756" y="3724299"/>
            <a:ext cx="31751" cy="0"/>
          </a:xfrm>
          <a:custGeom>
            <a:avLst/>
            <a:gdLst>
              <a:gd name="T0" fmla="*/ 0 w 18415"/>
              <a:gd name="T1" fmla="*/ 23607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33" name="object 154">
            <a:extLst>
              <a:ext uri="{FF2B5EF4-FFF2-40B4-BE49-F238E27FC236}">
                <a16:creationId xmlns:a16="http://schemas.microsoft.com/office/drawing/2014/main" id="{32CAC47F-DFC1-5F4F-804F-EEEA578236EE}"/>
              </a:ext>
            </a:extLst>
          </p:cNvPr>
          <p:cNvSpPr>
            <a:spLocks/>
          </p:cNvSpPr>
          <p:nvPr/>
        </p:nvSpPr>
        <p:spPr bwMode="auto">
          <a:xfrm>
            <a:off x="4679106" y="3724299"/>
            <a:ext cx="6349" cy="0"/>
          </a:xfrm>
          <a:custGeom>
            <a:avLst/>
            <a:gdLst>
              <a:gd name="T0" fmla="*/ 0 w 3809"/>
              <a:gd name="T1" fmla="*/ 4621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34" name="object 155">
            <a:extLst>
              <a:ext uri="{FF2B5EF4-FFF2-40B4-BE49-F238E27FC236}">
                <a16:creationId xmlns:a16="http://schemas.microsoft.com/office/drawing/2014/main" id="{B8F7744C-C476-4748-8B66-4649A6F0ABF0}"/>
              </a:ext>
            </a:extLst>
          </p:cNvPr>
          <p:cNvSpPr>
            <a:spLocks/>
          </p:cNvSpPr>
          <p:nvPr/>
        </p:nvSpPr>
        <p:spPr bwMode="auto">
          <a:xfrm>
            <a:off x="4666406" y="3724299"/>
            <a:ext cx="31749" cy="0"/>
          </a:xfrm>
          <a:custGeom>
            <a:avLst/>
            <a:gdLst>
              <a:gd name="T0" fmla="*/ 0 w 18415"/>
              <a:gd name="T1" fmla="*/ 23606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35" name="object 156">
            <a:extLst>
              <a:ext uri="{FF2B5EF4-FFF2-40B4-BE49-F238E27FC236}">
                <a16:creationId xmlns:a16="http://schemas.microsoft.com/office/drawing/2014/main" id="{83FAAE7C-16B7-9F42-AF94-3E222F16ADC5}"/>
              </a:ext>
            </a:extLst>
          </p:cNvPr>
          <p:cNvSpPr>
            <a:spLocks/>
          </p:cNvSpPr>
          <p:nvPr/>
        </p:nvSpPr>
        <p:spPr bwMode="auto">
          <a:xfrm>
            <a:off x="2788922" y="3173966"/>
            <a:ext cx="6351" cy="0"/>
          </a:xfrm>
          <a:custGeom>
            <a:avLst/>
            <a:gdLst>
              <a:gd name="T0" fmla="*/ 0 w 3809"/>
              <a:gd name="T1" fmla="*/ 4620 w 3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09">
                <a:moveTo>
                  <a:pt x="0" y="0"/>
                </a:moveTo>
                <a:lnTo>
                  <a:pt x="3695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36" name="object 157">
            <a:extLst>
              <a:ext uri="{FF2B5EF4-FFF2-40B4-BE49-F238E27FC236}">
                <a16:creationId xmlns:a16="http://schemas.microsoft.com/office/drawing/2014/main" id="{88B2FEFB-F1EA-9343-B89E-CB7C26AC8F35}"/>
              </a:ext>
            </a:extLst>
          </p:cNvPr>
          <p:cNvSpPr>
            <a:spLocks/>
          </p:cNvSpPr>
          <p:nvPr/>
        </p:nvSpPr>
        <p:spPr bwMode="auto">
          <a:xfrm>
            <a:off x="2776222" y="3173966"/>
            <a:ext cx="31751" cy="0"/>
          </a:xfrm>
          <a:custGeom>
            <a:avLst/>
            <a:gdLst>
              <a:gd name="T0" fmla="*/ 0 w 18415"/>
              <a:gd name="T1" fmla="*/ 23607 w 184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415">
                <a:moveTo>
                  <a:pt x="0" y="0"/>
                </a:moveTo>
                <a:lnTo>
                  <a:pt x="18256" y="0"/>
                </a:lnTo>
              </a:path>
            </a:pathLst>
          </a:custGeom>
          <a:noFill/>
          <a:ln w="19050">
            <a:solidFill>
              <a:srgbClr val="860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37" name="object 158">
            <a:extLst>
              <a:ext uri="{FF2B5EF4-FFF2-40B4-BE49-F238E27FC236}">
                <a16:creationId xmlns:a16="http://schemas.microsoft.com/office/drawing/2014/main" id="{71296042-CFEA-9A49-B745-65E750B4CEE7}"/>
              </a:ext>
            </a:extLst>
          </p:cNvPr>
          <p:cNvSpPr>
            <a:spLocks/>
          </p:cNvSpPr>
          <p:nvPr/>
        </p:nvSpPr>
        <p:spPr bwMode="auto">
          <a:xfrm>
            <a:off x="1461772" y="2581299"/>
            <a:ext cx="3401483" cy="1143000"/>
          </a:xfrm>
          <a:custGeom>
            <a:avLst/>
            <a:gdLst>
              <a:gd name="T0" fmla="*/ 177177 w 2006600"/>
              <a:gd name="T1" fmla="*/ 0 h 412750"/>
              <a:gd name="T2" fmla="*/ 229814 w 2006600"/>
              <a:gd name="T3" fmla="*/ 22541 h 412750"/>
              <a:gd name="T4" fmla="*/ 413204 w 2006600"/>
              <a:gd name="T5" fmla="*/ 40770 h 412750"/>
              <a:gd name="T6" fmla="*/ 442636 w 2006600"/>
              <a:gd name="T7" fmla="*/ 59610 h 412750"/>
              <a:gd name="T8" fmla="*/ 476714 w 2006600"/>
              <a:gd name="T9" fmla="*/ 82225 h 412750"/>
              <a:gd name="T10" fmla="*/ 495314 w 2006600"/>
              <a:gd name="T11" fmla="*/ 103645 h 412750"/>
              <a:gd name="T12" fmla="*/ 511589 w 2006600"/>
              <a:gd name="T13" fmla="*/ 122538 h 412750"/>
              <a:gd name="T14" fmla="*/ 531731 w 2006600"/>
              <a:gd name="T15" fmla="*/ 143933 h 412750"/>
              <a:gd name="T16" fmla="*/ 558076 w 2006600"/>
              <a:gd name="T17" fmla="*/ 166580 h 412750"/>
              <a:gd name="T18" fmla="*/ 650170 w 2006600"/>
              <a:gd name="T19" fmla="*/ 187702 h 412750"/>
              <a:gd name="T20" fmla="*/ 731437 w 2006600"/>
              <a:gd name="T21" fmla="*/ 208872 h 412750"/>
              <a:gd name="T22" fmla="*/ 735369 w 2006600"/>
              <a:gd name="T23" fmla="*/ 249289 h 412750"/>
              <a:gd name="T24" fmla="*/ 750099 w 2006600"/>
              <a:gd name="T25" fmla="*/ 270723 h 412750"/>
              <a:gd name="T26" fmla="*/ 753234 w 2006600"/>
              <a:gd name="T27" fmla="*/ 294722 h 412750"/>
              <a:gd name="T28" fmla="*/ 758679 w 2006600"/>
              <a:gd name="T29" fmla="*/ 316189 h 412750"/>
              <a:gd name="T30" fmla="*/ 793522 w 2006600"/>
              <a:gd name="T31" fmla="*/ 335010 h 412750"/>
              <a:gd name="T32" fmla="*/ 954474 w 2006600"/>
              <a:gd name="T33" fmla="*/ 357121 h 412750"/>
              <a:gd name="T34" fmla="*/ 978498 w 2006600"/>
              <a:gd name="T35" fmla="*/ 379774 h 412750"/>
              <a:gd name="T36" fmla="*/ 990949 w 2006600"/>
              <a:gd name="T37" fmla="*/ 423952 h 412750"/>
              <a:gd name="T38" fmla="*/ 1068332 w 2006600"/>
              <a:gd name="T39" fmla="*/ 442601 h 412750"/>
              <a:gd name="T40" fmla="*/ 1225438 w 2006600"/>
              <a:gd name="T41" fmla="*/ 466003 h 412750"/>
              <a:gd name="T42" fmla="*/ 1443648 w 2006600"/>
              <a:gd name="T43" fmla="*/ 487886 h 412750"/>
              <a:gd name="T44" fmla="*/ 1464569 w 2006600"/>
              <a:gd name="T45" fmla="*/ 509276 h 412750"/>
              <a:gd name="T46" fmla="*/ 1496349 w 2006600"/>
              <a:gd name="T47" fmla="*/ 553392 h 412750"/>
              <a:gd name="T48" fmla="*/ 1689030 w 2006600"/>
              <a:gd name="T49" fmla="*/ 576635 h 412750"/>
              <a:gd name="T50" fmla="*/ 1747866 w 2006600"/>
              <a:gd name="T51" fmla="*/ 596634 h 412750"/>
              <a:gd name="T52" fmla="*/ 1877882 w 2006600"/>
              <a:gd name="T53" fmla="*/ 621384 h 412750"/>
              <a:gd name="T54" fmla="*/ 1946008 w 2006600"/>
              <a:gd name="T55" fmla="*/ 646397 h 412750"/>
              <a:gd name="T56" fmla="*/ 1969264 w 2006600"/>
              <a:gd name="T57" fmla="*/ 676639 h 412750"/>
              <a:gd name="T58" fmla="*/ 2259461 w 2006600"/>
              <a:gd name="T59" fmla="*/ 720983 h 412750"/>
              <a:gd name="T60" fmla="*/ 2411963 w 2006600"/>
              <a:gd name="T61" fmla="*/ 783577 h 412750"/>
              <a:gd name="T62" fmla="*/ 2550553 w 2006600"/>
              <a:gd name="T63" fmla="*/ 856328 h 4127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006600" h="412750">
                <a:moveTo>
                  <a:pt x="0" y="340"/>
                </a:moveTo>
                <a:lnTo>
                  <a:pt x="139360" y="0"/>
                </a:lnTo>
                <a:lnTo>
                  <a:pt x="139387" y="10953"/>
                </a:lnTo>
                <a:lnTo>
                  <a:pt x="180762" y="10853"/>
                </a:lnTo>
                <a:lnTo>
                  <a:pt x="180785" y="19982"/>
                </a:lnTo>
                <a:lnTo>
                  <a:pt x="325009" y="19630"/>
                </a:lnTo>
                <a:lnTo>
                  <a:pt x="325032" y="28759"/>
                </a:lnTo>
                <a:lnTo>
                  <a:pt x="348159" y="28701"/>
                </a:lnTo>
                <a:lnTo>
                  <a:pt x="348185" y="39655"/>
                </a:lnTo>
                <a:lnTo>
                  <a:pt x="374964" y="39590"/>
                </a:lnTo>
                <a:lnTo>
                  <a:pt x="374989" y="49938"/>
                </a:lnTo>
                <a:lnTo>
                  <a:pt x="389594" y="49903"/>
                </a:lnTo>
                <a:lnTo>
                  <a:pt x="389615" y="59030"/>
                </a:lnTo>
                <a:lnTo>
                  <a:pt x="402395" y="59000"/>
                </a:lnTo>
                <a:lnTo>
                  <a:pt x="402421" y="69340"/>
                </a:lnTo>
                <a:lnTo>
                  <a:pt x="418238" y="69301"/>
                </a:lnTo>
                <a:lnTo>
                  <a:pt x="418264" y="80255"/>
                </a:lnTo>
                <a:lnTo>
                  <a:pt x="438960" y="80205"/>
                </a:lnTo>
                <a:lnTo>
                  <a:pt x="438985" y="90552"/>
                </a:lnTo>
                <a:lnTo>
                  <a:pt x="511397" y="90375"/>
                </a:lnTo>
                <a:lnTo>
                  <a:pt x="511421" y="100723"/>
                </a:lnTo>
                <a:lnTo>
                  <a:pt x="575318" y="100568"/>
                </a:lnTo>
                <a:lnTo>
                  <a:pt x="575365" y="120036"/>
                </a:lnTo>
                <a:lnTo>
                  <a:pt x="578411" y="120028"/>
                </a:lnTo>
                <a:lnTo>
                  <a:pt x="578436" y="130376"/>
                </a:lnTo>
                <a:lnTo>
                  <a:pt x="589997" y="130348"/>
                </a:lnTo>
                <a:lnTo>
                  <a:pt x="590024" y="141908"/>
                </a:lnTo>
                <a:lnTo>
                  <a:pt x="592463" y="141903"/>
                </a:lnTo>
                <a:lnTo>
                  <a:pt x="592489" y="152250"/>
                </a:lnTo>
                <a:lnTo>
                  <a:pt x="596746" y="152239"/>
                </a:lnTo>
                <a:lnTo>
                  <a:pt x="596769" y="161368"/>
                </a:lnTo>
                <a:lnTo>
                  <a:pt x="624152" y="161301"/>
                </a:lnTo>
                <a:lnTo>
                  <a:pt x="624179" y="172255"/>
                </a:lnTo>
                <a:lnTo>
                  <a:pt x="750750" y="171947"/>
                </a:lnTo>
                <a:lnTo>
                  <a:pt x="750778" y="182900"/>
                </a:lnTo>
                <a:lnTo>
                  <a:pt x="769646" y="182854"/>
                </a:lnTo>
                <a:lnTo>
                  <a:pt x="769698" y="204148"/>
                </a:lnTo>
                <a:lnTo>
                  <a:pt x="779440" y="204125"/>
                </a:lnTo>
                <a:lnTo>
                  <a:pt x="779462" y="213253"/>
                </a:lnTo>
                <a:lnTo>
                  <a:pt x="840306" y="213104"/>
                </a:lnTo>
                <a:lnTo>
                  <a:pt x="840334" y="224673"/>
                </a:lnTo>
                <a:lnTo>
                  <a:pt x="963879" y="224372"/>
                </a:lnTo>
                <a:lnTo>
                  <a:pt x="963905" y="235325"/>
                </a:lnTo>
                <a:lnTo>
                  <a:pt x="1135514" y="234908"/>
                </a:lnTo>
                <a:lnTo>
                  <a:pt x="1135540" y="245248"/>
                </a:lnTo>
                <a:lnTo>
                  <a:pt x="1151970" y="245207"/>
                </a:lnTo>
                <a:lnTo>
                  <a:pt x="1152022" y="266509"/>
                </a:lnTo>
                <a:lnTo>
                  <a:pt x="1176967" y="266448"/>
                </a:lnTo>
                <a:lnTo>
                  <a:pt x="1176996" y="278008"/>
                </a:lnTo>
                <a:lnTo>
                  <a:pt x="1328522" y="277639"/>
                </a:lnTo>
                <a:lnTo>
                  <a:pt x="1328546" y="287380"/>
                </a:lnTo>
                <a:lnTo>
                  <a:pt x="1374800" y="287268"/>
                </a:lnTo>
                <a:lnTo>
                  <a:pt x="1374830" y="299434"/>
                </a:lnTo>
                <a:lnTo>
                  <a:pt x="1477065" y="299185"/>
                </a:lnTo>
                <a:lnTo>
                  <a:pt x="1477095" y="311358"/>
                </a:lnTo>
                <a:lnTo>
                  <a:pt x="1530650" y="311228"/>
                </a:lnTo>
                <a:lnTo>
                  <a:pt x="1530686" y="325833"/>
                </a:lnTo>
                <a:lnTo>
                  <a:pt x="1548942" y="325789"/>
                </a:lnTo>
                <a:lnTo>
                  <a:pt x="1548996" y="347696"/>
                </a:lnTo>
                <a:lnTo>
                  <a:pt x="1777199" y="347140"/>
                </a:lnTo>
                <a:lnTo>
                  <a:pt x="1777273" y="377571"/>
                </a:lnTo>
                <a:lnTo>
                  <a:pt x="1897151" y="377278"/>
                </a:lnTo>
                <a:lnTo>
                  <a:pt x="1897237" y="412572"/>
                </a:lnTo>
                <a:lnTo>
                  <a:pt x="2006160" y="412306"/>
                </a:lnTo>
              </a:path>
            </a:pathLst>
          </a:custGeom>
          <a:noFill/>
          <a:ln w="19050">
            <a:solidFill>
              <a:srgbClr val="3C0F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38" name="TextBox 140">
            <a:extLst>
              <a:ext uri="{FF2B5EF4-FFF2-40B4-BE49-F238E27FC236}">
                <a16:creationId xmlns:a16="http://schemas.microsoft.com/office/drawing/2014/main" id="{E242C63B-39B7-2044-85F4-80BF9FDCA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806" y="5191149"/>
            <a:ext cx="4148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0</a:t>
            </a:r>
          </a:p>
        </p:txBody>
      </p:sp>
      <p:sp>
        <p:nvSpPr>
          <p:cNvPr id="21639" name="TextBox 141">
            <a:extLst>
              <a:ext uri="{FF2B5EF4-FFF2-40B4-BE49-F238E27FC236}">
                <a16:creationId xmlns:a16="http://schemas.microsoft.com/office/drawing/2014/main" id="{D8BA4E21-8FBD-BE45-968C-E45C9CDB8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288" y="5191149"/>
            <a:ext cx="4148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3</a:t>
            </a:r>
          </a:p>
        </p:txBody>
      </p:sp>
      <p:sp>
        <p:nvSpPr>
          <p:cNvPr id="21640" name="TextBox 142">
            <a:extLst>
              <a:ext uri="{FF2B5EF4-FFF2-40B4-BE49-F238E27FC236}">
                <a16:creationId xmlns:a16="http://schemas.microsoft.com/office/drawing/2014/main" id="{796BA759-46CA-8248-A90D-F7DAD7437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772" y="5191149"/>
            <a:ext cx="4148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6</a:t>
            </a:r>
          </a:p>
        </p:txBody>
      </p:sp>
      <p:sp>
        <p:nvSpPr>
          <p:cNvPr id="21641" name="TextBox 143">
            <a:extLst>
              <a:ext uri="{FF2B5EF4-FFF2-40B4-BE49-F238E27FC236}">
                <a16:creationId xmlns:a16="http://schemas.microsoft.com/office/drawing/2014/main" id="{3BB427DE-F245-9744-95DB-D59E6BDC8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139" y="5191149"/>
            <a:ext cx="4148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9</a:t>
            </a:r>
          </a:p>
        </p:txBody>
      </p:sp>
      <p:sp>
        <p:nvSpPr>
          <p:cNvPr id="21642" name="TextBox 144">
            <a:extLst>
              <a:ext uri="{FF2B5EF4-FFF2-40B4-BE49-F238E27FC236}">
                <a16:creationId xmlns:a16="http://schemas.microsoft.com/office/drawing/2014/main" id="{2CDA23A7-A3C9-A346-ACC0-9AEF71325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622" y="5191148"/>
            <a:ext cx="4148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12</a:t>
            </a:r>
          </a:p>
        </p:txBody>
      </p:sp>
      <p:sp>
        <p:nvSpPr>
          <p:cNvPr id="21643" name="TextBox 145">
            <a:extLst>
              <a:ext uri="{FF2B5EF4-FFF2-40B4-BE49-F238E27FC236}">
                <a16:creationId xmlns:a16="http://schemas.microsoft.com/office/drawing/2014/main" id="{71FB8B50-7395-9E44-899B-9052D43DC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106" y="5191148"/>
            <a:ext cx="4148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 dirty="0"/>
              <a:t>15</a:t>
            </a:r>
          </a:p>
        </p:txBody>
      </p:sp>
      <p:sp>
        <p:nvSpPr>
          <p:cNvPr id="21644" name="TextBox 146">
            <a:extLst>
              <a:ext uri="{FF2B5EF4-FFF2-40B4-BE49-F238E27FC236}">
                <a16:creationId xmlns:a16="http://schemas.microsoft.com/office/drawing/2014/main" id="{393A75EC-802C-B843-8A39-E5C8515DD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473" y="5191148"/>
            <a:ext cx="416983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18</a:t>
            </a:r>
          </a:p>
        </p:txBody>
      </p:sp>
      <p:sp>
        <p:nvSpPr>
          <p:cNvPr id="21645" name="TextBox 147">
            <a:extLst>
              <a:ext uri="{FF2B5EF4-FFF2-40B4-BE49-F238E27FC236}">
                <a16:creationId xmlns:a16="http://schemas.microsoft.com/office/drawing/2014/main" id="{8B3ADF05-7B12-3542-8D49-E6DCEEFF3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955" y="5191148"/>
            <a:ext cx="4148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21</a:t>
            </a:r>
          </a:p>
        </p:txBody>
      </p:sp>
      <p:sp>
        <p:nvSpPr>
          <p:cNvPr id="21646" name="TextBox 148">
            <a:extLst>
              <a:ext uri="{FF2B5EF4-FFF2-40B4-BE49-F238E27FC236}">
                <a16:creationId xmlns:a16="http://schemas.microsoft.com/office/drawing/2014/main" id="{93552DAF-7B38-E844-B083-B848CA4AF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439" y="5191148"/>
            <a:ext cx="4148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24</a:t>
            </a:r>
          </a:p>
        </p:txBody>
      </p:sp>
      <p:sp>
        <p:nvSpPr>
          <p:cNvPr id="21647" name="TextBox 149">
            <a:extLst>
              <a:ext uri="{FF2B5EF4-FFF2-40B4-BE49-F238E27FC236}">
                <a16:creationId xmlns:a16="http://schemas.microsoft.com/office/drawing/2014/main" id="{395094A2-BCAC-7442-884B-AE2655218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922" y="5191148"/>
            <a:ext cx="4148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27</a:t>
            </a:r>
          </a:p>
        </p:txBody>
      </p:sp>
      <p:sp>
        <p:nvSpPr>
          <p:cNvPr id="21648" name="TextBox 150">
            <a:extLst>
              <a:ext uri="{FF2B5EF4-FFF2-40B4-BE49-F238E27FC236}">
                <a16:creationId xmlns:a16="http://schemas.microsoft.com/office/drawing/2014/main" id="{7E33D17B-0D32-B24E-B91F-F7BA970CA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288" y="5191148"/>
            <a:ext cx="4148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30</a:t>
            </a:r>
          </a:p>
        </p:txBody>
      </p:sp>
      <p:sp>
        <p:nvSpPr>
          <p:cNvPr id="21649" name="TextBox 151">
            <a:extLst>
              <a:ext uri="{FF2B5EF4-FFF2-40B4-BE49-F238E27FC236}">
                <a16:creationId xmlns:a16="http://schemas.microsoft.com/office/drawing/2014/main" id="{3A0A763C-D929-F440-9BE7-CBDC0C6C3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4772" y="5191148"/>
            <a:ext cx="4148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33</a:t>
            </a:r>
          </a:p>
        </p:txBody>
      </p:sp>
      <p:sp>
        <p:nvSpPr>
          <p:cNvPr id="21650" name="TextBox 152">
            <a:extLst>
              <a:ext uri="{FF2B5EF4-FFF2-40B4-BE49-F238E27FC236}">
                <a16:creationId xmlns:a16="http://schemas.microsoft.com/office/drawing/2014/main" id="{5B7CC786-D9B9-6045-A7C8-2820227AF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8255" y="5191148"/>
            <a:ext cx="4148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36</a:t>
            </a:r>
          </a:p>
        </p:txBody>
      </p:sp>
      <p:sp>
        <p:nvSpPr>
          <p:cNvPr id="21651" name="TextBox 158">
            <a:extLst>
              <a:ext uri="{FF2B5EF4-FFF2-40B4-BE49-F238E27FC236}">
                <a16:creationId xmlns:a16="http://schemas.microsoft.com/office/drawing/2014/main" id="{6233B5B1-0744-F64C-9F01-77EAD2210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155" y="5667399"/>
            <a:ext cx="4169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91</a:t>
            </a:r>
          </a:p>
          <a:p>
            <a:pPr algn="ctr" eaLnBrk="1" hangingPunct="1"/>
            <a:r>
              <a:rPr lang="en-GB" altLang="en-US" sz="800"/>
              <a:t>47</a:t>
            </a:r>
          </a:p>
        </p:txBody>
      </p:sp>
      <p:sp>
        <p:nvSpPr>
          <p:cNvPr id="21652" name="TextBox 159">
            <a:extLst>
              <a:ext uri="{FF2B5EF4-FFF2-40B4-BE49-F238E27FC236}">
                <a16:creationId xmlns:a16="http://schemas.microsoft.com/office/drawing/2014/main" id="{7EF4F0B8-4153-924B-98BC-77C109A65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639" y="5667399"/>
            <a:ext cx="414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87</a:t>
            </a:r>
          </a:p>
          <a:p>
            <a:pPr algn="ctr" eaLnBrk="1" hangingPunct="1"/>
            <a:r>
              <a:rPr lang="en-GB" altLang="en-US" sz="800"/>
              <a:t>36</a:t>
            </a:r>
          </a:p>
        </p:txBody>
      </p:sp>
      <p:sp>
        <p:nvSpPr>
          <p:cNvPr id="21653" name="TextBox 160">
            <a:extLst>
              <a:ext uri="{FF2B5EF4-FFF2-40B4-BE49-F238E27FC236}">
                <a16:creationId xmlns:a16="http://schemas.microsoft.com/office/drawing/2014/main" id="{6C59762A-402C-C147-ACC3-2DA205EC4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122" y="5667399"/>
            <a:ext cx="414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80</a:t>
            </a:r>
          </a:p>
          <a:p>
            <a:pPr algn="ctr" eaLnBrk="1" hangingPunct="1"/>
            <a:r>
              <a:rPr lang="en-GB" altLang="en-US" sz="800"/>
              <a:t>22</a:t>
            </a:r>
          </a:p>
        </p:txBody>
      </p:sp>
      <p:sp>
        <p:nvSpPr>
          <p:cNvPr id="21654" name="TextBox 161">
            <a:extLst>
              <a:ext uri="{FF2B5EF4-FFF2-40B4-BE49-F238E27FC236}">
                <a16:creationId xmlns:a16="http://schemas.microsoft.com/office/drawing/2014/main" id="{DAF5A8B3-4AFE-E049-9B52-C02F51F6B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606" y="5667399"/>
            <a:ext cx="414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69</a:t>
            </a:r>
          </a:p>
          <a:p>
            <a:pPr algn="ctr" eaLnBrk="1" hangingPunct="1"/>
            <a:r>
              <a:rPr lang="en-GB" altLang="en-US" sz="800"/>
              <a:t>14</a:t>
            </a:r>
          </a:p>
        </p:txBody>
      </p:sp>
      <p:sp>
        <p:nvSpPr>
          <p:cNvPr id="21655" name="TextBox 162">
            <a:extLst>
              <a:ext uri="{FF2B5EF4-FFF2-40B4-BE49-F238E27FC236}">
                <a16:creationId xmlns:a16="http://schemas.microsoft.com/office/drawing/2014/main" id="{0CB7D361-1EF1-8841-838C-DD2E8D09D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972" y="5667399"/>
            <a:ext cx="414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62</a:t>
            </a:r>
          </a:p>
          <a:p>
            <a:pPr algn="ctr" eaLnBrk="1" hangingPunct="1"/>
            <a:r>
              <a:rPr lang="en-GB" altLang="en-US" sz="800"/>
              <a:t>12</a:t>
            </a:r>
          </a:p>
        </p:txBody>
      </p:sp>
      <p:sp>
        <p:nvSpPr>
          <p:cNvPr id="21656" name="TextBox 163">
            <a:extLst>
              <a:ext uri="{FF2B5EF4-FFF2-40B4-BE49-F238E27FC236}">
                <a16:creationId xmlns:a16="http://schemas.microsoft.com/office/drawing/2014/main" id="{D5D2C933-3C28-0241-A269-04F8E070F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4455" y="5667399"/>
            <a:ext cx="414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60</a:t>
            </a:r>
          </a:p>
          <a:p>
            <a:pPr algn="ctr" eaLnBrk="1" hangingPunct="1"/>
            <a:r>
              <a:rPr lang="en-GB" altLang="en-US" sz="800"/>
              <a:t>11</a:t>
            </a:r>
          </a:p>
        </p:txBody>
      </p:sp>
      <p:sp>
        <p:nvSpPr>
          <p:cNvPr id="21657" name="TextBox 164">
            <a:extLst>
              <a:ext uri="{FF2B5EF4-FFF2-40B4-BE49-F238E27FC236}">
                <a16:creationId xmlns:a16="http://schemas.microsoft.com/office/drawing/2014/main" id="{E940402B-0A88-5D4C-9F56-7F35781C0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939" y="5667399"/>
            <a:ext cx="414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54</a:t>
            </a:r>
          </a:p>
          <a:p>
            <a:pPr algn="ctr" eaLnBrk="1" hangingPunct="1"/>
            <a:r>
              <a:rPr lang="en-GB" altLang="en-US" sz="800"/>
              <a:t>10</a:t>
            </a:r>
          </a:p>
        </p:txBody>
      </p:sp>
      <p:sp>
        <p:nvSpPr>
          <p:cNvPr id="21658" name="TextBox 165">
            <a:extLst>
              <a:ext uri="{FF2B5EF4-FFF2-40B4-BE49-F238E27FC236}">
                <a16:creationId xmlns:a16="http://schemas.microsoft.com/office/drawing/2014/main" id="{4EC5917C-F738-9C4F-A7B5-8F225D5C9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9306" y="5667399"/>
            <a:ext cx="4169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51</a:t>
            </a:r>
          </a:p>
          <a:p>
            <a:pPr algn="ctr" eaLnBrk="1" hangingPunct="1"/>
            <a:r>
              <a:rPr lang="en-GB" altLang="en-US" sz="800"/>
              <a:t>9</a:t>
            </a:r>
          </a:p>
        </p:txBody>
      </p:sp>
      <p:sp>
        <p:nvSpPr>
          <p:cNvPr id="21659" name="TextBox 166">
            <a:extLst>
              <a:ext uri="{FF2B5EF4-FFF2-40B4-BE49-F238E27FC236}">
                <a16:creationId xmlns:a16="http://schemas.microsoft.com/office/drawing/2014/main" id="{FE9BCC04-2A1B-9B46-B2AB-A7BB1310C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788" y="5667399"/>
            <a:ext cx="414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19</a:t>
            </a:r>
          </a:p>
          <a:p>
            <a:pPr algn="ctr" eaLnBrk="1" hangingPunct="1"/>
            <a:r>
              <a:rPr lang="en-GB" altLang="en-US" sz="800"/>
              <a:t>5</a:t>
            </a:r>
          </a:p>
        </p:txBody>
      </p:sp>
      <p:sp>
        <p:nvSpPr>
          <p:cNvPr id="21660" name="TextBox 167">
            <a:extLst>
              <a:ext uri="{FF2B5EF4-FFF2-40B4-BE49-F238E27FC236}">
                <a16:creationId xmlns:a16="http://schemas.microsoft.com/office/drawing/2014/main" id="{20C47500-E7A5-7147-BB13-8799039D8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272" y="5667399"/>
            <a:ext cx="414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16</a:t>
            </a:r>
          </a:p>
          <a:p>
            <a:pPr algn="ctr" eaLnBrk="1" hangingPunct="1"/>
            <a:r>
              <a:rPr lang="en-GB" altLang="en-US" sz="800"/>
              <a:t>4</a:t>
            </a:r>
          </a:p>
        </p:txBody>
      </p:sp>
      <p:sp>
        <p:nvSpPr>
          <p:cNvPr id="21661" name="TextBox 168">
            <a:extLst>
              <a:ext uri="{FF2B5EF4-FFF2-40B4-BE49-F238E27FC236}">
                <a16:creationId xmlns:a16="http://schemas.microsoft.com/office/drawing/2014/main" id="{28C9BB7D-FE86-224A-84B5-32ABE0377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640" y="5667399"/>
            <a:ext cx="4169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0</a:t>
            </a:r>
          </a:p>
          <a:p>
            <a:pPr algn="ctr" eaLnBrk="1" hangingPunct="1"/>
            <a:r>
              <a:rPr lang="en-GB" altLang="en-US" sz="800"/>
              <a:t>0</a:t>
            </a:r>
          </a:p>
        </p:txBody>
      </p:sp>
      <p:sp>
        <p:nvSpPr>
          <p:cNvPr id="21662" name="TextBox 169">
            <a:extLst>
              <a:ext uri="{FF2B5EF4-FFF2-40B4-BE49-F238E27FC236}">
                <a16:creationId xmlns:a16="http://schemas.microsoft.com/office/drawing/2014/main" id="{9800FA23-7391-104B-AE82-A2BDF0AEE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122" y="5667399"/>
            <a:ext cx="414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0</a:t>
            </a:r>
          </a:p>
          <a:p>
            <a:pPr algn="ctr" eaLnBrk="1" hangingPunct="1"/>
            <a:r>
              <a:rPr lang="en-GB" altLang="en-US" sz="800"/>
              <a:t>0</a:t>
            </a:r>
          </a:p>
        </p:txBody>
      </p:sp>
      <p:sp>
        <p:nvSpPr>
          <p:cNvPr id="21663" name="TextBox 170">
            <a:extLst>
              <a:ext uri="{FF2B5EF4-FFF2-40B4-BE49-F238E27FC236}">
                <a16:creationId xmlns:a16="http://schemas.microsoft.com/office/drawing/2014/main" id="{4961C960-77C9-AA40-9E47-8AAA55E49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606" y="5667399"/>
            <a:ext cx="414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0</a:t>
            </a:r>
          </a:p>
          <a:p>
            <a:pPr algn="ctr" eaLnBrk="1" hangingPunct="1"/>
            <a:r>
              <a:rPr lang="en-GB" altLang="en-US" sz="800"/>
              <a:t>0</a:t>
            </a:r>
          </a:p>
        </p:txBody>
      </p:sp>
      <p:sp>
        <p:nvSpPr>
          <p:cNvPr id="21664" name="TextBox 171">
            <a:extLst>
              <a:ext uri="{FF2B5EF4-FFF2-40B4-BE49-F238E27FC236}">
                <a16:creationId xmlns:a16="http://schemas.microsoft.com/office/drawing/2014/main" id="{B486085F-2462-5D46-B883-3EBF577A2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5658933"/>
            <a:ext cx="1291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800" dirty="0" err="1"/>
              <a:t>Olaparib</a:t>
            </a:r>
            <a:r>
              <a:rPr lang="en-GB" altLang="en-US" sz="800" dirty="0"/>
              <a:t> 300 mg bid</a:t>
            </a:r>
          </a:p>
          <a:p>
            <a:pPr algn="r" eaLnBrk="1" hangingPunct="1"/>
            <a:r>
              <a:rPr lang="en-GB" altLang="en-US" sz="800" dirty="0"/>
              <a:t>Placebo bid</a:t>
            </a:r>
          </a:p>
        </p:txBody>
      </p:sp>
      <p:sp>
        <p:nvSpPr>
          <p:cNvPr id="21665" name="Rectangle 173">
            <a:extLst>
              <a:ext uri="{FF2B5EF4-FFF2-40B4-BE49-F238E27FC236}">
                <a16:creationId xmlns:a16="http://schemas.microsoft.com/office/drawing/2014/main" id="{07106CA5-788E-4344-9A79-CA726C3DD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29" y="5508648"/>
            <a:ext cx="14542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800" b="1"/>
              <a:t>Number of patients at risk</a:t>
            </a:r>
          </a:p>
        </p:txBody>
      </p:sp>
      <p:sp>
        <p:nvSpPr>
          <p:cNvPr id="21666" name="object 39">
            <a:extLst>
              <a:ext uri="{FF2B5EF4-FFF2-40B4-BE49-F238E27FC236}">
                <a16:creationId xmlns:a16="http://schemas.microsoft.com/office/drawing/2014/main" id="{DD5C26FA-5426-B64C-85C8-F09F0A885DA6}"/>
              </a:ext>
            </a:extLst>
          </p:cNvPr>
          <p:cNvSpPr>
            <a:spLocks/>
          </p:cNvSpPr>
          <p:nvPr/>
        </p:nvSpPr>
        <p:spPr bwMode="auto">
          <a:xfrm>
            <a:off x="6958756" y="5040866"/>
            <a:ext cx="46567" cy="0"/>
          </a:xfrm>
          <a:custGeom>
            <a:avLst/>
            <a:gdLst>
              <a:gd name="T0" fmla="*/ 0 w 27304"/>
              <a:gd name="T1" fmla="*/ 34243 w 273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304">
                <a:moveTo>
                  <a:pt x="0" y="0"/>
                </a:moveTo>
                <a:lnTo>
                  <a:pt x="26771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67" name="object 40">
            <a:extLst>
              <a:ext uri="{FF2B5EF4-FFF2-40B4-BE49-F238E27FC236}">
                <a16:creationId xmlns:a16="http://schemas.microsoft.com/office/drawing/2014/main" id="{15D2C307-6149-0949-871F-46B10A8FF9CE}"/>
              </a:ext>
            </a:extLst>
          </p:cNvPr>
          <p:cNvSpPr>
            <a:spLocks/>
          </p:cNvSpPr>
          <p:nvPr/>
        </p:nvSpPr>
        <p:spPr bwMode="auto">
          <a:xfrm>
            <a:off x="7001089" y="2566482"/>
            <a:ext cx="4233" cy="2590800"/>
          </a:xfrm>
          <a:custGeom>
            <a:avLst/>
            <a:gdLst>
              <a:gd name="T0" fmla="*/ 2846 w 2540"/>
              <a:gd name="T1" fmla="*/ 1943056 h 935354"/>
              <a:gd name="T2" fmla="*/ 0 w 2540"/>
              <a:gd name="T3" fmla="*/ 0 h 9353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40" h="935354">
                <a:moveTo>
                  <a:pt x="2277" y="935333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68" name="object 42">
            <a:extLst>
              <a:ext uri="{FF2B5EF4-FFF2-40B4-BE49-F238E27FC236}">
                <a16:creationId xmlns:a16="http://schemas.microsoft.com/office/drawing/2014/main" id="{EA1BBD56-6C75-EA43-8A1F-40920544FEAE}"/>
              </a:ext>
            </a:extLst>
          </p:cNvPr>
          <p:cNvSpPr>
            <a:spLocks/>
          </p:cNvSpPr>
          <p:nvPr/>
        </p:nvSpPr>
        <p:spPr bwMode="auto">
          <a:xfrm>
            <a:off x="6958756" y="4797448"/>
            <a:ext cx="46567" cy="0"/>
          </a:xfrm>
          <a:custGeom>
            <a:avLst/>
            <a:gdLst>
              <a:gd name="T0" fmla="*/ 0 w 27304"/>
              <a:gd name="T1" fmla="*/ 34243 w 273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304">
                <a:moveTo>
                  <a:pt x="0" y="0"/>
                </a:moveTo>
                <a:lnTo>
                  <a:pt x="26771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69" name="object 43">
            <a:extLst>
              <a:ext uri="{FF2B5EF4-FFF2-40B4-BE49-F238E27FC236}">
                <a16:creationId xmlns:a16="http://schemas.microsoft.com/office/drawing/2014/main" id="{9FFE9833-6951-024D-9357-2C24DF821E37}"/>
              </a:ext>
            </a:extLst>
          </p:cNvPr>
          <p:cNvSpPr>
            <a:spLocks/>
          </p:cNvSpPr>
          <p:nvPr/>
        </p:nvSpPr>
        <p:spPr bwMode="auto">
          <a:xfrm>
            <a:off x="6958756" y="4545566"/>
            <a:ext cx="46567" cy="0"/>
          </a:xfrm>
          <a:custGeom>
            <a:avLst/>
            <a:gdLst>
              <a:gd name="T0" fmla="*/ 0 w 27304"/>
              <a:gd name="T1" fmla="*/ 34243 w 273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304">
                <a:moveTo>
                  <a:pt x="0" y="0"/>
                </a:moveTo>
                <a:lnTo>
                  <a:pt x="26771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70" name="object 44">
            <a:extLst>
              <a:ext uri="{FF2B5EF4-FFF2-40B4-BE49-F238E27FC236}">
                <a16:creationId xmlns:a16="http://schemas.microsoft.com/office/drawing/2014/main" id="{6B82637A-1DFA-A849-91C5-11ED2A571CD4}"/>
              </a:ext>
            </a:extLst>
          </p:cNvPr>
          <p:cNvSpPr>
            <a:spLocks/>
          </p:cNvSpPr>
          <p:nvPr/>
        </p:nvSpPr>
        <p:spPr bwMode="auto">
          <a:xfrm>
            <a:off x="6958756" y="4314848"/>
            <a:ext cx="46567" cy="0"/>
          </a:xfrm>
          <a:custGeom>
            <a:avLst/>
            <a:gdLst>
              <a:gd name="T0" fmla="*/ 0 w 27304"/>
              <a:gd name="T1" fmla="*/ 34242 w 273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304">
                <a:moveTo>
                  <a:pt x="0" y="0"/>
                </a:moveTo>
                <a:lnTo>
                  <a:pt x="2677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71" name="object 45">
            <a:extLst>
              <a:ext uri="{FF2B5EF4-FFF2-40B4-BE49-F238E27FC236}">
                <a16:creationId xmlns:a16="http://schemas.microsoft.com/office/drawing/2014/main" id="{234B0A16-B2B2-2F4E-B2C5-D94C940C1006}"/>
              </a:ext>
            </a:extLst>
          </p:cNvPr>
          <p:cNvSpPr>
            <a:spLocks/>
          </p:cNvSpPr>
          <p:nvPr/>
        </p:nvSpPr>
        <p:spPr bwMode="auto">
          <a:xfrm>
            <a:off x="6958756" y="4056615"/>
            <a:ext cx="46567" cy="0"/>
          </a:xfrm>
          <a:custGeom>
            <a:avLst/>
            <a:gdLst>
              <a:gd name="T0" fmla="*/ 0 w 27304"/>
              <a:gd name="T1" fmla="*/ 34243 w 273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304">
                <a:moveTo>
                  <a:pt x="0" y="0"/>
                </a:moveTo>
                <a:lnTo>
                  <a:pt x="26771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72" name="object 46">
            <a:extLst>
              <a:ext uri="{FF2B5EF4-FFF2-40B4-BE49-F238E27FC236}">
                <a16:creationId xmlns:a16="http://schemas.microsoft.com/office/drawing/2014/main" id="{091C8299-3943-F346-ACA5-D85EA467AFA0}"/>
              </a:ext>
            </a:extLst>
          </p:cNvPr>
          <p:cNvSpPr>
            <a:spLocks/>
          </p:cNvSpPr>
          <p:nvPr/>
        </p:nvSpPr>
        <p:spPr bwMode="auto">
          <a:xfrm>
            <a:off x="6956640" y="3813199"/>
            <a:ext cx="46567" cy="0"/>
          </a:xfrm>
          <a:custGeom>
            <a:avLst/>
            <a:gdLst>
              <a:gd name="T0" fmla="*/ 0 w 27304"/>
              <a:gd name="T1" fmla="*/ 34242 w 273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304">
                <a:moveTo>
                  <a:pt x="0" y="0"/>
                </a:moveTo>
                <a:lnTo>
                  <a:pt x="2677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73" name="object 47">
            <a:extLst>
              <a:ext uri="{FF2B5EF4-FFF2-40B4-BE49-F238E27FC236}">
                <a16:creationId xmlns:a16="http://schemas.microsoft.com/office/drawing/2014/main" id="{70A0DA78-AB04-794C-8741-45F9B126E8B5}"/>
              </a:ext>
            </a:extLst>
          </p:cNvPr>
          <p:cNvSpPr>
            <a:spLocks/>
          </p:cNvSpPr>
          <p:nvPr/>
        </p:nvSpPr>
        <p:spPr bwMode="auto">
          <a:xfrm>
            <a:off x="6956640" y="3571899"/>
            <a:ext cx="46567" cy="0"/>
          </a:xfrm>
          <a:custGeom>
            <a:avLst/>
            <a:gdLst>
              <a:gd name="T0" fmla="*/ 0 w 27304"/>
              <a:gd name="T1" fmla="*/ 34242 w 273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304">
                <a:moveTo>
                  <a:pt x="0" y="0"/>
                </a:moveTo>
                <a:lnTo>
                  <a:pt x="2677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74" name="object 48">
            <a:extLst>
              <a:ext uri="{FF2B5EF4-FFF2-40B4-BE49-F238E27FC236}">
                <a16:creationId xmlns:a16="http://schemas.microsoft.com/office/drawing/2014/main" id="{3F3CB981-5B27-8A44-8B2D-B12B59205878}"/>
              </a:ext>
            </a:extLst>
          </p:cNvPr>
          <p:cNvSpPr>
            <a:spLocks/>
          </p:cNvSpPr>
          <p:nvPr/>
        </p:nvSpPr>
        <p:spPr bwMode="auto">
          <a:xfrm>
            <a:off x="6956640" y="3317899"/>
            <a:ext cx="46567" cy="0"/>
          </a:xfrm>
          <a:custGeom>
            <a:avLst/>
            <a:gdLst>
              <a:gd name="T0" fmla="*/ 0 w 27304"/>
              <a:gd name="T1" fmla="*/ 34242 w 273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304">
                <a:moveTo>
                  <a:pt x="0" y="0"/>
                </a:moveTo>
                <a:lnTo>
                  <a:pt x="2677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75" name="object 49">
            <a:extLst>
              <a:ext uri="{FF2B5EF4-FFF2-40B4-BE49-F238E27FC236}">
                <a16:creationId xmlns:a16="http://schemas.microsoft.com/office/drawing/2014/main" id="{9AF4349A-3570-E84A-862B-CBB85494B901}"/>
              </a:ext>
            </a:extLst>
          </p:cNvPr>
          <p:cNvSpPr>
            <a:spLocks/>
          </p:cNvSpPr>
          <p:nvPr/>
        </p:nvSpPr>
        <p:spPr bwMode="auto">
          <a:xfrm>
            <a:off x="6956640" y="3068132"/>
            <a:ext cx="46567" cy="0"/>
          </a:xfrm>
          <a:custGeom>
            <a:avLst/>
            <a:gdLst>
              <a:gd name="T0" fmla="*/ 0 w 27304"/>
              <a:gd name="T1" fmla="*/ 34243 w 273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304">
                <a:moveTo>
                  <a:pt x="0" y="0"/>
                </a:moveTo>
                <a:lnTo>
                  <a:pt x="26771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76" name="object 50">
            <a:extLst>
              <a:ext uri="{FF2B5EF4-FFF2-40B4-BE49-F238E27FC236}">
                <a16:creationId xmlns:a16="http://schemas.microsoft.com/office/drawing/2014/main" id="{80F4622F-6927-D44A-A2F5-29699BF36BAC}"/>
              </a:ext>
            </a:extLst>
          </p:cNvPr>
          <p:cNvSpPr>
            <a:spLocks/>
          </p:cNvSpPr>
          <p:nvPr/>
        </p:nvSpPr>
        <p:spPr bwMode="auto">
          <a:xfrm>
            <a:off x="6956640" y="2828948"/>
            <a:ext cx="46567" cy="0"/>
          </a:xfrm>
          <a:custGeom>
            <a:avLst/>
            <a:gdLst>
              <a:gd name="T0" fmla="*/ 0 w 27304"/>
              <a:gd name="T1" fmla="*/ 34242 w 273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304">
                <a:moveTo>
                  <a:pt x="0" y="0"/>
                </a:moveTo>
                <a:lnTo>
                  <a:pt x="2677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77" name="object 51">
            <a:extLst>
              <a:ext uri="{FF2B5EF4-FFF2-40B4-BE49-F238E27FC236}">
                <a16:creationId xmlns:a16="http://schemas.microsoft.com/office/drawing/2014/main" id="{31BC6481-E5AC-3648-9178-6987BABF7178}"/>
              </a:ext>
            </a:extLst>
          </p:cNvPr>
          <p:cNvSpPr>
            <a:spLocks/>
          </p:cNvSpPr>
          <p:nvPr/>
        </p:nvSpPr>
        <p:spPr bwMode="auto">
          <a:xfrm>
            <a:off x="6956640" y="2577066"/>
            <a:ext cx="44449" cy="0"/>
          </a:xfrm>
          <a:custGeom>
            <a:avLst/>
            <a:gdLst>
              <a:gd name="T0" fmla="*/ 0 w 27304"/>
              <a:gd name="T1" fmla="*/ 32685 w 273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304">
                <a:moveTo>
                  <a:pt x="0" y="0"/>
                </a:moveTo>
                <a:lnTo>
                  <a:pt x="2677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78" name="object 55">
            <a:extLst>
              <a:ext uri="{FF2B5EF4-FFF2-40B4-BE49-F238E27FC236}">
                <a16:creationId xmlns:a16="http://schemas.microsoft.com/office/drawing/2014/main" id="{7578AF02-DDB0-AC4D-BED1-CCB1115746C5}"/>
              </a:ext>
            </a:extLst>
          </p:cNvPr>
          <p:cNvSpPr>
            <a:spLocks/>
          </p:cNvSpPr>
          <p:nvPr/>
        </p:nvSpPr>
        <p:spPr bwMode="auto">
          <a:xfrm rot="5400000">
            <a:off x="7091047" y="5168924"/>
            <a:ext cx="40217" cy="0"/>
          </a:xfrm>
          <a:custGeom>
            <a:avLst/>
            <a:gdLst>
              <a:gd name="T0" fmla="*/ 0 w 7620"/>
              <a:gd name="T1" fmla="*/ 29162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7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79" name="object 57">
            <a:extLst>
              <a:ext uri="{FF2B5EF4-FFF2-40B4-BE49-F238E27FC236}">
                <a16:creationId xmlns:a16="http://schemas.microsoft.com/office/drawing/2014/main" id="{A4C414CC-A275-2848-AC51-F89867485A3E}"/>
              </a:ext>
            </a:extLst>
          </p:cNvPr>
          <p:cNvSpPr>
            <a:spLocks/>
          </p:cNvSpPr>
          <p:nvPr/>
        </p:nvSpPr>
        <p:spPr bwMode="auto">
          <a:xfrm rot="5400000">
            <a:off x="7437122" y="5167866"/>
            <a:ext cx="38100" cy="0"/>
          </a:xfrm>
          <a:custGeom>
            <a:avLst/>
            <a:gdLst>
              <a:gd name="T0" fmla="*/ 0 w 7620"/>
              <a:gd name="T1" fmla="*/ 27630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8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80" name="object 59">
            <a:extLst>
              <a:ext uri="{FF2B5EF4-FFF2-40B4-BE49-F238E27FC236}">
                <a16:creationId xmlns:a16="http://schemas.microsoft.com/office/drawing/2014/main" id="{97F72BFB-81BE-9A4B-9A47-0612418B2B37}"/>
              </a:ext>
            </a:extLst>
          </p:cNvPr>
          <p:cNvSpPr>
            <a:spLocks/>
          </p:cNvSpPr>
          <p:nvPr/>
        </p:nvSpPr>
        <p:spPr bwMode="auto">
          <a:xfrm rot="5400000">
            <a:off x="7791664" y="5166807"/>
            <a:ext cx="40216" cy="0"/>
          </a:xfrm>
          <a:custGeom>
            <a:avLst/>
            <a:gdLst>
              <a:gd name="T0" fmla="*/ 0 w 7620"/>
              <a:gd name="T1" fmla="*/ 29165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8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81" name="object 60">
            <a:extLst>
              <a:ext uri="{FF2B5EF4-FFF2-40B4-BE49-F238E27FC236}">
                <a16:creationId xmlns:a16="http://schemas.microsoft.com/office/drawing/2014/main" id="{92B23EC5-627F-4B46-835C-2339591BADC9}"/>
              </a:ext>
            </a:extLst>
          </p:cNvPr>
          <p:cNvSpPr>
            <a:spLocks/>
          </p:cNvSpPr>
          <p:nvPr/>
        </p:nvSpPr>
        <p:spPr bwMode="auto">
          <a:xfrm rot="5400000">
            <a:off x="8143031" y="5164691"/>
            <a:ext cx="40217" cy="0"/>
          </a:xfrm>
          <a:custGeom>
            <a:avLst/>
            <a:gdLst>
              <a:gd name="T0" fmla="*/ 0 w 7620"/>
              <a:gd name="T1" fmla="*/ 29162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7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82" name="object 61">
            <a:extLst>
              <a:ext uri="{FF2B5EF4-FFF2-40B4-BE49-F238E27FC236}">
                <a16:creationId xmlns:a16="http://schemas.microsoft.com/office/drawing/2014/main" id="{5F373045-A50B-5B44-9CAF-62C2C3C22D26}"/>
              </a:ext>
            </a:extLst>
          </p:cNvPr>
          <p:cNvSpPr>
            <a:spLocks/>
          </p:cNvSpPr>
          <p:nvPr/>
        </p:nvSpPr>
        <p:spPr bwMode="auto">
          <a:xfrm rot="5400000">
            <a:off x="8499689" y="5163632"/>
            <a:ext cx="38100" cy="0"/>
          </a:xfrm>
          <a:custGeom>
            <a:avLst/>
            <a:gdLst>
              <a:gd name="T0" fmla="*/ 0 w 7620"/>
              <a:gd name="T1" fmla="*/ 27626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7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83" name="object 62">
            <a:extLst>
              <a:ext uri="{FF2B5EF4-FFF2-40B4-BE49-F238E27FC236}">
                <a16:creationId xmlns:a16="http://schemas.microsoft.com/office/drawing/2014/main" id="{3FF4E1BA-5B9B-F549-8CF7-FDCB7E83BDFE}"/>
              </a:ext>
            </a:extLst>
          </p:cNvPr>
          <p:cNvSpPr>
            <a:spLocks/>
          </p:cNvSpPr>
          <p:nvPr/>
        </p:nvSpPr>
        <p:spPr bwMode="auto">
          <a:xfrm rot="5400000">
            <a:off x="8845764" y="5162574"/>
            <a:ext cx="40216" cy="0"/>
          </a:xfrm>
          <a:custGeom>
            <a:avLst/>
            <a:gdLst>
              <a:gd name="T0" fmla="*/ 0 w 7620"/>
              <a:gd name="T1" fmla="*/ 29165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8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84" name="object 63">
            <a:extLst>
              <a:ext uri="{FF2B5EF4-FFF2-40B4-BE49-F238E27FC236}">
                <a16:creationId xmlns:a16="http://schemas.microsoft.com/office/drawing/2014/main" id="{F10E6E8F-E2AE-F549-8BF7-784902392B61}"/>
              </a:ext>
            </a:extLst>
          </p:cNvPr>
          <p:cNvSpPr>
            <a:spLocks/>
          </p:cNvSpPr>
          <p:nvPr/>
        </p:nvSpPr>
        <p:spPr bwMode="auto">
          <a:xfrm rot="5400000">
            <a:off x="9203480" y="5160458"/>
            <a:ext cx="40217" cy="0"/>
          </a:xfrm>
          <a:custGeom>
            <a:avLst/>
            <a:gdLst>
              <a:gd name="T0" fmla="*/ 0 w 7620"/>
              <a:gd name="T1" fmla="*/ 29162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7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85" name="object 64">
            <a:extLst>
              <a:ext uri="{FF2B5EF4-FFF2-40B4-BE49-F238E27FC236}">
                <a16:creationId xmlns:a16="http://schemas.microsoft.com/office/drawing/2014/main" id="{34A1D3E0-165B-0149-99A0-48187E0E3794}"/>
              </a:ext>
            </a:extLst>
          </p:cNvPr>
          <p:cNvSpPr>
            <a:spLocks/>
          </p:cNvSpPr>
          <p:nvPr/>
        </p:nvSpPr>
        <p:spPr bwMode="auto">
          <a:xfrm rot="5400000">
            <a:off x="9549556" y="5159399"/>
            <a:ext cx="38100" cy="0"/>
          </a:xfrm>
          <a:custGeom>
            <a:avLst/>
            <a:gdLst>
              <a:gd name="T0" fmla="*/ 0 w 7620"/>
              <a:gd name="T1" fmla="*/ 27626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7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86" name="object 65">
            <a:extLst>
              <a:ext uri="{FF2B5EF4-FFF2-40B4-BE49-F238E27FC236}">
                <a16:creationId xmlns:a16="http://schemas.microsoft.com/office/drawing/2014/main" id="{89CC3435-3739-624A-B260-EFF91DC58DB4}"/>
              </a:ext>
            </a:extLst>
          </p:cNvPr>
          <p:cNvSpPr>
            <a:spLocks/>
          </p:cNvSpPr>
          <p:nvPr/>
        </p:nvSpPr>
        <p:spPr bwMode="auto">
          <a:xfrm rot="5400000">
            <a:off x="9904098" y="5158340"/>
            <a:ext cx="40216" cy="0"/>
          </a:xfrm>
          <a:custGeom>
            <a:avLst/>
            <a:gdLst>
              <a:gd name="T0" fmla="*/ 0 w 7620"/>
              <a:gd name="T1" fmla="*/ 29165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8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87" name="object 66">
            <a:extLst>
              <a:ext uri="{FF2B5EF4-FFF2-40B4-BE49-F238E27FC236}">
                <a16:creationId xmlns:a16="http://schemas.microsoft.com/office/drawing/2014/main" id="{351C7FC1-7506-4547-A8E2-18CF904A90B2}"/>
              </a:ext>
            </a:extLst>
          </p:cNvPr>
          <p:cNvSpPr>
            <a:spLocks/>
          </p:cNvSpPr>
          <p:nvPr/>
        </p:nvSpPr>
        <p:spPr bwMode="auto">
          <a:xfrm rot="5400000">
            <a:off x="10255464" y="5156224"/>
            <a:ext cx="40217" cy="0"/>
          </a:xfrm>
          <a:custGeom>
            <a:avLst/>
            <a:gdLst>
              <a:gd name="T0" fmla="*/ 0 w 7620"/>
              <a:gd name="T1" fmla="*/ 29162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7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88" name="object 67">
            <a:extLst>
              <a:ext uri="{FF2B5EF4-FFF2-40B4-BE49-F238E27FC236}">
                <a16:creationId xmlns:a16="http://schemas.microsoft.com/office/drawing/2014/main" id="{0FE38349-8000-4449-AB0A-B7B1C85CC2A1}"/>
              </a:ext>
            </a:extLst>
          </p:cNvPr>
          <p:cNvSpPr>
            <a:spLocks/>
          </p:cNvSpPr>
          <p:nvPr/>
        </p:nvSpPr>
        <p:spPr bwMode="auto">
          <a:xfrm rot="5400000">
            <a:off x="10610005" y="5155166"/>
            <a:ext cx="38100" cy="0"/>
          </a:xfrm>
          <a:custGeom>
            <a:avLst/>
            <a:gdLst>
              <a:gd name="T0" fmla="*/ 0 w 7620"/>
              <a:gd name="T1" fmla="*/ 27630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8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89" name="object 69">
            <a:extLst>
              <a:ext uri="{FF2B5EF4-FFF2-40B4-BE49-F238E27FC236}">
                <a16:creationId xmlns:a16="http://schemas.microsoft.com/office/drawing/2014/main" id="{E469B840-41D1-6B40-A321-27C21A03DB7F}"/>
              </a:ext>
            </a:extLst>
          </p:cNvPr>
          <p:cNvSpPr>
            <a:spLocks/>
          </p:cNvSpPr>
          <p:nvPr/>
        </p:nvSpPr>
        <p:spPr bwMode="auto">
          <a:xfrm rot="5400000">
            <a:off x="10958198" y="5154107"/>
            <a:ext cx="40216" cy="0"/>
          </a:xfrm>
          <a:custGeom>
            <a:avLst/>
            <a:gdLst>
              <a:gd name="T0" fmla="*/ 0 w 7620"/>
              <a:gd name="T1" fmla="*/ 29165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8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90" name="object 72">
            <a:extLst>
              <a:ext uri="{FF2B5EF4-FFF2-40B4-BE49-F238E27FC236}">
                <a16:creationId xmlns:a16="http://schemas.microsoft.com/office/drawing/2014/main" id="{94CB3CEE-A3C6-F744-A8F6-A6E9D0163B2E}"/>
              </a:ext>
            </a:extLst>
          </p:cNvPr>
          <p:cNvSpPr>
            <a:spLocks/>
          </p:cNvSpPr>
          <p:nvPr/>
        </p:nvSpPr>
        <p:spPr bwMode="auto">
          <a:xfrm rot="5400000">
            <a:off x="11311680" y="5141407"/>
            <a:ext cx="40216" cy="0"/>
          </a:xfrm>
          <a:custGeom>
            <a:avLst/>
            <a:gdLst>
              <a:gd name="T0" fmla="*/ 0 w 7620"/>
              <a:gd name="T1" fmla="*/ 29161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67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91" name="object 77">
            <a:extLst>
              <a:ext uri="{FF2B5EF4-FFF2-40B4-BE49-F238E27FC236}">
                <a16:creationId xmlns:a16="http://schemas.microsoft.com/office/drawing/2014/main" id="{CE5791A7-AEA2-544C-BA34-142A797FE4CF}"/>
              </a:ext>
            </a:extLst>
          </p:cNvPr>
          <p:cNvSpPr>
            <a:spLocks/>
          </p:cNvSpPr>
          <p:nvPr/>
        </p:nvSpPr>
        <p:spPr bwMode="auto">
          <a:xfrm>
            <a:off x="7176772" y="4784749"/>
            <a:ext cx="338667" cy="2117"/>
          </a:xfrm>
          <a:custGeom>
            <a:avLst/>
            <a:gdLst>
              <a:gd name="T0" fmla="*/ 253493 w 199390"/>
              <a:gd name="T1" fmla="*/ 0 h 635"/>
              <a:gd name="T2" fmla="*/ 0 w 199390"/>
              <a:gd name="T3" fmla="*/ 1213 h 63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9390" h="635">
                <a:moveTo>
                  <a:pt x="198992" y="0"/>
                </a:moveTo>
                <a:lnTo>
                  <a:pt x="0" y="485"/>
                </a:lnTo>
              </a:path>
            </a:pathLst>
          </a:custGeom>
          <a:noFill/>
          <a:ln w="19050">
            <a:solidFill>
              <a:srgbClr val="3C0F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92" name="object 78">
            <a:extLst>
              <a:ext uri="{FF2B5EF4-FFF2-40B4-BE49-F238E27FC236}">
                <a16:creationId xmlns:a16="http://schemas.microsoft.com/office/drawing/2014/main" id="{7A946271-C1B0-6E48-9D07-5616B67096FC}"/>
              </a:ext>
            </a:extLst>
          </p:cNvPr>
          <p:cNvSpPr>
            <a:spLocks/>
          </p:cNvSpPr>
          <p:nvPr/>
        </p:nvSpPr>
        <p:spPr bwMode="auto">
          <a:xfrm>
            <a:off x="7176772" y="4954082"/>
            <a:ext cx="338667" cy="0"/>
          </a:xfrm>
          <a:custGeom>
            <a:avLst/>
            <a:gdLst>
              <a:gd name="T0" fmla="*/ 253493 w 199390"/>
              <a:gd name="T1" fmla="*/ 0 h 635"/>
              <a:gd name="T2" fmla="*/ 0 w 199390"/>
              <a:gd name="T3" fmla="*/ 1 h 63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9390" h="635">
                <a:moveTo>
                  <a:pt x="198992" y="0"/>
                </a:moveTo>
                <a:lnTo>
                  <a:pt x="0" y="485"/>
                </a:lnTo>
              </a:path>
            </a:pathLst>
          </a:custGeom>
          <a:noFill/>
          <a:ln w="19050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93" name="TextBox 298">
            <a:extLst>
              <a:ext uri="{FF2B5EF4-FFF2-40B4-BE49-F238E27FC236}">
                <a16:creationId xmlns:a16="http://schemas.microsoft.com/office/drawing/2014/main" id="{D5EB16E6-489C-3848-A4A9-46D6571D4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006" y="2426782"/>
            <a:ext cx="52281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1.0</a:t>
            </a:r>
          </a:p>
        </p:txBody>
      </p:sp>
      <p:sp>
        <p:nvSpPr>
          <p:cNvPr id="21694" name="TextBox 299">
            <a:extLst>
              <a:ext uri="{FF2B5EF4-FFF2-40B4-BE49-F238E27FC236}">
                <a16:creationId xmlns:a16="http://schemas.microsoft.com/office/drawing/2014/main" id="{85E9E61E-D6BE-914A-938F-C14E60700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006" y="2672316"/>
            <a:ext cx="52281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0.9</a:t>
            </a:r>
          </a:p>
        </p:txBody>
      </p:sp>
      <p:sp>
        <p:nvSpPr>
          <p:cNvPr id="21695" name="TextBox 300">
            <a:extLst>
              <a:ext uri="{FF2B5EF4-FFF2-40B4-BE49-F238E27FC236}">
                <a16:creationId xmlns:a16="http://schemas.microsoft.com/office/drawing/2014/main" id="{0543C74E-7143-3148-A602-9D0444C1C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006" y="2919966"/>
            <a:ext cx="52281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0.8</a:t>
            </a:r>
          </a:p>
        </p:txBody>
      </p:sp>
      <p:sp>
        <p:nvSpPr>
          <p:cNvPr id="21696" name="TextBox 301">
            <a:extLst>
              <a:ext uri="{FF2B5EF4-FFF2-40B4-BE49-F238E27FC236}">
                <a16:creationId xmlns:a16="http://schemas.microsoft.com/office/drawing/2014/main" id="{672ED235-0D62-5640-A112-7B8D1896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006" y="3165500"/>
            <a:ext cx="52281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0.7</a:t>
            </a:r>
          </a:p>
        </p:txBody>
      </p:sp>
      <p:sp>
        <p:nvSpPr>
          <p:cNvPr id="21697" name="TextBox 302">
            <a:extLst>
              <a:ext uri="{FF2B5EF4-FFF2-40B4-BE49-F238E27FC236}">
                <a16:creationId xmlns:a16="http://schemas.microsoft.com/office/drawing/2014/main" id="{B61F17AD-8F2A-C546-87DA-0CF5DFABA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006" y="3413149"/>
            <a:ext cx="52281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0.6</a:t>
            </a:r>
          </a:p>
        </p:txBody>
      </p:sp>
      <p:sp>
        <p:nvSpPr>
          <p:cNvPr id="21698" name="TextBox 303">
            <a:extLst>
              <a:ext uri="{FF2B5EF4-FFF2-40B4-BE49-F238E27FC236}">
                <a16:creationId xmlns:a16="http://schemas.microsoft.com/office/drawing/2014/main" id="{963954CB-8D3B-FC49-AD6F-9A3E63685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006" y="3658682"/>
            <a:ext cx="52281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0.5</a:t>
            </a:r>
          </a:p>
        </p:txBody>
      </p:sp>
      <p:sp>
        <p:nvSpPr>
          <p:cNvPr id="21699" name="TextBox 304">
            <a:extLst>
              <a:ext uri="{FF2B5EF4-FFF2-40B4-BE49-F238E27FC236}">
                <a16:creationId xmlns:a16="http://schemas.microsoft.com/office/drawing/2014/main" id="{5FE7CBB0-54C5-7541-8E01-DAB68244C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006" y="4151866"/>
            <a:ext cx="52281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0.3</a:t>
            </a:r>
          </a:p>
        </p:txBody>
      </p:sp>
      <p:sp>
        <p:nvSpPr>
          <p:cNvPr id="21700" name="TextBox 305">
            <a:extLst>
              <a:ext uri="{FF2B5EF4-FFF2-40B4-BE49-F238E27FC236}">
                <a16:creationId xmlns:a16="http://schemas.microsoft.com/office/drawing/2014/main" id="{D04911FB-0962-1544-9EFF-8814DC39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006" y="4399516"/>
            <a:ext cx="52281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0.2</a:t>
            </a:r>
          </a:p>
        </p:txBody>
      </p:sp>
      <p:sp>
        <p:nvSpPr>
          <p:cNvPr id="21701" name="TextBox 306">
            <a:extLst>
              <a:ext uri="{FF2B5EF4-FFF2-40B4-BE49-F238E27FC236}">
                <a16:creationId xmlns:a16="http://schemas.microsoft.com/office/drawing/2014/main" id="{634F75F7-7B5F-8248-9D45-348A070AF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006" y="4647166"/>
            <a:ext cx="52281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0.1</a:t>
            </a:r>
          </a:p>
        </p:txBody>
      </p:sp>
      <p:sp>
        <p:nvSpPr>
          <p:cNvPr id="21702" name="TextBox 307">
            <a:extLst>
              <a:ext uri="{FF2B5EF4-FFF2-40B4-BE49-F238E27FC236}">
                <a16:creationId xmlns:a16="http://schemas.microsoft.com/office/drawing/2014/main" id="{A84C6AA6-954F-8B48-97FC-8C3B266B7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006" y="4892700"/>
            <a:ext cx="52281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0.0</a:t>
            </a:r>
          </a:p>
        </p:txBody>
      </p:sp>
      <p:sp>
        <p:nvSpPr>
          <p:cNvPr id="21703" name="TextBox 308">
            <a:extLst>
              <a:ext uri="{FF2B5EF4-FFF2-40B4-BE49-F238E27FC236}">
                <a16:creationId xmlns:a16="http://schemas.microsoft.com/office/drawing/2014/main" id="{158EB87D-9984-ED41-A1A0-110D1FEAE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006" y="3906333"/>
            <a:ext cx="52281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0.4</a:t>
            </a:r>
          </a:p>
        </p:txBody>
      </p:sp>
      <p:sp>
        <p:nvSpPr>
          <p:cNvPr id="21704" name="TextBox 309">
            <a:extLst>
              <a:ext uri="{FF2B5EF4-FFF2-40B4-BE49-F238E27FC236}">
                <a16:creationId xmlns:a16="http://schemas.microsoft.com/office/drawing/2014/main" id="{145AE13F-6FE2-AF48-91BA-BCCF08E70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1606" y="5186916"/>
            <a:ext cx="4148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0</a:t>
            </a:r>
          </a:p>
        </p:txBody>
      </p:sp>
      <p:sp>
        <p:nvSpPr>
          <p:cNvPr id="21705" name="TextBox 310">
            <a:extLst>
              <a:ext uri="{FF2B5EF4-FFF2-40B4-BE49-F238E27FC236}">
                <a16:creationId xmlns:a16="http://schemas.microsoft.com/office/drawing/2014/main" id="{FDDE6D80-F975-714E-A770-B00D7F669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8" y="5186916"/>
            <a:ext cx="4148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3</a:t>
            </a:r>
          </a:p>
        </p:txBody>
      </p:sp>
      <p:sp>
        <p:nvSpPr>
          <p:cNvPr id="21706" name="TextBox 311">
            <a:extLst>
              <a:ext uri="{FF2B5EF4-FFF2-40B4-BE49-F238E27FC236}">
                <a16:creationId xmlns:a16="http://schemas.microsoft.com/office/drawing/2014/main" id="{BD70DC4A-2520-BA4F-90AD-D7FE5F347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455" y="5186916"/>
            <a:ext cx="4148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6</a:t>
            </a:r>
          </a:p>
        </p:txBody>
      </p:sp>
      <p:sp>
        <p:nvSpPr>
          <p:cNvPr id="21707" name="TextBox 312">
            <a:extLst>
              <a:ext uri="{FF2B5EF4-FFF2-40B4-BE49-F238E27FC236}">
                <a16:creationId xmlns:a16="http://schemas.microsoft.com/office/drawing/2014/main" id="{E9EFD180-80AC-9148-9700-42C5F7D04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939" y="5186916"/>
            <a:ext cx="4148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9</a:t>
            </a:r>
          </a:p>
        </p:txBody>
      </p:sp>
      <p:sp>
        <p:nvSpPr>
          <p:cNvPr id="21708" name="TextBox 313">
            <a:extLst>
              <a:ext uri="{FF2B5EF4-FFF2-40B4-BE49-F238E27FC236}">
                <a16:creationId xmlns:a16="http://schemas.microsoft.com/office/drawing/2014/main" id="{CA2770FC-E4F4-C144-9E41-B874425D7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422" y="5186915"/>
            <a:ext cx="4148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12</a:t>
            </a:r>
          </a:p>
        </p:txBody>
      </p:sp>
      <p:sp>
        <p:nvSpPr>
          <p:cNvPr id="21709" name="TextBox 314">
            <a:extLst>
              <a:ext uri="{FF2B5EF4-FFF2-40B4-BE49-F238E27FC236}">
                <a16:creationId xmlns:a16="http://schemas.microsoft.com/office/drawing/2014/main" id="{D4E6BF70-11CA-EF41-A9A8-0A7532EB7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788" y="5186915"/>
            <a:ext cx="4148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15</a:t>
            </a:r>
          </a:p>
        </p:txBody>
      </p:sp>
      <p:sp>
        <p:nvSpPr>
          <p:cNvPr id="21710" name="TextBox 315">
            <a:extLst>
              <a:ext uri="{FF2B5EF4-FFF2-40B4-BE49-F238E27FC236}">
                <a16:creationId xmlns:a16="http://schemas.microsoft.com/office/drawing/2014/main" id="{AD23AF1B-C0FA-3747-A8DA-41E659390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8272" y="5186915"/>
            <a:ext cx="4148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18</a:t>
            </a:r>
          </a:p>
        </p:txBody>
      </p:sp>
      <p:sp>
        <p:nvSpPr>
          <p:cNvPr id="21711" name="TextBox 316">
            <a:extLst>
              <a:ext uri="{FF2B5EF4-FFF2-40B4-BE49-F238E27FC236}">
                <a16:creationId xmlns:a16="http://schemas.microsoft.com/office/drawing/2014/main" id="{1CB6EB23-CB02-0A40-A8A2-DA1A9B021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1755" y="5186915"/>
            <a:ext cx="4148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21</a:t>
            </a:r>
          </a:p>
        </p:txBody>
      </p:sp>
      <p:sp>
        <p:nvSpPr>
          <p:cNvPr id="21712" name="TextBox 317">
            <a:extLst>
              <a:ext uri="{FF2B5EF4-FFF2-40B4-BE49-F238E27FC236}">
                <a16:creationId xmlns:a16="http://schemas.microsoft.com/office/drawing/2014/main" id="{83E6BBFA-0D2C-9341-BB22-C3C602320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3122" y="5186915"/>
            <a:ext cx="416984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24</a:t>
            </a:r>
          </a:p>
        </p:txBody>
      </p:sp>
      <p:sp>
        <p:nvSpPr>
          <p:cNvPr id="21713" name="TextBox 318">
            <a:extLst>
              <a:ext uri="{FF2B5EF4-FFF2-40B4-BE49-F238E27FC236}">
                <a16:creationId xmlns:a16="http://schemas.microsoft.com/office/drawing/2014/main" id="{83343399-BB2D-3F4D-86FA-939762FCE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6606" y="5186915"/>
            <a:ext cx="4148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27</a:t>
            </a:r>
          </a:p>
        </p:txBody>
      </p:sp>
      <p:sp>
        <p:nvSpPr>
          <p:cNvPr id="21714" name="TextBox 319">
            <a:extLst>
              <a:ext uri="{FF2B5EF4-FFF2-40B4-BE49-F238E27FC236}">
                <a16:creationId xmlns:a16="http://schemas.microsoft.com/office/drawing/2014/main" id="{6E7DA647-22C5-D64C-B1FB-EC7D8B659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0088" y="5186915"/>
            <a:ext cx="4148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30</a:t>
            </a:r>
          </a:p>
        </p:txBody>
      </p:sp>
      <p:sp>
        <p:nvSpPr>
          <p:cNvPr id="21715" name="TextBox 320">
            <a:extLst>
              <a:ext uri="{FF2B5EF4-FFF2-40B4-BE49-F238E27FC236}">
                <a16:creationId xmlns:a16="http://schemas.microsoft.com/office/drawing/2014/main" id="{CEFE8E00-5091-CF49-9CC4-D329F1A2C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1455" y="5186915"/>
            <a:ext cx="416984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33</a:t>
            </a:r>
          </a:p>
        </p:txBody>
      </p:sp>
      <p:sp>
        <p:nvSpPr>
          <p:cNvPr id="21716" name="TextBox 321">
            <a:extLst>
              <a:ext uri="{FF2B5EF4-FFF2-40B4-BE49-F238E27FC236}">
                <a16:creationId xmlns:a16="http://schemas.microsoft.com/office/drawing/2014/main" id="{D15EF055-81DA-5F44-816D-1056F706C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4939" y="5186915"/>
            <a:ext cx="4148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067"/>
              <a:t>36</a:t>
            </a:r>
          </a:p>
        </p:txBody>
      </p:sp>
      <p:sp>
        <p:nvSpPr>
          <p:cNvPr id="21717" name="TextBox 176">
            <a:extLst>
              <a:ext uri="{FF2B5EF4-FFF2-40B4-BE49-F238E27FC236}">
                <a16:creationId xmlns:a16="http://schemas.microsoft.com/office/drawing/2014/main" id="{4D3FB3A0-1D79-C242-AF2B-1D7908783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1606" y="5663167"/>
            <a:ext cx="4212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105</a:t>
            </a:r>
          </a:p>
          <a:p>
            <a:pPr algn="ctr" eaLnBrk="1" hangingPunct="1"/>
            <a:r>
              <a:rPr lang="en-GB" altLang="en-US" sz="800"/>
              <a:t>52</a:t>
            </a:r>
          </a:p>
        </p:txBody>
      </p:sp>
      <p:sp>
        <p:nvSpPr>
          <p:cNvPr id="21718" name="TextBox 177">
            <a:extLst>
              <a:ext uri="{FF2B5EF4-FFF2-40B4-BE49-F238E27FC236}">
                <a16:creationId xmlns:a16="http://schemas.microsoft.com/office/drawing/2014/main" id="{10EF16F5-5EE7-FD48-A9C6-45F131D4D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439" y="5663166"/>
            <a:ext cx="414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95</a:t>
            </a:r>
          </a:p>
          <a:p>
            <a:pPr algn="ctr" eaLnBrk="1" hangingPunct="1"/>
            <a:r>
              <a:rPr lang="en-GB" altLang="en-US" sz="800"/>
              <a:t>34</a:t>
            </a:r>
          </a:p>
        </p:txBody>
      </p:sp>
      <p:sp>
        <p:nvSpPr>
          <p:cNvPr id="21719" name="TextBox 178">
            <a:extLst>
              <a:ext uri="{FF2B5EF4-FFF2-40B4-BE49-F238E27FC236}">
                <a16:creationId xmlns:a16="http://schemas.microsoft.com/office/drawing/2014/main" id="{03C0B0C4-5A86-3043-B6DE-F779A8EC0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2806" y="5663166"/>
            <a:ext cx="4169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76</a:t>
            </a:r>
          </a:p>
          <a:p>
            <a:pPr algn="ctr" eaLnBrk="1" hangingPunct="1"/>
            <a:r>
              <a:rPr lang="en-GB" altLang="en-US" sz="800"/>
              <a:t>15</a:t>
            </a:r>
          </a:p>
        </p:txBody>
      </p:sp>
      <p:sp>
        <p:nvSpPr>
          <p:cNvPr id="21720" name="TextBox 179">
            <a:extLst>
              <a:ext uri="{FF2B5EF4-FFF2-40B4-BE49-F238E27FC236}">
                <a16:creationId xmlns:a16="http://schemas.microsoft.com/office/drawing/2014/main" id="{08F6FF25-8B30-B543-AAF2-C65CE56F5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288" y="5663166"/>
            <a:ext cx="414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65</a:t>
            </a:r>
          </a:p>
          <a:p>
            <a:pPr algn="ctr" eaLnBrk="1" hangingPunct="1"/>
            <a:r>
              <a:rPr lang="en-GB" altLang="en-US" sz="800"/>
              <a:t>8</a:t>
            </a:r>
          </a:p>
        </p:txBody>
      </p:sp>
      <p:sp>
        <p:nvSpPr>
          <p:cNvPr id="21721" name="TextBox 180">
            <a:extLst>
              <a:ext uri="{FF2B5EF4-FFF2-40B4-BE49-F238E27FC236}">
                <a16:creationId xmlns:a16="http://schemas.microsoft.com/office/drawing/2014/main" id="{89A90BC1-50CD-5040-BC59-942E99DC2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772" y="5663166"/>
            <a:ext cx="414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56</a:t>
            </a:r>
          </a:p>
          <a:p>
            <a:pPr algn="ctr" eaLnBrk="1" hangingPunct="1"/>
            <a:r>
              <a:rPr lang="en-GB" altLang="en-US" sz="800"/>
              <a:t>6</a:t>
            </a:r>
          </a:p>
        </p:txBody>
      </p:sp>
      <p:sp>
        <p:nvSpPr>
          <p:cNvPr id="21722" name="TextBox 181">
            <a:extLst>
              <a:ext uri="{FF2B5EF4-FFF2-40B4-BE49-F238E27FC236}">
                <a16:creationId xmlns:a16="http://schemas.microsoft.com/office/drawing/2014/main" id="{55E02D80-9C4A-5348-84DA-A4CB966CB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3255" y="5663166"/>
            <a:ext cx="414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44</a:t>
            </a:r>
          </a:p>
          <a:p>
            <a:pPr algn="ctr" eaLnBrk="1" hangingPunct="1"/>
            <a:r>
              <a:rPr lang="en-GB" altLang="en-US" sz="800"/>
              <a:t>6</a:t>
            </a:r>
          </a:p>
        </p:txBody>
      </p:sp>
      <p:sp>
        <p:nvSpPr>
          <p:cNvPr id="21723" name="TextBox 182">
            <a:extLst>
              <a:ext uri="{FF2B5EF4-FFF2-40B4-BE49-F238E27FC236}">
                <a16:creationId xmlns:a16="http://schemas.microsoft.com/office/drawing/2014/main" id="{FEF446F7-AF6B-C240-ABE8-398A65E9B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4622" y="5663166"/>
            <a:ext cx="414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35</a:t>
            </a:r>
          </a:p>
          <a:p>
            <a:pPr algn="ctr" eaLnBrk="1" hangingPunct="1"/>
            <a:r>
              <a:rPr lang="en-GB" altLang="en-US" sz="800"/>
              <a:t>4</a:t>
            </a:r>
          </a:p>
        </p:txBody>
      </p:sp>
      <p:sp>
        <p:nvSpPr>
          <p:cNvPr id="21724" name="TextBox 183">
            <a:extLst>
              <a:ext uri="{FF2B5EF4-FFF2-40B4-BE49-F238E27FC236}">
                <a16:creationId xmlns:a16="http://schemas.microsoft.com/office/drawing/2014/main" id="{8DC9FBB1-E94B-C148-B384-B4491871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8106" y="5663166"/>
            <a:ext cx="414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31</a:t>
            </a:r>
          </a:p>
          <a:p>
            <a:pPr algn="ctr" eaLnBrk="1" hangingPunct="1"/>
            <a:r>
              <a:rPr lang="en-GB" altLang="en-US" sz="800"/>
              <a:t>3</a:t>
            </a:r>
          </a:p>
        </p:txBody>
      </p:sp>
      <p:sp>
        <p:nvSpPr>
          <p:cNvPr id="21725" name="TextBox 184">
            <a:extLst>
              <a:ext uri="{FF2B5EF4-FFF2-40B4-BE49-F238E27FC236}">
                <a16:creationId xmlns:a16="http://schemas.microsoft.com/office/drawing/2014/main" id="{1CCFCF04-8350-E34E-A39A-A2239BA43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588" y="5663166"/>
            <a:ext cx="414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13</a:t>
            </a:r>
          </a:p>
          <a:p>
            <a:pPr algn="ctr" eaLnBrk="1" hangingPunct="1"/>
            <a:r>
              <a:rPr lang="en-GB" altLang="en-US" sz="800"/>
              <a:t>2</a:t>
            </a:r>
          </a:p>
        </p:txBody>
      </p:sp>
      <p:sp>
        <p:nvSpPr>
          <p:cNvPr id="21726" name="TextBox 185">
            <a:extLst>
              <a:ext uri="{FF2B5EF4-FFF2-40B4-BE49-F238E27FC236}">
                <a16:creationId xmlns:a16="http://schemas.microsoft.com/office/drawing/2014/main" id="{70F68ECE-CC2E-134E-91E2-A6D5EFE22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2955" y="5663166"/>
            <a:ext cx="414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13</a:t>
            </a:r>
          </a:p>
          <a:p>
            <a:pPr algn="ctr" eaLnBrk="1" hangingPunct="1"/>
            <a:r>
              <a:rPr lang="en-GB" altLang="en-US" sz="800"/>
              <a:t>2</a:t>
            </a:r>
          </a:p>
        </p:txBody>
      </p:sp>
      <p:sp>
        <p:nvSpPr>
          <p:cNvPr id="21727" name="TextBox 186">
            <a:extLst>
              <a:ext uri="{FF2B5EF4-FFF2-40B4-BE49-F238E27FC236}">
                <a16:creationId xmlns:a16="http://schemas.microsoft.com/office/drawing/2014/main" id="{2906324E-FD2E-5B46-88B4-C667AA2C9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439" y="5663166"/>
            <a:ext cx="414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3</a:t>
            </a:r>
          </a:p>
          <a:p>
            <a:pPr algn="ctr" eaLnBrk="1" hangingPunct="1"/>
            <a:r>
              <a:rPr lang="en-GB" altLang="en-US" sz="800"/>
              <a:t>0</a:t>
            </a:r>
          </a:p>
        </p:txBody>
      </p:sp>
      <p:sp>
        <p:nvSpPr>
          <p:cNvPr id="21728" name="TextBox 187">
            <a:extLst>
              <a:ext uri="{FF2B5EF4-FFF2-40B4-BE49-F238E27FC236}">
                <a16:creationId xmlns:a16="http://schemas.microsoft.com/office/drawing/2014/main" id="{09CCA8C8-343A-564A-BA91-776C4DE21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9922" y="5663166"/>
            <a:ext cx="414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2</a:t>
            </a:r>
          </a:p>
          <a:p>
            <a:pPr algn="ctr" eaLnBrk="1" hangingPunct="1"/>
            <a:r>
              <a:rPr lang="en-GB" altLang="en-US" sz="800"/>
              <a:t>0</a:t>
            </a:r>
          </a:p>
        </p:txBody>
      </p:sp>
      <p:sp>
        <p:nvSpPr>
          <p:cNvPr id="21729" name="TextBox 188">
            <a:extLst>
              <a:ext uri="{FF2B5EF4-FFF2-40B4-BE49-F238E27FC236}">
                <a16:creationId xmlns:a16="http://schemas.microsoft.com/office/drawing/2014/main" id="{2C4693B4-5248-694F-AF48-F443ACF3A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1288" y="5663166"/>
            <a:ext cx="4169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"/>
              <a:t>0</a:t>
            </a:r>
          </a:p>
          <a:p>
            <a:pPr algn="ctr" eaLnBrk="1" hangingPunct="1"/>
            <a:r>
              <a:rPr lang="en-GB" altLang="en-US" sz="800"/>
              <a:t>0</a:t>
            </a:r>
          </a:p>
        </p:txBody>
      </p:sp>
      <p:sp>
        <p:nvSpPr>
          <p:cNvPr id="21730" name="TextBox 322">
            <a:extLst>
              <a:ext uri="{FF2B5EF4-FFF2-40B4-BE49-F238E27FC236}">
                <a16:creationId xmlns:a16="http://schemas.microsoft.com/office/drawing/2014/main" id="{E6F105C0-4EC4-6C4B-A026-27A3EC383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422" y="4628115"/>
            <a:ext cx="172508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067"/>
              <a:t>olaparib 300 mg bid</a:t>
            </a:r>
          </a:p>
          <a:p>
            <a:pPr eaLnBrk="1" hangingPunct="1"/>
            <a:r>
              <a:rPr lang="en-GB" altLang="en-US" sz="1067"/>
              <a:t>placebo bid</a:t>
            </a:r>
          </a:p>
        </p:txBody>
      </p:sp>
      <p:sp>
        <p:nvSpPr>
          <p:cNvPr id="21731" name="TextBox 323">
            <a:extLst>
              <a:ext uri="{FF2B5EF4-FFF2-40B4-BE49-F238E27FC236}">
                <a16:creationId xmlns:a16="http://schemas.microsoft.com/office/drawing/2014/main" id="{E113535E-0741-F24F-A60D-8DF78FC2A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522" y="4623882"/>
            <a:ext cx="172508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067"/>
              <a:t>olaparib 300 mg bid</a:t>
            </a:r>
          </a:p>
          <a:p>
            <a:pPr eaLnBrk="1" hangingPunct="1"/>
            <a:r>
              <a:rPr lang="en-GB" altLang="en-US" sz="1067"/>
              <a:t>placebo bid</a:t>
            </a:r>
          </a:p>
        </p:txBody>
      </p:sp>
      <p:graphicFrame>
        <p:nvGraphicFramePr>
          <p:cNvPr id="325" name="Table 324">
            <a:extLst>
              <a:ext uri="{FF2B5EF4-FFF2-40B4-BE49-F238E27FC236}">
                <a16:creationId xmlns:a16="http://schemas.microsoft.com/office/drawing/2014/main" id="{FD6C8394-ADAD-824A-8BEE-16F5C0F5B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30270"/>
              </p:ext>
            </p:extLst>
          </p:nvPr>
        </p:nvGraphicFramePr>
        <p:xfrm>
          <a:off x="8822202" y="1867983"/>
          <a:ext cx="3168352" cy="103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34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6016" marR="96016" marT="24015" marB="2401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Olaparib</a:t>
                      </a:r>
                      <a:r>
                        <a:rPr lang="en-GB" sz="11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 (N=105)</a:t>
                      </a:r>
                    </a:p>
                  </a:txBody>
                  <a:tcPr marL="96016" marR="96016" marT="24015" marB="240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0F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Placebo (N=52)</a:t>
                      </a:r>
                    </a:p>
                  </a:txBody>
                  <a:tcPr marL="96016" marR="96016" marT="24015" marB="240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6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PFS events, n (%) </a:t>
                      </a:r>
                      <a:endParaRPr lang="en-GB" sz="1100" b="1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6016" marR="96016" marT="24015" marB="240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73 (70)</a:t>
                      </a:r>
                      <a:endParaRPr lang="en-GB" sz="11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6016" marR="96016" marT="24015" marB="240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 (87)</a:t>
                      </a:r>
                      <a:endParaRPr lang="en-GB" sz="11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6016" marR="96016" marT="24015" marB="240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6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Median</a:t>
                      </a:r>
                      <a:r>
                        <a:rPr lang="en-US" sz="1100" b="1" baseline="0" dirty="0">
                          <a:effectLst/>
                        </a:rPr>
                        <a:t> </a:t>
                      </a:r>
                      <a:r>
                        <a:rPr lang="en-US" sz="1100" b="1" dirty="0">
                          <a:effectLst/>
                        </a:rPr>
                        <a:t>PFS, m</a:t>
                      </a:r>
                      <a:endParaRPr lang="en-GB" sz="1100" b="1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6016" marR="96016" marT="24015" marB="240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13.8</a:t>
                      </a:r>
                      <a:endParaRPr lang="en-GB" sz="11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6016" marR="96016" marT="24015" marB="240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5.5</a:t>
                      </a:r>
                      <a:endParaRPr lang="en-GB" sz="11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6016" marR="96016" marT="24015" marB="240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6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HR (95% CI)</a:t>
                      </a:r>
                      <a:endParaRPr lang="en-GB" sz="1100" b="1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6016" marR="96016" marT="24015" marB="240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0.37 (0.25</a:t>
                      </a: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100" b="1" dirty="0">
                          <a:effectLst/>
                        </a:rPr>
                        <a:t>0.54)</a:t>
                      </a:r>
                      <a:endParaRPr lang="en-GB" sz="1100" b="1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6016" marR="96016" marT="24015" marB="240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755" name="TextBox 325">
            <a:extLst>
              <a:ext uri="{FF2B5EF4-FFF2-40B4-BE49-F238E27FC236}">
                <a16:creationId xmlns:a16="http://schemas.microsoft.com/office/drawing/2014/main" id="{D136B52D-292B-5645-A7BF-D80056D4C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6722" y="5665282"/>
            <a:ext cx="15811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800"/>
              <a:t>Olaparib 300 mg bid</a:t>
            </a:r>
          </a:p>
          <a:p>
            <a:pPr algn="r" eaLnBrk="1" hangingPunct="1"/>
            <a:r>
              <a:rPr lang="en-GB" altLang="en-US" sz="800"/>
              <a:t>Placebo bid</a:t>
            </a:r>
          </a:p>
        </p:txBody>
      </p:sp>
      <p:sp>
        <p:nvSpPr>
          <p:cNvPr id="21756" name="Rectangle 326">
            <a:extLst>
              <a:ext uri="{FF2B5EF4-FFF2-40B4-BE49-F238E27FC236}">
                <a16:creationId xmlns:a16="http://schemas.microsoft.com/office/drawing/2014/main" id="{3FB576A3-1628-4F4D-A5A1-5C1857A12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111" y="5514999"/>
            <a:ext cx="14542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800" b="1"/>
              <a:t>Number of patients at risk</a:t>
            </a:r>
          </a:p>
        </p:txBody>
      </p:sp>
      <p:grpSp>
        <p:nvGrpSpPr>
          <p:cNvPr id="21757" name="Group 327">
            <a:extLst>
              <a:ext uri="{FF2B5EF4-FFF2-40B4-BE49-F238E27FC236}">
                <a16:creationId xmlns:a16="http://schemas.microsoft.com/office/drawing/2014/main" id="{450644C2-B24D-1B41-B7C9-2CD60890867C}"/>
              </a:ext>
            </a:extLst>
          </p:cNvPr>
          <p:cNvGrpSpPr>
            <a:grpSpLocks/>
          </p:cNvGrpSpPr>
          <p:nvPr/>
        </p:nvGrpSpPr>
        <p:grpSpPr bwMode="auto">
          <a:xfrm>
            <a:off x="7092106" y="2581300"/>
            <a:ext cx="3913716" cy="2440516"/>
            <a:chOff x="221041" y="91083"/>
            <a:chExt cx="2308439" cy="884660"/>
          </a:xfrm>
        </p:grpSpPr>
        <p:sp>
          <p:nvSpPr>
            <p:cNvPr id="21777" name="object 45">
              <a:extLst>
                <a:ext uri="{FF2B5EF4-FFF2-40B4-BE49-F238E27FC236}">
                  <a16:creationId xmlns:a16="http://schemas.microsoft.com/office/drawing/2014/main" id="{BB15FD15-EF78-6E42-8E8A-F698B5612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519" y="898347"/>
              <a:ext cx="3810" cy="0"/>
            </a:xfrm>
            <a:custGeom>
              <a:avLst/>
              <a:gdLst>
                <a:gd name="T0" fmla="*/ 0 w 3809"/>
                <a:gd name="T1" fmla="*/ 3696 w 380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09">
                  <a:moveTo>
                    <a:pt x="0" y="0"/>
                  </a:moveTo>
                  <a:lnTo>
                    <a:pt x="3695" y="0"/>
                  </a:lnTo>
                </a:path>
              </a:pathLst>
            </a:custGeom>
            <a:noFill/>
            <a:ln w="19050">
              <a:solidFill>
                <a:srgbClr val="0035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78" name="object 46">
              <a:extLst>
                <a:ext uri="{FF2B5EF4-FFF2-40B4-BE49-F238E27FC236}">
                  <a16:creationId xmlns:a16="http://schemas.microsoft.com/office/drawing/2014/main" id="{7B400116-0F80-2842-851E-3864806AE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239" y="898347"/>
              <a:ext cx="18415" cy="0"/>
            </a:xfrm>
            <a:custGeom>
              <a:avLst/>
              <a:gdLst>
                <a:gd name="T0" fmla="*/ 0 w 18415"/>
                <a:gd name="T1" fmla="*/ 18256 w 1841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415">
                  <a:moveTo>
                    <a:pt x="0" y="0"/>
                  </a:moveTo>
                  <a:lnTo>
                    <a:pt x="18256" y="0"/>
                  </a:lnTo>
                </a:path>
              </a:pathLst>
            </a:custGeom>
            <a:noFill/>
            <a:ln w="19050">
              <a:solidFill>
                <a:srgbClr val="0035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79" name="object 47">
              <a:extLst>
                <a:ext uri="{FF2B5EF4-FFF2-40B4-BE49-F238E27FC236}">
                  <a16:creationId xmlns:a16="http://schemas.microsoft.com/office/drawing/2014/main" id="{EF7A2CD9-918B-6248-BB64-A2926A247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521" y="897896"/>
              <a:ext cx="3810" cy="0"/>
            </a:xfrm>
            <a:custGeom>
              <a:avLst/>
              <a:gdLst>
                <a:gd name="T0" fmla="*/ 0 w 3810"/>
                <a:gd name="T1" fmla="*/ 3694 w 38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10">
                  <a:moveTo>
                    <a:pt x="0" y="0"/>
                  </a:moveTo>
                  <a:lnTo>
                    <a:pt x="3694" y="0"/>
                  </a:lnTo>
                </a:path>
              </a:pathLst>
            </a:custGeom>
            <a:noFill/>
            <a:ln w="19050">
              <a:solidFill>
                <a:srgbClr val="0035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0" name="object 48">
              <a:extLst>
                <a:ext uri="{FF2B5EF4-FFF2-40B4-BE49-F238E27FC236}">
                  <a16:creationId xmlns:a16="http://schemas.microsoft.com/office/drawing/2014/main" id="{50DA441F-DA18-CA42-B304-6F2C0157C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241" y="897896"/>
              <a:ext cx="18415" cy="0"/>
            </a:xfrm>
            <a:custGeom>
              <a:avLst/>
              <a:gdLst>
                <a:gd name="T0" fmla="*/ 0 w 18414"/>
                <a:gd name="T1" fmla="*/ 18257 w 1841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414">
                  <a:moveTo>
                    <a:pt x="0" y="0"/>
                  </a:moveTo>
                  <a:lnTo>
                    <a:pt x="18256" y="0"/>
                  </a:lnTo>
                </a:path>
              </a:pathLst>
            </a:custGeom>
            <a:noFill/>
            <a:ln w="19050">
              <a:solidFill>
                <a:srgbClr val="0035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1" name="object 49">
              <a:extLst>
                <a:ext uri="{FF2B5EF4-FFF2-40B4-BE49-F238E27FC236}">
                  <a16:creationId xmlns:a16="http://schemas.microsoft.com/office/drawing/2014/main" id="{8CFBD94C-965F-B24D-8CC5-8827505A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517" y="897030"/>
              <a:ext cx="3810" cy="0"/>
            </a:xfrm>
            <a:custGeom>
              <a:avLst/>
              <a:gdLst>
                <a:gd name="T0" fmla="*/ 0 w 3810"/>
                <a:gd name="T1" fmla="*/ 3695 w 38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10">
                  <a:moveTo>
                    <a:pt x="0" y="0"/>
                  </a:moveTo>
                  <a:lnTo>
                    <a:pt x="3695" y="0"/>
                  </a:lnTo>
                </a:path>
              </a:pathLst>
            </a:custGeom>
            <a:noFill/>
            <a:ln w="19050">
              <a:solidFill>
                <a:srgbClr val="0035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2" name="object 50">
              <a:extLst>
                <a:ext uri="{FF2B5EF4-FFF2-40B4-BE49-F238E27FC236}">
                  <a16:creationId xmlns:a16="http://schemas.microsoft.com/office/drawing/2014/main" id="{153548AE-69FA-9645-98D6-7065FFF34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237" y="897029"/>
              <a:ext cx="18415" cy="0"/>
            </a:xfrm>
            <a:custGeom>
              <a:avLst/>
              <a:gdLst>
                <a:gd name="T0" fmla="*/ 0 w 18414"/>
                <a:gd name="T1" fmla="*/ 18257 w 1841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414">
                  <a:moveTo>
                    <a:pt x="0" y="0"/>
                  </a:moveTo>
                  <a:lnTo>
                    <a:pt x="18256" y="0"/>
                  </a:lnTo>
                </a:path>
              </a:pathLst>
            </a:custGeom>
            <a:noFill/>
            <a:ln w="19050">
              <a:solidFill>
                <a:srgbClr val="0035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3" name="object 51">
              <a:extLst>
                <a:ext uri="{FF2B5EF4-FFF2-40B4-BE49-F238E27FC236}">
                  <a16:creationId xmlns:a16="http://schemas.microsoft.com/office/drawing/2014/main" id="{ECC0ADA8-1354-5A43-9DDA-1680C7A3B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258" y="897006"/>
              <a:ext cx="3810" cy="0"/>
            </a:xfrm>
            <a:custGeom>
              <a:avLst/>
              <a:gdLst>
                <a:gd name="T0" fmla="*/ 0 w 3810"/>
                <a:gd name="T1" fmla="*/ 3696 w 38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10">
                  <a:moveTo>
                    <a:pt x="0" y="0"/>
                  </a:moveTo>
                  <a:lnTo>
                    <a:pt x="3696" y="0"/>
                  </a:lnTo>
                </a:path>
              </a:pathLst>
            </a:custGeom>
            <a:noFill/>
            <a:ln w="19050">
              <a:solidFill>
                <a:srgbClr val="0035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4" name="object 52">
              <a:extLst>
                <a:ext uri="{FF2B5EF4-FFF2-40B4-BE49-F238E27FC236}">
                  <a16:creationId xmlns:a16="http://schemas.microsoft.com/office/drawing/2014/main" id="{FB635BBF-24F8-C347-9D86-9734B3C75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979" y="897006"/>
              <a:ext cx="18415" cy="0"/>
            </a:xfrm>
            <a:custGeom>
              <a:avLst/>
              <a:gdLst>
                <a:gd name="T0" fmla="*/ 0 w 18414"/>
                <a:gd name="T1" fmla="*/ 18257 w 1841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414">
                  <a:moveTo>
                    <a:pt x="0" y="0"/>
                  </a:moveTo>
                  <a:lnTo>
                    <a:pt x="18256" y="0"/>
                  </a:lnTo>
                </a:path>
              </a:pathLst>
            </a:custGeom>
            <a:noFill/>
            <a:ln w="19050">
              <a:solidFill>
                <a:srgbClr val="0035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" name="object 53">
              <a:extLst>
                <a:ext uri="{FF2B5EF4-FFF2-40B4-BE49-F238E27FC236}">
                  <a16:creationId xmlns:a16="http://schemas.microsoft.com/office/drawing/2014/main" id="{236460B7-A80A-9E48-8EEF-94343EFB23DB}"/>
                </a:ext>
              </a:extLst>
            </p:cNvPr>
            <p:cNvSpPr/>
            <p:nvPr/>
          </p:nvSpPr>
          <p:spPr>
            <a:xfrm>
              <a:off x="292204" y="91850"/>
              <a:ext cx="1846502" cy="807166"/>
            </a:xfrm>
            <a:custGeom>
              <a:avLst/>
              <a:gdLst/>
              <a:ahLst/>
              <a:cxnLst/>
              <a:rect l="l" t="t" r="r" b="b"/>
              <a:pathLst>
                <a:path w="1845945" h="807085">
                  <a:moveTo>
                    <a:pt x="0" y="35"/>
                  </a:moveTo>
                  <a:lnTo>
                    <a:pt x="14606" y="0"/>
                  </a:lnTo>
                  <a:lnTo>
                    <a:pt x="14629" y="9740"/>
                  </a:lnTo>
                  <a:lnTo>
                    <a:pt x="20720" y="9726"/>
                  </a:lnTo>
                  <a:lnTo>
                    <a:pt x="20734" y="15802"/>
                  </a:lnTo>
                  <a:lnTo>
                    <a:pt x="68806" y="15684"/>
                  </a:lnTo>
                  <a:lnTo>
                    <a:pt x="68849" y="33342"/>
                  </a:lnTo>
                  <a:lnTo>
                    <a:pt x="82235" y="33309"/>
                  </a:lnTo>
                  <a:lnTo>
                    <a:pt x="80459" y="53995"/>
                  </a:lnTo>
                  <a:lnTo>
                    <a:pt x="82285" y="53990"/>
                  </a:lnTo>
                  <a:lnTo>
                    <a:pt x="87810" y="53977"/>
                  </a:lnTo>
                  <a:lnTo>
                    <a:pt x="98184" y="53951"/>
                  </a:lnTo>
                  <a:lnTo>
                    <a:pt x="108217" y="53927"/>
                  </a:lnTo>
                  <a:lnTo>
                    <a:pt x="112715" y="53916"/>
                  </a:lnTo>
                  <a:lnTo>
                    <a:pt x="112812" y="94080"/>
                  </a:lnTo>
                  <a:lnTo>
                    <a:pt x="123160" y="94054"/>
                  </a:lnTo>
                  <a:lnTo>
                    <a:pt x="123214" y="115962"/>
                  </a:lnTo>
                  <a:lnTo>
                    <a:pt x="128076" y="115950"/>
                  </a:lnTo>
                  <a:lnTo>
                    <a:pt x="128116" y="131782"/>
                  </a:lnTo>
                  <a:lnTo>
                    <a:pt x="131160" y="131775"/>
                  </a:lnTo>
                  <a:lnTo>
                    <a:pt x="131403" y="230957"/>
                  </a:lnTo>
                  <a:lnTo>
                    <a:pt x="136273" y="230945"/>
                  </a:lnTo>
                  <a:lnTo>
                    <a:pt x="136405" y="285116"/>
                  </a:lnTo>
                  <a:lnTo>
                    <a:pt x="210642" y="284934"/>
                  </a:lnTo>
                  <a:lnTo>
                    <a:pt x="210680" y="300752"/>
                  </a:lnTo>
                  <a:lnTo>
                    <a:pt x="236852" y="300689"/>
                  </a:lnTo>
                  <a:lnTo>
                    <a:pt x="236900" y="320156"/>
                  </a:lnTo>
                  <a:lnTo>
                    <a:pt x="261240" y="320097"/>
                  </a:lnTo>
                  <a:lnTo>
                    <a:pt x="261285" y="338968"/>
                  </a:lnTo>
                  <a:lnTo>
                    <a:pt x="264937" y="338957"/>
                  </a:lnTo>
                  <a:lnTo>
                    <a:pt x="264979" y="356600"/>
                  </a:lnTo>
                  <a:lnTo>
                    <a:pt x="269850" y="356589"/>
                  </a:lnTo>
                  <a:lnTo>
                    <a:pt x="269892" y="374247"/>
                  </a:lnTo>
                  <a:lnTo>
                    <a:pt x="308837" y="374152"/>
                  </a:lnTo>
                  <a:lnTo>
                    <a:pt x="308883" y="392379"/>
                  </a:lnTo>
                  <a:lnTo>
                    <a:pt x="311313" y="392372"/>
                  </a:lnTo>
                  <a:lnTo>
                    <a:pt x="311400" y="427673"/>
                  </a:lnTo>
                  <a:lnTo>
                    <a:pt x="315664" y="427663"/>
                  </a:lnTo>
                  <a:lnTo>
                    <a:pt x="315762" y="467826"/>
                  </a:lnTo>
                  <a:lnTo>
                    <a:pt x="318192" y="470245"/>
                  </a:lnTo>
                  <a:lnTo>
                    <a:pt x="318298" y="514060"/>
                  </a:lnTo>
                  <a:lnTo>
                    <a:pt x="321957" y="514051"/>
                  </a:lnTo>
                  <a:lnTo>
                    <a:pt x="322016" y="537784"/>
                  </a:lnTo>
                  <a:lnTo>
                    <a:pt x="327492" y="537771"/>
                  </a:lnTo>
                  <a:lnTo>
                    <a:pt x="327535" y="555428"/>
                  </a:lnTo>
                  <a:lnTo>
                    <a:pt x="335443" y="555409"/>
                  </a:lnTo>
                  <a:lnTo>
                    <a:pt x="335521" y="587043"/>
                  </a:lnTo>
                  <a:lnTo>
                    <a:pt x="339172" y="587034"/>
                  </a:lnTo>
                  <a:lnTo>
                    <a:pt x="339260" y="622948"/>
                  </a:lnTo>
                  <a:lnTo>
                    <a:pt x="417761" y="622757"/>
                  </a:lnTo>
                  <a:lnTo>
                    <a:pt x="417805" y="641013"/>
                  </a:lnTo>
                  <a:lnTo>
                    <a:pt x="452493" y="640929"/>
                  </a:lnTo>
                  <a:lnTo>
                    <a:pt x="452534" y="657359"/>
                  </a:lnTo>
                  <a:lnTo>
                    <a:pt x="495136" y="657255"/>
                  </a:lnTo>
                  <a:lnTo>
                    <a:pt x="495219" y="691942"/>
                  </a:lnTo>
                  <a:lnTo>
                    <a:pt x="511651" y="691903"/>
                  </a:lnTo>
                  <a:lnTo>
                    <a:pt x="511738" y="727802"/>
                  </a:lnTo>
                  <a:lnTo>
                    <a:pt x="696737" y="727351"/>
                  </a:lnTo>
                  <a:lnTo>
                    <a:pt x="696789" y="748645"/>
                  </a:lnTo>
                  <a:lnTo>
                    <a:pt x="719908" y="748588"/>
                  </a:lnTo>
                  <a:lnTo>
                    <a:pt x="719952" y="766845"/>
                  </a:lnTo>
                  <a:lnTo>
                    <a:pt x="1020582" y="766113"/>
                  </a:lnTo>
                  <a:lnTo>
                    <a:pt x="1020632" y="786809"/>
                  </a:lnTo>
                  <a:lnTo>
                    <a:pt x="1091218" y="786636"/>
                  </a:lnTo>
                  <a:lnTo>
                    <a:pt x="1091267" y="806719"/>
                  </a:lnTo>
                  <a:lnTo>
                    <a:pt x="1845863" y="804881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lIns="0" tIns="0" rIns="0" bIns="0"/>
            <a:lstStyle/>
            <a:p>
              <a:pPr eaLnBrk="1" hangingPunct="1">
                <a:defRPr/>
              </a:pPr>
              <a:endParaRPr/>
            </a:p>
          </p:txBody>
        </p:sp>
        <p:sp>
          <p:nvSpPr>
            <p:cNvPr id="21786" name="object 54">
              <a:extLst>
                <a:ext uri="{FF2B5EF4-FFF2-40B4-BE49-F238E27FC236}">
                  <a16:creationId xmlns:a16="http://schemas.microsoft.com/office/drawing/2014/main" id="{4B61F295-504C-5D4F-A16A-3C2558577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22" y="91083"/>
              <a:ext cx="3810" cy="0"/>
            </a:xfrm>
            <a:custGeom>
              <a:avLst/>
              <a:gdLst>
                <a:gd name="T0" fmla="*/ 0 w 3810"/>
                <a:gd name="T1" fmla="*/ 3695 w 38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10">
                  <a:moveTo>
                    <a:pt x="0" y="0"/>
                  </a:moveTo>
                  <a:lnTo>
                    <a:pt x="3695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7" name="object 55">
              <a:extLst>
                <a:ext uri="{FF2B5EF4-FFF2-40B4-BE49-F238E27FC236}">
                  <a16:creationId xmlns:a16="http://schemas.microsoft.com/office/drawing/2014/main" id="{25C57968-2FBE-904C-ABE4-0D461E884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41" y="91083"/>
              <a:ext cx="18415" cy="0"/>
            </a:xfrm>
            <a:custGeom>
              <a:avLst/>
              <a:gdLst>
                <a:gd name="T0" fmla="*/ 0 w 18414"/>
                <a:gd name="T1" fmla="*/ 18257 w 1841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414">
                  <a:moveTo>
                    <a:pt x="0" y="0"/>
                  </a:moveTo>
                  <a:lnTo>
                    <a:pt x="18256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8" name="object 56">
              <a:extLst>
                <a:ext uri="{FF2B5EF4-FFF2-40B4-BE49-F238E27FC236}">
                  <a16:creationId xmlns:a16="http://schemas.microsoft.com/office/drawing/2014/main" id="{0929F230-F93B-DB4A-92C8-6B5A56E66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68" y="167246"/>
              <a:ext cx="3810" cy="0"/>
            </a:xfrm>
            <a:custGeom>
              <a:avLst/>
              <a:gdLst>
                <a:gd name="T0" fmla="*/ 0 w 3809"/>
                <a:gd name="T1" fmla="*/ 3696 w 380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09">
                  <a:moveTo>
                    <a:pt x="0" y="0"/>
                  </a:moveTo>
                  <a:lnTo>
                    <a:pt x="3695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9" name="object 57">
              <a:extLst>
                <a:ext uri="{FF2B5EF4-FFF2-40B4-BE49-F238E27FC236}">
                  <a16:creationId xmlns:a16="http://schemas.microsoft.com/office/drawing/2014/main" id="{7555F8E6-2EB0-9B47-8D95-9A3DE94B6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88" y="167246"/>
              <a:ext cx="18415" cy="0"/>
            </a:xfrm>
            <a:custGeom>
              <a:avLst/>
              <a:gdLst>
                <a:gd name="T0" fmla="*/ 0 w 18415"/>
                <a:gd name="T1" fmla="*/ 18256 w 1841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415">
                  <a:moveTo>
                    <a:pt x="0" y="0"/>
                  </a:moveTo>
                  <a:lnTo>
                    <a:pt x="18256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0" name="object 58">
              <a:extLst>
                <a:ext uri="{FF2B5EF4-FFF2-40B4-BE49-F238E27FC236}">
                  <a16:creationId xmlns:a16="http://schemas.microsoft.com/office/drawing/2014/main" id="{A39907A3-6CB2-5C4A-B273-81ED0A195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852" y="313746"/>
              <a:ext cx="3810" cy="0"/>
            </a:xfrm>
            <a:custGeom>
              <a:avLst/>
              <a:gdLst>
                <a:gd name="T0" fmla="*/ 0 w 3809"/>
                <a:gd name="T1" fmla="*/ 3696 w 380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09">
                  <a:moveTo>
                    <a:pt x="0" y="0"/>
                  </a:moveTo>
                  <a:lnTo>
                    <a:pt x="3695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1" name="object 59">
              <a:extLst>
                <a:ext uri="{FF2B5EF4-FFF2-40B4-BE49-F238E27FC236}">
                  <a16:creationId xmlns:a16="http://schemas.microsoft.com/office/drawing/2014/main" id="{D16E9724-2E01-C143-93C1-735F9A846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573" y="313746"/>
              <a:ext cx="18415" cy="0"/>
            </a:xfrm>
            <a:custGeom>
              <a:avLst/>
              <a:gdLst>
                <a:gd name="T0" fmla="*/ 0 w 18415"/>
                <a:gd name="T1" fmla="*/ 18256 w 1841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415">
                  <a:moveTo>
                    <a:pt x="0" y="0"/>
                  </a:moveTo>
                  <a:lnTo>
                    <a:pt x="18256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2" name="object 60">
              <a:extLst>
                <a:ext uri="{FF2B5EF4-FFF2-40B4-BE49-F238E27FC236}">
                  <a16:creationId xmlns:a16="http://schemas.microsoft.com/office/drawing/2014/main" id="{659C2F35-7B82-5F45-AC16-CE435CDA5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116" y="386340"/>
              <a:ext cx="3810" cy="0"/>
            </a:xfrm>
            <a:custGeom>
              <a:avLst/>
              <a:gdLst>
                <a:gd name="T0" fmla="*/ 0 w 3809"/>
                <a:gd name="T1" fmla="*/ 3696 w 380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09">
                  <a:moveTo>
                    <a:pt x="0" y="0"/>
                  </a:moveTo>
                  <a:lnTo>
                    <a:pt x="3695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3" name="object 61">
              <a:extLst>
                <a:ext uri="{FF2B5EF4-FFF2-40B4-BE49-F238E27FC236}">
                  <a16:creationId xmlns:a16="http://schemas.microsoft.com/office/drawing/2014/main" id="{E8945079-E88E-0E4A-A348-FBCF4B5EA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836" y="386340"/>
              <a:ext cx="18415" cy="0"/>
            </a:xfrm>
            <a:custGeom>
              <a:avLst/>
              <a:gdLst>
                <a:gd name="T0" fmla="*/ 0 w 18415"/>
                <a:gd name="T1" fmla="*/ 18256 w 1841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415">
                  <a:moveTo>
                    <a:pt x="0" y="0"/>
                  </a:moveTo>
                  <a:lnTo>
                    <a:pt x="18256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4" name="object 62">
              <a:extLst>
                <a:ext uri="{FF2B5EF4-FFF2-40B4-BE49-F238E27FC236}">
                  <a16:creationId xmlns:a16="http://schemas.microsoft.com/office/drawing/2014/main" id="{7090EE7C-0779-5D4B-BBD8-6DF1BC205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472" y="533298"/>
              <a:ext cx="3810" cy="0"/>
            </a:xfrm>
            <a:custGeom>
              <a:avLst/>
              <a:gdLst>
                <a:gd name="T0" fmla="*/ 0 w 3809"/>
                <a:gd name="T1" fmla="*/ 3696 w 380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09">
                  <a:moveTo>
                    <a:pt x="0" y="0"/>
                  </a:moveTo>
                  <a:lnTo>
                    <a:pt x="3695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5" name="object 63">
              <a:extLst>
                <a:ext uri="{FF2B5EF4-FFF2-40B4-BE49-F238E27FC236}">
                  <a16:creationId xmlns:a16="http://schemas.microsoft.com/office/drawing/2014/main" id="{B32D85D4-9113-5B49-9AA9-9DFB65D95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191" y="533298"/>
              <a:ext cx="18415" cy="0"/>
            </a:xfrm>
            <a:custGeom>
              <a:avLst/>
              <a:gdLst>
                <a:gd name="T0" fmla="*/ 0 w 18415"/>
                <a:gd name="T1" fmla="*/ 18256 w 1841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415">
                  <a:moveTo>
                    <a:pt x="0" y="0"/>
                  </a:moveTo>
                  <a:lnTo>
                    <a:pt x="18256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6" name="object 64">
              <a:extLst>
                <a:ext uri="{FF2B5EF4-FFF2-40B4-BE49-F238E27FC236}">
                  <a16:creationId xmlns:a16="http://schemas.microsoft.com/office/drawing/2014/main" id="{568A4BF0-B280-1946-A898-56590380D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41" y="625006"/>
              <a:ext cx="3810" cy="0"/>
            </a:xfrm>
            <a:custGeom>
              <a:avLst/>
              <a:gdLst>
                <a:gd name="T0" fmla="*/ 0 w 3809"/>
                <a:gd name="T1" fmla="*/ 3696 w 380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09">
                  <a:moveTo>
                    <a:pt x="0" y="0"/>
                  </a:moveTo>
                  <a:lnTo>
                    <a:pt x="3695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7" name="object 65">
              <a:extLst>
                <a:ext uri="{FF2B5EF4-FFF2-40B4-BE49-F238E27FC236}">
                  <a16:creationId xmlns:a16="http://schemas.microsoft.com/office/drawing/2014/main" id="{AB753E17-8598-EF43-B855-BBF67457C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061" y="625006"/>
              <a:ext cx="18415" cy="0"/>
            </a:xfrm>
            <a:custGeom>
              <a:avLst/>
              <a:gdLst>
                <a:gd name="T0" fmla="*/ 0 w 18415"/>
                <a:gd name="T1" fmla="*/ 18256 w 1841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415">
                  <a:moveTo>
                    <a:pt x="0" y="0"/>
                  </a:moveTo>
                  <a:lnTo>
                    <a:pt x="18256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8" name="object 66">
              <a:extLst>
                <a:ext uri="{FF2B5EF4-FFF2-40B4-BE49-F238E27FC236}">
                  <a16:creationId xmlns:a16="http://schemas.microsoft.com/office/drawing/2014/main" id="{6AB82EB2-FA27-264A-B34C-50BFB4150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926" y="689873"/>
              <a:ext cx="3810" cy="0"/>
            </a:xfrm>
            <a:custGeom>
              <a:avLst/>
              <a:gdLst>
                <a:gd name="T0" fmla="*/ 0 w 3810"/>
                <a:gd name="T1" fmla="*/ 3695 w 38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10">
                  <a:moveTo>
                    <a:pt x="0" y="0"/>
                  </a:moveTo>
                  <a:lnTo>
                    <a:pt x="3695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9" name="object 67">
              <a:extLst>
                <a:ext uri="{FF2B5EF4-FFF2-40B4-BE49-F238E27FC236}">
                  <a16:creationId xmlns:a16="http://schemas.microsoft.com/office/drawing/2014/main" id="{0C4F9A50-BE70-1D47-B57C-7E6004591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229" y="689855"/>
              <a:ext cx="3810" cy="0"/>
            </a:xfrm>
            <a:custGeom>
              <a:avLst/>
              <a:gdLst>
                <a:gd name="T0" fmla="*/ 0 w 3810"/>
                <a:gd name="T1" fmla="*/ 3695 w 38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10">
                  <a:moveTo>
                    <a:pt x="0" y="0"/>
                  </a:moveTo>
                  <a:lnTo>
                    <a:pt x="3695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0" name="object 68">
              <a:extLst>
                <a:ext uri="{FF2B5EF4-FFF2-40B4-BE49-F238E27FC236}">
                  <a16:creationId xmlns:a16="http://schemas.microsoft.com/office/drawing/2014/main" id="{7A877911-0296-434A-A451-5003A2FB9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949" y="689855"/>
              <a:ext cx="18415" cy="0"/>
            </a:xfrm>
            <a:custGeom>
              <a:avLst/>
              <a:gdLst>
                <a:gd name="T0" fmla="*/ 0 w 18414"/>
                <a:gd name="T1" fmla="*/ 18257 w 1841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414">
                  <a:moveTo>
                    <a:pt x="0" y="0"/>
                  </a:moveTo>
                  <a:lnTo>
                    <a:pt x="18256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1" name="object 69">
              <a:extLst>
                <a:ext uri="{FF2B5EF4-FFF2-40B4-BE49-F238E27FC236}">
                  <a16:creationId xmlns:a16="http://schemas.microsoft.com/office/drawing/2014/main" id="{53A75A39-F983-2246-BBCC-85616B90E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475" y="699869"/>
              <a:ext cx="3810" cy="0"/>
            </a:xfrm>
            <a:custGeom>
              <a:avLst/>
              <a:gdLst>
                <a:gd name="T0" fmla="*/ 0 w 3810"/>
                <a:gd name="T1" fmla="*/ 3696 w 38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10">
                  <a:moveTo>
                    <a:pt x="0" y="0"/>
                  </a:moveTo>
                  <a:lnTo>
                    <a:pt x="3696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2" name="object 70">
              <a:extLst>
                <a:ext uri="{FF2B5EF4-FFF2-40B4-BE49-F238E27FC236}">
                  <a16:creationId xmlns:a16="http://schemas.microsoft.com/office/drawing/2014/main" id="{85880541-82D3-2B45-9CF8-E660FD3E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195" y="699869"/>
              <a:ext cx="18415" cy="0"/>
            </a:xfrm>
            <a:custGeom>
              <a:avLst/>
              <a:gdLst>
                <a:gd name="T0" fmla="*/ 0 w 18414"/>
                <a:gd name="T1" fmla="*/ 18257 w 1841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414">
                  <a:moveTo>
                    <a:pt x="0" y="0"/>
                  </a:moveTo>
                  <a:lnTo>
                    <a:pt x="18256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3" name="object 71">
              <a:extLst>
                <a:ext uri="{FF2B5EF4-FFF2-40B4-BE49-F238E27FC236}">
                  <a16:creationId xmlns:a16="http://schemas.microsoft.com/office/drawing/2014/main" id="{FD84DE61-E73D-0341-B758-964332A96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983" y="712635"/>
              <a:ext cx="3810" cy="0"/>
            </a:xfrm>
            <a:custGeom>
              <a:avLst/>
              <a:gdLst>
                <a:gd name="T0" fmla="*/ 0 w 3810"/>
                <a:gd name="T1" fmla="*/ 3695 w 38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10">
                  <a:moveTo>
                    <a:pt x="0" y="0"/>
                  </a:moveTo>
                  <a:lnTo>
                    <a:pt x="3695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4" name="object 72">
              <a:extLst>
                <a:ext uri="{FF2B5EF4-FFF2-40B4-BE49-F238E27FC236}">
                  <a16:creationId xmlns:a16="http://schemas.microsoft.com/office/drawing/2014/main" id="{0EC16954-1E0F-6041-8926-61E900C12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704" y="712635"/>
              <a:ext cx="18415" cy="0"/>
            </a:xfrm>
            <a:custGeom>
              <a:avLst/>
              <a:gdLst>
                <a:gd name="T0" fmla="*/ 0 w 18414"/>
                <a:gd name="T1" fmla="*/ 18257 w 1841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414">
                  <a:moveTo>
                    <a:pt x="0" y="0"/>
                  </a:moveTo>
                  <a:lnTo>
                    <a:pt x="18256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5" name="object 73">
              <a:extLst>
                <a:ext uri="{FF2B5EF4-FFF2-40B4-BE49-F238E27FC236}">
                  <a16:creationId xmlns:a16="http://schemas.microsoft.com/office/drawing/2014/main" id="{BE70D05C-D418-6E45-9009-E171529DD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632" y="725150"/>
              <a:ext cx="3810" cy="0"/>
            </a:xfrm>
            <a:custGeom>
              <a:avLst/>
              <a:gdLst>
                <a:gd name="T0" fmla="*/ 0 w 3810"/>
                <a:gd name="T1" fmla="*/ 3696 w 38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10">
                  <a:moveTo>
                    <a:pt x="0" y="0"/>
                  </a:moveTo>
                  <a:lnTo>
                    <a:pt x="3696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6" name="object 74">
              <a:extLst>
                <a:ext uri="{FF2B5EF4-FFF2-40B4-BE49-F238E27FC236}">
                  <a16:creationId xmlns:a16="http://schemas.microsoft.com/office/drawing/2014/main" id="{DC0E1BB3-9599-BC45-9C59-6823CD590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353" y="725150"/>
              <a:ext cx="18415" cy="0"/>
            </a:xfrm>
            <a:custGeom>
              <a:avLst/>
              <a:gdLst>
                <a:gd name="T0" fmla="*/ 0 w 18414"/>
                <a:gd name="T1" fmla="*/ 18257 w 1841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414">
                  <a:moveTo>
                    <a:pt x="0" y="0"/>
                  </a:moveTo>
                  <a:lnTo>
                    <a:pt x="18256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7" name="object 75">
              <a:extLst>
                <a:ext uri="{FF2B5EF4-FFF2-40B4-BE49-F238E27FC236}">
                  <a16:creationId xmlns:a16="http://schemas.microsoft.com/office/drawing/2014/main" id="{7DFF6232-F5E3-2D42-8125-8253B435D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394" y="742710"/>
              <a:ext cx="3810" cy="0"/>
            </a:xfrm>
            <a:custGeom>
              <a:avLst/>
              <a:gdLst>
                <a:gd name="T0" fmla="*/ 0 w 3810"/>
                <a:gd name="T1" fmla="*/ 3695 w 38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10">
                  <a:moveTo>
                    <a:pt x="0" y="0"/>
                  </a:moveTo>
                  <a:lnTo>
                    <a:pt x="3695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8" name="object 76">
              <a:extLst>
                <a:ext uri="{FF2B5EF4-FFF2-40B4-BE49-F238E27FC236}">
                  <a16:creationId xmlns:a16="http://schemas.microsoft.com/office/drawing/2014/main" id="{2CA2CA69-3F0F-8342-8124-072439EC8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114" y="742710"/>
              <a:ext cx="18415" cy="0"/>
            </a:xfrm>
            <a:custGeom>
              <a:avLst/>
              <a:gdLst>
                <a:gd name="T0" fmla="*/ 0 w 18414"/>
                <a:gd name="T1" fmla="*/ 18257 w 1841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414">
                  <a:moveTo>
                    <a:pt x="0" y="0"/>
                  </a:moveTo>
                  <a:lnTo>
                    <a:pt x="18256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9" name="object 77">
              <a:extLst>
                <a:ext uri="{FF2B5EF4-FFF2-40B4-BE49-F238E27FC236}">
                  <a16:creationId xmlns:a16="http://schemas.microsoft.com/office/drawing/2014/main" id="{F71684C2-41F0-E144-8CCA-534B25D12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739" y="741852"/>
              <a:ext cx="3810" cy="0"/>
            </a:xfrm>
            <a:custGeom>
              <a:avLst/>
              <a:gdLst>
                <a:gd name="T0" fmla="*/ 0 w 3810"/>
                <a:gd name="T1" fmla="*/ 3695 w 38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10">
                  <a:moveTo>
                    <a:pt x="0" y="0"/>
                  </a:moveTo>
                  <a:lnTo>
                    <a:pt x="3695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0" name="object 78">
              <a:extLst>
                <a:ext uri="{FF2B5EF4-FFF2-40B4-BE49-F238E27FC236}">
                  <a16:creationId xmlns:a16="http://schemas.microsoft.com/office/drawing/2014/main" id="{C8CFB1D8-D5DA-244A-AB09-9DB58837E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459" y="741853"/>
              <a:ext cx="18415" cy="0"/>
            </a:xfrm>
            <a:custGeom>
              <a:avLst/>
              <a:gdLst>
                <a:gd name="T0" fmla="*/ 0 w 18414"/>
                <a:gd name="T1" fmla="*/ 18257 w 1841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414">
                  <a:moveTo>
                    <a:pt x="0" y="0"/>
                  </a:moveTo>
                  <a:lnTo>
                    <a:pt x="18256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1" name="object 79">
              <a:extLst>
                <a:ext uri="{FF2B5EF4-FFF2-40B4-BE49-F238E27FC236}">
                  <a16:creationId xmlns:a16="http://schemas.microsoft.com/office/drawing/2014/main" id="{9FF5FC31-E162-BE44-93DB-A84D765EB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345" y="741817"/>
              <a:ext cx="3810" cy="0"/>
            </a:xfrm>
            <a:custGeom>
              <a:avLst/>
              <a:gdLst>
                <a:gd name="T0" fmla="*/ 0 w 3810"/>
                <a:gd name="T1" fmla="*/ 3694 w 38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10">
                  <a:moveTo>
                    <a:pt x="0" y="0"/>
                  </a:moveTo>
                  <a:lnTo>
                    <a:pt x="3694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2" name="object 80">
              <a:extLst>
                <a:ext uri="{FF2B5EF4-FFF2-40B4-BE49-F238E27FC236}">
                  <a16:creationId xmlns:a16="http://schemas.microsoft.com/office/drawing/2014/main" id="{4AB9EA85-86A9-5C42-BB5C-2B16AC000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065" y="741817"/>
              <a:ext cx="18415" cy="0"/>
            </a:xfrm>
            <a:custGeom>
              <a:avLst/>
              <a:gdLst>
                <a:gd name="T0" fmla="*/ 0 w 18414"/>
                <a:gd name="T1" fmla="*/ 18257 w 1841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414">
                  <a:moveTo>
                    <a:pt x="0" y="0"/>
                  </a:moveTo>
                  <a:lnTo>
                    <a:pt x="18256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3" name="object 81">
              <a:extLst>
                <a:ext uri="{FF2B5EF4-FFF2-40B4-BE49-F238E27FC236}">
                  <a16:creationId xmlns:a16="http://schemas.microsoft.com/office/drawing/2014/main" id="{05EE97A3-AD59-3D4B-84A2-B2E4E399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614" y="742742"/>
              <a:ext cx="3810" cy="0"/>
            </a:xfrm>
            <a:custGeom>
              <a:avLst/>
              <a:gdLst>
                <a:gd name="T0" fmla="*/ 0 w 3810"/>
                <a:gd name="T1" fmla="*/ 3695 w 38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10">
                  <a:moveTo>
                    <a:pt x="0" y="0"/>
                  </a:moveTo>
                  <a:lnTo>
                    <a:pt x="3695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4" name="object 82">
              <a:extLst>
                <a:ext uri="{FF2B5EF4-FFF2-40B4-BE49-F238E27FC236}">
                  <a16:creationId xmlns:a16="http://schemas.microsoft.com/office/drawing/2014/main" id="{1ECF7102-278D-4947-B32D-B97CD9066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334" y="742741"/>
              <a:ext cx="18415" cy="0"/>
            </a:xfrm>
            <a:custGeom>
              <a:avLst/>
              <a:gdLst>
                <a:gd name="T0" fmla="*/ 0 w 18414"/>
                <a:gd name="T1" fmla="*/ 18257 w 1841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414">
                  <a:moveTo>
                    <a:pt x="0" y="0"/>
                  </a:moveTo>
                  <a:lnTo>
                    <a:pt x="18256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5" name="object 83">
              <a:extLst>
                <a:ext uri="{FF2B5EF4-FFF2-40B4-BE49-F238E27FC236}">
                  <a16:creationId xmlns:a16="http://schemas.microsoft.com/office/drawing/2014/main" id="{FE2F372D-6502-634A-8726-C33F06F50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392" y="742761"/>
              <a:ext cx="3810" cy="0"/>
            </a:xfrm>
            <a:custGeom>
              <a:avLst/>
              <a:gdLst>
                <a:gd name="T0" fmla="*/ 0 w 3810"/>
                <a:gd name="T1" fmla="*/ 3695 w 38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10">
                  <a:moveTo>
                    <a:pt x="0" y="0"/>
                  </a:moveTo>
                  <a:lnTo>
                    <a:pt x="3695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6" name="object 84">
              <a:extLst>
                <a:ext uri="{FF2B5EF4-FFF2-40B4-BE49-F238E27FC236}">
                  <a16:creationId xmlns:a16="http://schemas.microsoft.com/office/drawing/2014/main" id="{8B3B62EC-9B35-804B-A941-A0E48FDA9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112" y="742761"/>
              <a:ext cx="18415" cy="0"/>
            </a:xfrm>
            <a:custGeom>
              <a:avLst/>
              <a:gdLst>
                <a:gd name="T0" fmla="*/ 0 w 18414"/>
                <a:gd name="T1" fmla="*/ 18257 w 1841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414">
                  <a:moveTo>
                    <a:pt x="0" y="0"/>
                  </a:moveTo>
                  <a:lnTo>
                    <a:pt x="18256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7" name="object 85">
              <a:extLst>
                <a:ext uri="{FF2B5EF4-FFF2-40B4-BE49-F238E27FC236}">
                  <a16:creationId xmlns:a16="http://schemas.microsoft.com/office/drawing/2014/main" id="{EEB1BC60-3E86-774A-B6F3-4268AA01F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090" y="742779"/>
              <a:ext cx="3810" cy="0"/>
            </a:xfrm>
            <a:custGeom>
              <a:avLst/>
              <a:gdLst>
                <a:gd name="T0" fmla="*/ 0 w 3810"/>
                <a:gd name="T1" fmla="*/ 3695 w 38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10">
                  <a:moveTo>
                    <a:pt x="0" y="0"/>
                  </a:moveTo>
                  <a:lnTo>
                    <a:pt x="3695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8" name="object 86">
              <a:extLst>
                <a:ext uri="{FF2B5EF4-FFF2-40B4-BE49-F238E27FC236}">
                  <a16:creationId xmlns:a16="http://schemas.microsoft.com/office/drawing/2014/main" id="{40933BEC-B636-A24A-A59A-0824C0914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810" y="742779"/>
              <a:ext cx="18415" cy="0"/>
            </a:xfrm>
            <a:custGeom>
              <a:avLst/>
              <a:gdLst>
                <a:gd name="T0" fmla="*/ 0 w 18414"/>
                <a:gd name="T1" fmla="*/ 18257 w 1841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414">
                  <a:moveTo>
                    <a:pt x="0" y="0"/>
                  </a:moveTo>
                  <a:lnTo>
                    <a:pt x="18256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9" name="object 87">
              <a:extLst>
                <a:ext uri="{FF2B5EF4-FFF2-40B4-BE49-F238E27FC236}">
                  <a16:creationId xmlns:a16="http://schemas.microsoft.com/office/drawing/2014/main" id="{C1A6E698-61D7-444C-9BDB-86F6D27CF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533" y="742790"/>
              <a:ext cx="3810" cy="0"/>
            </a:xfrm>
            <a:custGeom>
              <a:avLst/>
              <a:gdLst>
                <a:gd name="T0" fmla="*/ 0 w 3810"/>
                <a:gd name="T1" fmla="*/ 3695 w 38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10">
                  <a:moveTo>
                    <a:pt x="0" y="0"/>
                  </a:moveTo>
                  <a:lnTo>
                    <a:pt x="3695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0" name="object 88">
              <a:extLst>
                <a:ext uri="{FF2B5EF4-FFF2-40B4-BE49-F238E27FC236}">
                  <a16:creationId xmlns:a16="http://schemas.microsoft.com/office/drawing/2014/main" id="{D3693A05-A1F4-F746-A14A-289B22166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251" y="742790"/>
              <a:ext cx="18415" cy="0"/>
            </a:xfrm>
            <a:custGeom>
              <a:avLst/>
              <a:gdLst>
                <a:gd name="T0" fmla="*/ 0 w 18414"/>
                <a:gd name="T1" fmla="*/ 18257 w 1841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414">
                  <a:moveTo>
                    <a:pt x="0" y="0"/>
                  </a:moveTo>
                  <a:lnTo>
                    <a:pt x="18256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1" name="object 89">
              <a:extLst>
                <a:ext uri="{FF2B5EF4-FFF2-40B4-BE49-F238E27FC236}">
                  <a16:creationId xmlns:a16="http://schemas.microsoft.com/office/drawing/2014/main" id="{B661DC1B-39D0-6449-BDAA-7C295B54F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317" y="725396"/>
              <a:ext cx="3810" cy="0"/>
            </a:xfrm>
            <a:custGeom>
              <a:avLst/>
              <a:gdLst>
                <a:gd name="T0" fmla="*/ 0 w 3810"/>
                <a:gd name="T1" fmla="*/ 3695 w 38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10">
                  <a:moveTo>
                    <a:pt x="0" y="0"/>
                  </a:moveTo>
                  <a:lnTo>
                    <a:pt x="3695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2" name="object 90">
              <a:extLst>
                <a:ext uri="{FF2B5EF4-FFF2-40B4-BE49-F238E27FC236}">
                  <a16:creationId xmlns:a16="http://schemas.microsoft.com/office/drawing/2014/main" id="{858FF607-70FC-0947-8EA0-8C7C094F8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037" y="725396"/>
              <a:ext cx="18415" cy="0"/>
            </a:xfrm>
            <a:custGeom>
              <a:avLst/>
              <a:gdLst>
                <a:gd name="T0" fmla="*/ 0 w 18414"/>
                <a:gd name="T1" fmla="*/ 18257 w 1841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414">
                  <a:moveTo>
                    <a:pt x="0" y="0"/>
                  </a:moveTo>
                  <a:lnTo>
                    <a:pt x="18256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3" name="object 91">
              <a:extLst>
                <a:ext uri="{FF2B5EF4-FFF2-40B4-BE49-F238E27FC236}">
                  <a16:creationId xmlns:a16="http://schemas.microsoft.com/office/drawing/2014/main" id="{19ADD97C-FA06-9246-B168-0653A7D2F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094" y="725416"/>
              <a:ext cx="3810" cy="0"/>
            </a:xfrm>
            <a:custGeom>
              <a:avLst/>
              <a:gdLst>
                <a:gd name="T0" fmla="*/ 0 w 3810"/>
                <a:gd name="T1" fmla="*/ 3696 w 38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10">
                  <a:moveTo>
                    <a:pt x="0" y="0"/>
                  </a:moveTo>
                  <a:lnTo>
                    <a:pt x="3696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4" name="object 92">
              <a:extLst>
                <a:ext uri="{FF2B5EF4-FFF2-40B4-BE49-F238E27FC236}">
                  <a16:creationId xmlns:a16="http://schemas.microsoft.com/office/drawing/2014/main" id="{010C51AD-8707-C747-8AAF-11735C6B3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815" y="725416"/>
              <a:ext cx="18415" cy="0"/>
            </a:xfrm>
            <a:custGeom>
              <a:avLst/>
              <a:gdLst>
                <a:gd name="T0" fmla="*/ 0 w 18414"/>
                <a:gd name="T1" fmla="*/ 18257 w 1841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414">
                  <a:moveTo>
                    <a:pt x="0" y="0"/>
                  </a:moveTo>
                  <a:lnTo>
                    <a:pt x="18256" y="0"/>
                  </a:lnTo>
                </a:path>
              </a:pathLst>
            </a:custGeom>
            <a:noFill/>
            <a:ln w="19050">
              <a:solidFill>
                <a:srgbClr val="8600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5" name="object 93">
              <a:extLst>
                <a:ext uri="{FF2B5EF4-FFF2-40B4-BE49-F238E27FC236}">
                  <a16:creationId xmlns:a16="http://schemas.microsoft.com/office/drawing/2014/main" id="{BFE0AF3E-F243-D14A-8240-40F46988C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72" y="91824"/>
              <a:ext cx="2291080" cy="883919"/>
            </a:xfrm>
            <a:custGeom>
              <a:avLst/>
              <a:gdLst>
                <a:gd name="T0" fmla="*/ 67548 w 2291080"/>
                <a:gd name="T1" fmla="*/ 0 h 883919"/>
                <a:gd name="T2" fmla="*/ 115037 w 2291080"/>
                <a:gd name="T3" fmla="*/ 9932 h 883919"/>
                <a:gd name="T4" fmla="*/ 174393 w 2291080"/>
                <a:gd name="T5" fmla="*/ 18916 h 883919"/>
                <a:gd name="T6" fmla="*/ 179889 w 2291080"/>
                <a:gd name="T7" fmla="*/ 26206 h 883919"/>
                <a:gd name="T8" fmla="*/ 185389 w 2291080"/>
                <a:gd name="T9" fmla="*/ 36226 h 883919"/>
                <a:gd name="T10" fmla="*/ 185436 w 2291080"/>
                <a:gd name="T11" fmla="*/ 55402 h 883919"/>
                <a:gd name="T12" fmla="*/ 191858 w 2291080"/>
                <a:gd name="T13" fmla="*/ 69071 h 883919"/>
                <a:gd name="T14" fmla="*/ 199179 w 2291080"/>
                <a:gd name="T15" fmla="*/ 76356 h 883919"/>
                <a:gd name="T16" fmla="*/ 232982 w 2291080"/>
                <a:gd name="T17" fmla="*/ 88148 h 883919"/>
                <a:gd name="T18" fmla="*/ 243954 w 2291080"/>
                <a:gd name="T19" fmla="*/ 95423 h 883919"/>
                <a:gd name="T20" fmla="*/ 255836 w 2291080"/>
                <a:gd name="T21" fmla="*/ 101777 h 883919"/>
                <a:gd name="T22" fmla="*/ 312455 w 2291080"/>
                <a:gd name="T23" fmla="*/ 111687 h 883919"/>
                <a:gd name="T24" fmla="*/ 317038 w 2291080"/>
                <a:gd name="T25" fmla="*/ 119885 h 883919"/>
                <a:gd name="T26" fmla="*/ 321623 w 2291080"/>
                <a:gd name="T27" fmla="*/ 128096 h 883919"/>
                <a:gd name="T28" fmla="*/ 356330 w 2291080"/>
                <a:gd name="T29" fmla="*/ 136220 h 883919"/>
                <a:gd name="T30" fmla="*/ 365483 w 2291080"/>
                <a:gd name="T31" fmla="*/ 146246 h 883919"/>
                <a:gd name="T32" fmla="*/ 370979 w 2291080"/>
                <a:gd name="T33" fmla="*/ 154440 h 883919"/>
                <a:gd name="T34" fmla="*/ 375583 w 2291080"/>
                <a:gd name="T35" fmla="*/ 170860 h 883919"/>
                <a:gd name="T36" fmla="*/ 375634 w 2291080"/>
                <a:gd name="T37" fmla="*/ 191862 h 883919"/>
                <a:gd name="T38" fmla="*/ 382061 w 2291080"/>
                <a:gd name="T39" fmla="*/ 207356 h 883919"/>
                <a:gd name="T40" fmla="*/ 389382 w 2291080"/>
                <a:gd name="T41" fmla="*/ 214641 h 883919"/>
                <a:gd name="T42" fmla="*/ 398529 w 2291080"/>
                <a:gd name="T43" fmla="*/ 222841 h 883919"/>
                <a:gd name="T44" fmla="*/ 490749 w 2291080"/>
                <a:gd name="T45" fmla="*/ 232651 h 883919"/>
                <a:gd name="T46" fmla="*/ 497156 w 2291080"/>
                <a:gd name="T47" fmla="*/ 239938 h 883919"/>
                <a:gd name="T48" fmla="*/ 503568 w 2291080"/>
                <a:gd name="T49" fmla="*/ 249050 h 883919"/>
                <a:gd name="T50" fmla="*/ 530973 w 2291080"/>
                <a:gd name="T51" fmla="*/ 257206 h 883919"/>
                <a:gd name="T52" fmla="*/ 555641 w 2291080"/>
                <a:gd name="T53" fmla="*/ 266274 h 883919"/>
                <a:gd name="T54" fmla="*/ 566614 w 2291080"/>
                <a:gd name="T55" fmla="*/ 274455 h 883919"/>
                <a:gd name="T56" fmla="*/ 575801 w 2291080"/>
                <a:gd name="T57" fmla="*/ 298166 h 883919"/>
                <a:gd name="T58" fmla="*/ 583129 w 2291080"/>
                <a:gd name="T59" fmla="*/ 309102 h 883919"/>
                <a:gd name="T60" fmla="*/ 672609 w 2291080"/>
                <a:gd name="T61" fmla="*/ 318933 h 883919"/>
                <a:gd name="T62" fmla="*/ 734700 w 2291080"/>
                <a:gd name="T63" fmla="*/ 327910 h 883919"/>
                <a:gd name="T64" fmla="*/ 748428 w 2291080"/>
                <a:gd name="T65" fmla="*/ 339736 h 883919"/>
                <a:gd name="T66" fmla="*/ 762124 w 2291080"/>
                <a:gd name="T67" fmla="*/ 344274 h 883919"/>
                <a:gd name="T68" fmla="*/ 766794 w 2291080"/>
                <a:gd name="T69" fmla="*/ 384427 h 883919"/>
                <a:gd name="T70" fmla="*/ 778668 w 2291080"/>
                <a:gd name="T71" fmla="*/ 390780 h 883919"/>
                <a:gd name="T72" fmla="*/ 901923 w 2291080"/>
                <a:gd name="T73" fmla="*/ 397783 h 883919"/>
                <a:gd name="T74" fmla="*/ 912900 w 2291080"/>
                <a:gd name="T75" fmla="*/ 406885 h 883919"/>
                <a:gd name="T76" fmla="*/ 928432 w 2291080"/>
                <a:gd name="T77" fmla="*/ 415974 h 883919"/>
                <a:gd name="T78" fmla="*/ 946708 w 2291080"/>
                <a:gd name="T79" fmla="*/ 424153 h 883919"/>
                <a:gd name="T80" fmla="*/ 952232 w 2291080"/>
                <a:gd name="T81" fmla="*/ 443301 h 883919"/>
                <a:gd name="T82" fmla="*/ 957737 w 2291080"/>
                <a:gd name="T83" fmla="*/ 455161 h 883919"/>
                <a:gd name="T84" fmla="*/ 962331 w 2291080"/>
                <a:gd name="T85" fmla="*/ 464278 h 883919"/>
                <a:gd name="T86" fmla="*/ 973302 w 2291080"/>
                <a:gd name="T87" fmla="*/ 471554 h 883919"/>
                <a:gd name="T88" fmla="*/ 1123950 w 2291080"/>
                <a:gd name="T89" fmla="*/ 487619 h 883919"/>
                <a:gd name="T90" fmla="*/ 1142250 w 2291080"/>
                <a:gd name="T91" fmla="*/ 505830 h 883919"/>
                <a:gd name="T92" fmla="*/ 1142298 w 2291080"/>
                <a:gd name="T93" fmla="*/ 525912 h 883919"/>
                <a:gd name="T94" fmla="*/ 1154192 w 2291080"/>
                <a:gd name="T95" fmla="*/ 534092 h 883919"/>
                <a:gd name="T96" fmla="*/ 1165211 w 2291080"/>
                <a:gd name="T97" fmla="*/ 560543 h 883919"/>
                <a:gd name="T98" fmla="*/ 1318587 w 2291080"/>
                <a:gd name="T99" fmla="*/ 570204 h 883919"/>
                <a:gd name="T100" fmla="*/ 1323169 w 2291080"/>
                <a:gd name="T101" fmla="*/ 580241 h 883919"/>
                <a:gd name="T102" fmla="*/ 1336895 w 2291080"/>
                <a:gd name="T103" fmla="*/ 591160 h 883919"/>
                <a:gd name="T104" fmla="*/ 1393504 w 2291080"/>
                <a:gd name="T105" fmla="*/ 597405 h 883919"/>
                <a:gd name="T106" fmla="*/ 1515837 w 2291080"/>
                <a:gd name="T107" fmla="*/ 603505 h 883919"/>
                <a:gd name="T108" fmla="*/ 1522238 w 2291080"/>
                <a:gd name="T109" fmla="*/ 610792 h 883919"/>
                <a:gd name="T110" fmla="*/ 1528657 w 2291080"/>
                <a:gd name="T111" fmla="*/ 619904 h 883919"/>
                <a:gd name="T112" fmla="*/ 1528691 w 2291080"/>
                <a:gd name="T113" fmla="*/ 633590 h 883919"/>
                <a:gd name="T114" fmla="*/ 1881988 w 2291080"/>
                <a:gd name="T115" fmla="*/ 651906 h 883919"/>
                <a:gd name="T116" fmla="*/ 2290589 w 2291080"/>
                <a:gd name="T117" fmla="*/ 883672 h 8839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91080" h="883919">
                  <a:moveTo>
                    <a:pt x="0" y="165"/>
                  </a:moveTo>
                  <a:lnTo>
                    <a:pt x="67548" y="0"/>
                  </a:lnTo>
                  <a:lnTo>
                    <a:pt x="67571" y="10048"/>
                  </a:lnTo>
                  <a:lnTo>
                    <a:pt x="115037" y="9932"/>
                  </a:lnTo>
                  <a:lnTo>
                    <a:pt x="115060" y="19061"/>
                  </a:lnTo>
                  <a:lnTo>
                    <a:pt x="174393" y="18916"/>
                  </a:lnTo>
                  <a:lnTo>
                    <a:pt x="174411" y="26219"/>
                  </a:lnTo>
                  <a:lnTo>
                    <a:pt x="179889" y="26206"/>
                  </a:lnTo>
                  <a:lnTo>
                    <a:pt x="179913" y="36239"/>
                  </a:lnTo>
                  <a:lnTo>
                    <a:pt x="185389" y="36226"/>
                  </a:lnTo>
                  <a:lnTo>
                    <a:pt x="185413" y="46274"/>
                  </a:lnTo>
                  <a:lnTo>
                    <a:pt x="185436" y="55402"/>
                  </a:lnTo>
                  <a:lnTo>
                    <a:pt x="191825" y="55387"/>
                  </a:lnTo>
                  <a:lnTo>
                    <a:pt x="191858" y="69071"/>
                  </a:lnTo>
                  <a:lnTo>
                    <a:pt x="199161" y="69053"/>
                  </a:lnTo>
                  <a:lnTo>
                    <a:pt x="199179" y="76356"/>
                  </a:lnTo>
                  <a:lnTo>
                    <a:pt x="232953" y="76274"/>
                  </a:lnTo>
                  <a:lnTo>
                    <a:pt x="232982" y="88148"/>
                  </a:lnTo>
                  <a:lnTo>
                    <a:pt x="243936" y="88121"/>
                  </a:lnTo>
                  <a:lnTo>
                    <a:pt x="243954" y="95423"/>
                  </a:lnTo>
                  <a:lnTo>
                    <a:pt x="255819" y="95394"/>
                  </a:lnTo>
                  <a:lnTo>
                    <a:pt x="255836" y="101777"/>
                  </a:lnTo>
                  <a:lnTo>
                    <a:pt x="312431" y="101639"/>
                  </a:lnTo>
                  <a:lnTo>
                    <a:pt x="312455" y="111687"/>
                  </a:lnTo>
                  <a:lnTo>
                    <a:pt x="317018" y="111677"/>
                  </a:lnTo>
                  <a:lnTo>
                    <a:pt x="317038" y="119885"/>
                  </a:lnTo>
                  <a:lnTo>
                    <a:pt x="321603" y="119874"/>
                  </a:lnTo>
                  <a:lnTo>
                    <a:pt x="321623" y="128096"/>
                  </a:lnTo>
                  <a:lnTo>
                    <a:pt x="356309" y="128012"/>
                  </a:lnTo>
                  <a:lnTo>
                    <a:pt x="356330" y="136220"/>
                  </a:lnTo>
                  <a:lnTo>
                    <a:pt x="365457" y="136197"/>
                  </a:lnTo>
                  <a:lnTo>
                    <a:pt x="365483" y="146246"/>
                  </a:lnTo>
                  <a:lnTo>
                    <a:pt x="365503" y="154453"/>
                  </a:lnTo>
                  <a:lnTo>
                    <a:pt x="370979" y="154440"/>
                  </a:lnTo>
                  <a:lnTo>
                    <a:pt x="371019" y="170870"/>
                  </a:lnTo>
                  <a:lnTo>
                    <a:pt x="375583" y="170860"/>
                  </a:lnTo>
                  <a:lnTo>
                    <a:pt x="375615" y="183639"/>
                  </a:lnTo>
                  <a:lnTo>
                    <a:pt x="375634" y="191862"/>
                  </a:lnTo>
                  <a:lnTo>
                    <a:pt x="382024" y="191846"/>
                  </a:lnTo>
                  <a:lnTo>
                    <a:pt x="382061" y="207356"/>
                  </a:lnTo>
                  <a:lnTo>
                    <a:pt x="389365" y="207338"/>
                  </a:lnTo>
                  <a:lnTo>
                    <a:pt x="389382" y="214641"/>
                  </a:lnTo>
                  <a:lnTo>
                    <a:pt x="398510" y="214619"/>
                  </a:lnTo>
                  <a:lnTo>
                    <a:pt x="398529" y="222841"/>
                  </a:lnTo>
                  <a:lnTo>
                    <a:pt x="490724" y="222618"/>
                  </a:lnTo>
                  <a:lnTo>
                    <a:pt x="490749" y="232651"/>
                  </a:lnTo>
                  <a:lnTo>
                    <a:pt x="497138" y="232636"/>
                  </a:lnTo>
                  <a:lnTo>
                    <a:pt x="497156" y="239938"/>
                  </a:lnTo>
                  <a:lnTo>
                    <a:pt x="503546" y="239923"/>
                  </a:lnTo>
                  <a:lnTo>
                    <a:pt x="503568" y="249050"/>
                  </a:lnTo>
                  <a:lnTo>
                    <a:pt x="530952" y="248984"/>
                  </a:lnTo>
                  <a:lnTo>
                    <a:pt x="530973" y="257206"/>
                  </a:lnTo>
                  <a:lnTo>
                    <a:pt x="555618" y="257147"/>
                  </a:lnTo>
                  <a:lnTo>
                    <a:pt x="555641" y="266274"/>
                  </a:lnTo>
                  <a:lnTo>
                    <a:pt x="566593" y="266247"/>
                  </a:lnTo>
                  <a:lnTo>
                    <a:pt x="566614" y="274455"/>
                  </a:lnTo>
                  <a:lnTo>
                    <a:pt x="575743" y="274434"/>
                  </a:lnTo>
                  <a:lnTo>
                    <a:pt x="575801" y="298166"/>
                  </a:lnTo>
                  <a:lnTo>
                    <a:pt x="583103" y="298149"/>
                  </a:lnTo>
                  <a:lnTo>
                    <a:pt x="583129" y="309102"/>
                  </a:lnTo>
                  <a:lnTo>
                    <a:pt x="672585" y="308885"/>
                  </a:lnTo>
                  <a:lnTo>
                    <a:pt x="672609" y="318933"/>
                  </a:lnTo>
                  <a:lnTo>
                    <a:pt x="734678" y="318782"/>
                  </a:lnTo>
                  <a:lnTo>
                    <a:pt x="734700" y="327910"/>
                  </a:lnTo>
                  <a:lnTo>
                    <a:pt x="748399" y="327877"/>
                  </a:lnTo>
                  <a:lnTo>
                    <a:pt x="748428" y="339736"/>
                  </a:lnTo>
                  <a:lnTo>
                    <a:pt x="762113" y="339703"/>
                  </a:lnTo>
                  <a:lnTo>
                    <a:pt x="762124" y="344274"/>
                  </a:lnTo>
                  <a:lnTo>
                    <a:pt x="766696" y="344263"/>
                  </a:lnTo>
                  <a:lnTo>
                    <a:pt x="766794" y="384427"/>
                  </a:lnTo>
                  <a:lnTo>
                    <a:pt x="778652" y="384398"/>
                  </a:lnTo>
                  <a:lnTo>
                    <a:pt x="778668" y="390780"/>
                  </a:lnTo>
                  <a:lnTo>
                    <a:pt x="901905" y="390480"/>
                  </a:lnTo>
                  <a:lnTo>
                    <a:pt x="901923" y="397783"/>
                  </a:lnTo>
                  <a:lnTo>
                    <a:pt x="912877" y="397756"/>
                  </a:lnTo>
                  <a:lnTo>
                    <a:pt x="912900" y="406885"/>
                  </a:lnTo>
                  <a:lnTo>
                    <a:pt x="928409" y="406847"/>
                  </a:lnTo>
                  <a:lnTo>
                    <a:pt x="928432" y="415974"/>
                  </a:lnTo>
                  <a:lnTo>
                    <a:pt x="946688" y="415930"/>
                  </a:lnTo>
                  <a:lnTo>
                    <a:pt x="946708" y="424153"/>
                  </a:lnTo>
                  <a:lnTo>
                    <a:pt x="952185" y="424139"/>
                  </a:lnTo>
                  <a:lnTo>
                    <a:pt x="952232" y="443301"/>
                  </a:lnTo>
                  <a:lnTo>
                    <a:pt x="957708" y="443288"/>
                  </a:lnTo>
                  <a:lnTo>
                    <a:pt x="957737" y="455161"/>
                  </a:lnTo>
                  <a:lnTo>
                    <a:pt x="962309" y="455151"/>
                  </a:lnTo>
                  <a:lnTo>
                    <a:pt x="962331" y="464278"/>
                  </a:lnTo>
                  <a:lnTo>
                    <a:pt x="962348" y="471581"/>
                  </a:lnTo>
                  <a:lnTo>
                    <a:pt x="973302" y="471554"/>
                  </a:lnTo>
                  <a:lnTo>
                    <a:pt x="973343" y="487986"/>
                  </a:lnTo>
                  <a:lnTo>
                    <a:pt x="1123950" y="487619"/>
                  </a:lnTo>
                  <a:lnTo>
                    <a:pt x="1123994" y="505875"/>
                  </a:lnTo>
                  <a:lnTo>
                    <a:pt x="1142250" y="505830"/>
                  </a:lnTo>
                  <a:lnTo>
                    <a:pt x="1142279" y="517690"/>
                  </a:lnTo>
                  <a:lnTo>
                    <a:pt x="1142298" y="525912"/>
                  </a:lnTo>
                  <a:lnTo>
                    <a:pt x="1154172" y="525884"/>
                  </a:lnTo>
                  <a:lnTo>
                    <a:pt x="1154192" y="534092"/>
                  </a:lnTo>
                  <a:lnTo>
                    <a:pt x="1165147" y="534064"/>
                  </a:lnTo>
                  <a:lnTo>
                    <a:pt x="1165211" y="560543"/>
                  </a:lnTo>
                  <a:lnTo>
                    <a:pt x="1318563" y="560170"/>
                  </a:lnTo>
                  <a:lnTo>
                    <a:pt x="1318587" y="570204"/>
                  </a:lnTo>
                  <a:lnTo>
                    <a:pt x="1323145" y="570193"/>
                  </a:lnTo>
                  <a:lnTo>
                    <a:pt x="1323169" y="580241"/>
                  </a:lnTo>
                  <a:lnTo>
                    <a:pt x="1336869" y="580208"/>
                  </a:lnTo>
                  <a:lnTo>
                    <a:pt x="1336895" y="591160"/>
                  </a:lnTo>
                  <a:lnTo>
                    <a:pt x="1393489" y="591023"/>
                  </a:lnTo>
                  <a:lnTo>
                    <a:pt x="1393504" y="597405"/>
                  </a:lnTo>
                  <a:lnTo>
                    <a:pt x="1515821" y="597108"/>
                  </a:lnTo>
                  <a:lnTo>
                    <a:pt x="1515837" y="603505"/>
                  </a:lnTo>
                  <a:lnTo>
                    <a:pt x="1522220" y="603490"/>
                  </a:lnTo>
                  <a:lnTo>
                    <a:pt x="1522238" y="610792"/>
                  </a:lnTo>
                  <a:lnTo>
                    <a:pt x="1528635" y="610777"/>
                  </a:lnTo>
                  <a:lnTo>
                    <a:pt x="1528657" y="619904"/>
                  </a:lnTo>
                  <a:lnTo>
                    <a:pt x="1528681" y="629939"/>
                  </a:lnTo>
                  <a:lnTo>
                    <a:pt x="1528691" y="633590"/>
                  </a:lnTo>
                  <a:lnTo>
                    <a:pt x="1881941" y="632729"/>
                  </a:lnTo>
                  <a:lnTo>
                    <a:pt x="1881988" y="651906"/>
                  </a:lnTo>
                  <a:lnTo>
                    <a:pt x="2290022" y="650913"/>
                  </a:lnTo>
                  <a:lnTo>
                    <a:pt x="2290589" y="883672"/>
                  </a:lnTo>
                </a:path>
              </a:pathLst>
            </a:custGeom>
            <a:noFill/>
            <a:ln w="19050">
              <a:solidFill>
                <a:srgbClr val="3C0F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1758" name="object 332">
            <a:extLst>
              <a:ext uri="{FF2B5EF4-FFF2-40B4-BE49-F238E27FC236}">
                <a16:creationId xmlns:a16="http://schemas.microsoft.com/office/drawing/2014/main" id="{770E7E3C-0823-AD43-B5A5-5A17CD4F714D}"/>
              </a:ext>
            </a:extLst>
          </p:cNvPr>
          <p:cNvSpPr>
            <a:spLocks/>
          </p:cNvSpPr>
          <p:nvPr/>
        </p:nvSpPr>
        <p:spPr bwMode="auto">
          <a:xfrm>
            <a:off x="6998972" y="5133999"/>
            <a:ext cx="4332816" cy="16933"/>
          </a:xfrm>
          <a:custGeom>
            <a:avLst/>
            <a:gdLst>
              <a:gd name="T0" fmla="*/ 0 w 2493009"/>
              <a:gd name="T1" fmla="*/ 12018 h 6350"/>
              <a:gd name="T2" fmla="*/ 3249286 w 2493009"/>
              <a:gd name="T3" fmla="*/ 0 h 63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93009" h="6350">
                <a:moveTo>
                  <a:pt x="0" y="6009"/>
                </a:moveTo>
                <a:lnTo>
                  <a:pt x="2492759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1759" name="Group 281">
            <a:extLst>
              <a:ext uri="{FF2B5EF4-FFF2-40B4-BE49-F238E27FC236}">
                <a16:creationId xmlns:a16="http://schemas.microsoft.com/office/drawing/2014/main" id="{75A02057-CFBF-5D46-942E-62BB80465FC6}"/>
              </a:ext>
            </a:extLst>
          </p:cNvPr>
          <p:cNvGrpSpPr>
            <a:grpSpLocks/>
          </p:cNvGrpSpPr>
          <p:nvPr/>
        </p:nvGrpSpPr>
        <p:grpSpPr bwMode="auto">
          <a:xfrm>
            <a:off x="909323" y="2431015"/>
            <a:ext cx="522817" cy="2722347"/>
            <a:chOff x="581674" y="1984445"/>
            <a:chExt cx="392158" cy="2042695"/>
          </a:xfrm>
        </p:grpSpPr>
        <p:sp>
          <p:nvSpPr>
            <p:cNvPr id="21766" name="TextBox 282">
              <a:extLst>
                <a:ext uri="{FF2B5EF4-FFF2-40B4-BE49-F238E27FC236}">
                  <a16:creationId xmlns:a16="http://schemas.microsoft.com/office/drawing/2014/main" id="{5A08BCD1-EEAA-0F42-BA0D-DA624AD6C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674" y="1984445"/>
              <a:ext cx="392157" cy="1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067"/>
                <a:t>1.0</a:t>
              </a:r>
            </a:p>
          </p:txBody>
        </p:sp>
        <p:sp>
          <p:nvSpPr>
            <p:cNvPr id="21767" name="TextBox 283">
              <a:extLst>
                <a:ext uri="{FF2B5EF4-FFF2-40B4-BE49-F238E27FC236}">
                  <a16:creationId xmlns:a16="http://schemas.microsoft.com/office/drawing/2014/main" id="{F42D1747-8682-C343-B5EB-A51B6D70A9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675" y="2169465"/>
              <a:ext cx="392157" cy="1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067"/>
                <a:t>0.9</a:t>
              </a:r>
            </a:p>
          </p:txBody>
        </p:sp>
        <p:sp>
          <p:nvSpPr>
            <p:cNvPr id="21768" name="TextBox 284">
              <a:extLst>
                <a:ext uri="{FF2B5EF4-FFF2-40B4-BE49-F238E27FC236}">
                  <a16:creationId xmlns:a16="http://schemas.microsoft.com/office/drawing/2014/main" id="{B260EABD-3E18-7344-B8AD-972F3E0A9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675" y="2354484"/>
              <a:ext cx="392157" cy="1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067"/>
                <a:t>0.8</a:t>
              </a:r>
            </a:p>
          </p:txBody>
        </p:sp>
        <p:sp>
          <p:nvSpPr>
            <p:cNvPr id="21769" name="TextBox 285">
              <a:extLst>
                <a:ext uri="{FF2B5EF4-FFF2-40B4-BE49-F238E27FC236}">
                  <a16:creationId xmlns:a16="http://schemas.microsoft.com/office/drawing/2014/main" id="{94E44E0D-5FEF-4E44-ABD8-9F7BA6866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675" y="2539504"/>
              <a:ext cx="392157" cy="1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067"/>
                <a:t>0.7</a:t>
              </a:r>
            </a:p>
          </p:txBody>
        </p:sp>
        <p:sp>
          <p:nvSpPr>
            <p:cNvPr id="21770" name="TextBox 286">
              <a:extLst>
                <a:ext uri="{FF2B5EF4-FFF2-40B4-BE49-F238E27FC236}">
                  <a16:creationId xmlns:a16="http://schemas.microsoft.com/office/drawing/2014/main" id="{E68DD24C-C307-6542-98FB-C02A4B142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675" y="2724524"/>
              <a:ext cx="392157" cy="1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067"/>
                <a:t>0.6</a:t>
              </a:r>
            </a:p>
          </p:txBody>
        </p:sp>
        <p:sp>
          <p:nvSpPr>
            <p:cNvPr id="21771" name="TextBox 287">
              <a:extLst>
                <a:ext uri="{FF2B5EF4-FFF2-40B4-BE49-F238E27FC236}">
                  <a16:creationId xmlns:a16="http://schemas.microsoft.com/office/drawing/2014/main" id="{CFCE16F9-F92D-FD4F-BDE5-4EB5927F7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675" y="2909544"/>
              <a:ext cx="392157" cy="1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067"/>
                <a:t>0.5</a:t>
              </a:r>
            </a:p>
          </p:txBody>
        </p:sp>
        <p:sp>
          <p:nvSpPr>
            <p:cNvPr id="21772" name="TextBox 288">
              <a:extLst>
                <a:ext uri="{FF2B5EF4-FFF2-40B4-BE49-F238E27FC236}">
                  <a16:creationId xmlns:a16="http://schemas.microsoft.com/office/drawing/2014/main" id="{F5CD8168-8D4E-C04E-972E-B2B00F028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675" y="3279583"/>
              <a:ext cx="392157" cy="1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067"/>
                <a:t>0.3</a:t>
              </a:r>
            </a:p>
          </p:txBody>
        </p:sp>
        <p:sp>
          <p:nvSpPr>
            <p:cNvPr id="21773" name="TextBox 289">
              <a:extLst>
                <a:ext uri="{FF2B5EF4-FFF2-40B4-BE49-F238E27FC236}">
                  <a16:creationId xmlns:a16="http://schemas.microsoft.com/office/drawing/2014/main" id="{59D1FEC8-CF25-064D-8FB1-2551A3BCB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675" y="3464603"/>
              <a:ext cx="392157" cy="1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067"/>
                <a:t>0.2</a:t>
              </a:r>
            </a:p>
          </p:txBody>
        </p:sp>
        <p:sp>
          <p:nvSpPr>
            <p:cNvPr id="21774" name="TextBox 290">
              <a:extLst>
                <a:ext uri="{FF2B5EF4-FFF2-40B4-BE49-F238E27FC236}">
                  <a16:creationId xmlns:a16="http://schemas.microsoft.com/office/drawing/2014/main" id="{65BB1132-A38B-8E41-ABB4-0B2C86667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675" y="3649623"/>
              <a:ext cx="392157" cy="1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067"/>
                <a:t>0.1</a:t>
              </a:r>
            </a:p>
          </p:txBody>
        </p:sp>
        <p:sp>
          <p:nvSpPr>
            <p:cNvPr id="21775" name="TextBox 291">
              <a:extLst>
                <a:ext uri="{FF2B5EF4-FFF2-40B4-BE49-F238E27FC236}">
                  <a16:creationId xmlns:a16="http://schemas.microsoft.com/office/drawing/2014/main" id="{F9B4726D-C2FA-9046-862C-6E17CA6C4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675" y="3834643"/>
              <a:ext cx="392157" cy="1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067"/>
                <a:t>0.0</a:t>
              </a:r>
            </a:p>
          </p:txBody>
        </p:sp>
        <p:sp>
          <p:nvSpPr>
            <p:cNvPr id="21776" name="TextBox 292">
              <a:extLst>
                <a:ext uri="{FF2B5EF4-FFF2-40B4-BE49-F238E27FC236}">
                  <a16:creationId xmlns:a16="http://schemas.microsoft.com/office/drawing/2014/main" id="{6722CE6C-DB22-534C-A19B-B04024185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675" y="3094563"/>
              <a:ext cx="392157" cy="1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067"/>
                <a:t>0.4</a:t>
              </a:r>
            </a:p>
          </p:txBody>
        </p:sp>
      </p:grpSp>
      <p:sp>
        <p:nvSpPr>
          <p:cNvPr id="21760" name="Rectangle 279">
            <a:extLst>
              <a:ext uri="{FF2B5EF4-FFF2-40B4-BE49-F238E27FC236}">
                <a16:creationId xmlns:a16="http://schemas.microsoft.com/office/drawing/2014/main" id="{43F08893-6080-544C-B080-CC648DAAC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550" y="5411283"/>
            <a:ext cx="2080762" cy="25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7650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8000"/>
              </a:lnSpc>
              <a:spcBef>
                <a:spcPts val="333"/>
              </a:spcBef>
            </a:pPr>
            <a:r>
              <a:rPr lang="en-US" altLang="en-US" sz="1333">
                <a:solidFill>
                  <a:srgbClr val="231F20"/>
                </a:solidFill>
                <a:cs typeface="Arial" panose="020B0604020202020204" pitchFamily="34" charset="0"/>
              </a:rPr>
              <a:t>Time from randomisation</a:t>
            </a:r>
            <a:endParaRPr lang="en-US" altLang="en-US" sz="1333">
              <a:cs typeface="Arial" panose="020B0604020202020204" pitchFamily="34" charset="0"/>
            </a:endParaRPr>
          </a:p>
        </p:txBody>
      </p:sp>
      <p:sp>
        <p:nvSpPr>
          <p:cNvPr id="21761" name="Rectangle 293">
            <a:extLst>
              <a:ext uri="{FF2B5EF4-FFF2-40B4-BE49-F238E27FC236}">
                <a16:creationId xmlns:a16="http://schemas.microsoft.com/office/drawing/2014/main" id="{023C580A-C520-7146-A3BA-D843395C9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350" y="5407049"/>
            <a:ext cx="2080762" cy="25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7650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8000"/>
              </a:lnSpc>
              <a:spcBef>
                <a:spcPts val="333"/>
              </a:spcBef>
            </a:pPr>
            <a:r>
              <a:rPr lang="en-US" altLang="en-US" sz="1333">
                <a:solidFill>
                  <a:srgbClr val="231F20"/>
                </a:solidFill>
                <a:cs typeface="Arial" panose="020B0604020202020204" pitchFamily="34" charset="0"/>
              </a:rPr>
              <a:t>Time from randomisation</a:t>
            </a:r>
            <a:endParaRPr lang="en-US" altLang="en-US" sz="1333">
              <a:cs typeface="Arial" panose="020B0604020202020204" pitchFamily="34" charset="0"/>
            </a:endParaRPr>
          </a:p>
        </p:txBody>
      </p:sp>
      <p:sp>
        <p:nvSpPr>
          <p:cNvPr id="21762" name="TextBox 294">
            <a:extLst>
              <a:ext uri="{FF2B5EF4-FFF2-40B4-BE49-F238E27FC236}">
                <a16:creationId xmlns:a16="http://schemas.microsoft.com/office/drawing/2014/main" id="{DF1AA50A-F3AB-8C44-83B2-DFD6A0E1EC3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828462" y="3709626"/>
            <a:ext cx="32152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Proportion of patients progression free</a:t>
            </a:r>
          </a:p>
        </p:txBody>
      </p:sp>
      <p:sp>
        <p:nvSpPr>
          <p:cNvPr id="21763" name="TextBox 295">
            <a:extLst>
              <a:ext uri="{FF2B5EF4-FFF2-40B4-BE49-F238E27FC236}">
                <a16:creationId xmlns:a16="http://schemas.microsoft.com/office/drawing/2014/main" id="{2CE2C47C-8ABD-584A-9052-A10B15EA479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893948" y="3709625"/>
            <a:ext cx="32152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Proportion of patients progression free</a:t>
            </a:r>
          </a:p>
        </p:txBody>
      </p:sp>
      <p:sp>
        <p:nvSpPr>
          <p:cNvPr id="21764" name="Rectangle 4">
            <a:extLst>
              <a:ext uri="{FF2B5EF4-FFF2-40B4-BE49-F238E27FC236}">
                <a16:creationId xmlns:a16="http://schemas.microsoft.com/office/drawing/2014/main" id="{A67E03C3-0A73-BB47-9310-F82F19B1F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333" y="6337300"/>
            <a:ext cx="609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Oza et al. ESMO 2017 Poster 965P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1F721A-7682-6A49-A761-C428C75737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7352" y="1212851"/>
            <a:ext cx="11205633" cy="702733"/>
          </a:xfrm>
        </p:spPr>
        <p:txBody>
          <a:bodyPr/>
          <a:lstStyle/>
          <a:p>
            <a:pPr>
              <a:defRPr/>
            </a:pPr>
            <a:r>
              <a:rPr lang="en-GB" dirty="0"/>
              <a:t>SOLO-2 patients with CR or PR at study entry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5">
            <a:extLst>
              <a:ext uri="{FF2B5EF4-FFF2-40B4-BE49-F238E27FC236}">
                <a16:creationId xmlns:a16="http://schemas.microsoft.com/office/drawing/2014/main" id="{9009C1E6-538D-404F-901A-2B167D4C4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0" y="2420888"/>
            <a:ext cx="11523133" cy="253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2CC1A1-F0F5-4746-B162-BF59F174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3" y="757767"/>
            <a:ext cx="11362267" cy="1018117"/>
          </a:xfrm>
        </p:spPr>
        <p:txBody>
          <a:bodyPr/>
          <a:lstStyle/>
          <a:p>
            <a:pPr>
              <a:defRPr/>
            </a:pPr>
            <a:r>
              <a:rPr lang="en-GB" sz="3000" dirty="0">
                <a:solidFill>
                  <a:srgbClr val="C00000"/>
                </a:solidFill>
              </a:rPr>
              <a:t>ARIEL 3: Investigator-Assessed PFS – ITT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BB7CE-6A23-F445-8535-23FC462F95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5138400" y="8665633"/>
            <a:ext cx="939800" cy="486833"/>
          </a:xfrm>
        </p:spPr>
        <p:txBody>
          <a:bodyPr/>
          <a:lstStyle>
            <a:defPPr>
              <a:defRPr lang="en-US"/>
            </a:defPPr>
            <a:lvl1pPr marL="0" algn="r" defTabSz="121917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DAAE6AB-081D-1643-831F-F1F0FDA3785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2532" name="TextBox 5">
            <a:extLst>
              <a:ext uri="{FF2B5EF4-FFF2-40B4-BE49-F238E27FC236}">
                <a16:creationId xmlns:a16="http://schemas.microsoft.com/office/drawing/2014/main" id="{528962B3-F509-1440-90E8-9E72E652C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06" y="1879021"/>
            <a:ext cx="3752851" cy="416983"/>
          </a:xfrm>
          <a:prstGeom prst="rect">
            <a:avLst/>
          </a:prstGeom>
          <a:solidFill>
            <a:srgbClr val="87D9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GB" altLang="en-US" sz="1600" b="1">
                <a:latin typeface="Helvetica" pitchFamily="2" charset="0"/>
                <a:ea typeface="Helvetica" pitchFamily="2" charset="0"/>
                <a:cs typeface="Helvetica" pitchFamily="2" charset="0"/>
              </a:rPr>
              <a:t>Age &lt;65 years</a:t>
            </a:r>
            <a:endParaRPr lang="en-GB" altLang="en-US" sz="1600" b="1">
              <a:latin typeface="Helvetica" pitchFamily="2" charset="0"/>
              <a:ea typeface="Calibri" panose="020F0502020204030204" pitchFamily="34" charset="0"/>
              <a:cs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1FD70-952D-E441-B62D-6EDB2D84A777}"/>
              </a:ext>
            </a:extLst>
          </p:cNvPr>
          <p:cNvSpPr txBox="1"/>
          <p:nvPr/>
        </p:nvSpPr>
        <p:spPr>
          <a:xfrm>
            <a:off x="4431040" y="1879021"/>
            <a:ext cx="3585633" cy="416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45720" rIns="45720" anchor="ctr"/>
          <a:lstStyle/>
          <a:p>
            <a:pPr algn="ctr" eaLnBrk="1" hangingPunct="1">
              <a:lnSpc>
                <a:spcPct val="95000"/>
              </a:lnSpc>
              <a:defRPr/>
            </a:pPr>
            <a:r>
              <a:rPr lang="en-GB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Age 65</a:t>
            </a:r>
            <a:r>
              <a:rPr lang="en-GB" sz="1600" b="1" dirty="0">
                <a:cs typeface="Arial" panose="020B0604020202020204" pitchFamily="34" charset="0"/>
              </a:rPr>
              <a:t>–</a:t>
            </a:r>
            <a:r>
              <a:rPr lang="en-GB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74 years</a:t>
            </a:r>
            <a:endParaRPr lang="en-GB" sz="1600" b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22534" name="TextBox 7">
            <a:extLst>
              <a:ext uri="{FF2B5EF4-FFF2-40B4-BE49-F238E27FC236}">
                <a16:creationId xmlns:a16="http://schemas.microsoft.com/office/drawing/2014/main" id="{95047EF0-C001-F344-9F1B-53B23A0A5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3807" y="1879021"/>
            <a:ext cx="3602567" cy="416983"/>
          </a:xfrm>
          <a:prstGeom prst="rect">
            <a:avLst/>
          </a:prstGeom>
          <a:solidFill>
            <a:srgbClr val="C1B3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GB" altLang="en-US" sz="1600" b="1">
                <a:latin typeface="Helvetica" pitchFamily="2" charset="0"/>
                <a:ea typeface="Calibri" panose="020F0502020204030204" pitchFamily="34" charset="0"/>
                <a:cs typeface="Helvetica" pitchFamily="2" charset="0"/>
              </a:rPr>
              <a:t>Age ≥75 years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FA14E9F-F766-6D48-9942-DF5A3E560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689262"/>
              </p:ext>
            </p:extLst>
          </p:nvPr>
        </p:nvGraphicFramePr>
        <p:xfrm>
          <a:off x="1498694" y="2565244"/>
          <a:ext cx="2532888" cy="789095"/>
        </p:xfrm>
        <a:graphic>
          <a:graphicData uri="http://schemas.openxmlformats.org/drawingml/2006/table">
            <a:tbl>
              <a:tblPr firstRow="1" bandRow="1"/>
              <a:tblGrid>
                <a:gridCol w="987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2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endParaRPr lang="en-U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18296" marB="182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Median</a:t>
                      </a:r>
                      <a:r>
                        <a:rPr lang="en-US" sz="9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(months)</a:t>
                      </a:r>
                    </a:p>
                  </a:txBody>
                  <a:tcPr marL="0" marR="0" marT="18296" marB="182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95% CI</a:t>
                      </a:r>
                    </a:p>
                  </a:txBody>
                  <a:tcPr marL="0" marR="0" marT="18296" marB="182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rgbClr val="1E416C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Rucaparib</a:t>
                      </a:r>
                      <a:endParaRPr lang="en-US" sz="900" strike="sngStrike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18296" marB="182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1E416C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11.1</a:t>
                      </a:r>
                    </a:p>
                  </a:txBody>
                  <a:tcPr marL="0" marR="0" marT="18296" marB="182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rgbClr val="1E416C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8.5–13.7</a:t>
                      </a:r>
                    </a:p>
                  </a:txBody>
                  <a:tcPr marL="0" marR="0" marT="18296" marB="182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2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rgbClr val="A462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Placebo</a:t>
                      </a:r>
                      <a:endParaRPr lang="en-US" sz="900" strike="sngStrike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18296" marB="182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rgbClr val="A462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5.4</a:t>
                      </a:r>
                    </a:p>
                  </a:txBody>
                  <a:tcPr marL="0" marR="0" marT="18296" marB="182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rgbClr val="A462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5.3–5.6</a:t>
                      </a:r>
                    </a:p>
                  </a:txBody>
                  <a:tcPr marL="0" marR="0" marT="18296" marB="182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32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endParaRPr lang="en-U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18296" marB="18296">
                    <a:lnL w="12700" cmpd="sng">
                      <a:noFill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HR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, 0.33; </a:t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</a:br>
                      <a:r>
                        <a:rPr lang="en-GB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95% CI, 0.25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–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0.43</a:t>
                      </a:r>
                      <a:endParaRPr lang="en-US" sz="9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18296" marB="18296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05CF177-E9A4-7448-BBD0-8B1A49EA2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468961"/>
              </p:ext>
            </p:extLst>
          </p:nvPr>
        </p:nvGraphicFramePr>
        <p:xfrm>
          <a:off x="339524" y="4912204"/>
          <a:ext cx="3877733" cy="427569"/>
        </p:xfrm>
        <a:graphic>
          <a:graphicData uri="http://schemas.openxmlformats.org/drawingml/2006/table">
            <a:tbl>
              <a:tblPr firstRow="1" bandRow="1"/>
              <a:tblGrid>
                <a:gridCol w="54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5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5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5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5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2523">
                <a:tc gridSpan="8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At risk (events)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Rucaparib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237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(0)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147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(65)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87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(111)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48 (130)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 (138)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 (143)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(143)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5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Placebo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117 (0)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41 (69)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 (99)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 (103)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(104)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(104)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 (104)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B1B7FEA-3E44-D34C-AF22-3B6D87800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526604"/>
              </p:ext>
            </p:extLst>
          </p:nvPr>
        </p:nvGraphicFramePr>
        <p:xfrm>
          <a:off x="5409632" y="2566125"/>
          <a:ext cx="2531189" cy="789095"/>
        </p:xfrm>
        <a:graphic>
          <a:graphicData uri="http://schemas.openxmlformats.org/drawingml/2006/table">
            <a:tbl>
              <a:tblPr firstRow="1" bandRow="1"/>
              <a:tblGrid>
                <a:gridCol w="987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2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endParaRPr lang="en-U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18296" marB="182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Median</a:t>
                      </a:r>
                      <a:r>
                        <a:rPr lang="en-US" sz="9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(months)</a:t>
                      </a:r>
                    </a:p>
                  </a:txBody>
                  <a:tcPr marL="0" marR="0" marT="18296" marB="182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95% CI</a:t>
                      </a:r>
                    </a:p>
                  </a:txBody>
                  <a:tcPr marL="0" marR="0" marT="18296" marB="182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rgbClr val="1E416C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Rucaparib</a:t>
                      </a:r>
                      <a:endParaRPr lang="en-US" sz="900" strike="sngStrike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18296" marB="182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1E416C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8.3</a:t>
                      </a:r>
                    </a:p>
                  </a:txBody>
                  <a:tcPr marL="0" marR="0" marT="18296" marB="182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rgbClr val="1E416C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8.0–11.1</a:t>
                      </a:r>
                    </a:p>
                  </a:txBody>
                  <a:tcPr marL="0" marR="0" marT="18296" marB="182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2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rgbClr val="A462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Placebo</a:t>
                      </a:r>
                      <a:endParaRPr lang="en-US" sz="900" strike="sngStrike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18296" marB="182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rgbClr val="A462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5.3</a:t>
                      </a:r>
                    </a:p>
                  </a:txBody>
                  <a:tcPr marL="0" marR="0" marT="18296" marB="182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rgbClr val="A462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2.8–5.6</a:t>
                      </a:r>
                    </a:p>
                  </a:txBody>
                  <a:tcPr marL="0" marR="0" marT="18296" marB="182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32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endParaRPr lang="en-U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18296" marB="18296">
                    <a:lnL w="12700" cmpd="sng">
                      <a:noFill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HR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, 0.43;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95% CI, 0.29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–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0.64</a:t>
                      </a:r>
                      <a:endParaRPr lang="en-US" sz="9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18296" marB="18296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B1DD4EA-DCDA-E646-AC18-EAE176717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362354"/>
              </p:ext>
            </p:extLst>
          </p:nvPr>
        </p:nvGraphicFramePr>
        <p:xfrm>
          <a:off x="4295573" y="4912204"/>
          <a:ext cx="3877733" cy="427569"/>
        </p:xfrm>
        <a:graphic>
          <a:graphicData uri="http://schemas.openxmlformats.org/drawingml/2006/table">
            <a:tbl>
              <a:tblPr firstRow="1" bandRow="1"/>
              <a:tblGrid>
                <a:gridCol w="54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5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5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5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5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2523">
                <a:tc gridSpan="8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risk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(events)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Rucaparib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113 (0)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 (38)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 (62)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(73)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 (73)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(76)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 (76)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5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(0)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(39)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(53)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(53)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 (55)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DB2542B4-3C1B-F044-B080-3A8BFD2C0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686832"/>
              </p:ext>
            </p:extLst>
          </p:nvPr>
        </p:nvGraphicFramePr>
        <p:xfrm>
          <a:off x="9312133" y="2564648"/>
          <a:ext cx="2532888" cy="789095"/>
        </p:xfrm>
        <a:graphic>
          <a:graphicData uri="http://schemas.openxmlformats.org/drawingml/2006/table">
            <a:tbl>
              <a:tblPr firstRow="1" bandRow="1"/>
              <a:tblGrid>
                <a:gridCol w="987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2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endParaRPr lang="en-U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18296" marB="182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Median</a:t>
                      </a:r>
                      <a:r>
                        <a:rPr lang="en-US" sz="9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(months)</a:t>
                      </a:r>
                    </a:p>
                  </a:txBody>
                  <a:tcPr marL="0" marR="0" marT="18296" marB="182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95% CI</a:t>
                      </a:r>
                    </a:p>
                  </a:txBody>
                  <a:tcPr marL="0" marR="0" marT="18296" marB="182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rgbClr val="1E416C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Rucaparib</a:t>
                      </a:r>
                      <a:endParaRPr lang="en-US" sz="900" strike="sngStrike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18296" marB="182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1E416C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9.2</a:t>
                      </a:r>
                    </a:p>
                  </a:txBody>
                  <a:tcPr marL="0" marR="0" marT="18296" marB="182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rgbClr val="1E416C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5.5–NR</a:t>
                      </a:r>
                    </a:p>
                  </a:txBody>
                  <a:tcPr marL="0" marR="0" marT="18296" marB="182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2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rgbClr val="A462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Placebo</a:t>
                      </a:r>
                      <a:endParaRPr lang="en-US" sz="900" strike="sngStrike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18296" marB="182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rgbClr val="A462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5.5</a:t>
                      </a:r>
                    </a:p>
                  </a:txBody>
                  <a:tcPr marL="0" marR="0" marT="18296" marB="182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rgbClr val="A462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3.0–8.3</a:t>
                      </a:r>
                    </a:p>
                  </a:txBody>
                  <a:tcPr marL="0" marR="0" marT="18296" marB="182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32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endParaRPr lang="en-U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18296" marB="18296">
                    <a:lnL w="12700" cmpd="sng">
                      <a:noFill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HR, 0.47;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95% CI, 0.16–1.35</a:t>
                      </a:r>
                      <a:endParaRPr lang="en-US" sz="9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18296" marB="18296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E93B0E1-8579-5E4E-A41F-350D59AE0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099942"/>
              </p:ext>
            </p:extLst>
          </p:nvPr>
        </p:nvGraphicFramePr>
        <p:xfrm>
          <a:off x="8194473" y="4912204"/>
          <a:ext cx="3877733" cy="427569"/>
        </p:xfrm>
        <a:graphic>
          <a:graphicData uri="http://schemas.openxmlformats.org/drawingml/2006/table">
            <a:tbl>
              <a:tblPr firstRow="1" bandRow="1"/>
              <a:tblGrid>
                <a:gridCol w="54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5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5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5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5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2523">
                <a:tc gridSpan="8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At risk (events)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Rucaparib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 (0)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(8)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 (13)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 (14)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 (15)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5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Placebo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 (0)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(6)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 (8)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EF2C008-66B9-1D42-B25E-F67C7404D15F}"/>
              </a:ext>
            </a:extLst>
          </p:cNvPr>
          <p:cNvSpPr txBox="1"/>
          <p:nvPr/>
        </p:nvSpPr>
        <p:spPr>
          <a:xfrm>
            <a:off x="13618" y="6374789"/>
            <a:ext cx="770678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54" eaLnBrk="1" hangingPunct="1">
              <a:defRPr/>
            </a:pPr>
            <a:r>
              <a:rPr lang="en-US" sz="900" dirty="0">
                <a:cs typeface="Helvetica" panose="020B0604020202020204" pitchFamily="34" charset="0"/>
              </a:rPr>
              <a:t>Visit cutoff date: April 15, 2017. HRs were estimated using the Cox proportional hazards model.</a:t>
            </a:r>
          </a:p>
          <a:p>
            <a:pPr defTabSz="914354" eaLnBrk="1" hangingPunct="1">
              <a:defRPr/>
            </a:pPr>
            <a:r>
              <a:rPr lang="en-US" sz="900" dirty="0">
                <a:cs typeface="Helvetica" panose="020B0604020202020204" pitchFamily="34" charset="0"/>
              </a:rPr>
              <a:t>CI, confidence interval; HR, hazard ratio; ITT, intention to treat; NR, not reached; PFS, progression-free survival.</a:t>
            </a:r>
          </a:p>
        </p:txBody>
      </p:sp>
      <p:sp>
        <p:nvSpPr>
          <p:cNvPr id="22593" name="TextBox 2">
            <a:extLst>
              <a:ext uri="{FF2B5EF4-FFF2-40B4-BE49-F238E27FC236}">
                <a16:creationId xmlns:a16="http://schemas.microsoft.com/office/drawing/2014/main" id="{C81EC3AB-05A4-B843-93A9-DC70E34F1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991" y="6345839"/>
            <a:ext cx="36166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dirty="0"/>
              <a:t>Ledermann et al SGO, Honolulu 2019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2DECBBEF-0DDE-4242-9297-B360926BA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33" y="523204"/>
            <a:ext cx="11907523" cy="439421"/>
          </a:xfrm>
        </p:spPr>
        <p:txBody>
          <a:bodyPr/>
          <a:lstStyle/>
          <a:p>
            <a:r>
              <a:rPr lang="en-US" altLang="en-US" sz="2200" dirty="0">
                <a:solidFill>
                  <a:srgbClr val="C00000"/>
                </a:solidFill>
              </a:rPr>
              <a:t>HRD testing to select PARP inhibitor benefit – NOVA (niraparib), ARIEL3 (rucaparib)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807DC-A7E9-8C44-8B5B-7752DC5AA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2466" y="3611034"/>
            <a:ext cx="1801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cs typeface="Arial" panose="020B0604020202020204" pitchFamily="34" charset="0"/>
              </a:rPr>
              <a:t>BRCA </a:t>
            </a:r>
            <a:r>
              <a:rPr lang="en-US" altLang="en-US" sz="1200" b="1">
                <a:cs typeface="Arial" panose="020B0604020202020204" pitchFamily="34" charset="0"/>
              </a:rPr>
              <a:t>wt </a:t>
            </a:r>
          </a:p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(n=115)</a:t>
            </a:r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FE4A800B-44C0-A046-8112-78C391E9A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3933" y="1748368"/>
            <a:ext cx="1682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s</a:t>
            </a:r>
            <a:r>
              <a:rPr lang="en-US" altLang="en-US" sz="1200" b="1" i="1">
                <a:cs typeface="Arial" panose="020B0604020202020204" pitchFamily="34" charset="0"/>
              </a:rPr>
              <a:t>BRCA </a:t>
            </a:r>
            <a:r>
              <a:rPr lang="en-US" altLang="en-US" sz="1200" b="1">
                <a:cs typeface="Arial" panose="020B0604020202020204" pitchFamily="34" charset="0"/>
              </a:rPr>
              <a:t>mut</a:t>
            </a:r>
          </a:p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 (n=47)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EF4A75-7804-6248-90BE-8BE7EA66E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3933" y="5543552"/>
            <a:ext cx="156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BRCA wt</a:t>
            </a:r>
          </a:p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(n=134)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4677D52-6615-A644-A67F-64ADA5CE7F0C}"/>
              </a:ext>
            </a:extLst>
          </p:cNvPr>
          <p:cNvGraphicFramePr>
            <a:graphicFrameLocks noGrp="1"/>
          </p:cNvGraphicFramePr>
          <p:nvPr/>
        </p:nvGraphicFramePr>
        <p:xfrm>
          <a:off x="1267885" y="3153833"/>
          <a:ext cx="4423835" cy="175260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140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83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992" marR="26992" marT="26992" marB="2699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Niraparib (n=71)</a:t>
                      </a:r>
                    </a:p>
                  </a:txBody>
                  <a:tcPr marL="26992" marR="26992" marT="26992" marB="26992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Placebo (n=44)</a:t>
                      </a:r>
                    </a:p>
                  </a:txBody>
                  <a:tcPr marL="26992" marR="26992" marT="26992" marB="26992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6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PFS median (95% CI) (Months)</a:t>
                      </a:r>
                    </a:p>
                  </a:txBody>
                  <a:tcPr marL="26992" marR="26992" marT="26992" marB="269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9.3 </a:t>
                      </a: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(5.8–15.4)</a:t>
                      </a:r>
                    </a:p>
                  </a:txBody>
                  <a:tcPr marL="26992" marR="26992" marT="26992" marB="269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 </a:t>
                      </a: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(3.3–5.6)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6992" marR="26992" marT="26992" marB="269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6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Hazard ratio (95% CI);</a:t>
                      </a:r>
                    </a:p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value</a:t>
                      </a:r>
                    </a:p>
                  </a:txBody>
                  <a:tcPr marL="26992" marR="26992" marT="26992" marB="269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0.38  </a:t>
                      </a: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(0.231–0.628); </a:t>
                      </a:r>
                      <a:r>
                        <a:rPr lang="en-US" sz="11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P</a:t>
                      </a: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=0.0001</a:t>
                      </a:r>
                    </a:p>
                  </a:txBody>
                  <a:tcPr marL="26992" marR="26992" marT="26992" marB="269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% of patients without progression or death at 12 mo</a:t>
                      </a:r>
                    </a:p>
                  </a:txBody>
                  <a:tcPr marL="26992" marR="26992" marT="26992" marB="269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45%</a:t>
                      </a:r>
                    </a:p>
                  </a:txBody>
                  <a:tcPr marL="26992" marR="26992" marT="26992" marB="269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11%</a:t>
                      </a:r>
                    </a:p>
                  </a:txBody>
                  <a:tcPr marL="26992" marR="26992" marT="26992" marB="269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79666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1F17A06-4486-2B4A-9253-A7136D7F1D37}"/>
              </a:ext>
            </a:extLst>
          </p:cNvPr>
          <p:cNvGraphicFramePr>
            <a:graphicFrameLocks noGrp="1"/>
          </p:cNvGraphicFramePr>
          <p:nvPr/>
        </p:nvGraphicFramePr>
        <p:xfrm>
          <a:off x="1261534" y="1316567"/>
          <a:ext cx="4436534" cy="157056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089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99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003" marR="27003" marT="27007" marB="2700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Niraparib (n=35)</a:t>
                      </a:r>
                    </a:p>
                  </a:txBody>
                  <a:tcPr marL="27003" marR="27003" marT="27007" marB="2700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Placebo (n=12)</a:t>
                      </a:r>
                    </a:p>
                  </a:txBody>
                  <a:tcPr marL="27003" marR="27003" marT="27007" marB="2700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8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PFS median (95% CI) (Months)</a:t>
                      </a:r>
                    </a:p>
                  </a:txBody>
                  <a:tcPr marL="27003" marR="27003" marT="27007" marB="270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20.9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(9.7–NR)</a:t>
                      </a:r>
                    </a:p>
                  </a:txBody>
                  <a:tcPr marL="27003" marR="27003" marT="27007" marB="270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(2.0–NR)</a:t>
                      </a:r>
                    </a:p>
                  </a:txBody>
                  <a:tcPr marL="27003" marR="27003" marT="27007" marB="270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8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Hazard ratio (95% CI); </a:t>
                      </a:r>
                    </a:p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value</a:t>
                      </a:r>
                    </a:p>
                  </a:txBody>
                  <a:tcPr marL="27003" marR="27003" marT="27007" marB="270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0.27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  (0.081–0.903); </a:t>
                      </a:r>
                      <a:r>
                        <a:rPr lang="en-US" sz="1100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P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=0.0248</a:t>
                      </a:r>
                    </a:p>
                  </a:txBody>
                  <a:tcPr marL="27003" marR="27003" marT="27007" marB="270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% of patients without progression or death at 12 mo</a:t>
                      </a:r>
                    </a:p>
                  </a:txBody>
                  <a:tcPr marL="27003" marR="27003" marT="27007" marB="270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n-lt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 marL="27003" marR="27003" marT="27007" marB="270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n-lt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27003" marR="27003" marT="27007" marB="270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79666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C5D4F1A-0BCA-D646-A80D-8D9153EA04AC}"/>
              </a:ext>
            </a:extLst>
          </p:cNvPr>
          <p:cNvGraphicFramePr>
            <a:graphicFrameLocks noGrp="1"/>
          </p:cNvGraphicFramePr>
          <p:nvPr/>
        </p:nvGraphicFramePr>
        <p:xfrm>
          <a:off x="1267885" y="5084233"/>
          <a:ext cx="4423833" cy="158710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16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26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992" marR="26992" marT="26989" marB="2698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Niraparib (n=92)</a:t>
                      </a:r>
                    </a:p>
                  </a:txBody>
                  <a:tcPr marL="26992" marR="26992" marT="26989" marB="2698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Placebo (n=42)</a:t>
                      </a:r>
                    </a:p>
                  </a:txBody>
                  <a:tcPr marL="26992" marR="26992" marT="26989" marB="2698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9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PFS median (95% CI) (Months)</a:t>
                      </a:r>
                    </a:p>
                  </a:txBody>
                  <a:tcPr marL="26992" marR="26992" marT="26989" marB="269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6.9 </a:t>
                      </a:r>
                      <a:r>
                        <a:rPr lang="en-US" sz="1100" b="0" i="0" dirty="0">
                          <a:solidFill>
                            <a:schemeClr val="tx1"/>
                          </a:solidFill>
                          <a:effectLst/>
                        </a:rPr>
                        <a:t>(5.6–9.6)</a:t>
                      </a:r>
                    </a:p>
                  </a:txBody>
                  <a:tcPr marL="26992" marR="26992" marT="26989" marB="269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(3.7–5.6)</a:t>
                      </a:r>
                    </a:p>
                  </a:txBody>
                  <a:tcPr marL="26992" marR="26992" marT="26989" marB="269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9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Hazard ratio (95% CI); </a:t>
                      </a:r>
                    </a:p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value</a:t>
                      </a:r>
                    </a:p>
                  </a:txBody>
                  <a:tcPr marL="26992" marR="26992" marT="26989" marB="269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0.58  </a:t>
                      </a: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(0.361–0.922); </a:t>
                      </a:r>
                      <a:r>
                        <a:rPr lang="en-US" sz="11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P</a:t>
                      </a: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=0.0226</a:t>
                      </a:r>
                    </a:p>
                  </a:txBody>
                  <a:tcPr marL="26992" marR="26992" marT="26989" marB="269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5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% of patients without progression or death at 12 mo</a:t>
                      </a:r>
                    </a:p>
                  </a:txBody>
                  <a:tcPr marL="26992" marR="26992" marT="26989" marB="269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n-lt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26992" marR="26992" marT="26989" marB="269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n-lt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26992" marR="26992" marT="26989" marB="269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2C59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79666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A2CFEC7-2BAC-3842-B78F-C7A4010F28A6}"/>
              </a:ext>
            </a:extLst>
          </p:cNvPr>
          <p:cNvSpPr txBox="1"/>
          <p:nvPr/>
        </p:nvSpPr>
        <p:spPr>
          <a:xfrm>
            <a:off x="127001" y="1291167"/>
            <a:ext cx="1021433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/>
              <a:t>HRD +</a:t>
            </a:r>
            <a:r>
              <a:rPr lang="en-US" sz="1600" dirty="0" err="1"/>
              <a:t>ve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59400D-52F1-9E44-9752-5F18ED5D988E}"/>
              </a:ext>
            </a:extLst>
          </p:cNvPr>
          <p:cNvSpPr txBox="1"/>
          <p:nvPr/>
        </p:nvSpPr>
        <p:spPr>
          <a:xfrm>
            <a:off x="99485" y="3149600"/>
            <a:ext cx="1021433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/>
              <a:t>HRD +</a:t>
            </a:r>
            <a:r>
              <a:rPr lang="en-US" sz="1600" dirty="0" err="1"/>
              <a:t>ve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FE665-19D5-144D-A730-A3A94737FB87}"/>
              </a:ext>
            </a:extLst>
          </p:cNvPr>
          <p:cNvSpPr txBox="1"/>
          <p:nvPr/>
        </p:nvSpPr>
        <p:spPr>
          <a:xfrm>
            <a:off x="93134" y="5084234"/>
            <a:ext cx="1027845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/>
              <a:t>HRD - </a:t>
            </a:r>
            <a:r>
              <a:rPr lang="en-US" sz="1600" dirty="0" err="1"/>
              <a:t>ve</a:t>
            </a:r>
            <a:endParaRPr lang="en-US" sz="16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ED5222A-8900-2C40-842F-7E38256ED5AF}"/>
              </a:ext>
            </a:extLst>
          </p:cNvPr>
          <p:cNvGraphicFramePr>
            <a:graphicFrameLocks noGrp="1"/>
          </p:cNvGraphicFramePr>
          <p:nvPr/>
        </p:nvGraphicFramePr>
        <p:xfrm>
          <a:off x="7909984" y="1380067"/>
          <a:ext cx="3562350" cy="1610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0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20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Median</a:t>
                      </a:r>
                      <a:br>
                        <a:rPr lang="en-US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(months)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95% CI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9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Rucaparib (n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</a:rPr>
                        <a:t>=106)</a:t>
                      </a:r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9.7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7.9–13.1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59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accent2"/>
                          </a:solidFill>
                        </a:rPr>
                        <a:t>Placebo (n=52)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2"/>
                          </a:solidFill>
                        </a:rPr>
                        <a:t>5.4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2"/>
                          </a:solidFill>
                        </a:rPr>
                        <a:t>4.1–5.7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39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HR, 0.44; </a:t>
                      </a:r>
                    </a:p>
                    <a:p>
                      <a:pPr algn="ctr"/>
                      <a:r>
                        <a:rPr lang="it-IT" sz="1200" dirty="0"/>
                        <a:t>95% CI, 0.29</a:t>
                      </a:r>
                      <a:r>
                        <a:rPr lang="en-GB" sz="1200" dirty="0"/>
                        <a:t>–</a:t>
                      </a:r>
                      <a:r>
                        <a:rPr lang="it-IT" sz="1200" dirty="0"/>
                        <a:t>0.66; </a:t>
                      </a:r>
                      <a:r>
                        <a:rPr lang="it-IT" sz="1200" i="1" dirty="0"/>
                        <a:t>P</a:t>
                      </a:r>
                      <a:r>
                        <a:rPr lang="it-IT" sz="1200" dirty="0"/>
                        <a:t>&lt;0.0001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D573E34-0BA1-574B-AD8C-6FEC54B7B560}"/>
              </a:ext>
            </a:extLst>
          </p:cNvPr>
          <p:cNvGraphicFramePr>
            <a:graphicFrameLocks noGrp="1"/>
          </p:cNvGraphicFramePr>
          <p:nvPr/>
        </p:nvGraphicFramePr>
        <p:xfrm>
          <a:off x="7992533" y="3898901"/>
          <a:ext cx="3479800" cy="1572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7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Median</a:t>
                      </a:r>
                      <a:br>
                        <a:rPr lang="en-US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(months)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95% CI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6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Rucaparib (n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</a:rPr>
                        <a:t>=107)</a:t>
                      </a:r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6.7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5.4–9.1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6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accent2"/>
                          </a:solidFill>
                        </a:rPr>
                        <a:t>Placebo (n=54)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2"/>
                          </a:solidFill>
                        </a:rPr>
                        <a:t>5.4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2"/>
                          </a:solidFill>
                        </a:rPr>
                        <a:t>5.3–7.4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0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HR, 0.58; </a:t>
                      </a:r>
                    </a:p>
                    <a:p>
                      <a:pPr algn="ctr"/>
                      <a:r>
                        <a:rPr lang="it-IT" sz="1200" dirty="0"/>
                        <a:t>95% CI, 0.40</a:t>
                      </a:r>
                      <a:r>
                        <a:rPr lang="en-GB" sz="1200" dirty="0"/>
                        <a:t>–</a:t>
                      </a:r>
                      <a:r>
                        <a:rPr lang="it-IT" sz="1200" dirty="0"/>
                        <a:t>0.85; </a:t>
                      </a:r>
                      <a:r>
                        <a:rPr lang="it-IT" sz="1200" i="1" dirty="0"/>
                        <a:t>P</a:t>
                      </a:r>
                      <a:r>
                        <a:rPr lang="it-IT" sz="1200" dirty="0"/>
                        <a:t>=0.0049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1AEA83F-A927-9D4C-87FE-FFCE861A25DA}"/>
              </a:ext>
            </a:extLst>
          </p:cNvPr>
          <p:cNvSpPr txBox="1"/>
          <p:nvPr/>
        </p:nvSpPr>
        <p:spPr>
          <a:xfrm>
            <a:off x="6542127" y="1337734"/>
            <a:ext cx="110799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600" b="1" dirty="0"/>
              <a:t>LOH high</a:t>
            </a:r>
          </a:p>
          <a:p>
            <a:pPr algn="ctr" eaLnBrk="1" hangingPunct="1">
              <a:defRPr/>
            </a:pPr>
            <a:r>
              <a:rPr lang="en-US" sz="1600" b="1" dirty="0" err="1"/>
              <a:t>BRCA</a:t>
            </a:r>
            <a:r>
              <a:rPr lang="en-US" sz="1600" b="1" baseline="30000" dirty="0" err="1"/>
              <a:t>wt</a:t>
            </a:r>
            <a:endParaRPr lang="en-US" sz="1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46379A-B29C-0646-AF2D-E643BBEC54D0}"/>
              </a:ext>
            </a:extLst>
          </p:cNvPr>
          <p:cNvSpPr txBox="1"/>
          <p:nvPr/>
        </p:nvSpPr>
        <p:spPr>
          <a:xfrm>
            <a:off x="6720362" y="3856567"/>
            <a:ext cx="101822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600" b="1" dirty="0"/>
              <a:t>LOH low</a:t>
            </a:r>
          </a:p>
          <a:p>
            <a:pPr algn="ctr" eaLnBrk="1" hangingPunct="1">
              <a:defRPr/>
            </a:pPr>
            <a:r>
              <a:rPr lang="en-US" sz="1600" b="1" dirty="0" err="1"/>
              <a:t>BRCA</a:t>
            </a:r>
            <a:r>
              <a:rPr lang="en-US" sz="1600" b="1" baseline="30000" dirty="0" err="1"/>
              <a:t>wt</a:t>
            </a:r>
            <a:endParaRPr lang="en-US" sz="1600" b="1" dirty="0"/>
          </a:p>
        </p:txBody>
      </p:sp>
      <p:sp>
        <p:nvSpPr>
          <p:cNvPr id="24665" name="TextBox 15">
            <a:extLst>
              <a:ext uri="{FF2B5EF4-FFF2-40B4-BE49-F238E27FC236}">
                <a16:creationId xmlns:a16="http://schemas.microsoft.com/office/drawing/2014/main" id="{3B5E39BE-21E8-334C-A0AA-4CB0E2FAC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4784" y="6483351"/>
            <a:ext cx="36567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Mirza et al NEJM 2016; Coleman et al Lancet 2017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7B29B1-EB07-8940-8E05-55A04871A2D9}"/>
              </a:ext>
            </a:extLst>
          </p:cNvPr>
          <p:cNvSpPr/>
          <p:nvPr/>
        </p:nvSpPr>
        <p:spPr>
          <a:xfrm>
            <a:off x="3479801" y="2132856"/>
            <a:ext cx="404284" cy="21602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E3ED55-466B-C341-B2A3-CB9DB475B504}"/>
              </a:ext>
            </a:extLst>
          </p:cNvPr>
          <p:cNvSpPr/>
          <p:nvPr/>
        </p:nvSpPr>
        <p:spPr>
          <a:xfrm>
            <a:off x="3503084" y="5949280"/>
            <a:ext cx="404283" cy="24620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85B69E-2586-AE4C-BA91-93AD4A2D11D9}"/>
              </a:ext>
            </a:extLst>
          </p:cNvPr>
          <p:cNvSpPr/>
          <p:nvPr/>
        </p:nvSpPr>
        <p:spPr>
          <a:xfrm>
            <a:off x="3503084" y="4005063"/>
            <a:ext cx="404283" cy="21556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4671" name="TextBox 1">
            <a:extLst>
              <a:ext uri="{FF2B5EF4-FFF2-40B4-BE49-F238E27FC236}">
                <a16:creationId xmlns:a16="http://schemas.microsoft.com/office/drawing/2014/main" id="{9F4C5216-458E-8049-A6EB-E04C714BF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34" y="899584"/>
            <a:ext cx="280076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867" b="1">
                <a:solidFill>
                  <a:srgbClr val="7030A0"/>
                </a:solidFill>
              </a:rPr>
              <a:t>Niraparib (non gBRCA)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5BA343-E307-AE44-BA33-E0EBA120C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0284" y="950384"/>
            <a:ext cx="1683474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867" b="1">
                <a:solidFill>
                  <a:srgbClr val="7030A0"/>
                </a:solidFill>
              </a:rPr>
              <a:t>Rucaparib all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78CE19-CD1B-3140-A653-04AA57743E79}"/>
              </a:ext>
            </a:extLst>
          </p:cNvPr>
          <p:cNvSpPr/>
          <p:nvPr/>
        </p:nvSpPr>
        <p:spPr>
          <a:xfrm>
            <a:off x="10368328" y="4898921"/>
            <a:ext cx="404284" cy="23494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0417E69-6304-394A-A437-3CE25BD5E63B}"/>
              </a:ext>
            </a:extLst>
          </p:cNvPr>
          <p:cNvSpPr/>
          <p:nvPr/>
        </p:nvSpPr>
        <p:spPr>
          <a:xfrm>
            <a:off x="10368328" y="2415344"/>
            <a:ext cx="404284" cy="22156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217F5-575D-5941-9F71-0426F08F1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000" dirty="0">
                <a:solidFill>
                  <a:srgbClr val="C00000"/>
                </a:solidFill>
              </a:rPr>
              <a:t>Selection of PARP inhibitors for maintenance therapy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3CAA0CD-2D73-214A-8BDB-E1CE790183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4867" y="1797051"/>
            <a:ext cx="11751733" cy="4415367"/>
          </a:xfrm>
        </p:spPr>
        <p:txBody>
          <a:bodyPr/>
          <a:lstStyle/>
          <a:p>
            <a:r>
              <a:rPr lang="en-GB" altLang="en-US" dirty="0"/>
              <a:t>More active in tumours with BRCA mutation ( somatic or germline)</a:t>
            </a:r>
          </a:p>
          <a:p>
            <a:pPr lvl="1"/>
            <a:r>
              <a:rPr lang="en-GB" altLang="en-US" dirty="0"/>
              <a:t>Longer PFS</a:t>
            </a:r>
          </a:p>
          <a:p>
            <a:pPr lvl="1"/>
            <a:r>
              <a:rPr lang="en-GB" altLang="en-US" dirty="0"/>
              <a:t>Long-term survival benefit may not be dependent on BRCA status</a:t>
            </a:r>
          </a:p>
          <a:p>
            <a:r>
              <a:rPr lang="en-GB" altLang="en-US" dirty="0"/>
              <a:t>High grade tumours- serous or endometrioid</a:t>
            </a:r>
          </a:p>
          <a:p>
            <a:r>
              <a:rPr lang="en-GB" altLang="en-US" dirty="0"/>
              <a:t>Baseline disease does not effect magnitude of benefit of </a:t>
            </a:r>
            <a:r>
              <a:rPr lang="en-GB" altLang="en-US" dirty="0" err="1"/>
              <a:t>PARPi</a:t>
            </a:r>
            <a:endParaRPr lang="en-GB" altLang="en-US" dirty="0"/>
          </a:p>
          <a:p>
            <a:r>
              <a:rPr lang="en-GB" altLang="en-US" dirty="0"/>
              <a:t>HRD assays currently do not exclude patients from benefit</a:t>
            </a:r>
          </a:p>
          <a:p>
            <a:r>
              <a:rPr lang="en-GB" altLang="en-US" dirty="0"/>
              <a:t>Platinum sensitivity remains the best biomarker for benefit from </a:t>
            </a:r>
            <a:r>
              <a:rPr lang="en-GB" altLang="en-US" dirty="0" err="1"/>
              <a:t>PARPi</a:t>
            </a:r>
            <a:endParaRPr lang="en-GB" altLang="en-US" dirty="0"/>
          </a:p>
          <a:p>
            <a:r>
              <a:rPr lang="en-GB" altLang="en-US" dirty="0"/>
              <a:t>Choice of PARP inhibitor is largely dependent on familiarity with the drug and its side effects- differences in activity not clear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637EAE8-F10E-4B46-9290-5D3CC3BC9A7C}"/>
              </a:ext>
            </a:extLst>
          </p:cNvPr>
          <p:cNvSpPr/>
          <p:nvPr/>
        </p:nvSpPr>
        <p:spPr>
          <a:xfrm>
            <a:off x="114300" y="3960284"/>
            <a:ext cx="4887384" cy="2091267"/>
          </a:xfrm>
          <a:prstGeom prst="roundRect">
            <a:avLst>
              <a:gd name="adj" fmla="val 1146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eaLnBrk="1" hangingPunct="1">
              <a:defRPr/>
            </a:pPr>
            <a:r>
              <a:rPr lang="en-GB" altLang="x-none" sz="2132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19 December 2014: FDA licensed </a:t>
            </a:r>
            <a:r>
              <a:rPr lang="en-GB" altLang="x-none" sz="2132" b="1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olaparib</a:t>
            </a:r>
            <a:r>
              <a:rPr lang="en-GB" altLang="x-none" sz="2132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for the treatment of </a:t>
            </a:r>
            <a:r>
              <a:rPr lang="en-GB" altLang="x-none" sz="2132" b="1" i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BRCA</a:t>
            </a:r>
            <a:r>
              <a:rPr lang="en-GB" altLang="x-none" sz="2132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-mutated (</a:t>
            </a:r>
            <a:r>
              <a:rPr lang="en-GB" sz="2132" b="1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BRACAnalysis</a:t>
            </a:r>
            <a:r>
              <a:rPr lang="en-GB" sz="2132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2132" b="1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CDx</a:t>
            </a:r>
            <a:r>
              <a:rPr lang="en-GB" sz="2132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™) </a:t>
            </a:r>
            <a:r>
              <a:rPr lang="en-GB" altLang="x-none" sz="2132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ovarian cancer in patients who have received ≥3 prior lines of therapy.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90EDA-FDBD-6F44-BD1D-78EC0C7F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457201"/>
            <a:ext cx="12077700" cy="10794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600" dirty="0"/>
              <a:t>Monotherapy – a substitution for chemotherapy?</a:t>
            </a:r>
            <a:br>
              <a:rPr lang="en-GB" sz="2600" dirty="0"/>
            </a:br>
            <a:r>
              <a:rPr lang="en-GB" sz="2600" dirty="0"/>
              <a:t>Olaparib and rucaparib licensed for treatment of </a:t>
            </a:r>
            <a:r>
              <a:rPr lang="en-GB" sz="2600" i="1" dirty="0"/>
              <a:t>BRCA</a:t>
            </a:r>
            <a:r>
              <a:rPr lang="en-GB" sz="2600" i="1" baseline="30000" dirty="0"/>
              <a:t>mut</a:t>
            </a:r>
            <a:r>
              <a:rPr lang="en-GB" sz="2600" dirty="0"/>
              <a:t> ovarian cancers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F4A937-BB2C-844F-A64D-70203ABED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2239433"/>
            <a:ext cx="4889500" cy="172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9FE4B8-08F1-C94A-9D10-E05EDF6334B6}"/>
              </a:ext>
            </a:extLst>
          </p:cNvPr>
          <p:cNvSpPr txBox="1"/>
          <p:nvPr/>
        </p:nvSpPr>
        <p:spPr>
          <a:xfrm>
            <a:off x="1583267" y="1536700"/>
            <a:ext cx="10567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/>
              <a:t>Olaparib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DF44BB-4457-794B-A18E-9D33F8E46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584" y="6417734"/>
            <a:ext cx="45868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Kaufman, et al. </a:t>
            </a:r>
            <a:r>
              <a:rPr lang="en-GB" altLang="en-US" sz="1600" i="1"/>
              <a:t>J Clin Oncol </a:t>
            </a:r>
            <a:r>
              <a:rPr lang="en-GB" altLang="en-US" sz="1600"/>
              <a:t>2014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CCFD314-26DF-834A-B060-128A95D49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365161"/>
              </p:ext>
            </p:extLst>
          </p:nvPr>
        </p:nvGraphicFramePr>
        <p:xfrm>
          <a:off x="5685367" y="2040467"/>
          <a:ext cx="6362698" cy="271888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691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437">
                <a:tc rowSpan="2">
                  <a:txBody>
                    <a:bodyPr/>
                    <a:lstStyle/>
                    <a:p>
                      <a:r>
                        <a:rPr lang="en-GB" sz="1200" dirty="0"/>
                        <a:t>Overall Response Rate % (n)  [95% CI]</a:t>
                      </a:r>
                      <a:r>
                        <a:rPr lang="en-GB" sz="1200" baseline="30000" dirty="0"/>
                        <a:t>†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6479" marR="96479" marT="75992" marB="75992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Study 10 (n=42)</a:t>
                      </a:r>
                      <a:endParaRPr lang="en-GB" sz="12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60431" marR="60431" marT="47599" marB="475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ARIEL2 (n=64)</a:t>
                      </a:r>
                      <a:endParaRPr lang="en-GB" sz="12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60431" marR="60431" marT="47599" marB="475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Pooled efficacy population (n=106)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0431" marR="60431" marT="47599" marB="4759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96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bg1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T="72000" marB="72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C9A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200" dirty="0"/>
                        <a:t>59.5 (25)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200" dirty="0"/>
                        <a:t>[43.3–74.4]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60431" marR="60431" marT="47599" marB="475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200" dirty="0"/>
                        <a:t>50.0 (32)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200" dirty="0"/>
                        <a:t>[37.2–62.8]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60431" marR="60431" marT="47599" marB="475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200" dirty="0"/>
                        <a:t>53.8 (57)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200" dirty="0"/>
                        <a:t>[43.8–63.5]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60431" marR="60431" marT="47599" marB="4759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68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Best OR, % (n)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6479" marR="96479" marT="75992" marB="75992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T="72000" marB="72000" anchor="ctr">
                    <a:lnL w="28575" cap="flat" cmpd="sng" algn="ctr">
                      <a:solidFill>
                        <a:srgbClr val="223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223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T="72000" marB="72000" anchor="ctr">
                    <a:lnL w="28575" cap="flat" cmpd="sng" algn="ctr">
                      <a:solidFill>
                        <a:srgbClr val="223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223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912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T="72000" marB="72000" anchor="ctr">
                    <a:lnL w="28575" cap="flat" cmpd="sng" algn="ctr">
                      <a:solidFill>
                        <a:srgbClr val="223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2234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B8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54215"/>
                  </a:ext>
                </a:extLst>
              </a:tr>
              <a:tr h="291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Complete response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0431" marR="60431" marT="47599" marB="4759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/>
                        <a:t>9.5 (4)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0431" marR="60431" marT="47599" marB="4759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/>
                        <a:t>7.8 (5)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0431" marR="60431" marT="47599" marB="4759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/>
                        <a:t>8.5 (9)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0431" marR="60431" marT="47599" marB="47599" anchor="ctr"/>
                </a:tc>
                <a:extLst>
                  <a:ext uri="{0D108BD9-81ED-4DB2-BD59-A6C34878D82A}">
                    <a16:rowId xmlns:a16="http://schemas.microsoft.com/office/drawing/2014/main" val="2740978613"/>
                  </a:ext>
                </a:extLst>
              </a:tr>
              <a:tr h="291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Partial response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0431" marR="60431" marT="47599" marB="4759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/>
                        <a:t>50.0 (21)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0431" marR="60431" marT="47599" marB="4759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/>
                        <a:t>42.2 (27)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0431" marR="60431" marT="47599" marB="4759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/>
                        <a:t>45.3 (48)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0431" marR="60431" marT="47599" marB="4759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Stable disease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0431" marR="60431" marT="47599" marB="4759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/>
                        <a:t>28.6 (12)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0431" marR="60431" marT="47599" marB="4759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/>
                        <a:t>37.5 (24)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0431" marR="60431" marT="47599" marB="4759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/>
                        <a:t>34.0 (36)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0431" marR="60431" marT="47599" marB="47599" anchor="ctr"/>
                </a:tc>
                <a:extLst>
                  <a:ext uri="{0D108BD9-81ED-4DB2-BD59-A6C34878D82A}">
                    <a16:rowId xmlns:a16="http://schemas.microsoft.com/office/drawing/2014/main" val="3341399242"/>
                  </a:ext>
                </a:extLst>
              </a:tr>
              <a:tr h="291760">
                <a:tc>
                  <a:txBody>
                    <a:bodyPr/>
                    <a:lstStyle/>
                    <a:p>
                      <a:pPr marL="0" marR="0" lvl="0" indent="7938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Progressive disease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0431" marR="60431" marT="47599" marB="4759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/>
                        <a:t>4.8 (2)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0431" marR="60431" marT="47599" marB="4759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/>
                        <a:t>10.9 (7)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0431" marR="60431" marT="47599" marB="4759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/>
                        <a:t>8.5 (9)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0431" marR="60431" marT="47599" marB="4759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Not evaluable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0431" marR="60431" marT="47599" marB="4759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/>
                        <a:t>7.1 (3)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0431" marR="60431" marT="47599" marB="4759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/>
                        <a:t>1.6 (1)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0431" marR="60431" marT="47599" marB="4759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/>
                        <a:t>3.8 (4)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0431" marR="60431" marT="47599" marB="4759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1E137AF-9FDA-7E47-84EE-AEDB8E557066}"/>
              </a:ext>
            </a:extLst>
          </p:cNvPr>
          <p:cNvSpPr txBox="1"/>
          <p:nvPr/>
        </p:nvSpPr>
        <p:spPr>
          <a:xfrm>
            <a:off x="8303684" y="1485900"/>
            <a:ext cx="123623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/>
              <a:t>Rucaparib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33D837-732D-984F-8411-DDF33E406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0600" y="6477000"/>
            <a:ext cx="44619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Oza AM et al. </a:t>
            </a:r>
            <a:r>
              <a:rPr lang="en-US" altLang="en-US" sz="1600" i="1">
                <a:latin typeface="Calibri" panose="020F0502020204030204" pitchFamily="34" charset="0"/>
              </a:rPr>
              <a:t>Gynecol Oncol</a:t>
            </a:r>
            <a:r>
              <a:rPr lang="en-US" altLang="en-US" sz="1600">
                <a:latin typeface="Calibri" panose="020F0502020204030204" pitchFamily="34" charset="0"/>
              </a:rPr>
              <a:t>. 2017</a:t>
            </a:r>
            <a:endParaRPr lang="en-GB" altLang="en-US" sz="160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60B3E6F-1EBB-4645-BECA-333CF5C4D1D5}"/>
              </a:ext>
            </a:extLst>
          </p:cNvPr>
          <p:cNvSpPr/>
          <p:nvPr/>
        </p:nvSpPr>
        <p:spPr>
          <a:xfrm>
            <a:off x="5715000" y="4845050"/>
            <a:ext cx="6362700" cy="1572684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2133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19 December 2016: FDA- Accelerated approval in patients with a </a:t>
            </a:r>
            <a:r>
              <a:rPr lang="en-GB" sz="2133" b="1" i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BRCA</a:t>
            </a:r>
            <a:r>
              <a:rPr lang="en-GB" sz="2133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mutation (</a:t>
            </a:r>
            <a:r>
              <a:rPr lang="en-GB" sz="2133" b="1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FoundationFocus</a:t>
            </a:r>
            <a:r>
              <a:rPr lang="en-GB" sz="2133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™ </a:t>
            </a:r>
            <a:r>
              <a:rPr lang="en-GB" sz="2133" b="1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CDx</a:t>
            </a:r>
            <a:r>
              <a:rPr lang="en-GB" sz="2133" b="1" i="1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BRCA</a:t>
            </a:r>
            <a:r>
              <a:rPr lang="en-GB" sz="2133" b="1" i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)</a:t>
            </a:r>
            <a:r>
              <a:rPr lang="en-GB" sz="2133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who have received 2 or more prior lines</a:t>
            </a:r>
            <a:r>
              <a:rPr lang="en-GB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CE8DC457-84EA-DA4B-BF0C-BDD53CFD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34" y="1843617"/>
            <a:ext cx="8318500" cy="456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5BACC38-7C18-E143-A37A-5FB7E281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548218"/>
            <a:ext cx="11319933" cy="129751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733" dirty="0">
                <a:latin typeface="Calibri" panose="020F0502020204030204" pitchFamily="34" charset="0"/>
                <a:cs typeface="Calibri" panose="020F0502020204030204" pitchFamily="34" charset="0"/>
              </a:rPr>
              <a:t>Integrated Efficacy Results: Rucaparib Monotherapy </a:t>
            </a:r>
            <a:br>
              <a:rPr lang="en-GB" sz="3733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733" dirty="0">
                <a:latin typeface="Calibri" panose="020F0502020204030204" pitchFamily="34" charset="0"/>
                <a:cs typeface="Calibri" panose="020F0502020204030204" pitchFamily="34" charset="0"/>
              </a:rPr>
              <a:t>PFS in Specified Groups According to Platinum Sensitivity</a:t>
            </a:r>
          </a:p>
        </p:txBody>
      </p:sp>
      <p:sp>
        <p:nvSpPr>
          <p:cNvPr id="28675" name="Text Placeholder 3">
            <a:extLst>
              <a:ext uri="{FF2B5EF4-FFF2-40B4-BE49-F238E27FC236}">
                <a16:creationId xmlns:a16="http://schemas.microsoft.com/office/drawing/2014/main" id="{A452454B-9768-334B-9B25-BA4519E9C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1" y="6405033"/>
            <a:ext cx="430741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en-US" sz="1600">
                <a:latin typeface="Calibri" panose="020F0502020204030204" pitchFamily="34" charset="0"/>
              </a:rPr>
              <a:t>Oza AM et al. </a:t>
            </a:r>
            <a:r>
              <a:rPr lang="en-US" altLang="en-US" sz="1600" i="1">
                <a:latin typeface="Calibri" panose="020F0502020204030204" pitchFamily="34" charset="0"/>
              </a:rPr>
              <a:t>Gynecol Oncol</a:t>
            </a:r>
            <a:r>
              <a:rPr lang="en-US" altLang="en-US" sz="1600">
                <a:latin typeface="Calibri" panose="020F0502020204030204" pitchFamily="34" charset="0"/>
              </a:rPr>
              <a:t>. 2017;147:267–275</a:t>
            </a:r>
            <a:endParaRPr lang="en-GB" altLang="en-US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A61A7238-D094-0443-9602-CBFAD40A8E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4284" y="1953684"/>
            <a:ext cx="11328400" cy="1369483"/>
          </a:xfrm>
        </p:spPr>
        <p:txBody>
          <a:bodyPr/>
          <a:lstStyle/>
          <a:p>
            <a:pPr eaLnBrk="1" hangingPunct="1"/>
            <a:r>
              <a:rPr lang="en-US" altLang="en-US" sz="3733">
                <a:solidFill>
                  <a:srgbClr val="C00000"/>
                </a:solidFill>
              </a:rPr>
              <a:t>Role of PARP inhibition in the management of relapsed ovarian cancer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D7CBBEB0-8FB2-724A-8824-EB0928A718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4284" y="4102101"/>
            <a:ext cx="11328400" cy="1606551"/>
          </a:xfrm>
        </p:spPr>
        <p:txBody>
          <a:bodyPr/>
          <a:lstStyle/>
          <a:p>
            <a:pPr eaLnBrk="1" hangingPunct="1"/>
            <a:r>
              <a:rPr lang="en-US" altLang="en-US"/>
              <a:t>Jonathan A Ledermann</a:t>
            </a:r>
          </a:p>
          <a:p>
            <a:pPr eaLnBrk="1" hangingPunct="1"/>
            <a:r>
              <a:rPr lang="en-US" altLang="en-US"/>
              <a:t>UCL Cancer Institute</a:t>
            </a:r>
          </a:p>
          <a:p>
            <a:pPr eaLnBrk="1" hangingPunct="1"/>
            <a:r>
              <a:rPr lang="en-US" altLang="en-US"/>
              <a:t>London, UK</a:t>
            </a:r>
          </a:p>
        </p:txBody>
      </p:sp>
      <p:sp>
        <p:nvSpPr>
          <p:cNvPr id="15363" name="TextBox 4">
            <a:extLst>
              <a:ext uri="{FF2B5EF4-FFF2-40B4-BE49-F238E27FC236}">
                <a16:creationId xmlns:a16="http://schemas.microsoft.com/office/drawing/2014/main" id="{2A8E699D-EB8F-834F-BEB6-C04531850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33" y="630767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UCL Cancer Institute </a:t>
            </a:r>
          </a:p>
        </p:txBody>
      </p:sp>
      <p:sp>
        <p:nvSpPr>
          <p:cNvPr id="15364" name="TextBox 1">
            <a:extLst>
              <a:ext uri="{FF2B5EF4-FFF2-40B4-BE49-F238E27FC236}">
                <a16:creationId xmlns:a16="http://schemas.microsoft.com/office/drawing/2014/main" id="{DE95C7ED-DD70-9647-A06A-86757E827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2217" y="6405034"/>
            <a:ext cx="4782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600" dirty="0"/>
              <a:t>Research To Practice, SGO, Honolulu, March 2019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26D7E-D5E9-3B45-B48D-F5FDEB88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5" y="571498"/>
            <a:ext cx="11451166" cy="75988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800" dirty="0"/>
              <a:t>QUADRA Phase II Trial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4B0B0E84-57D2-854D-9B74-9617995A3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34" y="1202267"/>
            <a:ext cx="11137900" cy="8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33"/>
              </a:spcBef>
              <a:buNone/>
            </a:pPr>
            <a:r>
              <a:rPr lang="en-US" altLang="en-US" sz="2667" b="1">
                <a:solidFill>
                  <a:schemeClr val="accent2"/>
                </a:solidFill>
                <a:cs typeface="Arial" panose="020B0604020202020204" pitchFamily="34" charset="0"/>
              </a:rPr>
              <a:t>Evaluation of niraparib efficacy in late-line recurrent ovarian cancer</a:t>
            </a:r>
          </a:p>
        </p:txBody>
      </p:sp>
      <p:grpSp>
        <p:nvGrpSpPr>
          <p:cNvPr id="29699" name="Group 5">
            <a:extLst>
              <a:ext uri="{FF2B5EF4-FFF2-40B4-BE49-F238E27FC236}">
                <a16:creationId xmlns:a16="http://schemas.microsoft.com/office/drawing/2014/main" id="{5C948BE6-223D-6843-9B98-BD62345DFA54}"/>
              </a:ext>
            </a:extLst>
          </p:cNvPr>
          <p:cNvGrpSpPr>
            <a:grpSpLocks/>
          </p:cNvGrpSpPr>
          <p:nvPr/>
        </p:nvGrpSpPr>
        <p:grpSpPr bwMode="auto">
          <a:xfrm>
            <a:off x="334434" y="1744134"/>
            <a:ext cx="5568951" cy="4942417"/>
            <a:chOff x="603878" y="1615053"/>
            <a:chExt cx="5150776" cy="4416773"/>
          </a:xfrm>
        </p:grpSpPr>
        <p:sp>
          <p:nvSpPr>
            <p:cNvPr id="7" name="Rectangle: Rounded Corners 20">
              <a:extLst>
                <a:ext uri="{FF2B5EF4-FFF2-40B4-BE49-F238E27FC236}">
                  <a16:creationId xmlns:a16="http://schemas.microsoft.com/office/drawing/2014/main" id="{A98C0943-435F-DF4D-B13F-05641286DF7D}"/>
                </a:ext>
              </a:extLst>
            </p:cNvPr>
            <p:cNvSpPr/>
            <p:nvPr/>
          </p:nvSpPr>
          <p:spPr>
            <a:xfrm>
              <a:off x="603878" y="1615053"/>
              <a:ext cx="5150776" cy="4416773"/>
            </a:xfrm>
            <a:prstGeom prst="roundRect">
              <a:avLst>
                <a:gd name="adj" fmla="val 864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white"/>
                </a:solidFill>
                <a:latin typeface="Trebuchet MS"/>
              </a:endParaRPr>
            </a:p>
          </p:txBody>
        </p:sp>
        <p:grpSp>
          <p:nvGrpSpPr>
            <p:cNvPr id="29703" name="Group 7">
              <a:extLst>
                <a:ext uri="{FF2B5EF4-FFF2-40B4-BE49-F238E27FC236}">
                  <a16:creationId xmlns:a16="http://schemas.microsoft.com/office/drawing/2014/main" id="{8F17AF74-E45D-A745-BC4C-140CA3B281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0897" y="1968873"/>
              <a:ext cx="4827103" cy="3705415"/>
              <a:chOff x="760897" y="1968873"/>
              <a:chExt cx="4827103" cy="3705415"/>
            </a:xfrm>
          </p:grpSpPr>
          <p:sp>
            <p:nvSpPr>
              <p:cNvPr id="9" name="Rectangle: Rounded Corners 14">
                <a:extLst>
                  <a:ext uri="{FF2B5EF4-FFF2-40B4-BE49-F238E27FC236}">
                    <a16:creationId xmlns:a16="http://schemas.microsoft.com/office/drawing/2014/main" id="{074505C2-4793-8640-9856-D1C96524BE3D}"/>
                  </a:ext>
                </a:extLst>
              </p:cNvPr>
              <p:cNvSpPr/>
              <p:nvPr/>
            </p:nvSpPr>
            <p:spPr>
              <a:xfrm>
                <a:off x="760496" y="1968774"/>
                <a:ext cx="4827750" cy="872005"/>
              </a:xfrm>
              <a:prstGeom prst="round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b="1" dirty="0">
                    <a:solidFill>
                      <a:srgbClr val="E7E6E6">
                        <a:lumMod val="10000"/>
                      </a:srgbClr>
                    </a:solidFill>
                    <a:cs typeface="Arial" panose="020B0604020202020204" pitchFamily="34" charset="0"/>
                  </a:rPr>
                  <a:t>Patients with histologically diagnosed advanced, relapsed, high-grade serous epithelial ovarian, fallopian tube, or primary peritoneal cancer who have received 3 or more prior lines of chemotherapy</a:t>
                </a:r>
                <a:endParaRPr lang="en-US" sz="1200" dirty="0">
                  <a:solidFill>
                    <a:srgbClr val="E7E6E6">
                      <a:lumMod val="10000"/>
                    </a:srgbClr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624685C4-219C-8A4A-8EE6-7C17A3B0B1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17597" y="2840779"/>
                <a:ext cx="0" cy="359395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: Rounded Corners 23">
                <a:extLst>
                  <a:ext uri="{FF2B5EF4-FFF2-40B4-BE49-F238E27FC236}">
                    <a16:creationId xmlns:a16="http://schemas.microsoft.com/office/drawing/2014/main" id="{5241D59F-C1C0-464D-9A2F-87496E8471B4}"/>
                  </a:ext>
                </a:extLst>
              </p:cNvPr>
              <p:cNvSpPr/>
              <p:nvPr/>
            </p:nvSpPr>
            <p:spPr>
              <a:xfrm>
                <a:off x="2060426" y="3209632"/>
                <a:ext cx="2114343" cy="522068"/>
              </a:xfrm>
              <a:prstGeom prst="round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rgbClr val="E7E6E6">
                        <a:lumMod val="10000"/>
                      </a:srgbClr>
                    </a:solidFill>
                    <a:cs typeface="Arial" panose="020B0604020202020204" pitchFamily="34" charset="0"/>
                  </a:rPr>
                  <a:t>Niraparib 300 mg orally once daily, 28-day cycles</a:t>
                </a:r>
                <a:endParaRPr lang="en-US" sz="1200" dirty="0">
                  <a:solidFill>
                    <a:srgbClr val="E7E6E6">
                      <a:lumMod val="10000"/>
                    </a:srgbClr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FA770D2-92D0-F143-9F60-AECF8FF01E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17597" y="3731700"/>
                <a:ext cx="0" cy="359395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: Rounded Corners 25">
                <a:extLst>
                  <a:ext uri="{FF2B5EF4-FFF2-40B4-BE49-F238E27FC236}">
                    <a16:creationId xmlns:a16="http://schemas.microsoft.com/office/drawing/2014/main" id="{94DE8320-9450-5047-8BCF-96C130C648DA}"/>
                  </a:ext>
                </a:extLst>
              </p:cNvPr>
              <p:cNvSpPr/>
              <p:nvPr/>
            </p:nvSpPr>
            <p:spPr>
              <a:xfrm>
                <a:off x="2060426" y="4117576"/>
                <a:ext cx="2114343" cy="522068"/>
              </a:xfrm>
              <a:prstGeom prst="round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rgbClr val="E7E6E6">
                        <a:lumMod val="10000"/>
                      </a:srgbClr>
                    </a:solidFill>
                    <a:cs typeface="Arial" panose="020B0604020202020204" pitchFamily="34" charset="0"/>
                  </a:rPr>
                  <a:t>Endpoint assessment</a:t>
                </a:r>
                <a:endParaRPr lang="en-US" sz="1200" dirty="0">
                  <a:solidFill>
                    <a:srgbClr val="E7E6E6">
                      <a:lumMod val="10000"/>
                    </a:srgbClr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29709" name="Group 13">
                <a:extLst>
                  <a:ext uri="{FF2B5EF4-FFF2-40B4-BE49-F238E27FC236}">
                    <a16:creationId xmlns:a16="http://schemas.microsoft.com/office/drawing/2014/main" id="{9B150056-28E3-3B41-89C1-E879CB0AED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7789" y="4818491"/>
                <a:ext cx="4398968" cy="855797"/>
                <a:chOff x="1192139" y="4554566"/>
                <a:chExt cx="4398968" cy="855797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D30345F-2CFE-B642-937C-47E5E5B43D25}"/>
                    </a:ext>
                  </a:extLst>
                </p:cNvPr>
                <p:cNvSpPr/>
                <p:nvPr/>
              </p:nvSpPr>
              <p:spPr>
                <a:xfrm>
                  <a:off x="1191464" y="4555417"/>
                  <a:ext cx="1570095" cy="854981"/>
                </a:xfrm>
                <a:prstGeom prst="rect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dirty="0">
                      <a:solidFill>
                        <a:prstClr val="white"/>
                      </a:solidFill>
                      <a:cs typeface="Arial" panose="020B0604020202020204" pitchFamily="34" charset="0"/>
                    </a:rPr>
                    <a:t>Primary Endpoint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4875D241-28DE-FC4B-B960-1045C17FDBA1}"/>
                    </a:ext>
                  </a:extLst>
                </p:cNvPr>
                <p:cNvSpPr/>
                <p:nvPr/>
              </p:nvSpPr>
              <p:spPr>
                <a:xfrm>
                  <a:off x="2761560" y="4570549"/>
                  <a:ext cx="2828913" cy="830391"/>
                </a:xfrm>
                <a:prstGeom prst="rect">
                  <a:avLst/>
                </a:prstGeom>
                <a:noFill/>
                <a:ln w="28575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solidFill>
                        <a:srgbClr val="E7E6E6">
                          <a:lumMod val="10000"/>
                        </a:srgbClr>
                      </a:solidFill>
                      <a:cs typeface="Arial" panose="020B0604020202020204" pitchFamily="34" charset="0"/>
                    </a:rPr>
                    <a:t>ORR by RECIST in HRD-positive patients who have received 3 or 4 lines of previous chemotherapy, platinum-sensitive, and PARPi-naïve </a:t>
                  </a:r>
                  <a:endParaRPr lang="en-US" sz="1200" b="1" dirty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9700" name="Content Placeholder 2">
            <a:extLst>
              <a:ext uri="{FF2B5EF4-FFF2-40B4-BE49-F238E27FC236}">
                <a16:creationId xmlns:a16="http://schemas.microsoft.com/office/drawing/2014/main" id="{0FA0A591-8A78-A242-A59B-869232BDB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234" y="1892300"/>
            <a:ext cx="5035551" cy="420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1600" b="1">
                <a:solidFill>
                  <a:srgbClr val="006383"/>
                </a:solidFill>
                <a:cs typeface="Arial" panose="020B0604020202020204" pitchFamily="34" charset="0"/>
              </a:rPr>
              <a:t>Key Eligibility Criteria </a:t>
            </a:r>
            <a:endParaRPr lang="en-US" altLang="en-US" sz="1600" b="1">
              <a:solidFill>
                <a:srgbClr val="006383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600"/>
              </a:spcAft>
            </a:pPr>
            <a:r>
              <a:rPr lang="en-US" altLang="en-US" sz="1467">
                <a:ea typeface="ＭＳ Ｐゴシック" panose="020B0600070205080204" pitchFamily="34" charset="-128"/>
                <a:cs typeface="Arial" panose="020B0604020202020204" pitchFamily="34" charset="0"/>
              </a:rPr>
              <a:t>Serous epithelial ovarian, fallopian tube or primary peritoneal cancer</a:t>
            </a:r>
          </a:p>
          <a:p>
            <a:pPr eaLnBrk="1" hangingPunct="1">
              <a:spcBef>
                <a:spcPct val="0"/>
              </a:spcBef>
              <a:spcAft>
                <a:spcPts val="1600"/>
              </a:spcAft>
            </a:pPr>
            <a:r>
              <a:rPr lang="en-US" altLang="en-US" sz="1467">
                <a:ea typeface="ＭＳ Ｐゴシック" panose="020B0600070205080204" pitchFamily="34" charset="-128"/>
                <a:cs typeface="Arial" panose="020B0604020202020204" pitchFamily="34" charset="0"/>
              </a:rPr>
              <a:t>Tumor HRD testing and blood g</a:t>
            </a:r>
            <a:r>
              <a:rPr lang="en-US" altLang="en-US" sz="1467" i="1">
                <a:ea typeface="ＭＳ Ｐゴシック" panose="020B0600070205080204" pitchFamily="34" charset="-128"/>
                <a:cs typeface="Arial" panose="020B0604020202020204" pitchFamily="34" charset="0"/>
              </a:rPr>
              <a:t>BRCA</a:t>
            </a:r>
            <a:r>
              <a:rPr lang="en-US" altLang="en-US" sz="1467" baseline="30000">
                <a:ea typeface="ＭＳ Ｐゴシック" panose="020B0600070205080204" pitchFamily="34" charset="-128"/>
                <a:cs typeface="Arial" panose="020B0604020202020204" pitchFamily="34" charset="0"/>
              </a:rPr>
              <a:t>mut </a:t>
            </a:r>
            <a:r>
              <a:rPr lang="en-US" altLang="en-US" sz="1467">
                <a:ea typeface="ＭＳ Ｐゴシック" panose="020B0600070205080204" pitchFamily="34" charset="-128"/>
                <a:cs typeface="Arial" panose="020B0604020202020204" pitchFamily="34" charset="0"/>
              </a:rPr>
              <a:t>status testing </a:t>
            </a:r>
          </a:p>
          <a:p>
            <a:pPr eaLnBrk="1" hangingPunct="1">
              <a:spcBef>
                <a:spcPct val="0"/>
              </a:spcBef>
              <a:spcAft>
                <a:spcPts val="1600"/>
              </a:spcAft>
            </a:pPr>
            <a:r>
              <a:rPr lang="en-US" altLang="en-US" sz="1467">
                <a:ea typeface="ＭＳ Ｐゴシック" panose="020B0600070205080204" pitchFamily="34" charset="-128"/>
                <a:cs typeface="Arial" panose="020B0604020202020204" pitchFamily="34" charset="0"/>
              </a:rPr>
              <a:t>Completed </a:t>
            </a:r>
            <a:r>
              <a:rPr lang="en-US" altLang="en-US" sz="1467" u="sng">
                <a:ea typeface="ＭＳ Ｐゴシック" panose="020B0600070205080204" pitchFamily="34" charset="-128"/>
                <a:cs typeface="Arial" panose="020B0604020202020204" pitchFamily="34" charset="0"/>
              </a:rPr>
              <a:t>&gt;</a:t>
            </a:r>
            <a:r>
              <a:rPr lang="en-US" altLang="en-US" sz="1467">
                <a:ea typeface="ＭＳ Ｐゴシック" panose="020B0600070205080204" pitchFamily="34" charset="-128"/>
                <a:cs typeface="Arial" panose="020B0604020202020204" pitchFamily="34" charset="0"/>
              </a:rPr>
              <a:t>3 prior chemotherapy regimens</a:t>
            </a:r>
          </a:p>
          <a:p>
            <a:pPr eaLnBrk="1" hangingPunct="1">
              <a:spcBef>
                <a:spcPct val="0"/>
              </a:spcBef>
              <a:spcAft>
                <a:spcPts val="1600"/>
              </a:spcAft>
            </a:pPr>
            <a:r>
              <a:rPr lang="en-US" altLang="en-US" sz="1467">
                <a:ea typeface="ＭＳ Ｐゴシック" panose="020B0600070205080204" pitchFamily="34" charset="-128"/>
                <a:cs typeface="Arial" panose="020B0604020202020204" pitchFamily="34" charset="0"/>
              </a:rPr>
              <a:t>Following enrollment of 292 patients, study amendment: </a:t>
            </a:r>
          </a:p>
          <a:p>
            <a:pPr lvl="1" eaLnBrk="1" hangingPunct="1">
              <a:spcBef>
                <a:spcPct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altLang="en-US" sz="1333">
                <a:ea typeface="ＭＳ Ｐゴシック" panose="020B0600070205080204" pitchFamily="34" charset="-128"/>
                <a:cs typeface="Arial" panose="020B0604020202020204" pitchFamily="34" charset="0"/>
              </a:rPr>
              <a:t>Limited to 3 or 4 previous chemotherapy regimens </a:t>
            </a:r>
          </a:p>
          <a:p>
            <a:pPr lvl="1" eaLnBrk="1" hangingPunct="1">
              <a:spcBef>
                <a:spcPct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altLang="en-US" sz="1333">
                <a:ea typeface="ＭＳ Ｐゴシック" panose="020B0600070205080204" pitchFamily="34" charset="-128"/>
                <a:cs typeface="Arial" panose="020B0604020202020204" pitchFamily="34" charset="0"/>
              </a:rPr>
              <a:t>Patients must have experienced a response lasting at least 6 months to first line platinum-based therapy</a:t>
            </a:r>
          </a:p>
          <a:p>
            <a:pPr eaLnBrk="1" hangingPunct="1">
              <a:spcBef>
                <a:spcPct val="0"/>
              </a:spcBef>
            </a:pPr>
            <a:endParaRPr lang="en-US" altLang="en-US" sz="1333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9701" name="TextBox 17">
            <a:extLst>
              <a:ext uri="{FF2B5EF4-FFF2-40B4-BE49-F238E27FC236}">
                <a16:creationId xmlns:a16="http://schemas.microsoft.com/office/drawing/2014/main" id="{B1DA18EF-E9AD-C944-BD48-8C7B7794C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240" y="6347997"/>
            <a:ext cx="37335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cs typeface="Arial" panose="020B0604020202020204" pitchFamily="34" charset="0"/>
              </a:rPr>
              <a:t>Moore et al ASCO 2018 Abstract 5514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6DF279C2-772F-F44B-9467-B9E044289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7051" y="505885"/>
            <a:ext cx="10515600" cy="1325033"/>
          </a:xfrm>
        </p:spPr>
        <p:txBody>
          <a:bodyPr/>
          <a:lstStyle/>
          <a:p>
            <a:r>
              <a:rPr lang="en-GB" altLang="en-US" sz="3733" dirty="0"/>
              <a:t>QUADRA – patient characteristics</a:t>
            </a:r>
          </a:p>
        </p:txBody>
      </p:sp>
      <p:pic>
        <p:nvPicPr>
          <p:cNvPr id="30722" name="Picture 4">
            <a:extLst>
              <a:ext uri="{FF2B5EF4-FFF2-40B4-BE49-F238E27FC236}">
                <a16:creationId xmlns:a16="http://schemas.microsoft.com/office/drawing/2014/main" id="{5A2CE049-017C-974B-B799-751999737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7" y="1123952"/>
            <a:ext cx="12037483" cy="531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FC24A9-6F3C-2A41-87C3-FC59E4A1457D}"/>
              </a:ext>
            </a:extLst>
          </p:cNvPr>
          <p:cNvSpPr/>
          <p:nvPr/>
        </p:nvSpPr>
        <p:spPr>
          <a:xfrm>
            <a:off x="239184" y="6180667"/>
            <a:ext cx="738081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dirty="0"/>
              <a:t>Plat. </a:t>
            </a:r>
            <a:r>
              <a:rPr lang="en-US" sz="900" dirty="0" err="1"/>
              <a:t>sens.</a:t>
            </a:r>
            <a:r>
              <a:rPr lang="en-US" sz="900" dirty="0"/>
              <a:t> = platinum sensitive (time from last platinum until next progression ≥ 6 months), including platinum-ineligible;</a:t>
            </a:r>
          </a:p>
          <a:p>
            <a:pPr eaLnBrk="1" hangingPunct="1">
              <a:defRPr/>
            </a:pPr>
            <a:r>
              <a:rPr lang="en-US" sz="900" dirty="0"/>
              <a:t>Plat. res. = platinum resistant (time from last platinum until next progression between 28 days and 6 months); </a:t>
            </a:r>
          </a:p>
          <a:p>
            <a:pPr eaLnBrk="1" hangingPunct="1">
              <a:defRPr/>
            </a:pPr>
            <a:r>
              <a:rPr lang="en-US" sz="900" dirty="0"/>
              <a:t>Plat. ref. = platinum refractory (progression on or within 28 days from last platinum); </a:t>
            </a:r>
          </a:p>
          <a:p>
            <a:pPr eaLnBrk="1" hangingPunct="1">
              <a:defRPr/>
            </a:pPr>
            <a:r>
              <a:rPr lang="en-US" sz="900" dirty="0"/>
              <a:t>Plat. </a:t>
            </a:r>
            <a:r>
              <a:rPr lang="en-US" sz="900" dirty="0" err="1"/>
              <a:t>unk</a:t>
            </a:r>
            <a:r>
              <a:rPr lang="en-US" sz="900" dirty="0"/>
              <a:t>. = platinum status unknown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A4703-E0A5-624D-B423-DC67E29C26EC}"/>
              </a:ext>
            </a:extLst>
          </p:cNvPr>
          <p:cNvSpPr txBox="1"/>
          <p:nvPr/>
        </p:nvSpPr>
        <p:spPr>
          <a:xfrm>
            <a:off x="7488320" y="6436785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" sz="1600" dirty="0"/>
              <a:t>Moore et al. </a:t>
            </a:r>
            <a:r>
              <a:rPr lang="fr" sz="1600" i="1" dirty="0"/>
              <a:t>Proc ASCO</a:t>
            </a:r>
            <a:r>
              <a:rPr lang="fr" sz="1600" dirty="0"/>
              <a:t> 2018;Abstract 5514.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Placeholder 7">
            <a:extLst>
              <a:ext uri="{FF2B5EF4-FFF2-40B4-BE49-F238E27FC236}">
                <a16:creationId xmlns:a16="http://schemas.microsoft.com/office/drawing/2014/main" id="{3B5A7FA4-39EB-5845-9823-38FCF68F2871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508001" y="1534585"/>
            <a:ext cx="11292417" cy="36933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Expanded primary population (4</a:t>
            </a:r>
            <a:r>
              <a:rPr lang="en-US" altLang="en-US" baseline="30000">
                <a:solidFill>
                  <a:schemeClr val="tx1"/>
                </a:solidFill>
              </a:rPr>
              <a:t>th</a:t>
            </a:r>
            <a:r>
              <a:rPr lang="en-US" altLang="en-US">
                <a:solidFill>
                  <a:schemeClr val="tx1"/>
                </a:solidFill>
              </a:rPr>
              <a:t> line or later)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8B397D-6E75-4895-9023-EB968F53EC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8018" y="6438763"/>
            <a:ext cx="5877983" cy="359970"/>
          </a:xfrm>
        </p:spPr>
        <p:txBody>
          <a:bodyPr/>
          <a:lstStyle/>
          <a:p>
            <a:pPr>
              <a:defRPr/>
            </a:pPr>
            <a:r>
              <a:rPr lang="en-US" dirty="0"/>
              <a:t>Patients with at least one follow-up scan with an evaluable target lesion (n=45) included on the waterfall plot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1747" name="TextBox 6">
            <a:extLst>
              <a:ext uri="{FF2B5EF4-FFF2-40B4-BE49-F238E27FC236}">
                <a16:creationId xmlns:a16="http://schemas.microsoft.com/office/drawing/2014/main" id="{A0D61A66-9D62-C543-ABB4-669501FFB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96" y="457367"/>
            <a:ext cx="109386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cs typeface="Arial" panose="020B0604020202020204" pitchFamily="34" charset="0"/>
              </a:rPr>
              <a:t>Niraparib Efficacy in </a:t>
            </a:r>
            <a:r>
              <a:rPr lang="en-US" altLang="en-US" sz="3200" b="1" dirty="0" err="1">
                <a:solidFill>
                  <a:srgbClr val="C00000"/>
                </a:solidFill>
                <a:cs typeface="Arial" panose="020B0604020202020204" pitchFamily="34" charset="0"/>
              </a:rPr>
              <a:t>HRDpos</a:t>
            </a:r>
            <a:r>
              <a:rPr lang="en-US" altLang="en-US" sz="3200" b="1" dirty="0">
                <a:solidFill>
                  <a:srgbClr val="C00000"/>
                </a:solidFill>
                <a:cs typeface="Arial" panose="020B0604020202020204" pitchFamily="34" charset="0"/>
              </a:rPr>
              <a:t> Population Extends Beyond </a:t>
            </a:r>
            <a:r>
              <a:rPr lang="en-US" altLang="en-US" sz="32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BRCA</a:t>
            </a:r>
            <a:r>
              <a:rPr lang="en-US" altLang="en-US" sz="3200" b="1" baseline="30000" dirty="0" err="1">
                <a:solidFill>
                  <a:srgbClr val="C00000"/>
                </a:solidFill>
                <a:cs typeface="Arial" panose="020B0604020202020204" pitchFamily="34" charset="0"/>
              </a:rPr>
              <a:t>mut</a:t>
            </a:r>
            <a:r>
              <a:rPr lang="en-US" altLang="en-US" sz="32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1748" name="Picture 3">
            <a:extLst>
              <a:ext uri="{FF2B5EF4-FFF2-40B4-BE49-F238E27FC236}">
                <a16:creationId xmlns:a16="http://schemas.microsoft.com/office/drawing/2014/main" id="{90FB3801-EFA3-A940-AE5A-DFB930A57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4"/>
          <a:stretch>
            <a:fillRect/>
          </a:stretch>
        </p:blipFill>
        <p:spPr bwMode="auto">
          <a:xfrm>
            <a:off x="814918" y="1934634"/>
            <a:ext cx="9302749" cy="446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0B2888-2D0A-134F-B8A6-884B46BA90F5}"/>
              </a:ext>
            </a:extLst>
          </p:cNvPr>
          <p:cNvSpPr txBox="1"/>
          <p:nvPr/>
        </p:nvSpPr>
        <p:spPr>
          <a:xfrm>
            <a:off x="7488320" y="6436785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" sz="1600" dirty="0"/>
              <a:t>Moore et al. </a:t>
            </a:r>
            <a:r>
              <a:rPr lang="fr" sz="1600" i="1" dirty="0"/>
              <a:t>Proc ASCO</a:t>
            </a:r>
            <a:r>
              <a:rPr lang="fr" sz="1600" dirty="0"/>
              <a:t> 2018;Abstract 5514.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9618DCDA-F6C1-BD4E-9950-160CDCEB7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589" y="555627"/>
            <a:ext cx="12062082" cy="645122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QUADRA</a:t>
            </a:r>
            <a:r>
              <a:rPr lang="en-GB" altLang="en-US" sz="3200" dirty="0"/>
              <a:t> – </a:t>
            </a:r>
            <a:r>
              <a:rPr lang="en-US" altLang="en-US" sz="3200" dirty="0"/>
              <a:t>Benefit of niraparib across all populations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5F0BB9-B7DD-8E49-BC8F-25FEDB1E4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5" y="1332442"/>
            <a:ext cx="10220169" cy="4730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6FC0DA-4201-7647-A7D5-691268D00CCA}"/>
              </a:ext>
            </a:extLst>
          </p:cNvPr>
          <p:cNvSpPr/>
          <p:nvPr/>
        </p:nvSpPr>
        <p:spPr>
          <a:xfrm>
            <a:off x="3369733" y="1524000"/>
            <a:ext cx="5215467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/>
              <a:t>In all evaluable patients treated in 4</a:t>
            </a:r>
            <a:r>
              <a:rPr lang="en-US" sz="1600" baseline="30000" dirty="0"/>
              <a:t>th</a:t>
            </a:r>
            <a:r>
              <a:rPr lang="en-US" sz="1600" dirty="0"/>
              <a:t> or later line:</a:t>
            </a:r>
          </a:p>
          <a:p>
            <a:pPr marL="285744" indent="-285744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ORR - 10%</a:t>
            </a:r>
          </a:p>
          <a:p>
            <a:pPr marL="285744" indent="-285744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CBR16 - 35%</a:t>
            </a:r>
          </a:p>
          <a:p>
            <a:pPr marL="285744" indent="-285744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chemeClr val="bg1"/>
                </a:solidFill>
              </a:rPr>
              <a:t>mDOR</a:t>
            </a:r>
            <a:r>
              <a:rPr lang="en-US" sz="1600" dirty="0">
                <a:solidFill>
                  <a:schemeClr val="bg1"/>
                </a:solidFill>
              </a:rPr>
              <a:t> – 9.4 months (95% CI 6.6-18.3)</a:t>
            </a:r>
          </a:p>
          <a:p>
            <a:pPr marL="285744" indent="-285744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44% of responses lasting ≥12 months*</a:t>
            </a:r>
          </a:p>
          <a:p>
            <a:pPr marL="285744" indent="-285744" eaLnBrk="1" hangingPunct="1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F29734-739E-F549-88E5-874698D12946}"/>
              </a:ext>
            </a:extLst>
          </p:cNvPr>
          <p:cNvSpPr/>
          <p:nvPr/>
        </p:nvSpPr>
        <p:spPr>
          <a:xfrm>
            <a:off x="0" y="6174318"/>
            <a:ext cx="6096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dirty="0">
                <a:solidFill>
                  <a:prstClr val="black"/>
                </a:solidFill>
              </a:rPr>
              <a:t>Patients with at least one follow-up scan with an evaluable target lesion treated in 4</a:t>
            </a:r>
            <a:r>
              <a:rPr lang="en-US" sz="900" baseline="30000" dirty="0">
                <a:solidFill>
                  <a:prstClr val="black"/>
                </a:solidFill>
              </a:rPr>
              <a:t>th</a:t>
            </a:r>
            <a:r>
              <a:rPr lang="en-US" sz="900" dirty="0">
                <a:solidFill>
                  <a:prstClr val="black"/>
                </a:solidFill>
              </a:rPr>
              <a:t> or later line (n=379) included on the waterfall plot</a:t>
            </a:r>
          </a:p>
          <a:p>
            <a:pPr eaLnBrk="1" hangingPunct="1">
              <a:defRPr/>
            </a:pPr>
            <a:r>
              <a:rPr lang="en-US" sz="900" dirty="0">
                <a:solidFill>
                  <a:prstClr val="black"/>
                </a:solidFill>
              </a:rPr>
              <a:t>Patients previously treated with PARP inhibitors are included</a:t>
            </a:r>
          </a:p>
          <a:p>
            <a:pPr eaLnBrk="1" hangingPunct="1">
              <a:defRPr/>
            </a:pPr>
            <a:r>
              <a:rPr lang="en-US" sz="900" dirty="0">
                <a:solidFill>
                  <a:prstClr val="black"/>
                </a:solidFill>
              </a:rPr>
              <a:t>* Based on KM estimate</a:t>
            </a:r>
          </a:p>
          <a:p>
            <a:pPr eaLnBrk="1" hangingPunct="1">
              <a:defRPr/>
            </a:pPr>
            <a:endParaRPr lang="en-US" sz="500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340791-52DB-6F4F-BD56-AD20A5C3DCF7}"/>
              </a:ext>
            </a:extLst>
          </p:cNvPr>
          <p:cNvSpPr/>
          <p:nvPr/>
        </p:nvSpPr>
        <p:spPr>
          <a:xfrm>
            <a:off x="4963584" y="63965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dirty="0">
                <a:solidFill>
                  <a:prstClr val="black"/>
                </a:solidFill>
              </a:rPr>
              <a:t>ORR – objective response rate</a:t>
            </a:r>
          </a:p>
          <a:p>
            <a:pPr eaLnBrk="1" hangingPunct="1">
              <a:defRPr/>
            </a:pPr>
            <a:r>
              <a:rPr lang="en-US" sz="900" dirty="0">
                <a:solidFill>
                  <a:prstClr val="black"/>
                </a:solidFill>
              </a:rPr>
              <a:t>CBR16 – clinical benefit rate (CR+PR+SD for at least 16 weeks)</a:t>
            </a: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EED1E20D-A823-DF49-89A1-42E5CD5F0328}"/>
              </a:ext>
            </a:extLst>
          </p:cNvPr>
          <p:cNvSpPr/>
          <p:nvPr/>
        </p:nvSpPr>
        <p:spPr>
          <a:xfrm>
            <a:off x="7535334" y="2393951"/>
            <a:ext cx="673100" cy="14393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EF5104CA-1ADE-C84B-ADF3-075EC853D09D}"/>
              </a:ext>
            </a:extLst>
          </p:cNvPr>
          <p:cNvSpPr/>
          <p:nvPr/>
        </p:nvSpPr>
        <p:spPr>
          <a:xfrm>
            <a:off x="7535334" y="2654300"/>
            <a:ext cx="673100" cy="14393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7DEC98-4232-CC44-8196-29A0C65B8C74}"/>
              </a:ext>
            </a:extLst>
          </p:cNvPr>
          <p:cNvSpPr txBox="1"/>
          <p:nvPr/>
        </p:nvSpPr>
        <p:spPr>
          <a:xfrm>
            <a:off x="7871884" y="6197401"/>
            <a:ext cx="4320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" sz="1600" dirty="0"/>
              <a:t>Moore et al. </a:t>
            </a:r>
            <a:r>
              <a:rPr lang="fr" sz="1600" i="1" dirty="0"/>
              <a:t>Proc ASCO</a:t>
            </a:r>
            <a:r>
              <a:rPr lang="fr" sz="1600" dirty="0"/>
              <a:t> 2018;Abstract 5514.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46179-0A6C-3A4D-A203-E6FF34AB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84" y="639234"/>
            <a:ext cx="11319933" cy="1297517"/>
          </a:xfrm>
        </p:spPr>
        <p:txBody>
          <a:bodyPr/>
          <a:lstStyle/>
          <a:p>
            <a:pPr>
              <a:defRPr/>
            </a:pPr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A2720-0DEC-A14A-B5C0-501682113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9185" y="1509184"/>
            <a:ext cx="11713633" cy="5037667"/>
          </a:xfrm>
        </p:spPr>
        <p:txBody>
          <a:bodyPr/>
          <a:lstStyle/>
          <a:p>
            <a:r>
              <a:rPr lang="en-GB" altLang="en-US" sz="2667" dirty="0"/>
              <a:t>Maintenance therapy with PARP inhibitors (</a:t>
            </a:r>
            <a:r>
              <a:rPr lang="en-GB" altLang="en-US" sz="2667" dirty="0" err="1"/>
              <a:t>olaparib</a:t>
            </a:r>
            <a:r>
              <a:rPr lang="en-GB" altLang="en-US" sz="2667" dirty="0"/>
              <a:t>, niraparib, rucaparib) following platinum-based chemotherapy should </a:t>
            </a:r>
            <a:r>
              <a:rPr lang="en-GB" altLang="en-US" sz="2667"/>
              <a:t>now be the </a:t>
            </a:r>
            <a:r>
              <a:rPr lang="en-GB" altLang="en-US" sz="2667" dirty="0"/>
              <a:t>standard of care for all patients responding to platinum-based therapy</a:t>
            </a:r>
          </a:p>
          <a:p>
            <a:pPr marL="836063" lvl="1" indent="-378875"/>
            <a:r>
              <a:rPr lang="en-GB" altLang="en-US" sz="2400" dirty="0"/>
              <a:t>Significant delay in tumour progression </a:t>
            </a:r>
          </a:p>
          <a:p>
            <a:pPr marL="836063" lvl="1" indent="-378875"/>
            <a:r>
              <a:rPr lang="en-GB" altLang="en-US" sz="2400" dirty="0"/>
              <a:t>delay in further line of chemotherapy </a:t>
            </a:r>
          </a:p>
          <a:p>
            <a:pPr marL="836063" lvl="1" indent="-378875"/>
            <a:r>
              <a:rPr lang="en-GB" altLang="en-US" sz="2400" dirty="0"/>
              <a:t>possibly an increase in survival</a:t>
            </a:r>
          </a:p>
          <a:p>
            <a:r>
              <a:rPr lang="en-GB" altLang="en-US" sz="2667" dirty="0"/>
              <a:t>No evidence that one drug is superior to any other</a:t>
            </a:r>
          </a:p>
          <a:p>
            <a:r>
              <a:rPr lang="en-GB" altLang="en-US" sz="2667" dirty="0"/>
              <a:t>Monotherapy with PARP inhibitors in patients with a BRCA mutation could be considered when platinum therapy is not an option</a:t>
            </a:r>
          </a:p>
          <a:p>
            <a:r>
              <a:rPr lang="en-GB" altLang="en-US" sz="2667" dirty="0"/>
              <a:t>Emerging data suggest that PARP inhibitors (niraparib) may provide useful disease control for later line therapy.</a:t>
            </a:r>
          </a:p>
          <a:p>
            <a:endParaRPr lang="en-GB" altLang="en-US" sz="2667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dirty="0">
                <a:solidFill>
                  <a:srgbClr val="F0C53C"/>
                </a:solidFill>
              </a:rPr>
              <a:t>A woman in her late 60s (</a:t>
            </a:r>
            <a:r>
              <a:rPr lang="en-US" sz="2600" dirty="0" err="1">
                <a:solidFill>
                  <a:srgbClr val="F0C53C"/>
                </a:solidFill>
              </a:rPr>
              <a:t>gBRCAwt</a:t>
            </a:r>
            <a:r>
              <a:rPr lang="en-US" sz="2600" dirty="0">
                <a:solidFill>
                  <a:srgbClr val="F0C53C"/>
                </a:solidFill>
              </a:rPr>
              <a:t>)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914639" y="1319002"/>
            <a:ext cx="10362724" cy="5170699"/>
          </a:xfrm>
        </p:spPr>
        <p:txBody>
          <a:bodyPr/>
          <a:lstStyle/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Presents with Stage IV ovarian cancer with ascites and </a:t>
            </a:r>
            <a:b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lung and splenic metastases</a:t>
            </a:r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Debulking surgery  carboplatin/paclitaxel </a:t>
            </a:r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Good response but persistent disease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67EBD-700D-5047-ACF4-3D81FA54670E}"/>
              </a:ext>
            </a:extLst>
          </p:cNvPr>
          <p:cNvSpPr txBox="1"/>
          <p:nvPr/>
        </p:nvSpPr>
        <p:spPr>
          <a:xfrm>
            <a:off x="9411625" y="2628899"/>
            <a:ext cx="240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/>
                <a:ea typeface="ＭＳ Ｐゴシック"/>
              </a:rPr>
              <a:t>Dr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/>
                <a:ea typeface="ＭＳ Ｐゴシック"/>
              </a:rPr>
              <a:t>Polkinghorn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5A4068-DBE4-BF4D-A16D-5613DF207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264" y="571499"/>
            <a:ext cx="2057400" cy="205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78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14FE98C4-EC18-BF44-A538-BBD0205A98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C00000"/>
                </a:solidFill>
              </a:rPr>
              <a:t>Disclosures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8C1891-BF6A-A248-BB1D-B1C93521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7" y="1699685"/>
            <a:ext cx="11319933" cy="345863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dirty="0"/>
              <a:t>Advisory Boards and Lecture Fees: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200" dirty="0"/>
              <a:t>AstraZeneca; Clovis Oncology;</a:t>
            </a:r>
          </a:p>
          <a:p>
            <a:pPr>
              <a:defRPr/>
            </a:pPr>
            <a:r>
              <a:rPr lang="en-US" sz="2200" dirty="0"/>
              <a:t>Advisory Boards: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200" dirty="0"/>
              <a:t>Pfizer; Merck/MSD; Seattle Genetics; Roche; Cristal Therapeutics; </a:t>
            </a:r>
            <a:r>
              <a:rPr lang="en-US" sz="2200" dirty="0" err="1"/>
              <a:t>Artios</a:t>
            </a:r>
            <a:r>
              <a:rPr lang="en-US" sz="2200" dirty="0"/>
              <a:t>; </a:t>
            </a:r>
            <a:r>
              <a:rPr lang="en-US" sz="2200" dirty="0" err="1"/>
              <a:t>Tesaro</a:t>
            </a:r>
            <a:endParaRPr lang="en-US" sz="2200" dirty="0"/>
          </a:p>
          <a:p>
            <a:pPr>
              <a:defRPr/>
            </a:pPr>
            <a:r>
              <a:rPr lang="en-US" sz="2200" dirty="0"/>
              <a:t>IDMC: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200" dirty="0"/>
              <a:t>Regeneron</a:t>
            </a:r>
          </a:p>
          <a:p>
            <a:pPr>
              <a:defRPr/>
            </a:pPr>
            <a:r>
              <a:rPr lang="en-US" sz="2200" dirty="0"/>
              <a:t>Grants: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200" dirty="0"/>
              <a:t>AstraZeneca; Merck/MSD</a:t>
            </a:r>
          </a:p>
          <a:p>
            <a:pPr>
              <a:defRPr/>
            </a:pPr>
            <a:r>
              <a:rPr lang="en-US" sz="2200" dirty="0"/>
              <a:t>Travel support: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200" dirty="0"/>
              <a:t>Clovis Oncology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dirty="0">
                <a:solidFill>
                  <a:srgbClr val="F0C53C"/>
                </a:solidFill>
              </a:rPr>
              <a:t>A woman in her mid-60s (</a:t>
            </a:r>
            <a:r>
              <a:rPr lang="en-US" sz="2600" dirty="0" err="1">
                <a:solidFill>
                  <a:srgbClr val="F0C53C"/>
                </a:solidFill>
              </a:rPr>
              <a:t>gBRCAwt</a:t>
            </a:r>
            <a:r>
              <a:rPr lang="en-US" sz="2600" dirty="0">
                <a:solidFill>
                  <a:srgbClr val="F0C53C"/>
                </a:solidFill>
              </a:rPr>
              <a:t>)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914639" y="1319002"/>
            <a:ext cx="10362724" cy="5170699"/>
          </a:xfrm>
        </p:spPr>
        <p:txBody>
          <a:bodyPr/>
          <a:lstStyle/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Stage IIIC papillary serous ovarian cancer</a:t>
            </a:r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Primary debulking surgery  carboplatin/paclitaxel x 6</a:t>
            </a:r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10 months later: Disease recurrence </a:t>
            </a:r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Carboplatin/paclitaxel/bevacizumab x 6  bevacizumab </a:t>
            </a:r>
            <a:b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maintenance x 9 months </a:t>
            </a:r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Ongoing complete response</a:t>
            </a:r>
          </a:p>
          <a:p>
            <a:pPr>
              <a:spcBef>
                <a:spcPts val="1600"/>
              </a:spcBef>
              <a:spcAft>
                <a:spcPts val="600"/>
              </a:spcAft>
            </a:pPr>
            <a:endParaRPr lang="en-US" altLang="x-none" sz="2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67EBD-700D-5047-ACF4-3D81FA54670E}"/>
              </a:ext>
            </a:extLst>
          </p:cNvPr>
          <p:cNvSpPr txBox="1"/>
          <p:nvPr/>
        </p:nvSpPr>
        <p:spPr>
          <a:xfrm>
            <a:off x="9411625" y="2628899"/>
            <a:ext cx="240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/>
                <a:ea typeface="ＭＳ Ｐゴシック"/>
              </a:rPr>
              <a:t>Dr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/>
                <a:ea typeface="ＭＳ Ｐゴシック"/>
              </a:rPr>
              <a:t>Polkinghorn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E4C7D8-AA56-5D4E-9081-90C50E800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264" y="571499"/>
            <a:ext cx="2057400" cy="205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593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dirty="0">
                <a:solidFill>
                  <a:srgbClr val="F0C53C"/>
                </a:solidFill>
              </a:rPr>
              <a:t>A woman in her late 50s (gBRCA1)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914639" y="1319002"/>
            <a:ext cx="10362724" cy="5170699"/>
          </a:xfrm>
        </p:spPr>
        <p:txBody>
          <a:bodyPr/>
          <a:lstStyle/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1/2017: Triple-negative breast cancer  mastectomy, </a:t>
            </a:r>
            <a:b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adjuvant docetaxel/cyclophosphamide   </a:t>
            </a:r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8/2017: Prophylactic BSO  Stage IIIC high-grade </a:t>
            </a:r>
            <a:b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serous ovarian cancer  debulking surgery  </a:t>
            </a:r>
            <a:b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carboplatin/paclitaxel x 6</a:t>
            </a:r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8/2018 (6 months after completion of chemotherapy): Presented to emergency room with massive pleural effusion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67EBD-700D-5047-ACF4-3D81FA54670E}"/>
              </a:ext>
            </a:extLst>
          </p:cNvPr>
          <p:cNvSpPr txBox="1"/>
          <p:nvPr/>
        </p:nvSpPr>
        <p:spPr>
          <a:xfrm>
            <a:off x="9562693" y="2628899"/>
            <a:ext cx="205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/>
                <a:ea typeface="ＭＳ Ｐゴシック"/>
              </a:rPr>
              <a:t>Dr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/>
                <a:ea typeface="ＭＳ Ｐゴシック"/>
              </a:rPr>
              <a:t>Mallen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FDC4B-741A-AD4C-9439-44DCD060C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693" y="571498"/>
            <a:ext cx="2057400" cy="205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59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8EEA4-1E5E-FE4D-9BA7-E1672A0F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Chest x-ray on admission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725F9-3A07-2C43-9498-3FE7F98EE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26" t="29014" r="26923" b="11809"/>
          <a:stretch/>
        </p:blipFill>
        <p:spPr bwMode="auto">
          <a:xfrm>
            <a:off x="2638584" y="1039379"/>
            <a:ext cx="6914832" cy="5377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56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8EEA4-1E5E-FE4D-9BA7-E1672A0FA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503" y="0"/>
            <a:ext cx="10784994" cy="1143000"/>
          </a:xfrm>
        </p:spPr>
        <p:txBody>
          <a:bodyPr/>
          <a:lstStyle/>
          <a:p>
            <a:pPr algn="ctr"/>
            <a:r>
              <a:rPr lang="en-US" dirty="0"/>
              <a:t>Chest x-ray post thoracentesis/</a:t>
            </a:r>
            <a:r>
              <a:rPr lang="en-US" dirty="0" err="1"/>
              <a:t>PleurX</a:t>
            </a:r>
            <a:r>
              <a:rPr lang="en-US" dirty="0"/>
              <a:t> placement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2C209-D538-0549-BD75-68AEAD32F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65" r="53419" b="14720"/>
          <a:stretch/>
        </p:blipFill>
        <p:spPr bwMode="auto">
          <a:xfrm>
            <a:off x="2690590" y="1143000"/>
            <a:ext cx="6810822" cy="5470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449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dirty="0">
                <a:solidFill>
                  <a:srgbClr val="F0C53C"/>
                </a:solidFill>
              </a:rPr>
              <a:t>A woman in her late 80s (</a:t>
            </a:r>
            <a:r>
              <a:rPr lang="en-US" sz="2600" dirty="0" err="1">
                <a:solidFill>
                  <a:srgbClr val="F0C53C"/>
                </a:solidFill>
              </a:rPr>
              <a:t>gBRCAwt</a:t>
            </a:r>
            <a:r>
              <a:rPr lang="en-US" sz="2600" dirty="0">
                <a:solidFill>
                  <a:srgbClr val="F0C53C"/>
                </a:solidFill>
              </a:rPr>
              <a:t>)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914639" y="1319002"/>
            <a:ext cx="10362724" cy="5170699"/>
          </a:xfrm>
        </p:spPr>
        <p:txBody>
          <a:bodyPr/>
          <a:lstStyle/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2014: Presented with weight loss, GI symptoms</a:t>
            </a:r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9.9-cm pelvic mass, extensive retroperitoneal</a:t>
            </a:r>
            <a:b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adenopathy and 7.4-cm hepatic mass, biopsy confirmed </a:t>
            </a:r>
            <a:b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serous peritoneal adenocarcinoma </a:t>
            </a:r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Neoadjuvant carboplatin/paclitaxel  debulking surgery  carboplatin/paclitaxel </a:t>
            </a:r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2017: Recurrence  carboplatin/paclitaxel </a:t>
            </a:r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6 months later: Disease progression in the abdomen  niraparib 300 mg daily, dose reduced to 100 mg daily due to thrombocytopenia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67EBD-700D-5047-ACF4-3D81FA54670E}"/>
              </a:ext>
            </a:extLst>
          </p:cNvPr>
          <p:cNvSpPr txBox="1"/>
          <p:nvPr/>
        </p:nvSpPr>
        <p:spPr>
          <a:xfrm>
            <a:off x="9562693" y="2628899"/>
            <a:ext cx="205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/>
                <a:ea typeface="ＭＳ Ｐゴシック"/>
              </a:rPr>
              <a:t>Dr Godoy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80E1C4-7FBA-9A4F-AA6A-9457967E7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540" y="571499"/>
            <a:ext cx="2057400" cy="205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38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5F4CE-6FEB-AB47-BA5E-D8DDC5339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18" y="548218"/>
            <a:ext cx="11319933" cy="1297516"/>
          </a:xfrm>
        </p:spPr>
        <p:txBody>
          <a:bodyPr/>
          <a:lstStyle/>
          <a:p>
            <a:pPr>
              <a:defRPr/>
            </a:pPr>
            <a:r>
              <a:rPr lang="en-GB" sz="3000" dirty="0">
                <a:solidFill>
                  <a:srgbClr val="C00000"/>
                </a:solidFill>
              </a:rPr>
              <a:t>Design Concepts – Phase III Maintenance Trials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41E753A4-B14A-FE47-8D9E-711916D4D3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434" y="1109134"/>
            <a:ext cx="11319933" cy="1341967"/>
          </a:xfrm>
        </p:spPr>
        <p:txBody>
          <a:bodyPr/>
          <a:lstStyle/>
          <a:p>
            <a:pPr lvl="1"/>
            <a:r>
              <a:rPr lang="en-GB" altLang="en-US" sz="1733" b="1">
                <a:solidFill>
                  <a:srgbClr val="7030A0"/>
                </a:solidFill>
              </a:rPr>
              <a:t>Treats residual disease after chemotherapy</a:t>
            </a:r>
          </a:p>
          <a:p>
            <a:pPr lvl="2"/>
            <a:r>
              <a:rPr lang="en-GB" altLang="en-US" sz="1467" b="1">
                <a:solidFill>
                  <a:srgbClr val="7030A0"/>
                </a:solidFill>
              </a:rPr>
              <a:t>Tumour shrinkage</a:t>
            </a:r>
          </a:p>
          <a:p>
            <a:pPr lvl="2"/>
            <a:r>
              <a:rPr lang="en-GB" altLang="en-US" sz="1467" b="1">
                <a:solidFill>
                  <a:srgbClr val="7030A0"/>
                </a:solidFill>
              </a:rPr>
              <a:t>Fall in CA125 levels</a:t>
            </a:r>
          </a:p>
          <a:p>
            <a:pPr lvl="1"/>
            <a:r>
              <a:rPr lang="en-GB" altLang="en-US" sz="1733" b="1">
                <a:solidFill>
                  <a:srgbClr val="7030A0"/>
                </a:solidFill>
              </a:rPr>
              <a:t>Aim is to delay progression, extend time before further line of chemotherapy and increase survival</a:t>
            </a:r>
          </a:p>
          <a:p>
            <a:pPr lvl="2"/>
            <a:endParaRPr lang="en-GB" altLang="en-US" sz="1467" b="1">
              <a:solidFill>
                <a:srgbClr val="7030A0"/>
              </a:solidFill>
            </a:endParaRPr>
          </a:p>
        </p:txBody>
      </p:sp>
      <p:grpSp>
        <p:nvGrpSpPr>
          <p:cNvPr id="16387" name="Group 11">
            <a:extLst>
              <a:ext uri="{FF2B5EF4-FFF2-40B4-BE49-F238E27FC236}">
                <a16:creationId xmlns:a16="http://schemas.microsoft.com/office/drawing/2014/main" id="{C8554ECB-1058-4447-9CDE-3E100E6D7D34}"/>
              </a:ext>
            </a:extLst>
          </p:cNvPr>
          <p:cNvGrpSpPr>
            <a:grpSpLocks/>
          </p:cNvGrpSpPr>
          <p:nvPr/>
        </p:nvGrpSpPr>
        <p:grpSpPr bwMode="auto">
          <a:xfrm>
            <a:off x="1606551" y="2546351"/>
            <a:ext cx="8733367" cy="2533650"/>
            <a:chOff x="217525" y="2779619"/>
            <a:chExt cx="8731986" cy="2532666"/>
          </a:xfrm>
        </p:grpSpPr>
        <p:sp>
          <p:nvSpPr>
            <p:cNvPr id="16397" name="Line 25">
              <a:extLst>
                <a:ext uri="{FF2B5EF4-FFF2-40B4-BE49-F238E27FC236}">
                  <a16:creationId xmlns:a16="http://schemas.microsoft.com/office/drawing/2014/main" id="{951C8033-B317-A64B-B6D1-CB13C38344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61656" y="3210980"/>
              <a:ext cx="377874" cy="377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26">
              <a:extLst>
                <a:ext uri="{FF2B5EF4-FFF2-40B4-BE49-F238E27FC236}">
                  <a16:creationId xmlns:a16="http://schemas.microsoft.com/office/drawing/2014/main" id="{6443D7E2-602F-3746-99C8-3EB930761F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1381" y="4292602"/>
              <a:ext cx="298340" cy="358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Rectangle 5">
              <a:extLst>
                <a:ext uri="{FF2B5EF4-FFF2-40B4-BE49-F238E27FC236}">
                  <a16:creationId xmlns:a16="http://schemas.microsoft.com/office/drawing/2014/main" id="{251D176B-D596-E54B-B812-BCEFB4EF4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2501" y="2779619"/>
              <a:ext cx="1895577" cy="9348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rIns="18000" anchor="ctr" anchorCtr="1"/>
            <a:lstStyle>
              <a:lvl1pPr defTabSz="3413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13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13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13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13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13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13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13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13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867">
                  <a:solidFill>
                    <a:srgbClr val="FFFFFF"/>
                  </a:solidFill>
                  <a:latin typeface="Arial Narrow" panose="020B0604020202020204" pitchFamily="34" charset="0"/>
                </a:rPr>
                <a:t>PARP inhibitor</a:t>
              </a:r>
            </a:p>
          </p:txBody>
        </p:sp>
        <p:sp>
          <p:nvSpPr>
            <p:cNvPr id="16400" name="Text Box 29">
              <a:extLst>
                <a:ext uri="{FF2B5EF4-FFF2-40B4-BE49-F238E27FC236}">
                  <a16:creationId xmlns:a16="http://schemas.microsoft.com/office/drawing/2014/main" id="{59B6FAB3-79E6-6042-974B-90B5E8EFE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3330" y="3739555"/>
              <a:ext cx="1779821" cy="461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dirty="0">
                  <a:latin typeface="Arial Narrow" panose="020B0604020202020204" pitchFamily="34" charset="0"/>
                  <a:ea typeface="ＭＳ Ｐゴシック" panose="020B0600070205080204" pitchFamily="34" charset="-128"/>
                </a:rPr>
                <a:t>Randomised</a:t>
              </a: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3515CAAB-D3FC-3B4B-8B0A-925317DBE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3330" y="4220509"/>
              <a:ext cx="1864488" cy="1091776"/>
            </a:xfrm>
            <a:prstGeom prst="rect">
              <a:avLst/>
            </a:prstGeom>
            <a:solidFill>
              <a:schemeClr val="accent4"/>
            </a:solidFill>
            <a:ln w="28575">
              <a:noFill/>
              <a:miter lim="800000"/>
              <a:headEnd/>
              <a:tailEnd/>
            </a:ln>
          </p:spPr>
          <p:txBody>
            <a:bodyPr lIns="18000" rIns="18000" anchor="ctr" anchorCtr="1"/>
            <a:lstStyle/>
            <a:p>
              <a:pPr algn="ctr" defTabSz="457178" eaLnBrk="1" hangingPunct="1">
                <a:defRPr/>
              </a:pPr>
              <a:r>
                <a:rPr lang="en-GB" sz="1867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Placebo</a:t>
              </a:r>
              <a:br>
                <a:rPr lang="en-GB" sz="1867" dirty="0">
                  <a:solidFill>
                    <a:srgbClr val="FFFFFF"/>
                  </a:solidFill>
                  <a:latin typeface="Arial Narrow" panose="020B0606020202030204" pitchFamily="34" charset="0"/>
                </a:rPr>
              </a:br>
              <a:endParaRPr lang="en-GB" sz="1867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16FAA594-16B0-6D4A-8036-0B1A06376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25" y="2969207"/>
              <a:ext cx="4778678" cy="21027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lIns="36000" rIns="36000" anchor="ctr" anchorCtr="1">
              <a:spAutoFit/>
            </a:bodyPr>
            <a:lstStyle/>
            <a:p>
              <a:pPr marL="209540" indent="-209540" defTabSz="457178" eaLnBrk="1" hangingPunct="1">
                <a:spcBef>
                  <a:spcPct val="25000"/>
                </a:spcBef>
                <a:buClr>
                  <a:schemeClr val="bg1"/>
                </a:buClr>
                <a:defRPr/>
              </a:pPr>
              <a:r>
                <a:rPr lang="en-GB" sz="1867" dirty="0">
                  <a:solidFill>
                    <a:schemeClr val="bg1"/>
                  </a:solidFill>
                  <a:latin typeface="Arial Narrow" panose="020B0606020202030204" pitchFamily="34" charset="0"/>
                  <a:sym typeface="Symbol" pitchFamily="18" charset="2"/>
                </a:rPr>
                <a:t>Patients:</a:t>
              </a:r>
            </a:p>
            <a:p>
              <a:pPr marL="209540" indent="-209540" defTabSz="457178" eaLnBrk="1" hangingPunct="1">
                <a:spcBef>
                  <a:spcPct val="250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1867" b="1" dirty="0">
                  <a:solidFill>
                    <a:schemeClr val="bg1"/>
                  </a:solidFill>
                  <a:latin typeface="Arial Narrow" panose="020B0606020202030204" pitchFamily="34" charset="0"/>
                  <a:sym typeface="Symbol" pitchFamily="18" charset="2"/>
                </a:rPr>
                <a:t>Platinum-sensitive high-grade ovarian cancer </a:t>
              </a:r>
            </a:p>
            <a:p>
              <a:pPr marL="209540" indent="-209540" defTabSz="457178" eaLnBrk="1" hangingPunct="1">
                <a:spcBef>
                  <a:spcPct val="250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1867" dirty="0">
                  <a:solidFill>
                    <a:schemeClr val="bg1"/>
                  </a:solidFill>
                  <a:latin typeface="Arial Narrow" panose="020B0606020202030204" pitchFamily="34" charset="0"/>
                  <a:sym typeface="Symbol" pitchFamily="18" charset="2"/>
                </a:rPr>
                <a:t>2 previous platinum regimens </a:t>
              </a:r>
            </a:p>
            <a:p>
              <a:pPr marL="209540" indent="-209540" defTabSz="457178" eaLnBrk="1" hangingPunct="1">
                <a:spcBef>
                  <a:spcPct val="250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1867" dirty="0">
                  <a:solidFill>
                    <a:schemeClr val="bg1"/>
                  </a:solidFill>
                  <a:latin typeface="Arial Narrow" panose="020B0606020202030204" pitchFamily="34" charset="0"/>
                  <a:sym typeface="Symbol" pitchFamily="18" charset="2"/>
                </a:rPr>
                <a:t>Last chemotherapy was platinum-based, to which they had a </a:t>
              </a:r>
              <a:r>
                <a:rPr lang="en-US" sz="1867" dirty="0">
                  <a:solidFill>
                    <a:schemeClr val="bg1"/>
                  </a:solidFill>
                  <a:latin typeface="Arial Narrow" panose="020B0606020202030204" pitchFamily="34" charset="0"/>
                  <a:sym typeface="Symbol" pitchFamily="18" charset="2"/>
                </a:rPr>
                <a:t>maintained PR or CR prior to enrolment</a:t>
              </a:r>
              <a:endParaRPr lang="en-GB" sz="1867" dirty="0">
                <a:solidFill>
                  <a:schemeClr val="bg1"/>
                </a:solidFill>
                <a:latin typeface="Arial Narrow" panose="020B0606020202030204" pitchFamily="34" charset="0"/>
                <a:sym typeface="Symbol" pitchFamily="18" charset="2"/>
              </a:endParaRPr>
            </a:p>
            <a:p>
              <a:pPr marL="209540" indent="-209540" eaLnBrk="1" hangingPunct="1">
                <a:spcBef>
                  <a:spcPct val="25000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1867" dirty="0">
                  <a:solidFill>
                    <a:schemeClr val="bg1"/>
                  </a:solidFill>
                  <a:latin typeface="Arial Narrow" panose="020B0606020202030204" pitchFamily="34" charset="0"/>
                  <a:sym typeface="Symbol" pitchFamily="18" charset="2"/>
                </a:rPr>
                <a:t>Stable </a:t>
              </a:r>
              <a:r>
                <a:rPr lang="en-GB" sz="1867" dirty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  <a:cs typeface="Arial" panose="020B0604020202020204" pitchFamily="34" charset="0"/>
                </a:rPr>
                <a:t>CA-125</a:t>
              </a:r>
              <a:endParaRPr lang="en-GB" sz="1867" dirty="0">
                <a:solidFill>
                  <a:schemeClr val="bg1"/>
                </a:solidFill>
                <a:latin typeface="Arial Narrow" panose="020B0606020202030204" pitchFamily="34" charset="0"/>
                <a:sym typeface="Symbol" pitchFamily="18" charset="2"/>
              </a:endParaRPr>
            </a:p>
          </p:txBody>
        </p:sp>
        <p:sp>
          <p:nvSpPr>
            <p:cNvPr id="11" name="Text Box 39">
              <a:extLst>
                <a:ext uri="{FF2B5EF4-FFF2-40B4-BE49-F238E27FC236}">
                  <a16:creationId xmlns:a16="http://schemas.microsoft.com/office/drawing/2014/main" id="{1001799B-F838-6449-84BD-B19A1C6B8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3684" y="2836746"/>
              <a:ext cx="1415827" cy="24304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178" eaLnBrk="1" hangingPunct="1">
                <a:defRPr/>
              </a:pPr>
              <a:endParaRPr lang="en-GB" dirty="0">
                <a:solidFill>
                  <a:schemeClr val="bg1"/>
                </a:solidFill>
                <a:latin typeface="Arial Narrow" panose="020B0606020202030204" pitchFamily="34" charset="0"/>
                <a:cs typeface="Arial Narrow"/>
              </a:endParaRPr>
            </a:p>
            <a:p>
              <a:pPr algn="ctr" defTabSz="457178" eaLnBrk="1" hangingPunct="1">
                <a:defRPr/>
              </a:pPr>
              <a:endParaRPr lang="en-GB" dirty="0">
                <a:solidFill>
                  <a:schemeClr val="bg1"/>
                </a:solidFill>
                <a:latin typeface="Arial Narrow" panose="020B0606020202030204" pitchFamily="34" charset="0"/>
                <a:cs typeface="Arial Narrow"/>
              </a:endParaRPr>
            </a:p>
            <a:p>
              <a:pPr algn="ctr" defTabSz="457178" eaLnBrk="1" hangingPunct="1">
                <a:defRPr/>
              </a:pPr>
              <a:r>
                <a:rPr lang="en-GB" sz="2000" dirty="0">
                  <a:solidFill>
                    <a:srgbClr val="FFFFFF"/>
                  </a:solidFill>
                  <a:latin typeface="Arial Narrow" panose="020B0606020202030204" pitchFamily="34" charset="0"/>
                  <a:cs typeface="Arial Narrow"/>
                </a:rPr>
                <a:t>Treatment until </a:t>
              </a:r>
            </a:p>
            <a:p>
              <a:pPr algn="ctr" defTabSz="457178" eaLnBrk="1" hangingPunct="1">
                <a:defRPr/>
              </a:pPr>
              <a:r>
                <a:rPr lang="en-GB" sz="2000" dirty="0">
                  <a:solidFill>
                    <a:srgbClr val="FFFFFF"/>
                  </a:solidFill>
                  <a:latin typeface="Arial Narrow" panose="020B0606020202030204" pitchFamily="34" charset="0"/>
                  <a:cs typeface="Arial Narrow"/>
                </a:rPr>
                <a:t>disease </a:t>
              </a:r>
            </a:p>
            <a:p>
              <a:pPr algn="ctr" defTabSz="457178" eaLnBrk="1" hangingPunct="1">
                <a:defRPr/>
              </a:pPr>
              <a:r>
                <a:rPr lang="en-GB" sz="2000" dirty="0">
                  <a:solidFill>
                    <a:srgbClr val="FFFFFF"/>
                  </a:solidFill>
                  <a:latin typeface="Arial Narrow" panose="020B0606020202030204" pitchFamily="34" charset="0"/>
                  <a:cs typeface="Arial Narrow"/>
                </a:rPr>
                <a:t>progression</a:t>
              </a:r>
            </a:p>
            <a:p>
              <a:pPr algn="ctr" defTabSz="457178" eaLnBrk="1" hangingPunct="1">
                <a:defRPr/>
              </a:pPr>
              <a:endParaRPr lang="en-GB" dirty="0">
                <a:solidFill>
                  <a:schemeClr val="bg1"/>
                </a:solidFill>
                <a:latin typeface="Arial Narrow" panose="020B0606020202030204" pitchFamily="34" charset="0"/>
                <a:cs typeface="Arial Narrow"/>
              </a:endParaRPr>
            </a:p>
            <a:p>
              <a:pPr algn="ctr" defTabSz="457178" eaLnBrk="1" hangingPunct="1">
                <a:defRPr/>
              </a:pPr>
              <a:endParaRPr lang="en-GB" dirty="0">
                <a:solidFill>
                  <a:schemeClr val="bg1"/>
                </a:solidFill>
                <a:latin typeface="Arial Narrow" panose="020B0606020202030204" pitchFamily="34" charset="0"/>
                <a:cs typeface="Arial Narrow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6720443-E947-1547-A6B5-C0913AA4F793}"/>
              </a:ext>
            </a:extLst>
          </p:cNvPr>
          <p:cNvSpPr txBox="1"/>
          <p:nvPr/>
        </p:nvSpPr>
        <p:spPr>
          <a:xfrm>
            <a:off x="9745134" y="5490634"/>
            <a:ext cx="227753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dirty="0">
                <a:latin typeface="Arial Narrow" panose="020B0606020202030204" pitchFamily="34" charset="0"/>
                <a:cs typeface="Arial Narrow"/>
              </a:rPr>
              <a:t>Primary end point: PFS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E86448AB-5537-5D46-A6E4-E39F45C3A799}"/>
              </a:ext>
            </a:extLst>
          </p:cNvPr>
          <p:cNvSpPr txBox="1">
            <a:spLocks/>
          </p:cNvSpPr>
          <p:nvPr/>
        </p:nvSpPr>
        <p:spPr bwMode="auto">
          <a:xfrm>
            <a:off x="3098800" y="5027085"/>
            <a:ext cx="2582333" cy="1358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sz="2400" kern="0"/>
              <a:t>OLAPARIB</a:t>
            </a:r>
          </a:p>
          <a:p>
            <a:pPr>
              <a:defRPr/>
            </a:pPr>
            <a:r>
              <a:rPr lang="en-GB" sz="2400" kern="0"/>
              <a:t>NIRAPARIB</a:t>
            </a:r>
          </a:p>
          <a:p>
            <a:pPr>
              <a:defRPr/>
            </a:pPr>
            <a:r>
              <a:rPr lang="en-GB" sz="2400" kern="0"/>
              <a:t>RUCAPARIB</a:t>
            </a:r>
            <a:endParaRPr lang="en-GB" sz="2400" kern="0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103FD85-C6F5-724B-9CB1-46D59395069B}"/>
              </a:ext>
            </a:extLst>
          </p:cNvPr>
          <p:cNvSpPr/>
          <p:nvPr/>
        </p:nvSpPr>
        <p:spPr>
          <a:xfrm>
            <a:off x="1940984" y="5111751"/>
            <a:ext cx="982133" cy="1862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0DE3B874-9140-2343-9AD9-3FDC70C4DDEA}"/>
              </a:ext>
            </a:extLst>
          </p:cNvPr>
          <p:cNvSpPr/>
          <p:nvPr/>
        </p:nvSpPr>
        <p:spPr>
          <a:xfrm flipV="1">
            <a:off x="1940985" y="5590118"/>
            <a:ext cx="984249" cy="1841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D7EF7F70-CEAB-764C-AF3E-433589983588}"/>
              </a:ext>
            </a:extLst>
          </p:cNvPr>
          <p:cNvSpPr/>
          <p:nvPr/>
        </p:nvSpPr>
        <p:spPr>
          <a:xfrm>
            <a:off x="1940984" y="6002867"/>
            <a:ext cx="982133" cy="1862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DF7493-6E2E-0C48-BF76-C2911D189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34" y="5001684"/>
            <a:ext cx="11240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SOLO-2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863CD0-BF69-DC45-95EF-3F343EAE0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1" y="5431367"/>
            <a:ext cx="893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NOVA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B40DB7-F134-1647-8937-AE5B7574C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1" y="5877984"/>
            <a:ext cx="1069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ARIEL3</a:t>
            </a:r>
            <a:endParaRPr lang="en-US" altLang="en-US"/>
          </a:p>
        </p:txBody>
      </p:sp>
      <p:sp>
        <p:nvSpPr>
          <p:cNvPr id="16396" name="Rectangle 19">
            <a:extLst>
              <a:ext uri="{FF2B5EF4-FFF2-40B4-BE49-F238E27FC236}">
                <a16:creationId xmlns:a16="http://schemas.microsoft.com/office/drawing/2014/main" id="{77F52013-C663-7C42-BF23-3570859DF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68" y="6515101"/>
            <a:ext cx="120438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/>
              <a:t>Ledermann J et al. N Engl J Med 2012; Mirza N Engl J Med 2016; Pujade-Lauraine et al Lancet Oncol 2017; Coleman et al Lancet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Custom 29">
      <a:dk1>
        <a:sysClr val="windowText" lastClr="000000"/>
      </a:dk1>
      <a:lt1>
        <a:sysClr val="window" lastClr="FFFFFF"/>
      </a:lt1>
      <a:dk2>
        <a:srgbClr val="6E1E50"/>
      </a:dk2>
      <a:lt2>
        <a:srgbClr val="EEECE1"/>
      </a:lt2>
      <a:accent1>
        <a:srgbClr val="1E325F"/>
      </a:accent1>
      <a:accent2>
        <a:srgbClr val="6E1E50"/>
      </a:accent2>
      <a:accent3>
        <a:srgbClr val="7D8232"/>
      </a:accent3>
      <a:accent4>
        <a:srgbClr val="32502D"/>
      </a:accent4>
      <a:accent5>
        <a:srgbClr val="8795A0"/>
      </a:accent5>
      <a:accent6>
        <a:srgbClr val="56639D"/>
      </a:accent6>
      <a:hlink>
        <a:srgbClr val="000000"/>
      </a:hlink>
      <a:folHlink>
        <a:srgbClr val="000000"/>
      </a:folHlink>
    </a:clrScheme>
    <a:fontScheme name="Custom 6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smtClean="0">
            <a:latin typeface="+mn-lt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i="0" u="none" strike="noStrike" kern="1200" baseline="0" dirty="0" smtClean="0"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2300</Words>
  <Application>Microsoft Macintosh PowerPoint</Application>
  <PresentationFormat>Widescreen</PresentationFormat>
  <Paragraphs>541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Calibri</vt:lpstr>
      <vt:lpstr>Courier New</vt:lpstr>
      <vt:lpstr>Helvetica</vt:lpstr>
      <vt:lpstr>Trebuchet MS</vt:lpstr>
      <vt:lpstr>Wingdings</vt:lpstr>
      <vt:lpstr>Custom Design</vt:lpstr>
      <vt:lpstr>1_Blank Presentation</vt:lpstr>
      <vt:lpstr>1_Office Theme</vt:lpstr>
      <vt:lpstr>PowerPoint Presentation</vt:lpstr>
      <vt:lpstr>Role of PARP inhibition in the management of relapsed ovarian cancer</vt:lpstr>
      <vt:lpstr>Disclosures</vt:lpstr>
      <vt:lpstr>A woman in her mid-60s (gBRCAwt)</vt:lpstr>
      <vt:lpstr>A woman in her late 50s (gBRCA1)</vt:lpstr>
      <vt:lpstr>Chest x-ray on admission</vt:lpstr>
      <vt:lpstr>Chest x-ray post thoracentesis/PleurX placement</vt:lpstr>
      <vt:lpstr>A woman in her late 80s (gBRCAwt)</vt:lpstr>
      <vt:lpstr>Design Concepts – Phase III Maintenance Trials</vt:lpstr>
      <vt:lpstr>PARP inhibitor maintenance therapy in recurrent ovarian cancer</vt:lpstr>
      <vt:lpstr>Overall survival (final results) – Olaparib Study 19</vt:lpstr>
      <vt:lpstr>How to select a PARP inhibitor for maintenance treatment?</vt:lpstr>
      <vt:lpstr>PARP inhibitors maintenance post platinum-based chemotherapy – Licensed by FDA</vt:lpstr>
      <vt:lpstr>Does base tumour burden effect outcome of PARP inhibitor? </vt:lpstr>
      <vt:lpstr>ARIEL 3: Investigator-Assessed PFS – ITT Analysis</vt:lpstr>
      <vt:lpstr>HRD testing to select PARP inhibitor benefit – NOVA (niraparib), ARIEL3 (rucaparib)</vt:lpstr>
      <vt:lpstr>Selection of PARP inhibitors for maintenance therapy</vt:lpstr>
      <vt:lpstr>Monotherapy – a substitution for chemotherapy? Olaparib and rucaparib licensed for treatment of BRCAmut ovarian cancers</vt:lpstr>
      <vt:lpstr>Integrated Efficacy Results: Rucaparib Monotherapy  PFS in Specified Groups According to Platinum Sensitivity</vt:lpstr>
      <vt:lpstr>QUADRA Phase II Trial</vt:lpstr>
      <vt:lpstr>QUADRA – patient characteristics</vt:lpstr>
      <vt:lpstr>PowerPoint Presentation</vt:lpstr>
      <vt:lpstr>QUADRA – Benefit of niraparib across all populations</vt:lpstr>
      <vt:lpstr>Summary</vt:lpstr>
      <vt:lpstr>A woman in her late 60s (gBRCAwt)</vt:lpstr>
    </vt:vector>
  </TitlesOfParts>
  <Manager/>
  <Company>Research To Practice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Silvana Izquierdo</cp:lastModifiedBy>
  <cp:revision>63</cp:revision>
  <cp:lastPrinted>2019-03-17T20:01:34Z</cp:lastPrinted>
  <dcterms:created xsi:type="dcterms:W3CDTF">2005-07-13T12:26:50Z</dcterms:created>
  <dcterms:modified xsi:type="dcterms:W3CDTF">2019-03-19T13:41:36Z</dcterms:modified>
  <cp:category/>
</cp:coreProperties>
</file>