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90000" r:id="rId2"/>
  </p:sldMasterIdLst>
  <p:notesMasterIdLst>
    <p:notesMasterId r:id="rId104"/>
  </p:notesMasterIdLst>
  <p:handoutMasterIdLst>
    <p:handoutMasterId r:id="rId105"/>
  </p:handoutMasterIdLst>
  <p:sldIdLst>
    <p:sldId id="302" r:id="rId3"/>
    <p:sldId id="3224" r:id="rId4"/>
    <p:sldId id="3225" r:id="rId5"/>
    <p:sldId id="3218" r:id="rId6"/>
    <p:sldId id="3219" r:id="rId7"/>
    <p:sldId id="3220" r:id="rId8"/>
    <p:sldId id="3221" r:id="rId9"/>
    <p:sldId id="3222" r:id="rId10"/>
    <p:sldId id="3223" r:id="rId11"/>
    <p:sldId id="3217" r:id="rId12"/>
    <p:sldId id="324" r:id="rId13"/>
    <p:sldId id="2533" r:id="rId14"/>
    <p:sldId id="327" r:id="rId15"/>
    <p:sldId id="330" r:id="rId16"/>
    <p:sldId id="2532" r:id="rId17"/>
    <p:sldId id="2409" r:id="rId18"/>
    <p:sldId id="2474" r:id="rId19"/>
    <p:sldId id="3229" r:id="rId20"/>
    <p:sldId id="3230" r:id="rId21"/>
    <p:sldId id="3137" r:id="rId22"/>
    <p:sldId id="445" r:id="rId23"/>
    <p:sldId id="2575" r:id="rId24"/>
    <p:sldId id="331" r:id="rId25"/>
    <p:sldId id="2531" r:id="rId26"/>
    <p:sldId id="3142" r:id="rId27"/>
    <p:sldId id="2534" r:id="rId28"/>
    <p:sldId id="3143" r:id="rId29"/>
    <p:sldId id="3145" r:id="rId30"/>
    <p:sldId id="3144" r:id="rId31"/>
    <p:sldId id="3209" r:id="rId32"/>
    <p:sldId id="3210" r:id="rId33"/>
    <p:sldId id="3146" r:id="rId34"/>
    <p:sldId id="335" r:id="rId35"/>
    <p:sldId id="339" r:id="rId36"/>
    <p:sldId id="3152" r:id="rId37"/>
    <p:sldId id="3157" r:id="rId38"/>
    <p:sldId id="3159" r:id="rId39"/>
    <p:sldId id="3226" r:id="rId40"/>
    <p:sldId id="3227" r:id="rId41"/>
    <p:sldId id="3228" r:id="rId42"/>
    <p:sldId id="3147" r:id="rId43"/>
    <p:sldId id="345" r:id="rId44"/>
    <p:sldId id="350" r:id="rId45"/>
    <p:sldId id="3170" r:id="rId46"/>
    <p:sldId id="3201" r:id="rId47"/>
    <p:sldId id="3216" r:id="rId48"/>
    <p:sldId id="3148" r:id="rId49"/>
    <p:sldId id="353" r:id="rId50"/>
    <p:sldId id="354" r:id="rId51"/>
    <p:sldId id="3174" r:id="rId52"/>
    <p:sldId id="3181" r:id="rId53"/>
    <p:sldId id="3178" r:id="rId54"/>
    <p:sldId id="3175" r:id="rId55"/>
    <p:sldId id="3176" r:id="rId56"/>
    <p:sldId id="3177" r:id="rId57"/>
    <p:sldId id="3173" r:id="rId58"/>
    <p:sldId id="3172" r:id="rId59"/>
    <p:sldId id="3149" r:id="rId60"/>
    <p:sldId id="362" r:id="rId61"/>
    <p:sldId id="3182" r:id="rId62"/>
    <p:sldId id="3184" r:id="rId63"/>
    <p:sldId id="2488" r:id="rId64"/>
    <p:sldId id="3231" r:id="rId65"/>
    <p:sldId id="3232" r:id="rId66"/>
    <p:sldId id="359" r:id="rId67"/>
    <p:sldId id="3187" r:id="rId68"/>
    <p:sldId id="2570" r:id="rId69"/>
    <p:sldId id="3134" r:id="rId70"/>
    <p:sldId id="3211" r:id="rId71"/>
    <p:sldId id="3188" r:id="rId72"/>
    <p:sldId id="2491" r:id="rId73"/>
    <p:sldId id="3214" r:id="rId74"/>
    <p:sldId id="361" r:id="rId75"/>
    <p:sldId id="3191" r:id="rId76"/>
    <p:sldId id="3190" r:id="rId77"/>
    <p:sldId id="2493" r:id="rId78"/>
    <p:sldId id="3192" r:id="rId79"/>
    <p:sldId id="3212" r:id="rId80"/>
    <p:sldId id="3193" r:id="rId81"/>
    <p:sldId id="3194" r:id="rId82"/>
    <p:sldId id="3213" r:id="rId83"/>
    <p:sldId id="3150" r:id="rId84"/>
    <p:sldId id="367" r:id="rId85"/>
    <p:sldId id="371" r:id="rId86"/>
    <p:sldId id="369" r:id="rId87"/>
    <p:sldId id="2501" r:id="rId88"/>
    <p:sldId id="571" r:id="rId89"/>
    <p:sldId id="572" r:id="rId90"/>
    <p:sldId id="2400" r:id="rId91"/>
    <p:sldId id="2495" r:id="rId92"/>
    <p:sldId id="3196" r:id="rId93"/>
    <p:sldId id="2454" r:id="rId94"/>
    <p:sldId id="3161" r:id="rId95"/>
    <p:sldId id="3207" r:id="rId96"/>
    <p:sldId id="372" r:id="rId97"/>
    <p:sldId id="799" r:id="rId98"/>
    <p:sldId id="3158" r:id="rId99"/>
    <p:sldId id="3202" r:id="rId100"/>
    <p:sldId id="3156" r:id="rId101"/>
    <p:sldId id="3208" r:id="rId102"/>
    <p:sldId id="3234" r:id="rId10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5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98"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748"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998"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248" algn="l" defTabSz="914498" rtl="0" eaLnBrk="1" latinLnBrk="0" hangingPunct="1">
      <a:defRPr sz="2400" kern="1200">
        <a:solidFill>
          <a:schemeClr val="tx1"/>
        </a:solidFill>
        <a:latin typeface="Arial" charset="0"/>
        <a:ea typeface="ＭＳ Ｐゴシック" charset="-128"/>
        <a:cs typeface="+mn-cs"/>
      </a:defRPr>
    </a:lvl6pPr>
    <a:lvl7pPr marL="2743497" algn="l" defTabSz="914498" rtl="0" eaLnBrk="1" latinLnBrk="0" hangingPunct="1">
      <a:defRPr sz="2400" kern="1200">
        <a:solidFill>
          <a:schemeClr val="tx1"/>
        </a:solidFill>
        <a:latin typeface="Arial" charset="0"/>
        <a:ea typeface="ＭＳ Ｐゴシック" charset="-128"/>
        <a:cs typeface="+mn-cs"/>
      </a:defRPr>
    </a:lvl7pPr>
    <a:lvl8pPr marL="3200747" algn="l" defTabSz="914498" rtl="0" eaLnBrk="1" latinLnBrk="0" hangingPunct="1">
      <a:defRPr sz="2400" kern="1200">
        <a:solidFill>
          <a:schemeClr val="tx1"/>
        </a:solidFill>
        <a:latin typeface="Arial" charset="0"/>
        <a:ea typeface="ＭＳ Ｐゴシック" charset="-128"/>
        <a:cs typeface="+mn-cs"/>
      </a:defRPr>
    </a:lvl8pPr>
    <a:lvl9pPr marL="3657997" algn="l" defTabSz="914498"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Campbell" initials="CC" lastIdx="1" clrIdx="0">
    <p:extLst>
      <p:ext uri="{19B8F6BF-5375-455C-9EA6-DF929625EA0E}">
        <p15:presenceInfo xmlns:p15="http://schemas.microsoft.com/office/powerpoint/2012/main" userId="S::ccampbell@researchtopractice.com::940b6898-3713-461a-9d33-16912b1a07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FF"/>
    <a:srgbClr val="F9961E"/>
    <a:srgbClr val="125894"/>
    <a:srgbClr val="FF40FF"/>
    <a:srgbClr val="032B4F"/>
    <a:srgbClr val="022B4E"/>
    <a:srgbClr val="000000"/>
    <a:srgbClr val="002A4E"/>
    <a:srgbClr val="2F3196"/>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576A3-D627-A344-A701-C1DF6BBB34F5}" v="18" dt="2019-10-10T18:55:17.790"/>
    <p1510:client id="{2EC6FC42-603E-3448-A62E-1E8F93873600}" v="11" dt="2019-10-10T13:52:29.122"/>
    <p1510:client id="{8190F998-4F18-0D4F-AB5C-A03E02F7321F}" v="61" dt="2019-10-10T17:38:16.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p:restoredTop sz="97155"/>
  </p:normalViewPr>
  <p:slideViewPr>
    <p:cSldViewPr snapToGrid="0">
      <p:cViewPr varScale="1">
        <p:scale>
          <a:sx n="162" d="100"/>
          <a:sy n="162" d="100"/>
        </p:scale>
        <p:origin x="232" y="216"/>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0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AA2AE9-8C44-0D48-A5EB-581168E4CAF8}" type="datetimeFigureOut">
              <a:rPr lang="en-US" altLang="en-US"/>
              <a:pPr/>
              <a:t>10/14/19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F60FF3-8482-8F47-A9E8-BB698317D6BB}" type="slidenum">
              <a:rPr lang="en-US" altLang="en-US"/>
              <a:pPr/>
              <a:t>‹#›</a:t>
            </a:fld>
            <a:endParaRPr lang="en-US" altLang="en-US"/>
          </a:p>
        </p:txBody>
      </p:sp>
    </p:spTree>
    <p:extLst>
      <p:ext uri="{BB962C8B-B14F-4D97-AF65-F5344CB8AC3E}">
        <p14:creationId xmlns:p14="http://schemas.microsoft.com/office/powerpoint/2010/main" val="202431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fld id="{7EAE9978-DBE0-0647-A8B1-B7828B2E146E}" type="slidenum">
              <a:rPr lang="en-US" altLang="en-US"/>
              <a:pPr/>
              <a:t>‹#›</a:t>
            </a:fld>
            <a:endParaRPr lang="en-US" altLang="en-US"/>
          </a:p>
        </p:txBody>
      </p:sp>
    </p:spTree>
    <p:extLst>
      <p:ext uri="{BB962C8B-B14F-4D97-AF65-F5344CB8AC3E}">
        <p14:creationId xmlns:p14="http://schemas.microsoft.com/office/powerpoint/2010/main" val="1807088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98"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748"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998"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248" algn="l" defTabSz="457250" rtl="0" eaLnBrk="1" latinLnBrk="0" hangingPunct="1">
      <a:defRPr sz="1200" kern="1200">
        <a:solidFill>
          <a:schemeClr val="tx1"/>
        </a:solidFill>
        <a:latin typeface="+mn-lt"/>
        <a:ea typeface="+mn-ea"/>
        <a:cs typeface="+mn-cs"/>
      </a:defRPr>
    </a:lvl6pPr>
    <a:lvl7pPr marL="2743497" algn="l" defTabSz="457250" rtl="0" eaLnBrk="1" latinLnBrk="0" hangingPunct="1">
      <a:defRPr sz="1200" kern="1200">
        <a:solidFill>
          <a:schemeClr val="tx1"/>
        </a:solidFill>
        <a:latin typeface="+mn-lt"/>
        <a:ea typeface="+mn-ea"/>
        <a:cs typeface="+mn-cs"/>
      </a:defRPr>
    </a:lvl7pPr>
    <a:lvl8pPr marL="3200747" algn="l" defTabSz="457250" rtl="0" eaLnBrk="1" latinLnBrk="0" hangingPunct="1">
      <a:defRPr sz="1200" kern="1200">
        <a:solidFill>
          <a:schemeClr val="tx1"/>
        </a:solidFill>
        <a:latin typeface="+mn-lt"/>
        <a:ea typeface="+mn-ea"/>
        <a:cs typeface="+mn-cs"/>
      </a:defRPr>
    </a:lvl8pPr>
    <a:lvl9pPr marL="3657997" algn="l" defTabSz="4572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xfrm>
            <a:off x="381000" y="685800"/>
            <a:ext cx="6096000" cy="3429000"/>
          </a:xfrm>
          <a:ln/>
        </p:spPr>
      </p:sp>
      <p:sp>
        <p:nvSpPr>
          <p:cNvPr id="9218" name="Notes Placeholder 2"/>
          <p:cNvSpPr>
            <a:spLocks noGrp="1"/>
          </p:cNvSpPr>
          <p:nvPr>
            <p:ph type="body" idx="1"/>
          </p:nvPr>
        </p:nvSpPr>
        <p:spPr>
          <a:noFill/>
        </p:spPr>
        <p:txBody>
          <a:bodyPr/>
          <a:lstStyle/>
          <a:p>
            <a:endParaRPr lang="en-US" dirty="0">
              <a:latin typeface="Arial" pitchFamily="34" charset="0"/>
              <a:ea typeface="ＭＳ Ｐゴシック" pitchFamily="34" charset="-128"/>
            </a:endParaRPr>
          </a:p>
        </p:txBody>
      </p:sp>
      <p:sp>
        <p:nvSpPr>
          <p:cNvPr id="9219" name="Slide Number Placeholder 3"/>
          <p:cNvSpPr>
            <a:spLocks noGrp="1"/>
          </p:cNvSpPr>
          <p:nvPr>
            <p:ph type="sldNum" sz="quarter" idx="5"/>
          </p:nvPr>
        </p:nvSpPr>
        <p:spPr>
          <a:xfrm>
            <a:off x="3886200" y="8686800"/>
            <a:ext cx="2971800" cy="457200"/>
          </a:xfrm>
          <a:prstGeom prst="rect">
            <a:avLst/>
          </a:prstGeom>
          <a:noFill/>
          <a:ln>
            <a:miter lim="800000"/>
            <a:headEnd/>
            <a:tailEnd/>
          </a:ln>
        </p:spPr>
        <p:txBody>
          <a:bodyPr/>
          <a:lstStyle/>
          <a:p>
            <a:fld id="{00BBC9E9-DFBC-432E-B4D7-A5E026B032E1}" type="slidenum">
              <a:rPr lang="en-US">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56525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817462-C0DE-534F-9430-245BC02EEB56}" type="slidenum">
              <a:rPr lang="en-US" smtClean="0"/>
              <a:pPr>
                <a:defRPr/>
              </a:pPr>
              <a:t>15</a:t>
            </a:fld>
            <a:endParaRPr lang="en-US"/>
          </a:p>
        </p:txBody>
      </p:sp>
    </p:spTree>
    <p:extLst>
      <p:ext uri="{BB962C8B-B14F-4D97-AF65-F5344CB8AC3E}">
        <p14:creationId xmlns:p14="http://schemas.microsoft.com/office/powerpoint/2010/main" val="4703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E9978-DBE0-0647-A8B1-B7828B2E146E}" type="slidenum">
              <a:rPr lang="en-US" altLang="en-US" smtClean="0"/>
              <a:pPr/>
              <a:t>21</a:t>
            </a:fld>
            <a:endParaRPr lang="en-US" altLang="en-US"/>
          </a:p>
        </p:txBody>
      </p:sp>
    </p:spTree>
    <p:extLst>
      <p:ext uri="{BB962C8B-B14F-4D97-AF65-F5344CB8AC3E}">
        <p14:creationId xmlns:p14="http://schemas.microsoft.com/office/powerpoint/2010/main" val="391516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E9978-DBE0-0647-A8B1-B7828B2E146E}" type="slidenum">
              <a:rPr lang="en-US" altLang="en-US" smtClean="0"/>
              <a:pPr/>
              <a:t>37</a:t>
            </a:fld>
            <a:endParaRPr lang="en-US" altLang="en-US"/>
          </a:p>
        </p:txBody>
      </p:sp>
    </p:spTree>
    <p:extLst>
      <p:ext uri="{BB962C8B-B14F-4D97-AF65-F5344CB8AC3E}">
        <p14:creationId xmlns:p14="http://schemas.microsoft.com/office/powerpoint/2010/main" val="346196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817462-C0DE-534F-9430-245BC02EEB56}" type="slidenum">
              <a:rPr lang="en-US" smtClean="0"/>
              <a:pPr>
                <a:defRPr/>
              </a:pPr>
              <a:t>51</a:t>
            </a:fld>
            <a:endParaRPr lang="en-US"/>
          </a:p>
        </p:txBody>
      </p:sp>
    </p:spTree>
    <p:extLst>
      <p:ext uri="{BB962C8B-B14F-4D97-AF65-F5344CB8AC3E}">
        <p14:creationId xmlns:p14="http://schemas.microsoft.com/office/powerpoint/2010/main" val="47956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817462-C0DE-534F-9430-245BC02EEB56}" type="slidenum">
              <a:rPr lang="en-US" smtClean="0"/>
              <a:pPr>
                <a:defRPr/>
              </a:pPr>
              <a:t>60</a:t>
            </a:fld>
            <a:endParaRPr lang="en-US"/>
          </a:p>
        </p:txBody>
      </p:sp>
    </p:spTree>
    <p:extLst>
      <p:ext uri="{BB962C8B-B14F-4D97-AF65-F5344CB8AC3E}">
        <p14:creationId xmlns:p14="http://schemas.microsoft.com/office/powerpoint/2010/main" val="135872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817462-C0DE-534F-9430-245BC02EEB56}" type="slidenum">
              <a:rPr lang="en-US" smtClean="0"/>
              <a:pPr>
                <a:defRPr/>
              </a:pPr>
              <a:t>63</a:t>
            </a:fld>
            <a:endParaRPr lang="en-US"/>
          </a:p>
        </p:txBody>
      </p:sp>
    </p:spTree>
    <p:extLst>
      <p:ext uri="{BB962C8B-B14F-4D97-AF65-F5344CB8AC3E}">
        <p14:creationId xmlns:p14="http://schemas.microsoft.com/office/powerpoint/2010/main" val="291512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82</a:t>
            </a:fld>
            <a:endParaRPr lang="en-US" altLang="en-US"/>
          </a:p>
        </p:txBody>
      </p:sp>
    </p:spTree>
    <p:extLst>
      <p:ext uri="{BB962C8B-B14F-4D97-AF65-F5344CB8AC3E}">
        <p14:creationId xmlns:p14="http://schemas.microsoft.com/office/powerpoint/2010/main" val="4253744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619" y="0"/>
            <a:ext cx="9146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4"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3873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630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5" y="1"/>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653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A98E10E9-4C07-FF4D-A494-DC777B7B86F5}"/>
              </a:ext>
            </a:extLst>
          </p:cNvPr>
          <p:cNvSpPr>
            <a:spLocks noGrp="1"/>
          </p:cNvSpPr>
          <p:nvPr>
            <p:ph idx="10" hasCustomPrompt="1"/>
          </p:nvPr>
        </p:nvSpPr>
        <p:spPr>
          <a:xfrm>
            <a:off x="3499104" y="2715065"/>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FE5393C4-689E-4F47-A5E1-B412CCE552FD}"/>
              </a:ext>
            </a:extLst>
          </p:cNvPr>
          <p:cNvSpPr>
            <a:spLocks noGrp="1"/>
          </p:cNvSpPr>
          <p:nvPr>
            <p:ph idx="11" hasCustomPrompt="1"/>
          </p:nvPr>
        </p:nvSpPr>
        <p:spPr>
          <a:xfrm>
            <a:off x="3499104" y="3254327"/>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124F695-2F0C-354D-8981-F986D94D3BEA}"/>
              </a:ext>
            </a:extLst>
          </p:cNvPr>
          <p:cNvSpPr>
            <a:spLocks noGrp="1"/>
          </p:cNvSpPr>
          <p:nvPr>
            <p:ph idx="12" hasCustomPrompt="1"/>
          </p:nvPr>
        </p:nvSpPr>
        <p:spPr>
          <a:xfrm>
            <a:off x="3499104" y="3750996"/>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69489CD9-37BC-6842-8F6A-62A106074C7F}"/>
              </a:ext>
            </a:extLst>
          </p:cNvPr>
          <p:cNvSpPr>
            <a:spLocks noGrp="1"/>
          </p:cNvSpPr>
          <p:nvPr>
            <p:ph idx="13" hasCustomPrompt="1"/>
          </p:nvPr>
        </p:nvSpPr>
        <p:spPr>
          <a:xfrm>
            <a:off x="3499104" y="4293383"/>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24E906C3-7755-9F4E-9BF5-D6605E68F9FB}"/>
              </a:ext>
            </a:extLst>
          </p:cNvPr>
          <p:cNvSpPr>
            <a:spLocks noGrp="1"/>
          </p:cNvSpPr>
          <p:nvPr>
            <p:ph idx="14" hasCustomPrompt="1"/>
          </p:nvPr>
        </p:nvSpPr>
        <p:spPr>
          <a:xfrm>
            <a:off x="3499104" y="4780674"/>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29D9BBD-84D5-2C42-824D-5B66F8B378B2}"/>
              </a:ext>
            </a:extLst>
          </p:cNvPr>
          <p:cNvSpPr>
            <a:spLocks noGrp="1"/>
          </p:cNvSpPr>
          <p:nvPr>
            <p:ph idx="15" hasCustomPrompt="1"/>
          </p:nvPr>
        </p:nvSpPr>
        <p:spPr>
          <a:xfrm>
            <a:off x="3499104" y="526522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3" name="Content Placeholder 2">
            <a:extLst>
              <a:ext uri="{FF2B5EF4-FFF2-40B4-BE49-F238E27FC236}">
                <a16:creationId xmlns:a16="http://schemas.microsoft.com/office/drawing/2014/main" id="{01355584-F991-9348-AC39-8F0EA741A90B}"/>
              </a:ext>
            </a:extLst>
          </p:cNvPr>
          <p:cNvSpPr>
            <a:spLocks noGrp="1"/>
          </p:cNvSpPr>
          <p:nvPr>
            <p:ph idx="16" hasCustomPrompt="1"/>
          </p:nvPr>
        </p:nvSpPr>
        <p:spPr>
          <a:xfrm>
            <a:off x="7449781" y="220980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4" name="Content Placeholder 2">
            <a:extLst>
              <a:ext uri="{FF2B5EF4-FFF2-40B4-BE49-F238E27FC236}">
                <a16:creationId xmlns:a16="http://schemas.microsoft.com/office/drawing/2014/main" id="{98FC0CFF-53F6-A64D-9AD9-507565AFB6A0}"/>
              </a:ext>
            </a:extLst>
          </p:cNvPr>
          <p:cNvSpPr>
            <a:spLocks noGrp="1"/>
          </p:cNvSpPr>
          <p:nvPr>
            <p:ph idx="17" hasCustomPrompt="1"/>
          </p:nvPr>
        </p:nvSpPr>
        <p:spPr>
          <a:xfrm>
            <a:off x="7449781" y="2715065"/>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B9462058-5FE8-3E49-9F18-6FE0CB749B26}"/>
              </a:ext>
            </a:extLst>
          </p:cNvPr>
          <p:cNvSpPr>
            <a:spLocks noGrp="1"/>
          </p:cNvSpPr>
          <p:nvPr>
            <p:ph idx="18" hasCustomPrompt="1"/>
          </p:nvPr>
        </p:nvSpPr>
        <p:spPr>
          <a:xfrm>
            <a:off x="7449781" y="3254327"/>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E003B0C4-4EBF-2145-91FA-4F7A1EBBAEF4}"/>
              </a:ext>
            </a:extLst>
          </p:cNvPr>
          <p:cNvSpPr>
            <a:spLocks noGrp="1"/>
          </p:cNvSpPr>
          <p:nvPr>
            <p:ph idx="19" hasCustomPrompt="1"/>
          </p:nvPr>
        </p:nvSpPr>
        <p:spPr>
          <a:xfrm>
            <a:off x="7449781" y="3750996"/>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7579733-3C3D-734D-94CA-288941093A2E}"/>
              </a:ext>
            </a:extLst>
          </p:cNvPr>
          <p:cNvSpPr>
            <a:spLocks noGrp="1"/>
          </p:cNvSpPr>
          <p:nvPr>
            <p:ph idx="20" hasCustomPrompt="1"/>
          </p:nvPr>
        </p:nvSpPr>
        <p:spPr>
          <a:xfrm>
            <a:off x="7449781" y="4293383"/>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B6A49497-429E-BF41-AB55-2A337CA40BAE}"/>
              </a:ext>
            </a:extLst>
          </p:cNvPr>
          <p:cNvSpPr>
            <a:spLocks noGrp="1"/>
          </p:cNvSpPr>
          <p:nvPr>
            <p:ph idx="21" hasCustomPrompt="1"/>
          </p:nvPr>
        </p:nvSpPr>
        <p:spPr>
          <a:xfrm>
            <a:off x="7449781" y="4780674"/>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CE9D6693-ED6B-9B44-A062-8AFDAC094C54}"/>
              </a:ext>
            </a:extLst>
          </p:cNvPr>
          <p:cNvSpPr>
            <a:spLocks noGrp="1"/>
          </p:cNvSpPr>
          <p:nvPr>
            <p:ph idx="22" hasCustomPrompt="1"/>
          </p:nvPr>
        </p:nvSpPr>
        <p:spPr>
          <a:xfrm>
            <a:off x="7449781" y="526522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30" name="Title 26">
            <a:extLst>
              <a:ext uri="{FF2B5EF4-FFF2-40B4-BE49-F238E27FC236}">
                <a16:creationId xmlns:a16="http://schemas.microsoft.com/office/drawing/2014/main" id="{6AB6CA75-6AFB-3447-9421-BA2B9FB60B5F}"/>
              </a:ext>
            </a:extLst>
          </p:cNvPr>
          <p:cNvSpPr>
            <a:spLocks noGrp="1"/>
          </p:cNvSpPr>
          <p:nvPr>
            <p:ph type="title"/>
          </p:nvPr>
        </p:nvSpPr>
        <p:spPr>
          <a:xfrm>
            <a:off x="914639" y="0"/>
            <a:ext cx="10362724" cy="1997242"/>
          </a:xfrm>
        </p:spPr>
        <p:txBody>
          <a:bodyPr/>
          <a:lstStyle/>
          <a:p>
            <a:endParaRPr lang="en-US" sz="2600" dirty="0"/>
          </a:p>
        </p:txBody>
      </p:sp>
      <p:sp>
        <p:nvSpPr>
          <p:cNvPr id="31" name="Content Placeholder 2">
            <a:extLst>
              <a:ext uri="{FF2B5EF4-FFF2-40B4-BE49-F238E27FC236}">
                <a16:creationId xmlns:a16="http://schemas.microsoft.com/office/drawing/2014/main" id="{0029851A-7F88-C640-94AA-BFDECA5BF461}"/>
              </a:ext>
            </a:extLst>
          </p:cNvPr>
          <p:cNvSpPr>
            <a:spLocks noGrp="1"/>
          </p:cNvSpPr>
          <p:nvPr>
            <p:ph idx="23" hasCustomPrompt="1"/>
          </p:nvPr>
        </p:nvSpPr>
        <p:spPr>
          <a:xfrm>
            <a:off x="3499104" y="579354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2A346177-4792-B24A-BF91-C720FD780A09}"/>
              </a:ext>
            </a:extLst>
          </p:cNvPr>
          <p:cNvSpPr>
            <a:spLocks noGrp="1"/>
          </p:cNvSpPr>
          <p:nvPr>
            <p:ph idx="24" hasCustomPrompt="1"/>
          </p:nvPr>
        </p:nvSpPr>
        <p:spPr>
          <a:xfrm>
            <a:off x="7449781" y="5793548"/>
            <a:ext cx="3860800" cy="48455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6094396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2540000" cy="507998"/>
          </a:xfrm>
          <a:prstGeom prst="rect">
            <a:avLst/>
          </a:prstGeom>
        </p:spPr>
        <p:txBody>
          <a:bodyPr anchor="ctr"/>
          <a:lstStyle>
            <a:lvl1pPr marL="0" indent="0" algn="ctr">
              <a:buFontTx/>
              <a:buNone/>
              <a:defRPr sz="2133"/>
            </a:lvl1pPr>
          </a:lstStyle>
          <a:p>
            <a:pPr lvl="0"/>
            <a:r>
              <a:rPr lang="en-US" dirty="0"/>
              <a:t>Answer</a:t>
            </a:r>
          </a:p>
        </p:txBody>
      </p:sp>
      <p:sp>
        <p:nvSpPr>
          <p:cNvPr id="24" name="Content Placeholder 2">
            <a:extLst>
              <a:ext uri="{FF2B5EF4-FFF2-40B4-BE49-F238E27FC236}">
                <a16:creationId xmlns:a16="http://schemas.microsoft.com/office/drawing/2014/main" id="{256CEF19-5B74-A148-847A-582C91DB653C}"/>
              </a:ext>
            </a:extLst>
          </p:cNvPr>
          <p:cNvSpPr>
            <a:spLocks noGrp="1"/>
          </p:cNvSpPr>
          <p:nvPr>
            <p:ph idx="10" hasCustomPrompt="1"/>
          </p:nvPr>
        </p:nvSpPr>
        <p:spPr>
          <a:xfrm>
            <a:off x="3499104" y="2717798"/>
            <a:ext cx="2540000" cy="507998"/>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0B93DE3F-9513-2A45-AAB1-242EBD776A42}"/>
              </a:ext>
            </a:extLst>
          </p:cNvPr>
          <p:cNvSpPr>
            <a:spLocks noGrp="1"/>
          </p:cNvSpPr>
          <p:nvPr>
            <p:ph idx="11" hasCustomPrompt="1"/>
          </p:nvPr>
        </p:nvSpPr>
        <p:spPr>
          <a:xfrm>
            <a:off x="3499104" y="3270735"/>
            <a:ext cx="2540000" cy="463059"/>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DE79C4B2-0748-1C4C-973E-E4A669178976}"/>
              </a:ext>
            </a:extLst>
          </p:cNvPr>
          <p:cNvSpPr>
            <a:spLocks noGrp="1"/>
          </p:cNvSpPr>
          <p:nvPr>
            <p:ph idx="12" hasCustomPrompt="1"/>
          </p:nvPr>
        </p:nvSpPr>
        <p:spPr>
          <a:xfrm>
            <a:off x="3499104" y="3778733"/>
            <a:ext cx="2540000" cy="463059"/>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5013432-FA9C-014D-A745-5F36CA543192}"/>
              </a:ext>
            </a:extLst>
          </p:cNvPr>
          <p:cNvSpPr>
            <a:spLocks noGrp="1"/>
          </p:cNvSpPr>
          <p:nvPr>
            <p:ph idx="13" hasCustomPrompt="1"/>
          </p:nvPr>
        </p:nvSpPr>
        <p:spPr>
          <a:xfrm>
            <a:off x="3499104" y="4286731"/>
            <a:ext cx="2540000" cy="463059"/>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564CFEF8-8D42-3C41-BB5E-A018B27F67E5}"/>
              </a:ext>
            </a:extLst>
          </p:cNvPr>
          <p:cNvSpPr>
            <a:spLocks noGrp="1"/>
          </p:cNvSpPr>
          <p:nvPr>
            <p:ph idx="14" hasCustomPrompt="1"/>
          </p:nvPr>
        </p:nvSpPr>
        <p:spPr>
          <a:xfrm>
            <a:off x="3499104" y="4794729"/>
            <a:ext cx="2540000" cy="447442"/>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FD68243A-7FB1-5242-B37C-1702EAE9F61D}"/>
              </a:ext>
            </a:extLst>
          </p:cNvPr>
          <p:cNvSpPr>
            <a:spLocks noGrp="1"/>
          </p:cNvSpPr>
          <p:nvPr>
            <p:ph idx="15" hasCustomPrompt="1"/>
          </p:nvPr>
        </p:nvSpPr>
        <p:spPr>
          <a:xfrm>
            <a:off x="3499104" y="530272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0A80B11A-A65F-3A43-A8DF-2B9C551F4909}"/>
              </a:ext>
            </a:extLst>
          </p:cNvPr>
          <p:cNvSpPr>
            <a:spLocks noGrp="1"/>
          </p:cNvSpPr>
          <p:nvPr>
            <p:ph idx="16" hasCustomPrompt="1"/>
          </p:nvPr>
        </p:nvSpPr>
        <p:spPr>
          <a:xfrm>
            <a:off x="6125073" y="2209800"/>
            <a:ext cx="2540000" cy="507998"/>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8B9F52FF-0E76-4642-9C6D-4908935314E3}"/>
              </a:ext>
            </a:extLst>
          </p:cNvPr>
          <p:cNvSpPr>
            <a:spLocks noGrp="1"/>
          </p:cNvSpPr>
          <p:nvPr>
            <p:ph idx="17" hasCustomPrompt="1"/>
          </p:nvPr>
        </p:nvSpPr>
        <p:spPr>
          <a:xfrm>
            <a:off x="6125073" y="2717798"/>
            <a:ext cx="2540000" cy="507998"/>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76092242-BBD2-0F4C-9122-03EA417265CB}"/>
              </a:ext>
            </a:extLst>
          </p:cNvPr>
          <p:cNvSpPr>
            <a:spLocks noGrp="1"/>
          </p:cNvSpPr>
          <p:nvPr>
            <p:ph idx="18" hasCustomPrompt="1"/>
          </p:nvPr>
        </p:nvSpPr>
        <p:spPr>
          <a:xfrm>
            <a:off x="6125073" y="3270735"/>
            <a:ext cx="2540000" cy="463059"/>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6067009F-3EC8-C842-91BD-81044A98FF4D}"/>
              </a:ext>
            </a:extLst>
          </p:cNvPr>
          <p:cNvSpPr>
            <a:spLocks noGrp="1"/>
          </p:cNvSpPr>
          <p:nvPr>
            <p:ph idx="19" hasCustomPrompt="1"/>
          </p:nvPr>
        </p:nvSpPr>
        <p:spPr>
          <a:xfrm>
            <a:off x="6125073" y="3778733"/>
            <a:ext cx="2540000" cy="463059"/>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70F00D1C-027D-4845-8F3D-3A25E40243A0}"/>
              </a:ext>
            </a:extLst>
          </p:cNvPr>
          <p:cNvSpPr>
            <a:spLocks noGrp="1"/>
          </p:cNvSpPr>
          <p:nvPr>
            <p:ph idx="20" hasCustomPrompt="1"/>
          </p:nvPr>
        </p:nvSpPr>
        <p:spPr>
          <a:xfrm>
            <a:off x="6125073" y="4286731"/>
            <a:ext cx="2540000" cy="463059"/>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8025A330-4A74-5840-8A95-9D860D88866A}"/>
              </a:ext>
            </a:extLst>
          </p:cNvPr>
          <p:cNvSpPr>
            <a:spLocks noGrp="1"/>
          </p:cNvSpPr>
          <p:nvPr>
            <p:ph idx="21" hasCustomPrompt="1"/>
          </p:nvPr>
        </p:nvSpPr>
        <p:spPr>
          <a:xfrm>
            <a:off x="6125073" y="4794729"/>
            <a:ext cx="2540000" cy="447442"/>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C5D0640D-E028-504E-86D6-258F80F09F74}"/>
              </a:ext>
            </a:extLst>
          </p:cNvPr>
          <p:cNvSpPr>
            <a:spLocks noGrp="1"/>
          </p:cNvSpPr>
          <p:nvPr>
            <p:ph idx="22" hasCustomPrompt="1"/>
          </p:nvPr>
        </p:nvSpPr>
        <p:spPr>
          <a:xfrm>
            <a:off x="6125073" y="530272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EE1AB8A0-FAC3-E64B-A0EF-76C93612B81F}"/>
              </a:ext>
            </a:extLst>
          </p:cNvPr>
          <p:cNvSpPr>
            <a:spLocks noGrp="1"/>
          </p:cNvSpPr>
          <p:nvPr>
            <p:ph idx="23" hasCustomPrompt="1"/>
          </p:nvPr>
        </p:nvSpPr>
        <p:spPr>
          <a:xfrm>
            <a:off x="8751041" y="2209800"/>
            <a:ext cx="2540000" cy="507998"/>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a:extLst>
              <a:ext uri="{FF2B5EF4-FFF2-40B4-BE49-F238E27FC236}">
                <a16:creationId xmlns:a16="http://schemas.microsoft.com/office/drawing/2014/main" id="{93D6F5CF-0B11-2D40-8A38-E3E513F644DD}"/>
              </a:ext>
            </a:extLst>
          </p:cNvPr>
          <p:cNvSpPr>
            <a:spLocks noGrp="1"/>
          </p:cNvSpPr>
          <p:nvPr>
            <p:ph idx="24" hasCustomPrompt="1"/>
          </p:nvPr>
        </p:nvSpPr>
        <p:spPr>
          <a:xfrm>
            <a:off x="8751041" y="2717798"/>
            <a:ext cx="2540000" cy="507998"/>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81278261-2D76-DC4A-B697-1BAF3EF88E11}"/>
              </a:ext>
            </a:extLst>
          </p:cNvPr>
          <p:cNvSpPr>
            <a:spLocks noGrp="1"/>
          </p:cNvSpPr>
          <p:nvPr>
            <p:ph idx="25" hasCustomPrompt="1"/>
          </p:nvPr>
        </p:nvSpPr>
        <p:spPr>
          <a:xfrm>
            <a:off x="8751041" y="3270735"/>
            <a:ext cx="2540000" cy="463059"/>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5208FDBF-1857-594E-8FF0-E63C4A8D8581}"/>
              </a:ext>
            </a:extLst>
          </p:cNvPr>
          <p:cNvSpPr>
            <a:spLocks noGrp="1"/>
          </p:cNvSpPr>
          <p:nvPr>
            <p:ph idx="26" hasCustomPrompt="1"/>
          </p:nvPr>
        </p:nvSpPr>
        <p:spPr>
          <a:xfrm>
            <a:off x="8751041" y="3778733"/>
            <a:ext cx="2540000" cy="463059"/>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00F086D6-2724-A147-BDEB-E9242800875C}"/>
              </a:ext>
            </a:extLst>
          </p:cNvPr>
          <p:cNvSpPr>
            <a:spLocks noGrp="1"/>
          </p:cNvSpPr>
          <p:nvPr>
            <p:ph idx="27" hasCustomPrompt="1"/>
          </p:nvPr>
        </p:nvSpPr>
        <p:spPr>
          <a:xfrm>
            <a:off x="8751041" y="4286731"/>
            <a:ext cx="2540000" cy="463059"/>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44973BFB-1A64-8F4F-89E6-138B3127DC38}"/>
              </a:ext>
            </a:extLst>
          </p:cNvPr>
          <p:cNvSpPr>
            <a:spLocks noGrp="1"/>
          </p:cNvSpPr>
          <p:nvPr>
            <p:ph idx="28" hasCustomPrompt="1"/>
          </p:nvPr>
        </p:nvSpPr>
        <p:spPr>
          <a:xfrm>
            <a:off x="8751041" y="4794729"/>
            <a:ext cx="2540000" cy="447442"/>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1F61D5F3-766D-214A-9C6B-CA0BBE18331D}"/>
              </a:ext>
            </a:extLst>
          </p:cNvPr>
          <p:cNvSpPr>
            <a:spLocks noGrp="1"/>
          </p:cNvSpPr>
          <p:nvPr>
            <p:ph idx="29" hasCustomPrompt="1"/>
          </p:nvPr>
        </p:nvSpPr>
        <p:spPr>
          <a:xfrm>
            <a:off x="8751041" y="530272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44" name="Title 26">
            <a:extLst>
              <a:ext uri="{FF2B5EF4-FFF2-40B4-BE49-F238E27FC236}">
                <a16:creationId xmlns:a16="http://schemas.microsoft.com/office/drawing/2014/main" id="{DDAC9A20-F102-9845-9D3B-931B0D05288A}"/>
              </a:ext>
            </a:extLst>
          </p:cNvPr>
          <p:cNvSpPr>
            <a:spLocks noGrp="1"/>
          </p:cNvSpPr>
          <p:nvPr>
            <p:ph type="title"/>
          </p:nvPr>
        </p:nvSpPr>
        <p:spPr>
          <a:xfrm>
            <a:off x="914639" y="0"/>
            <a:ext cx="10362724" cy="1997242"/>
          </a:xfrm>
        </p:spPr>
        <p:txBody>
          <a:bodyPr/>
          <a:lstStyle/>
          <a:p>
            <a:endParaRPr lang="en-US" sz="2600" dirty="0"/>
          </a:p>
        </p:txBody>
      </p:sp>
      <p:sp>
        <p:nvSpPr>
          <p:cNvPr id="45" name="Content Placeholder 2">
            <a:extLst>
              <a:ext uri="{FF2B5EF4-FFF2-40B4-BE49-F238E27FC236}">
                <a16:creationId xmlns:a16="http://schemas.microsoft.com/office/drawing/2014/main" id="{9A53EF2D-611B-3449-80DA-3F83E8B10E99}"/>
              </a:ext>
            </a:extLst>
          </p:cNvPr>
          <p:cNvSpPr>
            <a:spLocks noGrp="1"/>
          </p:cNvSpPr>
          <p:nvPr>
            <p:ph idx="30" hasCustomPrompt="1"/>
          </p:nvPr>
        </p:nvSpPr>
        <p:spPr>
          <a:xfrm>
            <a:off x="3499104" y="582088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0B3B9BEE-A766-0B4A-9B19-563DF3A3EABA}"/>
              </a:ext>
            </a:extLst>
          </p:cNvPr>
          <p:cNvSpPr>
            <a:spLocks noGrp="1"/>
          </p:cNvSpPr>
          <p:nvPr>
            <p:ph idx="31" hasCustomPrompt="1"/>
          </p:nvPr>
        </p:nvSpPr>
        <p:spPr>
          <a:xfrm>
            <a:off x="6125073" y="582088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BD63FC6D-0754-8B46-927A-20D1CB3628FF}"/>
              </a:ext>
            </a:extLst>
          </p:cNvPr>
          <p:cNvSpPr>
            <a:spLocks noGrp="1"/>
          </p:cNvSpPr>
          <p:nvPr>
            <p:ph idx="32" hasCustomPrompt="1"/>
          </p:nvPr>
        </p:nvSpPr>
        <p:spPr>
          <a:xfrm>
            <a:off x="8751041" y="5820887"/>
            <a:ext cx="2540000" cy="447442"/>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4077128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
          <p:cNvSpPr>
            <a:spLocks noGrp="1"/>
          </p:cNvSpPr>
          <p:nvPr>
            <p:ph idx="1" hasCustomPrompt="1"/>
          </p:nvPr>
        </p:nvSpPr>
        <p:spPr>
          <a:xfrm>
            <a:off x="3499104" y="2218944"/>
            <a:ext cx="2596896" cy="496276"/>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23" hasCustomPrompt="1"/>
          </p:nvPr>
        </p:nvSpPr>
        <p:spPr>
          <a:xfrm>
            <a:off x="3499104" y="1649047"/>
            <a:ext cx="259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9" name="Content Placeholder 2">
            <a:extLst>
              <a:ext uri="{FF2B5EF4-FFF2-40B4-BE49-F238E27FC236}">
                <a16:creationId xmlns:a16="http://schemas.microsoft.com/office/drawing/2014/main" id="{8923EAE8-D6F0-A945-84D3-BBEC836FE9FF}"/>
              </a:ext>
            </a:extLst>
          </p:cNvPr>
          <p:cNvSpPr>
            <a:spLocks noGrp="1"/>
          </p:cNvSpPr>
          <p:nvPr>
            <p:ph idx="24" hasCustomPrompt="1"/>
          </p:nvPr>
        </p:nvSpPr>
        <p:spPr>
          <a:xfrm>
            <a:off x="3499104" y="2738977"/>
            <a:ext cx="2596896"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F230B7CE-7B4B-154E-AEEF-B3F2623F33BE}"/>
              </a:ext>
            </a:extLst>
          </p:cNvPr>
          <p:cNvSpPr>
            <a:spLocks noGrp="1"/>
          </p:cNvSpPr>
          <p:nvPr>
            <p:ph idx="25" hasCustomPrompt="1"/>
          </p:nvPr>
        </p:nvSpPr>
        <p:spPr>
          <a:xfrm>
            <a:off x="3499104" y="3270734"/>
            <a:ext cx="2596896"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1FCD32DC-523D-3D49-A850-0E393C3F9697}"/>
              </a:ext>
            </a:extLst>
          </p:cNvPr>
          <p:cNvSpPr>
            <a:spLocks noGrp="1"/>
          </p:cNvSpPr>
          <p:nvPr>
            <p:ph idx="26" hasCustomPrompt="1"/>
          </p:nvPr>
        </p:nvSpPr>
        <p:spPr>
          <a:xfrm>
            <a:off x="3499104" y="3778734"/>
            <a:ext cx="2596896" cy="437666"/>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DABCAC8-6E8C-294C-83FA-39FE61534BB4}"/>
              </a:ext>
            </a:extLst>
          </p:cNvPr>
          <p:cNvSpPr>
            <a:spLocks noGrp="1"/>
          </p:cNvSpPr>
          <p:nvPr>
            <p:ph idx="27" hasCustomPrompt="1"/>
          </p:nvPr>
        </p:nvSpPr>
        <p:spPr>
          <a:xfrm>
            <a:off x="3499104" y="4286734"/>
            <a:ext cx="2596896" cy="425312"/>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F4625B6F-82B5-5D48-9C0B-4424DDEDE345}"/>
              </a:ext>
            </a:extLst>
          </p:cNvPr>
          <p:cNvSpPr>
            <a:spLocks noGrp="1"/>
          </p:cNvSpPr>
          <p:nvPr>
            <p:ph idx="28" hasCustomPrompt="1"/>
          </p:nvPr>
        </p:nvSpPr>
        <p:spPr>
          <a:xfrm>
            <a:off x="3499104" y="4814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ADAA5899-1C71-6348-A562-0A330556DC66}"/>
              </a:ext>
            </a:extLst>
          </p:cNvPr>
          <p:cNvSpPr>
            <a:spLocks noGrp="1"/>
          </p:cNvSpPr>
          <p:nvPr>
            <p:ph idx="29" hasCustomPrompt="1"/>
          </p:nvPr>
        </p:nvSpPr>
        <p:spPr>
          <a:xfrm>
            <a:off x="3499104" y="5322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ACA4BEB2-B98D-FD4A-8D90-12C790DD8FEF}"/>
              </a:ext>
            </a:extLst>
          </p:cNvPr>
          <p:cNvSpPr>
            <a:spLocks noGrp="1"/>
          </p:cNvSpPr>
          <p:nvPr>
            <p:ph idx="31" hasCustomPrompt="1"/>
          </p:nvPr>
        </p:nvSpPr>
        <p:spPr>
          <a:xfrm>
            <a:off x="8761983" y="1649047"/>
            <a:ext cx="2536873"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5" name="Title 26">
            <a:extLst>
              <a:ext uri="{FF2B5EF4-FFF2-40B4-BE49-F238E27FC236}">
                <a16:creationId xmlns:a16="http://schemas.microsoft.com/office/drawing/2014/main" id="{D1BDEB6B-3DB5-5C47-8CDB-1E9DBE9B7107}"/>
              </a:ext>
            </a:extLst>
          </p:cNvPr>
          <p:cNvSpPr>
            <a:spLocks noGrp="1"/>
          </p:cNvSpPr>
          <p:nvPr>
            <p:ph type="title"/>
          </p:nvPr>
        </p:nvSpPr>
        <p:spPr>
          <a:xfrm>
            <a:off x="914639" y="0"/>
            <a:ext cx="10362724" cy="1649047"/>
          </a:xfrm>
        </p:spPr>
        <p:txBody>
          <a:bodyPr/>
          <a:lstStyle/>
          <a:p>
            <a:endParaRPr lang="en-US" sz="2600" dirty="0"/>
          </a:p>
        </p:txBody>
      </p:sp>
      <p:sp>
        <p:nvSpPr>
          <p:cNvPr id="23" name="Content Placeholder 2">
            <a:extLst>
              <a:ext uri="{FF2B5EF4-FFF2-40B4-BE49-F238E27FC236}">
                <a16:creationId xmlns:a16="http://schemas.microsoft.com/office/drawing/2014/main" id="{11618039-8D98-E140-A65F-3A346D2C2326}"/>
              </a:ext>
            </a:extLst>
          </p:cNvPr>
          <p:cNvSpPr>
            <a:spLocks noGrp="1"/>
          </p:cNvSpPr>
          <p:nvPr>
            <p:ph idx="32" hasCustomPrompt="1"/>
          </p:nvPr>
        </p:nvSpPr>
        <p:spPr>
          <a:xfrm>
            <a:off x="3499104" y="5830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C2C6C3A7-261C-DE40-B72F-883455EB2E0E}"/>
              </a:ext>
            </a:extLst>
          </p:cNvPr>
          <p:cNvSpPr>
            <a:spLocks noGrp="1"/>
          </p:cNvSpPr>
          <p:nvPr>
            <p:ph idx="33" hasCustomPrompt="1"/>
          </p:nvPr>
        </p:nvSpPr>
        <p:spPr>
          <a:xfrm>
            <a:off x="6089904" y="2218944"/>
            <a:ext cx="2596896" cy="496276"/>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8F652129-2709-0D4C-9201-02DE9A1BE90F}"/>
              </a:ext>
            </a:extLst>
          </p:cNvPr>
          <p:cNvSpPr>
            <a:spLocks noGrp="1"/>
          </p:cNvSpPr>
          <p:nvPr>
            <p:ph idx="34" hasCustomPrompt="1"/>
          </p:nvPr>
        </p:nvSpPr>
        <p:spPr>
          <a:xfrm>
            <a:off x="6089904" y="2738977"/>
            <a:ext cx="2596896"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E9E8B1BD-0AE6-6B4B-81B5-B6E778846970}"/>
              </a:ext>
            </a:extLst>
          </p:cNvPr>
          <p:cNvSpPr>
            <a:spLocks noGrp="1"/>
          </p:cNvSpPr>
          <p:nvPr>
            <p:ph idx="35" hasCustomPrompt="1"/>
          </p:nvPr>
        </p:nvSpPr>
        <p:spPr>
          <a:xfrm>
            <a:off x="6089904" y="3270734"/>
            <a:ext cx="2596896"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60A2C171-F2DD-3449-9D5A-A68B49E5B12C}"/>
              </a:ext>
            </a:extLst>
          </p:cNvPr>
          <p:cNvSpPr>
            <a:spLocks noGrp="1"/>
          </p:cNvSpPr>
          <p:nvPr>
            <p:ph idx="36" hasCustomPrompt="1"/>
          </p:nvPr>
        </p:nvSpPr>
        <p:spPr>
          <a:xfrm>
            <a:off x="6089904" y="3778734"/>
            <a:ext cx="2596896" cy="437666"/>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FFA28523-A7D1-7644-9F3F-6A6CDB4AA8DA}"/>
              </a:ext>
            </a:extLst>
          </p:cNvPr>
          <p:cNvSpPr>
            <a:spLocks noGrp="1"/>
          </p:cNvSpPr>
          <p:nvPr>
            <p:ph idx="37" hasCustomPrompt="1"/>
          </p:nvPr>
        </p:nvSpPr>
        <p:spPr>
          <a:xfrm>
            <a:off x="6089904" y="4286734"/>
            <a:ext cx="2596896" cy="425312"/>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962BAE4A-DC23-5F4F-B8B3-923C4A74F231}"/>
              </a:ext>
            </a:extLst>
          </p:cNvPr>
          <p:cNvSpPr>
            <a:spLocks noGrp="1"/>
          </p:cNvSpPr>
          <p:nvPr>
            <p:ph idx="38" hasCustomPrompt="1"/>
          </p:nvPr>
        </p:nvSpPr>
        <p:spPr>
          <a:xfrm>
            <a:off x="6089904" y="4814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17269130-F735-D843-988D-A6AA1140C2BF}"/>
              </a:ext>
            </a:extLst>
          </p:cNvPr>
          <p:cNvSpPr>
            <a:spLocks noGrp="1"/>
          </p:cNvSpPr>
          <p:nvPr>
            <p:ph idx="39" hasCustomPrompt="1"/>
          </p:nvPr>
        </p:nvSpPr>
        <p:spPr>
          <a:xfrm>
            <a:off x="6089904" y="5322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93FDDAF0-CE2F-524C-9129-148ABC48517A}"/>
              </a:ext>
            </a:extLst>
          </p:cNvPr>
          <p:cNvSpPr>
            <a:spLocks noGrp="1"/>
          </p:cNvSpPr>
          <p:nvPr>
            <p:ph idx="40" hasCustomPrompt="1"/>
          </p:nvPr>
        </p:nvSpPr>
        <p:spPr>
          <a:xfrm>
            <a:off x="6089904" y="5830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33E3E0B2-5A7B-D240-AC96-EED86F9BCAF7}"/>
              </a:ext>
            </a:extLst>
          </p:cNvPr>
          <p:cNvSpPr>
            <a:spLocks noGrp="1"/>
          </p:cNvSpPr>
          <p:nvPr>
            <p:ph idx="41" hasCustomPrompt="1"/>
          </p:nvPr>
        </p:nvSpPr>
        <p:spPr>
          <a:xfrm>
            <a:off x="8761984" y="2218944"/>
            <a:ext cx="2596896" cy="496276"/>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974EBE51-0F3A-4544-A001-3E15763E800B}"/>
              </a:ext>
            </a:extLst>
          </p:cNvPr>
          <p:cNvSpPr>
            <a:spLocks noGrp="1"/>
          </p:cNvSpPr>
          <p:nvPr>
            <p:ph idx="42" hasCustomPrompt="1"/>
          </p:nvPr>
        </p:nvSpPr>
        <p:spPr>
          <a:xfrm>
            <a:off x="8761984" y="2738977"/>
            <a:ext cx="2596896" cy="5080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3F07BDD9-3BF8-D841-BAAA-A32EFDA5EAB0}"/>
              </a:ext>
            </a:extLst>
          </p:cNvPr>
          <p:cNvSpPr>
            <a:spLocks noGrp="1"/>
          </p:cNvSpPr>
          <p:nvPr>
            <p:ph idx="43" hasCustomPrompt="1"/>
          </p:nvPr>
        </p:nvSpPr>
        <p:spPr>
          <a:xfrm>
            <a:off x="8761984" y="3270734"/>
            <a:ext cx="2596896" cy="508000"/>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62367652-DC94-4544-B977-2E28A1A8C6CA}"/>
              </a:ext>
            </a:extLst>
          </p:cNvPr>
          <p:cNvSpPr>
            <a:spLocks noGrp="1"/>
          </p:cNvSpPr>
          <p:nvPr>
            <p:ph idx="44" hasCustomPrompt="1"/>
          </p:nvPr>
        </p:nvSpPr>
        <p:spPr>
          <a:xfrm>
            <a:off x="8761984" y="3778734"/>
            <a:ext cx="2596896" cy="437666"/>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EC56BE99-9CED-2641-BD9B-5441A43CA3A0}"/>
              </a:ext>
            </a:extLst>
          </p:cNvPr>
          <p:cNvSpPr>
            <a:spLocks noGrp="1"/>
          </p:cNvSpPr>
          <p:nvPr>
            <p:ph idx="45" hasCustomPrompt="1"/>
          </p:nvPr>
        </p:nvSpPr>
        <p:spPr>
          <a:xfrm>
            <a:off x="8761984" y="4286734"/>
            <a:ext cx="2596896" cy="425312"/>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01FD8BC9-3BEF-4F40-8792-D2DBBAB8629E}"/>
              </a:ext>
            </a:extLst>
          </p:cNvPr>
          <p:cNvSpPr>
            <a:spLocks noGrp="1"/>
          </p:cNvSpPr>
          <p:nvPr>
            <p:ph idx="46" hasCustomPrompt="1"/>
          </p:nvPr>
        </p:nvSpPr>
        <p:spPr>
          <a:xfrm>
            <a:off x="8761984" y="4814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ED94445A-9E64-A447-BBA8-ED5DF9AF8485}"/>
              </a:ext>
            </a:extLst>
          </p:cNvPr>
          <p:cNvSpPr>
            <a:spLocks noGrp="1"/>
          </p:cNvSpPr>
          <p:nvPr>
            <p:ph idx="47" hasCustomPrompt="1"/>
          </p:nvPr>
        </p:nvSpPr>
        <p:spPr>
          <a:xfrm>
            <a:off x="8761984" y="5322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6421DF5D-4E4F-C94C-AE60-F9D9C1EA8B48}"/>
              </a:ext>
            </a:extLst>
          </p:cNvPr>
          <p:cNvSpPr>
            <a:spLocks noGrp="1"/>
          </p:cNvSpPr>
          <p:nvPr>
            <p:ph idx="48" hasCustomPrompt="1"/>
          </p:nvPr>
        </p:nvSpPr>
        <p:spPr>
          <a:xfrm>
            <a:off x="8761984" y="5830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5F9F868E-A671-6640-ADAE-6BD0EAEA7C1A}"/>
              </a:ext>
            </a:extLst>
          </p:cNvPr>
          <p:cNvSpPr>
            <a:spLocks noGrp="1"/>
          </p:cNvSpPr>
          <p:nvPr>
            <p:ph idx="49" hasCustomPrompt="1"/>
          </p:nvPr>
        </p:nvSpPr>
        <p:spPr>
          <a:xfrm>
            <a:off x="6150863" y="1649047"/>
            <a:ext cx="2535937"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Tree>
    <p:extLst>
      <p:ext uri="{BB962C8B-B14F-4D97-AF65-F5344CB8AC3E}">
        <p14:creationId xmlns:p14="http://schemas.microsoft.com/office/powerpoint/2010/main" val="741022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3F1757C9-BAF2-024A-AED1-3D92BCFE670B}"/>
              </a:ext>
            </a:extLst>
          </p:cNvPr>
          <p:cNvSpPr>
            <a:spLocks noGrp="1"/>
          </p:cNvSpPr>
          <p:nvPr>
            <p:ph idx="1" hasCustomPrompt="1"/>
          </p:nvPr>
        </p:nvSpPr>
        <p:spPr>
          <a:xfrm>
            <a:off x="3499104"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302C711F-BAFF-5341-A065-B771C214F7E5}"/>
              </a:ext>
            </a:extLst>
          </p:cNvPr>
          <p:cNvSpPr>
            <a:spLocks noGrp="1"/>
          </p:cNvSpPr>
          <p:nvPr>
            <p:ph idx="23" hasCustomPrompt="1"/>
          </p:nvPr>
        </p:nvSpPr>
        <p:spPr>
          <a:xfrm>
            <a:off x="3499104"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8" name="Title 26">
            <a:extLst>
              <a:ext uri="{FF2B5EF4-FFF2-40B4-BE49-F238E27FC236}">
                <a16:creationId xmlns:a16="http://schemas.microsoft.com/office/drawing/2014/main" id="{1E9229BB-15A4-1B46-BDE3-9775CB6B15D9}"/>
              </a:ext>
            </a:extLst>
          </p:cNvPr>
          <p:cNvSpPr>
            <a:spLocks noGrp="1"/>
          </p:cNvSpPr>
          <p:nvPr>
            <p:ph type="title"/>
          </p:nvPr>
        </p:nvSpPr>
        <p:spPr>
          <a:xfrm>
            <a:off x="914639" y="0"/>
            <a:ext cx="10362724" cy="1649047"/>
          </a:xfrm>
        </p:spPr>
        <p:txBody>
          <a:bodyPr/>
          <a:lstStyle/>
          <a:p>
            <a:endParaRPr lang="en-US" sz="2600" dirty="0"/>
          </a:p>
        </p:txBody>
      </p:sp>
      <p:sp>
        <p:nvSpPr>
          <p:cNvPr id="40" name="Content Placeholder 2">
            <a:extLst>
              <a:ext uri="{FF2B5EF4-FFF2-40B4-BE49-F238E27FC236}">
                <a16:creationId xmlns:a16="http://schemas.microsoft.com/office/drawing/2014/main" id="{5CCB56AF-E3D5-D548-888C-715616DBE324}"/>
              </a:ext>
            </a:extLst>
          </p:cNvPr>
          <p:cNvSpPr>
            <a:spLocks noGrp="1"/>
          </p:cNvSpPr>
          <p:nvPr>
            <p:ph idx="30" hasCustomPrompt="1"/>
          </p:nvPr>
        </p:nvSpPr>
        <p:spPr>
          <a:xfrm>
            <a:off x="5455536"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EECA8640-F634-9C45-9C2A-7EB9719021BE}"/>
              </a:ext>
            </a:extLst>
          </p:cNvPr>
          <p:cNvSpPr>
            <a:spLocks noGrp="1"/>
          </p:cNvSpPr>
          <p:nvPr>
            <p:ph idx="31" hasCustomPrompt="1"/>
          </p:nvPr>
        </p:nvSpPr>
        <p:spPr>
          <a:xfrm>
            <a:off x="5455536"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8" name="Content Placeholder 2">
            <a:extLst>
              <a:ext uri="{FF2B5EF4-FFF2-40B4-BE49-F238E27FC236}">
                <a16:creationId xmlns:a16="http://schemas.microsoft.com/office/drawing/2014/main" id="{EE7A9578-FA1A-2A41-A29C-3BD1E4980F7E}"/>
              </a:ext>
            </a:extLst>
          </p:cNvPr>
          <p:cNvSpPr>
            <a:spLocks noGrp="1"/>
          </p:cNvSpPr>
          <p:nvPr>
            <p:ph idx="38" hasCustomPrompt="1"/>
          </p:nvPr>
        </p:nvSpPr>
        <p:spPr>
          <a:xfrm>
            <a:off x="7434807"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CB471BD0-3EA0-D843-B8AB-BD9D0B880C59}"/>
              </a:ext>
            </a:extLst>
          </p:cNvPr>
          <p:cNvSpPr>
            <a:spLocks noGrp="1"/>
          </p:cNvSpPr>
          <p:nvPr>
            <p:ph idx="39" hasCustomPrompt="1"/>
          </p:nvPr>
        </p:nvSpPr>
        <p:spPr>
          <a:xfrm>
            <a:off x="7434807"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6" name="Content Placeholder 2">
            <a:extLst>
              <a:ext uri="{FF2B5EF4-FFF2-40B4-BE49-F238E27FC236}">
                <a16:creationId xmlns:a16="http://schemas.microsoft.com/office/drawing/2014/main" id="{81C46A98-0251-6543-9136-8319F524F940}"/>
              </a:ext>
            </a:extLst>
          </p:cNvPr>
          <p:cNvSpPr>
            <a:spLocks noGrp="1"/>
          </p:cNvSpPr>
          <p:nvPr>
            <p:ph idx="46" hasCustomPrompt="1"/>
          </p:nvPr>
        </p:nvSpPr>
        <p:spPr>
          <a:xfrm>
            <a:off x="9414078"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a:extLst>
              <a:ext uri="{FF2B5EF4-FFF2-40B4-BE49-F238E27FC236}">
                <a16:creationId xmlns:a16="http://schemas.microsoft.com/office/drawing/2014/main" id="{19712B14-E36C-9849-8F37-088E34125A62}"/>
              </a:ext>
            </a:extLst>
          </p:cNvPr>
          <p:cNvSpPr>
            <a:spLocks noGrp="1"/>
          </p:cNvSpPr>
          <p:nvPr>
            <p:ph idx="47" hasCustomPrompt="1"/>
          </p:nvPr>
        </p:nvSpPr>
        <p:spPr>
          <a:xfrm>
            <a:off x="9414078"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6" name="Content Placeholder 2">
            <a:extLst>
              <a:ext uri="{FF2B5EF4-FFF2-40B4-BE49-F238E27FC236}">
                <a16:creationId xmlns:a16="http://schemas.microsoft.com/office/drawing/2014/main" id="{90BB6BF4-43D5-394B-BBBD-CB27575CDC12}"/>
              </a:ext>
            </a:extLst>
          </p:cNvPr>
          <p:cNvSpPr>
            <a:spLocks noGrp="1"/>
          </p:cNvSpPr>
          <p:nvPr>
            <p:ph idx="48" hasCustomPrompt="1"/>
          </p:nvPr>
        </p:nvSpPr>
        <p:spPr>
          <a:xfrm>
            <a:off x="3499104"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a:extLst>
              <a:ext uri="{FF2B5EF4-FFF2-40B4-BE49-F238E27FC236}">
                <a16:creationId xmlns:a16="http://schemas.microsoft.com/office/drawing/2014/main" id="{902C0E67-62B2-BC44-9F22-F7441CA489A4}"/>
              </a:ext>
            </a:extLst>
          </p:cNvPr>
          <p:cNvSpPr>
            <a:spLocks noGrp="1"/>
          </p:cNvSpPr>
          <p:nvPr>
            <p:ph idx="49" hasCustomPrompt="1"/>
          </p:nvPr>
        </p:nvSpPr>
        <p:spPr>
          <a:xfrm>
            <a:off x="5455536"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a:extLst>
              <a:ext uri="{FF2B5EF4-FFF2-40B4-BE49-F238E27FC236}">
                <a16:creationId xmlns:a16="http://schemas.microsoft.com/office/drawing/2014/main" id="{42F2B51C-4E69-594E-9BEE-4AFD3DD895BE}"/>
              </a:ext>
            </a:extLst>
          </p:cNvPr>
          <p:cNvSpPr>
            <a:spLocks noGrp="1"/>
          </p:cNvSpPr>
          <p:nvPr>
            <p:ph idx="50" hasCustomPrompt="1"/>
          </p:nvPr>
        </p:nvSpPr>
        <p:spPr>
          <a:xfrm>
            <a:off x="7434807"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a:extLst>
              <a:ext uri="{FF2B5EF4-FFF2-40B4-BE49-F238E27FC236}">
                <a16:creationId xmlns:a16="http://schemas.microsoft.com/office/drawing/2014/main" id="{44A69DC8-2F3C-DF49-8B8D-E87C64820FF7}"/>
              </a:ext>
            </a:extLst>
          </p:cNvPr>
          <p:cNvSpPr>
            <a:spLocks noGrp="1"/>
          </p:cNvSpPr>
          <p:nvPr>
            <p:ph idx="51" hasCustomPrompt="1"/>
          </p:nvPr>
        </p:nvSpPr>
        <p:spPr>
          <a:xfrm>
            <a:off x="9414078"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a:extLst>
              <a:ext uri="{FF2B5EF4-FFF2-40B4-BE49-F238E27FC236}">
                <a16:creationId xmlns:a16="http://schemas.microsoft.com/office/drawing/2014/main" id="{04786272-8C76-2A4A-AE48-A3124DA308ED}"/>
              </a:ext>
            </a:extLst>
          </p:cNvPr>
          <p:cNvSpPr>
            <a:spLocks noGrp="1"/>
          </p:cNvSpPr>
          <p:nvPr>
            <p:ph idx="52" hasCustomPrompt="1"/>
          </p:nvPr>
        </p:nvSpPr>
        <p:spPr>
          <a:xfrm>
            <a:off x="3499104"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1" name="Content Placeholder 2">
            <a:extLst>
              <a:ext uri="{FF2B5EF4-FFF2-40B4-BE49-F238E27FC236}">
                <a16:creationId xmlns:a16="http://schemas.microsoft.com/office/drawing/2014/main" id="{EAA69E6F-ADE7-2E41-A2E5-81DFDB7D238D}"/>
              </a:ext>
            </a:extLst>
          </p:cNvPr>
          <p:cNvSpPr>
            <a:spLocks noGrp="1"/>
          </p:cNvSpPr>
          <p:nvPr>
            <p:ph idx="53" hasCustomPrompt="1"/>
          </p:nvPr>
        </p:nvSpPr>
        <p:spPr>
          <a:xfrm>
            <a:off x="5455536"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2" name="Content Placeholder 2">
            <a:extLst>
              <a:ext uri="{FF2B5EF4-FFF2-40B4-BE49-F238E27FC236}">
                <a16:creationId xmlns:a16="http://schemas.microsoft.com/office/drawing/2014/main" id="{C8EEC559-0B9F-7147-8604-105EB3A4FE39}"/>
              </a:ext>
            </a:extLst>
          </p:cNvPr>
          <p:cNvSpPr>
            <a:spLocks noGrp="1"/>
          </p:cNvSpPr>
          <p:nvPr>
            <p:ph idx="54" hasCustomPrompt="1"/>
          </p:nvPr>
        </p:nvSpPr>
        <p:spPr>
          <a:xfrm>
            <a:off x="7434807"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3" name="Content Placeholder 2">
            <a:extLst>
              <a:ext uri="{FF2B5EF4-FFF2-40B4-BE49-F238E27FC236}">
                <a16:creationId xmlns:a16="http://schemas.microsoft.com/office/drawing/2014/main" id="{10E0A1FE-B048-5549-967E-192C955D0BFD}"/>
              </a:ext>
            </a:extLst>
          </p:cNvPr>
          <p:cNvSpPr>
            <a:spLocks noGrp="1"/>
          </p:cNvSpPr>
          <p:nvPr>
            <p:ph idx="55" hasCustomPrompt="1"/>
          </p:nvPr>
        </p:nvSpPr>
        <p:spPr>
          <a:xfrm>
            <a:off x="9414078"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4" name="Content Placeholder 2">
            <a:extLst>
              <a:ext uri="{FF2B5EF4-FFF2-40B4-BE49-F238E27FC236}">
                <a16:creationId xmlns:a16="http://schemas.microsoft.com/office/drawing/2014/main" id="{8A461149-880B-0746-90CA-2D7C816371C5}"/>
              </a:ext>
            </a:extLst>
          </p:cNvPr>
          <p:cNvSpPr>
            <a:spLocks noGrp="1"/>
          </p:cNvSpPr>
          <p:nvPr>
            <p:ph idx="56" hasCustomPrompt="1"/>
          </p:nvPr>
        </p:nvSpPr>
        <p:spPr>
          <a:xfrm>
            <a:off x="3499104"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5" name="Content Placeholder 2">
            <a:extLst>
              <a:ext uri="{FF2B5EF4-FFF2-40B4-BE49-F238E27FC236}">
                <a16:creationId xmlns:a16="http://schemas.microsoft.com/office/drawing/2014/main" id="{576650D5-57D0-E140-8D1A-0F194560D52A}"/>
              </a:ext>
            </a:extLst>
          </p:cNvPr>
          <p:cNvSpPr>
            <a:spLocks noGrp="1"/>
          </p:cNvSpPr>
          <p:nvPr>
            <p:ph idx="57" hasCustomPrompt="1"/>
          </p:nvPr>
        </p:nvSpPr>
        <p:spPr>
          <a:xfrm>
            <a:off x="5455536"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6" name="Content Placeholder 2">
            <a:extLst>
              <a:ext uri="{FF2B5EF4-FFF2-40B4-BE49-F238E27FC236}">
                <a16:creationId xmlns:a16="http://schemas.microsoft.com/office/drawing/2014/main" id="{A6B70AB7-6606-D24D-98BB-C5A2451ADCEE}"/>
              </a:ext>
            </a:extLst>
          </p:cNvPr>
          <p:cNvSpPr>
            <a:spLocks noGrp="1"/>
          </p:cNvSpPr>
          <p:nvPr>
            <p:ph idx="58" hasCustomPrompt="1"/>
          </p:nvPr>
        </p:nvSpPr>
        <p:spPr>
          <a:xfrm>
            <a:off x="7434807"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7" name="Content Placeholder 2">
            <a:extLst>
              <a:ext uri="{FF2B5EF4-FFF2-40B4-BE49-F238E27FC236}">
                <a16:creationId xmlns:a16="http://schemas.microsoft.com/office/drawing/2014/main" id="{B04AC531-9F36-AB42-AAC4-A63B25FED46F}"/>
              </a:ext>
            </a:extLst>
          </p:cNvPr>
          <p:cNvSpPr>
            <a:spLocks noGrp="1"/>
          </p:cNvSpPr>
          <p:nvPr>
            <p:ph idx="59" hasCustomPrompt="1"/>
          </p:nvPr>
        </p:nvSpPr>
        <p:spPr>
          <a:xfrm>
            <a:off x="9414078"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557A1F43-DF36-1145-AAE7-ECCDED9B2C66}"/>
              </a:ext>
            </a:extLst>
          </p:cNvPr>
          <p:cNvSpPr>
            <a:spLocks noGrp="1"/>
          </p:cNvSpPr>
          <p:nvPr>
            <p:ph idx="60" hasCustomPrompt="1"/>
          </p:nvPr>
        </p:nvSpPr>
        <p:spPr>
          <a:xfrm>
            <a:off x="3499104"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3283938C-8AB4-154F-B039-75699AC935FF}"/>
              </a:ext>
            </a:extLst>
          </p:cNvPr>
          <p:cNvSpPr>
            <a:spLocks noGrp="1"/>
          </p:cNvSpPr>
          <p:nvPr>
            <p:ph idx="61" hasCustomPrompt="1"/>
          </p:nvPr>
        </p:nvSpPr>
        <p:spPr>
          <a:xfrm>
            <a:off x="5455536"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2CD72C22-2423-A649-BE05-AEE87A568AAC}"/>
              </a:ext>
            </a:extLst>
          </p:cNvPr>
          <p:cNvSpPr>
            <a:spLocks noGrp="1"/>
          </p:cNvSpPr>
          <p:nvPr>
            <p:ph idx="62" hasCustomPrompt="1"/>
          </p:nvPr>
        </p:nvSpPr>
        <p:spPr>
          <a:xfrm>
            <a:off x="7434807"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16A3B4B7-555D-404B-830B-9A16EFB6E76B}"/>
              </a:ext>
            </a:extLst>
          </p:cNvPr>
          <p:cNvSpPr>
            <a:spLocks noGrp="1"/>
          </p:cNvSpPr>
          <p:nvPr>
            <p:ph idx="63" hasCustomPrompt="1"/>
          </p:nvPr>
        </p:nvSpPr>
        <p:spPr>
          <a:xfrm>
            <a:off x="9414078"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EE9022B2-B2F9-3A44-BBB9-C50507BCAE29}"/>
              </a:ext>
            </a:extLst>
          </p:cNvPr>
          <p:cNvSpPr>
            <a:spLocks noGrp="1"/>
          </p:cNvSpPr>
          <p:nvPr>
            <p:ph idx="64" hasCustomPrompt="1"/>
          </p:nvPr>
        </p:nvSpPr>
        <p:spPr>
          <a:xfrm>
            <a:off x="3499104"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898F65CC-B308-6C4C-9CBA-16EFB8F84FCE}"/>
              </a:ext>
            </a:extLst>
          </p:cNvPr>
          <p:cNvSpPr>
            <a:spLocks noGrp="1"/>
          </p:cNvSpPr>
          <p:nvPr>
            <p:ph idx="65" hasCustomPrompt="1"/>
          </p:nvPr>
        </p:nvSpPr>
        <p:spPr>
          <a:xfrm>
            <a:off x="5455536"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31096B9A-D7C9-B24E-87F6-F03DF5CC6843}"/>
              </a:ext>
            </a:extLst>
          </p:cNvPr>
          <p:cNvSpPr>
            <a:spLocks noGrp="1"/>
          </p:cNvSpPr>
          <p:nvPr>
            <p:ph idx="66" hasCustomPrompt="1"/>
          </p:nvPr>
        </p:nvSpPr>
        <p:spPr>
          <a:xfrm>
            <a:off x="7434807"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C046D214-2EAF-724E-941F-150BB25F70E5}"/>
              </a:ext>
            </a:extLst>
          </p:cNvPr>
          <p:cNvSpPr>
            <a:spLocks noGrp="1"/>
          </p:cNvSpPr>
          <p:nvPr>
            <p:ph idx="67" hasCustomPrompt="1"/>
          </p:nvPr>
        </p:nvSpPr>
        <p:spPr>
          <a:xfrm>
            <a:off x="9414078"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566314EC-3964-F64F-BC43-A35B63375408}"/>
              </a:ext>
            </a:extLst>
          </p:cNvPr>
          <p:cNvSpPr>
            <a:spLocks noGrp="1"/>
          </p:cNvSpPr>
          <p:nvPr>
            <p:ph idx="68" hasCustomPrompt="1"/>
          </p:nvPr>
        </p:nvSpPr>
        <p:spPr>
          <a:xfrm>
            <a:off x="3499104"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7" name="Content Placeholder 2">
            <a:extLst>
              <a:ext uri="{FF2B5EF4-FFF2-40B4-BE49-F238E27FC236}">
                <a16:creationId xmlns:a16="http://schemas.microsoft.com/office/drawing/2014/main" id="{896E5358-0F35-7C46-911F-CEE515848F24}"/>
              </a:ext>
            </a:extLst>
          </p:cNvPr>
          <p:cNvSpPr>
            <a:spLocks noGrp="1"/>
          </p:cNvSpPr>
          <p:nvPr>
            <p:ph idx="69" hasCustomPrompt="1"/>
          </p:nvPr>
        </p:nvSpPr>
        <p:spPr>
          <a:xfrm>
            <a:off x="5455536"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BBFC9712-CAA7-9D47-8602-E816CBE31988}"/>
              </a:ext>
            </a:extLst>
          </p:cNvPr>
          <p:cNvSpPr>
            <a:spLocks noGrp="1"/>
          </p:cNvSpPr>
          <p:nvPr>
            <p:ph idx="70" hasCustomPrompt="1"/>
          </p:nvPr>
        </p:nvSpPr>
        <p:spPr>
          <a:xfrm>
            <a:off x="7434807"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BAEFAED9-A2DB-2740-9E14-0C47EB530CB5}"/>
              </a:ext>
            </a:extLst>
          </p:cNvPr>
          <p:cNvSpPr>
            <a:spLocks noGrp="1"/>
          </p:cNvSpPr>
          <p:nvPr>
            <p:ph idx="71" hasCustomPrompt="1"/>
          </p:nvPr>
        </p:nvSpPr>
        <p:spPr>
          <a:xfrm>
            <a:off x="9414078"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B20C8569-D71A-ED4F-AAC4-8A078FD0DCAB}"/>
              </a:ext>
            </a:extLst>
          </p:cNvPr>
          <p:cNvSpPr>
            <a:spLocks noGrp="1"/>
          </p:cNvSpPr>
          <p:nvPr>
            <p:ph idx="72" hasCustomPrompt="1"/>
          </p:nvPr>
        </p:nvSpPr>
        <p:spPr>
          <a:xfrm>
            <a:off x="3499104"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E05B23B9-DFCF-E34A-B4E6-AC647B7BA135}"/>
              </a:ext>
            </a:extLst>
          </p:cNvPr>
          <p:cNvSpPr>
            <a:spLocks noGrp="1"/>
          </p:cNvSpPr>
          <p:nvPr>
            <p:ph idx="73" hasCustomPrompt="1"/>
          </p:nvPr>
        </p:nvSpPr>
        <p:spPr>
          <a:xfrm>
            <a:off x="5455536"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a:extLst>
              <a:ext uri="{FF2B5EF4-FFF2-40B4-BE49-F238E27FC236}">
                <a16:creationId xmlns:a16="http://schemas.microsoft.com/office/drawing/2014/main" id="{021B0F59-C0A9-0F42-A17E-9D0B469DBBCB}"/>
              </a:ext>
            </a:extLst>
          </p:cNvPr>
          <p:cNvSpPr>
            <a:spLocks noGrp="1"/>
          </p:cNvSpPr>
          <p:nvPr>
            <p:ph idx="74" hasCustomPrompt="1"/>
          </p:nvPr>
        </p:nvSpPr>
        <p:spPr>
          <a:xfrm>
            <a:off x="7434807"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BE66B965-7976-2C4E-B201-16B3F54CCAF8}"/>
              </a:ext>
            </a:extLst>
          </p:cNvPr>
          <p:cNvSpPr>
            <a:spLocks noGrp="1"/>
          </p:cNvSpPr>
          <p:nvPr>
            <p:ph idx="75" hasCustomPrompt="1"/>
          </p:nvPr>
        </p:nvSpPr>
        <p:spPr>
          <a:xfrm>
            <a:off x="9414078" y="5783949"/>
            <a:ext cx="1877568"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13614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 name="Title 26">
            <a:extLst>
              <a:ext uri="{FF2B5EF4-FFF2-40B4-BE49-F238E27FC236}">
                <a16:creationId xmlns:a16="http://schemas.microsoft.com/office/drawing/2014/main" id="{DDB20539-41A1-F649-8078-85357CCBA7E0}"/>
              </a:ext>
            </a:extLst>
          </p:cNvPr>
          <p:cNvSpPr>
            <a:spLocks noGrp="1"/>
          </p:cNvSpPr>
          <p:nvPr>
            <p:ph type="title"/>
          </p:nvPr>
        </p:nvSpPr>
        <p:spPr>
          <a:xfrm>
            <a:off x="914639" y="1"/>
            <a:ext cx="10362724" cy="1352800"/>
          </a:xfrm>
        </p:spPr>
        <p:txBody>
          <a:bodyPr/>
          <a:lstStyle/>
          <a:p>
            <a:endParaRPr lang="en-US" sz="2600" dirty="0"/>
          </a:p>
        </p:txBody>
      </p:sp>
      <p:sp>
        <p:nvSpPr>
          <p:cNvPr id="37" name="Content Placeholder 2">
            <a:extLst>
              <a:ext uri="{FF2B5EF4-FFF2-40B4-BE49-F238E27FC236}">
                <a16:creationId xmlns:a16="http://schemas.microsoft.com/office/drawing/2014/main" id="{DE3607A6-5A66-5144-8FFF-9B773172CC89}"/>
              </a:ext>
            </a:extLst>
          </p:cNvPr>
          <p:cNvSpPr>
            <a:spLocks noGrp="1"/>
          </p:cNvSpPr>
          <p:nvPr>
            <p:ph idx="23" hasCustomPrompt="1"/>
          </p:nvPr>
        </p:nvSpPr>
        <p:spPr>
          <a:xfrm>
            <a:off x="3499104"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0" name="Content Placeholder 2">
            <a:extLst>
              <a:ext uri="{FF2B5EF4-FFF2-40B4-BE49-F238E27FC236}">
                <a16:creationId xmlns:a16="http://schemas.microsoft.com/office/drawing/2014/main" id="{76E56FFD-1377-8247-83AD-174EBE74E5FA}"/>
              </a:ext>
            </a:extLst>
          </p:cNvPr>
          <p:cNvSpPr>
            <a:spLocks noGrp="1"/>
          </p:cNvSpPr>
          <p:nvPr>
            <p:ph idx="31" hasCustomPrompt="1"/>
          </p:nvPr>
        </p:nvSpPr>
        <p:spPr>
          <a:xfrm>
            <a:off x="5455536"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8" name="Content Placeholder 2">
            <a:extLst>
              <a:ext uri="{FF2B5EF4-FFF2-40B4-BE49-F238E27FC236}">
                <a16:creationId xmlns:a16="http://schemas.microsoft.com/office/drawing/2014/main" id="{E5763337-D9C3-C64B-986C-03C5B97394EA}"/>
              </a:ext>
            </a:extLst>
          </p:cNvPr>
          <p:cNvSpPr>
            <a:spLocks noGrp="1"/>
          </p:cNvSpPr>
          <p:nvPr>
            <p:ph idx="39" hasCustomPrompt="1"/>
          </p:nvPr>
        </p:nvSpPr>
        <p:spPr>
          <a:xfrm>
            <a:off x="7434807"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93" name="Content Placeholder 2">
            <a:extLst>
              <a:ext uri="{FF2B5EF4-FFF2-40B4-BE49-F238E27FC236}">
                <a16:creationId xmlns:a16="http://schemas.microsoft.com/office/drawing/2014/main" id="{2A859AB6-8CEB-6B4F-A3E4-160CE51A52FF}"/>
              </a:ext>
            </a:extLst>
          </p:cNvPr>
          <p:cNvSpPr>
            <a:spLocks noGrp="1"/>
          </p:cNvSpPr>
          <p:nvPr>
            <p:ph idx="47" hasCustomPrompt="1"/>
          </p:nvPr>
        </p:nvSpPr>
        <p:spPr>
          <a:xfrm>
            <a:off x="9414078"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00" name="Content Placeholder 2">
            <a:extLst>
              <a:ext uri="{FF2B5EF4-FFF2-40B4-BE49-F238E27FC236}">
                <a16:creationId xmlns:a16="http://schemas.microsoft.com/office/drawing/2014/main" id="{FCB173A5-C72D-1943-9F49-3E3AAFCB3E85}"/>
              </a:ext>
            </a:extLst>
          </p:cNvPr>
          <p:cNvSpPr>
            <a:spLocks noGrp="1"/>
          </p:cNvSpPr>
          <p:nvPr>
            <p:ph idx="54" hasCustomPrompt="1"/>
          </p:nvPr>
        </p:nvSpPr>
        <p:spPr>
          <a:xfrm>
            <a:off x="3506921" y="1361597"/>
            <a:ext cx="384735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101" name="Content Placeholder 2">
            <a:extLst>
              <a:ext uri="{FF2B5EF4-FFF2-40B4-BE49-F238E27FC236}">
                <a16:creationId xmlns:a16="http://schemas.microsoft.com/office/drawing/2014/main" id="{E7AE00E3-E409-644F-BE43-B2DCBC5C2A48}"/>
              </a:ext>
            </a:extLst>
          </p:cNvPr>
          <p:cNvSpPr>
            <a:spLocks noGrp="1"/>
          </p:cNvSpPr>
          <p:nvPr>
            <p:ph idx="55" hasCustomPrompt="1"/>
          </p:nvPr>
        </p:nvSpPr>
        <p:spPr>
          <a:xfrm>
            <a:off x="7438055" y="1361597"/>
            <a:ext cx="3953711"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102" name="Content Placeholder 2">
            <a:extLst>
              <a:ext uri="{FF2B5EF4-FFF2-40B4-BE49-F238E27FC236}">
                <a16:creationId xmlns:a16="http://schemas.microsoft.com/office/drawing/2014/main" id="{951F5BC0-623D-3E4D-98BB-89BF3F035B40}"/>
              </a:ext>
            </a:extLst>
          </p:cNvPr>
          <p:cNvSpPr>
            <a:spLocks noGrp="1"/>
          </p:cNvSpPr>
          <p:nvPr>
            <p:ph idx="1" hasCustomPrompt="1"/>
          </p:nvPr>
        </p:nvSpPr>
        <p:spPr>
          <a:xfrm>
            <a:off x="3499104"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a:extLst>
              <a:ext uri="{FF2B5EF4-FFF2-40B4-BE49-F238E27FC236}">
                <a16:creationId xmlns:a16="http://schemas.microsoft.com/office/drawing/2014/main" id="{B07B4AB5-28E8-2B46-B444-A80DB934FC58}"/>
              </a:ext>
            </a:extLst>
          </p:cNvPr>
          <p:cNvSpPr>
            <a:spLocks noGrp="1"/>
          </p:cNvSpPr>
          <p:nvPr>
            <p:ph idx="30" hasCustomPrompt="1"/>
          </p:nvPr>
        </p:nvSpPr>
        <p:spPr>
          <a:xfrm>
            <a:off x="5455536"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3197F7A3-F7A2-4D49-AAD9-C0D74EEB70A9}"/>
              </a:ext>
            </a:extLst>
          </p:cNvPr>
          <p:cNvSpPr>
            <a:spLocks noGrp="1"/>
          </p:cNvSpPr>
          <p:nvPr>
            <p:ph idx="38" hasCustomPrompt="1"/>
          </p:nvPr>
        </p:nvSpPr>
        <p:spPr>
          <a:xfrm>
            <a:off x="7434807"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859B02AC-2882-734F-956B-28041C415819}"/>
              </a:ext>
            </a:extLst>
          </p:cNvPr>
          <p:cNvSpPr>
            <a:spLocks noGrp="1"/>
          </p:cNvSpPr>
          <p:nvPr>
            <p:ph idx="46" hasCustomPrompt="1"/>
          </p:nvPr>
        </p:nvSpPr>
        <p:spPr>
          <a:xfrm>
            <a:off x="9414078"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a:extLst>
              <a:ext uri="{FF2B5EF4-FFF2-40B4-BE49-F238E27FC236}">
                <a16:creationId xmlns:a16="http://schemas.microsoft.com/office/drawing/2014/main" id="{9CB8BB99-906E-4142-83EB-476AC9BB6A2B}"/>
              </a:ext>
            </a:extLst>
          </p:cNvPr>
          <p:cNvSpPr>
            <a:spLocks noGrp="1"/>
          </p:cNvSpPr>
          <p:nvPr>
            <p:ph idx="48" hasCustomPrompt="1"/>
          </p:nvPr>
        </p:nvSpPr>
        <p:spPr>
          <a:xfrm>
            <a:off x="3499104"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C6E3DC15-1976-3044-BEBE-AE1A8727E566}"/>
              </a:ext>
            </a:extLst>
          </p:cNvPr>
          <p:cNvSpPr>
            <a:spLocks noGrp="1"/>
          </p:cNvSpPr>
          <p:nvPr>
            <p:ph idx="49" hasCustomPrompt="1"/>
          </p:nvPr>
        </p:nvSpPr>
        <p:spPr>
          <a:xfrm>
            <a:off x="5455536"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a:extLst>
              <a:ext uri="{FF2B5EF4-FFF2-40B4-BE49-F238E27FC236}">
                <a16:creationId xmlns:a16="http://schemas.microsoft.com/office/drawing/2014/main" id="{48326F86-87FE-2E49-A369-F312F7E2F371}"/>
              </a:ext>
            </a:extLst>
          </p:cNvPr>
          <p:cNvSpPr>
            <a:spLocks noGrp="1"/>
          </p:cNvSpPr>
          <p:nvPr>
            <p:ph idx="50" hasCustomPrompt="1"/>
          </p:nvPr>
        </p:nvSpPr>
        <p:spPr>
          <a:xfrm>
            <a:off x="7434807"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a:extLst>
              <a:ext uri="{FF2B5EF4-FFF2-40B4-BE49-F238E27FC236}">
                <a16:creationId xmlns:a16="http://schemas.microsoft.com/office/drawing/2014/main" id="{D8579698-6AE1-F548-A283-20D9505A9191}"/>
              </a:ext>
            </a:extLst>
          </p:cNvPr>
          <p:cNvSpPr>
            <a:spLocks noGrp="1"/>
          </p:cNvSpPr>
          <p:nvPr>
            <p:ph idx="51" hasCustomPrompt="1"/>
          </p:nvPr>
        </p:nvSpPr>
        <p:spPr>
          <a:xfrm>
            <a:off x="9414078"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a:extLst>
              <a:ext uri="{FF2B5EF4-FFF2-40B4-BE49-F238E27FC236}">
                <a16:creationId xmlns:a16="http://schemas.microsoft.com/office/drawing/2014/main" id="{050C2F13-4471-F648-B408-FAB85467714D}"/>
              </a:ext>
            </a:extLst>
          </p:cNvPr>
          <p:cNvSpPr>
            <a:spLocks noGrp="1"/>
          </p:cNvSpPr>
          <p:nvPr>
            <p:ph idx="52" hasCustomPrompt="1"/>
          </p:nvPr>
        </p:nvSpPr>
        <p:spPr>
          <a:xfrm>
            <a:off x="3499104"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a:extLst>
              <a:ext uri="{FF2B5EF4-FFF2-40B4-BE49-F238E27FC236}">
                <a16:creationId xmlns:a16="http://schemas.microsoft.com/office/drawing/2014/main" id="{6B2DF6B4-8376-D74F-AB0A-F45F6364483F}"/>
              </a:ext>
            </a:extLst>
          </p:cNvPr>
          <p:cNvSpPr>
            <a:spLocks noGrp="1"/>
          </p:cNvSpPr>
          <p:nvPr>
            <p:ph idx="53" hasCustomPrompt="1"/>
          </p:nvPr>
        </p:nvSpPr>
        <p:spPr>
          <a:xfrm>
            <a:off x="5455536"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a:extLst>
              <a:ext uri="{FF2B5EF4-FFF2-40B4-BE49-F238E27FC236}">
                <a16:creationId xmlns:a16="http://schemas.microsoft.com/office/drawing/2014/main" id="{7D707A55-75C4-8846-BB2A-11D91D1DF76B}"/>
              </a:ext>
            </a:extLst>
          </p:cNvPr>
          <p:cNvSpPr>
            <a:spLocks noGrp="1"/>
          </p:cNvSpPr>
          <p:nvPr>
            <p:ph idx="56" hasCustomPrompt="1"/>
          </p:nvPr>
        </p:nvSpPr>
        <p:spPr>
          <a:xfrm>
            <a:off x="7434807"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3" name="Content Placeholder 2">
            <a:extLst>
              <a:ext uri="{FF2B5EF4-FFF2-40B4-BE49-F238E27FC236}">
                <a16:creationId xmlns:a16="http://schemas.microsoft.com/office/drawing/2014/main" id="{6C2E00C2-1E99-224F-A318-FDC725E246F0}"/>
              </a:ext>
            </a:extLst>
          </p:cNvPr>
          <p:cNvSpPr>
            <a:spLocks noGrp="1"/>
          </p:cNvSpPr>
          <p:nvPr>
            <p:ph idx="57" hasCustomPrompt="1"/>
          </p:nvPr>
        </p:nvSpPr>
        <p:spPr>
          <a:xfrm>
            <a:off x="9414078"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4" name="Content Placeholder 2">
            <a:extLst>
              <a:ext uri="{FF2B5EF4-FFF2-40B4-BE49-F238E27FC236}">
                <a16:creationId xmlns:a16="http://schemas.microsoft.com/office/drawing/2014/main" id="{8F829E51-DF77-4F41-BD47-9CBECFDD769A}"/>
              </a:ext>
            </a:extLst>
          </p:cNvPr>
          <p:cNvSpPr>
            <a:spLocks noGrp="1"/>
          </p:cNvSpPr>
          <p:nvPr>
            <p:ph idx="58" hasCustomPrompt="1"/>
          </p:nvPr>
        </p:nvSpPr>
        <p:spPr>
          <a:xfrm>
            <a:off x="3499104"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5" name="Content Placeholder 2">
            <a:extLst>
              <a:ext uri="{FF2B5EF4-FFF2-40B4-BE49-F238E27FC236}">
                <a16:creationId xmlns:a16="http://schemas.microsoft.com/office/drawing/2014/main" id="{4D275E75-B3A7-F54A-8044-70E6A81537AA}"/>
              </a:ext>
            </a:extLst>
          </p:cNvPr>
          <p:cNvSpPr>
            <a:spLocks noGrp="1"/>
          </p:cNvSpPr>
          <p:nvPr>
            <p:ph idx="59" hasCustomPrompt="1"/>
          </p:nvPr>
        </p:nvSpPr>
        <p:spPr>
          <a:xfrm>
            <a:off x="5455536"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6" name="Content Placeholder 2">
            <a:extLst>
              <a:ext uri="{FF2B5EF4-FFF2-40B4-BE49-F238E27FC236}">
                <a16:creationId xmlns:a16="http://schemas.microsoft.com/office/drawing/2014/main" id="{6C145212-41F4-CE49-A54D-7DECEEE5CA8A}"/>
              </a:ext>
            </a:extLst>
          </p:cNvPr>
          <p:cNvSpPr>
            <a:spLocks noGrp="1"/>
          </p:cNvSpPr>
          <p:nvPr>
            <p:ph idx="60" hasCustomPrompt="1"/>
          </p:nvPr>
        </p:nvSpPr>
        <p:spPr>
          <a:xfrm>
            <a:off x="7434807"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7" name="Content Placeholder 2">
            <a:extLst>
              <a:ext uri="{FF2B5EF4-FFF2-40B4-BE49-F238E27FC236}">
                <a16:creationId xmlns:a16="http://schemas.microsoft.com/office/drawing/2014/main" id="{E6E68E3C-A527-9247-A81F-D5D7D47D62FB}"/>
              </a:ext>
            </a:extLst>
          </p:cNvPr>
          <p:cNvSpPr>
            <a:spLocks noGrp="1"/>
          </p:cNvSpPr>
          <p:nvPr>
            <p:ph idx="61" hasCustomPrompt="1"/>
          </p:nvPr>
        </p:nvSpPr>
        <p:spPr>
          <a:xfrm>
            <a:off x="9414078"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8" name="Content Placeholder 2">
            <a:extLst>
              <a:ext uri="{FF2B5EF4-FFF2-40B4-BE49-F238E27FC236}">
                <a16:creationId xmlns:a16="http://schemas.microsoft.com/office/drawing/2014/main" id="{FDA9CAC3-2652-F140-A7C9-2880DF174C3D}"/>
              </a:ext>
            </a:extLst>
          </p:cNvPr>
          <p:cNvSpPr>
            <a:spLocks noGrp="1"/>
          </p:cNvSpPr>
          <p:nvPr>
            <p:ph idx="62" hasCustomPrompt="1"/>
          </p:nvPr>
        </p:nvSpPr>
        <p:spPr>
          <a:xfrm>
            <a:off x="3499104"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9" name="Content Placeholder 2">
            <a:extLst>
              <a:ext uri="{FF2B5EF4-FFF2-40B4-BE49-F238E27FC236}">
                <a16:creationId xmlns:a16="http://schemas.microsoft.com/office/drawing/2014/main" id="{D26137CD-A3EE-7F42-874C-8524176D709D}"/>
              </a:ext>
            </a:extLst>
          </p:cNvPr>
          <p:cNvSpPr>
            <a:spLocks noGrp="1"/>
          </p:cNvSpPr>
          <p:nvPr>
            <p:ph idx="63" hasCustomPrompt="1"/>
          </p:nvPr>
        </p:nvSpPr>
        <p:spPr>
          <a:xfrm>
            <a:off x="5455536"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0" name="Content Placeholder 2">
            <a:extLst>
              <a:ext uri="{FF2B5EF4-FFF2-40B4-BE49-F238E27FC236}">
                <a16:creationId xmlns:a16="http://schemas.microsoft.com/office/drawing/2014/main" id="{0895ED66-AA49-3745-AC92-444B40DA89D1}"/>
              </a:ext>
            </a:extLst>
          </p:cNvPr>
          <p:cNvSpPr>
            <a:spLocks noGrp="1"/>
          </p:cNvSpPr>
          <p:nvPr>
            <p:ph idx="64" hasCustomPrompt="1"/>
          </p:nvPr>
        </p:nvSpPr>
        <p:spPr>
          <a:xfrm>
            <a:off x="7434807"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1" name="Content Placeholder 2">
            <a:extLst>
              <a:ext uri="{FF2B5EF4-FFF2-40B4-BE49-F238E27FC236}">
                <a16:creationId xmlns:a16="http://schemas.microsoft.com/office/drawing/2014/main" id="{7A6DE5CE-1583-4B4C-8F72-D106238C19D6}"/>
              </a:ext>
            </a:extLst>
          </p:cNvPr>
          <p:cNvSpPr>
            <a:spLocks noGrp="1"/>
          </p:cNvSpPr>
          <p:nvPr>
            <p:ph idx="65" hasCustomPrompt="1"/>
          </p:nvPr>
        </p:nvSpPr>
        <p:spPr>
          <a:xfrm>
            <a:off x="9414078"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a:extLst>
              <a:ext uri="{FF2B5EF4-FFF2-40B4-BE49-F238E27FC236}">
                <a16:creationId xmlns:a16="http://schemas.microsoft.com/office/drawing/2014/main" id="{507712D2-551B-3A46-B5BE-06862D0982F2}"/>
              </a:ext>
            </a:extLst>
          </p:cNvPr>
          <p:cNvSpPr>
            <a:spLocks noGrp="1"/>
          </p:cNvSpPr>
          <p:nvPr>
            <p:ph idx="66" hasCustomPrompt="1"/>
          </p:nvPr>
        </p:nvSpPr>
        <p:spPr>
          <a:xfrm>
            <a:off x="3499104"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a:extLst>
              <a:ext uri="{FF2B5EF4-FFF2-40B4-BE49-F238E27FC236}">
                <a16:creationId xmlns:a16="http://schemas.microsoft.com/office/drawing/2014/main" id="{D2EBE408-BFD2-B742-86BE-EDD28A2F5BE1}"/>
              </a:ext>
            </a:extLst>
          </p:cNvPr>
          <p:cNvSpPr>
            <a:spLocks noGrp="1"/>
          </p:cNvSpPr>
          <p:nvPr>
            <p:ph idx="67" hasCustomPrompt="1"/>
          </p:nvPr>
        </p:nvSpPr>
        <p:spPr>
          <a:xfrm>
            <a:off x="5455536"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4" name="Content Placeholder 2">
            <a:extLst>
              <a:ext uri="{FF2B5EF4-FFF2-40B4-BE49-F238E27FC236}">
                <a16:creationId xmlns:a16="http://schemas.microsoft.com/office/drawing/2014/main" id="{1589F4AD-3928-5548-B5CA-C6A9B7136532}"/>
              </a:ext>
            </a:extLst>
          </p:cNvPr>
          <p:cNvSpPr>
            <a:spLocks noGrp="1"/>
          </p:cNvSpPr>
          <p:nvPr>
            <p:ph idx="68" hasCustomPrompt="1"/>
          </p:nvPr>
        </p:nvSpPr>
        <p:spPr>
          <a:xfrm>
            <a:off x="7434807"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a:extLst>
              <a:ext uri="{FF2B5EF4-FFF2-40B4-BE49-F238E27FC236}">
                <a16:creationId xmlns:a16="http://schemas.microsoft.com/office/drawing/2014/main" id="{006EF7B5-1973-4C47-BA36-B1989B144AD5}"/>
              </a:ext>
            </a:extLst>
          </p:cNvPr>
          <p:cNvSpPr>
            <a:spLocks noGrp="1"/>
          </p:cNvSpPr>
          <p:nvPr>
            <p:ph idx="69" hasCustomPrompt="1"/>
          </p:nvPr>
        </p:nvSpPr>
        <p:spPr>
          <a:xfrm>
            <a:off x="9414078"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a:extLst>
              <a:ext uri="{FF2B5EF4-FFF2-40B4-BE49-F238E27FC236}">
                <a16:creationId xmlns:a16="http://schemas.microsoft.com/office/drawing/2014/main" id="{33668EEB-7F02-AA46-B58E-59E6A2488394}"/>
              </a:ext>
            </a:extLst>
          </p:cNvPr>
          <p:cNvSpPr>
            <a:spLocks noGrp="1"/>
          </p:cNvSpPr>
          <p:nvPr>
            <p:ph idx="70" hasCustomPrompt="1"/>
          </p:nvPr>
        </p:nvSpPr>
        <p:spPr>
          <a:xfrm>
            <a:off x="3499104"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a:extLst>
              <a:ext uri="{FF2B5EF4-FFF2-40B4-BE49-F238E27FC236}">
                <a16:creationId xmlns:a16="http://schemas.microsoft.com/office/drawing/2014/main" id="{089C76A0-9E78-3645-AEB8-46A91694980E}"/>
              </a:ext>
            </a:extLst>
          </p:cNvPr>
          <p:cNvSpPr>
            <a:spLocks noGrp="1"/>
          </p:cNvSpPr>
          <p:nvPr>
            <p:ph idx="71" hasCustomPrompt="1"/>
          </p:nvPr>
        </p:nvSpPr>
        <p:spPr>
          <a:xfrm>
            <a:off x="5455536"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a:extLst>
              <a:ext uri="{FF2B5EF4-FFF2-40B4-BE49-F238E27FC236}">
                <a16:creationId xmlns:a16="http://schemas.microsoft.com/office/drawing/2014/main" id="{6E548881-E3DC-7B4B-B274-44E0F8B78427}"/>
              </a:ext>
            </a:extLst>
          </p:cNvPr>
          <p:cNvSpPr>
            <a:spLocks noGrp="1"/>
          </p:cNvSpPr>
          <p:nvPr>
            <p:ph idx="72" hasCustomPrompt="1"/>
          </p:nvPr>
        </p:nvSpPr>
        <p:spPr>
          <a:xfrm>
            <a:off x="7434807"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a:extLst>
              <a:ext uri="{FF2B5EF4-FFF2-40B4-BE49-F238E27FC236}">
                <a16:creationId xmlns:a16="http://schemas.microsoft.com/office/drawing/2014/main" id="{D7DB8C96-9F24-BC42-A504-9ECD170916CD}"/>
              </a:ext>
            </a:extLst>
          </p:cNvPr>
          <p:cNvSpPr>
            <a:spLocks noGrp="1"/>
          </p:cNvSpPr>
          <p:nvPr>
            <p:ph idx="73" hasCustomPrompt="1"/>
          </p:nvPr>
        </p:nvSpPr>
        <p:spPr>
          <a:xfrm>
            <a:off x="9414078"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a:extLst>
              <a:ext uri="{FF2B5EF4-FFF2-40B4-BE49-F238E27FC236}">
                <a16:creationId xmlns:a16="http://schemas.microsoft.com/office/drawing/2014/main" id="{7F4F35F7-A584-B042-AE6F-710FCBA501BB}"/>
              </a:ext>
            </a:extLst>
          </p:cNvPr>
          <p:cNvSpPr>
            <a:spLocks noGrp="1"/>
          </p:cNvSpPr>
          <p:nvPr>
            <p:ph idx="74" hasCustomPrompt="1"/>
          </p:nvPr>
        </p:nvSpPr>
        <p:spPr>
          <a:xfrm>
            <a:off x="3499104"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a:extLst>
              <a:ext uri="{FF2B5EF4-FFF2-40B4-BE49-F238E27FC236}">
                <a16:creationId xmlns:a16="http://schemas.microsoft.com/office/drawing/2014/main" id="{7D34E9D0-7D0B-3F4E-9784-C888091EC01B}"/>
              </a:ext>
            </a:extLst>
          </p:cNvPr>
          <p:cNvSpPr>
            <a:spLocks noGrp="1"/>
          </p:cNvSpPr>
          <p:nvPr>
            <p:ph idx="75" hasCustomPrompt="1"/>
          </p:nvPr>
        </p:nvSpPr>
        <p:spPr>
          <a:xfrm>
            <a:off x="5455536"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32" name="Content Placeholder 2">
            <a:extLst>
              <a:ext uri="{FF2B5EF4-FFF2-40B4-BE49-F238E27FC236}">
                <a16:creationId xmlns:a16="http://schemas.microsoft.com/office/drawing/2014/main" id="{5DDBCCAA-1627-A649-A32D-F66DB9D99296}"/>
              </a:ext>
            </a:extLst>
          </p:cNvPr>
          <p:cNvSpPr>
            <a:spLocks noGrp="1"/>
          </p:cNvSpPr>
          <p:nvPr>
            <p:ph idx="76" hasCustomPrompt="1"/>
          </p:nvPr>
        </p:nvSpPr>
        <p:spPr>
          <a:xfrm>
            <a:off x="7434807"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33" name="Content Placeholder 2">
            <a:extLst>
              <a:ext uri="{FF2B5EF4-FFF2-40B4-BE49-F238E27FC236}">
                <a16:creationId xmlns:a16="http://schemas.microsoft.com/office/drawing/2014/main" id="{4D442CC1-36B2-5D4D-A091-B7C3C7FACBE3}"/>
              </a:ext>
            </a:extLst>
          </p:cNvPr>
          <p:cNvSpPr>
            <a:spLocks noGrp="1"/>
          </p:cNvSpPr>
          <p:nvPr>
            <p:ph idx="77" hasCustomPrompt="1"/>
          </p:nvPr>
        </p:nvSpPr>
        <p:spPr>
          <a:xfrm>
            <a:off x="9414078" y="5783949"/>
            <a:ext cx="1877568"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557568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7" name="Title 26">
            <a:extLst>
              <a:ext uri="{FF2B5EF4-FFF2-40B4-BE49-F238E27FC236}">
                <a16:creationId xmlns:a16="http://schemas.microsoft.com/office/drawing/2014/main" id="{E7172BFF-6911-7B44-8D7E-460A39B86413}"/>
              </a:ext>
            </a:extLst>
          </p:cNvPr>
          <p:cNvSpPr>
            <a:spLocks noGrp="1"/>
          </p:cNvSpPr>
          <p:nvPr>
            <p:ph type="title"/>
          </p:nvPr>
        </p:nvSpPr>
        <p:spPr>
          <a:xfrm>
            <a:off x="914639" y="0"/>
            <a:ext cx="10362724" cy="1361597"/>
          </a:xfrm>
        </p:spPr>
        <p:txBody>
          <a:bodyPr/>
          <a:lstStyle/>
          <a:p>
            <a:endParaRPr lang="en-US" sz="2600" dirty="0"/>
          </a:p>
        </p:txBody>
      </p:sp>
      <p:sp>
        <p:nvSpPr>
          <p:cNvPr id="158" name="Content Placeholder 2">
            <a:extLst>
              <a:ext uri="{FF2B5EF4-FFF2-40B4-BE49-F238E27FC236}">
                <a16:creationId xmlns:a16="http://schemas.microsoft.com/office/drawing/2014/main" id="{C434DEB8-39A8-F443-89BA-07060AABFBA1}"/>
              </a:ext>
            </a:extLst>
          </p:cNvPr>
          <p:cNvSpPr>
            <a:spLocks noGrp="1"/>
          </p:cNvSpPr>
          <p:nvPr>
            <p:ph idx="1" hasCustomPrompt="1"/>
          </p:nvPr>
        </p:nvSpPr>
        <p:spPr>
          <a:xfrm>
            <a:off x="3499104"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159" name="Content Placeholder 2">
            <a:extLst>
              <a:ext uri="{FF2B5EF4-FFF2-40B4-BE49-F238E27FC236}">
                <a16:creationId xmlns:a16="http://schemas.microsoft.com/office/drawing/2014/main" id="{C9897F16-4BD1-6941-8C3F-EC76F4971D07}"/>
              </a:ext>
            </a:extLst>
          </p:cNvPr>
          <p:cNvSpPr>
            <a:spLocks noGrp="1"/>
          </p:cNvSpPr>
          <p:nvPr>
            <p:ph idx="23" hasCustomPrompt="1"/>
          </p:nvPr>
        </p:nvSpPr>
        <p:spPr>
          <a:xfrm>
            <a:off x="3499104"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60" name="Content Placeholder 2">
            <a:extLst>
              <a:ext uri="{FF2B5EF4-FFF2-40B4-BE49-F238E27FC236}">
                <a16:creationId xmlns:a16="http://schemas.microsoft.com/office/drawing/2014/main" id="{EF402163-6986-0345-B929-8D19277453EF}"/>
              </a:ext>
            </a:extLst>
          </p:cNvPr>
          <p:cNvSpPr>
            <a:spLocks noGrp="1"/>
          </p:cNvSpPr>
          <p:nvPr>
            <p:ph idx="24" hasCustomPrompt="1"/>
          </p:nvPr>
        </p:nvSpPr>
        <p:spPr>
          <a:xfrm>
            <a:off x="3499104"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161" name="Content Placeholder 2">
            <a:extLst>
              <a:ext uri="{FF2B5EF4-FFF2-40B4-BE49-F238E27FC236}">
                <a16:creationId xmlns:a16="http://schemas.microsoft.com/office/drawing/2014/main" id="{0AE078F8-5762-5842-BF10-879E20E9D2EB}"/>
              </a:ext>
            </a:extLst>
          </p:cNvPr>
          <p:cNvSpPr>
            <a:spLocks noGrp="1"/>
          </p:cNvSpPr>
          <p:nvPr>
            <p:ph idx="25" hasCustomPrompt="1"/>
          </p:nvPr>
        </p:nvSpPr>
        <p:spPr>
          <a:xfrm>
            <a:off x="3499104"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162" name="Content Placeholder 2">
            <a:extLst>
              <a:ext uri="{FF2B5EF4-FFF2-40B4-BE49-F238E27FC236}">
                <a16:creationId xmlns:a16="http://schemas.microsoft.com/office/drawing/2014/main" id="{551EBA9E-CE2E-2E40-86D7-B2AE2D4D1B2D}"/>
              </a:ext>
            </a:extLst>
          </p:cNvPr>
          <p:cNvSpPr>
            <a:spLocks noGrp="1"/>
          </p:cNvSpPr>
          <p:nvPr>
            <p:ph idx="26" hasCustomPrompt="1"/>
          </p:nvPr>
        </p:nvSpPr>
        <p:spPr>
          <a:xfrm>
            <a:off x="3499104"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163" name="Content Placeholder 2">
            <a:extLst>
              <a:ext uri="{FF2B5EF4-FFF2-40B4-BE49-F238E27FC236}">
                <a16:creationId xmlns:a16="http://schemas.microsoft.com/office/drawing/2014/main" id="{48AA957B-EF7A-B04C-8078-9362E4A9814C}"/>
              </a:ext>
            </a:extLst>
          </p:cNvPr>
          <p:cNvSpPr>
            <a:spLocks noGrp="1"/>
          </p:cNvSpPr>
          <p:nvPr>
            <p:ph idx="27" hasCustomPrompt="1"/>
          </p:nvPr>
        </p:nvSpPr>
        <p:spPr>
          <a:xfrm>
            <a:off x="3499104"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164" name="Content Placeholder 2">
            <a:extLst>
              <a:ext uri="{FF2B5EF4-FFF2-40B4-BE49-F238E27FC236}">
                <a16:creationId xmlns:a16="http://schemas.microsoft.com/office/drawing/2014/main" id="{BFE4116B-961E-224F-9CDA-2E501CA773C7}"/>
              </a:ext>
            </a:extLst>
          </p:cNvPr>
          <p:cNvSpPr>
            <a:spLocks noGrp="1"/>
          </p:cNvSpPr>
          <p:nvPr>
            <p:ph idx="28" hasCustomPrompt="1"/>
          </p:nvPr>
        </p:nvSpPr>
        <p:spPr>
          <a:xfrm>
            <a:off x="3499104"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165" name="Content Placeholder 2">
            <a:extLst>
              <a:ext uri="{FF2B5EF4-FFF2-40B4-BE49-F238E27FC236}">
                <a16:creationId xmlns:a16="http://schemas.microsoft.com/office/drawing/2014/main" id="{A8575B60-A1A1-BA47-AC7A-70943913F402}"/>
              </a:ext>
            </a:extLst>
          </p:cNvPr>
          <p:cNvSpPr>
            <a:spLocks noGrp="1"/>
          </p:cNvSpPr>
          <p:nvPr>
            <p:ph idx="29" hasCustomPrompt="1"/>
          </p:nvPr>
        </p:nvSpPr>
        <p:spPr>
          <a:xfrm>
            <a:off x="3499104"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166" name="Content Placeholder 2">
            <a:extLst>
              <a:ext uri="{FF2B5EF4-FFF2-40B4-BE49-F238E27FC236}">
                <a16:creationId xmlns:a16="http://schemas.microsoft.com/office/drawing/2014/main" id="{401E74EF-BD14-874A-8979-636C0BC12160}"/>
              </a:ext>
            </a:extLst>
          </p:cNvPr>
          <p:cNvSpPr>
            <a:spLocks noGrp="1"/>
          </p:cNvSpPr>
          <p:nvPr>
            <p:ph idx="30" hasCustomPrompt="1"/>
          </p:nvPr>
        </p:nvSpPr>
        <p:spPr>
          <a:xfrm>
            <a:off x="3499104" y="5804828"/>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12" name="Content Placeholder 2">
            <a:extLst>
              <a:ext uri="{FF2B5EF4-FFF2-40B4-BE49-F238E27FC236}">
                <a16:creationId xmlns:a16="http://schemas.microsoft.com/office/drawing/2014/main" id="{1AFF7650-BB2C-4240-A15A-806FA1369190}"/>
              </a:ext>
            </a:extLst>
          </p:cNvPr>
          <p:cNvSpPr>
            <a:spLocks noGrp="1"/>
          </p:cNvSpPr>
          <p:nvPr>
            <p:ph idx="31" hasCustomPrompt="1"/>
          </p:nvPr>
        </p:nvSpPr>
        <p:spPr>
          <a:xfrm>
            <a:off x="5073261"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213" name="Content Placeholder 2">
            <a:extLst>
              <a:ext uri="{FF2B5EF4-FFF2-40B4-BE49-F238E27FC236}">
                <a16:creationId xmlns:a16="http://schemas.microsoft.com/office/drawing/2014/main" id="{5EC2560E-96C5-9545-B7A2-517C8327A090}"/>
              </a:ext>
            </a:extLst>
          </p:cNvPr>
          <p:cNvSpPr>
            <a:spLocks noGrp="1"/>
          </p:cNvSpPr>
          <p:nvPr>
            <p:ph idx="32" hasCustomPrompt="1"/>
          </p:nvPr>
        </p:nvSpPr>
        <p:spPr>
          <a:xfrm>
            <a:off x="5073261"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14" name="Content Placeholder 2">
            <a:extLst>
              <a:ext uri="{FF2B5EF4-FFF2-40B4-BE49-F238E27FC236}">
                <a16:creationId xmlns:a16="http://schemas.microsoft.com/office/drawing/2014/main" id="{D7003C77-5651-CF4C-9FD4-2709D2D792F4}"/>
              </a:ext>
            </a:extLst>
          </p:cNvPr>
          <p:cNvSpPr>
            <a:spLocks noGrp="1"/>
          </p:cNvSpPr>
          <p:nvPr>
            <p:ph idx="33" hasCustomPrompt="1"/>
          </p:nvPr>
        </p:nvSpPr>
        <p:spPr>
          <a:xfrm>
            <a:off x="5073261"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15" name="Content Placeholder 2">
            <a:extLst>
              <a:ext uri="{FF2B5EF4-FFF2-40B4-BE49-F238E27FC236}">
                <a16:creationId xmlns:a16="http://schemas.microsoft.com/office/drawing/2014/main" id="{169B272A-A9C9-874E-8638-7B5809113336}"/>
              </a:ext>
            </a:extLst>
          </p:cNvPr>
          <p:cNvSpPr>
            <a:spLocks noGrp="1"/>
          </p:cNvSpPr>
          <p:nvPr>
            <p:ph idx="34" hasCustomPrompt="1"/>
          </p:nvPr>
        </p:nvSpPr>
        <p:spPr>
          <a:xfrm>
            <a:off x="5073261"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16" name="Content Placeholder 2">
            <a:extLst>
              <a:ext uri="{FF2B5EF4-FFF2-40B4-BE49-F238E27FC236}">
                <a16:creationId xmlns:a16="http://schemas.microsoft.com/office/drawing/2014/main" id="{FA8E0321-C7B2-AA48-99DC-262CA1AE45AE}"/>
              </a:ext>
            </a:extLst>
          </p:cNvPr>
          <p:cNvSpPr>
            <a:spLocks noGrp="1"/>
          </p:cNvSpPr>
          <p:nvPr>
            <p:ph idx="35" hasCustomPrompt="1"/>
          </p:nvPr>
        </p:nvSpPr>
        <p:spPr>
          <a:xfrm>
            <a:off x="5073261"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217" name="Content Placeholder 2">
            <a:extLst>
              <a:ext uri="{FF2B5EF4-FFF2-40B4-BE49-F238E27FC236}">
                <a16:creationId xmlns:a16="http://schemas.microsoft.com/office/drawing/2014/main" id="{33A2E77D-1FB3-1B49-9520-05E42D85D4A0}"/>
              </a:ext>
            </a:extLst>
          </p:cNvPr>
          <p:cNvSpPr>
            <a:spLocks noGrp="1"/>
          </p:cNvSpPr>
          <p:nvPr>
            <p:ph idx="36" hasCustomPrompt="1"/>
          </p:nvPr>
        </p:nvSpPr>
        <p:spPr>
          <a:xfrm>
            <a:off x="5073261"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18" name="Content Placeholder 2">
            <a:extLst>
              <a:ext uri="{FF2B5EF4-FFF2-40B4-BE49-F238E27FC236}">
                <a16:creationId xmlns:a16="http://schemas.microsoft.com/office/drawing/2014/main" id="{9648932B-48DF-F649-B85D-76B8C17505FD}"/>
              </a:ext>
            </a:extLst>
          </p:cNvPr>
          <p:cNvSpPr>
            <a:spLocks noGrp="1"/>
          </p:cNvSpPr>
          <p:nvPr>
            <p:ph idx="37" hasCustomPrompt="1"/>
          </p:nvPr>
        </p:nvSpPr>
        <p:spPr>
          <a:xfrm>
            <a:off x="5073261"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19" name="Content Placeholder 2">
            <a:extLst>
              <a:ext uri="{FF2B5EF4-FFF2-40B4-BE49-F238E27FC236}">
                <a16:creationId xmlns:a16="http://schemas.microsoft.com/office/drawing/2014/main" id="{35E14454-8440-804C-84E5-7ACA283D4C2F}"/>
              </a:ext>
            </a:extLst>
          </p:cNvPr>
          <p:cNvSpPr>
            <a:spLocks noGrp="1"/>
          </p:cNvSpPr>
          <p:nvPr>
            <p:ph idx="38" hasCustomPrompt="1"/>
          </p:nvPr>
        </p:nvSpPr>
        <p:spPr>
          <a:xfrm>
            <a:off x="5073261"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0" name="Content Placeholder 2">
            <a:extLst>
              <a:ext uri="{FF2B5EF4-FFF2-40B4-BE49-F238E27FC236}">
                <a16:creationId xmlns:a16="http://schemas.microsoft.com/office/drawing/2014/main" id="{EB02D339-C6C8-F54F-B605-AE9E1B50DD41}"/>
              </a:ext>
            </a:extLst>
          </p:cNvPr>
          <p:cNvSpPr>
            <a:spLocks noGrp="1"/>
          </p:cNvSpPr>
          <p:nvPr>
            <p:ph idx="39" hasCustomPrompt="1"/>
          </p:nvPr>
        </p:nvSpPr>
        <p:spPr>
          <a:xfrm>
            <a:off x="5073261" y="5804828"/>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1" name="Content Placeholder 2">
            <a:extLst>
              <a:ext uri="{FF2B5EF4-FFF2-40B4-BE49-F238E27FC236}">
                <a16:creationId xmlns:a16="http://schemas.microsoft.com/office/drawing/2014/main" id="{49E3A863-B716-BF44-9974-8E2DE57248AF}"/>
              </a:ext>
            </a:extLst>
          </p:cNvPr>
          <p:cNvSpPr>
            <a:spLocks noGrp="1"/>
          </p:cNvSpPr>
          <p:nvPr>
            <p:ph idx="40" hasCustomPrompt="1"/>
          </p:nvPr>
        </p:nvSpPr>
        <p:spPr>
          <a:xfrm>
            <a:off x="6658993"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222" name="Content Placeholder 2">
            <a:extLst>
              <a:ext uri="{FF2B5EF4-FFF2-40B4-BE49-F238E27FC236}">
                <a16:creationId xmlns:a16="http://schemas.microsoft.com/office/drawing/2014/main" id="{6A395373-E244-5A4B-9AB2-F7B71C03F75D}"/>
              </a:ext>
            </a:extLst>
          </p:cNvPr>
          <p:cNvSpPr>
            <a:spLocks noGrp="1"/>
          </p:cNvSpPr>
          <p:nvPr>
            <p:ph idx="41" hasCustomPrompt="1"/>
          </p:nvPr>
        </p:nvSpPr>
        <p:spPr>
          <a:xfrm>
            <a:off x="6658993"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23" name="Content Placeholder 2">
            <a:extLst>
              <a:ext uri="{FF2B5EF4-FFF2-40B4-BE49-F238E27FC236}">
                <a16:creationId xmlns:a16="http://schemas.microsoft.com/office/drawing/2014/main" id="{0CF0B751-1B0B-6341-B817-7FB41CE416FF}"/>
              </a:ext>
            </a:extLst>
          </p:cNvPr>
          <p:cNvSpPr>
            <a:spLocks noGrp="1"/>
          </p:cNvSpPr>
          <p:nvPr>
            <p:ph idx="42" hasCustomPrompt="1"/>
          </p:nvPr>
        </p:nvSpPr>
        <p:spPr>
          <a:xfrm>
            <a:off x="6658993"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24" name="Content Placeholder 2">
            <a:extLst>
              <a:ext uri="{FF2B5EF4-FFF2-40B4-BE49-F238E27FC236}">
                <a16:creationId xmlns:a16="http://schemas.microsoft.com/office/drawing/2014/main" id="{6298EE5A-3287-F54E-AC13-5F5F709F6B74}"/>
              </a:ext>
            </a:extLst>
          </p:cNvPr>
          <p:cNvSpPr>
            <a:spLocks noGrp="1"/>
          </p:cNvSpPr>
          <p:nvPr>
            <p:ph idx="43" hasCustomPrompt="1"/>
          </p:nvPr>
        </p:nvSpPr>
        <p:spPr>
          <a:xfrm>
            <a:off x="6658993"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25" name="Content Placeholder 2">
            <a:extLst>
              <a:ext uri="{FF2B5EF4-FFF2-40B4-BE49-F238E27FC236}">
                <a16:creationId xmlns:a16="http://schemas.microsoft.com/office/drawing/2014/main" id="{93E18ABC-22CA-F445-B9CA-3310D90933CB}"/>
              </a:ext>
            </a:extLst>
          </p:cNvPr>
          <p:cNvSpPr>
            <a:spLocks noGrp="1"/>
          </p:cNvSpPr>
          <p:nvPr>
            <p:ph idx="44" hasCustomPrompt="1"/>
          </p:nvPr>
        </p:nvSpPr>
        <p:spPr>
          <a:xfrm>
            <a:off x="6658993"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226" name="Content Placeholder 2">
            <a:extLst>
              <a:ext uri="{FF2B5EF4-FFF2-40B4-BE49-F238E27FC236}">
                <a16:creationId xmlns:a16="http://schemas.microsoft.com/office/drawing/2014/main" id="{EB770D70-823E-D74B-8CD5-55D71E237695}"/>
              </a:ext>
            </a:extLst>
          </p:cNvPr>
          <p:cNvSpPr>
            <a:spLocks noGrp="1"/>
          </p:cNvSpPr>
          <p:nvPr>
            <p:ph idx="45" hasCustomPrompt="1"/>
          </p:nvPr>
        </p:nvSpPr>
        <p:spPr>
          <a:xfrm>
            <a:off x="6658993"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7" name="Content Placeholder 2">
            <a:extLst>
              <a:ext uri="{FF2B5EF4-FFF2-40B4-BE49-F238E27FC236}">
                <a16:creationId xmlns:a16="http://schemas.microsoft.com/office/drawing/2014/main" id="{CEE2EE81-EF20-5249-A2F5-69DF3B36FF8E}"/>
              </a:ext>
            </a:extLst>
          </p:cNvPr>
          <p:cNvSpPr>
            <a:spLocks noGrp="1"/>
          </p:cNvSpPr>
          <p:nvPr>
            <p:ph idx="46" hasCustomPrompt="1"/>
          </p:nvPr>
        </p:nvSpPr>
        <p:spPr>
          <a:xfrm>
            <a:off x="6658993"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8" name="Content Placeholder 2">
            <a:extLst>
              <a:ext uri="{FF2B5EF4-FFF2-40B4-BE49-F238E27FC236}">
                <a16:creationId xmlns:a16="http://schemas.microsoft.com/office/drawing/2014/main" id="{AE129A05-4C08-AF45-9443-AAE6597D286D}"/>
              </a:ext>
            </a:extLst>
          </p:cNvPr>
          <p:cNvSpPr>
            <a:spLocks noGrp="1"/>
          </p:cNvSpPr>
          <p:nvPr>
            <p:ph idx="47" hasCustomPrompt="1"/>
          </p:nvPr>
        </p:nvSpPr>
        <p:spPr>
          <a:xfrm>
            <a:off x="6658993"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9" name="Content Placeholder 2">
            <a:extLst>
              <a:ext uri="{FF2B5EF4-FFF2-40B4-BE49-F238E27FC236}">
                <a16:creationId xmlns:a16="http://schemas.microsoft.com/office/drawing/2014/main" id="{A8B13D0B-01AC-974C-A3C5-03A5E4803189}"/>
              </a:ext>
            </a:extLst>
          </p:cNvPr>
          <p:cNvSpPr>
            <a:spLocks noGrp="1"/>
          </p:cNvSpPr>
          <p:nvPr>
            <p:ph idx="48" hasCustomPrompt="1"/>
          </p:nvPr>
        </p:nvSpPr>
        <p:spPr>
          <a:xfrm>
            <a:off x="6658993" y="5804828"/>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0" name="Content Placeholder 2">
            <a:extLst>
              <a:ext uri="{FF2B5EF4-FFF2-40B4-BE49-F238E27FC236}">
                <a16:creationId xmlns:a16="http://schemas.microsoft.com/office/drawing/2014/main" id="{4A058E55-4406-E14E-8F4E-427BAFB57986}"/>
              </a:ext>
            </a:extLst>
          </p:cNvPr>
          <p:cNvSpPr>
            <a:spLocks noGrp="1"/>
          </p:cNvSpPr>
          <p:nvPr>
            <p:ph idx="49" hasCustomPrompt="1"/>
          </p:nvPr>
        </p:nvSpPr>
        <p:spPr>
          <a:xfrm>
            <a:off x="8244725"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231" name="Content Placeholder 2">
            <a:extLst>
              <a:ext uri="{FF2B5EF4-FFF2-40B4-BE49-F238E27FC236}">
                <a16:creationId xmlns:a16="http://schemas.microsoft.com/office/drawing/2014/main" id="{37F67384-20E5-0C41-8840-5EAD9D1EEE51}"/>
              </a:ext>
            </a:extLst>
          </p:cNvPr>
          <p:cNvSpPr>
            <a:spLocks noGrp="1"/>
          </p:cNvSpPr>
          <p:nvPr>
            <p:ph idx="50" hasCustomPrompt="1"/>
          </p:nvPr>
        </p:nvSpPr>
        <p:spPr>
          <a:xfrm>
            <a:off x="8244725"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32" name="Content Placeholder 2">
            <a:extLst>
              <a:ext uri="{FF2B5EF4-FFF2-40B4-BE49-F238E27FC236}">
                <a16:creationId xmlns:a16="http://schemas.microsoft.com/office/drawing/2014/main" id="{0A95DA9A-3B32-8F49-965A-F45F2DA3F3EB}"/>
              </a:ext>
            </a:extLst>
          </p:cNvPr>
          <p:cNvSpPr>
            <a:spLocks noGrp="1"/>
          </p:cNvSpPr>
          <p:nvPr>
            <p:ph idx="51" hasCustomPrompt="1"/>
          </p:nvPr>
        </p:nvSpPr>
        <p:spPr>
          <a:xfrm>
            <a:off x="8244725"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33" name="Content Placeholder 2">
            <a:extLst>
              <a:ext uri="{FF2B5EF4-FFF2-40B4-BE49-F238E27FC236}">
                <a16:creationId xmlns:a16="http://schemas.microsoft.com/office/drawing/2014/main" id="{86D3B9C8-BAD5-7F40-AF3B-37921FB910D7}"/>
              </a:ext>
            </a:extLst>
          </p:cNvPr>
          <p:cNvSpPr>
            <a:spLocks noGrp="1"/>
          </p:cNvSpPr>
          <p:nvPr>
            <p:ph idx="52" hasCustomPrompt="1"/>
          </p:nvPr>
        </p:nvSpPr>
        <p:spPr>
          <a:xfrm>
            <a:off x="8244725"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34" name="Content Placeholder 2">
            <a:extLst>
              <a:ext uri="{FF2B5EF4-FFF2-40B4-BE49-F238E27FC236}">
                <a16:creationId xmlns:a16="http://schemas.microsoft.com/office/drawing/2014/main" id="{45C10FB4-AC02-0648-A34E-519713F03A0D}"/>
              </a:ext>
            </a:extLst>
          </p:cNvPr>
          <p:cNvSpPr>
            <a:spLocks noGrp="1"/>
          </p:cNvSpPr>
          <p:nvPr>
            <p:ph idx="53" hasCustomPrompt="1"/>
          </p:nvPr>
        </p:nvSpPr>
        <p:spPr>
          <a:xfrm>
            <a:off x="8244725"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235" name="Content Placeholder 2">
            <a:extLst>
              <a:ext uri="{FF2B5EF4-FFF2-40B4-BE49-F238E27FC236}">
                <a16:creationId xmlns:a16="http://schemas.microsoft.com/office/drawing/2014/main" id="{E845A0B8-2BB7-4048-B4B0-079978602B86}"/>
              </a:ext>
            </a:extLst>
          </p:cNvPr>
          <p:cNvSpPr>
            <a:spLocks noGrp="1"/>
          </p:cNvSpPr>
          <p:nvPr>
            <p:ph idx="54" hasCustomPrompt="1"/>
          </p:nvPr>
        </p:nvSpPr>
        <p:spPr>
          <a:xfrm>
            <a:off x="8244725"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6" name="Content Placeholder 2">
            <a:extLst>
              <a:ext uri="{FF2B5EF4-FFF2-40B4-BE49-F238E27FC236}">
                <a16:creationId xmlns:a16="http://schemas.microsoft.com/office/drawing/2014/main" id="{DEB87A69-B47D-9449-9789-2AEE69BC2656}"/>
              </a:ext>
            </a:extLst>
          </p:cNvPr>
          <p:cNvSpPr>
            <a:spLocks noGrp="1"/>
          </p:cNvSpPr>
          <p:nvPr>
            <p:ph idx="55" hasCustomPrompt="1"/>
          </p:nvPr>
        </p:nvSpPr>
        <p:spPr>
          <a:xfrm>
            <a:off x="8244725"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7" name="Content Placeholder 2">
            <a:extLst>
              <a:ext uri="{FF2B5EF4-FFF2-40B4-BE49-F238E27FC236}">
                <a16:creationId xmlns:a16="http://schemas.microsoft.com/office/drawing/2014/main" id="{782A4868-BBA2-FD49-BAA5-6C6A52C04F77}"/>
              </a:ext>
            </a:extLst>
          </p:cNvPr>
          <p:cNvSpPr>
            <a:spLocks noGrp="1"/>
          </p:cNvSpPr>
          <p:nvPr>
            <p:ph idx="56" hasCustomPrompt="1"/>
          </p:nvPr>
        </p:nvSpPr>
        <p:spPr>
          <a:xfrm>
            <a:off x="8244725"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8" name="Content Placeholder 2">
            <a:extLst>
              <a:ext uri="{FF2B5EF4-FFF2-40B4-BE49-F238E27FC236}">
                <a16:creationId xmlns:a16="http://schemas.microsoft.com/office/drawing/2014/main" id="{76CD10F8-2A17-9E4F-B4B9-98CA47C44EFC}"/>
              </a:ext>
            </a:extLst>
          </p:cNvPr>
          <p:cNvSpPr>
            <a:spLocks noGrp="1"/>
          </p:cNvSpPr>
          <p:nvPr>
            <p:ph idx="57" hasCustomPrompt="1"/>
          </p:nvPr>
        </p:nvSpPr>
        <p:spPr>
          <a:xfrm>
            <a:off x="8244725" y="5804828"/>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9" name="Content Placeholder 2">
            <a:extLst>
              <a:ext uri="{FF2B5EF4-FFF2-40B4-BE49-F238E27FC236}">
                <a16:creationId xmlns:a16="http://schemas.microsoft.com/office/drawing/2014/main" id="{C3BDCE27-3050-A246-8375-19922F977CC8}"/>
              </a:ext>
            </a:extLst>
          </p:cNvPr>
          <p:cNvSpPr>
            <a:spLocks noGrp="1"/>
          </p:cNvSpPr>
          <p:nvPr>
            <p:ph idx="58" hasCustomPrompt="1"/>
          </p:nvPr>
        </p:nvSpPr>
        <p:spPr>
          <a:xfrm>
            <a:off x="9830457"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240" name="Content Placeholder 2">
            <a:extLst>
              <a:ext uri="{FF2B5EF4-FFF2-40B4-BE49-F238E27FC236}">
                <a16:creationId xmlns:a16="http://schemas.microsoft.com/office/drawing/2014/main" id="{32F168FC-2BDB-B943-ADE2-3063EF7041EB}"/>
              </a:ext>
            </a:extLst>
          </p:cNvPr>
          <p:cNvSpPr>
            <a:spLocks noGrp="1"/>
          </p:cNvSpPr>
          <p:nvPr>
            <p:ph idx="59" hasCustomPrompt="1"/>
          </p:nvPr>
        </p:nvSpPr>
        <p:spPr>
          <a:xfrm>
            <a:off x="9830457"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41" name="Content Placeholder 2">
            <a:extLst>
              <a:ext uri="{FF2B5EF4-FFF2-40B4-BE49-F238E27FC236}">
                <a16:creationId xmlns:a16="http://schemas.microsoft.com/office/drawing/2014/main" id="{7FD5FC5C-D638-D247-BEB8-8A2678208A10}"/>
              </a:ext>
            </a:extLst>
          </p:cNvPr>
          <p:cNvSpPr>
            <a:spLocks noGrp="1"/>
          </p:cNvSpPr>
          <p:nvPr>
            <p:ph idx="60" hasCustomPrompt="1"/>
          </p:nvPr>
        </p:nvSpPr>
        <p:spPr>
          <a:xfrm>
            <a:off x="9830457"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42" name="Content Placeholder 2">
            <a:extLst>
              <a:ext uri="{FF2B5EF4-FFF2-40B4-BE49-F238E27FC236}">
                <a16:creationId xmlns:a16="http://schemas.microsoft.com/office/drawing/2014/main" id="{3DABF5FC-F7F1-6549-A250-0EFB58BAF02F}"/>
              </a:ext>
            </a:extLst>
          </p:cNvPr>
          <p:cNvSpPr>
            <a:spLocks noGrp="1"/>
          </p:cNvSpPr>
          <p:nvPr>
            <p:ph idx="61" hasCustomPrompt="1"/>
          </p:nvPr>
        </p:nvSpPr>
        <p:spPr>
          <a:xfrm>
            <a:off x="9830457"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43" name="Content Placeholder 2">
            <a:extLst>
              <a:ext uri="{FF2B5EF4-FFF2-40B4-BE49-F238E27FC236}">
                <a16:creationId xmlns:a16="http://schemas.microsoft.com/office/drawing/2014/main" id="{E1A14DB4-1BAB-5A48-9BDE-82B0191AF45E}"/>
              </a:ext>
            </a:extLst>
          </p:cNvPr>
          <p:cNvSpPr>
            <a:spLocks noGrp="1"/>
          </p:cNvSpPr>
          <p:nvPr>
            <p:ph idx="62" hasCustomPrompt="1"/>
          </p:nvPr>
        </p:nvSpPr>
        <p:spPr>
          <a:xfrm>
            <a:off x="9830457"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244" name="Content Placeholder 2">
            <a:extLst>
              <a:ext uri="{FF2B5EF4-FFF2-40B4-BE49-F238E27FC236}">
                <a16:creationId xmlns:a16="http://schemas.microsoft.com/office/drawing/2014/main" id="{A7FB7A8E-27F9-3D4A-BA57-1B4F9D81E6D0}"/>
              </a:ext>
            </a:extLst>
          </p:cNvPr>
          <p:cNvSpPr>
            <a:spLocks noGrp="1"/>
          </p:cNvSpPr>
          <p:nvPr>
            <p:ph idx="63" hasCustomPrompt="1"/>
          </p:nvPr>
        </p:nvSpPr>
        <p:spPr>
          <a:xfrm>
            <a:off x="9830457"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45" name="Content Placeholder 2">
            <a:extLst>
              <a:ext uri="{FF2B5EF4-FFF2-40B4-BE49-F238E27FC236}">
                <a16:creationId xmlns:a16="http://schemas.microsoft.com/office/drawing/2014/main" id="{870BC7A8-62DA-D540-8333-755799F587BC}"/>
              </a:ext>
            </a:extLst>
          </p:cNvPr>
          <p:cNvSpPr>
            <a:spLocks noGrp="1"/>
          </p:cNvSpPr>
          <p:nvPr>
            <p:ph idx="64" hasCustomPrompt="1"/>
          </p:nvPr>
        </p:nvSpPr>
        <p:spPr>
          <a:xfrm>
            <a:off x="9830457"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46" name="Content Placeholder 2">
            <a:extLst>
              <a:ext uri="{FF2B5EF4-FFF2-40B4-BE49-F238E27FC236}">
                <a16:creationId xmlns:a16="http://schemas.microsoft.com/office/drawing/2014/main" id="{E9730980-332F-BA44-A4F2-D2519554CD72}"/>
              </a:ext>
            </a:extLst>
          </p:cNvPr>
          <p:cNvSpPr>
            <a:spLocks noGrp="1"/>
          </p:cNvSpPr>
          <p:nvPr>
            <p:ph idx="65" hasCustomPrompt="1"/>
          </p:nvPr>
        </p:nvSpPr>
        <p:spPr>
          <a:xfrm>
            <a:off x="9830457"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47" name="Content Placeholder 2">
            <a:extLst>
              <a:ext uri="{FF2B5EF4-FFF2-40B4-BE49-F238E27FC236}">
                <a16:creationId xmlns:a16="http://schemas.microsoft.com/office/drawing/2014/main" id="{07BE92EA-152B-A94A-B44F-001A6B7D3B7C}"/>
              </a:ext>
            </a:extLst>
          </p:cNvPr>
          <p:cNvSpPr>
            <a:spLocks noGrp="1"/>
          </p:cNvSpPr>
          <p:nvPr>
            <p:ph idx="66" hasCustomPrompt="1"/>
          </p:nvPr>
        </p:nvSpPr>
        <p:spPr>
          <a:xfrm>
            <a:off x="9830457" y="5804828"/>
            <a:ext cx="1478010" cy="458362"/>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4112591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7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92F34C0-5A72-D947-977B-BDEDF63BFCF0}"/>
              </a:ext>
            </a:extLst>
          </p:cNvPr>
          <p:cNvSpPr>
            <a:spLocks noGrp="1"/>
          </p:cNvSpPr>
          <p:nvPr>
            <p:ph idx="1" hasCustomPrompt="1"/>
          </p:nvPr>
        </p:nvSpPr>
        <p:spPr>
          <a:xfrm>
            <a:off x="349910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6" name="Content Placeholder 2">
            <a:extLst>
              <a:ext uri="{FF2B5EF4-FFF2-40B4-BE49-F238E27FC236}">
                <a16:creationId xmlns:a16="http://schemas.microsoft.com/office/drawing/2014/main" id="{6AFED53C-C5DF-7247-8741-7EB0CDA1659E}"/>
              </a:ext>
            </a:extLst>
          </p:cNvPr>
          <p:cNvSpPr>
            <a:spLocks noGrp="1"/>
          </p:cNvSpPr>
          <p:nvPr>
            <p:ph idx="24" hasCustomPrompt="1"/>
          </p:nvPr>
        </p:nvSpPr>
        <p:spPr>
          <a:xfrm>
            <a:off x="349910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28FDFE3E-DB48-334D-9540-DC6EE3E2E2D2}"/>
              </a:ext>
            </a:extLst>
          </p:cNvPr>
          <p:cNvSpPr>
            <a:spLocks noGrp="1"/>
          </p:cNvSpPr>
          <p:nvPr>
            <p:ph idx="25" hasCustomPrompt="1"/>
          </p:nvPr>
        </p:nvSpPr>
        <p:spPr>
          <a:xfrm>
            <a:off x="349910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E6C2CE0B-8889-5C43-B497-B0C58B201006}"/>
              </a:ext>
            </a:extLst>
          </p:cNvPr>
          <p:cNvSpPr>
            <a:spLocks noGrp="1"/>
          </p:cNvSpPr>
          <p:nvPr>
            <p:ph idx="26" hasCustomPrompt="1"/>
          </p:nvPr>
        </p:nvSpPr>
        <p:spPr>
          <a:xfrm>
            <a:off x="349910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8923BA06-A923-F740-86A7-E908B55CE7FD}"/>
              </a:ext>
            </a:extLst>
          </p:cNvPr>
          <p:cNvSpPr>
            <a:spLocks noGrp="1"/>
          </p:cNvSpPr>
          <p:nvPr>
            <p:ph idx="27" hasCustomPrompt="1"/>
          </p:nvPr>
        </p:nvSpPr>
        <p:spPr>
          <a:xfrm>
            <a:off x="349910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297BBD58-CB5C-9243-9BA3-8988A80AB813}"/>
              </a:ext>
            </a:extLst>
          </p:cNvPr>
          <p:cNvSpPr>
            <a:spLocks noGrp="1"/>
          </p:cNvSpPr>
          <p:nvPr>
            <p:ph idx="28" hasCustomPrompt="1"/>
          </p:nvPr>
        </p:nvSpPr>
        <p:spPr>
          <a:xfrm>
            <a:off x="349910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B696B25F-4BC5-D34A-A9E5-0C0632685302}"/>
              </a:ext>
            </a:extLst>
          </p:cNvPr>
          <p:cNvSpPr>
            <a:spLocks noGrp="1"/>
          </p:cNvSpPr>
          <p:nvPr>
            <p:ph idx="29" hasCustomPrompt="1"/>
          </p:nvPr>
        </p:nvSpPr>
        <p:spPr>
          <a:xfrm>
            <a:off x="349910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45" name="Title 26">
            <a:extLst>
              <a:ext uri="{FF2B5EF4-FFF2-40B4-BE49-F238E27FC236}">
                <a16:creationId xmlns:a16="http://schemas.microsoft.com/office/drawing/2014/main" id="{4695DF13-8A0D-0349-BFB3-92694A5FE477}"/>
              </a:ext>
            </a:extLst>
          </p:cNvPr>
          <p:cNvSpPr>
            <a:spLocks noGrp="1"/>
          </p:cNvSpPr>
          <p:nvPr>
            <p:ph type="title"/>
          </p:nvPr>
        </p:nvSpPr>
        <p:spPr>
          <a:xfrm>
            <a:off x="914639" y="0"/>
            <a:ext cx="10362724" cy="1361597"/>
          </a:xfrm>
        </p:spPr>
        <p:txBody>
          <a:bodyPr/>
          <a:lstStyle/>
          <a:p>
            <a:endParaRPr lang="en-US" sz="2600" dirty="0"/>
          </a:p>
        </p:txBody>
      </p:sp>
      <p:sp>
        <p:nvSpPr>
          <p:cNvPr id="59" name="Content Placeholder 2">
            <a:extLst>
              <a:ext uri="{FF2B5EF4-FFF2-40B4-BE49-F238E27FC236}">
                <a16:creationId xmlns:a16="http://schemas.microsoft.com/office/drawing/2014/main" id="{96A35C6E-2A0C-BC4B-9235-39DC9481488C}"/>
              </a:ext>
            </a:extLst>
          </p:cNvPr>
          <p:cNvSpPr>
            <a:spLocks noGrp="1"/>
          </p:cNvSpPr>
          <p:nvPr>
            <p:ph idx="30" hasCustomPrompt="1"/>
          </p:nvPr>
        </p:nvSpPr>
        <p:spPr>
          <a:xfrm>
            <a:off x="349910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a:extLst>
              <a:ext uri="{FF2B5EF4-FFF2-40B4-BE49-F238E27FC236}">
                <a16:creationId xmlns:a16="http://schemas.microsoft.com/office/drawing/2014/main" id="{B476C896-77FA-AF4D-9D59-5E0C0AC8B12A}"/>
              </a:ext>
            </a:extLst>
          </p:cNvPr>
          <p:cNvSpPr>
            <a:spLocks noGrp="1"/>
          </p:cNvSpPr>
          <p:nvPr>
            <p:ph idx="31" hasCustomPrompt="1"/>
          </p:nvPr>
        </p:nvSpPr>
        <p:spPr>
          <a:xfrm>
            <a:off x="47995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a:extLst>
              <a:ext uri="{FF2B5EF4-FFF2-40B4-BE49-F238E27FC236}">
                <a16:creationId xmlns:a16="http://schemas.microsoft.com/office/drawing/2014/main" id="{CF68C489-8EA4-DC4C-BFC4-FB314E59D107}"/>
              </a:ext>
            </a:extLst>
          </p:cNvPr>
          <p:cNvSpPr>
            <a:spLocks noGrp="1"/>
          </p:cNvSpPr>
          <p:nvPr>
            <p:ph idx="32" hasCustomPrompt="1"/>
          </p:nvPr>
        </p:nvSpPr>
        <p:spPr>
          <a:xfrm>
            <a:off x="479958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2" name="Content Placeholder 2">
            <a:extLst>
              <a:ext uri="{FF2B5EF4-FFF2-40B4-BE49-F238E27FC236}">
                <a16:creationId xmlns:a16="http://schemas.microsoft.com/office/drawing/2014/main" id="{E653B0B8-CC78-C643-AD6E-46CDD95EDB61}"/>
              </a:ext>
            </a:extLst>
          </p:cNvPr>
          <p:cNvSpPr>
            <a:spLocks noGrp="1"/>
          </p:cNvSpPr>
          <p:nvPr>
            <p:ph idx="33" hasCustomPrompt="1"/>
          </p:nvPr>
        </p:nvSpPr>
        <p:spPr>
          <a:xfrm>
            <a:off x="47995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a:extLst>
              <a:ext uri="{FF2B5EF4-FFF2-40B4-BE49-F238E27FC236}">
                <a16:creationId xmlns:a16="http://schemas.microsoft.com/office/drawing/2014/main" id="{9C7D3235-6601-E546-8DB5-828C1FBAF865}"/>
              </a:ext>
            </a:extLst>
          </p:cNvPr>
          <p:cNvSpPr>
            <a:spLocks noGrp="1"/>
          </p:cNvSpPr>
          <p:nvPr>
            <p:ph idx="34" hasCustomPrompt="1"/>
          </p:nvPr>
        </p:nvSpPr>
        <p:spPr>
          <a:xfrm>
            <a:off x="47995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a:extLst>
              <a:ext uri="{FF2B5EF4-FFF2-40B4-BE49-F238E27FC236}">
                <a16:creationId xmlns:a16="http://schemas.microsoft.com/office/drawing/2014/main" id="{70049EB9-04B4-624C-A3E0-7F90B4C1F422}"/>
              </a:ext>
            </a:extLst>
          </p:cNvPr>
          <p:cNvSpPr>
            <a:spLocks noGrp="1"/>
          </p:cNvSpPr>
          <p:nvPr>
            <p:ph idx="35" hasCustomPrompt="1"/>
          </p:nvPr>
        </p:nvSpPr>
        <p:spPr>
          <a:xfrm>
            <a:off x="47995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65" name="Content Placeholder 2">
            <a:extLst>
              <a:ext uri="{FF2B5EF4-FFF2-40B4-BE49-F238E27FC236}">
                <a16:creationId xmlns:a16="http://schemas.microsoft.com/office/drawing/2014/main" id="{7443ECBC-D69C-7746-8246-57252EA25EF7}"/>
              </a:ext>
            </a:extLst>
          </p:cNvPr>
          <p:cNvSpPr>
            <a:spLocks noGrp="1"/>
          </p:cNvSpPr>
          <p:nvPr>
            <p:ph idx="36" hasCustomPrompt="1"/>
          </p:nvPr>
        </p:nvSpPr>
        <p:spPr>
          <a:xfrm>
            <a:off x="47995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6" name="Content Placeholder 2">
            <a:extLst>
              <a:ext uri="{FF2B5EF4-FFF2-40B4-BE49-F238E27FC236}">
                <a16:creationId xmlns:a16="http://schemas.microsoft.com/office/drawing/2014/main" id="{1C2B34F3-0E93-BE45-AF54-E6B08856BFDD}"/>
              </a:ext>
            </a:extLst>
          </p:cNvPr>
          <p:cNvSpPr>
            <a:spLocks noGrp="1"/>
          </p:cNvSpPr>
          <p:nvPr>
            <p:ph idx="37" hasCustomPrompt="1"/>
          </p:nvPr>
        </p:nvSpPr>
        <p:spPr>
          <a:xfrm>
            <a:off x="47995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7" name="Content Placeholder 2">
            <a:extLst>
              <a:ext uri="{FF2B5EF4-FFF2-40B4-BE49-F238E27FC236}">
                <a16:creationId xmlns:a16="http://schemas.microsoft.com/office/drawing/2014/main" id="{81233B8B-7A83-5C40-882F-37F44E3C7755}"/>
              </a:ext>
            </a:extLst>
          </p:cNvPr>
          <p:cNvSpPr>
            <a:spLocks noGrp="1"/>
          </p:cNvSpPr>
          <p:nvPr>
            <p:ph idx="38" hasCustomPrompt="1"/>
          </p:nvPr>
        </p:nvSpPr>
        <p:spPr>
          <a:xfrm>
            <a:off x="47995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8" name="Content Placeholder 2">
            <a:extLst>
              <a:ext uri="{FF2B5EF4-FFF2-40B4-BE49-F238E27FC236}">
                <a16:creationId xmlns:a16="http://schemas.microsoft.com/office/drawing/2014/main" id="{D0813089-B699-AD40-B186-68E5B8F342FB}"/>
              </a:ext>
            </a:extLst>
          </p:cNvPr>
          <p:cNvSpPr>
            <a:spLocks noGrp="1"/>
          </p:cNvSpPr>
          <p:nvPr>
            <p:ph idx="39" hasCustomPrompt="1"/>
          </p:nvPr>
        </p:nvSpPr>
        <p:spPr>
          <a:xfrm>
            <a:off x="47995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9" name="Content Placeholder 2">
            <a:extLst>
              <a:ext uri="{FF2B5EF4-FFF2-40B4-BE49-F238E27FC236}">
                <a16:creationId xmlns:a16="http://schemas.microsoft.com/office/drawing/2014/main" id="{B95D43BC-F77C-1944-9097-632E26BE39F1}"/>
              </a:ext>
            </a:extLst>
          </p:cNvPr>
          <p:cNvSpPr>
            <a:spLocks noGrp="1"/>
          </p:cNvSpPr>
          <p:nvPr>
            <p:ph idx="40" hasCustomPrompt="1"/>
          </p:nvPr>
        </p:nvSpPr>
        <p:spPr>
          <a:xfrm>
            <a:off x="61203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70" name="Content Placeholder 2">
            <a:extLst>
              <a:ext uri="{FF2B5EF4-FFF2-40B4-BE49-F238E27FC236}">
                <a16:creationId xmlns:a16="http://schemas.microsoft.com/office/drawing/2014/main" id="{E937209E-DFF2-064B-A663-288DEE7D2078}"/>
              </a:ext>
            </a:extLst>
          </p:cNvPr>
          <p:cNvSpPr>
            <a:spLocks noGrp="1"/>
          </p:cNvSpPr>
          <p:nvPr>
            <p:ph idx="41" hasCustomPrompt="1"/>
          </p:nvPr>
        </p:nvSpPr>
        <p:spPr>
          <a:xfrm>
            <a:off x="612038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8" name="Content Placeholder 2">
            <a:extLst>
              <a:ext uri="{FF2B5EF4-FFF2-40B4-BE49-F238E27FC236}">
                <a16:creationId xmlns:a16="http://schemas.microsoft.com/office/drawing/2014/main" id="{F13ECDFE-1E72-0342-BADB-539ABAFAE1CE}"/>
              </a:ext>
            </a:extLst>
          </p:cNvPr>
          <p:cNvSpPr>
            <a:spLocks noGrp="1"/>
          </p:cNvSpPr>
          <p:nvPr>
            <p:ph idx="42" hasCustomPrompt="1"/>
          </p:nvPr>
        </p:nvSpPr>
        <p:spPr>
          <a:xfrm>
            <a:off x="61203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07DA7A54-44B0-E144-97F0-B97EDBBDD0F8}"/>
              </a:ext>
            </a:extLst>
          </p:cNvPr>
          <p:cNvSpPr>
            <a:spLocks noGrp="1"/>
          </p:cNvSpPr>
          <p:nvPr>
            <p:ph idx="43" hasCustomPrompt="1"/>
          </p:nvPr>
        </p:nvSpPr>
        <p:spPr>
          <a:xfrm>
            <a:off x="61203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EE6F12C0-84F6-AE41-BA34-B14A141877D1}"/>
              </a:ext>
            </a:extLst>
          </p:cNvPr>
          <p:cNvSpPr>
            <a:spLocks noGrp="1"/>
          </p:cNvSpPr>
          <p:nvPr>
            <p:ph idx="44" hasCustomPrompt="1"/>
          </p:nvPr>
        </p:nvSpPr>
        <p:spPr>
          <a:xfrm>
            <a:off x="61203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61510D80-3FB8-8D4F-82A2-9574BA1DC5A2}"/>
              </a:ext>
            </a:extLst>
          </p:cNvPr>
          <p:cNvSpPr>
            <a:spLocks noGrp="1"/>
          </p:cNvSpPr>
          <p:nvPr>
            <p:ph idx="45" hasCustomPrompt="1"/>
          </p:nvPr>
        </p:nvSpPr>
        <p:spPr>
          <a:xfrm>
            <a:off x="61203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1D83B8F4-BC54-424B-823E-8C12563FEE23}"/>
              </a:ext>
            </a:extLst>
          </p:cNvPr>
          <p:cNvSpPr>
            <a:spLocks noGrp="1"/>
          </p:cNvSpPr>
          <p:nvPr>
            <p:ph idx="46" hasCustomPrompt="1"/>
          </p:nvPr>
        </p:nvSpPr>
        <p:spPr>
          <a:xfrm>
            <a:off x="61203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18ED91F6-96DE-7946-9741-E75ADBC8CF3A}"/>
              </a:ext>
            </a:extLst>
          </p:cNvPr>
          <p:cNvSpPr>
            <a:spLocks noGrp="1"/>
          </p:cNvSpPr>
          <p:nvPr>
            <p:ph idx="47" hasCustomPrompt="1"/>
          </p:nvPr>
        </p:nvSpPr>
        <p:spPr>
          <a:xfrm>
            <a:off x="61203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2EF54F61-AABD-FF42-8635-E4CDD4B08A4E}"/>
              </a:ext>
            </a:extLst>
          </p:cNvPr>
          <p:cNvSpPr>
            <a:spLocks noGrp="1"/>
          </p:cNvSpPr>
          <p:nvPr>
            <p:ph idx="48" hasCustomPrompt="1"/>
          </p:nvPr>
        </p:nvSpPr>
        <p:spPr>
          <a:xfrm>
            <a:off x="61203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92A4B12B-F0BB-E448-9B91-1FFE1F831A12}"/>
              </a:ext>
            </a:extLst>
          </p:cNvPr>
          <p:cNvSpPr>
            <a:spLocks noGrp="1"/>
          </p:cNvSpPr>
          <p:nvPr>
            <p:ph idx="49" hasCustomPrompt="1"/>
          </p:nvPr>
        </p:nvSpPr>
        <p:spPr>
          <a:xfrm>
            <a:off x="743102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9FC7097B-3FF0-AA46-8C07-17F7F43DC8D0}"/>
              </a:ext>
            </a:extLst>
          </p:cNvPr>
          <p:cNvSpPr>
            <a:spLocks noGrp="1"/>
          </p:cNvSpPr>
          <p:nvPr>
            <p:ph idx="50" hasCustomPrompt="1"/>
          </p:nvPr>
        </p:nvSpPr>
        <p:spPr>
          <a:xfrm>
            <a:off x="743102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97" name="Content Placeholder 2">
            <a:extLst>
              <a:ext uri="{FF2B5EF4-FFF2-40B4-BE49-F238E27FC236}">
                <a16:creationId xmlns:a16="http://schemas.microsoft.com/office/drawing/2014/main" id="{F145FE2E-709B-E347-82B0-C989E35A5891}"/>
              </a:ext>
            </a:extLst>
          </p:cNvPr>
          <p:cNvSpPr>
            <a:spLocks noGrp="1"/>
          </p:cNvSpPr>
          <p:nvPr>
            <p:ph idx="51" hasCustomPrompt="1"/>
          </p:nvPr>
        </p:nvSpPr>
        <p:spPr>
          <a:xfrm>
            <a:off x="743102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C3116475-9F16-9945-AE5D-0390F05DAACD}"/>
              </a:ext>
            </a:extLst>
          </p:cNvPr>
          <p:cNvSpPr>
            <a:spLocks noGrp="1"/>
          </p:cNvSpPr>
          <p:nvPr>
            <p:ph idx="52" hasCustomPrompt="1"/>
          </p:nvPr>
        </p:nvSpPr>
        <p:spPr>
          <a:xfrm>
            <a:off x="743102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B602513D-793E-FD44-9837-AAB95D40FFC3}"/>
              </a:ext>
            </a:extLst>
          </p:cNvPr>
          <p:cNvSpPr>
            <a:spLocks noGrp="1"/>
          </p:cNvSpPr>
          <p:nvPr>
            <p:ph idx="53" hasCustomPrompt="1"/>
          </p:nvPr>
        </p:nvSpPr>
        <p:spPr>
          <a:xfrm>
            <a:off x="743102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00" name="Content Placeholder 2">
            <a:extLst>
              <a:ext uri="{FF2B5EF4-FFF2-40B4-BE49-F238E27FC236}">
                <a16:creationId xmlns:a16="http://schemas.microsoft.com/office/drawing/2014/main" id="{89FE3988-9472-974F-A937-09332235F7F6}"/>
              </a:ext>
            </a:extLst>
          </p:cNvPr>
          <p:cNvSpPr>
            <a:spLocks noGrp="1"/>
          </p:cNvSpPr>
          <p:nvPr>
            <p:ph idx="54" hasCustomPrompt="1"/>
          </p:nvPr>
        </p:nvSpPr>
        <p:spPr>
          <a:xfrm>
            <a:off x="743102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1" name="Content Placeholder 2">
            <a:extLst>
              <a:ext uri="{FF2B5EF4-FFF2-40B4-BE49-F238E27FC236}">
                <a16:creationId xmlns:a16="http://schemas.microsoft.com/office/drawing/2014/main" id="{FE433804-2BF2-BE49-AD3E-C28D9FBCD9CE}"/>
              </a:ext>
            </a:extLst>
          </p:cNvPr>
          <p:cNvSpPr>
            <a:spLocks noGrp="1"/>
          </p:cNvSpPr>
          <p:nvPr>
            <p:ph idx="55" hasCustomPrompt="1"/>
          </p:nvPr>
        </p:nvSpPr>
        <p:spPr>
          <a:xfrm>
            <a:off x="743102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2" name="Content Placeholder 2">
            <a:extLst>
              <a:ext uri="{FF2B5EF4-FFF2-40B4-BE49-F238E27FC236}">
                <a16:creationId xmlns:a16="http://schemas.microsoft.com/office/drawing/2014/main" id="{0E1F7B93-E30C-354B-8CA3-4335117627E3}"/>
              </a:ext>
            </a:extLst>
          </p:cNvPr>
          <p:cNvSpPr>
            <a:spLocks noGrp="1"/>
          </p:cNvSpPr>
          <p:nvPr>
            <p:ph idx="56" hasCustomPrompt="1"/>
          </p:nvPr>
        </p:nvSpPr>
        <p:spPr>
          <a:xfrm>
            <a:off x="743102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a:extLst>
              <a:ext uri="{FF2B5EF4-FFF2-40B4-BE49-F238E27FC236}">
                <a16:creationId xmlns:a16="http://schemas.microsoft.com/office/drawing/2014/main" id="{C9753DFA-43D8-DF46-B763-C9F135F213F0}"/>
              </a:ext>
            </a:extLst>
          </p:cNvPr>
          <p:cNvSpPr>
            <a:spLocks noGrp="1"/>
          </p:cNvSpPr>
          <p:nvPr>
            <p:ph idx="57" hasCustomPrompt="1"/>
          </p:nvPr>
        </p:nvSpPr>
        <p:spPr>
          <a:xfrm>
            <a:off x="743102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42534AA8-9C01-4246-A47E-4A8B9BFA7219}"/>
              </a:ext>
            </a:extLst>
          </p:cNvPr>
          <p:cNvSpPr>
            <a:spLocks noGrp="1"/>
          </p:cNvSpPr>
          <p:nvPr>
            <p:ph idx="58" hasCustomPrompt="1"/>
          </p:nvPr>
        </p:nvSpPr>
        <p:spPr>
          <a:xfrm>
            <a:off x="874166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17F30823-4E19-4F4E-8EC4-85115DC8680A}"/>
              </a:ext>
            </a:extLst>
          </p:cNvPr>
          <p:cNvSpPr>
            <a:spLocks noGrp="1"/>
          </p:cNvSpPr>
          <p:nvPr>
            <p:ph idx="59" hasCustomPrompt="1"/>
          </p:nvPr>
        </p:nvSpPr>
        <p:spPr>
          <a:xfrm>
            <a:off x="874166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06" name="Content Placeholder 2">
            <a:extLst>
              <a:ext uri="{FF2B5EF4-FFF2-40B4-BE49-F238E27FC236}">
                <a16:creationId xmlns:a16="http://schemas.microsoft.com/office/drawing/2014/main" id="{C634DA38-D4F0-DD4D-841C-8515F061C7AF}"/>
              </a:ext>
            </a:extLst>
          </p:cNvPr>
          <p:cNvSpPr>
            <a:spLocks noGrp="1"/>
          </p:cNvSpPr>
          <p:nvPr>
            <p:ph idx="60" hasCustomPrompt="1"/>
          </p:nvPr>
        </p:nvSpPr>
        <p:spPr>
          <a:xfrm>
            <a:off x="874166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5A3507CD-2451-3C4A-A752-1A176EAB5CA2}"/>
              </a:ext>
            </a:extLst>
          </p:cNvPr>
          <p:cNvSpPr>
            <a:spLocks noGrp="1"/>
          </p:cNvSpPr>
          <p:nvPr>
            <p:ph idx="61" hasCustomPrompt="1"/>
          </p:nvPr>
        </p:nvSpPr>
        <p:spPr>
          <a:xfrm>
            <a:off x="874166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a:extLst>
              <a:ext uri="{FF2B5EF4-FFF2-40B4-BE49-F238E27FC236}">
                <a16:creationId xmlns:a16="http://schemas.microsoft.com/office/drawing/2014/main" id="{BEAC4308-1899-0C4A-A75A-E4B8BF1B9148}"/>
              </a:ext>
            </a:extLst>
          </p:cNvPr>
          <p:cNvSpPr>
            <a:spLocks noGrp="1"/>
          </p:cNvSpPr>
          <p:nvPr>
            <p:ph idx="62" hasCustomPrompt="1"/>
          </p:nvPr>
        </p:nvSpPr>
        <p:spPr>
          <a:xfrm>
            <a:off x="874166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a:extLst>
              <a:ext uri="{FF2B5EF4-FFF2-40B4-BE49-F238E27FC236}">
                <a16:creationId xmlns:a16="http://schemas.microsoft.com/office/drawing/2014/main" id="{C5BA7673-A9B4-6C4C-9296-D668B4226EC6}"/>
              </a:ext>
            </a:extLst>
          </p:cNvPr>
          <p:cNvSpPr>
            <a:spLocks noGrp="1"/>
          </p:cNvSpPr>
          <p:nvPr>
            <p:ph idx="63" hasCustomPrompt="1"/>
          </p:nvPr>
        </p:nvSpPr>
        <p:spPr>
          <a:xfrm>
            <a:off x="874166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a:extLst>
              <a:ext uri="{FF2B5EF4-FFF2-40B4-BE49-F238E27FC236}">
                <a16:creationId xmlns:a16="http://schemas.microsoft.com/office/drawing/2014/main" id="{62AE2D91-1D56-1B43-BB9E-F7F182597B7F}"/>
              </a:ext>
            </a:extLst>
          </p:cNvPr>
          <p:cNvSpPr>
            <a:spLocks noGrp="1"/>
          </p:cNvSpPr>
          <p:nvPr>
            <p:ph idx="64" hasCustomPrompt="1"/>
          </p:nvPr>
        </p:nvSpPr>
        <p:spPr>
          <a:xfrm>
            <a:off x="874166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a:extLst>
              <a:ext uri="{FF2B5EF4-FFF2-40B4-BE49-F238E27FC236}">
                <a16:creationId xmlns:a16="http://schemas.microsoft.com/office/drawing/2014/main" id="{EF9DDFC4-507B-C240-AD8D-2CD49065C5CD}"/>
              </a:ext>
            </a:extLst>
          </p:cNvPr>
          <p:cNvSpPr>
            <a:spLocks noGrp="1"/>
          </p:cNvSpPr>
          <p:nvPr>
            <p:ph idx="65" hasCustomPrompt="1"/>
          </p:nvPr>
        </p:nvSpPr>
        <p:spPr>
          <a:xfrm>
            <a:off x="874166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a:extLst>
              <a:ext uri="{FF2B5EF4-FFF2-40B4-BE49-F238E27FC236}">
                <a16:creationId xmlns:a16="http://schemas.microsoft.com/office/drawing/2014/main" id="{AEE5C4EA-7011-994B-BB5C-5BEBEAEE1D1A}"/>
              </a:ext>
            </a:extLst>
          </p:cNvPr>
          <p:cNvSpPr>
            <a:spLocks noGrp="1"/>
          </p:cNvSpPr>
          <p:nvPr>
            <p:ph idx="66" hasCustomPrompt="1"/>
          </p:nvPr>
        </p:nvSpPr>
        <p:spPr>
          <a:xfrm>
            <a:off x="874166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a:extLst>
              <a:ext uri="{FF2B5EF4-FFF2-40B4-BE49-F238E27FC236}">
                <a16:creationId xmlns:a16="http://schemas.microsoft.com/office/drawing/2014/main" id="{3869E2BB-A453-DB4B-A320-DF55370CE58B}"/>
              </a:ext>
            </a:extLst>
          </p:cNvPr>
          <p:cNvSpPr>
            <a:spLocks noGrp="1"/>
          </p:cNvSpPr>
          <p:nvPr>
            <p:ph idx="67" hasCustomPrompt="1"/>
          </p:nvPr>
        </p:nvSpPr>
        <p:spPr>
          <a:xfrm>
            <a:off x="10046029"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a:extLst>
              <a:ext uri="{FF2B5EF4-FFF2-40B4-BE49-F238E27FC236}">
                <a16:creationId xmlns:a16="http://schemas.microsoft.com/office/drawing/2014/main" id="{DFD3AAD0-CB1C-4247-B141-3A9D64F6A836}"/>
              </a:ext>
            </a:extLst>
          </p:cNvPr>
          <p:cNvSpPr>
            <a:spLocks noGrp="1"/>
          </p:cNvSpPr>
          <p:nvPr>
            <p:ph idx="68" hasCustomPrompt="1"/>
          </p:nvPr>
        </p:nvSpPr>
        <p:spPr>
          <a:xfrm>
            <a:off x="10046029"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24" name="Content Placeholder 2">
            <a:extLst>
              <a:ext uri="{FF2B5EF4-FFF2-40B4-BE49-F238E27FC236}">
                <a16:creationId xmlns:a16="http://schemas.microsoft.com/office/drawing/2014/main" id="{AAA855CC-CFD2-C647-BD31-1FDB6B52589E}"/>
              </a:ext>
            </a:extLst>
          </p:cNvPr>
          <p:cNvSpPr>
            <a:spLocks noGrp="1"/>
          </p:cNvSpPr>
          <p:nvPr>
            <p:ph idx="69" hasCustomPrompt="1"/>
          </p:nvPr>
        </p:nvSpPr>
        <p:spPr>
          <a:xfrm>
            <a:off x="10046029"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a:extLst>
              <a:ext uri="{FF2B5EF4-FFF2-40B4-BE49-F238E27FC236}">
                <a16:creationId xmlns:a16="http://schemas.microsoft.com/office/drawing/2014/main" id="{01D48BB2-B00C-7143-A04F-D17987553E59}"/>
              </a:ext>
            </a:extLst>
          </p:cNvPr>
          <p:cNvSpPr>
            <a:spLocks noGrp="1"/>
          </p:cNvSpPr>
          <p:nvPr>
            <p:ph idx="70" hasCustomPrompt="1"/>
          </p:nvPr>
        </p:nvSpPr>
        <p:spPr>
          <a:xfrm>
            <a:off x="10046029"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a:extLst>
              <a:ext uri="{FF2B5EF4-FFF2-40B4-BE49-F238E27FC236}">
                <a16:creationId xmlns:a16="http://schemas.microsoft.com/office/drawing/2014/main" id="{C564D184-E0AC-D543-865A-1AC8700A417A}"/>
              </a:ext>
            </a:extLst>
          </p:cNvPr>
          <p:cNvSpPr>
            <a:spLocks noGrp="1"/>
          </p:cNvSpPr>
          <p:nvPr>
            <p:ph idx="71" hasCustomPrompt="1"/>
          </p:nvPr>
        </p:nvSpPr>
        <p:spPr>
          <a:xfrm>
            <a:off x="10046029"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a:extLst>
              <a:ext uri="{FF2B5EF4-FFF2-40B4-BE49-F238E27FC236}">
                <a16:creationId xmlns:a16="http://schemas.microsoft.com/office/drawing/2014/main" id="{FBCF51E3-7207-DB49-8539-D7131FC34C42}"/>
              </a:ext>
            </a:extLst>
          </p:cNvPr>
          <p:cNvSpPr>
            <a:spLocks noGrp="1"/>
          </p:cNvSpPr>
          <p:nvPr>
            <p:ph idx="72" hasCustomPrompt="1"/>
          </p:nvPr>
        </p:nvSpPr>
        <p:spPr>
          <a:xfrm>
            <a:off x="10046029"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a:extLst>
              <a:ext uri="{FF2B5EF4-FFF2-40B4-BE49-F238E27FC236}">
                <a16:creationId xmlns:a16="http://schemas.microsoft.com/office/drawing/2014/main" id="{02C40194-3195-534D-9EBB-0CA9511D9B77}"/>
              </a:ext>
            </a:extLst>
          </p:cNvPr>
          <p:cNvSpPr>
            <a:spLocks noGrp="1"/>
          </p:cNvSpPr>
          <p:nvPr>
            <p:ph idx="73" hasCustomPrompt="1"/>
          </p:nvPr>
        </p:nvSpPr>
        <p:spPr>
          <a:xfrm>
            <a:off x="10046029"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a:extLst>
              <a:ext uri="{FF2B5EF4-FFF2-40B4-BE49-F238E27FC236}">
                <a16:creationId xmlns:a16="http://schemas.microsoft.com/office/drawing/2014/main" id="{99F5B240-8F66-8844-A976-40B6C9D6E4A1}"/>
              </a:ext>
            </a:extLst>
          </p:cNvPr>
          <p:cNvSpPr>
            <a:spLocks noGrp="1"/>
          </p:cNvSpPr>
          <p:nvPr>
            <p:ph idx="74" hasCustomPrompt="1"/>
          </p:nvPr>
        </p:nvSpPr>
        <p:spPr>
          <a:xfrm>
            <a:off x="10046029"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a:extLst>
              <a:ext uri="{FF2B5EF4-FFF2-40B4-BE49-F238E27FC236}">
                <a16:creationId xmlns:a16="http://schemas.microsoft.com/office/drawing/2014/main" id="{01D9CFB5-E6D9-6C41-92B3-950DA7162244}"/>
              </a:ext>
            </a:extLst>
          </p:cNvPr>
          <p:cNvSpPr>
            <a:spLocks noGrp="1"/>
          </p:cNvSpPr>
          <p:nvPr>
            <p:ph idx="75" hasCustomPrompt="1"/>
          </p:nvPr>
        </p:nvSpPr>
        <p:spPr>
          <a:xfrm>
            <a:off x="10046029"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a:extLst>
              <a:ext uri="{FF2B5EF4-FFF2-40B4-BE49-F238E27FC236}">
                <a16:creationId xmlns:a16="http://schemas.microsoft.com/office/drawing/2014/main" id="{92B30947-43F6-1148-AB81-36D6F67322F4}"/>
              </a:ext>
            </a:extLst>
          </p:cNvPr>
          <p:cNvSpPr>
            <a:spLocks noGrp="1"/>
          </p:cNvSpPr>
          <p:nvPr>
            <p:ph idx="76" hasCustomPrompt="1"/>
          </p:nvPr>
        </p:nvSpPr>
        <p:spPr>
          <a:xfrm>
            <a:off x="3506921" y="1361597"/>
            <a:ext cx="384735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132" name="Content Placeholder 2">
            <a:extLst>
              <a:ext uri="{FF2B5EF4-FFF2-40B4-BE49-F238E27FC236}">
                <a16:creationId xmlns:a16="http://schemas.microsoft.com/office/drawing/2014/main" id="{BAC1B906-C7CC-C249-AB73-7D33C64A98CD}"/>
              </a:ext>
            </a:extLst>
          </p:cNvPr>
          <p:cNvSpPr>
            <a:spLocks noGrp="1"/>
          </p:cNvSpPr>
          <p:nvPr>
            <p:ph idx="77" hasCustomPrompt="1"/>
          </p:nvPr>
        </p:nvSpPr>
        <p:spPr>
          <a:xfrm>
            <a:off x="7438055" y="1361597"/>
            <a:ext cx="3953711"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Tree>
    <p:extLst>
      <p:ext uri="{BB962C8B-B14F-4D97-AF65-F5344CB8AC3E}">
        <p14:creationId xmlns:p14="http://schemas.microsoft.com/office/powerpoint/2010/main" val="1182513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9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3" y="1649047"/>
            <a:ext cx="1242229"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3" name="Content Placeholder 2">
            <a:extLst>
              <a:ext uri="{FF2B5EF4-FFF2-40B4-BE49-F238E27FC236}">
                <a16:creationId xmlns:a16="http://schemas.microsoft.com/office/drawing/2014/main" id="{FA242A5E-FBC5-154B-A9DB-730BFAA08DBF}"/>
              </a:ext>
            </a:extLst>
          </p:cNvPr>
          <p:cNvSpPr>
            <a:spLocks noGrp="1"/>
          </p:cNvSpPr>
          <p:nvPr>
            <p:ph idx="31" hasCustomPrompt="1"/>
          </p:nvPr>
        </p:nvSpPr>
        <p:spPr>
          <a:xfrm>
            <a:off x="4791515" y="1649047"/>
            <a:ext cx="1279084"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3" name="Content Placeholder 2">
            <a:extLst>
              <a:ext uri="{FF2B5EF4-FFF2-40B4-BE49-F238E27FC236}">
                <a16:creationId xmlns:a16="http://schemas.microsoft.com/office/drawing/2014/main" id="{270E8D95-94BD-E346-B37C-42A6632CC798}"/>
              </a:ext>
            </a:extLst>
          </p:cNvPr>
          <p:cNvSpPr>
            <a:spLocks noGrp="1"/>
          </p:cNvSpPr>
          <p:nvPr>
            <p:ph idx="39" hasCustomPrompt="1"/>
          </p:nvPr>
        </p:nvSpPr>
        <p:spPr>
          <a:xfrm>
            <a:off x="6129249" y="1649047"/>
            <a:ext cx="1242229"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1" name="Content Placeholder 2">
            <a:extLst>
              <a:ext uri="{FF2B5EF4-FFF2-40B4-BE49-F238E27FC236}">
                <a16:creationId xmlns:a16="http://schemas.microsoft.com/office/drawing/2014/main" id="{41D35612-080A-7141-91DA-05CC04F40878}"/>
              </a:ext>
            </a:extLst>
          </p:cNvPr>
          <p:cNvSpPr>
            <a:spLocks noGrp="1"/>
          </p:cNvSpPr>
          <p:nvPr>
            <p:ph idx="47" hasCustomPrompt="1"/>
          </p:nvPr>
        </p:nvSpPr>
        <p:spPr>
          <a:xfrm>
            <a:off x="7430129" y="1649047"/>
            <a:ext cx="125784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5" name="Content Placeholder 2">
            <a:extLst>
              <a:ext uri="{FF2B5EF4-FFF2-40B4-BE49-F238E27FC236}">
                <a16:creationId xmlns:a16="http://schemas.microsoft.com/office/drawing/2014/main" id="{E9292978-286A-DC49-98D3-115673DF51EF}"/>
              </a:ext>
            </a:extLst>
          </p:cNvPr>
          <p:cNvSpPr>
            <a:spLocks noGrp="1"/>
          </p:cNvSpPr>
          <p:nvPr>
            <p:ph idx="54" hasCustomPrompt="1"/>
          </p:nvPr>
        </p:nvSpPr>
        <p:spPr>
          <a:xfrm>
            <a:off x="8746626" y="1649047"/>
            <a:ext cx="127028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5" name="Content Placeholder 2">
            <a:extLst>
              <a:ext uri="{FF2B5EF4-FFF2-40B4-BE49-F238E27FC236}">
                <a16:creationId xmlns:a16="http://schemas.microsoft.com/office/drawing/2014/main" id="{B4F804AF-1F2C-C942-8A8E-2116366651AA}"/>
              </a:ext>
            </a:extLst>
          </p:cNvPr>
          <p:cNvSpPr>
            <a:spLocks noGrp="1"/>
          </p:cNvSpPr>
          <p:nvPr>
            <p:ph idx="62" hasCustomPrompt="1"/>
          </p:nvPr>
        </p:nvSpPr>
        <p:spPr>
          <a:xfrm>
            <a:off x="10058959" y="1649047"/>
            <a:ext cx="127028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7" name="Content Placeholder 2">
            <a:extLst>
              <a:ext uri="{FF2B5EF4-FFF2-40B4-BE49-F238E27FC236}">
                <a16:creationId xmlns:a16="http://schemas.microsoft.com/office/drawing/2014/main" id="{3B25F8C1-54D6-2C44-9FCC-B677945646A0}"/>
              </a:ext>
            </a:extLst>
          </p:cNvPr>
          <p:cNvSpPr>
            <a:spLocks noGrp="1"/>
          </p:cNvSpPr>
          <p:nvPr>
            <p:ph idx="70" hasCustomPrompt="1"/>
          </p:nvPr>
        </p:nvSpPr>
        <p:spPr>
          <a:xfrm>
            <a:off x="3499103" y="1361597"/>
            <a:ext cx="257149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68" name="Content Placeholder 2">
            <a:extLst>
              <a:ext uri="{FF2B5EF4-FFF2-40B4-BE49-F238E27FC236}">
                <a16:creationId xmlns:a16="http://schemas.microsoft.com/office/drawing/2014/main" id="{FB7C66A5-691F-7A4E-ADF1-FA07AD6629AE}"/>
              </a:ext>
            </a:extLst>
          </p:cNvPr>
          <p:cNvSpPr>
            <a:spLocks noGrp="1"/>
          </p:cNvSpPr>
          <p:nvPr>
            <p:ph idx="71" hasCustomPrompt="1"/>
          </p:nvPr>
        </p:nvSpPr>
        <p:spPr>
          <a:xfrm>
            <a:off x="8741686" y="1361597"/>
            <a:ext cx="2587560"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69" name="Content Placeholder 2">
            <a:extLst>
              <a:ext uri="{FF2B5EF4-FFF2-40B4-BE49-F238E27FC236}">
                <a16:creationId xmlns:a16="http://schemas.microsoft.com/office/drawing/2014/main" id="{ACF82F50-7782-BC4C-835A-854607363621}"/>
              </a:ext>
            </a:extLst>
          </p:cNvPr>
          <p:cNvSpPr>
            <a:spLocks noGrp="1"/>
          </p:cNvSpPr>
          <p:nvPr>
            <p:ph idx="72" hasCustomPrompt="1"/>
          </p:nvPr>
        </p:nvSpPr>
        <p:spPr>
          <a:xfrm>
            <a:off x="6126709" y="1361597"/>
            <a:ext cx="2561266"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70" name="Title 26">
            <a:extLst>
              <a:ext uri="{FF2B5EF4-FFF2-40B4-BE49-F238E27FC236}">
                <a16:creationId xmlns:a16="http://schemas.microsoft.com/office/drawing/2014/main" id="{5C5CED18-00FF-474C-A2B6-CB65CA2F9028}"/>
              </a:ext>
            </a:extLst>
          </p:cNvPr>
          <p:cNvSpPr>
            <a:spLocks noGrp="1"/>
          </p:cNvSpPr>
          <p:nvPr>
            <p:ph type="title"/>
          </p:nvPr>
        </p:nvSpPr>
        <p:spPr>
          <a:xfrm>
            <a:off x="914639" y="0"/>
            <a:ext cx="10362724" cy="1361597"/>
          </a:xfrm>
        </p:spPr>
        <p:txBody>
          <a:bodyPr/>
          <a:lstStyle/>
          <a:p>
            <a:endParaRPr lang="en-US" sz="2600" dirty="0"/>
          </a:p>
        </p:txBody>
      </p:sp>
      <p:sp>
        <p:nvSpPr>
          <p:cNvPr id="66" name="Content Placeholder 2">
            <a:extLst>
              <a:ext uri="{FF2B5EF4-FFF2-40B4-BE49-F238E27FC236}">
                <a16:creationId xmlns:a16="http://schemas.microsoft.com/office/drawing/2014/main" id="{9F357772-7793-7340-8117-9669CCA5E63A}"/>
              </a:ext>
            </a:extLst>
          </p:cNvPr>
          <p:cNvSpPr>
            <a:spLocks noGrp="1"/>
          </p:cNvSpPr>
          <p:nvPr>
            <p:ph idx="1" hasCustomPrompt="1"/>
          </p:nvPr>
        </p:nvSpPr>
        <p:spPr>
          <a:xfrm>
            <a:off x="349910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1B4A83BD-1ED1-484D-A0F0-9D93CCB6638D}"/>
              </a:ext>
            </a:extLst>
          </p:cNvPr>
          <p:cNvSpPr>
            <a:spLocks noGrp="1"/>
          </p:cNvSpPr>
          <p:nvPr>
            <p:ph idx="24" hasCustomPrompt="1"/>
          </p:nvPr>
        </p:nvSpPr>
        <p:spPr>
          <a:xfrm>
            <a:off x="349910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B1F03952-7280-DF4A-99B5-2428CC7977CB}"/>
              </a:ext>
            </a:extLst>
          </p:cNvPr>
          <p:cNvSpPr>
            <a:spLocks noGrp="1"/>
          </p:cNvSpPr>
          <p:nvPr>
            <p:ph idx="25" hasCustomPrompt="1"/>
          </p:nvPr>
        </p:nvSpPr>
        <p:spPr>
          <a:xfrm>
            <a:off x="349910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60DD11AC-F804-9942-A562-CDBE89A77AB1}"/>
              </a:ext>
            </a:extLst>
          </p:cNvPr>
          <p:cNvSpPr>
            <a:spLocks noGrp="1"/>
          </p:cNvSpPr>
          <p:nvPr>
            <p:ph idx="26" hasCustomPrompt="1"/>
          </p:nvPr>
        </p:nvSpPr>
        <p:spPr>
          <a:xfrm>
            <a:off x="349910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7FBDE662-7A4C-CB4E-BDB5-377085B6C0ED}"/>
              </a:ext>
            </a:extLst>
          </p:cNvPr>
          <p:cNvSpPr>
            <a:spLocks noGrp="1"/>
          </p:cNvSpPr>
          <p:nvPr>
            <p:ph idx="27" hasCustomPrompt="1"/>
          </p:nvPr>
        </p:nvSpPr>
        <p:spPr>
          <a:xfrm>
            <a:off x="349910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84D4ACEC-9B4C-D14A-9D02-30646F54BF86}"/>
              </a:ext>
            </a:extLst>
          </p:cNvPr>
          <p:cNvSpPr>
            <a:spLocks noGrp="1"/>
          </p:cNvSpPr>
          <p:nvPr>
            <p:ph idx="28" hasCustomPrompt="1"/>
          </p:nvPr>
        </p:nvSpPr>
        <p:spPr>
          <a:xfrm>
            <a:off x="349910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DB031F3B-B91F-2E43-B4C8-72C546F99963}"/>
              </a:ext>
            </a:extLst>
          </p:cNvPr>
          <p:cNvSpPr>
            <a:spLocks noGrp="1"/>
          </p:cNvSpPr>
          <p:nvPr>
            <p:ph idx="29" hasCustomPrompt="1"/>
          </p:nvPr>
        </p:nvSpPr>
        <p:spPr>
          <a:xfrm>
            <a:off x="349910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0EE8B050-7803-3B44-BD31-A7C430191ADA}"/>
              </a:ext>
            </a:extLst>
          </p:cNvPr>
          <p:cNvSpPr>
            <a:spLocks noGrp="1"/>
          </p:cNvSpPr>
          <p:nvPr>
            <p:ph idx="30" hasCustomPrompt="1"/>
          </p:nvPr>
        </p:nvSpPr>
        <p:spPr>
          <a:xfrm>
            <a:off x="349910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2FB42424-F2AE-8844-BD10-6B4CE0E13F53}"/>
              </a:ext>
            </a:extLst>
          </p:cNvPr>
          <p:cNvSpPr>
            <a:spLocks noGrp="1"/>
          </p:cNvSpPr>
          <p:nvPr>
            <p:ph idx="73" hasCustomPrompt="1"/>
          </p:nvPr>
        </p:nvSpPr>
        <p:spPr>
          <a:xfrm>
            <a:off x="47995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FD0D832B-C77C-EC45-835C-5E391FE4ACBD}"/>
              </a:ext>
            </a:extLst>
          </p:cNvPr>
          <p:cNvSpPr>
            <a:spLocks noGrp="1"/>
          </p:cNvSpPr>
          <p:nvPr>
            <p:ph idx="33" hasCustomPrompt="1"/>
          </p:nvPr>
        </p:nvSpPr>
        <p:spPr>
          <a:xfrm>
            <a:off x="47995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7" name="Content Placeholder 2">
            <a:extLst>
              <a:ext uri="{FF2B5EF4-FFF2-40B4-BE49-F238E27FC236}">
                <a16:creationId xmlns:a16="http://schemas.microsoft.com/office/drawing/2014/main" id="{D284075E-A552-6042-B7E8-0A3944FD723A}"/>
              </a:ext>
            </a:extLst>
          </p:cNvPr>
          <p:cNvSpPr>
            <a:spLocks noGrp="1"/>
          </p:cNvSpPr>
          <p:nvPr>
            <p:ph idx="34" hasCustomPrompt="1"/>
          </p:nvPr>
        </p:nvSpPr>
        <p:spPr>
          <a:xfrm>
            <a:off x="47995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CCA094BB-9BA1-1540-8914-DD94A85A5F5A}"/>
              </a:ext>
            </a:extLst>
          </p:cNvPr>
          <p:cNvSpPr>
            <a:spLocks noGrp="1"/>
          </p:cNvSpPr>
          <p:nvPr>
            <p:ph idx="35" hasCustomPrompt="1"/>
          </p:nvPr>
        </p:nvSpPr>
        <p:spPr>
          <a:xfrm>
            <a:off x="47995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B176911A-A023-2849-8FBC-EE0CB8103666}"/>
              </a:ext>
            </a:extLst>
          </p:cNvPr>
          <p:cNvSpPr>
            <a:spLocks noGrp="1"/>
          </p:cNvSpPr>
          <p:nvPr>
            <p:ph idx="36" hasCustomPrompt="1"/>
          </p:nvPr>
        </p:nvSpPr>
        <p:spPr>
          <a:xfrm>
            <a:off x="47995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0" name="Content Placeholder 2">
            <a:extLst>
              <a:ext uri="{FF2B5EF4-FFF2-40B4-BE49-F238E27FC236}">
                <a16:creationId xmlns:a16="http://schemas.microsoft.com/office/drawing/2014/main" id="{253F64BF-770F-6742-B04C-ED815D27FCA4}"/>
              </a:ext>
            </a:extLst>
          </p:cNvPr>
          <p:cNvSpPr>
            <a:spLocks noGrp="1"/>
          </p:cNvSpPr>
          <p:nvPr>
            <p:ph idx="37" hasCustomPrompt="1"/>
          </p:nvPr>
        </p:nvSpPr>
        <p:spPr>
          <a:xfrm>
            <a:off x="47995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1" name="Content Placeholder 2">
            <a:extLst>
              <a:ext uri="{FF2B5EF4-FFF2-40B4-BE49-F238E27FC236}">
                <a16:creationId xmlns:a16="http://schemas.microsoft.com/office/drawing/2014/main" id="{C24A2A2D-AC1B-A74E-9315-F1D6BCBAE4BB}"/>
              </a:ext>
            </a:extLst>
          </p:cNvPr>
          <p:cNvSpPr>
            <a:spLocks noGrp="1"/>
          </p:cNvSpPr>
          <p:nvPr>
            <p:ph idx="38" hasCustomPrompt="1"/>
          </p:nvPr>
        </p:nvSpPr>
        <p:spPr>
          <a:xfrm>
            <a:off x="47995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2" name="Content Placeholder 2">
            <a:extLst>
              <a:ext uri="{FF2B5EF4-FFF2-40B4-BE49-F238E27FC236}">
                <a16:creationId xmlns:a16="http://schemas.microsoft.com/office/drawing/2014/main" id="{85DC23BF-3CFC-F54A-A877-85D28A6DB113}"/>
              </a:ext>
            </a:extLst>
          </p:cNvPr>
          <p:cNvSpPr>
            <a:spLocks noGrp="1"/>
          </p:cNvSpPr>
          <p:nvPr>
            <p:ph idx="74" hasCustomPrompt="1"/>
          </p:nvPr>
        </p:nvSpPr>
        <p:spPr>
          <a:xfrm>
            <a:off x="47995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a:extLst>
              <a:ext uri="{FF2B5EF4-FFF2-40B4-BE49-F238E27FC236}">
                <a16:creationId xmlns:a16="http://schemas.microsoft.com/office/drawing/2014/main" id="{8A361235-B4D4-7E41-A4AC-407B61B8C28D}"/>
              </a:ext>
            </a:extLst>
          </p:cNvPr>
          <p:cNvSpPr>
            <a:spLocks noGrp="1"/>
          </p:cNvSpPr>
          <p:nvPr>
            <p:ph idx="40" hasCustomPrompt="1"/>
          </p:nvPr>
        </p:nvSpPr>
        <p:spPr>
          <a:xfrm>
            <a:off x="61203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82FC4436-DA1E-3743-9355-AA9FFDBA145C}"/>
              </a:ext>
            </a:extLst>
          </p:cNvPr>
          <p:cNvSpPr>
            <a:spLocks noGrp="1"/>
          </p:cNvSpPr>
          <p:nvPr>
            <p:ph idx="42" hasCustomPrompt="1"/>
          </p:nvPr>
        </p:nvSpPr>
        <p:spPr>
          <a:xfrm>
            <a:off x="61203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BC7986E9-A2E0-2740-AAA4-25734BBC3178}"/>
              </a:ext>
            </a:extLst>
          </p:cNvPr>
          <p:cNvSpPr>
            <a:spLocks noGrp="1"/>
          </p:cNvSpPr>
          <p:nvPr>
            <p:ph idx="43" hasCustomPrompt="1"/>
          </p:nvPr>
        </p:nvSpPr>
        <p:spPr>
          <a:xfrm>
            <a:off x="61203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a:extLst>
              <a:ext uri="{FF2B5EF4-FFF2-40B4-BE49-F238E27FC236}">
                <a16:creationId xmlns:a16="http://schemas.microsoft.com/office/drawing/2014/main" id="{9E64940E-F062-9048-B690-955680B6AC41}"/>
              </a:ext>
            </a:extLst>
          </p:cNvPr>
          <p:cNvSpPr>
            <a:spLocks noGrp="1"/>
          </p:cNvSpPr>
          <p:nvPr>
            <p:ph idx="44" hasCustomPrompt="1"/>
          </p:nvPr>
        </p:nvSpPr>
        <p:spPr>
          <a:xfrm>
            <a:off x="61203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512E7430-4FEB-E64A-902E-321056D1778E}"/>
              </a:ext>
            </a:extLst>
          </p:cNvPr>
          <p:cNvSpPr>
            <a:spLocks noGrp="1"/>
          </p:cNvSpPr>
          <p:nvPr>
            <p:ph idx="45" hasCustomPrompt="1"/>
          </p:nvPr>
        </p:nvSpPr>
        <p:spPr>
          <a:xfrm>
            <a:off x="61203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a:extLst>
              <a:ext uri="{FF2B5EF4-FFF2-40B4-BE49-F238E27FC236}">
                <a16:creationId xmlns:a16="http://schemas.microsoft.com/office/drawing/2014/main" id="{054F4C85-E1E7-0B43-8A7E-A1D028FF5ABD}"/>
              </a:ext>
            </a:extLst>
          </p:cNvPr>
          <p:cNvSpPr>
            <a:spLocks noGrp="1"/>
          </p:cNvSpPr>
          <p:nvPr>
            <p:ph idx="46" hasCustomPrompt="1"/>
          </p:nvPr>
        </p:nvSpPr>
        <p:spPr>
          <a:xfrm>
            <a:off x="61203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a:extLst>
              <a:ext uri="{FF2B5EF4-FFF2-40B4-BE49-F238E27FC236}">
                <a16:creationId xmlns:a16="http://schemas.microsoft.com/office/drawing/2014/main" id="{0AA90326-5326-1345-AD69-F98A14AFDB3D}"/>
              </a:ext>
            </a:extLst>
          </p:cNvPr>
          <p:cNvSpPr>
            <a:spLocks noGrp="1"/>
          </p:cNvSpPr>
          <p:nvPr>
            <p:ph idx="75" hasCustomPrompt="1"/>
          </p:nvPr>
        </p:nvSpPr>
        <p:spPr>
          <a:xfrm>
            <a:off x="61203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a:extLst>
              <a:ext uri="{FF2B5EF4-FFF2-40B4-BE49-F238E27FC236}">
                <a16:creationId xmlns:a16="http://schemas.microsoft.com/office/drawing/2014/main" id="{DC2C7D5E-4525-B14A-B440-89A58A232722}"/>
              </a:ext>
            </a:extLst>
          </p:cNvPr>
          <p:cNvSpPr>
            <a:spLocks noGrp="1"/>
          </p:cNvSpPr>
          <p:nvPr>
            <p:ph idx="48" hasCustomPrompt="1"/>
          </p:nvPr>
        </p:nvSpPr>
        <p:spPr>
          <a:xfrm>
            <a:off x="61203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a:extLst>
              <a:ext uri="{FF2B5EF4-FFF2-40B4-BE49-F238E27FC236}">
                <a16:creationId xmlns:a16="http://schemas.microsoft.com/office/drawing/2014/main" id="{D13445BE-C073-2248-84FC-B113FBDDA09B}"/>
              </a:ext>
            </a:extLst>
          </p:cNvPr>
          <p:cNvSpPr>
            <a:spLocks noGrp="1"/>
          </p:cNvSpPr>
          <p:nvPr>
            <p:ph idx="49" hasCustomPrompt="1"/>
          </p:nvPr>
        </p:nvSpPr>
        <p:spPr>
          <a:xfrm>
            <a:off x="743102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a:extLst>
              <a:ext uri="{FF2B5EF4-FFF2-40B4-BE49-F238E27FC236}">
                <a16:creationId xmlns:a16="http://schemas.microsoft.com/office/drawing/2014/main" id="{DAFBAAC7-CA25-CB44-812C-0F5253713371}"/>
              </a:ext>
            </a:extLst>
          </p:cNvPr>
          <p:cNvSpPr>
            <a:spLocks noGrp="1"/>
          </p:cNvSpPr>
          <p:nvPr>
            <p:ph idx="51" hasCustomPrompt="1"/>
          </p:nvPr>
        </p:nvSpPr>
        <p:spPr>
          <a:xfrm>
            <a:off x="743102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13" name="Content Placeholder 2">
            <a:extLst>
              <a:ext uri="{FF2B5EF4-FFF2-40B4-BE49-F238E27FC236}">
                <a16:creationId xmlns:a16="http://schemas.microsoft.com/office/drawing/2014/main" id="{DC50245A-2841-CD44-9895-C229B1E21BC9}"/>
              </a:ext>
            </a:extLst>
          </p:cNvPr>
          <p:cNvSpPr>
            <a:spLocks noGrp="1"/>
          </p:cNvSpPr>
          <p:nvPr>
            <p:ph idx="52" hasCustomPrompt="1"/>
          </p:nvPr>
        </p:nvSpPr>
        <p:spPr>
          <a:xfrm>
            <a:off x="743102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14" name="Content Placeholder 2">
            <a:extLst>
              <a:ext uri="{FF2B5EF4-FFF2-40B4-BE49-F238E27FC236}">
                <a16:creationId xmlns:a16="http://schemas.microsoft.com/office/drawing/2014/main" id="{1665A472-A66D-664C-A88C-59547054AD15}"/>
              </a:ext>
            </a:extLst>
          </p:cNvPr>
          <p:cNvSpPr>
            <a:spLocks noGrp="1"/>
          </p:cNvSpPr>
          <p:nvPr>
            <p:ph idx="53" hasCustomPrompt="1"/>
          </p:nvPr>
        </p:nvSpPr>
        <p:spPr>
          <a:xfrm>
            <a:off x="743102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15" name="Content Placeholder 2">
            <a:extLst>
              <a:ext uri="{FF2B5EF4-FFF2-40B4-BE49-F238E27FC236}">
                <a16:creationId xmlns:a16="http://schemas.microsoft.com/office/drawing/2014/main" id="{A47B8C3D-AD65-464B-ADFD-37917CABC752}"/>
              </a:ext>
            </a:extLst>
          </p:cNvPr>
          <p:cNvSpPr>
            <a:spLocks noGrp="1"/>
          </p:cNvSpPr>
          <p:nvPr>
            <p:ph idx="76" hasCustomPrompt="1"/>
          </p:nvPr>
        </p:nvSpPr>
        <p:spPr>
          <a:xfrm>
            <a:off x="743102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6" name="Content Placeholder 2">
            <a:extLst>
              <a:ext uri="{FF2B5EF4-FFF2-40B4-BE49-F238E27FC236}">
                <a16:creationId xmlns:a16="http://schemas.microsoft.com/office/drawing/2014/main" id="{C1109063-F2BB-C448-9443-49F79EDC0F2E}"/>
              </a:ext>
            </a:extLst>
          </p:cNvPr>
          <p:cNvSpPr>
            <a:spLocks noGrp="1"/>
          </p:cNvSpPr>
          <p:nvPr>
            <p:ph idx="55" hasCustomPrompt="1"/>
          </p:nvPr>
        </p:nvSpPr>
        <p:spPr>
          <a:xfrm>
            <a:off x="743102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7" name="Content Placeholder 2">
            <a:extLst>
              <a:ext uri="{FF2B5EF4-FFF2-40B4-BE49-F238E27FC236}">
                <a16:creationId xmlns:a16="http://schemas.microsoft.com/office/drawing/2014/main" id="{11550C6F-B0A1-C94E-8721-D8B1BDDE2CC2}"/>
              </a:ext>
            </a:extLst>
          </p:cNvPr>
          <p:cNvSpPr>
            <a:spLocks noGrp="1"/>
          </p:cNvSpPr>
          <p:nvPr>
            <p:ph idx="56" hasCustomPrompt="1"/>
          </p:nvPr>
        </p:nvSpPr>
        <p:spPr>
          <a:xfrm>
            <a:off x="743102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8" name="Content Placeholder 2">
            <a:extLst>
              <a:ext uri="{FF2B5EF4-FFF2-40B4-BE49-F238E27FC236}">
                <a16:creationId xmlns:a16="http://schemas.microsoft.com/office/drawing/2014/main" id="{6E09048E-F887-454B-933B-2ADBC1CB21C8}"/>
              </a:ext>
            </a:extLst>
          </p:cNvPr>
          <p:cNvSpPr>
            <a:spLocks noGrp="1"/>
          </p:cNvSpPr>
          <p:nvPr>
            <p:ph idx="57" hasCustomPrompt="1"/>
          </p:nvPr>
        </p:nvSpPr>
        <p:spPr>
          <a:xfrm>
            <a:off x="743102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9" name="Content Placeholder 2">
            <a:extLst>
              <a:ext uri="{FF2B5EF4-FFF2-40B4-BE49-F238E27FC236}">
                <a16:creationId xmlns:a16="http://schemas.microsoft.com/office/drawing/2014/main" id="{12816447-6002-3F4E-8FC8-CA09F509B7B2}"/>
              </a:ext>
            </a:extLst>
          </p:cNvPr>
          <p:cNvSpPr>
            <a:spLocks noGrp="1"/>
          </p:cNvSpPr>
          <p:nvPr>
            <p:ph idx="58" hasCustomPrompt="1"/>
          </p:nvPr>
        </p:nvSpPr>
        <p:spPr>
          <a:xfrm>
            <a:off x="874166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0" name="Content Placeholder 2">
            <a:extLst>
              <a:ext uri="{FF2B5EF4-FFF2-40B4-BE49-F238E27FC236}">
                <a16:creationId xmlns:a16="http://schemas.microsoft.com/office/drawing/2014/main" id="{CA0D3A7F-2498-8F49-B587-0E62BABF5A54}"/>
              </a:ext>
            </a:extLst>
          </p:cNvPr>
          <p:cNvSpPr>
            <a:spLocks noGrp="1"/>
          </p:cNvSpPr>
          <p:nvPr>
            <p:ph idx="60" hasCustomPrompt="1"/>
          </p:nvPr>
        </p:nvSpPr>
        <p:spPr>
          <a:xfrm>
            <a:off x="874166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1" name="Content Placeholder 2">
            <a:extLst>
              <a:ext uri="{FF2B5EF4-FFF2-40B4-BE49-F238E27FC236}">
                <a16:creationId xmlns:a16="http://schemas.microsoft.com/office/drawing/2014/main" id="{7BD8A62E-4D49-6E41-8779-B36C402AC7BA}"/>
              </a:ext>
            </a:extLst>
          </p:cNvPr>
          <p:cNvSpPr>
            <a:spLocks noGrp="1"/>
          </p:cNvSpPr>
          <p:nvPr>
            <p:ph idx="61" hasCustomPrompt="1"/>
          </p:nvPr>
        </p:nvSpPr>
        <p:spPr>
          <a:xfrm>
            <a:off x="874166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a:extLst>
              <a:ext uri="{FF2B5EF4-FFF2-40B4-BE49-F238E27FC236}">
                <a16:creationId xmlns:a16="http://schemas.microsoft.com/office/drawing/2014/main" id="{1B2F0EFB-C44E-F24B-AC42-94FD4899D354}"/>
              </a:ext>
            </a:extLst>
          </p:cNvPr>
          <p:cNvSpPr>
            <a:spLocks noGrp="1"/>
          </p:cNvSpPr>
          <p:nvPr>
            <p:ph idx="77" hasCustomPrompt="1"/>
          </p:nvPr>
        </p:nvSpPr>
        <p:spPr>
          <a:xfrm>
            <a:off x="874166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a:extLst>
              <a:ext uri="{FF2B5EF4-FFF2-40B4-BE49-F238E27FC236}">
                <a16:creationId xmlns:a16="http://schemas.microsoft.com/office/drawing/2014/main" id="{17612707-17E2-A543-926D-3E8C6BB83D53}"/>
              </a:ext>
            </a:extLst>
          </p:cNvPr>
          <p:cNvSpPr>
            <a:spLocks noGrp="1"/>
          </p:cNvSpPr>
          <p:nvPr>
            <p:ph idx="63" hasCustomPrompt="1"/>
          </p:nvPr>
        </p:nvSpPr>
        <p:spPr>
          <a:xfrm>
            <a:off x="874166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4" name="Content Placeholder 2">
            <a:extLst>
              <a:ext uri="{FF2B5EF4-FFF2-40B4-BE49-F238E27FC236}">
                <a16:creationId xmlns:a16="http://schemas.microsoft.com/office/drawing/2014/main" id="{B5D8BE7F-D789-B243-AB90-93D0C1F764D8}"/>
              </a:ext>
            </a:extLst>
          </p:cNvPr>
          <p:cNvSpPr>
            <a:spLocks noGrp="1"/>
          </p:cNvSpPr>
          <p:nvPr>
            <p:ph idx="64" hasCustomPrompt="1"/>
          </p:nvPr>
        </p:nvSpPr>
        <p:spPr>
          <a:xfrm>
            <a:off x="874166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a:extLst>
              <a:ext uri="{FF2B5EF4-FFF2-40B4-BE49-F238E27FC236}">
                <a16:creationId xmlns:a16="http://schemas.microsoft.com/office/drawing/2014/main" id="{AE7637EE-62DF-034F-AEFD-BE9B0B4F504F}"/>
              </a:ext>
            </a:extLst>
          </p:cNvPr>
          <p:cNvSpPr>
            <a:spLocks noGrp="1"/>
          </p:cNvSpPr>
          <p:nvPr>
            <p:ph idx="65" hasCustomPrompt="1"/>
          </p:nvPr>
        </p:nvSpPr>
        <p:spPr>
          <a:xfrm>
            <a:off x="874166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a:extLst>
              <a:ext uri="{FF2B5EF4-FFF2-40B4-BE49-F238E27FC236}">
                <a16:creationId xmlns:a16="http://schemas.microsoft.com/office/drawing/2014/main" id="{8E885619-E89E-6B47-ADFC-DFED6AAA614E}"/>
              </a:ext>
            </a:extLst>
          </p:cNvPr>
          <p:cNvSpPr>
            <a:spLocks noGrp="1"/>
          </p:cNvSpPr>
          <p:nvPr>
            <p:ph idx="66" hasCustomPrompt="1"/>
          </p:nvPr>
        </p:nvSpPr>
        <p:spPr>
          <a:xfrm>
            <a:off x="874166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a:extLst>
              <a:ext uri="{FF2B5EF4-FFF2-40B4-BE49-F238E27FC236}">
                <a16:creationId xmlns:a16="http://schemas.microsoft.com/office/drawing/2014/main" id="{21C3904C-453A-3149-B0A7-3711F8DC700D}"/>
              </a:ext>
            </a:extLst>
          </p:cNvPr>
          <p:cNvSpPr>
            <a:spLocks noGrp="1"/>
          </p:cNvSpPr>
          <p:nvPr>
            <p:ph idx="67" hasCustomPrompt="1"/>
          </p:nvPr>
        </p:nvSpPr>
        <p:spPr>
          <a:xfrm>
            <a:off x="10046029"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a:extLst>
              <a:ext uri="{FF2B5EF4-FFF2-40B4-BE49-F238E27FC236}">
                <a16:creationId xmlns:a16="http://schemas.microsoft.com/office/drawing/2014/main" id="{034D4B7D-0879-1D48-A60D-DE709C348E87}"/>
              </a:ext>
            </a:extLst>
          </p:cNvPr>
          <p:cNvSpPr>
            <a:spLocks noGrp="1"/>
          </p:cNvSpPr>
          <p:nvPr>
            <p:ph idx="69" hasCustomPrompt="1"/>
          </p:nvPr>
        </p:nvSpPr>
        <p:spPr>
          <a:xfrm>
            <a:off x="10046029"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a:extLst>
              <a:ext uri="{FF2B5EF4-FFF2-40B4-BE49-F238E27FC236}">
                <a16:creationId xmlns:a16="http://schemas.microsoft.com/office/drawing/2014/main" id="{658E5EE1-4E7A-5048-93A9-0A3C04D528A9}"/>
              </a:ext>
            </a:extLst>
          </p:cNvPr>
          <p:cNvSpPr>
            <a:spLocks noGrp="1"/>
          </p:cNvSpPr>
          <p:nvPr>
            <p:ph idx="78" hasCustomPrompt="1"/>
          </p:nvPr>
        </p:nvSpPr>
        <p:spPr>
          <a:xfrm>
            <a:off x="10046029"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a:extLst>
              <a:ext uri="{FF2B5EF4-FFF2-40B4-BE49-F238E27FC236}">
                <a16:creationId xmlns:a16="http://schemas.microsoft.com/office/drawing/2014/main" id="{07E4071F-28AC-B347-8D86-BC0DA5FECCFB}"/>
              </a:ext>
            </a:extLst>
          </p:cNvPr>
          <p:cNvSpPr>
            <a:spLocks noGrp="1"/>
          </p:cNvSpPr>
          <p:nvPr>
            <p:ph idx="79" hasCustomPrompt="1"/>
          </p:nvPr>
        </p:nvSpPr>
        <p:spPr>
          <a:xfrm>
            <a:off x="10046029"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a:extLst>
              <a:ext uri="{FF2B5EF4-FFF2-40B4-BE49-F238E27FC236}">
                <a16:creationId xmlns:a16="http://schemas.microsoft.com/office/drawing/2014/main" id="{892A6145-3D6A-CD4E-9B91-EC1866A88208}"/>
              </a:ext>
            </a:extLst>
          </p:cNvPr>
          <p:cNvSpPr>
            <a:spLocks noGrp="1"/>
          </p:cNvSpPr>
          <p:nvPr>
            <p:ph idx="80" hasCustomPrompt="1"/>
          </p:nvPr>
        </p:nvSpPr>
        <p:spPr>
          <a:xfrm>
            <a:off x="10046029"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2" name="Content Placeholder 2">
            <a:extLst>
              <a:ext uri="{FF2B5EF4-FFF2-40B4-BE49-F238E27FC236}">
                <a16:creationId xmlns:a16="http://schemas.microsoft.com/office/drawing/2014/main" id="{A120382C-75C6-014A-9790-440AC54B393F}"/>
              </a:ext>
            </a:extLst>
          </p:cNvPr>
          <p:cNvSpPr>
            <a:spLocks noGrp="1"/>
          </p:cNvSpPr>
          <p:nvPr>
            <p:ph idx="81" hasCustomPrompt="1"/>
          </p:nvPr>
        </p:nvSpPr>
        <p:spPr>
          <a:xfrm>
            <a:off x="10046029"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3" name="Content Placeholder 2">
            <a:extLst>
              <a:ext uri="{FF2B5EF4-FFF2-40B4-BE49-F238E27FC236}">
                <a16:creationId xmlns:a16="http://schemas.microsoft.com/office/drawing/2014/main" id="{7664DD72-845A-FC4F-86BF-FE2F5D6A9C8A}"/>
              </a:ext>
            </a:extLst>
          </p:cNvPr>
          <p:cNvSpPr>
            <a:spLocks noGrp="1"/>
          </p:cNvSpPr>
          <p:nvPr>
            <p:ph idx="82" hasCustomPrompt="1"/>
          </p:nvPr>
        </p:nvSpPr>
        <p:spPr>
          <a:xfrm>
            <a:off x="10046029"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4" name="Content Placeholder 2">
            <a:extLst>
              <a:ext uri="{FF2B5EF4-FFF2-40B4-BE49-F238E27FC236}">
                <a16:creationId xmlns:a16="http://schemas.microsoft.com/office/drawing/2014/main" id="{5984E6C7-EEB4-C547-8F7E-3DF29C3C2FF0}"/>
              </a:ext>
            </a:extLst>
          </p:cNvPr>
          <p:cNvSpPr>
            <a:spLocks noGrp="1"/>
          </p:cNvSpPr>
          <p:nvPr>
            <p:ph idx="83" hasCustomPrompt="1"/>
          </p:nvPr>
        </p:nvSpPr>
        <p:spPr>
          <a:xfrm>
            <a:off x="10046029" y="5804828"/>
            <a:ext cx="1258091" cy="458362"/>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055040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37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3" y="1649047"/>
            <a:ext cx="1242229"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3" name="Content Placeholder 2">
            <a:extLst>
              <a:ext uri="{FF2B5EF4-FFF2-40B4-BE49-F238E27FC236}">
                <a16:creationId xmlns:a16="http://schemas.microsoft.com/office/drawing/2014/main" id="{FA242A5E-FBC5-154B-A9DB-730BFAA08DBF}"/>
              </a:ext>
            </a:extLst>
          </p:cNvPr>
          <p:cNvSpPr>
            <a:spLocks noGrp="1"/>
          </p:cNvSpPr>
          <p:nvPr>
            <p:ph idx="31" hasCustomPrompt="1"/>
          </p:nvPr>
        </p:nvSpPr>
        <p:spPr>
          <a:xfrm>
            <a:off x="4791515" y="1649047"/>
            <a:ext cx="1279084"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3" name="Content Placeholder 2">
            <a:extLst>
              <a:ext uri="{FF2B5EF4-FFF2-40B4-BE49-F238E27FC236}">
                <a16:creationId xmlns:a16="http://schemas.microsoft.com/office/drawing/2014/main" id="{270E8D95-94BD-E346-B37C-42A6632CC798}"/>
              </a:ext>
            </a:extLst>
          </p:cNvPr>
          <p:cNvSpPr>
            <a:spLocks noGrp="1"/>
          </p:cNvSpPr>
          <p:nvPr>
            <p:ph idx="39" hasCustomPrompt="1"/>
          </p:nvPr>
        </p:nvSpPr>
        <p:spPr>
          <a:xfrm>
            <a:off x="6129249" y="1649047"/>
            <a:ext cx="1242229"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1" name="Content Placeholder 2">
            <a:extLst>
              <a:ext uri="{FF2B5EF4-FFF2-40B4-BE49-F238E27FC236}">
                <a16:creationId xmlns:a16="http://schemas.microsoft.com/office/drawing/2014/main" id="{41D35612-080A-7141-91DA-05CC04F40878}"/>
              </a:ext>
            </a:extLst>
          </p:cNvPr>
          <p:cNvSpPr>
            <a:spLocks noGrp="1"/>
          </p:cNvSpPr>
          <p:nvPr>
            <p:ph idx="47" hasCustomPrompt="1"/>
          </p:nvPr>
        </p:nvSpPr>
        <p:spPr>
          <a:xfrm>
            <a:off x="7430129" y="1649047"/>
            <a:ext cx="125784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5" name="Content Placeholder 2">
            <a:extLst>
              <a:ext uri="{FF2B5EF4-FFF2-40B4-BE49-F238E27FC236}">
                <a16:creationId xmlns:a16="http://schemas.microsoft.com/office/drawing/2014/main" id="{E9292978-286A-DC49-98D3-115673DF51EF}"/>
              </a:ext>
            </a:extLst>
          </p:cNvPr>
          <p:cNvSpPr>
            <a:spLocks noGrp="1"/>
          </p:cNvSpPr>
          <p:nvPr>
            <p:ph idx="54" hasCustomPrompt="1"/>
          </p:nvPr>
        </p:nvSpPr>
        <p:spPr>
          <a:xfrm>
            <a:off x="8746626" y="1649047"/>
            <a:ext cx="127028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5" name="Content Placeholder 2">
            <a:extLst>
              <a:ext uri="{FF2B5EF4-FFF2-40B4-BE49-F238E27FC236}">
                <a16:creationId xmlns:a16="http://schemas.microsoft.com/office/drawing/2014/main" id="{B4F804AF-1F2C-C942-8A8E-2116366651AA}"/>
              </a:ext>
            </a:extLst>
          </p:cNvPr>
          <p:cNvSpPr>
            <a:spLocks noGrp="1"/>
          </p:cNvSpPr>
          <p:nvPr>
            <p:ph idx="62" hasCustomPrompt="1"/>
          </p:nvPr>
        </p:nvSpPr>
        <p:spPr>
          <a:xfrm>
            <a:off x="10058959" y="1649047"/>
            <a:ext cx="127028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0" name="Title 26">
            <a:extLst>
              <a:ext uri="{FF2B5EF4-FFF2-40B4-BE49-F238E27FC236}">
                <a16:creationId xmlns:a16="http://schemas.microsoft.com/office/drawing/2014/main" id="{5C5CED18-00FF-474C-A2B6-CB65CA2F9028}"/>
              </a:ext>
            </a:extLst>
          </p:cNvPr>
          <p:cNvSpPr>
            <a:spLocks noGrp="1"/>
          </p:cNvSpPr>
          <p:nvPr>
            <p:ph type="title"/>
          </p:nvPr>
        </p:nvSpPr>
        <p:spPr>
          <a:xfrm>
            <a:off x="914639" y="0"/>
            <a:ext cx="10362724" cy="1361597"/>
          </a:xfrm>
        </p:spPr>
        <p:txBody>
          <a:bodyPr/>
          <a:lstStyle/>
          <a:p>
            <a:endParaRPr lang="en-US" sz="2600" dirty="0"/>
          </a:p>
        </p:txBody>
      </p:sp>
      <p:sp>
        <p:nvSpPr>
          <p:cNvPr id="66" name="Content Placeholder 2">
            <a:extLst>
              <a:ext uri="{FF2B5EF4-FFF2-40B4-BE49-F238E27FC236}">
                <a16:creationId xmlns:a16="http://schemas.microsoft.com/office/drawing/2014/main" id="{9F357772-7793-7340-8117-9669CCA5E63A}"/>
              </a:ext>
            </a:extLst>
          </p:cNvPr>
          <p:cNvSpPr>
            <a:spLocks noGrp="1"/>
          </p:cNvSpPr>
          <p:nvPr>
            <p:ph idx="1" hasCustomPrompt="1"/>
          </p:nvPr>
        </p:nvSpPr>
        <p:spPr>
          <a:xfrm>
            <a:off x="349910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1B4A83BD-1ED1-484D-A0F0-9D93CCB6638D}"/>
              </a:ext>
            </a:extLst>
          </p:cNvPr>
          <p:cNvSpPr>
            <a:spLocks noGrp="1"/>
          </p:cNvSpPr>
          <p:nvPr>
            <p:ph idx="24" hasCustomPrompt="1"/>
          </p:nvPr>
        </p:nvSpPr>
        <p:spPr>
          <a:xfrm>
            <a:off x="349910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B1F03952-7280-DF4A-99B5-2428CC7977CB}"/>
              </a:ext>
            </a:extLst>
          </p:cNvPr>
          <p:cNvSpPr>
            <a:spLocks noGrp="1"/>
          </p:cNvSpPr>
          <p:nvPr>
            <p:ph idx="25" hasCustomPrompt="1"/>
          </p:nvPr>
        </p:nvSpPr>
        <p:spPr>
          <a:xfrm>
            <a:off x="349910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60DD11AC-F804-9942-A562-CDBE89A77AB1}"/>
              </a:ext>
            </a:extLst>
          </p:cNvPr>
          <p:cNvSpPr>
            <a:spLocks noGrp="1"/>
          </p:cNvSpPr>
          <p:nvPr>
            <p:ph idx="26" hasCustomPrompt="1"/>
          </p:nvPr>
        </p:nvSpPr>
        <p:spPr>
          <a:xfrm>
            <a:off x="349910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7FBDE662-7A4C-CB4E-BDB5-377085B6C0ED}"/>
              </a:ext>
            </a:extLst>
          </p:cNvPr>
          <p:cNvSpPr>
            <a:spLocks noGrp="1"/>
          </p:cNvSpPr>
          <p:nvPr>
            <p:ph idx="27" hasCustomPrompt="1"/>
          </p:nvPr>
        </p:nvSpPr>
        <p:spPr>
          <a:xfrm>
            <a:off x="349910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84D4ACEC-9B4C-D14A-9D02-30646F54BF86}"/>
              </a:ext>
            </a:extLst>
          </p:cNvPr>
          <p:cNvSpPr>
            <a:spLocks noGrp="1"/>
          </p:cNvSpPr>
          <p:nvPr>
            <p:ph idx="28" hasCustomPrompt="1"/>
          </p:nvPr>
        </p:nvSpPr>
        <p:spPr>
          <a:xfrm>
            <a:off x="349910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DB031F3B-B91F-2E43-B4C8-72C546F99963}"/>
              </a:ext>
            </a:extLst>
          </p:cNvPr>
          <p:cNvSpPr>
            <a:spLocks noGrp="1"/>
          </p:cNvSpPr>
          <p:nvPr>
            <p:ph idx="29" hasCustomPrompt="1"/>
          </p:nvPr>
        </p:nvSpPr>
        <p:spPr>
          <a:xfrm>
            <a:off x="349910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0EE8B050-7803-3B44-BD31-A7C430191ADA}"/>
              </a:ext>
            </a:extLst>
          </p:cNvPr>
          <p:cNvSpPr>
            <a:spLocks noGrp="1"/>
          </p:cNvSpPr>
          <p:nvPr>
            <p:ph idx="30" hasCustomPrompt="1"/>
          </p:nvPr>
        </p:nvSpPr>
        <p:spPr>
          <a:xfrm>
            <a:off x="349910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2FB42424-F2AE-8844-BD10-6B4CE0E13F53}"/>
              </a:ext>
            </a:extLst>
          </p:cNvPr>
          <p:cNvSpPr>
            <a:spLocks noGrp="1"/>
          </p:cNvSpPr>
          <p:nvPr>
            <p:ph idx="73" hasCustomPrompt="1"/>
          </p:nvPr>
        </p:nvSpPr>
        <p:spPr>
          <a:xfrm>
            <a:off x="47995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FD0D832B-C77C-EC45-835C-5E391FE4ACBD}"/>
              </a:ext>
            </a:extLst>
          </p:cNvPr>
          <p:cNvSpPr>
            <a:spLocks noGrp="1"/>
          </p:cNvSpPr>
          <p:nvPr>
            <p:ph idx="33" hasCustomPrompt="1"/>
          </p:nvPr>
        </p:nvSpPr>
        <p:spPr>
          <a:xfrm>
            <a:off x="47995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7" name="Content Placeholder 2">
            <a:extLst>
              <a:ext uri="{FF2B5EF4-FFF2-40B4-BE49-F238E27FC236}">
                <a16:creationId xmlns:a16="http://schemas.microsoft.com/office/drawing/2014/main" id="{D284075E-A552-6042-B7E8-0A3944FD723A}"/>
              </a:ext>
            </a:extLst>
          </p:cNvPr>
          <p:cNvSpPr>
            <a:spLocks noGrp="1"/>
          </p:cNvSpPr>
          <p:nvPr>
            <p:ph idx="34" hasCustomPrompt="1"/>
          </p:nvPr>
        </p:nvSpPr>
        <p:spPr>
          <a:xfrm>
            <a:off x="47995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CCA094BB-9BA1-1540-8914-DD94A85A5F5A}"/>
              </a:ext>
            </a:extLst>
          </p:cNvPr>
          <p:cNvSpPr>
            <a:spLocks noGrp="1"/>
          </p:cNvSpPr>
          <p:nvPr>
            <p:ph idx="35" hasCustomPrompt="1"/>
          </p:nvPr>
        </p:nvSpPr>
        <p:spPr>
          <a:xfrm>
            <a:off x="47995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B176911A-A023-2849-8FBC-EE0CB8103666}"/>
              </a:ext>
            </a:extLst>
          </p:cNvPr>
          <p:cNvSpPr>
            <a:spLocks noGrp="1"/>
          </p:cNvSpPr>
          <p:nvPr>
            <p:ph idx="36" hasCustomPrompt="1"/>
          </p:nvPr>
        </p:nvSpPr>
        <p:spPr>
          <a:xfrm>
            <a:off x="47995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0" name="Content Placeholder 2">
            <a:extLst>
              <a:ext uri="{FF2B5EF4-FFF2-40B4-BE49-F238E27FC236}">
                <a16:creationId xmlns:a16="http://schemas.microsoft.com/office/drawing/2014/main" id="{253F64BF-770F-6742-B04C-ED815D27FCA4}"/>
              </a:ext>
            </a:extLst>
          </p:cNvPr>
          <p:cNvSpPr>
            <a:spLocks noGrp="1"/>
          </p:cNvSpPr>
          <p:nvPr>
            <p:ph idx="37" hasCustomPrompt="1"/>
          </p:nvPr>
        </p:nvSpPr>
        <p:spPr>
          <a:xfrm>
            <a:off x="47995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1" name="Content Placeholder 2">
            <a:extLst>
              <a:ext uri="{FF2B5EF4-FFF2-40B4-BE49-F238E27FC236}">
                <a16:creationId xmlns:a16="http://schemas.microsoft.com/office/drawing/2014/main" id="{C24A2A2D-AC1B-A74E-9315-F1D6BCBAE4BB}"/>
              </a:ext>
            </a:extLst>
          </p:cNvPr>
          <p:cNvSpPr>
            <a:spLocks noGrp="1"/>
          </p:cNvSpPr>
          <p:nvPr>
            <p:ph idx="38" hasCustomPrompt="1"/>
          </p:nvPr>
        </p:nvSpPr>
        <p:spPr>
          <a:xfrm>
            <a:off x="47995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2" name="Content Placeholder 2">
            <a:extLst>
              <a:ext uri="{FF2B5EF4-FFF2-40B4-BE49-F238E27FC236}">
                <a16:creationId xmlns:a16="http://schemas.microsoft.com/office/drawing/2014/main" id="{85DC23BF-3CFC-F54A-A877-85D28A6DB113}"/>
              </a:ext>
            </a:extLst>
          </p:cNvPr>
          <p:cNvSpPr>
            <a:spLocks noGrp="1"/>
          </p:cNvSpPr>
          <p:nvPr>
            <p:ph idx="74" hasCustomPrompt="1"/>
          </p:nvPr>
        </p:nvSpPr>
        <p:spPr>
          <a:xfrm>
            <a:off x="47995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a:extLst>
              <a:ext uri="{FF2B5EF4-FFF2-40B4-BE49-F238E27FC236}">
                <a16:creationId xmlns:a16="http://schemas.microsoft.com/office/drawing/2014/main" id="{8A361235-B4D4-7E41-A4AC-407B61B8C28D}"/>
              </a:ext>
            </a:extLst>
          </p:cNvPr>
          <p:cNvSpPr>
            <a:spLocks noGrp="1"/>
          </p:cNvSpPr>
          <p:nvPr>
            <p:ph idx="40" hasCustomPrompt="1"/>
          </p:nvPr>
        </p:nvSpPr>
        <p:spPr>
          <a:xfrm>
            <a:off x="61203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82FC4436-DA1E-3743-9355-AA9FFDBA145C}"/>
              </a:ext>
            </a:extLst>
          </p:cNvPr>
          <p:cNvSpPr>
            <a:spLocks noGrp="1"/>
          </p:cNvSpPr>
          <p:nvPr>
            <p:ph idx="42" hasCustomPrompt="1"/>
          </p:nvPr>
        </p:nvSpPr>
        <p:spPr>
          <a:xfrm>
            <a:off x="61203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BC7986E9-A2E0-2740-AAA4-25734BBC3178}"/>
              </a:ext>
            </a:extLst>
          </p:cNvPr>
          <p:cNvSpPr>
            <a:spLocks noGrp="1"/>
          </p:cNvSpPr>
          <p:nvPr>
            <p:ph idx="43" hasCustomPrompt="1"/>
          </p:nvPr>
        </p:nvSpPr>
        <p:spPr>
          <a:xfrm>
            <a:off x="61203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a:extLst>
              <a:ext uri="{FF2B5EF4-FFF2-40B4-BE49-F238E27FC236}">
                <a16:creationId xmlns:a16="http://schemas.microsoft.com/office/drawing/2014/main" id="{9E64940E-F062-9048-B690-955680B6AC41}"/>
              </a:ext>
            </a:extLst>
          </p:cNvPr>
          <p:cNvSpPr>
            <a:spLocks noGrp="1"/>
          </p:cNvSpPr>
          <p:nvPr>
            <p:ph idx="44" hasCustomPrompt="1"/>
          </p:nvPr>
        </p:nvSpPr>
        <p:spPr>
          <a:xfrm>
            <a:off x="61203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512E7430-4FEB-E64A-902E-321056D1778E}"/>
              </a:ext>
            </a:extLst>
          </p:cNvPr>
          <p:cNvSpPr>
            <a:spLocks noGrp="1"/>
          </p:cNvSpPr>
          <p:nvPr>
            <p:ph idx="45" hasCustomPrompt="1"/>
          </p:nvPr>
        </p:nvSpPr>
        <p:spPr>
          <a:xfrm>
            <a:off x="61203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a:extLst>
              <a:ext uri="{FF2B5EF4-FFF2-40B4-BE49-F238E27FC236}">
                <a16:creationId xmlns:a16="http://schemas.microsoft.com/office/drawing/2014/main" id="{054F4C85-E1E7-0B43-8A7E-A1D028FF5ABD}"/>
              </a:ext>
            </a:extLst>
          </p:cNvPr>
          <p:cNvSpPr>
            <a:spLocks noGrp="1"/>
          </p:cNvSpPr>
          <p:nvPr>
            <p:ph idx="46" hasCustomPrompt="1"/>
          </p:nvPr>
        </p:nvSpPr>
        <p:spPr>
          <a:xfrm>
            <a:off x="61203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a:extLst>
              <a:ext uri="{FF2B5EF4-FFF2-40B4-BE49-F238E27FC236}">
                <a16:creationId xmlns:a16="http://schemas.microsoft.com/office/drawing/2014/main" id="{0AA90326-5326-1345-AD69-F98A14AFDB3D}"/>
              </a:ext>
            </a:extLst>
          </p:cNvPr>
          <p:cNvSpPr>
            <a:spLocks noGrp="1"/>
          </p:cNvSpPr>
          <p:nvPr>
            <p:ph idx="75" hasCustomPrompt="1"/>
          </p:nvPr>
        </p:nvSpPr>
        <p:spPr>
          <a:xfrm>
            <a:off x="61203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a:extLst>
              <a:ext uri="{FF2B5EF4-FFF2-40B4-BE49-F238E27FC236}">
                <a16:creationId xmlns:a16="http://schemas.microsoft.com/office/drawing/2014/main" id="{DC2C7D5E-4525-B14A-B440-89A58A232722}"/>
              </a:ext>
            </a:extLst>
          </p:cNvPr>
          <p:cNvSpPr>
            <a:spLocks noGrp="1"/>
          </p:cNvSpPr>
          <p:nvPr>
            <p:ph idx="48" hasCustomPrompt="1"/>
          </p:nvPr>
        </p:nvSpPr>
        <p:spPr>
          <a:xfrm>
            <a:off x="61203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a:extLst>
              <a:ext uri="{FF2B5EF4-FFF2-40B4-BE49-F238E27FC236}">
                <a16:creationId xmlns:a16="http://schemas.microsoft.com/office/drawing/2014/main" id="{D13445BE-C073-2248-84FC-B113FBDDA09B}"/>
              </a:ext>
            </a:extLst>
          </p:cNvPr>
          <p:cNvSpPr>
            <a:spLocks noGrp="1"/>
          </p:cNvSpPr>
          <p:nvPr>
            <p:ph idx="49" hasCustomPrompt="1"/>
          </p:nvPr>
        </p:nvSpPr>
        <p:spPr>
          <a:xfrm>
            <a:off x="743102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a:extLst>
              <a:ext uri="{FF2B5EF4-FFF2-40B4-BE49-F238E27FC236}">
                <a16:creationId xmlns:a16="http://schemas.microsoft.com/office/drawing/2014/main" id="{DAFBAAC7-CA25-CB44-812C-0F5253713371}"/>
              </a:ext>
            </a:extLst>
          </p:cNvPr>
          <p:cNvSpPr>
            <a:spLocks noGrp="1"/>
          </p:cNvSpPr>
          <p:nvPr>
            <p:ph idx="51" hasCustomPrompt="1"/>
          </p:nvPr>
        </p:nvSpPr>
        <p:spPr>
          <a:xfrm>
            <a:off x="743102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13" name="Content Placeholder 2">
            <a:extLst>
              <a:ext uri="{FF2B5EF4-FFF2-40B4-BE49-F238E27FC236}">
                <a16:creationId xmlns:a16="http://schemas.microsoft.com/office/drawing/2014/main" id="{DC50245A-2841-CD44-9895-C229B1E21BC9}"/>
              </a:ext>
            </a:extLst>
          </p:cNvPr>
          <p:cNvSpPr>
            <a:spLocks noGrp="1"/>
          </p:cNvSpPr>
          <p:nvPr>
            <p:ph idx="52" hasCustomPrompt="1"/>
          </p:nvPr>
        </p:nvSpPr>
        <p:spPr>
          <a:xfrm>
            <a:off x="743102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14" name="Content Placeholder 2">
            <a:extLst>
              <a:ext uri="{FF2B5EF4-FFF2-40B4-BE49-F238E27FC236}">
                <a16:creationId xmlns:a16="http://schemas.microsoft.com/office/drawing/2014/main" id="{1665A472-A66D-664C-A88C-59547054AD15}"/>
              </a:ext>
            </a:extLst>
          </p:cNvPr>
          <p:cNvSpPr>
            <a:spLocks noGrp="1"/>
          </p:cNvSpPr>
          <p:nvPr>
            <p:ph idx="53" hasCustomPrompt="1"/>
          </p:nvPr>
        </p:nvSpPr>
        <p:spPr>
          <a:xfrm>
            <a:off x="743102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15" name="Content Placeholder 2">
            <a:extLst>
              <a:ext uri="{FF2B5EF4-FFF2-40B4-BE49-F238E27FC236}">
                <a16:creationId xmlns:a16="http://schemas.microsoft.com/office/drawing/2014/main" id="{A47B8C3D-AD65-464B-ADFD-37917CABC752}"/>
              </a:ext>
            </a:extLst>
          </p:cNvPr>
          <p:cNvSpPr>
            <a:spLocks noGrp="1"/>
          </p:cNvSpPr>
          <p:nvPr>
            <p:ph idx="76" hasCustomPrompt="1"/>
          </p:nvPr>
        </p:nvSpPr>
        <p:spPr>
          <a:xfrm>
            <a:off x="743102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6" name="Content Placeholder 2">
            <a:extLst>
              <a:ext uri="{FF2B5EF4-FFF2-40B4-BE49-F238E27FC236}">
                <a16:creationId xmlns:a16="http://schemas.microsoft.com/office/drawing/2014/main" id="{C1109063-F2BB-C448-9443-49F79EDC0F2E}"/>
              </a:ext>
            </a:extLst>
          </p:cNvPr>
          <p:cNvSpPr>
            <a:spLocks noGrp="1"/>
          </p:cNvSpPr>
          <p:nvPr>
            <p:ph idx="55" hasCustomPrompt="1"/>
          </p:nvPr>
        </p:nvSpPr>
        <p:spPr>
          <a:xfrm>
            <a:off x="743102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7" name="Content Placeholder 2">
            <a:extLst>
              <a:ext uri="{FF2B5EF4-FFF2-40B4-BE49-F238E27FC236}">
                <a16:creationId xmlns:a16="http://schemas.microsoft.com/office/drawing/2014/main" id="{11550C6F-B0A1-C94E-8721-D8B1BDDE2CC2}"/>
              </a:ext>
            </a:extLst>
          </p:cNvPr>
          <p:cNvSpPr>
            <a:spLocks noGrp="1"/>
          </p:cNvSpPr>
          <p:nvPr>
            <p:ph idx="56" hasCustomPrompt="1"/>
          </p:nvPr>
        </p:nvSpPr>
        <p:spPr>
          <a:xfrm>
            <a:off x="743102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8" name="Content Placeholder 2">
            <a:extLst>
              <a:ext uri="{FF2B5EF4-FFF2-40B4-BE49-F238E27FC236}">
                <a16:creationId xmlns:a16="http://schemas.microsoft.com/office/drawing/2014/main" id="{6E09048E-F887-454B-933B-2ADBC1CB21C8}"/>
              </a:ext>
            </a:extLst>
          </p:cNvPr>
          <p:cNvSpPr>
            <a:spLocks noGrp="1"/>
          </p:cNvSpPr>
          <p:nvPr>
            <p:ph idx="57" hasCustomPrompt="1"/>
          </p:nvPr>
        </p:nvSpPr>
        <p:spPr>
          <a:xfrm>
            <a:off x="743102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9" name="Content Placeholder 2">
            <a:extLst>
              <a:ext uri="{FF2B5EF4-FFF2-40B4-BE49-F238E27FC236}">
                <a16:creationId xmlns:a16="http://schemas.microsoft.com/office/drawing/2014/main" id="{12816447-6002-3F4E-8FC8-CA09F509B7B2}"/>
              </a:ext>
            </a:extLst>
          </p:cNvPr>
          <p:cNvSpPr>
            <a:spLocks noGrp="1"/>
          </p:cNvSpPr>
          <p:nvPr>
            <p:ph idx="58" hasCustomPrompt="1"/>
          </p:nvPr>
        </p:nvSpPr>
        <p:spPr>
          <a:xfrm>
            <a:off x="874166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0" name="Content Placeholder 2">
            <a:extLst>
              <a:ext uri="{FF2B5EF4-FFF2-40B4-BE49-F238E27FC236}">
                <a16:creationId xmlns:a16="http://schemas.microsoft.com/office/drawing/2014/main" id="{CA0D3A7F-2498-8F49-B587-0E62BABF5A54}"/>
              </a:ext>
            </a:extLst>
          </p:cNvPr>
          <p:cNvSpPr>
            <a:spLocks noGrp="1"/>
          </p:cNvSpPr>
          <p:nvPr>
            <p:ph idx="60" hasCustomPrompt="1"/>
          </p:nvPr>
        </p:nvSpPr>
        <p:spPr>
          <a:xfrm>
            <a:off x="874166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1" name="Content Placeholder 2">
            <a:extLst>
              <a:ext uri="{FF2B5EF4-FFF2-40B4-BE49-F238E27FC236}">
                <a16:creationId xmlns:a16="http://schemas.microsoft.com/office/drawing/2014/main" id="{7BD8A62E-4D49-6E41-8779-B36C402AC7BA}"/>
              </a:ext>
            </a:extLst>
          </p:cNvPr>
          <p:cNvSpPr>
            <a:spLocks noGrp="1"/>
          </p:cNvSpPr>
          <p:nvPr>
            <p:ph idx="61" hasCustomPrompt="1"/>
          </p:nvPr>
        </p:nvSpPr>
        <p:spPr>
          <a:xfrm>
            <a:off x="874166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a:extLst>
              <a:ext uri="{FF2B5EF4-FFF2-40B4-BE49-F238E27FC236}">
                <a16:creationId xmlns:a16="http://schemas.microsoft.com/office/drawing/2014/main" id="{1B2F0EFB-C44E-F24B-AC42-94FD4899D354}"/>
              </a:ext>
            </a:extLst>
          </p:cNvPr>
          <p:cNvSpPr>
            <a:spLocks noGrp="1"/>
          </p:cNvSpPr>
          <p:nvPr>
            <p:ph idx="77" hasCustomPrompt="1"/>
          </p:nvPr>
        </p:nvSpPr>
        <p:spPr>
          <a:xfrm>
            <a:off x="874166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a:extLst>
              <a:ext uri="{FF2B5EF4-FFF2-40B4-BE49-F238E27FC236}">
                <a16:creationId xmlns:a16="http://schemas.microsoft.com/office/drawing/2014/main" id="{17612707-17E2-A543-926D-3E8C6BB83D53}"/>
              </a:ext>
            </a:extLst>
          </p:cNvPr>
          <p:cNvSpPr>
            <a:spLocks noGrp="1"/>
          </p:cNvSpPr>
          <p:nvPr>
            <p:ph idx="63" hasCustomPrompt="1"/>
          </p:nvPr>
        </p:nvSpPr>
        <p:spPr>
          <a:xfrm>
            <a:off x="874166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4" name="Content Placeholder 2">
            <a:extLst>
              <a:ext uri="{FF2B5EF4-FFF2-40B4-BE49-F238E27FC236}">
                <a16:creationId xmlns:a16="http://schemas.microsoft.com/office/drawing/2014/main" id="{B5D8BE7F-D789-B243-AB90-93D0C1F764D8}"/>
              </a:ext>
            </a:extLst>
          </p:cNvPr>
          <p:cNvSpPr>
            <a:spLocks noGrp="1"/>
          </p:cNvSpPr>
          <p:nvPr>
            <p:ph idx="64" hasCustomPrompt="1"/>
          </p:nvPr>
        </p:nvSpPr>
        <p:spPr>
          <a:xfrm>
            <a:off x="874166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a:extLst>
              <a:ext uri="{FF2B5EF4-FFF2-40B4-BE49-F238E27FC236}">
                <a16:creationId xmlns:a16="http://schemas.microsoft.com/office/drawing/2014/main" id="{AE7637EE-62DF-034F-AEFD-BE9B0B4F504F}"/>
              </a:ext>
            </a:extLst>
          </p:cNvPr>
          <p:cNvSpPr>
            <a:spLocks noGrp="1"/>
          </p:cNvSpPr>
          <p:nvPr>
            <p:ph idx="65" hasCustomPrompt="1"/>
          </p:nvPr>
        </p:nvSpPr>
        <p:spPr>
          <a:xfrm>
            <a:off x="874166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a:extLst>
              <a:ext uri="{FF2B5EF4-FFF2-40B4-BE49-F238E27FC236}">
                <a16:creationId xmlns:a16="http://schemas.microsoft.com/office/drawing/2014/main" id="{8E885619-E89E-6B47-ADFC-DFED6AAA614E}"/>
              </a:ext>
            </a:extLst>
          </p:cNvPr>
          <p:cNvSpPr>
            <a:spLocks noGrp="1"/>
          </p:cNvSpPr>
          <p:nvPr>
            <p:ph idx="66" hasCustomPrompt="1"/>
          </p:nvPr>
        </p:nvSpPr>
        <p:spPr>
          <a:xfrm>
            <a:off x="874166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a:extLst>
              <a:ext uri="{FF2B5EF4-FFF2-40B4-BE49-F238E27FC236}">
                <a16:creationId xmlns:a16="http://schemas.microsoft.com/office/drawing/2014/main" id="{21C3904C-453A-3149-B0A7-3711F8DC700D}"/>
              </a:ext>
            </a:extLst>
          </p:cNvPr>
          <p:cNvSpPr>
            <a:spLocks noGrp="1"/>
          </p:cNvSpPr>
          <p:nvPr>
            <p:ph idx="67" hasCustomPrompt="1"/>
          </p:nvPr>
        </p:nvSpPr>
        <p:spPr>
          <a:xfrm>
            <a:off x="10046029"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a:extLst>
              <a:ext uri="{FF2B5EF4-FFF2-40B4-BE49-F238E27FC236}">
                <a16:creationId xmlns:a16="http://schemas.microsoft.com/office/drawing/2014/main" id="{034D4B7D-0879-1D48-A60D-DE709C348E87}"/>
              </a:ext>
            </a:extLst>
          </p:cNvPr>
          <p:cNvSpPr>
            <a:spLocks noGrp="1"/>
          </p:cNvSpPr>
          <p:nvPr>
            <p:ph idx="69" hasCustomPrompt="1"/>
          </p:nvPr>
        </p:nvSpPr>
        <p:spPr>
          <a:xfrm>
            <a:off x="10046029"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a:extLst>
              <a:ext uri="{FF2B5EF4-FFF2-40B4-BE49-F238E27FC236}">
                <a16:creationId xmlns:a16="http://schemas.microsoft.com/office/drawing/2014/main" id="{658E5EE1-4E7A-5048-93A9-0A3C04D528A9}"/>
              </a:ext>
            </a:extLst>
          </p:cNvPr>
          <p:cNvSpPr>
            <a:spLocks noGrp="1"/>
          </p:cNvSpPr>
          <p:nvPr>
            <p:ph idx="78" hasCustomPrompt="1"/>
          </p:nvPr>
        </p:nvSpPr>
        <p:spPr>
          <a:xfrm>
            <a:off x="10046029"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a:extLst>
              <a:ext uri="{FF2B5EF4-FFF2-40B4-BE49-F238E27FC236}">
                <a16:creationId xmlns:a16="http://schemas.microsoft.com/office/drawing/2014/main" id="{07E4071F-28AC-B347-8D86-BC0DA5FECCFB}"/>
              </a:ext>
            </a:extLst>
          </p:cNvPr>
          <p:cNvSpPr>
            <a:spLocks noGrp="1"/>
          </p:cNvSpPr>
          <p:nvPr>
            <p:ph idx="79" hasCustomPrompt="1"/>
          </p:nvPr>
        </p:nvSpPr>
        <p:spPr>
          <a:xfrm>
            <a:off x="10046029"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a:extLst>
              <a:ext uri="{FF2B5EF4-FFF2-40B4-BE49-F238E27FC236}">
                <a16:creationId xmlns:a16="http://schemas.microsoft.com/office/drawing/2014/main" id="{892A6145-3D6A-CD4E-9B91-EC1866A88208}"/>
              </a:ext>
            </a:extLst>
          </p:cNvPr>
          <p:cNvSpPr>
            <a:spLocks noGrp="1"/>
          </p:cNvSpPr>
          <p:nvPr>
            <p:ph idx="80" hasCustomPrompt="1"/>
          </p:nvPr>
        </p:nvSpPr>
        <p:spPr>
          <a:xfrm>
            <a:off x="10046029"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2" name="Content Placeholder 2">
            <a:extLst>
              <a:ext uri="{FF2B5EF4-FFF2-40B4-BE49-F238E27FC236}">
                <a16:creationId xmlns:a16="http://schemas.microsoft.com/office/drawing/2014/main" id="{A120382C-75C6-014A-9790-440AC54B393F}"/>
              </a:ext>
            </a:extLst>
          </p:cNvPr>
          <p:cNvSpPr>
            <a:spLocks noGrp="1"/>
          </p:cNvSpPr>
          <p:nvPr>
            <p:ph idx="81" hasCustomPrompt="1"/>
          </p:nvPr>
        </p:nvSpPr>
        <p:spPr>
          <a:xfrm>
            <a:off x="10046029"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3" name="Content Placeholder 2">
            <a:extLst>
              <a:ext uri="{FF2B5EF4-FFF2-40B4-BE49-F238E27FC236}">
                <a16:creationId xmlns:a16="http://schemas.microsoft.com/office/drawing/2014/main" id="{7664DD72-845A-FC4F-86BF-FE2F5D6A9C8A}"/>
              </a:ext>
            </a:extLst>
          </p:cNvPr>
          <p:cNvSpPr>
            <a:spLocks noGrp="1"/>
          </p:cNvSpPr>
          <p:nvPr>
            <p:ph idx="82" hasCustomPrompt="1"/>
          </p:nvPr>
        </p:nvSpPr>
        <p:spPr>
          <a:xfrm>
            <a:off x="10046029"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4" name="Content Placeholder 2">
            <a:extLst>
              <a:ext uri="{FF2B5EF4-FFF2-40B4-BE49-F238E27FC236}">
                <a16:creationId xmlns:a16="http://schemas.microsoft.com/office/drawing/2014/main" id="{5984E6C7-EEB4-C547-8F7E-3DF29C3C2FF0}"/>
              </a:ext>
            </a:extLst>
          </p:cNvPr>
          <p:cNvSpPr>
            <a:spLocks noGrp="1"/>
          </p:cNvSpPr>
          <p:nvPr>
            <p:ph idx="83" hasCustomPrompt="1"/>
          </p:nvPr>
        </p:nvSpPr>
        <p:spPr>
          <a:xfrm>
            <a:off x="10046029" y="5804828"/>
            <a:ext cx="1258091" cy="458362"/>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6998949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9104" y="2209800"/>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2"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14" name="Content Placeholder 2">
            <a:extLst>
              <a:ext uri="{FF2B5EF4-FFF2-40B4-BE49-F238E27FC236}">
                <a16:creationId xmlns:a16="http://schemas.microsoft.com/office/drawing/2014/main" id="{53519A4A-9219-1146-A62A-3E8031025C50}"/>
              </a:ext>
            </a:extLst>
          </p:cNvPr>
          <p:cNvSpPr>
            <a:spLocks noGrp="1"/>
          </p:cNvSpPr>
          <p:nvPr>
            <p:ph idx="10" hasCustomPrompt="1"/>
          </p:nvPr>
        </p:nvSpPr>
        <p:spPr>
          <a:xfrm>
            <a:off x="3499104" y="2807677"/>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5" name="Content Placeholder 2">
            <a:extLst>
              <a:ext uri="{FF2B5EF4-FFF2-40B4-BE49-F238E27FC236}">
                <a16:creationId xmlns:a16="http://schemas.microsoft.com/office/drawing/2014/main" id="{6B7AEE27-F70D-0E4F-909D-9E6945E10DFB}"/>
              </a:ext>
            </a:extLst>
          </p:cNvPr>
          <p:cNvSpPr>
            <a:spLocks noGrp="1"/>
          </p:cNvSpPr>
          <p:nvPr>
            <p:ph idx="11" hasCustomPrompt="1"/>
          </p:nvPr>
        </p:nvSpPr>
        <p:spPr>
          <a:xfrm>
            <a:off x="3499104" y="3393831"/>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6" name="Content Placeholder 2">
            <a:extLst>
              <a:ext uri="{FF2B5EF4-FFF2-40B4-BE49-F238E27FC236}">
                <a16:creationId xmlns:a16="http://schemas.microsoft.com/office/drawing/2014/main" id="{164EB7B3-A691-D94C-AFCB-A87D0DDDB328}"/>
              </a:ext>
            </a:extLst>
          </p:cNvPr>
          <p:cNvSpPr>
            <a:spLocks noGrp="1"/>
          </p:cNvSpPr>
          <p:nvPr>
            <p:ph idx="12" hasCustomPrompt="1"/>
          </p:nvPr>
        </p:nvSpPr>
        <p:spPr>
          <a:xfrm>
            <a:off x="3499104" y="3979984"/>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5525B9B0-F5E5-E444-BF6C-1117FF69152E}"/>
              </a:ext>
            </a:extLst>
          </p:cNvPr>
          <p:cNvSpPr>
            <a:spLocks noGrp="1"/>
          </p:cNvSpPr>
          <p:nvPr>
            <p:ph idx="13" hasCustomPrompt="1"/>
          </p:nvPr>
        </p:nvSpPr>
        <p:spPr>
          <a:xfrm>
            <a:off x="3499104" y="4577861"/>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21531B7A-D477-E249-9D1A-DA4E373A207F}"/>
              </a:ext>
            </a:extLst>
          </p:cNvPr>
          <p:cNvSpPr>
            <a:spLocks noGrp="1"/>
          </p:cNvSpPr>
          <p:nvPr>
            <p:ph idx="14" hasCustomPrompt="1"/>
          </p:nvPr>
        </p:nvSpPr>
        <p:spPr>
          <a:xfrm>
            <a:off x="3499104" y="5164016"/>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A62099F-1357-724A-B5DA-BB02CBF114A2}"/>
              </a:ext>
            </a:extLst>
          </p:cNvPr>
          <p:cNvSpPr>
            <a:spLocks noGrp="1"/>
          </p:cNvSpPr>
          <p:nvPr>
            <p:ph idx="15" hasCustomPrompt="1"/>
          </p:nvPr>
        </p:nvSpPr>
        <p:spPr>
          <a:xfrm>
            <a:off x="3499104" y="5738447"/>
            <a:ext cx="7827264" cy="512064"/>
          </a:xfrm>
          <a:prstGeom prst="rect">
            <a:avLst/>
          </a:prstGeom>
        </p:spPr>
        <p:txBody>
          <a:bodyPr lIns="91440"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797315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4" name="Content Placeholder 2"/>
          <p:cNvSpPr>
            <a:spLocks noGrp="1"/>
          </p:cNvSpPr>
          <p:nvPr>
            <p:ph idx="1" hasCustomPrompt="1"/>
          </p:nvPr>
        </p:nvSpPr>
        <p:spPr>
          <a:xfrm>
            <a:off x="3499104" y="221894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23" hasCustomPrompt="1"/>
          </p:nvPr>
        </p:nvSpPr>
        <p:spPr>
          <a:xfrm>
            <a:off x="3499104"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9" name="Content Placeholder 2">
            <a:extLst>
              <a:ext uri="{FF2B5EF4-FFF2-40B4-BE49-F238E27FC236}">
                <a16:creationId xmlns:a16="http://schemas.microsoft.com/office/drawing/2014/main" id="{8923EAE8-D6F0-A945-84D3-BBEC836FE9FF}"/>
              </a:ext>
            </a:extLst>
          </p:cNvPr>
          <p:cNvSpPr>
            <a:spLocks noGrp="1"/>
          </p:cNvSpPr>
          <p:nvPr>
            <p:ph idx="24" hasCustomPrompt="1"/>
          </p:nvPr>
        </p:nvSpPr>
        <p:spPr>
          <a:xfrm>
            <a:off x="3499104" y="280509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F230B7CE-7B4B-154E-AEEF-B3F2623F33BE}"/>
              </a:ext>
            </a:extLst>
          </p:cNvPr>
          <p:cNvSpPr>
            <a:spLocks noGrp="1"/>
          </p:cNvSpPr>
          <p:nvPr>
            <p:ph idx="25" hasCustomPrompt="1"/>
          </p:nvPr>
        </p:nvSpPr>
        <p:spPr>
          <a:xfrm>
            <a:off x="3499104" y="340297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1FCD32DC-523D-3D49-A850-0E393C3F9697}"/>
              </a:ext>
            </a:extLst>
          </p:cNvPr>
          <p:cNvSpPr>
            <a:spLocks noGrp="1"/>
          </p:cNvSpPr>
          <p:nvPr>
            <p:ph idx="26" hasCustomPrompt="1"/>
          </p:nvPr>
        </p:nvSpPr>
        <p:spPr>
          <a:xfrm>
            <a:off x="3499104" y="397740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DABCAC8-6E8C-294C-83FA-39FE61534BB4}"/>
              </a:ext>
            </a:extLst>
          </p:cNvPr>
          <p:cNvSpPr>
            <a:spLocks noGrp="1"/>
          </p:cNvSpPr>
          <p:nvPr>
            <p:ph idx="27" hasCustomPrompt="1"/>
          </p:nvPr>
        </p:nvSpPr>
        <p:spPr>
          <a:xfrm>
            <a:off x="3499104" y="457528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F4625B6F-82B5-5D48-9C0B-4424DDEDE345}"/>
              </a:ext>
            </a:extLst>
          </p:cNvPr>
          <p:cNvSpPr>
            <a:spLocks noGrp="1"/>
          </p:cNvSpPr>
          <p:nvPr>
            <p:ph idx="28" hasCustomPrompt="1"/>
          </p:nvPr>
        </p:nvSpPr>
        <p:spPr>
          <a:xfrm>
            <a:off x="3499104" y="514971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ADAA5899-1C71-6348-A562-0A330556DC66}"/>
              </a:ext>
            </a:extLst>
          </p:cNvPr>
          <p:cNvSpPr>
            <a:spLocks noGrp="1"/>
          </p:cNvSpPr>
          <p:nvPr>
            <p:ph idx="29" hasCustomPrompt="1"/>
          </p:nvPr>
        </p:nvSpPr>
        <p:spPr>
          <a:xfrm>
            <a:off x="3499104" y="5747589"/>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55AD0286-313D-AF4F-9FC8-54D32B943E85}"/>
              </a:ext>
            </a:extLst>
          </p:cNvPr>
          <p:cNvSpPr>
            <a:spLocks noGrp="1"/>
          </p:cNvSpPr>
          <p:nvPr>
            <p:ph idx="30" hasCustomPrompt="1"/>
          </p:nvPr>
        </p:nvSpPr>
        <p:spPr>
          <a:xfrm>
            <a:off x="7438057" y="221894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ACA4BEB2-B98D-FD4A-8D90-12C790DD8FEF}"/>
              </a:ext>
            </a:extLst>
          </p:cNvPr>
          <p:cNvSpPr>
            <a:spLocks noGrp="1"/>
          </p:cNvSpPr>
          <p:nvPr>
            <p:ph idx="31" hasCustomPrompt="1"/>
          </p:nvPr>
        </p:nvSpPr>
        <p:spPr>
          <a:xfrm>
            <a:off x="7438057"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4" name="Content Placeholder 2">
            <a:extLst>
              <a:ext uri="{FF2B5EF4-FFF2-40B4-BE49-F238E27FC236}">
                <a16:creationId xmlns:a16="http://schemas.microsoft.com/office/drawing/2014/main" id="{1DC8F532-6713-C94D-B47C-0E70C5DD0C9D}"/>
              </a:ext>
            </a:extLst>
          </p:cNvPr>
          <p:cNvSpPr>
            <a:spLocks noGrp="1"/>
          </p:cNvSpPr>
          <p:nvPr>
            <p:ph idx="32" hasCustomPrompt="1"/>
          </p:nvPr>
        </p:nvSpPr>
        <p:spPr>
          <a:xfrm>
            <a:off x="7438057" y="280509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a:extLst>
              <a:ext uri="{FF2B5EF4-FFF2-40B4-BE49-F238E27FC236}">
                <a16:creationId xmlns:a16="http://schemas.microsoft.com/office/drawing/2014/main" id="{58C72C65-69B0-BC46-A65D-9B6C6AE750A5}"/>
              </a:ext>
            </a:extLst>
          </p:cNvPr>
          <p:cNvSpPr>
            <a:spLocks noGrp="1"/>
          </p:cNvSpPr>
          <p:nvPr>
            <p:ph idx="33" hasCustomPrompt="1"/>
          </p:nvPr>
        </p:nvSpPr>
        <p:spPr>
          <a:xfrm>
            <a:off x="7438057" y="340297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F5EAF90D-F56E-244A-BC41-4DD4412114D2}"/>
              </a:ext>
            </a:extLst>
          </p:cNvPr>
          <p:cNvSpPr>
            <a:spLocks noGrp="1"/>
          </p:cNvSpPr>
          <p:nvPr>
            <p:ph idx="34" hasCustomPrompt="1"/>
          </p:nvPr>
        </p:nvSpPr>
        <p:spPr>
          <a:xfrm>
            <a:off x="7438057" y="397740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0B14518A-A6FD-6F49-B803-6AEEBD024383}"/>
              </a:ext>
            </a:extLst>
          </p:cNvPr>
          <p:cNvSpPr>
            <a:spLocks noGrp="1"/>
          </p:cNvSpPr>
          <p:nvPr>
            <p:ph idx="35" hasCustomPrompt="1"/>
          </p:nvPr>
        </p:nvSpPr>
        <p:spPr>
          <a:xfrm>
            <a:off x="7438057" y="457528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AB447606-F765-D94B-8748-1067550421E6}"/>
              </a:ext>
            </a:extLst>
          </p:cNvPr>
          <p:cNvSpPr>
            <a:spLocks noGrp="1"/>
          </p:cNvSpPr>
          <p:nvPr>
            <p:ph idx="36" hasCustomPrompt="1"/>
          </p:nvPr>
        </p:nvSpPr>
        <p:spPr>
          <a:xfrm>
            <a:off x="7438057" y="514971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D12DD381-C312-A94B-8F7B-A55154E665FF}"/>
              </a:ext>
            </a:extLst>
          </p:cNvPr>
          <p:cNvSpPr>
            <a:spLocks noGrp="1"/>
          </p:cNvSpPr>
          <p:nvPr>
            <p:ph idx="37" hasCustomPrompt="1"/>
          </p:nvPr>
        </p:nvSpPr>
        <p:spPr>
          <a:xfrm>
            <a:off x="7438057" y="5747589"/>
            <a:ext cx="386080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8779252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8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6" name="Content Placeholder 2">
            <a:extLst>
              <a:ext uri="{FF2B5EF4-FFF2-40B4-BE49-F238E27FC236}">
                <a16:creationId xmlns:a16="http://schemas.microsoft.com/office/drawing/2014/main" id="{CFC3D627-EF74-7049-8EE6-C18E283BB10B}"/>
              </a:ext>
            </a:extLst>
          </p:cNvPr>
          <p:cNvSpPr>
            <a:spLocks noGrp="1"/>
          </p:cNvSpPr>
          <p:nvPr>
            <p:ph idx="23" hasCustomPrompt="1"/>
          </p:nvPr>
        </p:nvSpPr>
        <p:spPr>
          <a:xfrm>
            <a:off x="3499104" y="1361597"/>
            <a:ext cx="3887670" cy="79951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4" name="Content Placeholder 2">
            <a:extLst>
              <a:ext uri="{FF2B5EF4-FFF2-40B4-BE49-F238E27FC236}">
                <a16:creationId xmlns:a16="http://schemas.microsoft.com/office/drawing/2014/main" id="{FB7CF761-528B-4D45-B6E7-071611DA789A}"/>
              </a:ext>
            </a:extLst>
          </p:cNvPr>
          <p:cNvSpPr>
            <a:spLocks noGrp="1"/>
          </p:cNvSpPr>
          <p:nvPr>
            <p:ph idx="39" hasCustomPrompt="1"/>
          </p:nvPr>
        </p:nvSpPr>
        <p:spPr>
          <a:xfrm>
            <a:off x="7438056" y="1361597"/>
            <a:ext cx="3887670" cy="79951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5" name="Content Placeholder 2">
            <a:extLst>
              <a:ext uri="{FF2B5EF4-FFF2-40B4-BE49-F238E27FC236}">
                <a16:creationId xmlns:a16="http://schemas.microsoft.com/office/drawing/2014/main" id="{15943205-E296-FD47-AA30-87836CDCDAA7}"/>
              </a:ext>
            </a:extLst>
          </p:cNvPr>
          <p:cNvSpPr>
            <a:spLocks noGrp="1"/>
          </p:cNvSpPr>
          <p:nvPr>
            <p:ph idx="1" hasCustomPrompt="1"/>
          </p:nvPr>
        </p:nvSpPr>
        <p:spPr>
          <a:xfrm>
            <a:off x="3499104" y="2218944"/>
            <a:ext cx="3887670" cy="512064"/>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9805CF42-DC2F-2241-87A1-A361CF177F74}"/>
              </a:ext>
            </a:extLst>
          </p:cNvPr>
          <p:cNvSpPr>
            <a:spLocks noGrp="1"/>
          </p:cNvSpPr>
          <p:nvPr>
            <p:ph idx="24" hasCustomPrompt="1"/>
          </p:nvPr>
        </p:nvSpPr>
        <p:spPr>
          <a:xfrm>
            <a:off x="3499104" y="2805097"/>
            <a:ext cx="3887670" cy="512064"/>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874B0B6B-18D7-F542-A48A-BA46DFF40FBE}"/>
              </a:ext>
            </a:extLst>
          </p:cNvPr>
          <p:cNvSpPr>
            <a:spLocks noGrp="1"/>
          </p:cNvSpPr>
          <p:nvPr>
            <p:ph idx="25" hasCustomPrompt="1"/>
          </p:nvPr>
        </p:nvSpPr>
        <p:spPr>
          <a:xfrm>
            <a:off x="3499104" y="3391251"/>
            <a:ext cx="3887670"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DE53A1A0-B71D-C946-BB10-23449B694582}"/>
              </a:ext>
            </a:extLst>
          </p:cNvPr>
          <p:cNvSpPr>
            <a:spLocks noGrp="1"/>
          </p:cNvSpPr>
          <p:nvPr>
            <p:ph idx="26" hasCustomPrompt="1"/>
          </p:nvPr>
        </p:nvSpPr>
        <p:spPr>
          <a:xfrm>
            <a:off x="3499104" y="3977404"/>
            <a:ext cx="3887670" cy="512064"/>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E1AE74C4-C3F6-B94D-8203-50EDEBF5B9AC}"/>
              </a:ext>
            </a:extLst>
          </p:cNvPr>
          <p:cNvSpPr>
            <a:spLocks noGrp="1"/>
          </p:cNvSpPr>
          <p:nvPr>
            <p:ph idx="27" hasCustomPrompt="1"/>
          </p:nvPr>
        </p:nvSpPr>
        <p:spPr>
          <a:xfrm>
            <a:off x="3499104" y="4563559"/>
            <a:ext cx="3887670" cy="512064"/>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4E29ACFC-BEEB-5A42-B7D4-94F0E3334441}"/>
              </a:ext>
            </a:extLst>
          </p:cNvPr>
          <p:cNvSpPr>
            <a:spLocks noGrp="1"/>
          </p:cNvSpPr>
          <p:nvPr>
            <p:ph idx="28" hasCustomPrompt="1"/>
          </p:nvPr>
        </p:nvSpPr>
        <p:spPr>
          <a:xfrm>
            <a:off x="3499104" y="5161436"/>
            <a:ext cx="3887670" cy="512064"/>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2A4C8371-F599-AF43-A8DB-19EAA6E3F88B}"/>
              </a:ext>
            </a:extLst>
          </p:cNvPr>
          <p:cNvSpPr>
            <a:spLocks noGrp="1"/>
          </p:cNvSpPr>
          <p:nvPr>
            <p:ph idx="29" hasCustomPrompt="1"/>
          </p:nvPr>
        </p:nvSpPr>
        <p:spPr>
          <a:xfrm>
            <a:off x="3499104" y="5724144"/>
            <a:ext cx="3887670" cy="512064"/>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a:extLst>
              <a:ext uri="{FF2B5EF4-FFF2-40B4-BE49-F238E27FC236}">
                <a16:creationId xmlns:a16="http://schemas.microsoft.com/office/drawing/2014/main" id="{E5B0D545-1A1A-8D44-8447-124E4D3C4737}"/>
              </a:ext>
            </a:extLst>
          </p:cNvPr>
          <p:cNvSpPr>
            <a:spLocks noGrp="1"/>
          </p:cNvSpPr>
          <p:nvPr>
            <p:ph idx="38" hasCustomPrompt="1"/>
          </p:nvPr>
        </p:nvSpPr>
        <p:spPr>
          <a:xfrm>
            <a:off x="7438056" y="2218944"/>
            <a:ext cx="3887670" cy="512064"/>
          </a:xfrm>
          <a:prstGeom prst="rect">
            <a:avLst/>
          </a:prstGeom>
        </p:spPr>
        <p:txBody>
          <a:bodyPr anchor="ctr"/>
          <a:lstStyle>
            <a:lvl1pPr marL="0" indent="0" algn="ctr">
              <a:buFontTx/>
              <a:buNone/>
              <a:defRPr sz="2133"/>
            </a:lvl1pPr>
          </a:lstStyle>
          <a:p>
            <a:pPr lvl="0"/>
            <a:r>
              <a:rPr lang="en-US" dirty="0"/>
              <a:t>Answer</a:t>
            </a:r>
          </a:p>
        </p:txBody>
      </p:sp>
      <p:sp>
        <p:nvSpPr>
          <p:cNvPr id="75" name="Content Placeholder 2">
            <a:extLst>
              <a:ext uri="{FF2B5EF4-FFF2-40B4-BE49-F238E27FC236}">
                <a16:creationId xmlns:a16="http://schemas.microsoft.com/office/drawing/2014/main" id="{0F7EADB6-48C9-7046-9AD3-1A99CC92AE5B}"/>
              </a:ext>
            </a:extLst>
          </p:cNvPr>
          <p:cNvSpPr>
            <a:spLocks noGrp="1"/>
          </p:cNvSpPr>
          <p:nvPr>
            <p:ph idx="40" hasCustomPrompt="1"/>
          </p:nvPr>
        </p:nvSpPr>
        <p:spPr>
          <a:xfrm>
            <a:off x="7438056" y="2805097"/>
            <a:ext cx="3887670" cy="512064"/>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a:extLst>
              <a:ext uri="{FF2B5EF4-FFF2-40B4-BE49-F238E27FC236}">
                <a16:creationId xmlns:a16="http://schemas.microsoft.com/office/drawing/2014/main" id="{3FBE96EB-822F-DE42-B660-63B7814B9EC8}"/>
              </a:ext>
            </a:extLst>
          </p:cNvPr>
          <p:cNvSpPr>
            <a:spLocks noGrp="1"/>
          </p:cNvSpPr>
          <p:nvPr>
            <p:ph idx="41" hasCustomPrompt="1"/>
          </p:nvPr>
        </p:nvSpPr>
        <p:spPr>
          <a:xfrm>
            <a:off x="7438056" y="3391251"/>
            <a:ext cx="3887670"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a:extLst>
              <a:ext uri="{FF2B5EF4-FFF2-40B4-BE49-F238E27FC236}">
                <a16:creationId xmlns:a16="http://schemas.microsoft.com/office/drawing/2014/main" id="{4B0E2C28-45F1-FB45-B10A-244092205266}"/>
              </a:ext>
            </a:extLst>
          </p:cNvPr>
          <p:cNvSpPr>
            <a:spLocks noGrp="1"/>
          </p:cNvSpPr>
          <p:nvPr>
            <p:ph idx="42" hasCustomPrompt="1"/>
          </p:nvPr>
        </p:nvSpPr>
        <p:spPr>
          <a:xfrm>
            <a:off x="7438056" y="3977404"/>
            <a:ext cx="3887670"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a:extLst>
              <a:ext uri="{FF2B5EF4-FFF2-40B4-BE49-F238E27FC236}">
                <a16:creationId xmlns:a16="http://schemas.microsoft.com/office/drawing/2014/main" id="{DBB33337-CD91-3543-9458-1D25C67D84D2}"/>
              </a:ext>
            </a:extLst>
          </p:cNvPr>
          <p:cNvSpPr>
            <a:spLocks noGrp="1"/>
          </p:cNvSpPr>
          <p:nvPr>
            <p:ph idx="43" hasCustomPrompt="1"/>
          </p:nvPr>
        </p:nvSpPr>
        <p:spPr>
          <a:xfrm>
            <a:off x="7438056" y="4563559"/>
            <a:ext cx="3887670"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a:extLst>
              <a:ext uri="{FF2B5EF4-FFF2-40B4-BE49-F238E27FC236}">
                <a16:creationId xmlns:a16="http://schemas.microsoft.com/office/drawing/2014/main" id="{080DEC13-F098-964B-A223-6516B8AC2215}"/>
              </a:ext>
            </a:extLst>
          </p:cNvPr>
          <p:cNvSpPr>
            <a:spLocks noGrp="1"/>
          </p:cNvSpPr>
          <p:nvPr>
            <p:ph idx="44" hasCustomPrompt="1"/>
          </p:nvPr>
        </p:nvSpPr>
        <p:spPr>
          <a:xfrm>
            <a:off x="7438056" y="5161436"/>
            <a:ext cx="3887670" cy="512064"/>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a:extLst>
              <a:ext uri="{FF2B5EF4-FFF2-40B4-BE49-F238E27FC236}">
                <a16:creationId xmlns:a16="http://schemas.microsoft.com/office/drawing/2014/main" id="{576BB8D2-CCB8-5D48-BBA0-F23BAE70CAE1}"/>
              </a:ext>
            </a:extLst>
          </p:cNvPr>
          <p:cNvSpPr>
            <a:spLocks noGrp="1"/>
          </p:cNvSpPr>
          <p:nvPr>
            <p:ph idx="45" hasCustomPrompt="1"/>
          </p:nvPr>
        </p:nvSpPr>
        <p:spPr>
          <a:xfrm>
            <a:off x="7438056" y="5724144"/>
            <a:ext cx="3887670" cy="512064"/>
          </a:xfrm>
          <a:prstGeom prst="rect">
            <a:avLst/>
          </a:prstGeom>
        </p:spPr>
        <p:txBody>
          <a:bodyPr anchor="ctr"/>
          <a:lstStyle>
            <a:lvl1pPr marL="0" indent="0" algn="ctr">
              <a:buFontTx/>
              <a:buNone/>
              <a:defRPr sz="2133"/>
            </a:lvl1pPr>
          </a:lstStyle>
          <a:p>
            <a:pPr lvl="0"/>
            <a:r>
              <a:rPr lang="en-US" dirty="0"/>
              <a:t>Answer</a:t>
            </a:r>
          </a:p>
        </p:txBody>
      </p:sp>
      <p:sp>
        <p:nvSpPr>
          <p:cNvPr id="37" name="Rectangle 2">
            <a:extLst>
              <a:ext uri="{FF2B5EF4-FFF2-40B4-BE49-F238E27FC236}">
                <a16:creationId xmlns:a16="http://schemas.microsoft.com/office/drawing/2014/main" id="{AA57FA00-BD16-904B-9C55-A989D9C0A693}"/>
              </a:ext>
            </a:extLst>
          </p:cNvPr>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Tree>
    <p:extLst>
      <p:ext uri="{BB962C8B-B14F-4D97-AF65-F5344CB8AC3E}">
        <p14:creationId xmlns:p14="http://schemas.microsoft.com/office/powerpoint/2010/main" val="3952988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7" y="220504"/>
            <a:ext cx="11447319" cy="838200"/>
          </a:xfrm>
          <a:prstGeom prst="rect">
            <a:avLst/>
          </a:prstGeom>
        </p:spPr>
        <p:txBody>
          <a:bodyPr lIns="91388" tIns="45693" rIns="91388" bIns="45693"/>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33" y="6526842"/>
            <a:ext cx="11445393" cy="226084"/>
          </a:xfrm>
          <a:prstGeom prst="rect">
            <a:avLst/>
          </a:prstGeom>
        </p:spPr>
        <p:txBody>
          <a:bodyPr lIns="91398" tIns="45699" rIns="91398" bIns="45699" anchor="b"/>
          <a:lstStyle>
            <a:lvl1pPr marL="0" indent="0">
              <a:buNone/>
              <a:defRPr sz="1059" b="1">
                <a:solidFill>
                  <a:schemeClr val="bg1"/>
                </a:solidFill>
              </a:defRPr>
            </a:lvl1pPr>
            <a:lvl2pPr marL="403187" indent="0">
              <a:buNone/>
              <a:defRPr sz="1059">
                <a:solidFill>
                  <a:schemeClr val="bg1"/>
                </a:solidFill>
              </a:defRPr>
            </a:lvl2pPr>
            <a:lvl3pPr marL="806375" indent="0">
              <a:buNone/>
              <a:defRPr sz="1059">
                <a:solidFill>
                  <a:schemeClr val="bg1"/>
                </a:solidFill>
              </a:defRPr>
            </a:lvl3pPr>
            <a:lvl4pPr marL="1209560" indent="0">
              <a:buNone/>
              <a:defRPr sz="1059">
                <a:solidFill>
                  <a:schemeClr val="bg1"/>
                </a:solidFill>
              </a:defRPr>
            </a:lvl4pPr>
            <a:lvl5pPr marL="1612749" indent="0">
              <a:buNone/>
              <a:defRPr sz="1059">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vider Slide">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5627"/>
          <a:stretch/>
        </p:blipFill>
        <p:spPr bwMode="grayWhite">
          <a:xfrm>
            <a:off x="0" y="3405193"/>
            <a:ext cx="12192000" cy="3452811"/>
          </a:xfrm>
          <a:prstGeom prst="rect">
            <a:avLst/>
          </a:prstGeom>
        </p:spPr>
      </p:pic>
      <p:sp>
        <p:nvSpPr>
          <p:cNvPr id="3106" name="Rectangle 34"/>
          <p:cNvSpPr>
            <a:spLocks noGrp="1" noChangeArrowheads="1"/>
          </p:cNvSpPr>
          <p:nvPr>
            <p:ph type="ctrTitle" sz="quarter"/>
          </p:nvPr>
        </p:nvSpPr>
        <p:spPr>
          <a:xfrm>
            <a:off x="381000" y="1876568"/>
            <a:ext cx="11430000" cy="1143000"/>
          </a:xfrm>
          <a:prstGeom prst="rect">
            <a:avLst/>
          </a:prstGeom>
        </p:spPr>
        <p:txBody>
          <a:bodyPr lIns="91388" tIns="45693" rIns="91388" bIns="45693" anchor="b"/>
          <a:lstStyle>
            <a:lvl1pPr>
              <a:defRPr b="1">
                <a:solidFill>
                  <a:schemeClr val="accent2"/>
                </a:solidFill>
              </a:defRPr>
            </a:lvl1pPr>
          </a:lstStyle>
          <a:p>
            <a:r>
              <a:rPr lang="en-US" dirty="0"/>
              <a:t>Click to edit Master title style</a:t>
            </a:r>
          </a:p>
        </p:txBody>
      </p:sp>
      <p:sp>
        <p:nvSpPr>
          <p:cNvPr id="3107" name="Rectangle 35"/>
          <p:cNvSpPr>
            <a:spLocks noGrp="1" noChangeArrowheads="1"/>
          </p:cNvSpPr>
          <p:nvPr>
            <p:ph type="subTitle" sz="quarter" idx="1"/>
          </p:nvPr>
        </p:nvSpPr>
        <p:spPr>
          <a:xfrm>
            <a:off x="381000" y="3669443"/>
            <a:ext cx="11430000" cy="1752600"/>
          </a:xfrm>
          <a:prstGeom prst="rect">
            <a:avLst/>
          </a:prstGeom>
        </p:spPr>
        <p:txBody>
          <a:bodyPr lIns="92012" tIns="46008" rIns="92012" bIns="46008"/>
          <a:lstStyle>
            <a:lvl1pPr marL="0" indent="0" algn="ctr">
              <a:buFont typeface="Wingdings" pitchFamily="2" charset="2"/>
              <a:buNone/>
              <a:defRPr>
                <a:solidFill>
                  <a:srgbClr val="FFFFFF"/>
                </a:solidFill>
              </a:defRPr>
            </a:lvl1pPr>
          </a:lstStyle>
          <a:p>
            <a:r>
              <a:rPr lang="en-US" dirty="0"/>
              <a:t>Click to edit Master subtitle style</a:t>
            </a:r>
          </a:p>
        </p:txBody>
      </p:sp>
      <p:cxnSp>
        <p:nvCxnSpPr>
          <p:cNvPr id="5" name="Straight Connector 4"/>
          <p:cNvCxnSpPr/>
          <p:nvPr userDrawn="1"/>
        </p:nvCxnSpPr>
        <p:spPr>
          <a:xfrm>
            <a:off x="0" y="3416959"/>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22300" y="6249988"/>
            <a:ext cx="2844800" cy="207963"/>
          </a:xfrm>
          <a:prstGeom prst="rect">
            <a:avLst/>
          </a:prstGeom>
          <a:ln/>
        </p:spPr>
        <p:txBody>
          <a:bodyPr lIns="91398" tIns="45699" rIns="91398" bIns="45699"/>
          <a:lstStyle>
            <a:lvl1pPr>
              <a:defRPr/>
            </a:lvl1pPr>
          </a:lstStyle>
          <a:p>
            <a:pPr defTabSz="456869" eaLnBrk="1" fontAlgn="auto" hangingPunct="1">
              <a:spcBef>
                <a:spcPts val="0"/>
              </a:spcBef>
              <a:spcAft>
                <a:spcPts val="0"/>
              </a:spcAft>
              <a:defRPr/>
            </a:pPr>
            <a:r>
              <a:rPr lang="de-DE" sz="1795">
                <a:solidFill>
                  <a:srgbClr val="1C2E37"/>
                </a:solidFill>
                <a:latin typeface="Calibri"/>
                <a:ea typeface=""/>
              </a:rPr>
              <a:t>19.10.2005 / </a:t>
            </a:r>
            <a:fld id="{CEF88F35-B23D-4308-86F7-AEF7C622C0AF}" type="slidenum">
              <a:rPr lang="de-DE" sz="1795" smtClean="0">
                <a:solidFill>
                  <a:srgbClr val="1C2E37"/>
                </a:solidFill>
                <a:latin typeface="Calibri"/>
                <a:ea typeface=""/>
              </a:rPr>
              <a:pPr defTabSz="456869" eaLnBrk="1" fontAlgn="auto" hangingPunct="1">
                <a:spcBef>
                  <a:spcPts val="0"/>
                </a:spcBef>
                <a:spcAft>
                  <a:spcPts val="0"/>
                </a:spcAft>
                <a:defRPr/>
              </a:pPr>
              <a:t>‹#›</a:t>
            </a:fld>
            <a:endParaRPr lang="de-DE" sz="1795">
              <a:solidFill>
                <a:srgbClr val="1C2E37"/>
              </a:solidFill>
              <a:latin typeface="Calibri"/>
              <a:ea typeface=""/>
            </a:endParaRPr>
          </a:p>
        </p:txBody>
      </p:sp>
      <p:sp>
        <p:nvSpPr>
          <p:cNvPr id="3" name="Rectangle 5"/>
          <p:cNvSpPr>
            <a:spLocks noGrp="1" noChangeArrowheads="1"/>
          </p:cNvSpPr>
          <p:nvPr>
            <p:ph type="ftr" sz="quarter" idx="11"/>
          </p:nvPr>
        </p:nvSpPr>
        <p:spPr>
          <a:xfrm>
            <a:off x="7727951" y="6237288"/>
            <a:ext cx="3860800" cy="476251"/>
          </a:xfrm>
          <a:prstGeom prst="rect">
            <a:avLst/>
          </a:prstGeom>
          <a:ln/>
        </p:spPr>
        <p:txBody>
          <a:bodyPr lIns="91398" tIns="45699" rIns="91398" bIns="45699"/>
          <a:lstStyle>
            <a:lvl1pPr>
              <a:defRPr/>
            </a:lvl1pPr>
          </a:lstStyle>
          <a:p>
            <a:pPr defTabSz="456869" eaLnBrk="1" fontAlgn="auto" hangingPunct="1">
              <a:spcBef>
                <a:spcPts val="0"/>
              </a:spcBef>
              <a:spcAft>
                <a:spcPts val="0"/>
              </a:spcAft>
              <a:defRPr/>
            </a:pPr>
            <a:endParaRPr lang="de-DE" sz="1795">
              <a:solidFill>
                <a:srgbClr val="1C2E37"/>
              </a:solidFill>
              <a:latin typeface="Calibri"/>
              <a:ea typeface=""/>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552123"/>
            <a:ext cx="7006269" cy="553999"/>
          </a:xfrm>
        </p:spPr>
        <p:txBody>
          <a:bodyPr lIns="91398" tIns="45699" rIns="91398" bIns="45699" anchor="b">
            <a:noAutofit/>
          </a:bodyPr>
          <a:lstStyle>
            <a:lvl1pPr>
              <a:defRPr sz="2381" cap="none" baseline="0">
                <a:latin typeface="Arial" panose="020B0604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20000" y="1080001"/>
            <a:ext cx="7006269" cy="488795"/>
          </a:xfrm>
        </p:spPr>
        <p:txBody>
          <a:bodyPr lIns="91398" tIns="45699" rIns="91398" bIns="45699">
            <a:noAutofit/>
          </a:bodyPr>
          <a:lstStyle>
            <a:lvl1pPr marL="0" indent="0">
              <a:buNone/>
              <a:defRPr sz="1941" baseline="0">
                <a:solidFill>
                  <a:schemeClr val="tx1"/>
                </a:solidFill>
                <a:latin typeface="Arial" panose="020B0604020202020204" pitchFamily="34" charset="0"/>
              </a:defRPr>
            </a:lvl1pPr>
          </a:lstStyle>
          <a:p>
            <a:pPr lvl="0"/>
            <a:r>
              <a:rPr lang="en-US" dirty="0"/>
              <a:t>Click to edit Master text styles</a:t>
            </a:r>
          </a:p>
        </p:txBody>
      </p:sp>
      <p:sp>
        <p:nvSpPr>
          <p:cNvPr id="13" name="Text Placeholder 6"/>
          <p:cNvSpPr>
            <a:spLocks noGrp="1"/>
          </p:cNvSpPr>
          <p:nvPr>
            <p:ph type="body" sz="quarter" idx="12"/>
          </p:nvPr>
        </p:nvSpPr>
        <p:spPr>
          <a:xfrm>
            <a:off x="720000" y="2112963"/>
            <a:ext cx="10742400" cy="4020208"/>
          </a:xfrm>
        </p:spPr>
        <p:txBody>
          <a:bodyPr lIns="91398" tIns="45699" rIns="91398" bIns="45699">
            <a:noAutofit/>
          </a:bodyPr>
          <a:lstStyle>
            <a:lvl1pPr marL="0" indent="0">
              <a:buNone/>
              <a:defRPr sz="1588" baseline="0">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3"/>
          </p:nvPr>
        </p:nvSpPr>
        <p:spPr/>
        <p:txBody>
          <a:bodyPr lIns="91398" tIns="45699" rIns="91398" bIns="45699"/>
          <a:lstStyle>
            <a:lvl1pPr>
              <a:defRPr/>
            </a:lvl1pPr>
          </a:lstStyle>
          <a:p>
            <a:pPr defTabSz="456869" eaLnBrk="1" fontAlgn="auto" hangingPunct="1">
              <a:spcBef>
                <a:spcPts val="0"/>
              </a:spcBef>
              <a:spcAft>
                <a:spcPts val="0"/>
              </a:spcAft>
              <a:defRPr/>
            </a:pPr>
            <a:fld id="{D7A788FA-F864-4521-9DFD-AF03C9BFF3E5}" type="slidenum">
              <a:rPr lang="en-US" altLang="en-US" sz="1795" smtClean="0">
                <a:solidFill>
                  <a:srgbClr val="1C2E37"/>
                </a:solidFill>
                <a:latin typeface="Calibri"/>
                <a:ea typeface=""/>
              </a:rPr>
              <a:pPr defTabSz="456869" eaLnBrk="1" fontAlgn="auto" hangingPunct="1">
                <a:spcBef>
                  <a:spcPts val="0"/>
                </a:spcBef>
                <a:spcAft>
                  <a:spcPts val="0"/>
                </a:spcAft>
                <a:defRPr/>
              </a:pPr>
              <a:t>‹#›</a:t>
            </a:fld>
            <a:endParaRPr lang="en-US" altLang="en-US" sz="1795" dirty="0">
              <a:solidFill>
                <a:srgbClr val="1C2E37"/>
              </a:solidFill>
              <a:latin typeface="Calibri"/>
              <a:ea typeface=""/>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with gutter spacin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l="81483"/>
          <a:stretch>
            <a:fillRect/>
          </a:stretch>
        </p:blipFill>
        <p:spPr bwMode="auto">
          <a:xfrm>
            <a:off x="11347451" y="6078540"/>
            <a:ext cx="814916"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758" y="1995494"/>
            <a:ext cx="15621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l="-1048" t="14111" r="61900"/>
          <a:stretch>
            <a:fillRect/>
          </a:stretch>
        </p:blipFill>
        <p:spPr bwMode="auto">
          <a:xfrm>
            <a:off x="4269319" y="180975"/>
            <a:ext cx="218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75" y="0"/>
            <a:ext cx="6790268" cy="6858000"/>
          </a:xfrm>
          <a:prstGeom prst="rect">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45" tIns="40323" rIns="80645" bIns="40323" anchor="ctr"/>
          <a:lstStyle/>
          <a:p>
            <a:pPr algn="ctr" defTabSz="456869" eaLnBrk="1" fontAlgn="auto" hangingPunct="1">
              <a:spcBef>
                <a:spcPts val="0"/>
              </a:spcBef>
              <a:spcAft>
                <a:spcPts val="0"/>
              </a:spcAft>
              <a:defRPr/>
            </a:pPr>
            <a:endParaRPr lang="en-US" sz="1765">
              <a:solidFill>
                <a:prstClr val="white"/>
              </a:solidFill>
            </a:endParaRPr>
          </a:p>
        </p:txBody>
      </p:sp>
      <p:sp>
        <p:nvSpPr>
          <p:cNvPr id="7" name="Rectangle 6"/>
          <p:cNvSpPr/>
          <p:nvPr userDrawn="1"/>
        </p:nvSpPr>
        <p:spPr>
          <a:xfrm>
            <a:off x="0" y="6"/>
            <a:ext cx="12192000" cy="195263"/>
          </a:xfrm>
          <a:prstGeom prst="rect">
            <a:avLst/>
          </a:prstGeom>
          <a:solidFill>
            <a:srgbClr val="409578"/>
          </a:solidFill>
          <a:ln>
            <a:noFill/>
          </a:ln>
        </p:spPr>
        <p:style>
          <a:lnRef idx="2">
            <a:schemeClr val="accent1">
              <a:shade val="50000"/>
            </a:schemeClr>
          </a:lnRef>
          <a:fillRef idx="1">
            <a:schemeClr val="accent1"/>
          </a:fillRef>
          <a:effectRef idx="0">
            <a:schemeClr val="accent1"/>
          </a:effectRef>
          <a:fontRef idx="minor">
            <a:schemeClr val="lt1"/>
          </a:fontRef>
        </p:style>
        <p:txBody>
          <a:bodyPr lIns="80645" tIns="40323" rIns="80645" bIns="40323" anchor="ctr"/>
          <a:lstStyle/>
          <a:p>
            <a:pPr algn="ctr" defTabSz="456869" eaLnBrk="1" fontAlgn="auto" hangingPunct="1">
              <a:spcBef>
                <a:spcPts val="0"/>
              </a:spcBef>
              <a:spcAft>
                <a:spcPts val="0"/>
              </a:spcAft>
              <a:defRPr/>
            </a:pPr>
            <a:endParaRPr lang="en-US" sz="1765">
              <a:solidFill>
                <a:prstClr val="white"/>
              </a:solidFill>
            </a:endParaRPr>
          </a:p>
        </p:txBody>
      </p:sp>
      <p:sp>
        <p:nvSpPr>
          <p:cNvPr id="9" name="Picture Placeholder 2"/>
          <p:cNvSpPr>
            <a:spLocks noGrp="1"/>
          </p:cNvSpPr>
          <p:nvPr>
            <p:ph type="pic" sz="quarter" idx="17"/>
          </p:nvPr>
        </p:nvSpPr>
        <p:spPr>
          <a:xfrm>
            <a:off x="10039360" y="415929"/>
            <a:ext cx="2028825" cy="730251"/>
          </a:xfrm>
        </p:spPr>
        <p:txBody>
          <a:bodyPr lIns="91398" tIns="45699" rIns="91398" bIns="45699"/>
          <a:lstStyle/>
          <a:p>
            <a:pPr lvl="0"/>
            <a:endParaRPr lang="en-US" noProof="0"/>
          </a:p>
        </p:txBody>
      </p:sp>
      <p:sp>
        <p:nvSpPr>
          <p:cNvPr id="8" name="Slide Number Placeholder 5"/>
          <p:cNvSpPr>
            <a:spLocks noGrp="1"/>
          </p:cNvSpPr>
          <p:nvPr>
            <p:ph type="sldNum" sz="quarter" idx="18"/>
          </p:nvPr>
        </p:nvSpPr>
        <p:spPr>
          <a:xfrm>
            <a:off x="9323921" y="6540505"/>
            <a:ext cx="414867" cy="215900"/>
          </a:xfrm>
        </p:spPr>
        <p:txBody>
          <a:bodyPr lIns="91398" tIns="45699" rIns="91398" bIns="45699"/>
          <a:lstStyle>
            <a:lvl1pPr>
              <a:defRPr/>
            </a:lvl1pPr>
          </a:lstStyle>
          <a:p>
            <a:pPr defTabSz="456869" eaLnBrk="1" fontAlgn="auto" hangingPunct="1">
              <a:spcBef>
                <a:spcPts val="0"/>
              </a:spcBef>
              <a:spcAft>
                <a:spcPts val="0"/>
              </a:spcAft>
              <a:defRPr/>
            </a:pPr>
            <a:fld id="{3DD61856-7998-43CB-A029-8FE9F56C062F}" type="slidenum">
              <a:rPr lang="en-US" altLang="en-US" sz="1795" smtClean="0">
                <a:solidFill>
                  <a:srgbClr val="1C2E37"/>
                </a:solidFill>
                <a:latin typeface="Calibri"/>
                <a:ea typeface=""/>
              </a:rPr>
              <a:pPr defTabSz="456869" eaLnBrk="1" fontAlgn="auto" hangingPunct="1">
                <a:spcBef>
                  <a:spcPts val="0"/>
                </a:spcBef>
                <a:spcAft>
                  <a:spcPts val="0"/>
                </a:spcAft>
                <a:defRPr/>
              </a:pPr>
              <a:t>‹#›</a:t>
            </a:fld>
            <a:endParaRPr lang="en-US" altLang="en-US" sz="1795">
              <a:solidFill>
                <a:srgbClr val="1C2E37"/>
              </a:solidFill>
              <a:latin typeface="Calibri"/>
              <a:ea typeface=""/>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991738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275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98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439520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411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116148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1"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1"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21"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838603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4.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639" y="0"/>
            <a:ext cx="103627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914639" y="1462089"/>
            <a:ext cx="10362724"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9962" r:id="rId1"/>
    <p:sldLayoutId id="2147489963" r:id="rId2"/>
    <p:sldLayoutId id="2147489964" r:id="rId3"/>
    <p:sldLayoutId id="2147489965" r:id="rId4"/>
    <p:sldLayoutId id="2147489966" r:id="rId5"/>
    <p:sldLayoutId id="2147489967" r:id="rId6"/>
    <p:sldLayoutId id="2147489968" r:id="rId7"/>
    <p:sldLayoutId id="2147489969" r:id="rId8"/>
    <p:sldLayoutId id="2147489970" r:id="rId9"/>
    <p:sldLayoutId id="2147489971" r:id="rId10"/>
    <p:sldLayoutId id="2147489972" r:id="rId11"/>
    <p:sldLayoutId id="2147490022" r:id="rId12"/>
    <p:sldLayoutId id="2147490023" r:id="rId13"/>
    <p:sldLayoutId id="2147490024" r:id="rId14"/>
    <p:sldLayoutId id="2147490025" r:id="rId15"/>
    <p:sldLayoutId id="2147490026" r:id="rId16"/>
    <p:sldLayoutId id="2147490031" r:id="rId17"/>
    <p:sldLayoutId id="2147490028" r:id="rId18"/>
    <p:sldLayoutId id="2147490029" r:id="rId19"/>
    <p:sldLayoutId id="2147490032" r:id="rId20"/>
    <p:sldLayoutId id="2147490033" r:id="rId21"/>
    <p:sldLayoutId id="2147490034" r:id="rId22"/>
    <p:sldLayoutId id="2147490035" r:id="rId2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8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White">
          <a:xfrm>
            <a:off x="0" y="0"/>
            <a:ext cx="12192000" cy="6858000"/>
          </a:xfrm>
          <a:prstGeom prst="rect">
            <a:avLst/>
          </a:prstGeom>
        </p:spPr>
      </p:pic>
    </p:spTree>
    <p:extLst>
      <p:ext uri="{BB962C8B-B14F-4D97-AF65-F5344CB8AC3E}">
        <p14:creationId xmlns:p14="http://schemas.microsoft.com/office/powerpoint/2010/main" val="290207179"/>
      </p:ext>
    </p:extLst>
  </p:cSld>
  <p:clrMap bg1="lt1" tx1="dk1" bg2="lt2" tx2="dk2" accent1="accent1" accent2="accent2" accent3="accent3" accent4="accent4" accent5="accent5" accent6="accent6" hlink="hlink" folHlink="folHlink"/>
  <p:sldLayoutIdLst>
    <p:sldLayoutId id="2147490001" r:id="rId1"/>
    <p:sldLayoutId id="2147490002" r:id="rId2"/>
    <p:sldLayoutId id="2147490003" r:id="rId3"/>
    <p:sldLayoutId id="2147490006" r:id="rId4"/>
    <p:sldLayoutId id="2147490007"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03187" rtl="0" eaLnBrk="1" latinLnBrk="0" hangingPunct="1">
        <a:spcBef>
          <a:spcPct val="0"/>
        </a:spcBef>
        <a:buNone/>
        <a:defRPr sz="3795" kern="1200">
          <a:solidFill>
            <a:schemeClr val="tx1"/>
          </a:solidFill>
          <a:latin typeface="+mj-lt"/>
          <a:ea typeface="+mj-ea"/>
          <a:cs typeface="+mj-cs"/>
        </a:defRPr>
      </a:lvl1pPr>
    </p:titleStyle>
    <p:bodyStyle>
      <a:lvl1pPr marL="302391" indent="-302391" algn="l" defTabSz="403187" rtl="0" eaLnBrk="1" latinLnBrk="0" hangingPunct="1">
        <a:spcBef>
          <a:spcPct val="20000"/>
        </a:spcBef>
        <a:buFont typeface="Arial"/>
        <a:buChar char="•"/>
        <a:defRPr sz="2824" kern="1200">
          <a:solidFill>
            <a:schemeClr val="tx1"/>
          </a:solidFill>
          <a:latin typeface="+mn-lt"/>
          <a:ea typeface="+mn-ea"/>
          <a:cs typeface="+mn-cs"/>
        </a:defRPr>
      </a:lvl1pPr>
      <a:lvl2pPr marL="655178" indent="-251992" algn="l" defTabSz="403187" rtl="0" eaLnBrk="1" latinLnBrk="0" hangingPunct="1">
        <a:spcBef>
          <a:spcPct val="20000"/>
        </a:spcBef>
        <a:buFont typeface="Arial"/>
        <a:buChar char="–"/>
        <a:defRPr sz="2471" kern="1200">
          <a:solidFill>
            <a:schemeClr val="tx1"/>
          </a:solidFill>
          <a:latin typeface="+mn-lt"/>
          <a:ea typeface="+mn-ea"/>
          <a:cs typeface="+mn-cs"/>
        </a:defRPr>
      </a:lvl2pPr>
      <a:lvl3pPr marL="1007968" indent="-201594" algn="l" defTabSz="403187" rtl="0" eaLnBrk="1" latinLnBrk="0" hangingPunct="1">
        <a:spcBef>
          <a:spcPct val="20000"/>
        </a:spcBef>
        <a:buFont typeface="Arial"/>
        <a:buChar char="•"/>
        <a:defRPr sz="2207" kern="1200">
          <a:solidFill>
            <a:schemeClr val="tx1"/>
          </a:solidFill>
          <a:latin typeface="+mn-lt"/>
          <a:ea typeface="+mn-ea"/>
          <a:cs typeface="+mn-cs"/>
        </a:defRPr>
      </a:lvl3pPr>
      <a:lvl4pPr marL="1411155" indent="-201594" algn="l" defTabSz="403187" rtl="0" eaLnBrk="1" latinLnBrk="0" hangingPunct="1">
        <a:spcBef>
          <a:spcPct val="20000"/>
        </a:spcBef>
        <a:buFont typeface="Arial"/>
        <a:buChar char="–"/>
        <a:defRPr sz="1765" kern="1200">
          <a:solidFill>
            <a:schemeClr val="tx1"/>
          </a:solidFill>
          <a:latin typeface="+mn-lt"/>
          <a:ea typeface="+mn-ea"/>
          <a:cs typeface="+mn-cs"/>
        </a:defRPr>
      </a:lvl4pPr>
      <a:lvl5pPr marL="1814343" indent="-201594" algn="l" defTabSz="403187" rtl="0" eaLnBrk="1" latinLnBrk="0" hangingPunct="1">
        <a:spcBef>
          <a:spcPct val="20000"/>
        </a:spcBef>
        <a:buFont typeface="Arial"/>
        <a:buChar char="»"/>
        <a:defRPr sz="1765" kern="1200">
          <a:solidFill>
            <a:schemeClr val="tx1"/>
          </a:solidFill>
          <a:latin typeface="+mn-lt"/>
          <a:ea typeface="+mn-ea"/>
          <a:cs typeface="+mn-cs"/>
        </a:defRPr>
      </a:lvl5pPr>
      <a:lvl6pPr marL="2217533" indent="-201594" algn="l" defTabSz="403187" rtl="0" eaLnBrk="1" latinLnBrk="0" hangingPunct="1">
        <a:spcBef>
          <a:spcPct val="20000"/>
        </a:spcBef>
        <a:buFont typeface="Arial"/>
        <a:buChar char="•"/>
        <a:defRPr sz="1765" kern="1200">
          <a:solidFill>
            <a:schemeClr val="tx1"/>
          </a:solidFill>
          <a:latin typeface="+mn-lt"/>
          <a:ea typeface="+mn-ea"/>
          <a:cs typeface="+mn-cs"/>
        </a:defRPr>
      </a:lvl6pPr>
      <a:lvl7pPr marL="2620718" indent="-201594" algn="l" defTabSz="403187" rtl="0" eaLnBrk="1" latinLnBrk="0" hangingPunct="1">
        <a:spcBef>
          <a:spcPct val="20000"/>
        </a:spcBef>
        <a:buFont typeface="Arial"/>
        <a:buChar char="•"/>
        <a:defRPr sz="1765" kern="1200">
          <a:solidFill>
            <a:schemeClr val="tx1"/>
          </a:solidFill>
          <a:latin typeface="+mn-lt"/>
          <a:ea typeface="+mn-ea"/>
          <a:cs typeface="+mn-cs"/>
        </a:defRPr>
      </a:lvl7pPr>
      <a:lvl8pPr marL="3023910" indent="-201594" algn="l" defTabSz="403187" rtl="0" eaLnBrk="1" latinLnBrk="0" hangingPunct="1">
        <a:spcBef>
          <a:spcPct val="20000"/>
        </a:spcBef>
        <a:buFont typeface="Arial"/>
        <a:buChar char="•"/>
        <a:defRPr sz="1765" kern="1200">
          <a:solidFill>
            <a:schemeClr val="tx1"/>
          </a:solidFill>
          <a:latin typeface="+mn-lt"/>
          <a:ea typeface="+mn-ea"/>
          <a:cs typeface="+mn-cs"/>
        </a:defRPr>
      </a:lvl8pPr>
      <a:lvl9pPr marL="3427093" indent="-201594" algn="l" defTabSz="403187"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187" rtl="0" eaLnBrk="1" latinLnBrk="0" hangingPunct="1">
        <a:defRPr sz="1588" kern="1200">
          <a:solidFill>
            <a:schemeClr val="tx1"/>
          </a:solidFill>
          <a:latin typeface="+mn-lt"/>
          <a:ea typeface="+mn-ea"/>
          <a:cs typeface="+mn-cs"/>
        </a:defRPr>
      </a:lvl1pPr>
      <a:lvl2pPr marL="403187" algn="l" defTabSz="403187" rtl="0" eaLnBrk="1" latinLnBrk="0" hangingPunct="1">
        <a:defRPr sz="1588" kern="1200">
          <a:solidFill>
            <a:schemeClr val="tx1"/>
          </a:solidFill>
          <a:latin typeface="+mn-lt"/>
          <a:ea typeface="+mn-ea"/>
          <a:cs typeface="+mn-cs"/>
        </a:defRPr>
      </a:lvl2pPr>
      <a:lvl3pPr marL="806375" algn="l" defTabSz="403187" rtl="0" eaLnBrk="1" latinLnBrk="0" hangingPunct="1">
        <a:defRPr sz="1588" kern="1200">
          <a:solidFill>
            <a:schemeClr val="tx1"/>
          </a:solidFill>
          <a:latin typeface="+mn-lt"/>
          <a:ea typeface="+mn-ea"/>
          <a:cs typeface="+mn-cs"/>
        </a:defRPr>
      </a:lvl3pPr>
      <a:lvl4pPr marL="1209562" algn="l" defTabSz="403187" rtl="0" eaLnBrk="1" latinLnBrk="0" hangingPunct="1">
        <a:defRPr sz="1588" kern="1200">
          <a:solidFill>
            <a:schemeClr val="tx1"/>
          </a:solidFill>
          <a:latin typeface="+mn-lt"/>
          <a:ea typeface="+mn-ea"/>
          <a:cs typeface="+mn-cs"/>
        </a:defRPr>
      </a:lvl4pPr>
      <a:lvl5pPr marL="1612749" algn="l" defTabSz="403187" rtl="0" eaLnBrk="1" latinLnBrk="0" hangingPunct="1">
        <a:defRPr sz="1588" kern="1200">
          <a:solidFill>
            <a:schemeClr val="tx1"/>
          </a:solidFill>
          <a:latin typeface="+mn-lt"/>
          <a:ea typeface="+mn-ea"/>
          <a:cs typeface="+mn-cs"/>
        </a:defRPr>
      </a:lvl5pPr>
      <a:lvl6pPr marL="2015936" algn="l" defTabSz="403187" rtl="0" eaLnBrk="1" latinLnBrk="0" hangingPunct="1">
        <a:defRPr sz="1588" kern="1200">
          <a:solidFill>
            <a:schemeClr val="tx1"/>
          </a:solidFill>
          <a:latin typeface="+mn-lt"/>
          <a:ea typeface="+mn-ea"/>
          <a:cs typeface="+mn-cs"/>
        </a:defRPr>
      </a:lvl6pPr>
      <a:lvl7pPr marL="2419125" algn="l" defTabSz="403187" rtl="0" eaLnBrk="1" latinLnBrk="0" hangingPunct="1">
        <a:defRPr sz="1588" kern="1200">
          <a:solidFill>
            <a:schemeClr val="tx1"/>
          </a:solidFill>
          <a:latin typeface="+mn-lt"/>
          <a:ea typeface="+mn-ea"/>
          <a:cs typeface="+mn-cs"/>
        </a:defRPr>
      </a:lvl7pPr>
      <a:lvl8pPr marL="2822312" algn="l" defTabSz="403187" rtl="0" eaLnBrk="1" latinLnBrk="0" hangingPunct="1">
        <a:defRPr sz="1588" kern="1200">
          <a:solidFill>
            <a:schemeClr val="tx1"/>
          </a:solidFill>
          <a:latin typeface="+mn-lt"/>
          <a:ea typeface="+mn-ea"/>
          <a:cs typeface="+mn-cs"/>
        </a:defRPr>
      </a:lvl8pPr>
      <a:lvl9pPr marL="3225499" algn="l" defTabSz="40318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5B84B7BD-2F1D-E240-B4ED-1D0B1F9138B6}"/>
              </a:ext>
            </a:extLst>
          </p:cNvPr>
          <p:cNvSpPr>
            <a:spLocks noChangeArrowheads="1"/>
          </p:cNvSpPr>
          <p:nvPr/>
        </p:nvSpPr>
        <p:spPr bwMode="auto">
          <a:xfrm>
            <a:off x="915924" y="290050"/>
            <a:ext cx="10360152" cy="3791436"/>
          </a:xfrm>
          <a:prstGeom prst="rect">
            <a:avLst/>
          </a:prstGeom>
          <a:noFill/>
          <a:ln w="9525">
            <a:noFill/>
            <a:miter lim="800000"/>
            <a:headEnd/>
            <a:tailEnd/>
          </a:ln>
        </p:spPr>
        <p:txBody>
          <a:bodyPr anchor="ctr"/>
          <a:lstStyle/>
          <a:p>
            <a:pPr algn="ctr"/>
            <a:r>
              <a:rPr lang="en-US" sz="3000" b="1" dirty="0">
                <a:solidFill>
                  <a:srgbClr val="BCE0E4"/>
                </a:solidFill>
                <a:latin typeface="Arial" pitchFamily="34" charset="0"/>
                <a:ea typeface="ヒラギノ角ゴ Pro W3" charset="-128"/>
              </a:rPr>
              <a:t>Consensus or Controversy?  </a:t>
            </a:r>
          </a:p>
          <a:p>
            <a:pPr algn="ctr"/>
            <a:r>
              <a:rPr lang="en-US" sz="3000" b="1" dirty="0">
                <a:solidFill>
                  <a:srgbClr val="EFC53D"/>
                </a:solidFill>
                <a:latin typeface="Arial" pitchFamily="34" charset="0"/>
                <a:ea typeface="ヒラギノ角ゴ Pro W3" charset="-128"/>
              </a:rPr>
              <a:t>Addressing Practical Clinical Questions Across the Metastatic Lung Cancer Continuum</a:t>
            </a:r>
            <a:br>
              <a:rPr lang="en-US" sz="1200" b="1" dirty="0">
                <a:solidFill>
                  <a:srgbClr val="EFC53D"/>
                </a:solidFill>
                <a:latin typeface="Arial" pitchFamily="34" charset="0"/>
                <a:ea typeface="ヒラギノ角ゴ Pro W3" charset="-128"/>
                <a:cs typeface="ヒラギノ角ゴ Pro W3" pitchFamily="1" charset="-128"/>
              </a:rPr>
            </a:br>
            <a:br>
              <a:rPr lang="en-US" sz="1200" b="1" dirty="0">
                <a:solidFill>
                  <a:srgbClr val="EFC53D"/>
                </a:solidFill>
                <a:latin typeface="Arial" pitchFamily="34" charset="0"/>
                <a:ea typeface="ヒラギノ角ゴ Pro W3" charset="-128"/>
                <a:cs typeface="ヒラギノ角ゴ Pro W3" pitchFamily="1" charset="-128"/>
              </a:rPr>
            </a:br>
            <a:r>
              <a:rPr lang="en-US" sz="2800" b="1" dirty="0">
                <a:solidFill>
                  <a:srgbClr val="BBE0E3"/>
                </a:solidFill>
                <a:latin typeface="Arial" pitchFamily="1" charset="0"/>
                <a:ea typeface="ヒラギノ角ゴ Pro W3" pitchFamily="1" charset="-128"/>
                <a:cs typeface="ヒラギノ角ゴ Pro W3" pitchFamily="1" charset="-128"/>
              </a:rPr>
              <a:t>Friday, October 11, 2019</a:t>
            </a:r>
          </a:p>
          <a:p>
            <a:pPr algn="ctr"/>
            <a:r>
              <a:rPr lang="en-US" sz="2800" b="1" dirty="0">
                <a:solidFill>
                  <a:srgbClr val="BBE0E3"/>
                </a:solidFill>
                <a:latin typeface="Arial" pitchFamily="1" charset="0"/>
                <a:ea typeface="ヒラギノ角ゴ Pro W3" pitchFamily="1" charset="-128"/>
                <a:cs typeface="ヒラギノ角ゴ Pro W3" pitchFamily="1" charset="-128"/>
              </a:rPr>
              <a:t>6:15 PM – 7:45 PM </a:t>
            </a:r>
            <a:br>
              <a:rPr lang="en-US" sz="2800" b="1" dirty="0">
                <a:solidFill>
                  <a:srgbClr val="BBE0E3"/>
                </a:solidFill>
                <a:latin typeface="Arial" pitchFamily="1" charset="0"/>
                <a:ea typeface="ヒラギノ角ゴ Pro W3" pitchFamily="1" charset="-128"/>
                <a:cs typeface="ヒラギノ角ゴ Pro W3" pitchFamily="1" charset="-128"/>
              </a:rPr>
            </a:br>
            <a:r>
              <a:rPr lang="en-US" sz="2800" b="1" dirty="0">
                <a:solidFill>
                  <a:srgbClr val="BBE0E3"/>
                </a:solidFill>
                <a:latin typeface="Arial" pitchFamily="1" charset="0"/>
                <a:ea typeface="ヒラギノ角ゴ Pro W3" pitchFamily="1" charset="-128"/>
                <a:cs typeface="ヒラギノ角ゴ Pro W3" pitchFamily="1" charset="-128"/>
              </a:rPr>
              <a:t>Chicago, Illinois</a:t>
            </a:r>
            <a:endParaRPr lang="en-US" sz="2800" b="1" dirty="0">
              <a:solidFill>
                <a:srgbClr val="BBE0E3"/>
              </a:solidFill>
              <a:latin typeface="Arial" pitchFamily="34" charset="0"/>
              <a:ea typeface="ヒラギノ角ゴ Pro W3" charset="-128"/>
            </a:endParaRPr>
          </a:p>
        </p:txBody>
      </p:sp>
      <p:sp>
        <p:nvSpPr>
          <p:cNvPr id="9" name="Text Box 7">
            <a:extLst>
              <a:ext uri="{FF2B5EF4-FFF2-40B4-BE49-F238E27FC236}">
                <a16:creationId xmlns:a16="http://schemas.microsoft.com/office/drawing/2014/main" id="{E83A4CA9-8A42-D444-9A76-91DF01F784B4}"/>
              </a:ext>
            </a:extLst>
          </p:cNvPr>
          <p:cNvSpPr txBox="1">
            <a:spLocks noChangeArrowheads="1"/>
          </p:cNvSpPr>
          <p:nvPr/>
        </p:nvSpPr>
        <p:spPr bwMode="auto">
          <a:xfrm>
            <a:off x="5562537" y="5191053"/>
            <a:ext cx="1253869"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1" dirty="0">
                <a:solidFill>
                  <a:srgbClr val="EFC53D"/>
                </a:solidFill>
                <a:ea typeface="ヒラギノ角ゴ Pro W3" charset="0"/>
                <a:cs typeface="ヒラギノ角ゴ Pro W3" charset="0"/>
              </a:rPr>
              <a:t>Faculty</a:t>
            </a:r>
            <a:r>
              <a:rPr lang="en-US" sz="2200" b="1" dirty="0">
                <a:solidFill>
                  <a:schemeClr val="bg1"/>
                </a:solidFill>
                <a:ea typeface="ヒラギノ角ゴ Pro W3" charset="0"/>
                <a:cs typeface="ヒラギノ角ゴ Pro W3" charset="0"/>
              </a:rPr>
              <a:t> </a:t>
            </a:r>
          </a:p>
        </p:txBody>
      </p:sp>
      <p:sp>
        <p:nvSpPr>
          <p:cNvPr id="10" name="Text Box 7">
            <a:extLst>
              <a:ext uri="{FF2B5EF4-FFF2-40B4-BE49-F238E27FC236}">
                <a16:creationId xmlns:a16="http://schemas.microsoft.com/office/drawing/2014/main" id="{74FCE009-3FDA-534A-A796-23B9E52D9D68}"/>
              </a:ext>
            </a:extLst>
          </p:cNvPr>
          <p:cNvSpPr txBox="1">
            <a:spLocks noChangeArrowheads="1"/>
          </p:cNvSpPr>
          <p:nvPr/>
        </p:nvSpPr>
        <p:spPr bwMode="auto">
          <a:xfrm>
            <a:off x="5352398" y="4280991"/>
            <a:ext cx="156645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200" b="1" dirty="0">
                <a:solidFill>
                  <a:srgbClr val="EFC53D"/>
                </a:solidFill>
              </a:rPr>
              <a:t>Moderator</a:t>
            </a:r>
          </a:p>
        </p:txBody>
      </p:sp>
      <p:sp>
        <p:nvSpPr>
          <p:cNvPr id="11" name="Text Box 6">
            <a:extLst>
              <a:ext uri="{FF2B5EF4-FFF2-40B4-BE49-F238E27FC236}">
                <a16:creationId xmlns:a16="http://schemas.microsoft.com/office/drawing/2014/main" id="{40D51C85-378F-D745-A435-B1793D115209}"/>
              </a:ext>
            </a:extLst>
          </p:cNvPr>
          <p:cNvSpPr txBox="1">
            <a:spLocks noChangeArrowheads="1"/>
          </p:cNvSpPr>
          <p:nvPr/>
        </p:nvSpPr>
        <p:spPr bwMode="auto">
          <a:xfrm>
            <a:off x="3936840" y="4640655"/>
            <a:ext cx="431832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213"/>
              </a:spcBef>
            </a:pPr>
            <a:r>
              <a:rPr lang="en-US" sz="2000" b="1" dirty="0"/>
              <a:t>Joel W Neal, MD, PhD</a:t>
            </a:r>
          </a:p>
        </p:txBody>
      </p:sp>
      <p:sp>
        <p:nvSpPr>
          <p:cNvPr id="12" name="Text Box 6">
            <a:extLst>
              <a:ext uri="{FF2B5EF4-FFF2-40B4-BE49-F238E27FC236}">
                <a16:creationId xmlns:a16="http://schemas.microsoft.com/office/drawing/2014/main" id="{125559FB-6BD2-0646-9A4A-86C5D3BE82A6}"/>
              </a:ext>
            </a:extLst>
          </p:cNvPr>
          <p:cNvSpPr txBox="1">
            <a:spLocks noChangeArrowheads="1"/>
          </p:cNvSpPr>
          <p:nvPr/>
        </p:nvSpPr>
        <p:spPr bwMode="auto">
          <a:xfrm>
            <a:off x="2258646" y="5695967"/>
            <a:ext cx="8847016" cy="62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square" numCol="2" spcCol="45720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t>Nasser H Hanna, MD</a:t>
            </a:r>
          </a:p>
          <a:p>
            <a:r>
              <a:rPr lang="en-US" sz="2000" b="1" dirty="0"/>
              <a:t>Leora Horn, MD, MSc</a:t>
            </a:r>
          </a:p>
          <a:p>
            <a:r>
              <a:rPr lang="en-US" sz="2000" b="1" dirty="0"/>
              <a:t>Lecia V </a:t>
            </a:r>
            <a:r>
              <a:rPr lang="en-US" sz="2000" b="1" dirty="0" err="1"/>
              <a:t>Sequist</a:t>
            </a:r>
            <a:r>
              <a:rPr lang="en-US" sz="2000" b="1" dirty="0"/>
              <a:t>, MD, MPH</a:t>
            </a:r>
          </a:p>
        </p:txBody>
      </p:sp>
    </p:spTree>
    <p:extLst>
      <p:ext uri="{BB962C8B-B14F-4D97-AF65-F5344CB8AC3E}">
        <p14:creationId xmlns:p14="http://schemas.microsoft.com/office/powerpoint/2010/main" val="14537089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676F-911A-BE42-919B-09548269C60E}"/>
              </a:ext>
            </a:extLst>
          </p:cNvPr>
          <p:cNvSpPr>
            <a:spLocks noGrp="1"/>
          </p:cNvSpPr>
          <p:nvPr>
            <p:ph type="title"/>
          </p:nvPr>
        </p:nvSpPr>
        <p:spPr/>
        <p:txBody>
          <a:bodyPr/>
          <a:lstStyle/>
          <a:p>
            <a:pPr algn="ctr"/>
            <a:r>
              <a:rPr lang="en-US" dirty="0"/>
              <a:t>Meeting Agenda</a:t>
            </a:r>
          </a:p>
        </p:txBody>
      </p:sp>
      <p:sp>
        <p:nvSpPr>
          <p:cNvPr id="3" name="Content Placeholder 2">
            <a:extLst>
              <a:ext uri="{FF2B5EF4-FFF2-40B4-BE49-F238E27FC236}">
                <a16:creationId xmlns:a16="http://schemas.microsoft.com/office/drawing/2014/main" id="{7A79818A-5FB7-1E4E-AA78-9A173456540E}"/>
              </a:ext>
            </a:extLst>
          </p:cNvPr>
          <p:cNvSpPr>
            <a:spLocks noGrp="1"/>
          </p:cNvSpPr>
          <p:nvPr>
            <p:ph idx="1"/>
          </p:nvPr>
        </p:nvSpPr>
        <p:spPr>
          <a:xfrm>
            <a:off x="914639" y="1369854"/>
            <a:ext cx="10307861" cy="4677378"/>
          </a:xfrm>
        </p:spPr>
        <p:txBody>
          <a:bodyPr/>
          <a:lstStyle/>
          <a:p>
            <a:pPr marL="0" indent="0">
              <a:spcBef>
                <a:spcPts val="2000"/>
              </a:spcBef>
              <a:buNone/>
            </a:pPr>
            <a:r>
              <a:rPr lang="en-US" sz="2200" b="1" dirty="0"/>
              <a:t>MODULE 1 – </a:t>
            </a:r>
            <a:r>
              <a:rPr lang="en-US" sz="2200" dirty="0"/>
              <a:t>Evolving Therapeutic Algorithms in Small Cell Lung Cancer (SCLC)</a:t>
            </a:r>
          </a:p>
          <a:p>
            <a:pPr marL="0" indent="0">
              <a:spcBef>
                <a:spcPts val="2000"/>
              </a:spcBef>
              <a:buNone/>
            </a:pPr>
            <a:r>
              <a:rPr lang="en-US" sz="2200" b="1" dirty="0">
                <a:solidFill>
                  <a:schemeClr val="tx1"/>
                </a:solidFill>
              </a:rPr>
              <a:t>MODULE 2 – </a:t>
            </a:r>
            <a:r>
              <a:rPr lang="en-US" sz="2200" dirty="0">
                <a:solidFill>
                  <a:schemeClr val="tx1"/>
                </a:solidFill>
              </a:rPr>
              <a:t>Metastatic NSCLC with EGFR Tumor Mutations</a:t>
            </a:r>
          </a:p>
          <a:p>
            <a:pPr marL="0" indent="0">
              <a:spcBef>
                <a:spcPts val="2000"/>
              </a:spcBef>
              <a:buNone/>
            </a:pPr>
            <a:r>
              <a:rPr lang="en-US" sz="2200" b="1" dirty="0">
                <a:solidFill>
                  <a:schemeClr val="tx1"/>
                </a:solidFill>
              </a:rPr>
              <a:t>MODULE 3 – </a:t>
            </a:r>
            <a:r>
              <a:rPr lang="en-US" sz="2200" dirty="0">
                <a:solidFill>
                  <a:schemeClr val="tx1"/>
                </a:solidFill>
              </a:rPr>
              <a:t>Management of NSCLC with ALK Rearrangements</a:t>
            </a:r>
          </a:p>
          <a:p>
            <a:pPr marL="0" indent="0">
              <a:spcBef>
                <a:spcPts val="2000"/>
              </a:spcBef>
              <a:buNone/>
            </a:pPr>
            <a:r>
              <a:rPr lang="en-US" sz="2200" b="1" dirty="0">
                <a:solidFill>
                  <a:schemeClr val="tx1"/>
                </a:solidFill>
              </a:rPr>
              <a:t>MODULE 4 – </a:t>
            </a:r>
            <a:r>
              <a:rPr lang="en-US" sz="2200" dirty="0">
                <a:solidFill>
                  <a:schemeClr val="tx1"/>
                </a:solidFill>
              </a:rPr>
              <a:t>Current and Future Role of Existing and Emerging ROS1 Inhibitors</a:t>
            </a:r>
          </a:p>
          <a:p>
            <a:pPr marL="0" indent="0">
              <a:spcBef>
                <a:spcPts val="2000"/>
              </a:spcBef>
              <a:buNone/>
            </a:pPr>
            <a:r>
              <a:rPr lang="en-US" sz="2200" b="1" dirty="0">
                <a:solidFill>
                  <a:schemeClr val="tx1"/>
                </a:solidFill>
              </a:rPr>
              <a:t>MODULE 5 – </a:t>
            </a:r>
            <a:r>
              <a:rPr lang="en-US" sz="2200" dirty="0">
                <a:solidFill>
                  <a:schemeClr val="tx1"/>
                </a:solidFill>
              </a:rPr>
              <a:t>Metastatic NSCLC with Other Targetable Tumor Mutations</a:t>
            </a:r>
          </a:p>
          <a:p>
            <a:pPr marL="0" indent="0">
              <a:spcBef>
                <a:spcPts val="2000"/>
              </a:spcBef>
              <a:buNone/>
              <a:tabLst>
                <a:tab pos="1763713" algn="l"/>
              </a:tabLst>
            </a:pPr>
            <a:r>
              <a:rPr lang="en-US" sz="2200" b="1" dirty="0">
                <a:solidFill>
                  <a:schemeClr val="tx1"/>
                </a:solidFill>
              </a:rPr>
              <a:t>MODULE 6 – </a:t>
            </a:r>
            <a:r>
              <a:rPr lang="en-US" sz="2200" dirty="0">
                <a:solidFill>
                  <a:schemeClr val="tx1"/>
                </a:solidFill>
              </a:rPr>
              <a:t>Anti-PD-1/PD-L1 Antibodies Alone or in Combination with Other</a:t>
            </a:r>
            <a:br>
              <a:rPr lang="en-US" sz="2200" dirty="0">
                <a:solidFill>
                  <a:schemeClr val="tx1"/>
                </a:solidFill>
              </a:rPr>
            </a:br>
            <a:r>
              <a:rPr lang="en-US" sz="2200" dirty="0">
                <a:solidFill>
                  <a:schemeClr val="tx1"/>
                </a:solidFill>
              </a:rPr>
              <a:t>	Therapies for Metastatic NSCLC</a:t>
            </a:r>
          </a:p>
        </p:txBody>
      </p:sp>
    </p:spTree>
    <p:extLst>
      <p:ext uri="{BB962C8B-B14F-4D97-AF65-F5344CB8AC3E}">
        <p14:creationId xmlns:p14="http://schemas.microsoft.com/office/powerpoint/2010/main" val="8067588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FD94FB3-2B18-CE48-90BC-EA6D8D190A3A}"/>
              </a:ext>
            </a:extLst>
          </p:cNvPr>
          <p:cNvPicPr>
            <a:picLocks noChangeAspect="1"/>
          </p:cNvPicPr>
          <p:nvPr/>
        </p:nvPicPr>
        <p:blipFill>
          <a:blip r:embed="rId2"/>
          <a:srcRect/>
          <a:stretch/>
        </p:blipFill>
        <p:spPr>
          <a:xfrm>
            <a:off x="1394616" y="1582772"/>
            <a:ext cx="10007805" cy="4383419"/>
          </a:xfrm>
          <a:prstGeom prst="rect">
            <a:avLst/>
          </a:prstGeom>
        </p:spPr>
      </p:pic>
      <p:sp>
        <p:nvSpPr>
          <p:cNvPr id="2" name="Title 1">
            <a:extLst>
              <a:ext uri="{FF2B5EF4-FFF2-40B4-BE49-F238E27FC236}">
                <a16:creationId xmlns:a16="http://schemas.microsoft.com/office/drawing/2014/main" id="{596C0940-1404-D240-AFFF-BE4209CBB566}"/>
              </a:ext>
            </a:extLst>
          </p:cNvPr>
          <p:cNvSpPr>
            <a:spLocks noGrp="1"/>
          </p:cNvSpPr>
          <p:nvPr>
            <p:ph type="title"/>
          </p:nvPr>
        </p:nvSpPr>
        <p:spPr>
          <a:xfrm>
            <a:off x="914639" y="41700"/>
            <a:ext cx="10362724" cy="1101299"/>
          </a:xfrm>
        </p:spPr>
        <p:txBody>
          <a:bodyPr/>
          <a:lstStyle/>
          <a:p>
            <a:r>
              <a:rPr lang="en-US" sz="2600" dirty="0" err="1"/>
              <a:t>CheckMate</a:t>
            </a:r>
            <a:r>
              <a:rPr lang="en-US" sz="2600" dirty="0"/>
              <a:t> 227 Part 1 Primary Endpoint: Overall Survival with NIVO + IPI vs Chemo (PD-L1 Expression ≥1%)</a:t>
            </a:r>
            <a:br>
              <a:rPr lang="en-US" sz="2600" dirty="0"/>
            </a:br>
            <a:r>
              <a:rPr lang="en-US" sz="1800" dirty="0"/>
              <a:t>(Squamous and </a:t>
            </a:r>
            <a:r>
              <a:rPr lang="en-US" sz="1800" dirty="0" err="1"/>
              <a:t>Nonsquamous</a:t>
            </a:r>
            <a:r>
              <a:rPr lang="en-US" sz="1800" dirty="0"/>
              <a:t>)</a:t>
            </a:r>
          </a:p>
        </p:txBody>
      </p:sp>
      <p:sp>
        <p:nvSpPr>
          <p:cNvPr id="3" name="TextBox 2">
            <a:extLst>
              <a:ext uri="{FF2B5EF4-FFF2-40B4-BE49-F238E27FC236}">
                <a16:creationId xmlns:a16="http://schemas.microsoft.com/office/drawing/2014/main" id="{C5E5E38F-9102-5648-92EC-18A4500BC1B8}"/>
              </a:ext>
            </a:extLst>
          </p:cNvPr>
          <p:cNvSpPr txBox="1"/>
          <p:nvPr/>
        </p:nvSpPr>
        <p:spPr>
          <a:xfrm>
            <a:off x="186561" y="6405964"/>
            <a:ext cx="11418510" cy="369332"/>
          </a:xfrm>
          <a:prstGeom prst="rect">
            <a:avLst/>
          </a:prstGeom>
          <a:noFill/>
        </p:spPr>
        <p:txBody>
          <a:bodyPr wrap="none" rtlCol="0">
            <a:spAutoFit/>
          </a:bodyPr>
          <a:lstStyle/>
          <a:p>
            <a:r>
              <a:rPr lang="en-US" sz="1800" dirty="0"/>
              <a:t>Hellmann MD et al. </a:t>
            </a:r>
            <a:r>
              <a:rPr lang="en-US" sz="1800" i="1" dirty="0"/>
              <a:t>N </a:t>
            </a:r>
            <a:r>
              <a:rPr lang="en-US" sz="1800" i="1" dirty="0" err="1"/>
              <a:t>Engl</a:t>
            </a:r>
            <a:r>
              <a:rPr lang="en-US" sz="1800" i="1" dirty="0"/>
              <a:t> J Med </a:t>
            </a:r>
            <a:r>
              <a:rPr lang="en-US" sz="1800" dirty="0"/>
              <a:t>2019;[</a:t>
            </a:r>
            <a:r>
              <a:rPr lang="en-US" sz="1800" dirty="0" err="1"/>
              <a:t>Epub</a:t>
            </a:r>
            <a:r>
              <a:rPr lang="en-US" sz="1800" dirty="0"/>
              <a:t> ahead of print]; Peters S et al. </a:t>
            </a:r>
            <a:r>
              <a:rPr lang="en-US" sz="1800" i="1" dirty="0"/>
              <a:t>Proc ESMO </a:t>
            </a:r>
            <a:r>
              <a:rPr lang="en-US" sz="1800" dirty="0"/>
              <a:t>2019;Abstract LBA4.</a:t>
            </a:r>
          </a:p>
        </p:txBody>
      </p:sp>
      <p:sp>
        <p:nvSpPr>
          <p:cNvPr id="11" name="TextBox 10">
            <a:extLst>
              <a:ext uri="{FF2B5EF4-FFF2-40B4-BE49-F238E27FC236}">
                <a16:creationId xmlns:a16="http://schemas.microsoft.com/office/drawing/2014/main" id="{9599E681-7CB1-5748-862A-5EBD8484627A}"/>
              </a:ext>
            </a:extLst>
          </p:cNvPr>
          <p:cNvSpPr txBox="1"/>
          <p:nvPr/>
        </p:nvSpPr>
        <p:spPr>
          <a:xfrm>
            <a:off x="2965505" y="1327150"/>
            <a:ext cx="3626314" cy="400110"/>
          </a:xfrm>
          <a:prstGeom prst="rect">
            <a:avLst/>
          </a:prstGeom>
          <a:noFill/>
        </p:spPr>
        <p:txBody>
          <a:bodyPr wrap="none" rtlCol="0">
            <a:spAutoFit/>
          </a:bodyPr>
          <a:lstStyle/>
          <a:p>
            <a:r>
              <a:rPr lang="en-US" sz="2000" b="1" dirty="0"/>
              <a:t>Minimum follow-up: 29.3 </a:t>
            </a:r>
            <a:r>
              <a:rPr lang="en-US" sz="2000" b="1" dirty="0" err="1"/>
              <a:t>mo</a:t>
            </a:r>
            <a:endParaRPr lang="en-US" sz="2000" b="1" dirty="0"/>
          </a:p>
        </p:txBody>
      </p:sp>
      <p:sp>
        <p:nvSpPr>
          <p:cNvPr id="4" name="TextBox 3">
            <a:extLst>
              <a:ext uri="{FF2B5EF4-FFF2-40B4-BE49-F238E27FC236}">
                <a16:creationId xmlns:a16="http://schemas.microsoft.com/office/drawing/2014/main" id="{B429F931-A595-E244-B6F1-32330B146DF1}"/>
              </a:ext>
            </a:extLst>
          </p:cNvPr>
          <p:cNvSpPr txBox="1"/>
          <p:nvPr/>
        </p:nvSpPr>
        <p:spPr>
          <a:xfrm>
            <a:off x="5895816" y="5864880"/>
            <a:ext cx="1005404" cy="369332"/>
          </a:xfrm>
          <a:prstGeom prst="rect">
            <a:avLst/>
          </a:prstGeom>
          <a:noFill/>
        </p:spPr>
        <p:txBody>
          <a:bodyPr wrap="none" rtlCol="0">
            <a:spAutoFit/>
          </a:bodyPr>
          <a:lstStyle/>
          <a:p>
            <a:pPr algn="ctr"/>
            <a:r>
              <a:rPr lang="en-US" sz="1800" b="1" dirty="0"/>
              <a:t>Months</a:t>
            </a:r>
          </a:p>
        </p:txBody>
      </p:sp>
      <p:sp>
        <p:nvSpPr>
          <p:cNvPr id="12" name="TextBox 11">
            <a:extLst>
              <a:ext uri="{FF2B5EF4-FFF2-40B4-BE49-F238E27FC236}">
                <a16:creationId xmlns:a16="http://schemas.microsoft.com/office/drawing/2014/main" id="{CFE7C0BA-3054-1E4A-84AB-6A9E13E3F51D}"/>
              </a:ext>
            </a:extLst>
          </p:cNvPr>
          <p:cNvSpPr txBox="1"/>
          <p:nvPr/>
        </p:nvSpPr>
        <p:spPr>
          <a:xfrm rot="16200000">
            <a:off x="628665" y="3119174"/>
            <a:ext cx="941283" cy="369332"/>
          </a:xfrm>
          <a:prstGeom prst="rect">
            <a:avLst/>
          </a:prstGeom>
          <a:noFill/>
        </p:spPr>
        <p:txBody>
          <a:bodyPr wrap="none" rtlCol="0">
            <a:spAutoFit/>
          </a:bodyPr>
          <a:lstStyle/>
          <a:p>
            <a:pPr algn="ctr"/>
            <a:r>
              <a:rPr lang="en-US" sz="1800" b="1" dirty="0"/>
              <a:t>OS (%)</a:t>
            </a:r>
          </a:p>
        </p:txBody>
      </p:sp>
    </p:spTree>
    <p:extLst>
      <p:ext uri="{BB962C8B-B14F-4D97-AF65-F5344CB8AC3E}">
        <p14:creationId xmlns:p14="http://schemas.microsoft.com/office/powerpoint/2010/main" val="3529931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video game&#10;&#10;Description automatically generated">
            <a:extLst>
              <a:ext uri="{FF2B5EF4-FFF2-40B4-BE49-F238E27FC236}">
                <a16:creationId xmlns:a16="http://schemas.microsoft.com/office/drawing/2014/main" id="{4AA92BEC-5568-F741-AF71-C109BD56A69B}"/>
              </a:ext>
            </a:extLst>
          </p:cNvPr>
          <p:cNvPicPr>
            <a:picLocks noChangeAspect="1"/>
          </p:cNvPicPr>
          <p:nvPr/>
        </p:nvPicPr>
        <p:blipFill>
          <a:blip r:embed="rId2"/>
          <a:stretch>
            <a:fillRect/>
          </a:stretch>
        </p:blipFill>
        <p:spPr>
          <a:xfrm>
            <a:off x="966986" y="1307392"/>
            <a:ext cx="10310376" cy="4474703"/>
          </a:xfrm>
          <a:prstGeom prst="rect">
            <a:avLst/>
          </a:prstGeom>
        </p:spPr>
      </p:pic>
      <p:sp>
        <p:nvSpPr>
          <p:cNvPr id="2" name="Title 1">
            <a:extLst>
              <a:ext uri="{FF2B5EF4-FFF2-40B4-BE49-F238E27FC236}">
                <a16:creationId xmlns:a16="http://schemas.microsoft.com/office/drawing/2014/main" id="{596C0940-1404-D240-AFFF-BE4209CBB566}"/>
              </a:ext>
            </a:extLst>
          </p:cNvPr>
          <p:cNvSpPr>
            <a:spLocks noGrp="1"/>
          </p:cNvSpPr>
          <p:nvPr>
            <p:ph type="title"/>
          </p:nvPr>
        </p:nvSpPr>
        <p:spPr>
          <a:xfrm>
            <a:off x="914638" y="206093"/>
            <a:ext cx="10362724" cy="1101299"/>
          </a:xfrm>
        </p:spPr>
        <p:txBody>
          <a:bodyPr/>
          <a:lstStyle/>
          <a:p>
            <a:r>
              <a:rPr lang="en-US" sz="2600" dirty="0" err="1"/>
              <a:t>CheckMate</a:t>
            </a:r>
            <a:r>
              <a:rPr lang="en-US" sz="2600" dirty="0"/>
              <a:t> 227: Overall Survival with NIVO + IPI vs Chemo </a:t>
            </a:r>
            <a:br>
              <a:rPr lang="en-US" sz="2600" dirty="0"/>
            </a:br>
            <a:r>
              <a:rPr lang="en-US" sz="2600" dirty="0"/>
              <a:t>(PD-L1 Expression &lt; 1%)</a:t>
            </a:r>
            <a:br>
              <a:rPr lang="en-US" sz="2600" dirty="0"/>
            </a:br>
            <a:endParaRPr lang="en-US" sz="1800" dirty="0"/>
          </a:p>
        </p:txBody>
      </p:sp>
      <p:sp>
        <p:nvSpPr>
          <p:cNvPr id="3" name="TextBox 2">
            <a:extLst>
              <a:ext uri="{FF2B5EF4-FFF2-40B4-BE49-F238E27FC236}">
                <a16:creationId xmlns:a16="http://schemas.microsoft.com/office/drawing/2014/main" id="{C5E5E38F-9102-5648-92EC-18A4500BC1B8}"/>
              </a:ext>
            </a:extLst>
          </p:cNvPr>
          <p:cNvSpPr txBox="1"/>
          <p:nvPr/>
        </p:nvSpPr>
        <p:spPr>
          <a:xfrm>
            <a:off x="186561" y="6405964"/>
            <a:ext cx="10180992" cy="338554"/>
          </a:xfrm>
          <a:prstGeom prst="rect">
            <a:avLst/>
          </a:prstGeom>
          <a:noFill/>
        </p:spPr>
        <p:txBody>
          <a:bodyPr wrap="none" rtlCol="0">
            <a:spAutoFit/>
          </a:bodyPr>
          <a:lstStyle/>
          <a:p>
            <a:r>
              <a:rPr lang="en-US" sz="1600" dirty="0"/>
              <a:t>Hellmann MD et al. </a:t>
            </a:r>
            <a:r>
              <a:rPr lang="en-US" sz="1600" i="1" dirty="0"/>
              <a:t>N </a:t>
            </a:r>
            <a:r>
              <a:rPr lang="en-US" sz="1600" i="1" dirty="0" err="1"/>
              <a:t>Engl</a:t>
            </a:r>
            <a:r>
              <a:rPr lang="en-US" sz="1600" i="1" dirty="0"/>
              <a:t> J Med </a:t>
            </a:r>
            <a:r>
              <a:rPr lang="en-US" sz="1600" dirty="0"/>
              <a:t>2019;[</a:t>
            </a:r>
            <a:r>
              <a:rPr lang="en-US" sz="1600" dirty="0" err="1"/>
              <a:t>Epub</a:t>
            </a:r>
            <a:r>
              <a:rPr lang="en-US" sz="1600" dirty="0"/>
              <a:t> ahead of print]; Peters S et al. </a:t>
            </a:r>
            <a:r>
              <a:rPr lang="en-US" sz="1600" i="1" dirty="0"/>
              <a:t>Proc ESMO </a:t>
            </a:r>
            <a:r>
              <a:rPr lang="en-US" sz="1600" dirty="0"/>
              <a:t>2019;Abstract LBA4.</a:t>
            </a:r>
          </a:p>
        </p:txBody>
      </p:sp>
      <p:sp>
        <p:nvSpPr>
          <p:cNvPr id="4" name="TextBox 3">
            <a:extLst>
              <a:ext uri="{FF2B5EF4-FFF2-40B4-BE49-F238E27FC236}">
                <a16:creationId xmlns:a16="http://schemas.microsoft.com/office/drawing/2014/main" id="{CE6CDCED-FD4D-FC4A-8BB5-E39EEDF990F0}"/>
              </a:ext>
            </a:extLst>
          </p:cNvPr>
          <p:cNvSpPr txBox="1"/>
          <p:nvPr/>
        </p:nvSpPr>
        <p:spPr>
          <a:xfrm rot="16200000">
            <a:off x="484873" y="3197985"/>
            <a:ext cx="859531" cy="338554"/>
          </a:xfrm>
          <a:prstGeom prst="rect">
            <a:avLst/>
          </a:prstGeom>
          <a:noFill/>
        </p:spPr>
        <p:txBody>
          <a:bodyPr wrap="none" rtlCol="0">
            <a:spAutoFit/>
          </a:bodyPr>
          <a:lstStyle/>
          <a:p>
            <a:r>
              <a:rPr lang="en-US" sz="1600" b="1" dirty="0"/>
              <a:t>OS (%)</a:t>
            </a:r>
          </a:p>
        </p:txBody>
      </p:sp>
      <p:sp>
        <p:nvSpPr>
          <p:cNvPr id="10" name="TextBox 9">
            <a:extLst>
              <a:ext uri="{FF2B5EF4-FFF2-40B4-BE49-F238E27FC236}">
                <a16:creationId xmlns:a16="http://schemas.microsoft.com/office/drawing/2014/main" id="{2C067EE4-0C4E-194E-A80B-6534A3DFAC51}"/>
              </a:ext>
            </a:extLst>
          </p:cNvPr>
          <p:cNvSpPr txBox="1"/>
          <p:nvPr/>
        </p:nvSpPr>
        <p:spPr>
          <a:xfrm>
            <a:off x="5895816" y="5755475"/>
            <a:ext cx="914033" cy="338554"/>
          </a:xfrm>
          <a:prstGeom prst="rect">
            <a:avLst/>
          </a:prstGeom>
          <a:noFill/>
        </p:spPr>
        <p:txBody>
          <a:bodyPr wrap="none" rtlCol="0">
            <a:spAutoFit/>
          </a:bodyPr>
          <a:lstStyle/>
          <a:p>
            <a:r>
              <a:rPr lang="en-US" sz="1600" b="1" dirty="0"/>
              <a:t>Months</a:t>
            </a:r>
          </a:p>
        </p:txBody>
      </p:sp>
    </p:spTree>
    <p:extLst>
      <p:ext uri="{BB962C8B-B14F-4D97-AF65-F5344CB8AC3E}">
        <p14:creationId xmlns:p14="http://schemas.microsoft.com/office/powerpoint/2010/main" val="32915134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FBDB5-8FCD-FE44-9321-6AE9B168D32A}"/>
              </a:ext>
            </a:extLst>
          </p:cNvPr>
          <p:cNvSpPr>
            <a:spLocks noGrp="1"/>
          </p:cNvSpPr>
          <p:nvPr>
            <p:ph idx="1"/>
          </p:nvPr>
        </p:nvSpPr>
        <p:spPr/>
        <p:txBody>
          <a:bodyPr/>
          <a:lstStyle/>
          <a:p>
            <a:r>
              <a:rPr lang="en-US" dirty="0"/>
              <a:t>Indiana University</a:t>
            </a:r>
          </a:p>
        </p:txBody>
      </p:sp>
      <p:sp>
        <p:nvSpPr>
          <p:cNvPr id="3" name="Title 2">
            <a:extLst>
              <a:ext uri="{FF2B5EF4-FFF2-40B4-BE49-F238E27FC236}">
                <a16:creationId xmlns:a16="http://schemas.microsoft.com/office/drawing/2014/main" id="{C21ED8F6-DD11-5B47-9A61-615349D32AB9}"/>
              </a:ext>
            </a:extLst>
          </p:cNvPr>
          <p:cNvSpPr>
            <a:spLocks noGrp="1"/>
          </p:cNvSpPr>
          <p:nvPr>
            <p:ph type="title"/>
          </p:nvPr>
        </p:nvSpPr>
        <p:spPr/>
        <p:txBody>
          <a:bodyPr/>
          <a:lstStyle/>
          <a:p>
            <a:r>
              <a:rPr lang="en-US" dirty="0"/>
              <a:t>In preparation for this meeting, we conducted a survey of 7 medical oncology investigators:</a:t>
            </a:r>
          </a:p>
        </p:txBody>
      </p:sp>
      <p:sp>
        <p:nvSpPr>
          <p:cNvPr id="4" name="Content Placeholder 3">
            <a:extLst>
              <a:ext uri="{FF2B5EF4-FFF2-40B4-BE49-F238E27FC236}">
                <a16:creationId xmlns:a16="http://schemas.microsoft.com/office/drawing/2014/main" id="{EA1BAA68-A3D9-734F-A91B-010B6FFEC7C3}"/>
              </a:ext>
            </a:extLst>
          </p:cNvPr>
          <p:cNvSpPr>
            <a:spLocks noGrp="1"/>
          </p:cNvSpPr>
          <p:nvPr>
            <p:ph idx="10"/>
          </p:nvPr>
        </p:nvSpPr>
        <p:spPr>
          <a:xfrm>
            <a:off x="3499104" y="2819400"/>
            <a:ext cx="7827264" cy="512064"/>
          </a:xfrm>
        </p:spPr>
        <p:txBody>
          <a:bodyPr/>
          <a:lstStyle/>
          <a:p>
            <a:r>
              <a:rPr lang="en-US" dirty="0"/>
              <a:t>Vanderbilt University Medical Center</a:t>
            </a:r>
          </a:p>
        </p:txBody>
      </p:sp>
      <p:sp>
        <p:nvSpPr>
          <p:cNvPr id="5" name="Content Placeholder 4">
            <a:extLst>
              <a:ext uri="{FF2B5EF4-FFF2-40B4-BE49-F238E27FC236}">
                <a16:creationId xmlns:a16="http://schemas.microsoft.com/office/drawing/2014/main" id="{F8EFD974-7CFD-0B4C-941F-86070AB73A2A}"/>
              </a:ext>
            </a:extLst>
          </p:cNvPr>
          <p:cNvSpPr>
            <a:spLocks noGrp="1"/>
          </p:cNvSpPr>
          <p:nvPr>
            <p:ph idx="11"/>
          </p:nvPr>
        </p:nvSpPr>
        <p:spPr/>
        <p:txBody>
          <a:bodyPr/>
          <a:lstStyle/>
          <a:p>
            <a:r>
              <a:rPr lang="en-US" dirty="0"/>
              <a:t>Stanford Cancer Institute</a:t>
            </a:r>
          </a:p>
        </p:txBody>
      </p:sp>
      <p:sp>
        <p:nvSpPr>
          <p:cNvPr id="6" name="Content Placeholder 5">
            <a:extLst>
              <a:ext uri="{FF2B5EF4-FFF2-40B4-BE49-F238E27FC236}">
                <a16:creationId xmlns:a16="http://schemas.microsoft.com/office/drawing/2014/main" id="{0F41D5C6-6D6F-F34D-9D2A-AC8F5783880D}"/>
              </a:ext>
            </a:extLst>
          </p:cNvPr>
          <p:cNvSpPr>
            <a:spLocks noGrp="1"/>
          </p:cNvSpPr>
          <p:nvPr>
            <p:ph idx="12"/>
          </p:nvPr>
        </p:nvSpPr>
        <p:spPr/>
        <p:txBody>
          <a:bodyPr/>
          <a:lstStyle/>
          <a:p>
            <a:r>
              <a:rPr lang="en-US" dirty="0"/>
              <a:t>Massachusetts General Hospital Cancer Center</a:t>
            </a:r>
          </a:p>
        </p:txBody>
      </p:sp>
      <p:sp>
        <p:nvSpPr>
          <p:cNvPr id="7" name="Content Placeholder 6">
            <a:extLst>
              <a:ext uri="{FF2B5EF4-FFF2-40B4-BE49-F238E27FC236}">
                <a16:creationId xmlns:a16="http://schemas.microsoft.com/office/drawing/2014/main" id="{5DDE06D8-8D3B-4340-995B-12C506403941}"/>
              </a:ext>
            </a:extLst>
          </p:cNvPr>
          <p:cNvSpPr>
            <a:spLocks noGrp="1"/>
          </p:cNvSpPr>
          <p:nvPr>
            <p:ph idx="13"/>
          </p:nvPr>
        </p:nvSpPr>
        <p:spPr/>
        <p:txBody>
          <a:bodyPr/>
          <a:lstStyle/>
          <a:p>
            <a:r>
              <a:rPr lang="en-US" dirty="0"/>
              <a:t>University of Pennsylvania</a:t>
            </a:r>
          </a:p>
        </p:txBody>
      </p:sp>
      <p:sp>
        <p:nvSpPr>
          <p:cNvPr id="8" name="Content Placeholder 7">
            <a:extLst>
              <a:ext uri="{FF2B5EF4-FFF2-40B4-BE49-F238E27FC236}">
                <a16:creationId xmlns:a16="http://schemas.microsoft.com/office/drawing/2014/main" id="{927DCCEB-7439-CC49-BEA9-0212624704FC}"/>
              </a:ext>
            </a:extLst>
          </p:cNvPr>
          <p:cNvSpPr>
            <a:spLocks noGrp="1"/>
          </p:cNvSpPr>
          <p:nvPr>
            <p:ph idx="14"/>
          </p:nvPr>
        </p:nvSpPr>
        <p:spPr/>
        <p:txBody>
          <a:bodyPr/>
          <a:lstStyle/>
          <a:p>
            <a:r>
              <a:rPr lang="en-US" dirty="0"/>
              <a:t>Georgetown University Hospital</a:t>
            </a:r>
          </a:p>
        </p:txBody>
      </p:sp>
      <p:sp>
        <p:nvSpPr>
          <p:cNvPr id="9" name="Content Placeholder 8">
            <a:extLst>
              <a:ext uri="{FF2B5EF4-FFF2-40B4-BE49-F238E27FC236}">
                <a16:creationId xmlns:a16="http://schemas.microsoft.com/office/drawing/2014/main" id="{29DC715C-19D6-454C-BEBA-C03B08667939}"/>
              </a:ext>
            </a:extLst>
          </p:cNvPr>
          <p:cNvSpPr>
            <a:spLocks noGrp="1"/>
          </p:cNvSpPr>
          <p:nvPr>
            <p:ph idx="15"/>
          </p:nvPr>
        </p:nvSpPr>
        <p:spPr/>
        <p:txBody>
          <a:bodyPr/>
          <a:lstStyle/>
          <a:p>
            <a:r>
              <a:rPr lang="en-US" dirty="0"/>
              <a:t>Memorial Sloan Kettering Cancer Center</a:t>
            </a:r>
          </a:p>
        </p:txBody>
      </p:sp>
    </p:spTree>
    <p:extLst>
      <p:ext uri="{BB962C8B-B14F-4D97-AF65-F5344CB8AC3E}">
        <p14:creationId xmlns:p14="http://schemas.microsoft.com/office/powerpoint/2010/main" val="2056430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676F-911A-BE42-919B-09548269C60E}"/>
              </a:ext>
            </a:extLst>
          </p:cNvPr>
          <p:cNvSpPr>
            <a:spLocks noGrp="1"/>
          </p:cNvSpPr>
          <p:nvPr>
            <p:ph type="title"/>
          </p:nvPr>
        </p:nvSpPr>
        <p:spPr/>
        <p:txBody>
          <a:bodyPr/>
          <a:lstStyle/>
          <a:p>
            <a:pPr algn="ctr"/>
            <a:r>
              <a:rPr lang="en-US" dirty="0"/>
              <a:t>Meeting Agenda</a:t>
            </a:r>
          </a:p>
        </p:txBody>
      </p:sp>
      <p:sp>
        <p:nvSpPr>
          <p:cNvPr id="3" name="Content Placeholder 2">
            <a:extLst>
              <a:ext uri="{FF2B5EF4-FFF2-40B4-BE49-F238E27FC236}">
                <a16:creationId xmlns:a16="http://schemas.microsoft.com/office/drawing/2014/main" id="{7A79818A-5FB7-1E4E-AA78-9A173456540E}"/>
              </a:ext>
            </a:extLst>
          </p:cNvPr>
          <p:cNvSpPr>
            <a:spLocks noGrp="1"/>
          </p:cNvSpPr>
          <p:nvPr>
            <p:ph idx="1"/>
          </p:nvPr>
        </p:nvSpPr>
        <p:spPr>
          <a:xfrm>
            <a:off x="914639" y="1369854"/>
            <a:ext cx="10307861" cy="4677378"/>
          </a:xfrm>
        </p:spPr>
        <p:txBody>
          <a:bodyPr/>
          <a:lstStyle/>
          <a:p>
            <a:pPr marL="0" indent="0">
              <a:spcBef>
                <a:spcPts val="2000"/>
              </a:spcBef>
              <a:buNone/>
            </a:pPr>
            <a:r>
              <a:rPr lang="en-US" sz="2200" b="1" dirty="0">
                <a:solidFill>
                  <a:srgbClr val="FFC000"/>
                </a:solidFill>
              </a:rPr>
              <a:t>MODULE 1 – </a:t>
            </a:r>
            <a:r>
              <a:rPr lang="en-US" sz="2200" dirty="0">
                <a:solidFill>
                  <a:srgbClr val="FFC000"/>
                </a:solidFill>
              </a:rPr>
              <a:t>Evolving Therapeutic Algorithms in Small Cell Lung Cancer (SCLC)</a:t>
            </a:r>
          </a:p>
          <a:p>
            <a:pPr marL="0" indent="0">
              <a:spcBef>
                <a:spcPts val="2000"/>
              </a:spcBef>
              <a:buNone/>
            </a:pPr>
            <a:r>
              <a:rPr lang="en-US" sz="2200" b="1" dirty="0">
                <a:solidFill>
                  <a:schemeClr val="tx1"/>
                </a:solidFill>
              </a:rPr>
              <a:t>MODULE 2 – </a:t>
            </a:r>
            <a:r>
              <a:rPr lang="en-US" sz="2200" dirty="0">
                <a:solidFill>
                  <a:schemeClr val="tx1"/>
                </a:solidFill>
              </a:rPr>
              <a:t>Metastatic NSCLC with EGFR Tumor Mutations</a:t>
            </a:r>
          </a:p>
          <a:p>
            <a:pPr marL="0" indent="0">
              <a:spcBef>
                <a:spcPts val="2000"/>
              </a:spcBef>
              <a:buNone/>
            </a:pPr>
            <a:r>
              <a:rPr lang="en-US" sz="2200" b="1" dirty="0">
                <a:solidFill>
                  <a:schemeClr val="tx1"/>
                </a:solidFill>
              </a:rPr>
              <a:t>MODULE 3 – </a:t>
            </a:r>
            <a:r>
              <a:rPr lang="en-US" sz="2200" dirty="0">
                <a:solidFill>
                  <a:schemeClr val="tx1"/>
                </a:solidFill>
              </a:rPr>
              <a:t>Management of NSCLC with ALK Rearrangements</a:t>
            </a:r>
          </a:p>
          <a:p>
            <a:pPr marL="0" indent="0">
              <a:spcBef>
                <a:spcPts val="2000"/>
              </a:spcBef>
              <a:buNone/>
            </a:pPr>
            <a:r>
              <a:rPr lang="en-US" sz="2200" b="1" dirty="0">
                <a:solidFill>
                  <a:schemeClr val="tx1"/>
                </a:solidFill>
              </a:rPr>
              <a:t>MODULE 4 – </a:t>
            </a:r>
            <a:r>
              <a:rPr lang="en-US" sz="2200" dirty="0">
                <a:solidFill>
                  <a:schemeClr val="tx1"/>
                </a:solidFill>
              </a:rPr>
              <a:t>Current and Future Role of Existing and Emerging ROS1 Inhibitors</a:t>
            </a:r>
          </a:p>
          <a:p>
            <a:pPr marL="0" indent="0">
              <a:spcBef>
                <a:spcPts val="2000"/>
              </a:spcBef>
              <a:buNone/>
            </a:pPr>
            <a:r>
              <a:rPr lang="en-US" sz="2200" b="1" dirty="0">
                <a:solidFill>
                  <a:schemeClr val="tx1"/>
                </a:solidFill>
              </a:rPr>
              <a:t>MODULE 5 – </a:t>
            </a:r>
            <a:r>
              <a:rPr lang="en-US" sz="2200" dirty="0">
                <a:solidFill>
                  <a:schemeClr val="tx1"/>
                </a:solidFill>
              </a:rPr>
              <a:t>Metastatic NSCLC with Other Targetable Tumor Mutations</a:t>
            </a:r>
          </a:p>
          <a:p>
            <a:pPr marL="0" indent="0">
              <a:spcBef>
                <a:spcPts val="2000"/>
              </a:spcBef>
              <a:buNone/>
              <a:tabLst>
                <a:tab pos="1763713" algn="l"/>
              </a:tabLst>
            </a:pPr>
            <a:r>
              <a:rPr lang="en-US" sz="2200" b="1" dirty="0">
                <a:solidFill>
                  <a:schemeClr val="tx1"/>
                </a:solidFill>
              </a:rPr>
              <a:t>MODULE 6 – </a:t>
            </a:r>
            <a:r>
              <a:rPr lang="en-US" sz="2200" dirty="0">
                <a:solidFill>
                  <a:schemeClr val="tx1"/>
                </a:solidFill>
              </a:rPr>
              <a:t>Anti-PD-1/PD-L1 Antibodies Alone or in Combination with Other</a:t>
            </a:r>
            <a:br>
              <a:rPr lang="en-US" sz="2200" dirty="0">
                <a:solidFill>
                  <a:schemeClr val="tx1"/>
                </a:solidFill>
              </a:rPr>
            </a:br>
            <a:r>
              <a:rPr lang="en-US" sz="2200" dirty="0">
                <a:solidFill>
                  <a:schemeClr val="tx1"/>
                </a:solidFill>
              </a:rPr>
              <a:t>	Therapies for Metastatic NSCLC</a:t>
            </a:r>
          </a:p>
        </p:txBody>
      </p:sp>
    </p:spTree>
    <p:extLst>
      <p:ext uri="{BB962C8B-B14F-4D97-AF65-F5344CB8AC3E}">
        <p14:creationId xmlns:p14="http://schemas.microsoft.com/office/powerpoint/2010/main" val="1088667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p:txBody>
          <a:bodyPr>
            <a:normAutofit fontScale="90000"/>
          </a:bodyPr>
          <a:lstStyle/>
          <a:p>
            <a:r>
              <a:rPr lang="en-US" dirty="0"/>
              <a:t>Regulatory and reimbursement issues aside, what would be your preferred first-line treatment regimen for a patient with extensive-stage small cell lung cancer (SCLC)? </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sz="1700" dirty="0"/>
              <a:t>Carboplatin/etoposide + </a:t>
            </a:r>
            <a:r>
              <a:rPr lang="en-US" sz="1700" dirty="0" err="1"/>
              <a:t>atezolizumab</a:t>
            </a:r>
            <a:r>
              <a:rPr lang="en-US" sz="1700" dirty="0"/>
              <a:t> </a:t>
            </a:r>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Age 65</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r>
              <a:rPr lang="en-US" sz="1700" dirty="0"/>
              <a:t>Carboplatin/etoposide + </a:t>
            </a:r>
            <a:r>
              <a:rPr lang="en-US" sz="1700" dirty="0" err="1"/>
              <a:t>atezolizumab</a:t>
            </a:r>
            <a:r>
              <a:rPr lang="en-US" sz="1700" dirty="0"/>
              <a:t> </a:t>
            </a:r>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sz="1800" b="1" dirty="0">
                <a:solidFill>
                  <a:srgbClr val="FFFF00"/>
                </a:solidFill>
              </a:rPr>
              <a:t>Cisplatin</a:t>
            </a:r>
            <a:r>
              <a:rPr lang="en-US" sz="1800" dirty="0"/>
              <a:t>/etoposide + </a:t>
            </a:r>
            <a:r>
              <a:rPr lang="en-US" sz="1800" dirty="0" err="1"/>
              <a:t>durvalumab</a:t>
            </a:r>
            <a:r>
              <a:rPr lang="en-US" sz="1800" dirty="0"/>
              <a:t> </a:t>
            </a:r>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Age 80</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normAutofit fontScale="70000" lnSpcReduction="20000"/>
          </a:bodyPr>
          <a:lstStyle/>
          <a:p>
            <a:r>
              <a:rPr lang="en-US" sz="2400" dirty="0"/>
              <a:t>Carboplatin/etoposide + </a:t>
            </a:r>
            <a:r>
              <a:rPr lang="en-US" sz="2400" dirty="0" err="1"/>
              <a:t>atezolizumab</a:t>
            </a:r>
            <a:r>
              <a:rPr lang="en-US" sz="2400" dirty="0"/>
              <a:t> </a:t>
            </a:r>
          </a:p>
        </p:txBody>
      </p:sp>
    </p:spTree>
    <p:extLst>
      <p:ext uri="{BB962C8B-B14F-4D97-AF65-F5344CB8AC3E}">
        <p14:creationId xmlns:p14="http://schemas.microsoft.com/office/powerpoint/2010/main" val="8498841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569A53-5138-DF4D-B927-CE765743D904}"/>
              </a:ext>
            </a:extLst>
          </p:cNvPr>
          <p:cNvSpPr>
            <a:spLocks noGrp="1"/>
          </p:cNvSpPr>
          <p:nvPr>
            <p:ph idx="23"/>
          </p:nvPr>
        </p:nvSpPr>
        <p:spPr/>
        <p:txBody>
          <a:bodyPr/>
          <a:lstStyle/>
          <a:p>
            <a:r>
              <a:rPr lang="en-US" sz="1800" dirty="0"/>
              <a:t>Neurologic paraneoplastic syndrome causing moderate to severe proximal myopathy</a:t>
            </a:r>
          </a:p>
        </p:txBody>
      </p:sp>
      <p:sp>
        <p:nvSpPr>
          <p:cNvPr id="3" name="Content Placeholder 2">
            <a:extLst>
              <a:ext uri="{FF2B5EF4-FFF2-40B4-BE49-F238E27FC236}">
                <a16:creationId xmlns:a16="http://schemas.microsoft.com/office/drawing/2014/main" id="{2C5CB50C-94FE-C347-880E-FD766B94274C}"/>
              </a:ext>
            </a:extLst>
          </p:cNvPr>
          <p:cNvSpPr>
            <a:spLocks noGrp="1"/>
          </p:cNvSpPr>
          <p:nvPr>
            <p:ph idx="39"/>
          </p:nvPr>
        </p:nvSpPr>
        <p:spPr/>
        <p:txBody>
          <a:bodyPr/>
          <a:lstStyle/>
          <a:p>
            <a:r>
              <a:rPr lang="en-US" sz="1800" dirty="0"/>
              <a:t>Symptomatic SIADH </a:t>
            </a:r>
            <a:br>
              <a:rPr lang="en-US" sz="1800" dirty="0"/>
            </a:br>
            <a:r>
              <a:rPr lang="en-US" sz="1800" dirty="0"/>
              <a:t>(in addition to standard </a:t>
            </a:r>
            <a:br>
              <a:rPr lang="en-US" sz="1800" dirty="0"/>
            </a:br>
            <a:r>
              <a:rPr lang="en-US" sz="1800" dirty="0"/>
              <a:t>treatment for SIADH)</a:t>
            </a:r>
          </a:p>
        </p:txBody>
      </p:sp>
      <p:sp>
        <p:nvSpPr>
          <p:cNvPr id="4" name="Content Placeholder 3">
            <a:extLst>
              <a:ext uri="{FF2B5EF4-FFF2-40B4-BE49-F238E27FC236}">
                <a16:creationId xmlns:a16="http://schemas.microsoft.com/office/drawing/2014/main" id="{E5607695-4A92-6044-8527-C815B23316CF}"/>
              </a:ext>
            </a:extLst>
          </p:cNvPr>
          <p:cNvSpPr>
            <a:spLocks noGrp="1"/>
          </p:cNvSpPr>
          <p:nvPr>
            <p:ph idx="1"/>
          </p:nvPr>
        </p:nvSpPr>
        <p:spPr/>
        <p:txBody>
          <a:bodyPr/>
          <a:lstStyle/>
          <a:p>
            <a:r>
              <a:rPr lang="en-US" dirty="0"/>
              <a:t>Carboplatin/etoposide</a:t>
            </a:r>
          </a:p>
        </p:txBody>
      </p:sp>
      <p:sp>
        <p:nvSpPr>
          <p:cNvPr id="5" name="Content Placeholder 4">
            <a:extLst>
              <a:ext uri="{FF2B5EF4-FFF2-40B4-BE49-F238E27FC236}">
                <a16:creationId xmlns:a16="http://schemas.microsoft.com/office/drawing/2014/main" id="{F0F49210-10AC-954A-8440-7089524EB382}"/>
              </a:ext>
            </a:extLst>
          </p:cNvPr>
          <p:cNvSpPr>
            <a:spLocks noGrp="1"/>
          </p:cNvSpPr>
          <p:nvPr>
            <p:ph idx="24"/>
          </p:nvPr>
        </p:nvSpPr>
        <p:spPr/>
        <p:txBody>
          <a:bodyPr/>
          <a:lstStyle/>
          <a:p>
            <a:r>
              <a:rPr lang="en-US" dirty="0"/>
              <a:t>Carboplatin/etoposide</a:t>
            </a:r>
          </a:p>
        </p:txBody>
      </p:sp>
      <p:sp>
        <p:nvSpPr>
          <p:cNvPr id="6" name="Content Placeholder 5">
            <a:extLst>
              <a:ext uri="{FF2B5EF4-FFF2-40B4-BE49-F238E27FC236}">
                <a16:creationId xmlns:a16="http://schemas.microsoft.com/office/drawing/2014/main" id="{C7519F55-6BE7-D54D-832B-B5D239DD794A}"/>
              </a:ext>
            </a:extLst>
          </p:cNvPr>
          <p:cNvSpPr>
            <a:spLocks noGrp="1"/>
          </p:cNvSpPr>
          <p:nvPr>
            <p:ph idx="25"/>
          </p:nvPr>
        </p:nvSpPr>
        <p:spPr/>
        <p:txBody>
          <a:bodyPr>
            <a:normAutofit/>
          </a:bodyPr>
          <a:lstStyle/>
          <a:p>
            <a:r>
              <a:rPr lang="en-US" sz="2130" dirty="0"/>
              <a:t>Carboplatin/etoposide</a:t>
            </a:r>
          </a:p>
        </p:txBody>
      </p:sp>
      <p:sp>
        <p:nvSpPr>
          <p:cNvPr id="7" name="Content Placeholder 6">
            <a:extLst>
              <a:ext uri="{FF2B5EF4-FFF2-40B4-BE49-F238E27FC236}">
                <a16:creationId xmlns:a16="http://schemas.microsoft.com/office/drawing/2014/main" id="{DD36582B-01BF-3B4F-A19D-35E41D8B18B8}"/>
              </a:ext>
            </a:extLst>
          </p:cNvPr>
          <p:cNvSpPr>
            <a:spLocks noGrp="1"/>
          </p:cNvSpPr>
          <p:nvPr>
            <p:ph idx="26"/>
          </p:nvPr>
        </p:nvSpPr>
        <p:spPr/>
        <p:txBody>
          <a:bodyPr/>
          <a:lstStyle/>
          <a:p>
            <a:r>
              <a:rPr lang="en-US" dirty="0"/>
              <a:t>Carboplatin/etoposide</a:t>
            </a:r>
          </a:p>
        </p:txBody>
      </p:sp>
      <p:sp>
        <p:nvSpPr>
          <p:cNvPr id="8" name="Content Placeholder 7">
            <a:extLst>
              <a:ext uri="{FF2B5EF4-FFF2-40B4-BE49-F238E27FC236}">
                <a16:creationId xmlns:a16="http://schemas.microsoft.com/office/drawing/2014/main" id="{38C646E4-C960-6A4A-A742-0AD4A604968D}"/>
              </a:ext>
            </a:extLst>
          </p:cNvPr>
          <p:cNvSpPr>
            <a:spLocks noGrp="1"/>
          </p:cNvSpPr>
          <p:nvPr>
            <p:ph idx="27"/>
          </p:nvPr>
        </p:nvSpPr>
        <p:spPr/>
        <p:txBody>
          <a:bodyPr/>
          <a:lstStyle/>
          <a:p>
            <a:r>
              <a:rPr lang="en-US" dirty="0"/>
              <a:t>Carboplatin/etoposide</a:t>
            </a:r>
          </a:p>
        </p:txBody>
      </p:sp>
      <p:sp>
        <p:nvSpPr>
          <p:cNvPr id="9" name="Content Placeholder 8">
            <a:extLst>
              <a:ext uri="{FF2B5EF4-FFF2-40B4-BE49-F238E27FC236}">
                <a16:creationId xmlns:a16="http://schemas.microsoft.com/office/drawing/2014/main" id="{2AAA6C9A-4262-8542-9935-3574461B53EF}"/>
              </a:ext>
            </a:extLst>
          </p:cNvPr>
          <p:cNvSpPr>
            <a:spLocks noGrp="1"/>
          </p:cNvSpPr>
          <p:nvPr>
            <p:ph idx="28"/>
          </p:nvPr>
        </p:nvSpPr>
        <p:spPr/>
        <p:txBody>
          <a:bodyPr/>
          <a:lstStyle/>
          <a:p>
            <a:r>
              <a:rPr lang="en-US" dirty="0"/>
              <a:t>Carboplatin/etoposide</a:t>
            </a:r>
          </a:p>
        </p:txBody>
      </p:sp>
      <p:sp>
        <p:nvSpPr>
          <p:cNvPr id="10" name="Content Placeholder 9">
            <a:extLst>
              <a:ext uri="{FF2B5EF4-FFF2-40B4-BE49-F238E27FC236}">
                <a16:creationId xmlns:a16="http://schemas.microsoft.com/office/drawing/2014/main" id="{BE7A5F26-8468-A646-AB8B-71FC596F92D2}"/>
              </a:ext>
            </a:extLst>
          </p:cNvPr>
          <p:cNvSpPr>
            <a:spLocks noGrp="1"/>
          </p:cNvSpPr>
          <p:nvPr>
            <p:ph idx="29"/>
          </p:nvPr>
        </p:nvSpPr>
        <p:spPr/>
        <p:txBody>
          <a:bodyPr/>
          <a:lstStyle/>
          <a:p>
            <a:r>
              <a:rPr lang="en-US" dirty="0"/>
              <a:t>Cisplatin/etoposide</a:t>
            </a:r>
          </a:p>
        </p:txBody>
      </p:sp>
      <p:sp>
        <p:nvSpPr>
          <p:cNvPr id="11" name="Content Placeholder 10">
            <a:extLst>
              <a:ext uri="{FF2B5EF4-FFF2-40B4-BE49-F238E27FC236}">
                <a16:creationId xmlns:a16="http://schemas.microsoft.com/office/drawing/2014/main" id="{4B1D3296-2867-E74E-9BF0-DC70373438D5}"/>
              </a:ext>
            </a:extLst>
          </p:cNvPr>
          <p:cNvSpPr>
            <a:spLocks noGrp="1"/>
          </p:cNvSpPr>
          <p:nvPr>
            <p:ph idx="38"/>
          </p:nvPr>
        </p:nvSpPr>
        <p:spPr/>
        <p:txBody>
          <a:bodyPr/>
          <a:lstStyle/>
          <a:p>
            <a:r>
              <a:rPr lang="en-US" dirty="0"/>
              <a:t>Carboplatin/etoposide</a:t>
            </a:r>
          </a:p>
        </p:txBody>
      </p:sp>
      <p:sp>
        <p:nvSpPr>
          <p:cNvPr id="12" name="Content Placeholder 11">
            <a:extLst>
              <a:ext uri="{FF2B5EF4-FFF2-40B4-BE49-F238E27FC236}">
                <a16:creationId xmlns:a16="http://schemas.microsoft.com/office/drawing/2014/main" id="{EFF976AC-05B1-0949-A776-A5CBC5F6A40F}"/>
              </a:ext>
            </a:extLst>
          </p:cNvPr>
          <p:cNvSpPr>
            <a:spLocks noGrp="1"/>
          </p:cNvSpPr>
          <p:nvPr>
            <p:ph idx="40"/>
          </p:nvPr>
        </p:nvSpPr>
        <p:spPr/>
        <p:txBody>
          <a:bodyPr>
            <a:normAutofit fontScale="85000" lnSpcReduction="10000"/>
          </a:bodyPr>
          <a:lstStyle/>
          <a:p>
            <a:r>
              <a:rPr lang="en-US" sz="2000" dirty="0"/>
              <a:t>Carboplatin/etoposide + </a:t>
            </a:r>
            <a:r>
              <a:rPr lang="en-US" sz="2000" dirty="0" err="1"/>
              <a:t>atezolizumab</a:t>
            </a:r>
            <a:r>
              <a:rPr lang="en-US" sz="2000" dirty="0"/>
              <a:t> </a:t>
            </a:r>
          </a:p>
        </p:txBody>
      </p:sp>
      <p:sp>
        <p:nvSpPr>
          <p:cNvPr id="13" name="Content Placeholder 12">
            <a:extLst>
              <a:ext uri="{FF2B5EF4-FFF2-40B4-BE49-F238E27FC236}">
                <a16:creationId xmlns:a16="http://schemas.microsoft.com/office/drawing/2014/main" id="{9529D1AD-C7B4-7744-AA33-D8F7C526F123}"/>
              </a:ext>
            </a:extLst>
          </p:cNvPr>
          <p:cNvSpPr>
            <a:spLocks noGrp="1"/>
          </p:cNvSpPr>
          <p:nvPr>
            <p:ph idx="41"/>
          </p:nvPr>
        </p:nvSpPr>
        <p:spPr/>
        <p:txBody>
          <a:bodyPr>
            <a:normAutofit fontScale="85000" lnSpcReduction="10000"/>
          </a:bodyPr>
          <a:lstStyle/>
          <a:p>
            <a:r>
              <a:rPr lang="en-US" sz="2000" dirty="0"/>
              <a:t>Carboplatin/etoposide + </a:t>
            </a:r>
            <a:r>
              <a:rPr lang="en-US" sz="2000" dirty="0" err="1"/>
              <a:t>atezolizumab</a:t>
            </a:r>
            <a:r>
              <a:rPr lang="en-US" sz="2000" dirty="0"/>
              <a:t> </a:t>
            </a:r>
          </a:p>
        </p:txBody>
      </p:sp>
      <p:sp>
        <p:nvSpPr>
          <p:cNvPr id="14" name="Content Placeholder 13">
            <a:extLst>
              <a:ext uri="{FF2B5EF4-FFF2-40B4-BE49-F238E27FC236}">
                <a16:creationId xmlns:a16="http://schemas.microsoft.com/office/drawing/2014/main" id="{EE1E3DD6-58B4-4941-956E-AD2630384ECD}"/>
              </a:ext>
            </a:extLst>
          </p:cNvPr>
          <p:cNvSpPr>
            <a:spLocks noGrp="1"/>
          </p:cNvSpPr>
          <p:nvPr>
            <p:ph idx="42"/>
          </p:nvPr>
        </p:nvSpPr>
        <p:spPr/>
        <p:txBody>
          <a:bodyPr>
            <a:normAutofit fontScale="85000" lnSpcReduction="10000"/>
          </a:bodyPr>
          <a:lstStyle/>
          <a:p>
            <a:r>
              <a:rPr lang="en-US" sz="2000" dirty="0"/>
              <a:t>Carboplatin/etoposide + </a:t>
            </a:r>
            <a:r>
              <a:rPr lang="en-US" sz="2000" dirty="0" err="1"/>
              <a:t>atezolizumab</a:t>
            </a:r>
            <a:r>
              <a:rPr lang="en-US" sz="2000" dirty="0"/>
              <a:t> </a:t>
            </a:r>
          </a:p>
        </p:txBody>
      </p:sp>
      <p:sp>
        <p:nvSpPr>
          <p:cNvPr id="15" name="Content Placeholder 14">
            <a:extLst>
              <a:ext uri="{FF2B5EF4-FFF2-40B4-BE49-F238E27FC236}">
                <a16:creationId xmlns:a16="http://schemas.microsoft.com/office/drawing/2014/main" id="{792C7227-B4FE-544C-9705-601935EC1171}"/>
              </a:ext>
            </a:extLst>
          </p:cNvPr>
          <p:cNvSpPr>
            <a:spLocks noGrp="1"/>
          </p:cNvSpPr>
          <p:nvPr>
            <p:ph idx="43"/>
          </p:nvPr>
        </p:nvSpPr>
        <p:spPr/>
        <p:txBody>
          <a:bodyPr>
            <a:normAutofit fontScale="85000" lnSpcReduction="10000"/>
          </a:bodyPr>
          <a:lstStyle/>
          <a:p>
            <a:r>
              <a:rPr lang="en-US" sz="2000" dirty="0"/>
              <a:t>Carboplatin/etoposide + </a:t>
            </a:r>
            <a:r>
              <a:rPr lang="en-US" sz="2000" dirty="0" err="1"/>
              <a:t>atezolizumab</a:t>
            </a:r>
            <a:r>
              <a:rPr lang="en-US" sz="2000" dirty="0"/>
              <a:t> </a:t>
            </a:r>
          </a:p>
        </p:txBody>
      </p:sp>
      <p:sp>
        <p:nvSpPr>
          <p:cNvPr id="16" name="Content Placeholder 15">
            <a:extLst>
              <a:ext uri="{FF2B5EF4-FFF2-40B4-BE49-F238E27FC236}">
                <a16:creationId xmlns:a16="http://schemas.microsoft.com/office/drawing/2014/main" id="{967DA1EF-86CD-1F44-8877-BF13769F716F}"/>
              </a:ext>
            </a:extLst>
          </p:cNvPr>
          <p:cNvSpPr>
            <a:spLocks noGrp="1"/>
          </p:cNvSpPr>
          <p:nvPr>
            <p:ph idx="44"/>
          </p:nvPr>
        </p:nvSpPr>
        <p:spPr/>
        <p:txBody>
          <a:bodyPr>
            <a:normAutofit fontScale="85000" lnSpcReduction="10000"/>
          </a:bodyPr>
          <a:lstStyle/>
          <a:p>
            <a:r>
              <a:rPr lang="en-US" sz="2000" dirty="0"/>
              <a:t>Carboplatin/etoposide + </a:t>
            </a:r>
            <a:r>
              <a:rPr lang="en-US" sz="2000" dirty="0" err="1"/>
              <a:t>atezolizumab</a:t>
            </a:r>
            <a:r>
              <a:rPr lang="en-US" sz="2000" dirty="0"/>
              <a:t> </a:t>
            </a:r>
          </a:p>
        </p:txBody>
      </p:sp>
      <p:sp>
        <p:nvSpPr>
          <p:cNvPr id="17" name="Content Placeholder 16">
            <a:extLst>
              <a:ext uri="{FF2B5EF4-FFF2-40B4-BE49-F238E27FC236}">
                <a16:creationId xmlns:a16="http://schemas.microsoft.com/office/drawing/2014/main" id="{C49BD845-B463-D847-AE53-7BA025A4EE6A}"/>
              </a:ext>
            </a:extLst>
          </p:cNvPr>
          <p:cNvSpPr>
            <a:spLocks noGrp="1"/>
          </p:cNvSpPr>
          <p:nvPr>
            <p:ph idx="45"/>
          </p:nvPr>
        </p:nvSpPr>
        <p:spPr/>
        <p:txBody>
          <a:bodyPr>
            <a:normAutofit fontScale="85000" lnSpcReduction="10000"/>
          </a:bodyPr>
          <a:lstStyle/>
          <a:p>
            <a:r>
              <a:rPr lang="en-US" sz="2000" dirty="0"/>
              <a:t>Carboplatin/etoposide + </a:t>
            </a:r>
            <a:r>
              <a:rPr lang="en-US" sz="2000" dirty="0" err="1"/>
              <a:t>atezolizumab</a:t>
            </a:r>
            <a:r>
              <a:rPr lang="en-US" sz="2000" dirty="0"/>
              <a:t> </a:t>
            </a:r>
          </a:p>
        </p:txBody>
      </p:sp>
      <p:sp>
        <p:nvSpPr>
          <p:cNvPr id="23" name="Title 17">
            <a:extLst>
              <a:ext uri="{FF2B5EF4-FFF2-40B4-BE49-F238E27FC236}">
                <a16:creationId xmlns:a16="http://schemas.microsoft.com/office/drawing/2014/main" id="{6B699945-DB4A-924C-A61B-612A3D775CEF}"/>
              </a:ext>
            </a:extLst>
          </p:cNvPr>
          <p:cNvSpPr>
            <a:spLocks noGrp="1"/>
          </p:cNvSpPr>
          <p:nvPr>
            <p:ph type="title"/>
          </p:nvPr>
        </p:nvSpPr>
        <p:spPr>
          <a:xfrm>
            <a:off x="914639" y="0"/>
            <a:ext cx="10362724" cy="1361597"/>
          </a:xfrm>
        </p:spPr>
        <p:txBody>
          <a:bodyPr/>
          <a:lstStyle/>
          <a:p>
            <a:r>
              <a:rPr lang="en-US" sz="2400" dirty="0"/>
              <a:t>Regulatory and reimbursement issues aside, what would be your preferred first-line treatment regimen for a 65-year-old patient with extensive-stage SCLC and …</a:t>
            </a:r>
          </a:p>
        </p:txBody>
      </p:sp>
    </p:spTree>
    <p:extLst>
      <p:ext uri="{BB962C8B-B14F-4D97-AF65-F5344CB8AC3E}">
        <p14:creationId xmlns:p14="http://schemas.microsoft.com/office/powerpoint/2010/main" val="3752921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FD5B-761D-6440-A9B4-F7F06CDA2A98}"/>
              </a:ext>
            </a:extLst>
          </p:cNvPr>
          <p:cNvSpPr>
            <a:spLocks noGrp="1"/>
          </p:cNvSpPr>
          <p:nvPr>
            <p:ph type="title"/>
          </p:nvPr>
        </p:nvSpPr>
        <p:spPr>
          <a:xfrm>
            <a:off x="914400" y="76200"/>
            <a:ext cx="10363200" cy="1143000"/>
          </a:xfrm>
        </p:spPr>
        <p:txBody>
          <a:bodyPr/>
          <a:lstStyle/>
          <a:p>
            <a:r>
              <a:rPr lang="en-US" sz="2800" dirty="0"/>
              <a:t>FDA Approves Atezolizumab for Extensive-Stage SCLC</a:t>
            </a:r>
            <a:br>
              <a:rPr lang="en-US" sz="2800" dirty="0"/>
            </a:br>
            <a:r>
              <a:rPr lang="en-US" sz="2000" dirty="0"/>
              <a:t>Press Release – March 18, 2019</a:t>
            </a:r>
            <a:endParaRPr lang="en-US" dirty="0"/>
          </a:p>
        </p:txBody>
      </p:sp>
      <p:sp>
        <p:nvSpPr>
          <p:cNvPr id="3" name="Content Placeholder 2">
            <a:extLst>
              <a:ext uri="{FF2B5EF4-FFF2-40B4-BE49-F238E27FC236}">
                <a16:creationId xmlns:a16="http://schemas.microsoft.com/office/drawing/2014/main" id="{91BAFF1E-9A02-8D4F-92D4-5C6EF74A7580}"/>
              </a:ext>
            </a:extLst>
          </p:cNvPr>
          <p:cNvSpPr>
            <a:spLocks noGrp="1"/>
          </p:cNvSpPr>
          <p:nvPr>
            <p:ph idx="1"/>
          </p:nvPr>
        </p:nvSpPr>
        <p:spPr>
          <a:xfrm>
            <a:off x="914400" y="1466526"/>
            <a:ext cx="10873410" cy="5027612"/>
          </a:xfrm>
        </p:spPr>
        <p:txBody>
          <a:bodyPr/>
          <a:lstStyle/>
          <a:p>
            <a:pPr marL="0" indent="0">
              <a:buNone/>
            </a:pPr>
            <a:r>
              <a:rPr lang="en-US" sz="2000" dirty="0"/>
              <a:t>“The Food and Drug Administration approved atezolizumab in combination with carboplatin and etoposide, for the first-line treatment of adult patients with extensive-stage small cell lung cancer (ES-SCLC).</a:t>
            </a:r>
          </a:p>
          <a:p>
            <a:pPr marL="0" indent="0">
              <a:buNone/>
            </a:pPr>
            <a:r>
              <a:rPr lang="en-US" sz="2000" dirty="0"/>
              <a:t>Approval was based on IMpower133 (NCT02763579), a randomized (1:1), multicenter, double-blind, placebo-controlled trial in 403 patients with ES-SCLC who received no prior chemotherapy for extensive stage disease and had ECOG performance status 0 or 1. Patients were randomized to one of the following:</a:t>
            </a:r>
          </a:p>
          <a:p>
            <a:pPr marL="457200" indent="-457200">
              <a:buFont typeface="+mj-lt"/>
              <a:buAutoNum type="arabicPeriod"/>
            </a:pPr>
            <a:r>
              <a:rPr lang="en-US" sz="2000" dirty="0" err="1"/>
              <a:t>Atezolizumab</a:t>
            </a:r>
            <a:r>
              <a:rPr lang="en-US" sz="2000" dirty="0"/>
              <a:t> 1200 mg and carboplatin AUC 5 mg/mL/min on day 1 and etoposide 100 mg/m</a:t>
            </a:r>
            <a:r>
              <a:rPr lang="en-US" sz="2000" baseline="30000" dirty="0"/>
              <a:t>2</a:t>
            </a:r>
            <a:r>
              <a:rPr lang="en-US" sz="2000" dirty="0"/>
              <a:t> intravenously on days 1, 2 and 3 of each 21-day cycle for a maximum of 4 cycles, followed by atezolizumab 1200 mg once every 3 weeks until disease progression or unacceptable toxicity, or</a:t>
            </a:r>
          </a:p>
          <a:p>
            <a:pPr marL="457200" indent="-457200">
              <a:buFont typeface="+mj-lt"/>
              <a:buAutoNum type="arabicPeriod"/>
            </a:pPr>
            <a:r>
              <a:rPr lang="en-US" sz="2000" dirty="0"/>
              <a:t>Placebo and carboplatin AUC 5 mg/mL/min on day 1 and etoposide 100 mg/m</a:t>
            </a:r>
            <a:r>
              <a:rPr lang="en-US" sz="2000" baseline="30000" dirty="0"/>
              <a:t>2</a:t>
            </a:r>
            <a:r>
              <a:rPr lang="en-US" sz="2000" dirty="0"/>
              <a:t> intravenously on days 1, 2, and 3 of each 21-day cycle for a maximum of 4 cycles, followed by placebo once every 3 weeks until disease progression or unacceptable toxicity.”</a:t>
            </a:r>
          </a:p>
        </p:txBody>
      </p:sp>
      <p:sp>
        <p:nvSpPr>
          <p:cNvPr id="4" name="Rectangle 3">
            <a:extLst>
              <a:ext uri="{FF2B5EF4-FFF2-40B4-BE49-F238E27FC236}">
                <a16:creationId xmlns:a16="http://schemas.microsoft.com/office/drawing/2014/main" id="{3CED10C2-291A-A341-90F9-EB4820D5AB48}"/>
              </a:ext>
            </a:extLst>
          </p:cNvPr>
          <p:cNvSpPr/>
          <p:nvPr/>
        </p:nvSpPr>
        <p:spPr>
          <a:xfrm>
            <a:off x="243155" y="6324861"/>
            <a:ext cx="11530956" cy="338554"/>
          </a:xfrm>
          <a:prstGeom prst="rect">
            <a:avLst/>
          </a:prstGeom>
        </p:spPr>
        <p:txBody>
          <a:bodyPr wrap="square">
            <a:spAutoFit/>
          </a:bodyPr>
          <a:lstStyle/>
          <a:p>
            <a:r>
              <a:rPr lang="en-US" sz="1600" dirty="0"/>
              <a:t>https://</a:t>
            </a:r>
            <a:r>
              <a:rPr lang="en-US" sz="1600" dirty="0" err="1"/>
              <a:t>www.fda.gov</a:t>
            </a:r>
            <a:r>
              <a:rPr lang="en-US" sz="1600" dirty="0"/>
              <a:t>/drugs/drug-approvals-and-databases/fda-approves-atezolizumab-extensive-stage-small-cell-lung-cancer</a:t>
            </a:r>
          </a:p>
        </p:txBody>
      </p:sp>
    </p:spTree>
    <p:extLst>
      <p:ext uri="{BB962C8B-B14F-4D97-AF65-F5344CB8AC3E}">
        <p14:creationId xmlns:p14="http://schemas.microsoft.com/office/powerpoint/2010/main" val="1288321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600200" y="787078"/>
            <a:ext cx="8795030" cy="5232722"/>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934" y="998753"/>
            <a:ext cx="8437562" cy="466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3229060" y="5467350"/>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en-US" sz="2000" i="1" dirty="0">
                <a:solidFill>
                  <a:srgbClr val="000000"/>
                </a:solidFill>
                <a:cs typeface="ＭＳ Ｐゴシック"/>
              </a:rPr>
              <a:t>N </a:t>
            </a:r>
            <a:r>
              <a:rPr lang="en-US" altLang="en-US" sz="2000" i="1" dirty="0" err="1">
                <a:solidFill>
                  <a:srgbClr val="000000"/>
                </a:solidFill>
                <a:cs typeface="ＭＳ Ｐゴシック"/>
              </a:rPr>
              <a:t>Engl</a:t>
            </a:r>
            <a:r>
              <a:rPr lang="en-US" altLang="en-US" sz="2000" i="1" dirty="0">
                <a:solidFill>
                  <a:srgbClr val="000000"/>
                </a:solidFill>
                <a:cs typeface="ＭＳ Ｐゴシック"/>
              </a:rPr>
              <a:t> J Med </a:t>
            </a:r>
            <a:r>
              <a:rPr lang="en-US" altLang="en-US" sz="2000" dirty="0">
                <a:solidFill>
                  <a:srgbClr val="000000"/>
                </a:solidFill>
                <a:cs typeface="ＭＳ Ｐゴシック"/>
              </a:rPr>
              <a:t>2018;379(23):2220-9.</a:t>
            </a:r>
          </a:p>
        </p:txBody>
      </p:sp>
    </p:spTree>
    <p:extLst>
      <p:ext uri="{BB962C8B-B14F-4D97-AF65-F5344CB8AC3E}">
        <p14:creationId xmlns:p14="http://schemas.microsoft.com/office/powerpoint/2010/main" val="22124066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0618"/>
          <a:stretch/>
        </p:blipFill>
        <p:spPr>
          <a:xfrm>
            <a:off x="6375890" y="1529666"/>
            <a:ext cx="5663710" cy="2431453"/>
          </a:xfrm>
          <a:prstGeom prst="rect">
            <a:avLst/>
          </a:prstGeom>
        </p:spPr>
      </p:pic>
      <p:sp>
        <p:nvSpPr>
          <p:cNvPr id="14338" name="Title 1"/>
          <p:cNvSpPr>
            <a:spLocks noGrp="1"/>
          </p:cNvSpPr>
          <p:nvPr>
            <p:ph type="title"/>
          </p:nvPr>
        </p:nvSpPr>
        <p:spPr>
          <a:xfrm>
            <a:off x="914638" y="95404"/>
            <a:ext cx="10362724" cy="1143000"/>
          </a:xfrm>
        </p:spPr>
        <p:txBody>
          <a:bodyPr/>
          <a:lstStyle/>
          <a:p>
            <a:r>
              <a:rPr lang="en-US" altLang="en-US" sz="2800" dirty="0"/>
              <a:t>IMpower133: Survival Outcomes with First-Line </a:t>
            </a:r>
            <a:r>
              <a:rPr lang="en-US" altLang="en-US" sz="2800" dirty="0" err="1"/>
              <a:t>Atezolizumab</a:t>
            </a:r>
            <a:r>
              <a:rPr lang="en-US" altLang="en-US" sz="2800" dirty="0"/>
              <a:t> and Chemotherapy for Extensive-Stage SCLC</a:t>
            </a:r>
          </a:p>
        </p:txBody>
      </p:sp>
      <p:sp>
        <p:nvSpPr>
          <p:cNvPr id="14339" name="Content Placeholder 2"/>
          <p:cNvSpPr>
            <a:spLocks noGrp="1"/>
          </p:cNvSpPr>
          <p:nvPr>
            <p:ph idx="1"/>
          </p:nvPr>
        </p:nvSpPr>
        <p:spPr>
          <a:xfrm>
            <a:off x="914400" y="5668963"/>
            <a:ext cx="10363200" cy="774700"/>
          </a:xfrm>
        </p:spPr>
        <p:txBody>
          <a:bodyPr/>
          <a:lstStyle/>
          <a:p>
            <a:r>
              <a:rPr lang="en-US" altLang="en-US" sz="1800" dirty="0"/>
              <a:t>The safety profile of atezolizumab + carboplatin and etoposide was consistent with the previously reported safety profile of the individual agents; no new findings were observed.</a:t>
            </a:r>
          </a:p>
        </p:txBody>
      </p:sp>
      <p:graphicFrame>
        <p:nvGraphicFramePr>
          <p:cNvPr id="7" name="object 278"/>
          <p:cNvGraphicFramePr>
            <a:graphicFrameLocks noGrp="1"/>
          </p:cNvGraphicFramePr>
          <p:nvPr>
            <p:extLst>
              <p:ext uri="{D42A27DB-BD31-4B8C-83A1-F6EECF244321}">
                <p14:modId xmlns:p14="http://schemas.microsoft.com/office/powerpoint/2010/main" val="2101363523"/>
              </p:ext>
            </p:extLst>
          </p:nvPr>
        </p:nvGraphicFramePr>
        <p:xfrm>
          <a:off x="6440286" y="4313238"/>
          <a:ext cx="5535613" cy="1063626"/>
        </p:xfrm>
        <a:graphic>
          <a:graphicData uri="http://schemas.openxmlformats.org/drawingml/2006/table">
            <a:tbl>
              <a:tblPr/>
              <a:tblGrid>
                <a:gridCol w="1371600">
                  <a:extLst>
                    <a:ext uri="{9D8B030D-6E8A-4147-A177-3AD203B41FA5}">
                      <a16:colId xmlns:a16="http://schemas.microsoft.com/office/drawing/2014/main" val="20000"/>
                    </a:ext>
                  </a:extLst>
                </a:gridCol>
                <a:gridCol w="1300163">
                  <a:extLst>
                    <a:ext uri="{9D8B030D-6E8A-4147-A177-3AD203B41FA5}">
                      <a16:colId xmlns:a16="http://schemas.microsoft.com/office/drawing/2014/main" val="20001"/>
                    </a:ext>
                  </a:extLst>
                </a:gridCol>
                <a:gridCol w="1131887">
                  <a:extLst>
                    <a:ext uri="{9D8B030D-6E8A-4147-A177-3AD203B41FA5}">
                      <a16:colId xmlns:a16="http://schemas.microsoft.com/office/drawing/2014/main" val="20002"/>
                    </a:ext>
                  </a:extLst>
                </a:gridCol>
                <a:gridCol w="725488">
                  <a:extLst>
                    <a:ext uri="{9D8B030D-6E8A-4147-A177-3AD203B41FA5}">
                      <a16:colId xmlns:a16="http://schemas.microsoft.com/office/drawing/2014/main" val="20003"/>
                    </a:ext>
                  </a:extLst>
                </a:gridCol>
                <a:gridCol w="1006475">
                  <a:extLst>
                    <a:ext uri="{9D8B030D-6E8A-4147-A177-3AD203B41FA5}">
                      <a16:colId xmlns:a16="http://schemas.microsoft.com/office/drawing/2014/main" val="20004"/>
                    </a:ext>
                  </a:extLst>
                </a:gridCol>
              </a:tblGrid>
              <a:tr h="369888">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bg1"/>
                        </a:solidFill>
                        <a:effectLst/>
                        <a:latin typeface="Times New Roman" charset="0"/>
                        <a:ea typeface="ＭＳ Ｐゴシック" charset="-128"/>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ts val="1088"/>
                        </a:lnSpc>
                        <a:spcBef>
                          <a:spcPct val="0"/>
                        </a:spcBef>
                        <a:spcAft>
                          <a:spcPct val="0"/>
                        </a:spcAft>
                        <a:buClrTx/>
                        <a:buSzTx/>
                        <a:buFontTx/>
                        <a:buNone/>
                        <a:tabLst/>
                      </a:pPr>
                      <a:endParaRPr kumimoji="0" lang="en-US" altLang="en-US" sz="1700" b="1" i="0" u="none" strike="noStrike" cap="none" normalizeH="0" baseline="0">
                        <a:ln>
                          <a:noFill/>
                        </a:ln>
                        <a:solidFill>
                          <a:schemeClr val="bg1"/>
                        </a:solidFill>
                        <a:effectLst/>
                        <a:latin typeface="Arial" charset="0"/>
                        <a:ea typeface="ＭＳ Ｐゴシック" charset="-128"/>
                      </a:endParaRPr>
                    </a:p>
                    <a:p>
                      <a:pPr marL="0" marR="0" lvl="0" indent="0" algn="ctr" defTabSz="457200" rtl="0" eaLnBrk="1" fontAlgn="base" latinLnBrk="0" hangingPunct="1">
                        <a:lnSpc>
                          <a:spcPts val="1088"/>
                        </a:lnSpc>
                        <a:spcBef>
                          <a:spcPct val="0"/>
                        </a:spcBef>
                        <a:spcAft>
                          <a:spcPct val="0"/>
                        </a:spcAft>
                        <a:buClrTx/>
                        <a:buSzTx/>
                        <a:buFontTx/>
                        <a:buNone/>
                        <a:tabLst/>
                      </a:pPr>
                      <a:r>
                        <a:rPr kumimoji="0" lang="en-US" altLang="en-US" sz="1700" b="1" i="0" u="none" strike="noStrike" cap="none" normalizeH="0" baseline="0">
                          <a:ln>
                            <a:noFill/>
                          </a:ln>
                          <a:solidFill>
                            <a:schemeClr val="bg1"/>
                          </a:solidFill>
                          <a:effectLst/>
                          <a:latin typeface="Arial" charset="0"/>
                          <a:ea typeface="ＭＳ Ｐゴシック" charset="-128"/>
                        </a:rPr>
                        <a:t>Median OS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ts val="1088"/>
                        </a:lnSpc>
                        <a:spcBef>
                          <a:spcPct val="0"/>
                        </a:spcBef>
                        <a:spcAft>
                          <a:spcPct val="0"/>
                        </a:spcAft>
                        <a:buClrTx/>
                        <a:buSzTx/>
                        <a:buFontTx/>
                        <a:buNone/>
                        <a:tabLst/>
                      </a:pPr>
                      <a:r>
                        <a:rPr kumimoji="0" lang="en-US" altLang="en-US" sz="1700" b="1" i="0" u="none" strike="noStrike" cap="none" normalizeH="0" baseline="0">
                          <a:ln>
                            <a:noFill/>
                          </a:ln>
                          <a:solidFill>
                            <a:schemeClr val="bg1"/>
                          </a:solidFill>
                          <a:effectLst/>
                          <a:latin typeface="Arial" charset="0"/>
                          <a:ea typeface="ＭＳ Ｐゴシック" charset="-128"/>
                        </a:rPr>
                        <a:t>12-mo OS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ts val="1088"/>
                        </a:lnSpc>
                        <a:spcBef>
                          <a:spcPct val="0"/>
                        </a:spcBef>
                        <a:spcAft>
                          <a:spcPct val="0"/>
                        </a:spcAft>
                        <a:buClrTx/>
                        <a:buSzTx/>
                        <a:buFontTx/>
                        <a:buNone/>
                        <a:tabLst/>
                      </a:pPr>
                      <a:r>
                        <a:rPr kumimoji="0" lang="en-US" altLang="en-US" sz="1700" b="1" i="0" u="none" strike="noStrike" cap="none" normalizeH="0" baseline="0">
                          <a:ln>
                            <a:noFill/>
                          </a:ln>
                          <a:solidFill>
                            <a:schemeClr val="bg1"/>
                          </a:solidFill>
                          <a:effectLst/>
                          <a:latin typeface="Arial" charset="0"/>
                          <a:ea typeface="ＭＳ Ｐゴシック" charset="-128"/>
                        </a:rPr>
                        <a:t>HR</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ts val="1088"/>
                        </a:lnSpc>
                        <a:spcBef>
                          <a:spcPct val="0"/>
                        </a:spcBef>
                        <a:spcAft>
                          <a:spcPct val="0"/>
                        </a:spcAft>
                        <a:buClrTx/>
                        <a:buSzTx/>
                        <a:buFontTx/>
                        <a:buNone/>
                        <a:tabLst/>
                      </a:pPr>
                      <a:r>
                        <a:rPr kumimoji="0" lang="en-US" altLang="en-US" sz="1700" b="1" i="1" u="none" strike="noStrike" cap="none" normalizeH="0" baseline="0">
                          <a:ln>
                            <a:noFill/>
                          </a:ln>
                          <a:solidFill>
                            <a:schemeClr val="bg1"/>
                          </a:solidFill>
                          <a:effectLst/>
                          <a:latin typeface="Arial" charset="0"/>
                          <a:ea typeface="ＭＳ Ｐゴシック" charset="-128"/>
                        </a:rPr>
                        <a:t>p-</a:t>
                      </a:r>
                      <a:r>
                        <a:rPr kumimoji="0" lang="en-US" altLang="en-US" sz="1700" b="1" i="0" u="none" strike="noStrike" cap="none" normalizeH="0" baseline="0">
                          <a:ln>
                            <a:noFill/>
                          </a:ln>
                          <a:solidFill>
                            <a:schemeClr val="bg1"/>
                          </a:solidFill>
                          <a:effectLst/>
                          <a:latin typeface="Arial" charset="0"/>
                          <a:ea typeface="ＭＳ Ｐゴシック" charset="-128"/>
                        </a:rPr>
                        <a:t>value</a:t>
                      </a: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l" defTabSz="457200" rtl="0" eaLnBrk="1" fontAlgn="base" latinLnBrk="0" hangingPunct="1">
                        <a:lnSpc>
                          <a:spcPct val="100000"/>
                        </a:lnSpc>
                        <a:spcBef>
                          <a:spcPts val="50"/>
                        </a:spcBef>
                        <a:spcAft>
                          <a:spcPct val="0"/>
                        </a:spcAft>
                        <a:buClrTx/>
                        <a:buSzTx/>
                        <a:buFontTx/>
                        <a:buNone/>
                        <a:tabLst/>
                      </a:pPr>
                      <a:r>
                        <a:rPr kumimoji="0" lang="en-US" altLang="en-US" sz="1700" b="0" i="0" u="none" strike="noStrike" cap="none" normalizeH="0" baseline="0" dirty="0">
                          <a:ln>
                            <a:noFill/>
                          </a:ln>
                          <a:solidFill>
                            <a:srgbClr val="92D050"/>
                          </a:solidFill>
                          <a:effectLst/>
                          <a:latin typeface="Arial" charset="0"/>
                          <a:ea typeface="ＭＳ Ｐゴシック" charset="-128"/>
                        </a:rPr>
                        <a:t>Atezolizumab</a:t>
                      </a:r>
                    </a:p>
                  </a:txBody>
                  <a:tcPr marL="0" marR="0" marT="7496"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50"/>
                        </a:spcBef>
                        <a:spcAft>
                          <a:spcPct val="0"/>
                        </a:spcAft>
                        <a:buClrTx/>
                        <a:buSzTx/>
                        <a:buFontTx/>
                        <a:buNone/>
                        <a:tabLst/>
                      </a:pPr>
                      <a:r>
                        <a:rPr kumimoji="0" lang="en-US" altLang="en-US" sz="1700" b="0" i="0" u="none" strike="noStrike" cap="none" normalizeH="0" baseline="0" dirty="0">
                          <a:ln>
                            <a:noFill/>
                          </a:ln>
                          <a:solidFill>
                            <a:srgbClr val="92D050"/>
                          </a:solidFill>
                          <a:effectLst/>
                          <a:latin typeface="Arial" charset="0"/>
                          <a:ea typeface="ＭＳ Ｐゴシック" charset="-128"/>
                        </a:rPr>
                        <a:t>12.3 </a:t>
                      </a:r>
                      <a:r>
                        <a:rPr kumimoji="0" lang="en-US" altLang="en-US" sz="1700" b="0" i="0" u="none" strike="noStrike" cap="none" normalizeH="0" baseline="0" dirty="0" err="1">
                          <a:ln>
                            <a:noFill/>
                          </a:ln>
                          <a:solidFill>
                            <a:srgbClr val="92D050"/>
                          </a:solidFill>
                          <a:effectLst/>
                          <a:latin typeface="Arial" charset="0"/>
                          <a:ea typeface="ＭＳ Ｐゴシック" charset="-128"/>
                        </a:rPr>
                        <a:t>mo</a:t>
                      </a:r>
                      <a:endParaRPr kumimoji="0" lang="en-US" altLang="en-US" sz="1700" b="0" i="0" u="none" strike="noStrike" cap="none" normalizeH="0" baseline="0" dirty="0">
                        <a:ln>
                          <a:noFill/>
                        </a:ln>
                        <a:solidFill>
                          <a:srgbClr val="92D050"/>
                        </a:solidFill>
                        <a:effectLst/>
                        <a:latin typeface="Arial" charset="0"/>
                        <a:ea typeface="ＭＳ Ｐゴシック" charset="-128"/>
                      </a:endParaRPr>
                    </a:p>
                  </a:txBody>
                  <a:tcPr marL="0" marR="0" marT="74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50"/>
                        </a:spcBef>
                        <a:spcAft>
                          <a:spcPct val="0"/>
                        </a:spcAft>
                        <a:buClrTx/>
                        <a:buSzTx/>
                        <a:buFontTx/>
                        <a:buNone/>
                        <a:tabLst/>
                      </a:pPr>
                      <a:r>
                        <a:rPr kumimoji="0" lang="en-US" altLang="en-US" sz="1700" b="0" i="0" u="none" strike="noStrike" cap="none" normalizeH="0" baseline="0" dirty="0">
                          <a:ln>
                            <a:noFill/>
                          </a:ln>
                          <a:solidFill>
                            <a:srgbClr val="92D050"/>
                          </a:solidFill>
                          <a:effectLst/>
                          <a:latin typeface="Arial" charset="0"/>
                          <a:ea typeface="ＭＳ Ｐゴシック" charset="-128"/>
                        </a:rPr>
                        <a:t>51.7%</a:t>
                      </a:r>
                    </a:p>
                  </a:txBody>
                  <a:tcPr marL="0" marR="0" marT="74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50"/>
                        </a:spcBef>
                        <a:spcAft>
                          <a:spcPct val="0"/>
                        </a:spcAft>
                        <a:buClrTx/>
                        <a:buSzTx/>
                        <a:buFontTx/>
                        <a:buNone/>
                        <a:tabLst/>
                      </a:pPr>
                      <a:r>
                        <a:rPr kumimoji="0" lang="en-US" altLang="en-US" sz="1700" b="0" i="0" u="none" strike="noStrike" cap="none" normalizeH="0" baseline="0">
                          <a:ln>
                            <a:noFill/>
                          </a:ln>
                          <a:solidFill>
                            <a:schemeClr val="tx1"/>
                          </a:solidFill>
                          <a:effectLst/>
                          <a:latin typeface="Arial" charset="0"/>
                          <a:ea typeface="ＭＳ Ｐゴシック" charset="-128"/>
                        </a:rPr>
                        <a:t>0.70</a:t>
                      </a:r>
                    </a:p>
                  </a:txBody>
                  <a:tcPr marL="0" marR="0" marT="74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50"/>
                        </a:spcBef>
                        <a:spcAft>
                          <a:spcPct val="0"/>
                        </a:spcAft>
                        <a:buClrTx/>
                        <a:buSzTx/>
                        <a:buFontTx/>
                        <a:buNone/>
                        <a:tabLst/>
                      </a:pPr>
                      <a:r>
                        <a:rPr kumimoji="0" lang="mr-IN" altLang="en-US" sz="1700" b="0" i="0" u="none" strike="noStrike" cap="none" normalizeH="0" baseline="0">
                          <a:ln>
                            <a:noFill/>
                          </a:ln>
                          <a:solidFill>
                            <a:schemeClr val="tx1"/>
                          </a:solidFill>
                          <a:effectLst/>
                          <a:latin typeface="Arial" charset="0"/>
                          <a:ea typeface="ＭＳ Ｐゴシック" charset="-128"/>
                        </a:rPr>
                        <a:t>0.00</a:t>
                      </a:r>
                      <a:r>
                        <a:rPr kumimoji="0" lang="en-US" altLang="en-US" sz="1700" b="0" i="0" u="none" strike="noStrike" cap="none" normalizeH="0" baseline="0">
                          <a:ln>
                            <a:noFill/>
                          </a:ln>
                          <a:solidFill>
                            <a:schemeClr val="tx1"/>
                          </a:solidFill>
                          <a:effectLst/>
                          <a:latin typeface="Arial" charset="0"/>
                          <a:ea typeface="ＭＳ Ｐゴシック" charset="-128"/>
                        </a:rPr>
                        <a:t>7</a:t>
                      </a:r>
                      <a:endParaRPr kumimoji="0" lang="mr-IN" altLang="en-US" sz="1700" b="0" i="0" u="none" strike="noStrike" cap="none" normalizeH="0" baseline="0">
                        <a:ln>
                          <a:noFill/>
                        </a:ln>
                        <a:solidFill>
                          <a:schemeClr val="tx1"/>
                        </a:solidFill>
                        <a:effectLst/>
                        <a:latin typeface="Arial" charset="0"/>
                        <a:ea typeface="ＭＳ Ｐゴシック" charset="-128"/>
                      </a:endParaRPr>
                    </a:p>
                  </a:txBody>
                  <a:tcPr marL="0" marR="0" marT="7496"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28613">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l" defTabSz="457200" rtl="0" eaLnBrk="1" fontAlgn="base" latinLnBrk="0" hangingPunct="1">
                        <a:lnSpc>
                          <a:spcPct val="100000"/>
                        </a:lnSpc>
                        <a:spcBef>
                          <a:spcPts val="38"/>
                        </a:spcBef>
                        <a:spcAft>
                          <a:spcPct val="0"/>
                        </a:spcAft>
                        <a:buClrTx/>
                        <a:buSzTx/>
                        <a:buFontTx/>
                        <a:buNone/>
                        <a:tabLst/>
                      </a:pPr>
                      <a:r>
                        <a:rPr kumimoji="0" lang="en-US" altLang="en-US" sz="1700" b="0" i="0" u="none" strike="noStrike" cap="none" normalizeH="0" baseline="0">
                          <a:ln>
                            <a:noFill/>
                          </a:ln>
                          <a:solidFill>
                            <a:srgbClr val="F9961E"/>
                          </a:solidFill>
                          <a:effectLst/>
                          <a:latin typeface="Arial" charset="0"/>
                          <a:ea typeface="ＭＳ Ｐゴシック" charset="-128"/>
                        </a:rPr>
                        <a:t>Placebo</a:t>
                      </a:r>
                    </a:p>
                  </a:txBody>
                  <a:tcPr marL="0" marR="0" marT="477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13"/>
                        </a:spcBef>
                        <a:spcAft>
                          <a:spcPct val="0"/>
                        </a:spcAft>
                        <a:buClrTx/>
                        <a:buSzTx/>
                        <a:buFontTx/>
                        <a:buNone/>
                        <a:tabLst/>
                      </a:pPr>
                      <a:r>
                        <a:rPr kumimoji="0" lang="nb-NO" altLang="en-US" sz="1700" b="0" i="0" u="none" strike="noStrike" cap="none" normalizeH="0" baseline="0" dirty="0">
                          <a:ln>
                            <a:noFill/>
                          </a:ln>
                          <a:solidFill>
                            <a:srgbClr val="F9961E"/>
                          </a:solidFill>
                          <a:effectLst/>
                          <a:latin typeface="Arial" charset="0"/>
                          <a:ea typeface="ＭＳ Ｐゴシック" charset="-128"/>
                        </a:rPr>
                        <a:t>10.3 mo</a:t>
                      </a:r>
                    </a:p>
                  </a:txBody>
                  <a:tcPr marL="0" marR="0" marT="13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13"/>
                        </a:spcBef>
                        <a:spcAft>
                          <a:spcPct val="0"/>
                        </a:spcAft>
                        <a:buClrTx/>
                        <a:buSzTx/>
                        <a:buFontTx/>
                        <a:buNone/>
                        <a:tabLst/>
                      </a:pPr>
                      <a:r>
                        <a:rPr kumimoji="0" lang="nb-NO" altLang="en-US" sz="1700" b="0" i="0" u="none" strike="noStrike" cap="none" normalizeH="0" baseline="0" dirty="0">
                          <a:ln>
                            <a:noFill/>
                          </a:ln>
                          <a:solidFill>
                            <a:srgbClr val="F9961E"/>
                          </a:solidFill>
                          <a:effectLst/>
                          <a:latin typeface="Arial" charset="0"/>
                          <a:ea typeface="ＭＳ Ｐゴシック" charset="-128"/>
                        </a:rPr>
                        <a:t>38.2%</a:t>
                      </a:r>
                    </a:p>
                  </a:txBody>
                  <a:tcPr marL="0" marR="0" marT="13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14386" name="TextBox 13"/>
          <p:cNvSpPr txBox="1">
            <a:spLocks noChangeArrowheads="1"/>
          </p:cNvSpPr>
          <p:nvPr/>
        </p:nvSpPr>
        <p:spPr bwMode="auto">
          <a:xfrm>
            <a:off x="222250" y="6443663"/>
            <a:ext cx="47295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dirty="0">
                <a:solidFill>
                  <a:srgbClr val="FFFFFF"/>
                </a:solidFill>
                <a:cs typeface="ＭＳ Ｐゴシック"/>
              </a:rPr>
              <a:t>Horn L et al. </a:t>
            </a:r>
            <a:r>
              <a:rPr lang="en-US" altLang="en-US" sz="1600" i="1" dirty="0">
                <a:solidFill>
                  <a:srgbClr val="FFFFFF"/>
                </a:solidFill>
                <a:cs typeface="ＭＳ Ｐゴシック"/>
              </a:rPr>
              <a:t>N </a:t>
            </a:r>
            <a:r>
              <a:rPr lang="en-US" altLang="en-US" sz="1600" i="1" dirty="0" err="1">
                <a:solidFill>
                  <a:srgbClr val="FFFFFF"/>
                </a:solidFill>
                <a:cs typeface="ＭＳ Ｐゴシック"/>
              </a:rPr>
              <a:t>Engl</a:t>
            </a:r>
            <a:r>
              <a:rPr lang="en-US" altLang="en-US" sz="1600" i="1" dirty="0">
                <a:solidFill>
                  <a:srgbClr val="FFFFFF"/>
                </a:solidFill>
                <a:cs typeface="ＭＳ Ｐゴシック"/>
              </a:rPr>
              <a:t> J Med </a:t>
            </a:r>
            <a:r>
              <a:rPr lang="en-US" altLang="en-US" sz="1600" dirty="0">
                <a:solidFill>
                  <a:srgbClr val="FFFFFF"/>
                </a:solidFill>
                <a:cs typeface="ＭＳ Ｐゴシック"/>
              </a:rPr>
              <a:t>2018;379(23):2220-9.</a:t>
            </a:r>
          </a:p>
        </p:txBody>
      </p:sp>
      <p:sp>
        <p:nvSpPr>
          <p:cNvPr id="2" name="TextBox 1"/>
          <p:cNvSpPr txBox="1"/>
          <p:nvPr/>
        </p:nvSpPr>
        <p:spPr>
          <a:xfrm rot="16200000">
            <a:off x="4693799" y="2295852"/>
            <a:ext cx="3219448" cy="292388"/>
          </a:xfrm>
          <a:prstGeom prst="rect">
            <a:avLst/>
          </a:prstGeom>
          <a:noFill/>
        </p:spPr>
        <p:txBody>
          <a:bodyPr wrap="square" rtlCol="0">
            <a:spAutoFit/>
          </a:bodyPr>
          <a:lstStyle/>
          <a:p>
            <a:pPr algn="ctr"/>
            <a:r>
              <a:rPr lang="en-US" sz="1300" b="1" dirty="0"/>
              <a:t>Patients who survived (%)</a:t>
            </a:r>
          </a:p>
        </p:txBody>
      </p:sp>
      <p:sp>
        <p:nvSpPr>
          <p:cNvPr id="15" name="TextBox 14"/>
          <p:cNvSpPr txBox="1"/>
          <p:nvPr/>
        </p:nvSpPr>
        <p:spPr>
          <a:xfrm>
            <a:off x="7718453" y="3901174"/>
            <a:ext cx="2590800" cy="323165"/>
          </a:xfrm>
          <a:prstGeom prst="rect">
            <a:avLst/>
          </a:prstGeom>
          <a:noFill/>
        </p:spPr>
        <p:txBody>
          <a:bodyPr wrap="square" rtlCol="0">
            <a:spAutoFit/>
          </a:bodyPr>
          <a:lstStyle/>
          <a:p>
            <a:pPr algn="ctr"/>
            <a:r>
              <a:rPr lang="en-US" sz="1500" b="1"/>
              <a:t>Months</a:t>
            </a:r>
            <a:endParaRPr lang="en-US" sz="1500" b="1" dirty="0"/>
          </a:p>
        </p:txBody>
      </p:sp>
      <p:sp>
        <p:nvSpPr>
          <p:cNvPr id="3" name="TextBox 2"/>
          <p:cNvSpPr txBox="1"/>
          <p:nvPr/>
        </p:nvSpPr>
        <p:spPr>
          <a:xfrm>
            <a:off x="8035015" y="1414463"/>
            <a:ext cx="2763613" cy="400110"/>
          </a:xfrm>
          <a:prstGeom prst="rect">
            <a:avLst/>
          </a:prstGeom>
          <a:noFill/>
        </p:spPr>
        <p:txBody>
          <a:bodyPr wrap="square" rtlCol="0">
            <a:spAutoFit/>
          </a:bodyPr>
          <a:lstStyle/>
          <a:p>
            <a:pPr algn="ctr"/>
            <a:r>
              <a:rPr lang="en-US" sz="2000" b="1" dirty="0"/>
              <a:t>Overall survival (OS)</a:t>
            </a:r>
          </a:p>
        </p:txBody>
      </p:sp>
      <p:graphicFrame>
        <p:nvGraphicFramePr>
          <p:cNvPr id="18" name="object 278">
            <a:extLst>
              <a:ext uri="{FF2B5EF4-FFF2-40B4-BE49-F238E27FC236}">
                <a16:creationId xmlns:a16="http://schemas.microsoft.com/office/drawing/2014/main" id="{5DCC3E63-0306-924E-BFCF-C776505CE4CD}"/>
              </a:ext>
            </a:extLst>
          </p:cNvPr>
          <p:cNvGraphicFramePr>
            <a:graphicFrameLocks noGrp="1"/>
          </p:cNvGraphicFramePr>
          <p:nvPr>
            <p:extLst>
              <p:ext uri="{D42A27DB-BD31-4B8C-83A1-F6EECF244321}">
                <p14:modId xmlns:p14="http://schemas.microsoft.com/office/powerpoint/2010/main" val="2640192868"/>
              </p:ext>
            </p:extLst>
          </p:nvPr>
        </p:nvGraphicFramePr>
        <p:xfrm>
          <a:off x="533400" y="4313238"/>
          <a:ext cx="5535613" cy="1063626"/>
        </p:xfrm>
        <a:graphic>
          <a:graphicData uri="http://schemas.openxmlformats.org/drawingml/2006/table">
            <a:tbl>
              <a:tblPr/>
              <a:tblGrid>
                <a:gridCol w="1371600">
                  <a:extLst>
                    <a:ext uri="{9D8B030D-6E8A-4147-A177-3AD203B41FA5}">
                      <a16:colId xmlns:a16="http://schemas.microsoft.com/office/drawing/2014/main" val="20000"/>
                    </a:ext>
                  </a:extLst>
                </a:gridCol>
                <a:gridCol w="1300163">
                  <a:extLst>
                    <a:ext uri="{9D8B030D-6E8A-4147-A177-3AD203B41FA5}">
                      <a16:colId xmlns:a16="http://schemas.microsoft.com/office/drawing/2014/main" val="20001"/>
                    </a:ext>
                  </a:extLst>
                </a:gridCol>
                <a:gridCol w="1214437">
                  <a:extLst>
                    <a:ext uri="{9D8B030D-6E8A-4147-A177-3AD203B41FA5}">
                      <a16:colId xmlns:a16="http://schemas.microsoft.com/office/drawing/2014/main" val="20002"/>
                    </a:ext>
                  </a:extLst>
                </a:gridCol>
                <a:gridCol w="642938">
                  <a:extLst>
                    <a:ext uri="{9D8B030D-6E8A-4147-A177-3AD203B41FA5}">
                      <a16:colId xmlns:a16="http://schemas.microsoft.com/office/drawing/2014/main" val="20003"/>
                    </a:ext>
                  </a:extLst>
                </a:gridCol>
                <a:gridCol w="1006475">
                  <a:extLst>
                    <a:ext uri="{9D8B030D-6E8A-4147-A177-3AD203B41FA5}">
                      <a16:colId xmlns:a16="http://schemas.microsoft.com/office/drawing/2014/main" val="20004"/>
                    </a:ext>
                  </a:extLst>
                </a:gridCol>
              </a:tblGrid>
              <a:tr h="369888">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bg1"/>
                        </a:solidFill>
                        <a:effectLst/>
                        <a:latin typeface="Times New Roman" charset="0"/>
                        <a:ea typeface="ＭＳ Ｐゴシック" charset="-128"/>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ts val="1088"/>
                        </a:lnSpc>
                        <a:spcBef>
                          <a:spcPct val="0"/>
                        </a:spcBef>
                        <a:spcAft>
                          <a:spcPct val="0"/>
                        </a:spcAft>
                        <a:buClrTx/>
                        <a:buSzTx/>
                        <a:buFontTx/>
                        <a:buNone/>
                        <a:tabLst/>
                      </a:pPr>
                      <a:endParaRPr kumimoji="0" lang="en-US" altLang="en-US" sz="1700" b="1" i="0" u="none" strike="noStrike" cap="none" normalizeH="0" baseline="0">
                        <a:ln>
                          <a:noFill/>
                        </a:ln>
                        <a:solidFill>
                          <a:schemeClr val="bg1"/>
                        </a:solidFill>
                        <a:effectLst/>
                        <a:latin typeface="Arial" charset="0"/>
                        <a:ea typeface="ＭＳ Ｐゴシック" charset="-128"/>
                      </a:endParaRPr>
                    </a:p>
                    <a:p>
                      <a:pPr marL="0" marR="0" lvl="0" indent="0" algn="ctr" defTabSz="457200" rtl="0" eaLnBrk="1" fontAlgn="base" latinLnBrk="0" hangingPunct="1">
                        <a:lnSpc>
                          <a:spcPts val="1088"/>
                        </a:lnSpc>
                        <a:spcBef>
                          <a:spcPct val="0"/>
                        </a:spcBef>
                        <a:spcAft>
                          <a:spcPct val="0"/>
                        </a:spcAft>
                        <a:buClrTx/>
                        <a:buSzTx/>
                        <a:buFontTx/>
                        <a:buNone/>
                        <a:tabLst/>
                      </a:pPr>
                      <a:r>
                        <a:rPr kumimoji="0" lang="en-US" altLang="en-US" sz="1700" b="1" i="0" u="none" strike="noStrike" cap="none" normalizeH="0" baseline="0">
                          <a:ln>
                            <a:noFill/>
                          </a:ln>
                          <a:solidFill>
                            <a:schemeClr val="bg1"/>
                          </a:solidFill>
                          <a:effectLst/>
                          <a:latin typeface="Arial" charset="0"/>
                          <a:ea typeface="ＭＳ Ｐゴシック" charset="-128"/>
                        </a:rPr>
                        <a:t>Median PFS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ts val="1088"/>
                        </a:lnSpc>
                        <a:spcBef>
                          <a:spcPct val="0"/>
                        </a:spcBef>
                        <a:spcAft>
                          <a:spcPct val="0"/>
                        </a:spcAft>
                        <a:buClrTx/>
                        <a:buSzTx/>
                        <a:buFontTx/>
                        <a:buNone/>
                        <a:tabLst/>
                      </a:pPr>
                      <a:r>
                        <a:rPr kumimoji="0" lang="en-US" altLang="en-US" sz="1700" b="1" i="0" u="none" strike="noStrike" cap="none" normalizeH="0" baseline="0">
                          <a:ln>
                            <a:noFill/>
                          </a:ln>
                          <a:solidFill>
                            <a:schemeClr val="bg1"/>
                          </a:solidFill>
                          <a:effectLst/>
                          <a:latin typeface="Arial" charset="0"/>
                          <a:ea typeface="ＭＳ Ｐゴシック" charset="-128"/>
                        </a:rPr>
                        <a:t>12-mo PFS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ts val="1088"/>
                        </a:lnSpc>
                        <a:spcBef>
                          <a:spcPct val="0"/>
                        </a:spcBef>
                        <a:spcAft>
                          <a:spcPct val="0"/>
                        </a:spcAft>
                        <a:buClrTx/>
                        <a:buSzTx/>
                        <a:buFontTx/>
                        <a:buNone/>
                        <a:tabLst/>
                      </a:pPr>
                      <a:r>
                        <a:rPr kumimoji="0" lang="en-US" altLang="en-US" sz="1700" b="1" i="0" u="none" strike="noStrike" cap="none" normalizeH="0" baseline="0">
                          <a:ln>
                            <a:noFill/>
                          </a:ln>
                          <a:solidFill>
                            <a:schemeClr val="bg1"/>
                          </a:solidFill>
                          <a:effectLst/>
                          <a:latin typeface="Arial" charset="0"/>
                          <a:ea typeface="ＭＳ Ｐゴシック" charset="-128"/>
                        </a:rPr>
                        <a:t>HR</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ts val="1088"/>
                        </a:lnSpc>
                        <a:spcBef>
                          <a:spcPct val="0"/>
                        </a:spcBef>
                        <a:spcAft>
                          <a:spcPct val="0"/>
                        </a:spcAft>
                        <a:buClrTx/>
                        <a:buSzTx/>
                        <a:buFontTx/>
                        <a:buNone/>
                        <a:tabLst/>
                      </a:pPr>
                      <a:r>
                        <a:rPr kumimoji="0" lang="en-US" altLang="en-US" sz="1700" b="1" i="1" u="none" strike="noStrike" cap="none" normalizeH="0" baseline="0">
                          <a:ln>
                            <a:noFill/>
                          </a:ln>
                          <a:solidFill>
                            <a:schemeClr val="bg1"/>
                          </a:solidFill>
                          <a:effectLst/>
                          <a:latin typeface="Arial" charset="0"/>
                          <a:ea typeface="ＭＳ Ｐゴシック" charset="-128"/>
                        </a:rPr>
                        <a:t>p-</a:t>
                      </a:r>
                      <a:r>
                        <a:rPr kumimoji="0" lang="en-US" altLang="en-US" sz="1700" b="1" i="0" u="none" strike="noStrike" cap="none" normalizeH="0" baseline="0">
                          <a:ln>
                            <a:noFill/>
                          </a:ln>
                          <a:solidFill>
                            <a:schemeClr val="bg1"/>
                          </a:solidFill>
                          <a:effectLst/>
                          <a:latin typeface="Arial" charset="0"/>
                          <a:ea typeface="ＭＳ Ｐゴシック" charset="-128"/>
                        </a:rPr>
                        <a:t>value</a:t>
                      </a: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l" defTabSz="457200" rtl="0" eaLnBrk="1" fontAlgn="base" latinLnBrk="0" hangingPunct="1">
                        <a:lnSpc>
                          <a:spcPct val="100000"/>
                        </a:lnSpc>
                        <a:spcBef>
                          <a:spcPts val="50"/>
                        </a:spcBef>
                        <a:spcAft>
                          <a:spcPct val="0"/>
                        </a:spcAft>
                        <a:buClrTx/>
                        <a:buSzTx/>
                        <a:buFontTx/>
                        <a:buNone/>
                        <a:tabLst/>
                      </a:pPr>
                      <a:r>
                        <a:rPr kumimoji="0" lang="en-US" altLang="en-US" sz="1700" b="0" i="0" u="none" strike="noStrike" cap="none" normalizeH="0" baseline="0" dirty="0">
                          <a:ln>
                            <a:noFill/>
                          </a:ln>
                          <a:solidFill>
                            <a:srgbClr val="92D050"/>
                          </a:solidFill>
                          <a:effectLst/>
                          <a:latin typeface="Arial" charset="0"/>
                          <a:ea typeface="ＭＳ Ｐゴシック" charset="-128"/>
                        </a:rPr>
                        <a:t>Atezolizumab</a:t>
                      </a:r>
                    </a:p>
                  </a:txBody>
                  <a:tcPr marL="0" marR="0" marT="7496"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50"/>
                        </a:spcBef>
                        <a:spcAft>
                          <a:spcPct val="0"/>
                        </a:spcAft>
                        <a:buClrTx/>
                        <a:buSzTx/>
                        <a:buFontTx/>
                        <a:buNone/>
                        <a:tabLst/>
                      </a:pPr>
                      <a:r>
                        <a:rPr kumimoji="0" lang="en-US" altLang="en-US" sz="1700" b="0" i="0" u="none" strike="noStrike" cap="none" normalizeH="0" baseline="0" dirty="0">
                          <a:ln>
                            <a:noFill/>
                          </a:ln>
                          <a:solidFill>
                            <a:srgbClr val="92D050"/>
                          </a:solidFill>
                          <a:effectLst/>
                          <a:latin typeface="Arial" charset="0"/>
                          <a:ea typeface="ＭＳ Ｐゴシック" charset="-128"/>
                        </a:rPr>
                        <a:t>5.2 </a:t>
                      </a:r>
                      <a:r>
                        <a:rPr kumimoji="0" lang="en-US" altLang="en-US" sz="1700" b="0" i="0" u="none" strike="noStrike" cap="none" normalizeH="0" baseline="0" dirty="0" err="1">
                          <a:ln>
                            <a:noFill/>
                          </a:ln>
                          <a:solidFill>
                            <a:srgbClr val="92D050"/>
                          </a:solidFill>
                          <a:effectLst/>
                          <a:latin typeface="Arial" charset="0"/>
                          <a:ea typeface="ＭＳ Ｐゴシック" charset="-128"/>
                        </a:rPr>
                        <a:t>mo</a:t>
                      </a:r>
                      <a:endParaRPr kumimoji="0" lang="en-US" altLang="en-US" sz="1700" b="0" i="0" u="none" strike="noStrike" cap="none" normalizeH="0" baseline="0" dirty="0">
                        <a:ln>
                          <a:noFill/>
                        </a:ln>
                        <a:solidFill>
                          <a:srgbClr val="92D050"/>
                        </a:solidFill>
                        <a:effectLst/>
                        <a:latin typeface="Arial" charset="0"/>
                        <a:ea typeface="ＭＳ Ｐゴシック" charset="-128"/>
                      </a:endParaRPr>
                    </a:p>
                  </a:txBody>
                  <a:tcPr marL="0" marR="0" marT="74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50"/>
                        </a:spcBef>
                        <a:spcAft>
                          <a:spcPct val="0"/>
                        </a:spcAft>
                        <a:buClrTx/>
                        <a:buSzTx/>
                        <a:buFontTx/>
                        <a:buNone/>
                        <a:tabLst/>
                      </a:pPr>
                      <a:r>
                        <a:rPr kumimoji="0" lang="en-US" altLang="en-US" sz="1700" b="0" i="0" u="none" strike="noStrike" cap="none" normalizeH="0" baseline="0" dirty="0">
                          <a:ln>
                            <a:noFill/>
                          </a:ln>
                          <a:solidFill>
                            <a:srgbClr val="92D050"/>
                          </a:solidFill>
                          <a:effectLst/>
                          <a:latin typeface="Arial" charset="0"/>
                          <a:ea typeface="ＭＳ Ｐゴシック" charset="-128"/>
                        </a:rPr>
                        <a:t>12.6%</a:t>
                      </a:r>
                    </a:p>
                  </a:txBody>
                  <a:tcPr marL="0" marR="0" marT="74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50"/>
                        </a:spcBef>
                        <a:spcAft>
                          <a:spcPct val="0"/>
                        </a:spcAft>
                        <a:buClrTx/>
                        <a:buSzTx/>
                        <a:buFontTx/>
                        <a:buNone/>
                        <a:tabLst/>
                      </a:pPr>
                      <a:r>
                        <a:rPr kumimoji="0" lang="en-US" altLang="en-US" sz="1700" b="0" i="0" u="none" strike="noStrike" cap="none" normalizeH="0" baseline="0">
                          <a:ln>
                            <a:noFill/>
                          </a:ln>
                          <a:solidFill>
                            <a:schemeClr val="tx1"/>
                          </a:solidFill>
                          <a:effectLst/>
                          <a:latin typeface="Arial" charset="0"/>
                          <a:ea typeface="ＭＳ Ｐゴシック" charset="-128"/>
                        </a:rPr>
                        <a:t>0.77</a:t>
                      </a:r>
                    </a:p>
                  </a:txBody>
                  <a:tcPr marL="0" marR="0" marT="74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50"/>
                        </a:spcBef>
                        <a:spcAft>
                          <a:spcPct val="0"/>
                        </a:spcAft>
                        <a:buClrTx/>
                        <a:buSzTx/>
                        <a:buFontTx/>
                        <a:buNone/>
                        <a:tabLst/>
                      </a:pPr>
                      <a:r>
                        <a:rPr kumimoji="0" lang="mr-IN" altLang="en-US" sz="1700" b="0" i="0" u="none" strike="noStrike" cap="none" normalizeH="0" baseline="0">
                          <a:ln>
                            <a:noFill/>
                          </a:ln>
                          <a:solidFill>
                            <a:schemeClr val="tx1"/>
                          </a:solidFill>
                          <a:effectLst/>
                          <a:latin typeface="Arial" charset="0"/>
                          <a:ea typeface="ＭＳ Ｐゴシック" charset="-128"/>
                        </a:rPr>
                        <a:t>0.0</a:t>
                      </a:r>
                      <a:r>
                        <a:rPr kumimoji="0" lang="en-US" altLang="en-US" sz="1700" b="0" i="0" u="none" strike="noStrike" cap="none" normalizeH="0" baseline="0">
                          <a:ln>
                            <a:noFill/>
                          </a:ln>
                          <a:solidFill>
                            <a:schemeClr val="tx1"/>
                          </a:solidFill>
                          <a:effectLst/>
                          <a:latin typeface="Arial" charset="0"/>
                          <a:ea typeface="ＭＳ Ｐゴシック" charset="-128"/>
                        </a:rPr>
                        <a:t>2</a:t>
                      </a:r>
                      <a:endParaRPr kumimoji="0" lang="mr-IN" altLang="en-US" sz="1700" b="0" i="0" u="none" strike="noStrike" cap="none" normalizeH="0" baseline="0">
                        <a:ln>
                          <a:noFill/>
                        </a:ln>
                        <a:solidFill>
                          <a:schemeClr val="tx1"/>
                        </a:solidFill>
                        <a:effectLst/>
                        <a:latin typeface="Arial" charset="0"/>
                        <a:ea typeface="ＭＳ Ｐゴシック" charset="-128"/>
                      </a:endParaRPr>
                    </a:p>
                  </a:txBody>
                  <a:tcPr marL="0" marR="0" marT="7496"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28613">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l" defTabSz="457200" rtl="0" eaLnBrk="1" fontAlgn="base" latinLnBrk="0" hangingPunct="1">
                        <a:lnSpc>
                          <a:spcPct val="100000"/>
                        </a:lnSpc>
                        <a:spcBef>
                          <a:spcPts val="38"/>
                        </a:spcBef>
                        <a:spcAft>
                          <a:spcPct val="0"/>
                        </a:spcAft>
                        <a:buClrTx/>
                        <a:buSzTx/>
                        <a:buFontTx/>
                        <a:buNone/>
                        <a:tabLst/>
                      </a:pPr>
                      <a:r>
                        <a:rPr kumimoji="0" lang="en-US" altLang="en-US" sz="1700" b="0" i="0" u="none" strike="noStrike" cap="none" normalizeH="0" baseline="0">
                          <a:ln>
                            <a:noFill/>
                          </a:ln>
                          <a:solidFill>
                            <a:srgbClr val="F9961E"/>
                          </a:solidFill>
                          <a:effectLst/>
                          <a:latin typeface="Arial" charset="0"/>
                          <a:ea typeface="ＭＳ Ｐゴシック" charset="-128"/>
                        </a:rPr>
                        <a:t>Placebo</a:t>
                      </a:r>
                    </a:p>
                  </a:txBody>
                  <a:tcPr marL="0" marR="0" marT="477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13"/>
                        </a:spcBef>
                        <a:spcAft>
                          <a:spcPct val="0"/>
                        </a:spcAft>
                        <a:buClrTx/>
                        <a:buSzTx/>
                        <a:buFontTx/>
                        <a:buNone/>
                        <a:tabLst/>
                      </a:pPr>
                      <a:r>
                        <a:rPr kumimoji="0" lang="nb-NO" altLang="en-US" sz="1700" b="0" i="0" u="none" strike="noStrike" cap="none" normalizeH="0" baseline="0">
                          <a:ln>
                            <a:noFill/>
                          </a:ln>
                          <a:solidFill>
                            <a:srgbClr val="F9961E"/>
                          </a:solidFill>
                          <a:effectLst/>
                          <a:latin typeface="Arial" charset="0"/>
                          <a:ea typeface="ＭＳ Ｐゴシック" charset="-128"/>
                        </a:rPr>
                        <a:t>4.3 mo</a:t>
                      </a:r>
                    </a:p>
                  </a:txBody>
                  <a:tcPr marL="0" marR="0" marT="13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457200" eaLnBrk="0" hangingPunct="0">
                        <a:spcBef>
                          <a:spcPct val="20000"/>
                        </a:spcBef>
                        <a:defRPr sz="2100">
                          <a:solidFill>
                            <a:schemeClr val="bg1"/>
                          </a:solidFill>
                          <a:latin typeface="Arial" charset="0"/>
                          <a:ea typeface="ＭＳ Ｐゴシック" charset="-128"/>
                        </a:defRPr>
                      </a:lvl1pPr>
                      <a:lvl2pPr marL="742950" indent="-285750" defTabSz="457200" eaLnBrk="0" hangingPunct="0">
                        <a:spcBef>
                          <a:spcPct val="20000"/>
                        </a:spcBef>
                        <a:defRPr sz="2100">
                          <a:solidFill>
                            <a:schemeClr val="bg1"/>
                          </a:solidFill>
                          <a:latin typeface="Arial" charset="0"/>
                          <a:ea typeface="ＭＳ Ｐゴシック" charset="-128"/>
                        </a:defRPr>
                      </a:lvl2pPr>
                      <a:lvl3pPr marL="1143000" indent="-228600" defTabSz="457200" eaLnBrk="0" hangingPunct="0">
                        <a:spcBef>
                          <a:spcPct val="20000"/>
                        </a:spcBef>
                        <a:defRPr sz="2100">
                          <a:solidFill>
                            <a:schemeClr val="bg1"/>
                          </a:solidFill>
                          <a:latin typeface="Arial" charset="0"/>
                          <a:ea typeface="ＭＳ Ｐゴシック" charset="-128"/>
                        </a:defRPr>
                      </a:lvl3pPr>
                      <a:lvl4pPr marL="1600200" indent="-228600" defTabSz="457200" eaLnBrk="0" hangingPunct="0">
                        <a:spcBef>
                          <a:spcPct val="20000"/>
                        </a:spcBef>
                        <a:defRPr sz="2100">
                          <a:solidFill>
                            <a:schemeClr val="bg1"/>
                          </a:solidFill>
                          <a:latin typeface="Arial" charset="0"/>
                          <a:ea typeface="ＭＳ Ｐゴシック" charset="-128"/>
                        </a:defRPr>
                      </a:lvl4pPr>
                      <a:lvl5pPr marL="2057400" indent="-228600" defTabSz="457200" eaLnBrk="0" hangingPunct="0">
                        <a:spcBef>
                          <a:spcPct val="20000"/>
                        </a:spcBef>
                        <a:defRPr sz="2100">
                          <a:solidFill>
                            <a:schemeClr val="bg1"/>
                          </a:solidFill>
                          <a:latin typeface="Arial" charset="0"/>
                          <a:ea typeface="ＭＳ Ｐゴシック" charset="-128"/>
                        </a:defRPr>
                      </a:lvl5pPr>
                      <a:lvl6pPr marL="2514600" indent="-228600" defTabSz="457200" eaLnBrk="0" fontAlgn="base" hangingPunct="0">
                        <a:spcBef>
                          <a:spcPct val="20000"/>
                        </a:spcBef>
                        <a:spcAft>
                          <a:spcPct val="0"/>
                        </a:spcAft>
                        <a:defRPr sz="2100">
                          <a:solidFill>
                            <a:schemeClr val="bg1"/>
                          </a:solidFill>
                          <a:latin typeface="Arial" charset="0"/>
                          <a:ea typeface="ＭＳ Ｐゴシック" charset="-128"/>
                        </a:defRPr>
                      </a:lvl6pPr>
                      <a:lvl7pPr marL="2971800" indent="-228600" defTabSz="457200" eaLnBrk="0" fontAlgn="base" hangingPunct="0">
                        <a:spcBef>
                          <a:spcPct val="20000"/>
                        </a:spcBef>
                        <a:spcAft>
                          <a:spcPct val="0"/>
                        </a:spcAft>
                        <a:defRPr sz="2100">
                          <a:solidFill>
                            <a:schemeClr val="bg1"/>
                          </a:solidFill>
                          <a:latin typeface="Arial" charset="0"/>
                          <a:ea typeface="ＭＳ Ｐゴシック" charset="-128"/>
                        </a:defRPr>
                      </a:lvl7pPr>
                      <a:lvl8pPr marL="3429000" indent="-228600" defTabSz="457200" eaLnBrk="0" fontAlgn="base" hangingPunct="0">
                        <a:spcBef>
                          <a:spcPct val="20000"/>
                        </a:spcBef>
                        <a:spcAft>
                          <a:spcPct val="0"/>
                        </a:spcAft>
                        <a:defRPr sz="2100">
                          <a:solidFill>
                            <a:schemeClr val="bg1"/>
                          </a:solidFill>
                          <a:latin typeface="Arial" charset="0"/>
                          <a:ea typeface="ＭＳ Ｐゴシック" charset="-128"/>
                        </a:defRPr>
                      </a:lvl8pPr>
                      <a:lvl9pPr marL="3886200" indent="-228600" defTabSz="457200" eaLnBrk="0" fontAlgn="base" hangingPunct="0">
                        <a:spcBef>
                          <a:spcPct val="20000"/>
                        </a:spcBef>
                        <a:spcAft>
                          <a:spcPct val="0"/>
                        </a:spcAft>
                        <a:defRPr sz="2100">
                          <a:solidFill>
                            <a:schemeClr val="bg1"/>
                          </a:solidFill>
                          <a:latin typeface="Arial" charset="0"/>
                          <a:ea typeface="ＭＳ Ｐゴシック" charset="-128"/>
                        </a:defRPr>
                      </a:lvl9pPr>
                    </a:lstStyle>
                    <a:p>
                      <a:pPr marL="0" marR="0" lvl="0" indent="0" algn="ctr" defTabSz="457200" rtl="0" eaLnBrk="1" fontAlgn="base" latinLnBrk="0" hangingPunct="1">
                        <a:lnSpc>
                          <a:spcPct val="100000"/>
                        </a:lnSpc>
                        <a:spcBef>
                          <a:spcPts val="13"/>
                        </a:spcBef>
                        <a:spcAft>
                          <a:spcPct val="0"/>
                        </a:spcAft>
                        <a:buClrTx/>
                        <a:buSzTx/>
                        <a:buFontTx/>
                        <a:buNone/>
                        <a:tabLst/>
                      </a:pPr>
                      <a:r>
                        <a:rPr kumimoji="0" lang="nb-NO" altLang="en-US" sz="1700" b="0" i="0" u="none" strike="noStrike" cap="none" normalizeH="0" baseline="0" dirty="0">
                          <a:ln>
                            <a:noFill/>
                          </a:ln>
                          <a:solidFill>
                            <a:srgbClr val="F9961E"/>
                          </a:solidFill>
                          <a:effectLst/>
                          <a:latin typeface="Arial" charset="0"/>
                          <a:ea typeface="ＭＳ Ｐゴシック" charset="-128"/>
                        </a:rPr>
                        <a:t>5.4%</a:t>
                      </a:r>
                    </a:p>
                  </a:txBody>
                  <a:tcPr marL="0" marR="0" marT="13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C0D13F77-698F-7046-915B-6C30008D54D5}"/>
              </a:ext>
            </a:extLst>
          </p:cNvPr>
          <p:cNvSpPr txBox="1"/>
          <p:nvPr/>
        </p:nvSpPr>
        <p:spPr>
          <a:xfrm>
            <a:off x="2088109" y="3901174"/>
            <a:ext cx="2590800" cy="323165"/>
          </a:xfrm>
          <a:prstGeom prst="rect">
            <a:avLst/>
          </a:prstGeom>
          <a:noFill/>
        </p:spPr>
        <p:txBody>
          <a:bodyPr wrap="square" rtlCol="0">
            <a:spAutoFit/>
          </a:bodyPr>
          <a:lstStyle/>
          <a:p>
            <a:pPr algn="ctr"/>
            <a:r>
              <a:rPr lang="en-US" sz="1500" b="1" dirty="0"/>
              <a:t>Months</a:t>
            </a:r>
          </a:p>
        </p:txBody>
      </p:sp>
      <p:sp>
        <p:nvSpPr>
          <p:cNvPr id="21" name="TextBox 20">
            <a:extLst>
              <a:ext uri="{FF2B5EF4-FFF2-40B4-BE49-F238E27FC236}">
                <a16:creationId xmlns:a16="http://schemas.microsoft.com/office/drawing/2014/main" id="{D3679C61-DED1-7F42-A699-F4F78FF4C026}"/>
              </a:ext>
            </a:extLst>
          </p:cNvPr>
          <p:cNvSpPr txBox="1"/>
          <p:nvPr/>
        </p:nvSpPr>
        <p:spPr>
          <a:xfrm rot="16200000">
            <a:off x="-972977" y="2438548"/>
            <a:ext cx="2743198" cy="492443"/>
          </a:xfrm>
          <a:prstGeom prst="rect">
            <a:avLst/>
          </a:prstGeom>
          <a:noFill/>
        </p:spPr>
        <p:txBody>
          <a:bodyPr wrap="square" rtlCol="0">
            <a:spAutoFit/>
          </a:bodyPr>
          <a:lstStyle/>
          <a:p>
            <a:pPr algn="ctr"/>
            <a:r>
              <a:rPr lang="en-US" sz="1300" b="1" dirty="0"/>
              <a:t>Patients who survived without disease progression (%)</a:t>
            </a:r>
          </a:p>
        </p:txBody>
      </p:sp>
      <p:sp>
        <p:nvSpPr>
          <p:cNvPr id="22" name="TextBox 21">
            <a:extLst>
              <a:ext uri="{FF2B5EF4-FFF2-40B4-BE49-F238E27FC236}">
                <a16:creationId xmlns:a16="http://schemas.microsoft.com/office/drawing/2014/main" id="{A4C5B1C0-FA7E-C940-9A88-1BBABB53F0A1}"/>
              </a:ext>
            </a:extLst>
          </p:cNvPr>
          <p:cNvSpPr txBox="1"/>
          <p:nvPr/>
        </p:nvSpPr>
        <p:spPr>
          <a:xfrm>
            <a:off x="1329684" y="1414463"/>
            <a:ext cx="4015201" cy="400110"/>
          </a:xfrm>
          <a:prstGeom prst="rect">
            <a:avLst/>
          </a:prstGeom>
          <a:noFill/>
        </p:spPr>
        <p:txBody>
          <a:bodyPr wrap="square" rtlCol="0">
            <a:spAutoFit/>
          </a:bodyPr>
          <a:lstStyle/>
          <a:p>
            <a:pPr algn="ctr"/>
            <a:r>
              <a:rPr lang="en-US" sz="2000" b="1" dirty="0"/>
              <a:t>Progression-free survival (PFS)</a:t>
            </a:r>
          </a:p>
        </p:txBody>
      </p:sp>
      <p:pic>
        <p:nvPicPr>
          <p:cNvPr id="23" name="Picture 22">
            <a:extLst>
              <a:ext uri="{FF2B5EF4-FFF2-40B4-BE49-F238E27FC236}">
                <a16:creationId xmlns:a16="http://schemas.microsoft.com/office/drawing/2014/main" id="{81253AD5-1A0E-CC46-9D4B-0C3E1C4A8764}"/>
              </a:ext>
            </a:extLst>
          </p:cNvPr>
          <p:cNvPicPr>
            <a:picLocks noChangeAspect="1"/>
          </p:cNvPicPr>
          <p:nvPr/>
        </p:nvPicPr>
        <p:blipFill rotWithShape="1">
          <a:blip r:embed="rId2">
            <a:extLst>
              <a:ext uri="{28A0092B-C50C-407E-A947-70E740481C1C}">
                <a14:useLocalDpi xmlns:a14="http://schemas.microsoft.com/office/drawing/2010/main" val="0"/>
              </a:ext>
            </a:extLst>
          </a:blip>
          <a:srcRect l="50151" r="-989"/>
          <a:stretch/>
        </p:blipFill>
        <p:spPr>
          <a:xfrm>
            <a:off x="457200" y="1573810"/>
            <a:ext cx="5830597" cy="2431453"/>
          </a:xfrm>
          <a:prstGeom prst="rect">
            <a:avLst/>
          </a:prstGeom>
        </p:spPr>
      </p:pic>
    </p:spTree>
    <p:extLst>
      <p:ext uri="{BB962C8B-B14F-4D97-AF65-F5344CB8AC3E}">
        <p14:creationId xmlns:p14="http://schemas.microsoft.com/office/powerpoint/2010/main" val="29832501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638" y="95404"/>
            <a:ext cx="10362724" cy="1143000"/>
          </a:xfrm>
        </p:spPr>
        <p:txBody>
          <a:bodyPr/>
          <a:lstStyle/>
          <a:p>
            <a:r>
              <a:rPr lang="en-US" altLang="en-US" sz="2800" dirty="0"/>
              <a:t>IMpower133: Survival According to Baseline Characteristics</a:t>
            </a:r>
          </a:p>
        </p:txBody>
      </p:sp>
      <p:sp>
        <p:nvSpPr>
          <p:cNvPr id="14386" name="TextBox 13"/>
          <p:cNvSpPr txBox="1">
            <a:spLocks noChangeArrowheads="1"/>
          </p:cNvSpPr>
          <p:nvPr/>
        </p:nvSpPr>
        <p:spPr bwMode="auto">
          <a:xfrm>
            <a:off x="222250" y="6443663"/>
            <a:ext cx="47295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dirty="0">
                <a:solidFill>
                  <a:srgbClr val="FFFFFF"/>
                </a:solidFill>
                <a:cs typeface="ＭＳ Ｐゴシック"/>
              </a:rPr>
              <a:t>Horn L et al. </a:t>
            </a:r>
            <a:r>
              <a:rPr lang="en-US" altLang="en-US" sz="1600" i="1" dirty="0">
                <a:solidFill>
                  <a:srgbClr val="FFFFFF"/>
                </a:solidFill>
                <a:cs typeface="ＭＳ Ｐゴシック"/>
              </a:rPr>
              <a:t>N </a:t>
            </a:r>
            <a:r>
              <a:rPr lang="en-US" altLang="en-US" sz="1600" i="1" dirty="0" err="1">
                <a:solidFill>
                  <a:srgbClr val="FFFFFF"/>
                </a:solidFill>
                <a:cs typeface="ＭＳ Ｐゴシック"/>
              </a:rPr>
              <a:t>Engl</a:t>
            </a:r>
            <a:r>
              <a:rPr lang="en-US" altLang="en-US" sz="1600" i="1" dirty="0">
                <a:solidFill>
                  <a:srgbClr val="FFFFFF"/>
                </a:solidFill>
                <a:cs typeface="ＭＳ Ｐゴシック"/>
              </a:rPr>
              <a:t> J Med </a:t>
            </a:r>
            <a:r>
              <a:rPr lang="en-US" altLang="en-US" sz="1600" dirty="0">
                <a:solidFill>
                  <a:srgbClr val="FFFFFF"/>
                </a:solidFill>
                <a:cs typeface="ＭＳ Ｐゴシック"/>
              </a:rPr>
              <a:t>2018;379(23):2220-9.</a:t>
            </a:r>
          </a:p>
        </p:txBody>
      </p:sp>
      <p:pic>
        <p:nvPicPr>
          <p:cNvPr id="3" name="Picture 2" descr="A screenshot of a cell phone&#10;&#10;Description automatically generated">
            <a:extLst>
              <a:ext uri="{FF2B5EF4-FFF2-40B4-BE49-F238E27FC236}">
                <a16:creationId xmlns:a16="http://schemas.microsoft.com/office/drawing/2014/main" id="{5F319953-8C25-1B4B-ABF0-012C4B4CCE61}"/>
              </a:ext>
            </a:extLst>
          </p:cNvPr>
          <p:cNvPicPr>
            <a:picLocks noChangeAspect="1"/>
          </p:cNvPicPr>
          <p:nvPr/>
        </p:nvPicPr>
        <p:blipFill rotWithShape="1">
          <a:blip r:embed="rId2"/>
          <a:srcRect t="6036"/>
          <a:stretch/>
        </p:blipFill>
        <p:spPr>
          <a:xfrm>
            <a:off x="1984918" y="1238404"/>
            <a:ext cx="8642194" cy="4973865"/>
          </a:xfrm>
          <a:prstGeom prst="rect">
            <a:avLst/>
          </a:prstGeom>
        </p:spPr>
      </p:pic>
    </p:spTree>
    <p:extLst>
      <p:ext uri="{BB962C8B-B14F-4D97-AF65-F5344CB8AC3E}">
        <p14:creationId xmlns:p14="http://schemas.microsoft.com/office/powerpoint/2010/main" val="901043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3">
            <a:extLst>
              <a:ext uri="{FF2B5EF4-FFF2-40B4-BE49-F238E27FC236}">
                <a16:creationId xmlns:a16="http://schemas.microsoft.com/office/drawing/2014/main" id="{6FDF8DED-F6CB-B843-9E67-F53D352EE8A4}"/>
              </a:ext>
            </a:extLst>
          </p:cNvPr>
          <p:cNvSpPr>
            <a:spLocks noChangeArrowheads="1"/>
          </p:cNvSpPr>
          <p:nvPr/>
        </p:nvSpPr>
        <p:spPr bwMode="auto">
          <a:xfrm>
            <a:off x="654480" y="1610281"/>
            <a:ext cx="10871200" cy="410988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3" name="Title 2">
            <a:extLst>
              <a:ext uri="{FF2B5EF4-FFF2-40B4-BE49-F238E27FC236}">
                <a16:creationId xmlns:a16="http://schemas.microsoft.com/office/drawing/2014/main" id="{8B887CA8-AFC4-2140-9154-0B5D3E36C984}"/>
              </a:ext>
            </a:extLst>
          </p:cNvPr>
          <p:cNvSpPr>
            <a:spLocks noGrp="1"/>
          </p:cNvSpPr>
          <p:nvPr>
            <p:ph type="title"/>
          </p:nvPr>
        </p:nvSpPr>
        <p:spPr>
          <a:xfrm>
            <a:off x="914638" y="77656"/>
            <a:ext cx="10362724" cy="1143000"/>
          </a:xfrm>
        </p:spPr>
        <p:txBody>
          <a:bodyPr/>
          <a:lstStyle/>
          <a:p>
            <a:r>
              <a:rPr lang="en-US" altLang="en-US" sz="2800" dirty="0"/>
              <a:t>IMpower133</a:t>
            </a:r>
            <a:r>
              <a:rPr lang="en-US" sz="2800" dirty="0"/>
              <a:t>: Select Adverse Events</a:t>
            </a:r>
          </a:p>
        </p:txBody>
      </p:sp>
      <p:graphicFrame>
        <p:nvGraphicFramePr>
          <p:cNvPr id="6" name="Content Placeholder 5">
            <a:extLst>
              <a:ext uri="{FF2B5EF4-FFF2-40B4-BE49-F238E27FC236}">
                <a16:creationId xmlns:a16="http://schemas.microsoft.com/office/drawing/2014/main" id="{79B1EED9-E209-3A4A-9B3A-106029F795E0}"/>
              </a:ext>
            </a:extLst>
          </p:cNvPr>
          <p:cNvGraphicFramePr>
            <a:graphicFrameLocks noGrp="1"/>
          </p:cNvGraphicFramePr>
          <p:nvPr>
            <p:ph idx="1"/>
            <p:extLst>
              <p:ext uri="{D42A27DB-BD31-4B8C-83A1-F6EECF244321}">
                <p14:modId xmlns:p14="http://schemas.microsoft.com/office/powerpoint/2010/main" val="4805300"/>
              </p:ext>
            </p:extLst>
          </p:nvPr>
        </p:nvGraphicFramePr>
        <p:xfrm>
          <a:off x="800504" y="1753523"/>
          <a:ext cx="10600999" cy="3819904"/>
        </p:xfrm>
        <a:graphic>
          <a:graphicData uri="http://schemas.openxmlformats.org/drawingml/2006/table">
            <a:tbl>
              <a:tblPr firstRow="1" bandRow="1">
                <a:tableStyleId>{21E4AEA4-8DFA-4A89-87EB-49C32662AFE0}</a:tableStyleId>
              </a:tblPr>
              <a:tblGrid>
                <a:gridCol w="4211487">
                  <a:extLst>
                    <a:ext uri="{9D8B030D-6E8A-4147-A177-3AD203B41FA5}">
                      <a16:colId xmlns:a16="http://schemas.microsoft.com/office/drawing/2014/main" val="3817992545"/>
                    </a:ext>
                  </a:extLst>
                </a:gridCol>
                <a:gridCol w="1422400">
                  <a:extLst>
                    <a:ext uri="{9D8B030D-6E8A-4147-A177-3AD203B41FA5}">
                      <a16:colId xmlns:a16="http://schemas.microsoft.com/office/drawing/2014/main" val="2115250692"/>
                    </a:ext>
                  </a:extLst>
                </a:gridCol>
                <a:gridCol w="1625600">
                  <a:extLst>
                    <a:ext uri="{9D8B030D-6E8A-4147-A177-3AD203B41FA5}">
                      <a16:colId xmlns:a16="http://schemas.microsoft.com/office/drawing/2014/main" val="3389816007"/>
                    </a:ext>
                  </a:extLst>
                </a:gridCol>
                <a:gridCol w="1670756">
                  <a:extLst>
                    <a:ext uri="{9D8B030D-6E8A-4147-A177-3AD203B41FA5}">
                      <a16:colId xmlns:a16="http://schemas.microsoft.com/office/drawing/2014/main" val="1841371000"/>
                    </a:ext>
                  </a:extLst>
                </a:gridCol>
                <a:gridCol w="1670756">
                  <a:extLst>
                    <a:ext uri="{9D8B030D-6E8A-4147-A177-3AD203B41FA5}">
                      <a16:colId xmlns:a16="http://schemas.microsoft.com/office/drawing/2014/main" val="3677448132"/>
                    </a:ext>
                  </a:extLst>
                </a:gridCol>
              </a:tblGrid>
              <a:tr h="397478">
                <a:tc rowSpan="2">
                  <a:txBody>
                    <a:bodyPr/>
                    <a:lstStyle/>
                    <a:p>
                      <a:r>
                        <a:rPr lang="en-US" sz="1800" b="1" dirty="0">
                          <a:solidFill>
                            <a:schemeClr val="tx1"/>
                          </a:solidFill>
                        </a:rPr>
                        <a:t>Adverse event (AE)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gridSpan="2">
                  <a:txBody>
                    <a:bodyPr/>
                    <a:lstStyle/>
                    <a:p>
                      <a:pPr algn="ctr"/>
                      <a:r>
                        <a:rPr lang="en-US" sz="1800" dirty="0" err="1">
                          <a:solidFill>
                            <a:schemeClr val="tx1"/>
                          </a:solidFill>
                        </a:rPr>
                        <a:t>Atezolizumab</a:t>
                      </a:r>
                      <a:r>
                        <a:rPr lang="en-US" sz="1800" dirty="0">
                          <a:solidFill>
                            <a:schemeClr val="tx1"/>
                          </a:solidFill>
                        </a:rPr>
                        <a:t> group</a:t>
                      </a:r>
                    </a:p>
                    <a:p>
                      <a:pPr algn="ctr"/>
                      <a:r>
                        <a:rPr lang="en-US" sz="1800" dirty="0">
                          <a:solidFill>
                            <a:schemeClr val="tx1"/>
                          </a:solidFill>
                        </a:rPr>
                        <a:t>(N = 198)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endParaRPr lang="en-US" dirty="0"/>
                    </a:p>
                  </a:txBody>
                  <a:tcPr/>
                </a:tc>
                <a:tc gridSpan="2">
                  <a:txBody>
                    <a:bodyPr/>
                    <a:lstStyle/>
                    <a:p>
                      <a:pPr algn="ctr"/>
                      <a:r>
                        <a:rPr lang="en-US" sz="1800" dirty="0">
                          <a:solidFill>
                            <a:schemeClr val="tx1"/>
                          </a:solidFill>
                        </a:rPr>
                        <a:t>Placebo group</a:t>
                      </a:r>
                    </a:p>
                    <a:p>
                      <a:pPr algn="ctr"/>
                      <a:r>
                        <a:rPr lang="en-US" sz="1800" dirty="0">
                          <a:solidFill>
                            <a:schemeClr val="tx1"/>
                          </a:solidFill>
                        </a:rPr>
                        <a:t>(N = 196)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endParaRPr lang="en-US"/>
                    </a:p>
                  </a:txBody>
                  <a:tcPr/>
                </a:tc>
                <a:extLst>
                  <a:ext uri="{0D108BD9-81ED-4DB2-BD59-A6C34878D82A}">
                    <a16:rowId xmlns:a16="http://schemas.microsoft.com/office/drawing/2014/main" val="3332679566"/>
                  </a:ext>
                </a:extLst>
              </a:tr>
              <a:tr h="397478">
                <a:tc vMerge="1">
                  <a:txBody>
                    <a:bodyPr/>
                    <a:lstStyle/>
                    <a:p>
                      <a:endParaRPr lang="en-US" sz="18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1" dirty="0">
                          <a:solidFill>
                            <a:schemeClr val="tx1"/>
                          </a:solidFill>
                        </a:rPr>
                        <a:t>Grade 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1" dirty="0">
                          <a:solidFill>
                            <a:schemeClr val="tx1"/>
                          </a:solidFill>
                        </a:rPr>
                        <a:t>Grade ≥3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1" dirty="0">
                          <a:solidFill>
                            <a:schemeClr val="tx1"/>
                          </a:solidFill>
                        </a:rPr>
                        <a:t>Grade 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Grade ≥3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958585567"/>
                  </a:ext>
                </a:extLst>
              </a:tr>
              <a:tr h="397478">
                <a:tc>
                  <a:txBody>
                    <a:bodyPr/>
                    <a:lstStyle/>
                    <a:p>
                      <a:r>
                        <a:rPr lang="en-US" sz="1800" dirty="0">
                          <a:solidFill>
                            <a:schemeClr val="tx1"/>
                          </a:solidFill>
                        </a:rPr>
                        <a:t>Any 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58.1%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394119430"/>
                  </a:ext>
                </a:extLst>
              </a:tr>
              <a:tr h="397478">
                <a:tc>
                  <a:txBody>
                    <a:bodyPr/>
                    <a:lstStyle/>
                    <a:p>
                      <a:r>
                        <a:rPr lang="en-US" sz="1800" dirty="0">
                          <a:solidFill>
                            <a:schemeClr val="tx1"/>
                          </a:solidFill>
                        </a:rPr>
                        <a:t>Neutropenia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973879048"/>
                  </a:ext>
                </a:extLst>
              </a:tr>
              <a:tr h="397478">
                <a:tc>
                  <a:txBody>
                    <a:bodyPr/>
                    <a:lstStyle/>
                    <a:p>
                      <a:r>
                        <a:rPr lang="en-US" sz="1800" dirty="0">
                          <a:solidFill>
                            <a:schemeClr val="tx1"/>
                          </a:solidFill>
                        </a:rPr>
                        <a:t>Anemia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957893102"/>
                  </a:ext>
                </a:extLst>
              </a:tr>
              <a:tr h="39747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Decreased neutrophil 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4222355709"/>
                  </a:ext>
                </a:extLst>
              </a:tr>
              <a:tr h="397478">
                <a:tc>
                  <a:txBody>
                    <a:bodyPr/>
                    <a:lstStyle/>
                    <a:p>
                      <a:r>
                        <a:rPr lang="en-US" sz="1800" dirty="0">
                          <a:solidFill>
                            <a:schemeClr val="tx1"/>
                          </a:solidFill>
                        </a:rPr>
                        <a:t>Thrombocytopenia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619982012"/>
                  </a:ext>
                </a:extLst>
              </a:tr>
              <a:tr h="397478">
                <a:tc>
                  <a:txBody>
                    <a:bodyPr/>
                    <a:lstStyle/>
                    <a:p>
                      <a:r>
                        <a:rPr lang="en-US" sz="1800" dirty="0">
                          <a:solidFill>
                            <a:schemeClr val="tx1"/>
                          </a:solidFill>
                        </a:rPr>
                        <a:t>Leukopenia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890105460"/>
                  </a:ext>
                </a:extLst>
              </a:tr>
              <a:tr h="397478">
                <a:tc>
                  <a:txBody>
                    <a:bodyPr/>
                    <a:lstStyle/>
                    <a:p>
                      <a:r>
                        <a:rPr lang="en-US" sz="1800" dirty="0">
                          <a:solidFill>
                            <a:schemeClr val="tx1"/>
                          </a:solidFill>
                        </a:rPr>
                        <a:t>Infusion-related 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118807606"/>
                  </a:ext>
                </a:extLst>
              </a:tr>
            </a:tbl>
          </a:graphicData>
        </a:graphic>
      </p:graphicFrame>
      <p:sp>
        <p:nvSpPr>
          <p:cNvPr id="5" name="Subtitle 2">
            <a:extLst>
              <a:ext uri="{FF2B5EF4-FFF2-40B4-BE49-F238E27FC236}">
                <a16:creationId xmlns:a16="http://schemas.microsoft.com/office/drawing/2014/main" id="{61F6FF61-ED29-7A4A-85CF-99BFBB0D6F86}"/>
              </a:ext>
            </a:extLst>
          </p:cNvPr>
          <p:cNvSpPr txBox="1">
            <a:spLocks/>
          </p:cNvSpPr>
          <p:nvPr/>
        </p:nvSpPr>
        <p:spPr>
          <a:xfrm>
            <a:off x="185115" y="6409222"/>
            <a:ext cx="6684410" cy="371122"/>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lvl="0" indent="0">
              <a:spcBef>
                <a:spcPct val="0"/>
              </a:spcBef>
              <a:buNone/>
            </a:pPr>
            <a:r>
              <a:rPr lang="en-US" altLang="en-US" sz="1600" dirty="0">
                <a:solidFill>
                  <a:srgbClr val="FFFFFF"/>
                </a:solidFill>
                <a:latin typeface="Arial" charset="0"/>
                <a:ea typeface="ＭＳ Ｐゴシック" charset="-128"/>
              </a:rPr>
              <a:t>Horn L et al. </a:t>
            </a:r>
            <a:r>
              <a:rPr lang="en-US" altLang="en-US" sz="1600" i="1" dirty="0">
                <a:solidFill>
                  <a:srgbClr val="FFFFFF"/>
                </a:solidFill>
                <a:latin typeface="Arial" charset="0"/>
                <a:ea typeface="ＭＳ Ｐゴシック" charset="-128"/>
              </a:rPr>
              <a:t>N </a:t>
            </a:r>
            <a:r>
              <a:rPr lang="en-US" altLang="en-US" sz="1600" i="1" dirty="0" err="1">
                <a:solidFill>
                  <a:srgbClr val="FFFFFF"/>
                </a:solidFill>
                <a:latin typeface="Arial" charset="0"/>
                <a:ea typeface="ＭＳ Ｐゴシック" charset="-128"/>
              </a:rPr>
              <a:t>Engl</a:t>
            </a:r>
            <a:r>
              <a:rPr lang="en-US" altLang="en-US" sz="1600" i="1" dirty="0">
                <a:solidFill>
                  <a:srgbClr val="FFFFFF"/>
                </a:solidFill>
                <a:latin typeface="Arial" charset="0"/>
                <a:ea typeface="ＭＳ Ｐゴシック" charset="-128"/>
              </a:rPr>
              <a:t> J Med </a:t>
            </a:r>
            <a:r>
              <a:rPr lang="en-US" altLang="en-US" sz="1600" dirty="0">
                <a:solidFill>
                  <a:srgbClr val="FFFFFF"/>
                </a:solidFill>
                <a:latin typeface="Arial" charset="0"/>
                <a:ea typeface="ＭＳ Ｐゴシック" charset="-128"/>
              </a:rPr>
              <a:t>2018;379(23):2220-9.</a:t>
            </a:r>
          </a:p>
        </p:txBody>
      </p:sp>
    </p:spTree>
    <p:extLst>
      <p:ext uri="{BB962C8B-B14F-4D97-AF65-F5344CB8AC3E}">
        <p14:creationId xmlns:p14="http://schemas.microsoft.com/office/powerpoint/2010/main" val="4058984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 smiling at the camera&#10;&#10;Description automatically generated">
            <a:extLst>
              <a:ext uri="{FF2B5EF4-FFF2-40B4-BE49-F238E27FC236}">
                <a16:creationId xmlns:a16="http://schemas.microsoft.com/office/drawing/2014/main" id="{069A8C7E-8BBA-E64F-A4ED-4D5FBF96C726}"/>
              </a:ext>
            </a:extLst>
          </p:cNvPr>
          <p:cNvPicPr>
            <a:picLocks noChangeAspect="1"/>
          </p:cNvPicPr>
          <p:nvPr/>
        </p:nvPicPr>
        <p:blipFill>
          <a:blip r:embed="rId2"/>
          <a:stretch>
            <a:fillRect/>
          </a:stretch>
        </p:blipFill>
        <p:spPr>
          <a:xfrm>
            <a:off x="1219200" y="1981200"/>
            <a:ext cx="2476500" cy="2971800"/>
          </a:xfrm>
          <a:prstGeom prst="rect">
            <a:avLst/>
          </a:prstGeom>
        </p:spPr>
      </p:pic>
      <p:sp>
        <p:nvSpPr>
          <p:cNvPr id="3" name="Subtitle 2">
            <a:extLst>
              <a:ext uri="{FF2B5EF4-FFF2-40B4-BE49-F238E27FC236}">
                <a16:creationId xmlns:a16="http://schemas.microsoft.com/office/drawing/2014/main" id="{ACA4A427-DBA6-DA4F-8488-53676CB5F5DE}"/>
              </a:ext>
            </a:extLst>
          </p:cNvPr>
          <p:cNvSpPr txBox="1">
            <a:spLocks/>
          </p:cNvSpPr>
          <p:nvPr/>
        </p:nvSpPr>
        <p:spPr>
          <a:xfrm>
            <a:off x="3886200" y="2133600"/>
            <a:ext cx="7543800" cy="2151184"/>
          </a:xfrm>
          <a:prstGeom prst="rect">
            <a:avLst/>
          </a:prstGeom>
        </p:spPr>
        <p:txBody>
          <a:bodyPr>
            <a:noAutofit/>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ＭＳ Ｐゴシック"/>
              </a:rPr>
              <a:t>Joel W Neal, MD, PhD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Assistant Professor of Medicine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Division of Oncology</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Stanford Cancer Institute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Stanford University</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Stanford, California</a:t>
            </a:r>
          </a:p>
        </p:txBody>
      </p:sp>
    </p:spTree>
    <p:extLst>
      <p:ext uri="{BB962C8B-B14F-4D97-AF65-F5344CB8AC3E}">
        <p14:creationId xmlns:p14="http://schemas.microsoft.com/office/powerpoint/2010/main" val="3251490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14400" y="1146875"/>
            <a:ext cx="10363200" cy="2639934"/>
          </a:xfrm>
        </p:spPr>
        <p:txBody>
          <a:bodyPr/>
          <a:lstStyle/>
          <a:p>
            <a:r>
              <a:rPr lang="en-US" sz="3600" cap="none" dirty="0">
                <a:latin typeface="Arial" panose="020B0604020202020204" pitchFamily="34" charset="0"/>
              </a:rPr>
              <a:t>Overall Survival with </a:t>
            </a:r>
            <a:r>
              <a:rPr lang="en-US" sz="3600" cap="none" dirty="0" err="1">
                <a:latin typeface="Arial" panose="020B0604020202020204" pitchFamily="34" charset="0"/>
              </a:rPr>
              <a:t>Durvalumab</a:t>
            </a:r>
            <a:r>
              <a:rPr lang="en-US" sz="3600" cap="none" dirty="0">
                <a:latin typeface="Arial" panose="020B0604020202020204" pitchFamily="34" charset="0"/>
              </a:rPr>
              <a:t> plus Platinum-Etoposide in First-Line Extensive-Stage SCLC: Results from the CASPIAN Study</a:t>
            </a:r>
            <a:r>
              <a:rPr lang="en-US" sz="3600" dirty="0"/>
              <a:t> </a:t>
            </a:r>
            <a:br>
              <a:rPr lang="en-US" sz="3600" dirty="0"/>
            </a:br>
            <a:endParaRPr lang="en-US" sz="3600"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93913" y="4117326"/>
            <a:ext cx="10363200" cy="955497"/>
          </a:xfrm>
        </p:spPr>
        <p:txBody>
          <a:bodyPr/>
          <a:lstStyle/>
          <a:p>
            <a:r>
              <a:rPr lang="en-US" sz="3000" dirty="0"/>
              <a:t>Paz-Ares L et al. </a:t>
            </a:r>
            <a:br>
              <a:rPr lang="en-US" sz="3000" dirty="0"/>
            </a:br>
            <a:r>
              <a:rPr lang="en-US" sz="3000" i="1" dirty="0"/>
              <a:t>Proc WCLC </a:t>
            </a:r>
            <a:r>
              <a:rPr lang="en-US" sz="3000" dirty="0"/>
              <a:t>2019;Abstract PL02.11.</a:t>
            </a:r>
          </a:p>
        </p:txBody>
      </p:sp>
    </p:spTree>
    <p:extLst>
      <p:ext uri="{BB962C8B-B14F-4D97-AF65-F5344CB8AC3E}">
        <p14:creationId xmlns:p14="http://schemas.microsoft.com/office/powerpoint/2010/main" val="11252000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4BB874CE-76EA-0C43-9910-2B0506B0352E}"/>
              </a:ext>
            </a:extLst>
          </p:cNvPr>
          <p:cNvCxnSpPr>
            <a:cxnSpLocks/>
          </p:cNvCxnSpPr>
          <p:nvPr/>
        </p:nvCxnSpPr>
        <p:spPr bwMode="auto">
          <a:xfrm>
            <a:off x="7979076" y="4041160"/>
            <a:ext cx="1142999"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Arrow Connector 25">
            <a:extLst>
              <a:ext uri="{FF2B5EF4-FFF2-40B4-BE49-F238E27FC236}">
                <a16:creationId xmlns:a16="http://schemas.microsoft.com/office/drawing/2014/main" id="{9582424B-EE0D-B544-A72D-8A61EAC1A2D3}"/>
              </a:ext>
            </a:extLst>
          </p:cNvPr>
          <p:cNvCxnSpPr>
            <a:cxnSpLocks/>
          </p:cNvCxnSpPr>
          <p:nvPr/>
        </p:nvCxnSpPr>
        <p:spPr bwMode="auto">
          <a:xfrm>
            <a:off x="7979076" y="2793499"/>
            <a:ext cx="1142999"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Arrow Connector 24">
            <a:extLst>
              <a:ext uri="{FF2B5EF4-FFF2-40B4-BE49-F238E27FC236}">
                <a16:creationId xmlns:a16="http://schemas.microsoft.com/office/drawing/2014/main" id="{29611EFB-2647-6A46-86A2-31ABBE40F5F8}"/>
              </a:ext>
            </a:extLst>
          </p:cNvPr>
          <p:cNvCxnSpPr>
            <a:cxnSpLocks/>
          </p:cNvCxnSpPr>
          <p:nvPr/>
        </p:nvCxnSpPr>
        <p:spPr bwMode="auto">
          <a:xfrm>
            <a:off x="5082023" y="2818782"/>
            <a:ext cx="1069654"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Arrow Connector 5">
            <a:extLst>
              <a:ext uri="{FF2B5EF4-FFF2-40B4-BE49-F238E27FC236}">
                <a16:creationId xmlns:a16="http://schemas.microsoft.com/office/drawing/2014/main" id="{7609E7C4-C4DB-EE40-A68D-06493FFADCEF}"/>
              </a:ext>
            </a:extLst>
          </p:cNvPr>
          <p:cNvCxnSpPr>
            <a:cxnSpLocks/>
          </p:cNvCxnSpPr>
          <p:nvPr/>
        </p:nvCxnSpPr>
        <p:spPr bwMode="auto">
          <a:xfrm>
            <a:off x="7970998" y="1575593"/>
            <a:ext cx="1142999"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4" name="Title 3"/>
          <p:cNvSpPr>
            <a:spLocks noGrp="1"/>
          </p:cNvSpPr>
          <p:nvPr>
            <p:ph type="title"/>
          </p:nvPr>
        </p:nvSpPr>
        <p:spPr/>
        <p:txBody>
          <a:bodyPr/>
          <a:lstStyle/>
          <a:p>
            <a:r>
              <a:rPr lang="en-US" sz="2800" dirty="0"/>
              <a:t>CASPIAN Phase III Trial Design</a:t>
            </a:r>
            <a:endParaRPr lang="en-US" altLang="x-none" sz="2800" dirty="0">
              <a:latin typeface="Arial" charset="0"/>
              <a:ea typeface="Arial" charset="0"/>
              <a:cs typeface="Arial" charset="0"/>
            </a:endParaRPr>
          </a:p>
        </p:txBody>
      </p:sp>
      <p:sp>
        <p:nvSpPr>
          <p:cNvPr id="3075" name="TextBox 6"/>
          <p:cNvSpPr txBox="1">
            <a:spLocks noChangeArrowheads="1"/>
          </p:cNvSpPr>
          <p:nvPr/>
        </p:nvSpPr>
        <p:spPr bwMode="auto">
          <a:xfrm>
            <a:off x="184343" y="6441386"/>
            <a:ext cx="845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lstStyle>
            <a:lvl1pPr eaLnBrk="0" hangingPunct="0">
              <a:defRPr sz="3600" b="1">
                <a:solidFill>
                  <a:schemeClr val="accent2"/>
                </a:solidFill>
                <a:latin typeface="Arial" charset="0"/>
                <a:ea typeface="MS PGothic" charset="-128"/>
              </a:defRPr>
            </a:lvl1pPr>
            <a:lvl2pPr marL="742950" indent="-285750" eaLnBrk="0" hangingPunct="0">
              <a:defRPr sz="3600" b="1">
                <a:solidFill>
                  <a:schemeClr val="accent2"/>
                </a:solidFill>
                <a:latin typeface="Arial" charset="0"/>
                <a:ea typeface="MS PGothic" charset="-128"/>
              </a:defRPr>
            </a:lvl2pPr>
            <a:lvl3pPr marL="1143000" indent="-228600" eaLnBrk="0" hangingPunct="0">
              <a:defRPr sz="3600" b="1">
                <a:solidFill>
                  <a:schemeClr val="accent2"/>
                </a:solidFill>
                <a:latin typeface="Arial" charset="0"/>
                <a:ea typeface="MS PGothic" charset="-128"/>
              </a:defRPr>
            </a:lvl3pPr>
            <a:lvl4pPr marL="1600200" indent="-228600" eaLnBrk="0" hangingPunct="0">
              <a:defRPr sz="3600" b="1">
                <a:solidFill>
                  <a:schemeClr val="accent2"/>
                </a:solidFill>
                <a:latin typeface="Arial" charset="0"/>
                <a:ea typeface="MS PGothic" charset="-128"/>
              </a:defRPr>
            </a:lvl4pPr>
            <a:lvl5pPr marL="2057400" indent="-228600" eaLnBrk="0" hangingPunct="0">
              <a:defRPr sz="3600" b="1">
                <a:solidFill>
                  <a:schemeClr val="accent2"/>
                </a:solidFill>
                <a:latin typeface="Arial" charset="0"/>
                <a:ea typeface="MS PGothic" charset="-128"/>
              </a:defRPr>
            </a:lvl5pPr>
            <a:lvl6pPr marL="2514600" indent="-228600" defTabSz="455613"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5613"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5613"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5613" eaLnBrk="0" fontAlgn="base" hangingPunct="0">
              <a:spcBef>
                <a:spcPct val="0"/>
              </a:spcBef>
              <a:spcAft>
                <a:spcPct val="0"/>
              </a:spcAft>
              <a:defRPr sz="3600" b="1">
                <a:solidFill>
                  <a:schemeClr val="accent2"/>
                </a:solidFill>
                <a:latin typeface="Arial" charset="0"/>
                <a:ea typeface="MS PGothic" charset="-128"/>
              </a:defRPr>
            </a:lvl9pPr>
          </a:lstStyle>
          <a:p>
            <a:r>
              <a:rPr lang="en-US" sz="1800" b="0" dirty="0">
                <a:solidFill>
                  <a:schemeClr val="bg1"/>
                </a:solidFill>
              </a:rPr>
              <a:t>Paz-Ares L et al. </a:t>
            </a:r>
            <a:r>
              <a:rPr lang="en-US" sz="1800" b="0" i="1" dirty="0">
                <a:solidFill>
                  <a:schemeClr val="bg1"/>
                </a:solidFill>
              </a:rPr>
              <a:t>Proc WCLC </a:t>
            </a:r>
            <a:r>
              <a:rPr lang="en-US" sz="1800" b="0" dirty="0">
                <a:solidFill>
                  <a:schemeClr val="bg1"/>
                </a:solidFill>
              </a:rPr>
              <a:t>2019;Abstract PL02.11. </a:t>
            </a:r>
          </a:p>
        </p:txBody>
      </p:sp>
      <p:sp>
        <p:nvSpPr>
          <p:cNvPr id="18" name="Rectangle 18"/>
          <p:cNvSpPr>
            <a:spLocks noChangeArrowheads="1"/>
          </p:cNvSpPr>
          <p:nvPr/>
        </p:nvSpPr>
        <p:spPr bwMode="auto">
          <a:xfrm>
            <a:off x="6166840" y="1153495"/>
            <a:ext cx="2480018" cy="865187"/>
          </a:xfrm>
          <a:prstGeom prst="rect">
            <a:avLst/>
          </a:prstGeom>
          <a:solidFill>
            <a:srgbClr val="F9961E"/>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2000" b="1" dirty="0" err="1">
                <a:solidFill>
                  <a:srgbClr val="000090"/>
                </a:solidFill>
                <a:ea typeface="Arial" charset="0"/>
                <a:cs typeface="Arial" charset="0"/>
              </a:rPr>
              <a:t>Durvalumab</a:t>
            </a:r>
            <a:r>
              <a:rPr lang="en-US" sz="2000" b="1" dirty="0">
                <a:solidFill>
                  <a:srgbClr val="000090"/>
                </a:solidFill>
                <a:ea typeface="Arial" charset="0"/>
                <a:cs typeface="Arial" charset="0"/>
              </a:rPr>
              <a:t> + EP*</a:t>
            </a:r>
          </a:p>
        </p:txBody>
      </p:sp>
      <p:sp>
        <p:nvSpPr>
          <p:cNvPr id="19" name="Rectangle 18"/>
          <p:cNvSpPr>
            <a:spLocks noChangeArrowheads="1"/>
          </p:cNvSpPr>
          <p:nvPr/>
        </p:nvSpPr>
        <p:spPr bwMode="auto">
          <a:xfrm>
            <a:off x="6166840" y="3617644"/>
            <a:ext cx="2489474" cy="844551"/>
          </a:xfrm>
          <a:prstGeom prst="rect">
            <a:avLst/>
          </a:prstGeom>
          <a:solidFill>
            <a:srgbClr val="99CD13"/>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2000" b="1" dirty="0" err="1">
                <a:solidFill>
                  <a:srgbClr val="000090"/>
                </a:solidFill>
                <a:ea typeface="Arial" charset="0"/>
                <a:cs typeface="Arial" charset="0"/>
              </a:rPr>
              <a:t>Durvalumab</a:t>
            </a:r>
            <a:r>
              <a:rPr lang="en-US" sz="2000" b="1" dirty="0">
                <a:solidFill>
                  <a:srgbClr val="000090"/>
                </a:solidFill>
                <a:ea typeface="Arial" charset="0"/>
                <a:cs typeface="Arial" charset="0"/>
              </a:rPr>
              <a:t> + EP + </a:t>
            </a:r>
            <a:r>
              <a:rPr lang="en-US" sz="2000" b="1" dirty="0" err="1">
                <a:solidFill>
                  <a:srgbClr val="000090"/>
                </a:solidFill>
                <a:ea typeface="Arial" charset="0"/>
                <a:cs typeface="Arial" charset="0"/>
              </a:rPr>
              <a:t>tremelimumab</a:t>
            </a:r>
            <a:endParaRPr lang="en-US" sz="2000" b="1" dirty="0">
              <a:solidFill>
                <a:srgbClr val="000090"/>
              </a:solidFill>
              <a:ea typeface="Arial" charset="0"/>
              <a:cs typeface="Arial" charset="0"/>
            </a:endParaRPr>
          </a:p>
        </p:txBody>
      </p:sp>
      <p:cxnSp>
        <p:nvCxnSpPr>
          <p:cNvPr id="3078" name="Straight Connector 10"/>
          <p:cNvCxnSpPr>
            <a:cxnSpLocks noChangeShapeType="1"/>
          </p:cNvCxnSpPr>
          <p:nvPr/>
        </p:nvCxnSpPr>
        <p:spPr bwMode="auto">
          <a:xfrm>
            <a:off x="4414237" y="2818782"/>
            <a:ext cx="10350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0" name="Straight Arrow Connector 9"/>
          <p:cNvCxnSpPr/>
          <p:nvPr/>
        </p:nvCxnSpPr>
        <p:spPr bwMode="auto">
          <a:xfrm flipV="1">
            <a:off x="5455531" y="1529735"/>
            <a:ext cx="0" cy="2511425"/>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195234479"/>
              </p:ext>
            </p:extLst>
          </p:nvPr>
        </p:nvGraphicFramePr>
        <p:xfrm>
          <a:off x="724809" y="1838114"/>
          <a:ext cx="3722812" cy="1937842"/>
        </p:xfrm>
        <a:graphic>
          <a:graphicData uri="http://schemas.openxmlformats.org/drawingml/2006/table">
            <a:tbl>
              <a:tblPr firstRow="1" bandRow="1">
                <a:tableStyleId>{5C22544A-7EE6-4342-B048-85BDC9FD1C3A}</a:tableStyleId>
              </a:tblPr>
              <a:tblGrid>
                <a:gridCol w="3722812">
                  <a:extLst>
                    <a:ext uri="{9D8B030D-6E8A-4147-A177-3AD203B41FA5}">
                      <a16:colId xmlns:a16="http://schemas.microsoft.com/office/drawing/2014/main" val="20000"/>
                    </a:ext>
                  </a:extLst>
                </a:gridCol>
              </a:tblGrid>
              <a:tr h="375907">
                <a:tc>
                  <a:txBody>
                    <a:bodyPr/>
                    <a:lstStyle/>
                    <a:p>
                      <a:pPr marL="0" marR="0" indent="0" algn="l" defTabSz="914115" rtl="0" eaLnBrk="1" fontAlgn="auto" latinLnBrk="0" hangingPunct="1">
                        <a:lnSpc>
                          <a:spcPct val="100000"/>
                        </a:lnSpc>
                        <a:spcBef>
                          <a:spcPts val="1200"/>
                        </a:spcBef>
                        <a:spcAft>
                          <a:spcPts val="0"/>
                        </a:spcAft>
                        <a:buClrTx/>
                        <a:buSzTx/>
                        <a:buFontTx/>
                        <a:buNone/>
                        <a:tabLst/>
                        <a:defRPr/>
                      </a:pPr>
                      <a:r>
                        <a:rPr lang="en-US" sz="1900" b="1" dirty="0">
                          <a:solidFill>
                            <a:schemeClr val="bg1"/>
                          </a:solidFill>
                          <a:latin typeface="+mn-lt"/>
                          <a:cs typeface="Calibri"/>
                        </a:rPr>
                        <a:t>Randomized (N = 805)</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0000"/>
                  </a:ext>
                </a:extLst>
              </a:tr>
              <a:tr h="1556856">
                <a:tc>
                  <a:txBody>
                    <a:bodyPr/>
                    <a:lstStyle/>
                    <a:p>
                      <a:pPr marL="177800" marR="0" lvl="0" indent="-177800" algn="l" defTabSz="914400" rtl="0" eaLnBrk="1" fontAlgn="base" latinLnBrk="0" hangingPunct="1">
                        <a:lnSpc>
                          <a:spcPct val="100000"/>
                        </a:lnSpc>
                        <a:spcBef>
                          <a:spcPts val="1200"/>
                        </a:spcBef>
                        <a:spcAft>
                          <a:spcPct val="0"/>
                        </a:spcAft>
                        <a:buClrTx/>
                        <a:buSzTx/>
                        <a:buFont typeface="Arial"/>
                        <a:buChar char="•"/>
                        <a:tabLst/>
                      </a:pPr>
                      <a:r>
                        <a:rPr kumimoji="0" lang="en-US" sz="1900" b="0" i="0" u="none" strike="noStrike" cap="none" normalizeH="0" baseline="0" dirty="0">
                          <a:ln>
                            <a:noFill/>
                          </a:ln>
                          <a:solidFill>
                            <a:schemeClr val="tx1"/>
                          </a:solidFill>
                          <a:effectLst/>
                          <a:latin typeface="+mn-lt"/>
                          <a:ea typeface="MS PGothic" charset="0"/>
                          <a:cs typeface="Calibri"/>
                        </a:rPr>
                        <a:t>Treatment-naïve ES-SCLC</a:t>
                      </a:r>
                    </a:p>
                    <a:p>
                      <a:pPr marL="177800" marR="0" lvl="0" indent="-177800" algn="l" defTabSz="914400" rtl="0" eaLnBrk="1" fontAlgn="base" latinLnBrk="0" hangingPunct="1">
                        <a:lnSpc>
                          <a:spcPct val="100000"/>
                        </a:lnSpc>
                        <a:spcBef>
                          <a:spcPts val="1200"/>
                        </a:spcBef>
                        <a:spcAft>
                          <a:spcPct val="0"/>
                        </a:spcAft>
                        <a:buClrTx/>
                        <a:buSzTx/>
                        <a:buFont typeface="Arial"/>
                        <a:buChar char="•"/>
                        <a:tabLst/>
                      </a:pPr>
                      <a:r>
                        <a:rPr kumimoji="0" lang="en-US" sz="1900" b="0" i="0" u="none" strike="noStrike" cap="none" normalizeH="0" baseline="0" dirty="0">
                          <a:ln>
                            <a:noFill/>
                          </a:ln>
                          <a:solidFill>
                            <a:schemeClr val="tx1"/>
                          </a:solidFill>
                          <a:effectLst/>
                          <a:latin typeface="+mn-lt"/>
                          <a:ea typeface="MS PGothic" charset="0"/>
                          <a:cs typeface="Calibri"/>
                        </a:rPr>
                        <a:t>WHO PS 0 or 1</a:t>
                      </a:r>
                    </a:p>
                    <a:p>
                      <a:pPr marL="177800" marR="0" lvl="0" indent="-177800" algn="l" defTabSz="914400" rtl="0" eaLnBrk="1" fontAlgn="base" latinLnBrk="0" hangingPunct="1">
                        <a:lnSpc>
                          <a:spcPct val="100000"/>
                        </a:lnSpc>
                        <a:spcBef>
                          <a:spcPts val="1200"/>
                        </a:spcBef>
                        <a:spcAft>
                          <a:spcPct val="0"/>
                        </a:spcAft>
                        <a:buClrTx/>
                        <a:buSzTx/>
                        <a:buFont typeface="Arial"/>
                        <a:buChar char="•"/>
                        <a:tabLst/>
                      </a:pPr>
                      <a:r>
                        <a:rPr kumimoji="0" lang="en-US" sz="1900" b="0" i="0" u="none" strike="noStrike" cap="none" normalizeH="0" baseline="0" dirty="0">
                          <a:ln>
                            <a:noFill/>
                          </a:ln>
                          <a:solidFill>
                            <a:schemeClr val="tx1"/>
                          </a:solidFill>
                          <a:effectLst/>
                          <a:latin typeface="+mn-lt"/>
                          <a:ea typeface="MS PGothic" charset="0"/>
                          <a:cs typeface="Calibri"/>
                        </a:rPr>
                        <a:t>Asymptomatic or treated and stable brain </a:t>
                      </a:r>
                      <a:r>
                        <a:rPr kumimoji="0" lang="en-US" sz="1900" b="0" i="0" u="none" strike="noStrike" cap="none" normalizeH="0" baseline="0" dirty="0" err="1">
                          <a:ln>
                            <a:noFill/>
                          </a:ln>
                          <a:solidFill>
                            <a:schemeClr val="tx1"/>
                          </a:solidFill>
                          <a:effectLst/>
                          <a:latin typeface="+mn-lt"/>
                          <a:ea typeface="MS PGothic" charset="0"/>
                          <a:cs typeface="Calibri"/>
                        </a:rPr>
                        <a:t>mets</a:t>
                      </a:r>
                      <a:r>
                        <a:rPr kumimoji="0" lang="en-US" sz="1900" b="0" i="0" u="none" strike="noStrike" cap="none" normalizeH="0" baseline="0" dirty="0">
                          <a:ln>
                            <a:noFill/>
                          </a:ln>
                          <a:solidFill>
                            <a:schemeClr val="tx1"/>
                          </a:solidFill>
                          <a:effectLst/>
                          <a:latin typeface="+mn-lt"/>
                          <a:ea typeface="MS PGothic" charset="0"/>
                          <a:cs typeface="Calibri"/>
                        </a:rPr>
                        <a:t> permitted</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extLst>
                  <a:ext uri="{0D108BD9-81ED-4DB2-BD59-A6C34878D82A}">
                    <a16:rowId xmlns:a16="http://schemas.microsoft.com/office/drawing/2014/main" val="10001"/>
                  </a:ext>
                </a:extLst>
              </a:tr>
            </a:tbl>
          </a:graphicData>
        </a:graphic>
      </p:graphicFrame>
      <p:sp>
        <p:nvSpPr>
          <p:cNvPr id="20" name="Rectangle 18"/>
          <p:cNvSpPr>
            <a:spLocks noChangeArrowheads="1"/>
          </p:cNvSpPr>
          <p:nvPr/>
        </p:nvSpPr>
        <p:spPr bwMode="auto">
          <a:xfrm>
            <a:off x="6176295" y="2310786"/>
            <a:ext cx="2480018" cy="865187"/>
          </a:xfrm>
          <a:prstGeom prst="rect">
            <a:avLst/>
          </a:prstGeom>
          <a:solidFill>
            <a:srgbClr val="79D4FF"/>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2000" b="1" dirty="0">
                <a:solidFill>
                  <a:srgbClr val="000090"/>
                </a:solidFill>
                <a:ea typeface="Arial" charset="0"/>
                <a:cs typeface="Arial" charset="0"/>
              </a:rPr>
              <a:t>EP*</a:t>
            </a:r>
          </a:p>
        </p:txBody>
      </p:sp>
      <p:sp>
        <p:nvSpPr>
          <p:cNvPr id="4" name="TextBox 3"/>
          <p:cNvSpPr txBox="1"/>
          <p:nvPr/>
        </p:nvSpPr>
        <p:spPr>
          <a:xfrm>
            <a:off x="724809" y="4347666"/>
            <a:ext cx="10600016" cy="646331"/>
          </a:xfrm>
          <a:prstGeom prst="rect">
            <a:avLst/>
          </a:prstGeom>
          <a:noFill/>
        </p:spPr>
        <p:txBody>
          <a:bodyPr wrap="square" rtlCol="0">
            <a:spAutoFit/>
          </a:bodyPr>
          <a:lstStyle/>
          <a:p>
            <a:r>
              <a:rPr lang="en-US" sz="1800" b="1" dirty="0">
                <a:ea typeface="Arial" charset="0"/>
                <a:cs typeface="Arial" charset="0"/>
              </a:rPr>
              <a:t>Primary endpoint: </a:t>
            </a:r>
            <a:r>
              <a:rPr lang="en-US" sz="1800" dirty="0">
                <a:ea typeface="Arial" charset="0"/>
                <a:cs typeface="Arial" charset="0"/>
              </a:rPr>
              <a:t>OS</a:t>
            </a:r>
          </a:p>
          <a:p>
            <a:r>
              <a:rPr lang="en-US" sz="1800" b="1" dirty="0">
                <a:ea typeface="Arial" charset="0"/>
                <a:cs typeface="Arial" charset="0"/>
              </a:rPr>
              <a:t>Secondary endpoints: </a:t>
            </a:r>
            <a:r>
              <a:rPr lang="en-US" sz="1800" dirty="0">
                <a:ea typeface="Arial" charset="0"/>
                <a:cs typeface="Arial" charset="0"/>
              </a:rPr>
              <a:t>PFS, ORR, Safety, Health-related QoL </a:t>
            </a:r>
          </a:p>
        </p:txBody>
      </p:sp>
      <p:sp>
        <p:nvSpPr>
          <p:cNvPr id="5" name="TextBox 4"/>
          <p:cNvSpPr txBox="1"/>
          <p:nvPr/>
        </p:nvSpPr>
        <p:spPr>
          <a:xfrm>
            <a:off x="4523642" y="1985286"/>
            <a:ext cx="697627" cy="369332"/>
          </a:xfrm>
          <a:prstGeom prst="rect">
            <a:avLst/>
          </a:prstGeom>
          <a:noFill/>
        </p:spPr>
        <p:txBody>
          <a:bodyPr wrap="none" rtlCol="0">
            <a:spAutoFit/>
          </a:bodyPr>
          <a:lstStyle/>
          <a:p>
            <a:r>
              <a:rPr lang="en-US" sz="1800" dirty="0">
                <a:ea typeface="Arial" charset="0"/>
                <a:cs typeface="Arial" charset="0"/>
              </a:rPr>
              <a:t>1:1:1</a:t>
            </a:r>
          </a:p>
        </p:txBody>
      </p:sp>
      <p:grpSp>
        <p:nvGrpSpPr>
          <p:cNvPr id="21" name="Group 20"/>
          <p:cNvGrpSpPr>
            <a:grpSpLocks/>
          </p:cNvGrpSpPr>
          <p:nvPr/>
        </p:nvGrpSpPr>
        <p:grpSpPr bwMode="auto">
          <a:xfrm>
            <a:off x="4913506" y="2341408"/>
            <a:ext cx="914400" cy="914400"/>
            <a:chOff x="1872" y="1584"/>
            <a:chExt cx="576" cy="576"/>
          </a:xfrm>
        </p:grpSpPr>
        <p:sp>
          <p:nvSpPr>
            <p:cNvPr id="22" name="Oval 21"/>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Arial" charset="0"/>
                <a:ea typeface="Arial" charset="0"/>
                <a:cs typeface="Arial" charset="0"/>
              </a:endParaRPr>
            </a:p>
          </p:txBody>
        </p:sp>
        <p:sp>
          <p:nvSpPr>
            <p:cNvPr id="23" name="Rectangle 22"/>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chemeClr val="bg1"/>
                  </a:solidFill>
                  <a:latin typeface="Arial" charset="0"/>
                  <a:ea typeface="Arial" charset="0"/>
                  <a:cs typeface="Arial" charset="0"/>
                </a:rPr>
                <a:t>R</a:t>
              </a:r>
            </a:p>
          </p:txBody>
        </p:sp>
      </p:grpSp>
      <p:sp>
        <p:nvSpPr>
          <p:cNvPr id="24" name="Rectangle 18">
            <a:extLst>
              <a:ext uri="{FF2B5EF4-FFF2-40B4-BE49-F238E27FC236}">
                <a16:creationId xmlns:a16="http://schemas.microsoft.com/office/drawing/2014/main" id="{CA6D5923-9505-2E4E-83B8-1E1EA86C30A5}"/>
              </a:ext>
            </a:extLst>
          </p:cNvPr>
          <p:cNvSpPr>
            <a:spLocks noChangeArrowheads="1"/>
          </p:cNvSpPr>
          <p:nvPr/>
        </p:nvSpPr>
        <p:spPr bwMode="auto">
          <a:xfrm>
            <a:off x="9122075" y="1143000"/>
            <a:ext cx="2480018" cy="865187"/>
          </a:xfrm>
          <a:prstGeom prst="rect">
            <a:avLst/>
          </a:prstGeom>
          <a:solidFill>
            <a:srgbClr val="F9961E"/>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2000" b="1" dirty="0" err="1">
                <a:solidFill>
                  <a:srgbClr val="000090"/>
                </a:solidFill>
                <a:ea typeface="Arial" charset="0"/>
                <a:cs typeface="Arial" charset="0"/>
              </a:rPr>
              <a:t>Durvalumab</a:t>
            </a:r>
            <a:endParaRPr lang="en-US" sz="2000" b="1" dirty="0">
              <a:solidFill>
                <a:srgbClr val="000090"/>
              </a:solidFill>
              <a:ea typeface="Arial" charset="0"/>
              <a:cs typeface="Arial" charset="0"/>
            </a:endParaRPr>
          </a:p>
          <a:p>
            <a:pPr algn="ctr">
              <a:defRPr/>
            </a:pPr>
            <a:r>
              <a:rPr lang="en-US" sz="1600" b="1" dirty="0">
                <a:solidFill>
                  <a:srgbClr val="000090"/>
                </a:solidFill>
                <a:ea typeface="Arial" charset="0"/>
                <a:cs typeface="Arial" charset="0"/>
              </a:rPr>
              <a:t>until disease progression</a:t>
            </a:r>
          </a:p>
        </p:txBody>
      </p:sp>
      <p:sp>
        <p:nvSpPr>
          <p:cNvPr id="28" name="Rectangle 18">
            <a:extLst>
              <a:ext uri="{FF2B5EF4-FFF2-40B4-BE49-F238E27FC236}">
                <a16:creationId xmlns:a16="http://schemas.microsoft.com/office/drawing/2014/main" id="{86509ACA-19DE-1045-81DF-0CB3318D862C}"/>
              </a:ext>
            </a:extLst>
          </p:cNvPr>
          <p:cNvSpPr>
            <a:spLocks noChangeArrowheads="1"/>
          </p:cNvSpPr>
          <p:nvPr/>
        </p:nvSpPr>
        <p:spPr bwMode="auto">
          <a:xfrm>
            <a:off x="9138716" y="2312474"/>
            <a:ext cx="2480018" cy="865187"/>
          </a:xfrm>
          <a:prstGeom prst="rect">
            <a:avLst/>
          </a:prstGeom>
          <a:solidFill>
            <a:srgbClr val="79D4FF"/>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2000" b="1" dirty="0">
                <a:solidFill>
                  <a:srgbClr val="000090"/>
                </a:solidFill>
                <a:ea typeface="Arial" charset="0"/>
                <a:cs typeface="Arial" charset="0"/>
              </a:rPr>
              <a:t>Optional PCI**</a:t>
            </a:r>
          </a:p>
        </p:txBody>
      </p:sp>
      <p:sp>
        <p:nvSpPr>
          <p:cNvPr id="29" name="Rectangle 28">
            <a:extLst>
              <a:ext uri="{FF2B5EF4-FFF2-40B4-BE49-F238E27FC236}">
                <a16:creationId xmlns:a16="http://schemas.microsoft.com/office/drawing/2014/main" id="{5BBC6047-3694-C643-B186-F0AB018C0544}"/>
              </a:ext>
            </a:extLst>
          </p:cNvPr>
          <p:cNvSpPr>
            <a:spLocks noChangeArrowheads="1"/>
          </p:cNvSpPr>
          <p:nvPr/>
        </p:nvSpPr>
        <p:spPr bwMode="auto">
          <a:xfrm>
            <a:off x="9138716" y="3608508"/>
            <a:ext cx="2489474" cy="844551"/>
          </a:xfrm>
          <a:prstGeom prst="rect">
            <a:avLst/>
          </a:prstGeom>
          <a:solidFill>
            <a:srgbClr val="99CD13"/>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2000" b="1" dirty="0" err="1">
                <a:solidFill>
                  <a:srgbClr val="000090"/>
                </a:solidFill>
                <a:ea typeface="Arial" charset="0"/>
                <a:cs typeface="Arial" charset="0"/>
              </a:rPr>
              <a:t>Durvalumab</a:t>
            </a:r>
            <a:r>
              <a:rPr lang="en-US" sz="2000" b="1" dirty="0">
                <a:solidFill>
                  <a:srgbClr val="000090"/>
                </a:solidFill>
                <a:ea typeface="Arial" charset="0"/>
                <a:cs typeface="Arial" charset="0"/>
              </a:rPr>
              <a:t>***</a:t>
            </a:r>
          </a:p>
          <a:p>
            <a:pPr algn="ctr">
              <a:defRPr/>
            </a:pPr>
            <a:r>
              <a:rPr lang="en-US" sz="1600" b="1" dirty="0">
                <a:solidFill>
                  <a:srgbClr val="000090"/>
                </a:solidFill>
                <a:ea typeface="Arial" charset="0"/>
                <a:cs typeface="Arial" charset="0"/>
              </a:rPr>
              <a:t>until disease progression</a:t>
            </a:r>
          </a:p>
        </p:txBody>
      </p:sp>
      <p:sp>
        <p:nvSpPr>
          <p:cNvPr id="9" name="TextBox 8">
            <a:extLst>
              <a:ext uri="{FF2B5EF4-FFF2-40B4-BE49-F238E27FC236}">
                <a16:creationId xmlns:a16="http://schemas.microsoft.com/office/drawing/2014/main" id="{03E84E89-0AAC-9143-B2AE-96B51172269E}"/>
              </a:ext>
            </a:extLst>
          </p:cNvPr>
          <p:cNvSpPr txBox="1"/>
          <p:nvPr/>
        </p:nvSpPr>
        <p:spPr>
          <a:xfrm>
            <a:off x="724809" y="5150945"/>
            <a:ext cx="9887130" cy="830997"/>
          </a:xfrm>
          <a:prstGeom prst="rect">
            <a:avLst/>
          </a:prstGeom>
          <a:noFill/>
        </p:spPr>
        <p:txBody>
          <a:bodyPr wrap="none" rtlCol="0">
            <a:spAutoFit/>
          </a:bodyPr>
          <a:lstStyle/>
          <a:p>
            <a:r>
              <a:rPr lang="en-US" sz="1600" dirty="0"/>
              <a:t>*</a:t>
            </a:r>
            <a:r>
              <a:rPr lang="en-US" sz="1600" baseline="30000" dirty="0"/>
              <a:t> </a:t>
            </a:r>
            <a:r>
              <a:rPr lang="en-US" sz="1600" dirty="0"/>
              <a:t>EP consists of etoposide 80-100 mg/m</a:t>
            </a:r>
            <a:r>
              <a:rPr lang="en-US" sz="1600" baseline="30000" dirty="0"/>
              <a:t>2</a:t>
            </a:r>
            <a:r>
              <a:rPr lang="en-US" sz="1600" dirty="0"/>
              <a:t> with either carboplatin AUC 5-6 or cisplatin 75-80 mg/m</a:t>
            </a:r>
            <a:r>
              <a:rPr lang="en-US" sz="1600" baseline="30000" dirty="0"/>
              <a:t>2</a:t>
            </a:r>
          </a:p>
          <a:p>
            <a:r>
              <a:rPr lang="en-US" sz="1600" dirty="0"/>
              <a:t>**</a:t>
            </a:r>
            <a:r>
              <a:rPr lang="en-US" sz="1600" baseline="30000" dirty="0"/>
              <a:t> </a:t>
            </a:r>
            <a:r>
              <a:rPr lang="en-US" sz="1600" dirty="0"/>
              <a:t>Patients could receive an additional 2 cycles of EP (up to 6 cycles total) and PCI at investigator discretion</a:t>
            </a:r>
          </a:p>
          <a:p>
            <a:r>
              <a:rPr lang="en-US" sz="1600" dirty="0"/>
              <a:t>***</a:t>
            </a:r>
            <a:r>
              <a:rPr lang="en-US" sz="1600" baseline="30000" dirty="0"/>
              <a:t> </a:t>
            </a:r>
            <a:r>
              <a:rPr lang="en-US" sz="1600" dirty="0"/>
              <a:t>Patients received an additional dose of </a:t>
            </a:r>
            <a:r>
              <a:rPr lang="en-US" sz="1600" dirty="0" err="1"/>
              <a:t>tremelimumab</a:t>
            </a:r>
            <a:r>
              <a:rPr lang="en-US" sz="1600" dirty="0"/>
              <a:t> post-EP</a:t>
            </a:r>
          </a:p>
        </p:txBody>
      </p:sp>
      <p:sp>
        <p:nvSpPr>
          <p:cNvPr id="30" name="TextBox 29">
            <a:extLst>
              <a:ext uri="{FF2B5EF4-FFF2-40B4-BE49-F238E27FC236}">
                <a16:creationId xmlns:a16="http://schemas.microsoft.com/office/drawing/2014/main" id="{17EDD69C-D751-744E-8357-2D7A61B308D0}"/>
              </a:ext>
            </a:extLst>
          </p:cNvPr>
          <p:cNvSpPr txBox="1"/>
          <p:nvPr/>
        </p:nvSpPr>
        <p:spPr>
          <a:xfrm>
            <a:off x="724809" y="6016361"/>
            <a:ext cx="7930120" cy="307777"/>
          </a:xfrm>
          <a:prstGeom prst="rect">
            <a:avLst/>
          </a:prstGeom>
          <a:noFill/>
        </p:spPr>
        <p:txBody>
          <a:bodyPr wrap="none" rtlCol="0">
            <a:spAutoFit/>
          </a:bodyPr>
          <a:lstStyle/>
          <a:p>
            <a:r>
              <a:rPr lang="en-US" sz="1400" dirty="0"/>
              <a:t>PCI = prophylactic cranial irradiation; ORR = objective response rate; AUC = area under the curve</a:t>
            </a:r>
          </a:p>
        </p:txBody>
      </p:sp>
      <p:grpSp>
        <p:nvGrpSpPr>
          <p:cNvPr id="7" name="Group 6">
            <a:extLst>
              <a:ext uri="{FF2B5EF4-FFF2-40B4-BE49-F238E27FC236}">
                <a16:creationId xmlns:a16="http://schemas.microsoft.com/office/drawing/2014/main" id="{CB664D11-42FE-BB4D-8F69-17C393FC200F}"/>
              </a:ext>
            </a:extLst>
          </p:cNvPr>
          <p:cNvGrpSpPr/>
          <p:nvPr/>
        </p:nvGrpSpPr>
        <p:grpSpPr>
          <a:xfrm>
            <a:off x="5457365" y="1545153"/>
            <a:ext cx="694311" cy="2481943"/>
            <a:chOff x="5082023" y="1545153"/>
            <a:chExt cx="1069654" cy="2481943"/>
          </a:xfrm>
        </p:grpSpPr>
        <p:cxnSp>
          <p:nvCxnSpPr>
            <p:cNvPr id="31" name="Straight Arrow Connector 30">
              <a:extLst>
                <a:ext uri="{FF2B5EF4-FFF2-40B4-BE49-F238E27FC236}">
                  <a16:creationId xmlns:a16="http://schemas.microsoft.com/office/drawing/2014/main" id="{552BB104-5C19-7B4E-B006-B2AE4C7E1E25}"/>
                </a:ext>
              </a:extLst>
            </p:cNvPr>
            <p:cNvCxnSpPr>
              <a:cxnSpLocks/>
            </p:cNvCxnSpPr>
            <p:nvPr/>
          </p:nvCxnSpPr>
          <p:spPr bwMode="auto">
            <a:xfrm>
              <a:off x="5082023" y="4027096"/>
              <a:ext cx="1069654"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 name="Straight Arrow Connector 31">
              <a:extLst>
                <a:ext uri="{FF2B5EF4-FFF2-40B4-BE49-F238E27FC236}">
                  <a16:creationId xmlns:a16="http://schemas.microsoft.com/office/drawing/2014/main" id="{EFA87684-B70B-F248-90BC-ED93CC8FA4F9}"/>
                </a:ext>
              </a:extLst>
            </p:cNvPr>
            <p:cNvCxnSpPr>
              <a:cxnSpLocks/>
            </p:cNvCxnSpPr>
            <p:nvPr/>
          </p:nvCxnSpPr>
          <p:spPr bwMode="auto">
            <a:xfrm>
              <a:off x="5082023" y="1545153"/>
              <a:ext cx="1069654"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ustDataLst>
      <p:tags r:id="rId1"/>
    </p:custDataLst>
    <p:extLst>
      <p:ext uri="{BB962C8B-B14F-4D97-AF65-F5344CB8AC3E}">
        <p14:creationId xmlns:p14="http://schemas.microsoft.com/office/powerpoint/2010/main" val="2148467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5ABD48-67D8-3D4A-B029-A2A0C3CF90EE}"/>
              </a:ext>
            </a:extLst>
          </p:cNvPr>
          <p:cNvPicPr>
            <a:picLocks noChangeAspect="1"/>
          </p:cNvPicPr>
          <p:nvPr/>
        </p:nvPicPr>
        <p:blipFill>
          <a:blip r:embed="rId2"/>
          <a:stretch>
            <a:fillRect/>
          </a:stretch>
        </p:blipFill>
        <p:spPr>
          <a:xfrm>
            <a:off x="665707" y="1111924"/>
            <a:ext cx="9525486" cy="4634149"/>
          </a:xfrm>
          <a:prstGeom prst="rect">
            <a:avLst/>
          </a:prstGeom>
        </p:spPr>
      </p:pic>
      <p:sp>
        <p:nvSpPr>
          <p:cNvPr id="2" name="Title 1">
            <a:extLst>
              <a:ext uri="{FF2B5EF4-FFF2-40B4-BE49-F238E27FC236}">
                <a16:creationId xmlns:a16="http://schemas.microsoft.com/office/drawing/2014/main" id="{10FA8811-D523-BB41-B141-1A37E2B9587D}"/>
              </a:ext>
            </a:extLst>
          </p:cNvPr>
          <p:cNvSpPr>
            <a:spLocks noGrp="1"/>
          </p:cNvSpPr>
          <p:nvPr>
            <p:ph type="title"/>
          </p:nvPr>
        </p:nvSpPr>
        <p:spPr>
          <a:xfrm>
            <a:off x="810226" y="22619"/>
            <a:ext cx="10833904" cy="1143000"/>
          </a:xfrm>
        </p:spPr>
        <p:txBody>
          <a:bodyPr/>
          <a:lstStyle/>
          <a:p>
            <a:r>
              <a:rPr lang="en-US" sz="2800" dirty="0"/>
              <a:t>CASPIAN: Overall Survival (Primary Endpoint)</a:t>
            </a:r>
          </a:p>
        </p:txBody>
      </p:sp>
      <p:sp>
        <p:nvSpPr>
          <p:cNvPr id="4" name="TextBox 3">
            <a:extLst>
              <a:ext uri="{FF2B5EF4-FFF2-40B4-BE49-F238E27FC236}">
                <a16:creationId xmlns:a16="http://schemas.microsoft.com/office/drawing/2014/main" id="{142A4332-3DE1-524F-ADC2-C26CBC12DEED}"/>
              </a:ext>
            </a:extLst>
          </p:cNvPr>
          <p:cNvSpPr txBox="1"/>
          <p:nvPr/>
        </p:nvSpPr>
        <p:spPr>
          <a:xfrm>
            <a:off x="164559" y="6496827"/>
            <a:ext cx="5079789" cy="338554"/>
          </a:xfrm>
          <a:prstGeom prst="rect">
            <a:avLst/>
          </a:prstGeom>
          <a:noFill/>
        </p:spPr>
        <p:txBody>
          <a:bodyPr wrap="none" rtlCol="0">
            <a:spAutoFit/>
          </a:bodyPr>
          <a:lstStyle/>
          <a:p>
            <a:r>
              <a:rPr lang="en-US" sz="1600" dirty="0"/>
              <a:t>Paz-Ares L et al. </a:t>
            </a:r>
            <a:r>
              <a:rPr lang="en-US" sz="1600" i="1" dirty="0"/>
              <a:t>Proc WCLC </a:t>
            </a:r>
            <a:r>
              <a:rPr lang="en-US" sz="1600" dirty="0"/>
              <a:t>2019;Abstract PL02.11. </a:t>
            </a:r>
          </a:p>
        </p:txBody>
      </p:sp>
      <p:sp>
        <p:nvSpPr>
          <p:cNvPr id="16" name="Rectangle 15">
            <a:extLst>
              <a:ext uri="{FF2B5EF4-FFF2-40B4-BE49-F238E27FC236}">
                <a16:creationId xmlns:a16="http://schemas.microsoft.com/office/drawing/2014/main" id="{66427C96-3794-AD46-AA99-7F6B8B34DDF7}"/>
              </a:ext>
            </a:extLst>
          </p:cNvPr>
          <p:cNvSpPr/>
          <p:nvPr/>
        </p:nvSpPr>
        <p:spPr>
          <a:xfrm>
            <a:off x="1908126" y="5815577"/>
            <a:ext cx="9193696" cy="58477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a:ea typeface="ＭＳ Ｐゴシック"/>
              </a:rPr>
              <a:t>Grade 3/4 AEs: </a:t>
            </a:r>
            <a:r>
              <a:rPr kumimoji="0" lang="en-US" sz="1600" b="0" i="0" u="none" strike="noStrike" kern="1200" cap="none" spc="0" normalizeH="0" baseline="0" noProof="0" dirty="0" err="1">
                <a:ln>
                  <a:noFill/>
                </a:ln>
                <a:solidFill>
                  <a:srgbClr val="FFFFFF"/>
                </a:solidFill>
                <a:effectLst/>
                <a:uLnTx/>
                <a:uFillTx/>
                <a:latin typeface="Arial"/>
                <a:ea typeface="ＭＳ Ｐゴシック"/>
              </a:rPr>
              <a:t>Durvalumab</a:t>
            </a:r>
            <a:r>
              <a:rPr kumimoji="0" lang="en-US" sz="1600" b="0" i="0" u="none" strike="noStrike" kern="1200" cap="none" spc="0" normalizeH="0" baseline="0" noProof="0" dirty="0">
                <a:ln>
                  <a:noFill/>
                </a:ln>
                <a:solidFill>
                  <a:srgbClr val="FFFFFF"/>
                </a:solidFill>
                <a:effectLst/>
                <a:uLnTx/>
                <a:uFillTx/>
                <a:latin typeface="Arial"/>
                <a:ea typeface="ＭＳ Ｐゴシック"/>
              </a:rPr>
              <a:t> + EP 61.5%, EP 62.4%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a:ea typeface="ＭＳ Ｐゴシック"/>
              </a:rPr>
              <a:t>Immune-mediated AEs: </a:t>
            </a:r>
            <a:r>
              <a:rPr kumimoji="0" lang="en-US" sz="1600" b="0" i="0" u="none" strike="noStrike" kern="1200" cap="none" spc="0" normalizeH="0" baseline="0" noProof="0" dirty="0" err="1">
                <a:ln>
                  <a:noFill/>
                </a:ln>
                <a:solidFill>
                  <a:srgbClr val="FFFFFF"/>
                </a:solidFill>
                <a:effectLst/>
                <a:uLnTx/>
                <a:uFillTx/>
                <a:latin typeface="Arial"/>
                <a:ea typeface="ＭＳ Ｐゴシック"/>
              </a:rPr>
              <a:t>Durvalumab</a:t>
            </a:r>
            <a:r>
              <a:rPr kumimoji="0" lang="en-US" sz="1600" b="0" i="0" u="none" strike="noStrike" kern="1200" cap="none" spc="0" normalizeH="0" baseline="0" noProof="0" dirty="0">
                <a:ln>
                  <a:noFill/>
                </a:ln>
                <a:solidFill>
                  <a:srgbClr val="FFFFFF"/>
                </a:solidFill>
                <a:effectLst/>
                <a:uLnTx/>
                <a:uFillTx/>
                <a:latin typeface="Arial"/>
                <a:ea typeface="ＭＳ Ｐゴシック"/>
              </a:rPr>
              <a:t> + EP 19.6%, EP 2.6%</a:t>
            </a:r>
          </a:p>
        </p:txBody>
      </p:sp>
      <p:sp>
        <p:nvSpPr>
          <p:cNvPr id="17" name="TextBox 16">
            <a:extLst>
              <a:ext uri="{FF2B5EF4-FFF2-40B4-BE49-F238E27FC236}">
                <a16:creationId xmlns:a16="http://schemas.microsoft.com/office/drawing/2014/main" id="{2E4FFD69-305A-B948-9643-F80518AA6BC5}"/>
              </a:ext>
            </a:extLst>
          </p:cNvPr>
          <p:cNvSpPr txBox="1"/>
          <p:nvPr/>
        </p:nvSpPr>
        <p:spPr>
          <a:xfrm rot="16200000">
            <a:off x="744403" y="2664595"/>
            <a:ext cx="1837361"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ＭＳ Ｐゴシック"/>
              </a:rPr>
              <a:t>Probability of PFS</a:t>
            </a:r>
          </a:p>
        </p:txBody>
      </p:sp>
      <p:sp>
        <p:nvSpPr>
          <p:cNvPr id="18" name="TextBox 17">
            <a:extLst>
              <a:ext uri="{FF2B5EF4-FFF2-40B4-BE49-F238E27FC236}">
                <a16:creationId xmlns:a16="http://schemas.microsoft.com/office/drawing/2014/main" id="{800C67B5-DA3B-F548-99E2-EEA665A65321}"/>
              </a:ext>
            </a:extLst>
          </p:cNvPr>
          <p:cNvSpPr txBox="1"/>
          <p:nvPr/>
        </p:nvSpPr>
        <p:spPr>
          <a:xfrm>
            <a:off x="4539355" y="4882127"/>
            <a:ext cx="3351943"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ＭＳ Ｐゴシック"/>
              </a:rPr>
              <a:t>Time from randomization (months)</a:t>
            </a:r>
          </a:p>
        </p:txBody>
      </p:sp>
      <p:graphicFrame>
        <p:nvGraphicFramePr>
          <p:cNvPr id="19" name="Table 18">
            <a:extLst>
              <a:ext uri="{FF2B5EF4-FFF2-40B4-BE49-F238E27FC236}">
                <a16:creationId xmlns:a16="http://schemas.microsoft.com/office/drawing/2014/main" id="{DC750E6E-B66D-574A-854E-75B4ECAC62B8}"/>
              </a:ext>
            </a:extLst>
          </p:cNvPr>
          <p:cNvGraphicFramePr>
            <a:graphicFrameLocks noGrp="1"/>
          </p:cNvGraphicFramePr>
          <p:nvPr>
            <p:extLst>
              <p:ext uri="{D42A27DB-BD31-4B8C-83A1-F6EECF244321}">
                <p14:modId xmlns:p14="http://schemas.microsoft.com/office/powerpoint/2010/main" val="2456753288"/>
              </p:ext>
            </p:extLst>
          </p:nvPr>
        </p:nvGraphicFramePr>
        <p:xfrm>
          <a:off x="7293239" y="1230784"/>
          <a:ext cx="4088535" cy="1353426"/>
        </p:xfrm>
        <a:graphic>
          <a:graphicData uri="http://schemas.openxmlformats.org/drawingml/2006/table">
            <a:tbl>
              <a:tblPr>
                <a:solidFill>
                  <a:srgbClr val="072B50"/>
                </a:solidFill>
              </a:tblPr>
              <a:tblGrid>
                <a:gridCol w="1267838">
                  <a:extLst>
                    <a:ext uri="{9D8B030D-6E8A-4147-A177-3AD203B41FA5}">
                      <a16:colId xmlns:a16="http://schemas.microsoft.com/office/drawing/2014/main" val="4206517062"/>
                    </a:ext>
                  </a:extLst>
                </a:gridCol>
                <a:gridCol w="1431791">
                  <a:extLst>
                    <a:ext uri="{9D8B030D-6E8A-4147-A177-3AD203B41FA5}">
                      <a16:colId xmlns:a16="http://schemas.microsoft.com/office/drawing/2014/main" val="1446793993"/>
                    </a:ext>
                  </a:extLst>
                </a:gridCol>
                <a:gridCol w="1388906">
                  <a:extLst>
                    <a:ext uri="{9D8B030D-6E8A-4147-A177-3AD203B41FA5}">
                      <a16:colId xmlns:a16="http://schemas.microsoft.com/office/drawing/2014/main" val="3016045401"/>
                    </a:ext>
                  </a:extLst>
                </a:gridCol>
              </a:tblGrid>
              <a:tr h="33387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100" b="1" i="0" u="none" strike="noStrike" cap="none" normalizeH="0" baseline="0" dirty="0">
                        <a:ln>
                          <a:noFill/>
                        </a:ln>
                        <a:solidFill>
                          <a:schemeClr val="tx1"/>
                        </a:solidFill>
                        <a:effectLst/>
                        <a:latin typeface="Arial" charset="0"/>
                        <a:ea typeface="ヒラギノ角ゴ Pro W3" charset="-128"/>
                      </a:endParaRPr>
                    </a:p>
                  </a:txBody>
                  <a:tcPr marL="45720" marR="4572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cap="none" normalizeH="0" baseline="0" dirty="0" err="1">
                          <a:ln>
                            <a:noFill/>
                          </a:ln>
                          <a:solidFill>
                            <a:srgbClr val="002A4F"/>
                          </a:solidFill>
                          <a:effectLst/>
                          <a:latin typeface="Arial" charset="0"/>
                          <a:ea typeface="ヒラギノ角ゴ Pro W3" charset="-128"/>
                        </a:rPr>
                        <a:t>Durvalumab</a:t>
                      </a:r>
                      <a:r>
                        <a:rPr kumimoji="0" lang="en-US" sz="1100" b="1" i="0" u="none" strike="noStrike" cap="none" normalizeH="0" baseline="0" dirty="0">
                          <a:ln>
                            <a:noFill/>
                          </a:ln>
                          <a:solidFill>
                            <a:srgbClr val="002A4F"/>
                          </a:solidFill>
                          <a:effectLst/>
                          <a:latin typeface="Arial" charset="0"/>
                          <a:ea typeface="ヒラギノ角ゴ Pro W3" charset="-128"/>
                        </a:rPr>
                        <a:t> + EP </a:t>
                      </a:r>
                    </a:p>
                  </a:txBody>
                  <a:tcPr marL="45720" marR="4572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cap="none" normalizeH="0" baseline="0" dirty="0">
                          <a:ln>
                            <a:noFill/>
                          </a:ln>
                          <a:solidFill>
                            <a:srgbClr val="002A4F"/>
                          </a:solidFill>
                          <a:effectLst/>
                          <a:latin typeface="Arial" charset="0"/>
                          <a:ea typeface="ヒラギノ角ゴ Pro W3" charset="-128"/>
                        </a:rPr>
                        <a:t>EP </a:t>
                      </a:r>
                    </a:p>
                  </a:txBody>
                  <a:tcPr marL="45720" marR="4572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8000"/>
                    </a:solidFill>
                  </a:tcPr>
                </a:tc>
                <a:extLst>
                  <a:ext uri="{0D108BD9-81ED-4DB2-BD59-A6C34878D82A}">
                    <a16:rowId xmlns:a16="http://schemas.microsoft.com/office/drawing/2014/main" val="1251863186"/>
                  </a:ext>
                </a:extLst>
              </a:tr>
              <a:tr h="230670">
                <a:tc>
                  <a:txBody>
                    <a:bodyPr/>
                    <a:lstStyle/>
                    <a:p>
                      <a:r>
                        <a:rPr lang="en-US" sz="1100" b="0" dirty="0">
                          <a:solidFill>
                            <a:schemeClr val="tx1"/>
                          </a:solidFill>
                        </a:rPr>
                        <a:t>Events, n/N (%)</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155/268 (57.8)</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181/269 (67.3)</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272375131"/>
                  </a:ext>
                </a:extLst>
              </a:tr>
              <a:tr h="173213">
                <a:tc>
                  <a:txBody>
                    <a:bodyPr/>
                    <a:lstStyle/>
                    <a:p>
                      <a:r>
                        <a:rPr lang="en-US" sz="1100" b="0" dirty="0" err="1">
                          <a:solidFill>
                            <a:schemeClr val="tx1"/>
                          </a:solidFill>
                        </a:rPr>
                        <a:t>mOS</a:t>
                      </a:r>
                      <a:r>
                        <a:rPr lang="en-US" sz="1100" b="0" dirty="0">
                          <a:solidFill>
                            <a:schemeClr val="tx1"/>
                          </a:solidFill>
                        </a:rPr>
                        <a:t>, months</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13.0 </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10.3</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167972996"/>
                  </a:ext>
                </a:extLst>
              </a:tr>
              <a:tr h="149492">
                <a:tc>
                  <a:txBody>
                    <a:bodyPr/>
                    <a:lstStyle/>
                    <a:p>
                      <a:r>
                        <a:rPr lang="en-US" sz="1100" b="0" dirty="0">
                          <a:solidFill>
                            <a:schemeClr val="tx1"/>
                          </a:solidFill>
                        </a:rPr>
                        <a:t>HR </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0.73</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Arial" charset="0"/>
                        <a:ea typeface="ヒラギノ角ゴ Pro W3" charset="-128"/>
                      </a:endParaRP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503226690"/>
                  </a:ext>
                </a:extLst>
              </a:tr>
              <a:tr h="2076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100" b="0" i="1" u="none" strike="noStrike" cap="none" normalizeH="0" baseline="0" dirty="0">
                          <a:ln>
                            <a:noFill/>
                          </a:ln>
                          <a:solidFill>
                            <a:schemeClr val="tx1"/>
                          </a:solidFill>
                          <a:effectLst/>
                          <a:latin typeface="Arial" charset="0"/>
                          <a:ea typeface="ヒラギノ角ゴ Pro W3" charset="-128"/>
                        </a:rPr>
                        <a:t>p</a:t>
                      </a:r>
                      <a:r>
                        <a:rPr kumimoji="0" lang="en-US" sz="1100" b="0" i="0" u="none" strike="noStrike" cap="none" normalizeH="0" baseline="0" dirty="0">
                          <a:ln>
                            <a:noFill/>
                          </a:ln>
                          <a:solidFill>
                            <a:schemeClr val="tx1"/>
                          </a:solidFill>
                          <a:effectLst/>
                          <a:latin typeface="Arial" charset="0"/>
                          <a:ea typeface="ヒラギノ角ゴ Pro W3" charset="-128"/>
                        </a:rPr>
                        <a:t>-value</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0.0047</a:t>
                      </a:r>
                    </a:p>
                  </a:txBody>
                  <a:tcPr marL="45720" marR="4572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Arial" charset="0"/>
                        <a:ea typeface="ヒラギノ角ゴ Pro W3" charset="-128"/>
                      </a:endParaRP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985019200"/>
                  </a:ext>
                </a:extLst>
              </a:tr>
            </a:tbl>
          </a:graphicData>
        </a:graphic>
      </p:graphicFrame>
    </p:spTree>
    <p:extLst>
      <p:ext uri="{BB962C8B-B14F-4D97-AF65-F5344CB8AC3E}">
        <p14:creationId xmlns:p14="http://schemas.microsoft.com/office/powerpoint/2010/main" val="4087383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p:txBody>
          <a:bodyPr>
            <a:noAutofit/>
          </a:bodyPr>
          <a:lstStyle/>
          <a:p>
            <a:r>
              <a:rPr lang="en-US" sz="2400" dirty="0"/>
              <a:t>What would you generally recommend for a 65-year-old patient with metastatic SCLC who experiences a response to first-line treatment with the following agents but then experiences disease progression after 6 months?</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dirty="0"/>
              <a:t>Topotecan or irinotecan </a:t>
            </a:r>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Carbo/etoposide</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r>
              <a:rPr lang="en-US" dirty="0"/>
              <a:t>Re-treat w/ carbo/etoposide</a:t>
            </a:r>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lstStyle/>
          <a:p>
            <a:r>
              <a:rPr lang="en-US" dirty="0"/>
              <a:t>Nivolumab</a:t>
            </a:r>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lstStyle/>
          <a:p>
            <a:r>
              <a:rPr lang="en-US" sz="2130" dirty="0"/>
              <a:t>Re-treat w/ carbo/etoposide</a:t>
            </a:r>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lstStyle/>
          <a:p>
            <a:r>
              <a:rPr lang="en-US" dirty="0"/>
              <a:t>Nivolumab/ipilimumab</a:t>
            </a:r>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lstStyle/>
          <a:p>
            <a:r>
              <a:rPr lang="en-US" dirty="0"/>
              <a:t>Nivolumab/ipilimumab</a:t>
            </a:r>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sz="1700" dirty="0"/>
              <a:t>CAV or re-treat with carbo/etoposide</a:t>
            </a:r>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lstStyle/>
          <a:p>
            <a:r>
              <a:rPr lang="en-US" dirty="0"/>
              <a:t>Topotecan or irinotecan</a:t>
            </a:r>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Carbo/etoposide/atezolizumab</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lstStyle/>
          <a:p>
            <a:r>
              <a:rPr lang="en-US" dirty="0"/>
              <a:t>Re-treat w/ carbo/etoposide</a:t>
            </a:r>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lstStyle/>
          <a:p>
            <a:r>
              <a:rPr lang="en-US" dirty="0"/>
              <a:t>Topotecan or irinotecan </a:t>
            </a:r>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normAutofit fontScale="92500"/>
          </a:bodyPr>
          <a:lstStyle/>
          <a:p>
            <a:r>
              <a:rPr lang="en-US" sz="2400" dirty="0"/>
              <a:t>Re-treat w/ carbo/etoposide</a:t>
            </a:r>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lstStyle/>
          <a:p>
            <a:r>
              <a:rPr lang="en-US" dirty="0"/>
              <a:t>Carbo/irinotecan</a:t>
            </a:r>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lstStyle/>
          <a:p>
            <a:r>
              <a:rPr lang="en-US" sz="1700" dirty="0"/>
              <a:t>Paclitaxel, or re-treat with carbo/etoposide</a:t>
            </a:r>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normAutofit fontScale="70000" lnSpcReduction="20000"/>
          </a:bodyPr>
          <a:lstStyle/>
          <a:p>
            <a:r>
              <a:rPr lang="en-US" sz="2400" dirty="0"/>
              <a:t>CAV or re-treat with carbo/etoposide</a:t>
            </a:r>
          </a:p>
        </p:txBody>
      </p:sp>
      <p:sp>
        <p:nvSpPr>
          <p:cNvPr id="23" name="TextBox 22">
            <a:extLst>
              <a:ext uri="{FF2B5EF4-FFF2-40B4-BE49-F238E27FC236}">
                <a16:creationId xmlns:a16="http://schemas.microsoft.com/office/drawing/2014/main" id="{002BDB1D-E729-4C43-B3A0-FF1E6FA478FA}"/>
              </a:ext>
            </a:extLst>
          </p:cNvPr>
          <p:cNvSpPr txBox="1"/>
          <p:nvPr/>
        </p:nvSpPr>
        <p:spPr>
          <a:xfrm>
            <a:off x="99392" y="6520071"/>
            <a:ext cx="1526380" cy="276999"/>
          </a:xfrm>
          <a:prstGeom prst="rect">
            <a:avLst/>
          </a:prstGeom>
          <a:noFill/>
        </p:spPr>
        <p:txBody>
          <a:bodyPr wrap="none" rtlCol="0">
            <a:spAutoFit/>
          </a:bodyPr>
          <a:lstStyle/>
          <a:p>
            <a:r>
              <a:rPr lang="en-US" sz="1200" dirty="0"/>
              <a:t>Carbo = carboplatin</a:t>
            </a:r>
          </a:p>
        </p:txBody>
      </p:sp>
    </p:spTree>
    <p:extLst>
      <p:ext uri="{BB962C8B-B14F-4D97-AF65-F5344CB8AC3E}">
        <p14:creationId xmlns:p14="http://schemas.microsoft.com/office/powerpoint/2010/main" val="4241754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D97E-A9EB-4D45-82A4-E3DFFD084619}"/>
              </a:ext>
            </a:extLst>
          </p:cNvPr>
          <p:cNvSpPr>
            <a:spLocks noGrp="1"/>
          </p:cNvSpPr>
          <p:nvPr>
            <p:ph type="title"/>
          </p:nvPr>
        </p:nvSpPr>
        <p:spPr>
          <a:xfrm>
            <a:off x="914400" y="76200"/>
            <a:ext cx="9634654" cy="1143000"/>
          </a:xfrm>
        </p:spPr>
        <p:txBody>
          <a:bodyPr/>
          <a:lstStyle/>
          <a:p>
            <a:r>
              <a:rPr lang="en-US" sz="2800" dirty="0"/>
              <a:t>FDA Approves Pembrolizumab for Metastatic SCLC</a:t>
            </a:r>
            <a:br>
              <a:rPr lang="en-US" dirty="0"/>
            </a:br>
            <a:r>
              <a:rPr lang="en-US" sz="2000" dirty="0"/>
              <a:t>Press Release – June 17, 2019</a:t>
            </a:r>
            <a:endParaRPr lang="en-US" dirty="0"/>
          </a:p>
        </p:txBody>
      </p:sp>
      <p:sp>
        <p:nvSpPr>
          <p:cNvPr id="3" name="Content Placeholder 2">
            <a:extLst>
              <a:ext uri="{FF2B5EF4-FFF2-40B4-BE49-F238E27FC236}">
                <a16:creationId xmlns:a16="http://schemas.microsoft.com/office/drawing/2014/main" id="{0A5F6D29-24F8-124E-BBBB-D26480AF1A43}"/>
              </a:ext>
            </a:extLst>
          </p:cNvPr>
          <p:cNvSpPr>
            <a:spLocks noGrp="1"/>
          </p:cNvSpPr>
          <p:nvPr>
            <p:ph idx="1"/>
          </p:nvPr>
        </p:nvSpPr>
        <p:spPr>
          <a:xfrm>
            <a:off x="914400" y="1594624"/>
            <a:ext cx="10482146" cy="3981689"/>
          </a:xfrm>
        </p:spPr>
        <p:txBody>
          <a:bodyPr/>
          <a:lstStyle/>
          <a:p>
            <a:pPr marL="0" indent="0">
              <a:spcBef>
                <a:spcPts val="1080"/>
              </a:spcBef>
              <a:buNone/>
            </a:pPr>
            <a:r>
              <a:rPr lang="en-US" sz="2000" dirty="0"/>
              <a:t>“The Food and Drug Administration granted accelerated approval to pembrolizumab for patients with metastatic small cell lung cancer (SCLC) with disease progression on or after platinum-based chemotherapy and at least one other prior line of therapy.</a:t>
            </a:r>
          </a:p>
          <a:p>
            <a:pPr marL="0" indent="0">
              <a:spcBef>
                <a:spcPts val="1080"/>
              </a:spcBef>
              <a:buNone/>
            </a:pPr>
            <a:r>
              <a:rPr lang="en-US" sz="2000" dirty="0"/>
              <a:t>Efficacy was investigated in 83 patients with SCLC who had disease progression on or after two or more prior lines of therapy enrolled in one of two multicenter, multi-cohort, non-randomized, open label trials: KEYNOTE-158 (NCT02628067) Cohort G or KEYNOTE-028 (NCT02054806) Cohort C1. Patients received either pembrolizumab 200 mg intravenously every 3 weeks (n = 64) or 10 mg/kg intravenously every 2 weeks (n = 19). Treatment continued until documented disease progression, unacceptable toxicity, or a maximum of 24 months.”</a:t>
            </a:r>
          </a:p>
        </p:txBody>
      </p:sp>
      <p:sp>
        <p:nvSpPr>
          <p:cNvPr id="4" name="Rectangle 3">
            <a:extLst>
              <a:ext uri="{FF2B5EF4-FFF2-40B4-BE49-F238E27FC236}">
                <a16:creationId xmlns:a16="http://schemas.microsoft.com/office/drawing/2014/main" id="{26DE9C34-B0D1-A74D-AB01-7033AF44C2E9}"/>
              </a:ext>
            </a:extLst>
          </p:cNvPr>
          <p:cNvSpPr/>
          <p:nvPr/>
        </p:nvSpPr>
        <p:spPr>
          <a:xfrm>
            <a:off x="163189" y="6358170"/>
            <a:ext cx="11865621" cy="338554"/>
          </a:xfrm>
          <a:prstGeom prst="rect">
            <a:avLst/>
          </a:prstGeom>
        </p:spPr>
        <p:txBody>
          <a:bodyPr wrap="square">
            <a:spAutoFit/>
          </a:bodyPr>
          <a:lstStyle/>
          <a:p>
            <a:r>
              <a:rPr lang="en-US" sz="1600" dirty="0"/>
              <a:t>https://</a:t>
            </a:r>
            <a:r>
              <a:rPr lang="en-US" sz="1600" dirty="0" err="1"/>
              <a:t>www.fda.gov</a:t>
            </a:r>
            <a:r>
              <a:rPr lang="en-US" sz="1600" dirty="0"/>
              <a:t>/drugs/resources-information-approved-drugs/</a:t>
            </a:r>
            <a:r>
              <a:rPr lang="en-US" sz="1600" dirty="0" err="1"/>
              <a:t>fda</a:t>
            </a:r>
            <a:r>
              <a:rPr lang="en-US" sz="1600" dirty="0"/>
              <a:t>-approves-pembrolizumab-metastatic-small-cell-lung-cancer</a:t>
            </a:r>
          </a:p>
        </p:txBody>
      </p:sp>
    </p:spTree>
    <p:extLst>
      <p:ext uri="{BB962C8B-B14F-4D97-AF65-F5344CB8AC3E}">
        <p14:creationId xmlns:p14="http://schemas.microsoft.com/office/powerpoint/2010/main" val="3721510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14400" y="1146875"/>
            <a:ext cx="10363200" cy="2868534"/>
          </a:xfrm>
        </p:spPr>
        <p:txBody>
          <a:bodyPr/>
          <a:lstStyle/>
          <a:p>
            <a:r>
              <a:rPr lang="en-US" sz="3600" cap="none" dirty="0"/>
              <a:t>Pembrolizumab After Two or More Lines of Prior Therapy in Patients with Advanced Small-Cell Lung Cancer (SCLC): Results from the KEYNOTE-028 and KEYNOTE-158 Studies </a:t>
            </a:r>
            <a:r>
              <a:rPr lang="en-US" sz="3600" dirty="0"/>
              <a:t> </a:t>
            </a:r>
            <a:br>
              <a:rPr lang="en-US" sz="3600" dirty="0"/>
            </a:br>
            <a:endParaRPr lang="en-US" sz="3600"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4465196"/>
            <a:ext cx="10363200" cy="955497"/>
          </a:xfrm>
        </p:spPr>
        <p:txBody>
          <a:bodyPr/>
          <a:lstStyle/>
          <a:p>
            <a:r>
              <a:rPr lang="en-US" sz="3200" dirty="0"/>
              <a:t>Chung HC et al. </a:t>
            </a:r>
            <a:br>
              <a:rPr lang="en-US" sz="3200" dirty="0"/>
            </a:br>
            <a:r>
              <a:rPr lang="en-US" sz="3200" i="1" dirty="0"/>
              <a:t>Proc AACR </a:t>
            </a:r>
            <a:r>
              <a:rPr lang="en-US" sz="3200" dirty="0"/>
              <a:t>2019;Abstract CT073.</a:t>
            </a:r>
          </a:p>
        </p:txBody>
      </p:sp>
    </p:spTree>
    <p:extLst>
      <p:ext uri="{BB962C8B-B14F-4D97-AF65-F5344CB8AC3E}">
        <p14:creationId xmlns:p14="http://schemas.microsoft.com/office/powerpoint/2010/main" val="39098358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id="{887DA0D7-5E01-4949-9025-3AE7E23B8F2B}"/>
              </a:ext>
            </a:extLst>
          </p:cNvPr>
          <p:cNvSpPr>
            <a:spLocks noChangeArrowheads="1"/>
          </p:cNvSpPr>
          <p:nvPr/>
        </p:nvSpPr>
        <p:spPr bwMode="auto">
          <a:xfrm>
            <a:off x="1453105" y="1648990"/>
            <a:ext cx="8950983" cy="383741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 name="Title 1">
            <a:extLst>
              <a:ext uri="{FF2B5EF4-FFF2-40B4-BE49-F238E27FC236}">
                <a16:creationId xmlns:a16="http://schemas.microsoft.com/office/drawing/2014/main" id="{ECA34C68-633A-9246-A09D-256679D15D09}"/>
              </a:ext>
            </a:extLst>
          </p:cNvPr>
          <p:cNvSpPr>
            <a:spLocks noGrp="1"/>
          </p:cNvSpPr>
          <p:nvPr>
            <p:ph type="title"/>
          </p:nvPr>
        </p:nvSpPr>
        <p:spPr>
          <a:xfrm>
            <a:off x="914399" y="230832"/>
            <a:ext cx="10174147" cy="1143000"/>
          </a:xfrm>
        </p:spPr>
        <p:txBody>
          <a:bodyPr/>
          <a:lstStyle/>
          <a:p>
            <a:r>
              <a:rPr lang="en-US" sz="2800" dirty="0"/>
              <a:t>KEYNOTE-028 and KEYNOTE-158: Pembrolizumab After 2 or More Lines of Prior Therapy in Advanced SCLC</a:t>
            </a:r>
          </a:p>
        </p:txBody>
      </p:sp>
      <p:sp>
        <p:nvSpPr>
          <p:cNvPr id="4" name="Rectangle 3">
            <a:extLst>
              <a:ext uri="{FF2B5EF4-FFF2-40B4-BE49-F238E27FC236}">
                <a16:creationId xmlns:a16="http://schemas.microsoft.com/office/drawing/2014/main" id="{9F0BD10A-B928-C045-B3D7-20DE2F9DBC24}"/>
              </a:ext>
            </a:extLst>
          </p:cNvPr>
          <p:cNvSpPr/>
          <p:nvPr/>
        </p:nvSpPr>
        <p:spPr>
          <a:xfrm>
            <a:off x="293775" y="6437184"/>
            <a:ext cx="4851393" cy="338554"/>
          </a:xfrm>
          <a:prstGeom prst="rect">
            <a:avLst/>
          </a:prstGeom>
        </p:spPr>
        <p:txBody>
          <a:bodyPr wrap="none">
            <a:spAutoFit/>
          </a:bodyPr>
          <a:lstStyle/>
          <a:p>
            <a:r>
              <a:rPr lang="en-US" sz="1600" dirty="0">
                <a:latin typeface="Arial" panose="020B0604020202020204" pitchFamily="34" charset="0"/>
                <a:ea typeface="Times New Roman" panose="02020603050405020304" pitchFamily="18" charset="0"/>
                <a:cs typeface="Arial" panose="020B0604020202020204" pitchFamily="34" charset="0"/>
              </a:rPr>
              <a:t>Chung HC et al. </a:t>
            </a:r>
            <a:r>
              <a:rPr lang="en-US" sz="1600" i="1" dirty="0">
                <a:latin typeface="Arial" panose="020B0604020202020204" pitchFamily="34" charset="0"/>
                <a:cs typeface="Arial" panose="020B0604020202020204" pitchFamily="34" charset="0"/>
              </a:rPr>
              <a:t>Proc AACR </a:t>
            </a:r>
            <a:r>
              <a:rPr lang="en-US" sz="1600" dirty="0">
                <a:latin typeface="Arial" panose="020B0604020202020204" pitchFamily="34" charset="0"/>
                <a:cs typeface="Arial" panose="020B0604020202020204" pitchFamily="34" charset="0"/>
              </a:rPr>
              <a:t>2019;Abstract CT073. </a:t>
            </a:r>
          </a:p>
        </p:txBody>
      </p:sp>
      <p:graphicFrame>
        <p:nvGraphicFramePr>
          <p:cNvPr id="9" name="Content Placeholder 8">
            <a:extLst>
              <a:ext uri="{FF2B5EF4-FFF2-40B4-BE49-F238E27FC236}">
                <a16:creationId xmlns:a16="http://schemas.microsoft.com/office/drawing/2014/main" id="{DB862A86-405F-9F45-A559-AAA30447232A}"/>
              </a:ext>
            </a:extLst>
          </p:cNvPr>
          <p:cNvGraphicFramePr>
            <a:graphicFrameLocks noGrp="1"/>
          </p:cNvGraphicFramePr>
          <p:nvPr>
            <p:ph idx="1"/>
            <p:extLst>
              <p:ext uri="{D42A27DB-BD31-4B8C-83A1-F6EECF244321}">
                <p14:modId xmlns:p14="http://schemas.microsoft.com/office/powerpoint/2010/main" val="2048350456"/>
              </p:ext>
            </p:extLst>
          </p:nvPr>
        </p:nvGraphicFramePr>
        <p:xfrm>
          <a:off x="1600200" y="1802488"/>
          <a:ext cx="8625468" cy="3495068"/>
        </p:xfrm>
        <a:graphic>
          <a:graphicData uri="http://schemas.openxmlformats.org/drawingml/2006/table">
            <a:tbl>
              <a:tblPr>
                <a:solidFill>
                  <a:srgbClr val="072B50"/>
                </a:solidFill>
              </a:tblPr>
              <a:tblGrid>
                <a:gridCol w="4945270">
                  <a:extLst>
                    <a:ext uri="{9D8B030D-6E8A-4147-A177-3AD203B41FA5}">
                      <a16:colId xmlns:a16="http://schemas.microsoft.com/office/drawing/2014/main" val="2588454408"/>
                    </a:ext>
                  </a:extLst>
                </a:gridCol>
                <a:gridCol w="3680198">
                  <a:extLst>
                    <a:ext uri="{9D8B030D-6E8A-4147-A177-3AD203B41FA5}">
                      <a16:colId xmlns:a16="http://schemas.microsoft.com/office/drawing/2014/main" val="1032043383"/>
                    </a:ext>
                  </a:extLst>
                </a:gridCol>
              </a:tblGrid>
              <a:tr h="10854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Primary and secondary endpoints </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Patients eligible for </a:t>
                      </a:r>
                      <a:br>
                        <a:rPr kumimoji="0" lang="en-US" sz="1900" b="1" i="0" u="none" strike="noStrike" cap="none" normalizeH="0" baseline="0" dirty="0">
                          <a:ln>
                            <a:noFill/>
                          </a:ln>
                          <a:solidFill>
                            <a:srgbClr val="FFFFFF"/>
                          </a:solidFill>
                          <a:effectLst/>
                          <a:latin typeface="Arial" charset="0"/>
                          <a:ea typeface="ヒラギノ角ゴ Pro W3" charset="-128"/>
                        </a:rPr>
                      </a:br>
                      <a:r>
                        <a:rPr kumimoji="0" lang="en-US" sz="1900" b="1" i="0" u="none" strike="noStrike" cap="none" normalizeH="0" baseline="0" dirty="0">
                          <a:ln>
                            <a:noFill/>
                          </a:ln>
                          <a:solidFill>
                            <a:srgbClr val="FFFFFF"/>
                          </a:solidFill>
                          <a:effectLst/>
                          <a:latin typeface="Arial" charset="0"/>
                          <a:ea typeface="ヒラギノ角ゴ Pro W3" charset="-128"/>
                        </a:rPr>
                        <a:t>efficacy analyses</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(n = 83)</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4064774090"/>
                  </a:ext>
                </a:extLst>
              </a:tr>
              <a:tr h="60240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ORR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19.3%</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439391255"/>
                  </a:ext>
                </a:extLst>
              </a:tr>
              <a:tr h="60240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Median PFS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2.0 </a:t>
                      </a:r>
                      <a:r>
                        <a:rPr kumimoji="0" lang="en-US" sz="1900" b="0" i="0" u="none" strike="noStrike" cap="none" normalizeH="0" baseline="0" dirty="0" err="1">
                          <a:ln>
                            <a:noFill/>
                          </a:ln>
                          <a:solidFill>
                            <a:srgbClr val="FFFFFF"/>
                          </a:solidFill>
                          <a:effectLst/>
                          <a:latin typeface="Arial" charset="0"/>
                          <a:ea typeface="ヒラギノ角ゴ Pro W3" charset="-128"/>
                        </a:rPr>
                        <a:t>mo</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4167067649"/>
                  </a:ext>
                </a:extLst>
              </a:tr>
              <a:tr h="60240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Median OS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7.7 </a:t>
                      </a:r>
                      <a:r>
                        <a:rPr kumimoji="0" lang="en-US" sz="1900" b="0" i="0" u="none" strike="noStrike" cap="none" normalizeH="0" baseline="0" dirty="0" err="1">
                          <a:ln>
                            <a:noFill/>
                          </a:ln>
                          <a:solidFill>
                            <a:srgbClr val="FFFFFF"/>
                          </a:solidFill>
                          <a:effectLst/>
                          <a:latin typeface="Arial" charset="0"/>
                          <a:ea typeface="ヒラギノ角ゴ Pro W3" charset="-128"/>
                        </a:rPr>
                        <a:t>mo</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4126878950"/>
                  </a:ext>
                </a:extLst>
              </a:tr>
              <a:tr h="60240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Median </a:t>
                      </a:r>
                      <a:r>
                        <a:rPr kumimoji="0" lang="en-US" sz="1900" b="0" i="0" u="none" strike="noStrike" cap="none" normalizeH="0" baseline="0" dirty="0" err="1">
                          <a:ln>
                            <a:noFill/>
                          </a:ln>
                          <a:solidFill>
                            <a:srgbClr val="FFFFFF"/>
                          </a:solidFill>
                          <a:effectLst/>
                          <a:latin typeface="Arial" charset="0"/>
                          <a:ea typeface="ヒラギノ角ゴ Pro W3" charset="-128"/>
                        </a:rPr>
                        <a:t>DoR</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Not reached</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4115713516"/>
                  </a:ext>
                </a:extLst>
              </a:tr>
            </a:tbl>
          </a:graphicData>
        </a:graphic>
      </p:graphicFrame>
    </p:spTree>
    <p:extLst>
      <p:ext uri="{BB962C8B-B14F-4D97-AF65-F5344CB8AC3E}">
        <p14:creationId xmlns:p14="http://schemas.microsoft.com/office/powerpoint/2010/main" val="41564989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D97E-A9EB-4D45-82A4-E3DFFD084619}"/>
              </a:ext>
            </a:extLst>
          </p:cNvPr>
          <p:cNvSpPr>
            <a:spLocks noGrp="1"/>
          </p:cNvSpPr>
          <p:nvPr>
            <p:ph type="title"/>
          </p:nvPr>
        </p:nvSpPr>
        <p:spPr>
          <a:xfrm>
            <a:off x="914400" y="197861"/>
            <a:ext cx="9634654" cy="1143000"/>
          </a:xfrm>
        </p:spPr>
        <p:txBody>
          <a:bodyPr/>
          <a:lstStyle/>
          <a:p>
            <a:r>
              <a:rPr lang="en-US" sz="2800" dirty="0"/>
              <a:t>FDA Grants Nivolumab Accelerated Approval for Third-Line Treatment of Metastatic SCLC</a:t>
            </a:r>
            <a:br>
              <a:rPr lang="en-US" dirty="0"/>
            </a:br>
            <a:r>
              <a:rPr lang="en-US" sz="2000" dirty="0"/>
              <a:t>Press Release – August 16, 2018</a:t>
            </a:r>
            <a:endParaRPr lang="en-US" dirty="0"/>
          </a:p>
        </p:txBody>
      </p:sp>
      <p:sp>
        <p:nvSpPr>
          <p:cNvPr id="3" name="Content Placeholder 2">
            <a:extLst>
              <a:ext uri="{FF2B5EF4-FFF2-40B4-BE49-F238E27FC236}">
                <a16:creationId xmlns:a16="http://schemas.microsoft.com/office/drawing/2014/main" id="{0A5F6D29-24F8-124E-BBBB-D26480AF1A43}"/>
              </a:ext>
            </a:extLst>
          </p:cNvPr>
          <p:cNvSpPr>
            <a:spLocks noGrp="1"/>
          </p:cNvSpPr>
          <p:nvPr>
            <p:ph idx="1"/>
          </p:nvPr>
        </p:nvSpPr>
        <p:spPr>
          <a:xfrm>
            <a:off x="914400" y="1882858"/>
            <a:ext cx="10482146" cy="3981689"/>
          </a:xfrm>
        </p:spPr>
        <p:txBody>
          <a:bodyPr/>
          <a:lstStyle/>
          <a:p>
            <a:pPr marL="0" indent="0">
              <a:spcBef>
                <a:spcPts val="1080"/>
              </a:spcBef>
              <a:buNone/>
            </a:pPr>
            <a:r>
              <a:rPr lang="en-US" sz="2000" dirty="0"/>
              <a:t>“The Food and Drug Administration granted accelerated approval to nivolumab for patients with metastatic small cell lung cancer (SCLC) with progression after platinum-based chemotherapy and at least one other line of therapy.</a:t>
            </a:r>
          </a:p>
          <a:p>
            <a:pPr marL="0" indent="0">
              <a:spcBef>
                <a:spcPts val="1080"/>
              </a:spcBef>
              <a:buNone/>
            </a:pPr>
            <a:r>
              <a:rPr lang="en-US" sz="2000" dirty="0"/>
              <a:t>Approval was based on demonstration of a durable overall response rate (ORR) in a subgroup of patients from CheckMate-032 (NCT01928394), a multicenter, open-label trial in patients with metastatic solid tumors. This subgroup comprised 109 patients with metastatic SCLC, with disease progression after platinum-based therapy and at least one other prior line of therapy, regardless of tumor PD-L1 status.”</a:t>
            </a:r>
          </a:p>
        </p:txBody>
      </p:sp>
      <p:sp>
        <p:nvSpPr>
          <p:cNvPr id="4" name="Rectangle 3">
            <a:extLst>
              <a:ext uri="{FF2B5EF4-FFF2-40B4-BE49-F238E27FC236}">
                <a16:creationId xmlns:a16="http://schemas.microsoft.com/office/drawing/2014/main" id="{26DE9C34-B0D1-A74D-AB01-7033AF44C2E9}"/>
              </a:ext>
            </a:extLst>
          </p:cNvPr>
          <p:cNvSpPr/>
          <p:nvPr/>
        </p:nvSpPr>
        <p:spPr>
          <a:xfrm>
            <a:off x="122678" y="6114156"/>
            <a:ext cx="11946644" cy="584775"/>
          </a:xfrm>
          <a:prstGeom prst="rect">
            <a:avLst/>
          </a:prstGeom>
        </p:spPr>
        <p:txBody>
          <a:bodyPr wrap="square">
            <a:spAutoFit/>
          </a:bodyPr>
          <a:lstStyle/>
          <a:p>
            <a:r>
              <a:rPr lang="en-US" sz="1600" dirty="0"/>
              <a:t>https://</a:t>
            </a:r>
            <a:r>
              <a:rPr lang="en-US" sz="1600" dirty="0" err="1"/>
              <a:t>www.fda.gov</a:t>
            </a:r>
            <a:r>
              <a:rPr lang="en-US" sz="1600" dirty="0"/>
              <a:t>/drugs/resources-information-approved-drugs/fda-grants-nivolumab-accelerated-approval-third-line-treatment-metastatic-small-cell-lung-cancer</a:t>
            </a:r>
          </a:p>
        </p:txBody>
      </p:sp>
    </p:spTree>
    <p:extLst>
      <p:ext uri="{BB962C8B-B14F-4D97-AF65-F5344CB8AC3E}">
        <p14:creationId xmlns:p14="http://schemas.microsoft.com/office/powerpoint/2010/main" val="35927741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03ECF1-ED27-BD4A-8018-14C73DAD5775}"/>
              </a:ext>
            </a:extLst>
          </p:cNvPr>
          <p:cNvPicPr>
            <a:picLocks noChangeAspect="1"/>
          </p:cNvPicPr>
          <p:nvPr/>
        </p:nvPicPr>
        <p:blipFill>
          <a:blip r:embed="rId2"/>
          <a:stretch>
            <a:fillRect/>
          </a:stretch>
        </p:blipFill>
        <p:spPr>
          <a:xfrm>
            <a:off x="713290" y="1113726"/>
            <a:ext cx="10765420" cy="4203707"/>
          </a:xfrm>
          <a:prstGeom prst="rect">
            <a:avLst/>
          </a:prstGeom>
          <a:effectLst>
            <a:outerShdw blurRad="50800" dist="38100" dir="2700000" algn="tl" rotWithShape="0">
              <a:prstClr val="black">
                <a:alpha val="40000"/>
              </a:prstClr>
            </a:outerShdw>
          </a:effectLst>
        </p:spPr>
      </p:pic>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6777501" y="4906062"/>
            <a:ext cx="4701209" cy="411371"/>
          </a:xfrm>
        </p:spPr>
        <p:txBody>
          <a:bodyPr/>
          <a:lstStyle/>
          <a:p>
            <a:pPr algn="r"/>
            <a:r>
              <a:rPr lang="en-US" sz="1800" i="1" dirty="0">
                <a:solidFill>
                  <a:schemeClr val="tx2"/>
                </a:solidFill>
              </a:rPr>
              <a:t>J </a:t>
            </a:r>
            <a:r>
              <a:rPr lang="en-US" sz="1800" i="1" dirty="0" err="1">
                <a:solidFill>
                  <a:schemeClr val="tx2"/>
                </a:solidFill>
              </a:rPr>
              <a:t>Thorac</a:t>
            </a:r>
            <a:r>
              <a:rPr lang="en-US" sz="1800" i="1" dirty="0">
                <a:solidFill>
                  <a:schemeClr val="tx2"/>
                </a:solidFill>
              </a:rPr>
              <a:t> Oncol </a:t>
            </a:r>
            <a:r>
              <a:rPr lang="en-US" sz="1800" dirty="0">
                <a:solidFill>
                  <a:schemeClr val="tx2"/>
                </a:solidFill>
              </a:rPr>
              <a:t>2019;14(2):237-44.</a:t>
            </a:r>
          </a:p>
        </p:txBody>
      </p:sp>
    </p:spTree>
    <p:extLst>
      <p:ext uri="{BB962C8B-B14F-4D97-AF65-F5344CB8AC3E}">
        <p14:creationId xmlns:p14="http://schemas.microsoft.com/office/powerpoint/2010/main" val="37377036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CF68B6-2B5D-4242-9B92-ECAC0AA76EDE}"/>
              </a:ext>
            </a:extLst>
          </p:cNvPr>
          <p:cNvSpPr>
            <a:spLocks noGrp="1"/>
          </p:cNvSpPr>
          <p:nvPr>
            <p:ph type="title"/>
          </p:nvPr>
        </p:nvSpPr>
        <p:spPr>
          <a:xfrm>
            <a:off x="914639" y="142965"/>
            <a:ext cx="10362724" cy="1143000"/>
          </a:xfrm>
        </p:spPr>
        <p:txBody>
          <a:bodyPr/>
          <a:lstStyle/>
          <a:p>
            <a:r>
              <a:rPr lang="en-US" sz="2800" dirty="0" err="1"/>
              <a:t>CheckMate</a:t>
            </a:r>
            <a:r>
              <a:rPr lang="en-US" sz="2800" dirty="0"/>
              <a:t> 032: Nivolumab Monotherapy as Third- or Later-Line Therapy in SCLC</a:t>
            </a:r>
          </a:p>
        </p:txBody>
      </p:sp>
      <p:sp>
        <p:nvSpPr>
          <p:cNvPr id="4" name="TextBox 3">
            <a:extLst>
              <a:ext uri="{FF2B5EF4-FFF2-40B4-BE49-F238E27FC236}">
                <a16:creationId xmlns:a16="http://schemas.microsoft.com/office/drawing/2014/main" id="{47344525-D9F1-0048-B6D2-6FC38133C256}"/>
              </a:ext>
            </a:extLst>
          </p:cNvPr>
          <p:cNvSpPr txBox="1"/>
          <p:nvPr/>
        </p:nvSpPr>
        <p:spPr>
          <a:xfrm>
            <a:off x="243308" y="6376481"/>
            <a:ext cx="4737194" cy="338554"/>
          </a:xfrm>
          <a:prstGeom prst="rect">
            <a:avLst/>
          </a:prstGeom>
          <a:noFill/>
        </p:spPr>
        <p:txBody>
          <a:bodyPr wrap="none" rtlCol="0">
            <a:spAutoFit/>
          </a:bodyPr>
          <a:lstStyle/>
          <a:p>
            <a:r>
              <a:rPr lang="en-US" sz="1600" dirty="0"/>
              <a:t>Ready N et al. </a:t>
            </a:r>
            <a:r>
              <a:rPr lang="en-US" sz="1600" i="1" dirty="0"/>
              <a:t>J </a:t>
            </a:r>
            <a:r>
              <a:rPr lang="en-US" sz="1600" i="1" dirty="0" err="1"/>
              <a:t>Thorac</a:t>
            </a:r>
            <a:r>
              <a:rPr lang="en-US" sz="1600" i="1" dirty="0"/>
              <a:t> Oncol </a:t>
            </a:r>
            <a:r>
              <a:rPr lang="en-US" sz="1600" dirty="0"/>
              <a:t>2019;14(2):237-44.</a:t>
            </a:r>
          </a:p>
        </p:txBody>
      </p:sp>
      <p:sp>
        <p:nvSpPr>
          <p:cNvPr id="6" name="Rectangle 33">
            <a:extLst>
              <a:ext uri="{FF2B5EF4-FFF2-40B4-BE49-F238E27FC236}">
                <a16:creationId xmlns:a16="http://schemas.microsoft.com/office/drawing/2014/main" id="{24E9E0A2-2F9E-8442-A41F-ADE7C7AB5BDD}"/>
              </a:ext>
            </a:extLst>
          </p:cNvPr>
          <p:cNvSpPr>
            <a:spLocks noChangeArrowheads="1"/>
          </p:cNvSpPr>
          <p:nvPr/>
        </p:nvSpPr>
        <p:spPr bwMode="auto">
          <a:xfrm>
            <a:off x="1540191" y="1987545"/>
            <a:ext cx="8950983" cy="3314896"/>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7" name="Content Placeholder 8">
            <a:extLst>
              <a:ext uri="{FF2B5EF4-FFF2-40B4-BE49-F238E27FC236}">
                <a16:creationId xmlns:a16="http://schemas.microsoft.com/office/drawing/2014/main" id="{7B505D4B-E775-B641-B570-7C6ED1A083FB}"/>
              </a:ext>
            </a:extLst>
          </p:cNvPr>
          <p:cNvGraphicFramePr>
            <a:graphicFrameLocks/>
          </p:cNvGraphicFramePr>
          <p:nvPr>
            <p:extLst>
              <p:ext uri="{D42A27DB-BD31-4B8C-83A1-F6EECF244321}">
                <p14:modId xmlns:p14="http://schemas.microsoft.com/office/powerpoint/2010/main" val="3037726790"/>
              </p:ext>
            </p:extLst>
          </p:nvPr>
        </p:nvGraphicFramePr>
        <p:xfrm>
          <a:off x="1687286" y="2141043"/>
          <a:ext cx="8625468" cy="3029127"/>
        </p:xfrm>
        <a:graphic>
          <a:graphicData uri="http://schemas.openxmlformats.org/drawingml/2006/table">
            <a:tbl>
              <a:tblPr>
                <a:solidFill>
                  <a:srgbClr val="072B50"/>
                </a:solidFill>
              </a:tblPr>
              <a:tblGrid>
                <a:gridCol w="4945270">
                  <a:extLst>
                    <a:ext uri="{9D8B030D-6E8A-4147-A177-3AD203B41FA5}">
                      <a16:colId xmlns:a16="http://schemas.microsoft.com/office/drawing/2014/main" val="2588454408"/>
                    </a:ext>
                  </a:extLst>
                </a:gridCol>
                <a:gridCol w="3680198">
                  <a:extLst>
                    <a:ext uri="{9D8B030D-6E8A-4147-A177-3AD203B41FA5}">
                      <a16:colId xmlns:a16="http://schemas.microsoft.com/office/drawing/2014/main" val="1032043383"/>
                    </a:ext>
                  </a:extLst>
                </a:gridCol>
              </a:tblGrid>
              <a:tr h="67945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Primary and secondary endpoints </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(N = 109)</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4064774090"/>
                  </a:ext>
                </a:extLst>
              </a:tr>
              <a:tr h="58653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ORR by BICR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11.9%</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439391255"/>
                  </a:ext>
                </a:extLst>
              </a:tr>
              <a:tr h="70509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     </a:t>
                      </a:r>
                      <a:r>
                        <a:rPr kumimoji="0" lang="en-US" sz="1900" b="0" i="0" u="none" strike="noStrike" cap="none" normalizeH="0" baseline="0" dirty="0" err="1">
                          <a:ln>
                            <a:noFill/>
                          </a:ln>
                          <a:solidFill>
                            <a:srgbClr val="FFFFFF"/>
                          </a:solidFill>
                          <a:effectLst/>
                          <a:latin typeface="Arial" charset="0"/>
                          <a:ea typeface="ヒラギノ角ゴ Pro W3" charset="-128"/>
                        </a:rPr>
                        <a:t>DoR</a:t>
                      </a:r>
                      <a:r>
                        <a:rPr kumimoji="0" lang="en-US" sz="1900" b="0" i="0" u="none" strike="noStrike" cap="none" normalizeH="0" baseline="0" dirty="0">
                          <a:ln>
                            <a:noFill/>
                          </a:ln>
                          <a:solidFill>
                            <a:srgbClr val="FFFFFF"/>
                          </a:solidFill>
                          <a:effectLst/>
                          <a:latin typeface="Arial" charset="0"/>
                          <a:ea typeface="ヒラギノ角ゴ Pro W3" charset="-128"/>
                        </a:rPr>
                        <a:t> </a:t>
                      </a:r>
                      <a:r>
                        <a:rPr lang="en-US" sz="1900" dirty="0"/>
                        <a:t>≥6 </a:t>
                      </a:r>
                      <a:r>
                        <a:rPr lang="en-US" sz="1900" dirty="0" err="1"/>
                        <a:t>mo</a:t>
                      </a:r>
                      <a:endParaRPr lang="en-US" sz="1900" dirty="0"/>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     </a:t>
                      </a:r>
                      <a:r>
                        <a:rPr kumimoji="0" lang="en-US" sz="1900" b="0" i="0" u="none" strike="noStrike" cap="none" normalizeH="0" baseline="0" dirty="0" err="1">
                          <a:ln>
                            <a:noFill/>
                          </a:ln>
                          <a:solidFill>
                            <a:srgbClr val="FFFFFF"/>
                          </a:solidFill>
                          <a:effectLst/>
                          <a:latin typeface="Arial" charset="0"/>
                          <a:ea typeface="ヒラギノ角ゴ Pro W3" charset="-128"/>
                        </a:rPr>
                        <a:t>DoR</a:t>
                      </a:r>
                      <a:r>
                        <a:rPr kumimoji="0" lang="en-US" sz="1900" b="0" i="0" u="none" strike="noStrike" cap="none" normalizeH="0" baseline="0" dirty="0">
                          <a:ln>
                            <a:noFill/>
                          </a:ln>
                          <a:solidFill>
                            <a:srgbClr val="FFFFFF"/>
                          </a:solidFill>
                          <a:effectLst/>
                          <a:latin typeface="Arial" charset="0"/>
                          <a:ea typeface="ヒラギノ角ゴ Pro W3" charset="-128"/>
                        </a:rPr>
                        <a:t> </a:t>
                      </a:r>
                      <a:r>
                        <a:rPr lang="en-US" sz="1900" dirty="0"/>
                        <a:t>≥12 </a:t>
                      </a:r>
                      <a:r>
                        <a:rPr lang="en-US" sz="1900" dirty="0" err="1"/>
                        <a:t>mo</a:t>
                      </a:r>
                      <a:endParaRPr lang="en-US" sz="1900" dirty="0"/>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76.9%</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61.5%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597290552"/>
                  </a:ext>
                </a:extLst>
              </a:tr>
              <a:tr h="56218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Median PFS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1.4 </a:t>
                      </a:r>
                      <a:r>
                        <a:rPr kumimoji="0" lang="en-US" sz="1900" b="0" i="0" u="none" strike="noStrike" cap="none" normalizeH="0" baseline="0" dirty="0" err="1">
                          <a:ln>
                            <a:noFill/>
                          </a:ln>
                          <a:solidFill>
                            <a:srgbClr val="FFFFFF"/>
                          </a:solidFill>
                          <a:effectLst/>
                          <a:latin typeface="Arial" charset="0"/>
                          <a:ea typeface="ヒラギノ角ゴ Pro W3" charset="-128"/>
                        </a:rPr>
                        <a:t>mo</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4167067649"/>
                  </a:ext>
                </a:extLst>
              </a:tr>
              <a:tr h="49586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Median OS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5.6 </a:t>
                      </a:r>
                      <a:r>
                        <a:rPr kumimoji="0" lang="en-US" sz="1900" b="0" i="0" u="none" strike="noStrike" cap="none" normalizeH="0" baseline="0" dirty="0" err="1">
                          <a:ln>
                            <a:noFill/>
                          </a:ln>
                          <a:solidFill>
                            <a:srgbClr val="FFFFFF"/>
                          </a:solidFill>
                          <a:effectLst/>
                          <a:latin typeface="Arial" charset="0"/>
                          <a:ea typeface="ヒラギノ角ゴ Pro W3" charset="-128"/>
                        </a:rPr>
                        <a:t>mo</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4126878950"/>
                  </a:ext>
                </a:extLst>
              </a:tr>
            </a:tbl>
          </a:graphicData>
        </a:graphic>
      </p:graphicFrame>
    </p:spTree>
    <p:extLst>
      <p:ext uri="{BB962C8B-B14F-4D97-AF65-F5344CB8AC3E}">
        <p14:creationId xmlns:p14="http://schemas.microsoft.com/office/powerpoint/2010/main" val="23995498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F633E6-4849-5540-8A1E-CC646B2486E7}"/>
              </a:ext>
            </a:extLst>
          </p:cNvPr>
          <p:cNvGraphicFramePr>
            <a:graphicFrameLocks noGrp="1"/>
          </p:cNvGraphicFramePr>
          <p:nvPr/>
        </p:nvGraphicFramePr>
        <p:xfrm>
          <a:off x="1509805" y="2203635"/>
          <a:ext cx="9172389" cy="2450730"/>
        </p:xfrm>
        <a:graphic>
          <a:graphicData uri="http://schemas.openxmlformats.org/drawingml/2006/table">
            <a:tbl>
              <a:tblPr firstRow="1" bandRow="1">
                <a:tableStyleId>{5C22544A-7EE6-4342-B048-85BDC9FD1C3A}</a:tableStyleId>
              </a:tblPr>
              <a:tblGrid>
                <a:gridCol w="2771590">
                  <a:extLst>
                    <a:ext uri="{9D8B030D-6E8A-4147-A177-3AD203B41FA5}">
                      <a16:colId xmlns:a16="http://schemas.microsoft.com/office/drawing/2014/main" val="3823286527"/>
                    </a:ext>
                  </a:extLst>
                </a:gridCol>
                <a:gridCol w="6400799">
                  <a:extLst>
                    <a:ext uri="{9D8B030D-6E8A-4147-A177-3AD203B41FA5}">
                      <a16:colId xmlns:a16="http://schemas.microsoft.com/office/drawing/2014/main" val="2580467074"/>
                    </a:ext>
                  </a:extLst>
                </a:gridCol>
              </a:tblGrid>
              <a:tr h="127067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b="1" dirty="0">
                          <a:solidFill>
                            <a:schemeClr val="tx1"/>
                          </a:solidFill>
                        </a:rPr>
                        <a:t>Advisory Committee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AstraZeneca Pharmaceuticals LP, </a:t>
                      </a:r>
                      <a:r>
                        <a:rPr lang="en-US" b="0" dirty="0" err="1">
                          <a:solidFill>
                            <a:schemeClr val="tx1"/>
                          </a:solidFill>
                        </a:rPr>
                        <a:t>Exelixis</a:t>
                      </a:r>
                      <a:r>
                        <a:rPr lang="en-US" b="0" dirty="0">
                          <a:solidFill>
                            <a:schemeClr val="tx1"/>
                          </a:solidFill>
                        </a:rPr>
                        <a:t> Inc, Genentech, Jounce Therapeutics, Lilly, Roche Laboratories Inc, Takeda Oncology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12452"/>
                  </a:ext>
                </a:extLst>
              </a:tr>
              <a:tr h="1180060">
                <a:tc>
                  <a:txBody>
                    <a:bodyPr/>
                    <a:lstStyle/>
                    <a:p>
                      <a:r>
                        <a:rPr lang="en-US" b="1" dirty="0">
                          <a:solidFill>
                            <a:schemeClr val="tx1"/>
                          </a:solidFill>
                        </a:rPr>
                        <a:t>Contracted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err="1">
                          <a:solidFill>
                            <a:schemeClr val="tx1"/>
                          </a:solidFill>
                        </a:rPr>
                        <a:t>Adaptimmune</a:t>
                      </a:r>
                      <a:r>
                        <a:rPr lang="en-US" b="0" dirty="0">
                          <a:solidFill>
                            <a:schemeClr val="tx1"/>
                          </a:solidFill>
                        </a:rPr>
                        <a:t>, Boehringer Ingelheim Pharmaceuticals Inc, </a:t>
                      </a:r>
                      <a:r>
                        <a:rPr lang="en-US" b="0" dirty="0" err="1">
                          <a:solidFill>
                            <a:schemeClr val="tx1"/>
                          </a:solidFill>
                        </a:rPr>
                        <a:t>Exelixis</a:t>
                      </a:r>
                      <a:r>
                        <a:rPr lang="en-US" b="0" dirty="0">
                          <a:solidFill>
                            <a:schemeClr val="tx1"/>
                          </a:solidFill>
                        </a:rPr>
                        <a:t> Inc, Genentech, GlaxoSmithKline, Merck, </a:t>
                      </a:r>
                      <a:r>
                        <a:rPr lang="en-US" b="0" dirty="0" err="1">
                          <a:solidFill>
                            <a:schemeClr val="tx1"/>
                          </a:solidFill>
                        </a:rPr>
                        <a:t>Nektar</a:t>
                      </a:r>
                      <a:r>
                        <a:rPr lang="en-US" b="0" dirty="0">
                          <a:solidFill>
                            <a:schemeClr val="tx1"/>
                          </a:solidFill>
                        </a:rPr>
                        <a:t>, Novartis, Roche Laboratories Inc, Takeda Oncology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529035"/>
                  </a:ext>
                </a:extLst>
              </a:tr>
            </a:tbl>
          </a:graphicData>
        </a:graphic>
      </p:graphicFrame>
      <p:sp>
        <p:nvSpPr>
          <p:cNvPr id="3" name="Title 2">
            <a:extLst>
              <a:ext uri="{FF2B5EF4-FFF2-40B4-BE49-F238E27FC236}">
                <a16:creationId xmlns:a16="http://schemas.microsoft.com/office/drawing/2014/main" id="{7D5FEB10-6D0D-6447-A9FE-3E61CDE56602}"/>
              </a:ext>
            </a:extLst>
          </p:cNvPr>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34567185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14400" y="1146875"/>
            <a:ext cx="10363200" cy="2868534"/>
          </a:xfrm>
        </p:spPr>
        <p:txBody>
          <a:bodyPr/>
          <a:lstStyle/>
          <a:p>
            <a:r>
              <a:rPr lang="en-US" sz="3600" cap="none" dirty="0"/>
              <a:t>Nivolumab +/- Ipilimumab in Advanced Small Cell Lung Cancer: First Report of a Randomized Cohort from </a:t>
            </a:r>
            <a:r>
              <a:rPr lang="en-US" sz="3600" cap="none" dirty="0" err="1"/>
              <a:t>CheckMate</a:t>
            </a:r>
            <a:r>
              <a:rPr lang="en-US" sz="3600" cap="none" dirty="0"/>
              <a:t> 032</a:t>
            </a:r>
            <a:r>
              <a:rPr lang="en-US" sz="3600" dirty="0"/>
              <a:t> </a:t>
            </a:r>
            <a:br>
              <a:rPr lang="en-US" sz="3600" dirty="0"/>
            </a:br>
            <a:endParaRPr lang="en-US" sz="3600"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4465196"/>
            <a:ext cx="10363200" cy="955497"/>
          </a:xfrm>
        </p:spPr>
        <p:txBody>
          <a:bodyPr/>
          <a:lstStyle/>
          <a:p>
            <a:r>
              <a:rPr lang="en-US" sz="3200" dirty="0"/>
              <a:t>Hellmann MD et al. </a:t>
            </a:r>
            <a:br>
              <a:rPr lang="en-US" sz="3200" dirty="0"/>
            </a:br>
            <a:r>
              <a:rPr lang="en-US" sz="3200" i="1" dirty="0"/>
              <a:t>Proc ASCO </a:t>
            </a:r>
            <a:r>
              <a:rPr lang="en-US" sz="3200" dirty="0"/>
              <a:t>2017;Abstract 8503.</a:t>
            </a:r>
          </a:p>
        </p:txBody>
      </p:sp>
    </p:spTree>
    <p:extLst>
      <p:ext uri="{BB962C8B-B14F-4D97-AF65-F5344CB8AC3E}">
        <p14:creationId xmlns:p14="http://schemas.microsoft.com/office/powerpoint/2010/main" val="3181643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object, clock&#10;&#10;Description automatically generated">
            <a:extLst>
              <a:ext uri="{FF2B5EF4-FFF2-40B4-BE49-F238E27FC236}">
                <a16:creationId xmlns:a16="http://schemas.microsoft.com/office/drawing/2014/main" id="{A6007823-AE75-7C48-9E8D-D8F31E690CF5}"/>
              </a:ext>
            </a:extLst>
          </p:cNvPr>
          <p:cNvPicPr>
            <a:picLocks noChangeAspect="1"/>
          </p:cNvPicPr>
          <p:nvPr/>
        </p:nvPicPr>
        <p:blipFill>
          <a:blip r:embed="rId2"/>
          <a:stretch>
            <a:fillRect/>
          </a:stretch>
        </p:blipFill>
        <p:spPr>
          <a:xfrm>
            <a:off x="2140589" y="3000209"/>
            <a:ext cx="6749772" cy="3185892"/>
          </a:xfrm>
          <a:prstGeom prst="rect">
            <a:avLst/>
          </a:prstGeom>
        </p:spPr>
      </p:pic>
      <p:sp>
        <p:nvSpPr>
          <p:cNvPr id="42" name="Rectangle 33">
            <a:extLst>
              <a:ext uri="{FF2B5EF4-FFF2-40B4-BE49-F238E27FC236}">
                <a16:creationId xmlns:a16="http://schemas.microsoft.com/office/drawing/2014/main" id="{1D12D5EB-BB01-AD45-89F0-114098F25A0B}"/>
              </a:ext>
            </a:extLst>
          </p:cNvPr>
          <p:cNvSpPr>
            <a:spLocks noChangeArrowheads="1"/>
          </p:cNvSpPr>
          <p:nvPr/>
        </p:nvSpPr>
        <p:spPr bwMode="auto">
          <a:xfrm>
            <a:off x="1409270" y="892337"/>
            <a:ext cx="9336530" cy="1852446"/>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4" name="Title 3">
            <a:extLst>
              <a:ext uri="{FF2B5EF4-FFF2-40B4-BE49-F238E27FC236}">
                <a16:creationId xmlns:a16="http://schemas.microsoft.com/office/drawing/2014/main" id="{71248B87-2198-2B4E-AC7F-D742E73BF8DC}"/>
              </a:ext>
            </a:extLst>
          </p:cNvPr>
          <p:cNvSpPr>
            <a:spLocks noGrp="1"/>
          </p:cNvSpPr>
          <p:nvPr>
            <p:ph type="title"/>
          </p:nvPr>
        </p:nvSpPr>
        <p:spPr>
          <a:xfrm>
            <a:off x="914639" y="0"/>
            <a:ext cx="10362724" cy="782320"/>
          </a:xfrm>
        </p:spPr>
        <p:txBody>
          <a:bodyPr/>
          <a:lstStyle/>
          <a:p>
            <a:r>
              <a:rPr lang="en-US" sz="2800" dirty="0" err="1"/>
              <a:t>CheckMate</a:t>
            </a:r>
            <a:r>
              <a:rPr lang="en-US" sz="2800" dirty="0"/>
              <a:t> 032: Nivolumab + Ipilimumab in Recurrent SCLC</a:t>
            </a:r>
          </a:p>
        </p:txBody>
      </p:sp>
      <p:sp>
        <p:nvSpPr>
          <p:cNvPr id="5" name="Rectangle 4">
            <a:extLst>
              <a:ext uri="{FF2B5EF4-FFF2-40B4-BE49-F238E27FC236}">
                <a16:creationId xmlns:a16="http://schemas.microsoft.com/office/drawing/2014/main" id="{22CD5E86-FBE1-B749-913B-CA92EB93FD9E}"/>
              </a:ext>
            </a:extLst>
          </p:cNvPr>
          <p:cNvSpPr/>
          <p:nvPr/>
        </p:nvSpPr>
        <p:spPr>
          <a:xfrm>
            <a:off x="124324" y="6465986"/>
            <a:ext cx="8778240" cy="338554"/>
          </a:xfrm>
          <a:prstGeom prst="rect">
            <a:avLst/>
          </a:prstGeom>
        </p:spPr>
        <p:txBody>
          <a:bodyPr wrap="square">
            <a:spAutoFit/>
          </a:bodyPr>
          <a:lstStyle/>
          <a:p>
            <a:r>
              <a:rPr lang="en-US" sz="1600" dirty="0"/>
              <a:t>Hellmann MD et al. </a:t>
            </a:r>
            <a:r>
              <a:rPr lang="en-US" sz="1600" i="1" dirty="0"/>
              <a:t>Proc ASCO </a:t>
            </a:r>
            <a:r>
              <a:rPr lang="en-US" sz="1600" dirty="0"/>
              <a:t>2017;Abstract 8503.</a:t>
            </a:r>
          </a:p>
        </p:txBody>
      </p:sp>
      <p:graphicFrame>
        <p:nvGraphicFramePr>
          <p:cNvPr id="6" name="Table 5">
            <a:extLst>
              <a:ext uri="{FF2B5EF4-FFF2-40B4-BE49-F238E27FC236}">
                <a16:creationId xmlns:a16="http://schemas.microsoft.com/office/drawing/2014/main" id="{C994723B-CDA0-F64C-AA72-1D7359E8AA0D}"/>
              </a:ext>
            </a:extLst>
          </p:cNvPr>
          <p:cNvGraphicFramePr>
            <a:graphicFrameLocks noGrp="1"/>
          </p:cNvGraphicFramePr>
          <p:nvPr>
            <p:extLst>
              <p:ext uri="{D42A27DB-BD31-4B8C-83A1-F6EECF244321}">
                <p14:modId xmlns:p14="http://schemas.microsoft.com/office/powerpoint/2010/main" val="4193753763"/>
              </p:ext>
            </p:extLst>
          </p:nvPr>
        </p:nvGraphicFramePr>
        <p:xfrm>
          <a:off x="1537720" y="1000876"/>
          <a:ext cx="9066883" cy="1645920"/>
        </p:xfrm>
        <a:graphic>
          <a:graphicData uri="http://schemas.openxmlformats.org/drawingml/2006/table">
            <a:tbl>
              <a:tblPr firstRow="1" bandRow="1">
                <a:tableStyleId>{21E4AEA4-8DFA-4A89-87EB-49C32662AFE0}</a:tableStyleId>
              </a:tblPr>
              <a:tblGrid>
                <a:gridCol w="1013552">
                  <a:extLst>
                    <a:ext uri="{9D8B030D-6E8A-4147-A177-3AD203B41FA5}">
                      <a16:colId xmlns:a16="http://schemas.microsoft.com/office/drawing/2014/main" val="256490258"/>
                    </a:ext>
                  </a:extLst>
                </a:gridCol>
                <a:gridCol w="2125589">
                  <a:extLst>
                    <a:ext uri="{9D8B030D-6E8A-4147-A177-3AD203B41FA5}">
                      <a16:colId xmlns:a16="http://schemas.microsoft.com/office/drawing/2014/main" val="3197647520"/>
                    </a:ext>
                  </a:extLst>
                </a:gridCol>
                <a:gridCol w="1394301">
                  <a:extLst>
                    <a:ext uri="{9D8B030D-6E8A-4147-A177-3AD203B41FA5}">
                      <a16:colId xmlns:a16="http://schemas.microsoft.com/office/drawing/2014/main" val="746045959"/>
                    </a:ext>
                  </a:extLst>
                </a:gridCol>
                <a:gridCol w="1511147">
                  <a:extLst>
                    <a:ext uri="{9D8B030D-6E8A-4147-A177-3AD203B41FA5}">
                      <a16:colId xmlns:a16="http://schemas.microsoft.com/office/drawing/2014/main" val="3470500859"/>
                    </a:ext>
                  </a:extLst>
                </a:gridCol>
                <a:gridCol w="1511147">
                  <a:extLst>
                    <a:ext uri="{9D8B030D-6E8A-4147-A177-3AD203B41FA5}">
                      <a16:colId xmlns:a16="http://schemas.microsoft.com/office/drawing/2014/main" val="4143767586"/>
                    </a:ext>
                  </a:extLst>
                </a:gridCol>
                <a:gridCol w="1511147">
                  <a:extLst>
                    <a:ext uri="{9D8B030D-6E8A-4147-A177-3AD203B41FA5}">
                      <a16:colId xmlns:a16="http://schemas.microsoft.com/office/drawing/2014/main" val="505138262"/>
                    </a:ext>
                  </a:extLst>
                </a:gridCol>
              </a:tblGrid>
              <a:tr h="462632">
                <a:tc gridSpan="2">
                  <a:txBody>
                    <a:bodyPr/>
                    <a:lstStyle/>
                    <a:p>
                      <a:r>
                        <a:rPr lang="en-US" sz="1500" b="1" dirty="0"/>
                        <a:t>Pooled cohorts – randomized and non-randomized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hMerge="1">
                  <a:txBody>
                    <a:bodyPr/>
                    <a:lstStyle/>
                    <a:p>
                      <a:pPr algn="ctr"/>
                      <a:endParaRPr lang="en-US" sz="2000" dirty="0"/>
                    </a:p>
                  </a:txBody>
                  <a:tcPr/>
                </a:tc>
                <a:tc gridSpan="2">
                  <a:txBody>
                    <a:bodyPr/>
                    <a:lstStyle/>
                    <a:p>
                      <a:pPr algn="ctr"/>
                      <a:r>
                        <a:rPr lang="en-US" sz="1500" b="1" dirty="0"/>
                        <a:t>Line of therapy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hMerge="1">
                  <a:txBody>
                    <a:bodyPr/>
                    <a:lstStyle/>
                    <a:p>
                      <a:pPr algn="ctr"/>
                      <a:endParaRPr lang="en-US" sz="2000" dirty="0"/>
                    </a:p>
                  </a:txBody>
                  <a:tcPr/>
                </a:tc>
                <a:tc gridSpan="2">
                  <a:txBody>
                    <a:bodyPr/>
                    <a:lstStyle/>
                    <a:p>
                      <a:pPr algn="ctr"/>
                      <a:r>
                        <a:rPr lang="en-US" sz="1500" b="1" dirty="0"/>
                        <a:t>Platinum sensitivity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hMerge="1">
                  <a:txBody>
                    <a:bodyPr/>
                    <a:lstStyle/>
                    <a:p>
                      <a:pPr algn="ctr"/>
                      <a:endParaRPr lang="en-US" sz="2000" dirty="0"/>
                    </a:p>
                  </a:txBody>
                  <a:tcPr/>
                </a:tc>
                <a:extLst>
                  <a:ext uri="{0D108BD9-81ED-4DB2-BD59-A6C34878D82A}">
                    <a16:rowId xmlns:a16="http://schemas.microsoft.com/office/drawing/2014/main" val="78767792"/>
                  </a:ext>
                </a:extLst>
              </a:tr>
              <a:tr h="655395">
                <a:tc>
                  <a:txBody>
                    <a:bodyPr/>
                    <a:lstStyle/>
                    <a:p>
                      <a:endParaRPr lang="en-US" sz="15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500" b="1" dirty="0"/>
                        <a:t>Overall population</a:t>
                      </a:r>
                    </a:p>
                    <a:p>
                      <a:pPr algn="ctr"/>
                      <a:r>
                        <a:rPr lang="en-US" sz="1500" b="1" dirty="0"/>
                        <a:t>(N = 156)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500" b="1" dirty="0"/>
                        <a:t>Second-line</a:t>
                      </a:r>
                    </a:p>
                    <a:p>
                      <a:pPr algn="ctr"/>
                      <a:r>
                        <a:rPr lang="en-US" sz="1500" b="1" dirty="0"/>
                        <a:t>(n = 98)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500" b="1" dirty="0"/>
                        <a:t>≥Third-line</a:t>
                      </a:r>
                    </a:p>
                    <a:p>
                      <a:pPr algn="ctr"/>
                      <a:r>
                        <a:rPr lang="en-US" sz="1500" b="1" dirty="0"/>
                        <a:t>(n = 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500" b="1" dirty="0"/>
                        <a:t>Platinum-sensitive</a:t>
                      </a:r>
                    </a:p>
                    <a:p>
                      <a:pPr algn="ctr"/>
                      <a:r>
                        <a:rPr lang="en-US" sz="1500" b="1" dirty="0"/>
                        <a:t>(n = 85)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500" b="1" dirty="0"/>
                        <a:t>Platinum-resistant</a:t>
                      </a:r>
                    </a:p>
                    <a:p>
                      <a:pPr algn="ctr"/>
                      <a:r>
                        <a:rPr lang="en-US" sz="1500" b="1" dirty="0"/>
                        <a:t>(n = 65)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extLst>
                  <a:ext uri="{0D108BD9-81ED-4DB2-BD59-A6C34878D82A}">
                    <a16:rowId xmlns:a16="http://schemas.microsoft.com/office/drawing/2014/main" val="3223327068"/>
                  </a:ext>
                </a:extLst>
              </a:tr>
              <a:tr h="312705">
                <a:tc>
                  <a:txBody>
                    <a:bodyPr/>
                    <a:lstStyle/>
                    <a:p>
                      <a:r>
                        <a:rPr lang="en-US" sz="1500" b="1" dirty="0">
                          <a:solidFill>
                            <a:schemeClr val="tx1"/>
                          </a:solidFill>
                        </a:rPr>
                        <a:t>ORR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500"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500"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50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50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500"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603896465"/>
                  </a:ext>
                </a:extLst>
              </a:tr>
            </a:tbl>
          </a:graphicData>
        </a:graphic>
      </p:graphicFrame>
      <p:sp>
        <p:nvSpPr>
          <p:cNvPr id="2" name="TextBox 1">
            <a:extLst>
              <a:ext uri="{FF2B5EF4-FFF2-40B4-BE49-F238E27FC236}">
                <a16:creationId xmlns:a16="http://schemas.microsoft.com/office/drawing/2014/main" id="{508D1677-61F6-1349-8924-23C857193D80}"/>
              </a:ext>
            </a:extLst>
          </p:cNvPr>
          <p:cNvSpPr txBox="1"/>
          <p:nvPr/>
        </p:nvSpPr>
        <p:spPr>
          <a:xfrm>
            <a:off x="2369823" y="6048823"/>
            <a:ext cx="298480" cy="338554"/>
          </a:xfrm>
          <a:prstGeom prst="rect">
            <a:avLst/>
          </a:prstGeom>
          <a:noFill/>
        </p:spPr>
        <p:txBody>
          <a:bodyPr wrap="none" rtlCol="0">
            <a:spAutoFit/>
          </a:bodyPr>
          <a:lstStyle/>
          <a:p>
            <a:pPr algn="ctr"/>
            <a:r>
              <a:rPr lang="en-US" sz="1600" dirty="0"/>
              <a:t>n</a:t>
            </a:r>
          </a:p>
        </p:txBody>
      </p:sp>
      <p:sp>
        <p:nvSpPr>
          <p:cNvPr id="18" name="TextBox 17">
            <a:extLst>
              <a:ext uri="{FF2B5EF4-FFF2-40B4-BE49-F238E27FC236}">
                <a16:creationId xmlns:a16="http://schemas.microsoft.com/office/drawing/2014/main" id="{16DD5E94-C0DA-A742-A6DF-2FD70E1099A6}"/>
              </a:ext>
            </a:extLst>
          </p:cNvPr>
          <p:cNvSpPr txBox="1"/>
          <p:nvPr/>
        </p:nvSpPr>
        <p:spPr>
          <a:xfrm>
            <a:off x="3118878" y="6048823"/>
            <a:ext cx="412293" cy="338554"/>
          </a:xfrm>
          <a:prstGeom prst="rect">
            <a:avLst/>
          </a:prstGeom>
          <a:noFill/>
        </p:spPr>
        <p:txBody>
          <a:bodyPr wrap="none" rtlCol="0">
            <a:spAutoFit/>
          </a:bodyPr>
          <a:lstStyle/>
          <a:p>
            <a:pPr algn="ctr"/>
            <a:r>
              <a:rPr lang="en-US" sz="1600" dirty="0"/>
              <a:t>95</a:t>
            </a:r>
          </a:p>
        </p:txBody>
      </p:sp>
      <p:sp>
        <p:nvSpPr>
          <p:cNvPr id="26" name="TextBox 25">
            <a:extLst>
              <a:ext uri="{FF2B5EF4-FFF2-40B4-BE49-F238E27FC236}">
                <a16:creationId xmlns:a16="http://schemas.microsoft.com/office/drawing/2014/main" id="{2D94AEEF-4319-C947-9F80-D6EADF6A451A}"/>
              </a:ext>
            </a:extLst>
          </p:cNvPr>
          <p:cNvSpPr txBox="1"/>
          <p:nvPr/>
        </p:nvSpPr>
        <p:spPr>
          <a:xfrm>
            <a:off x="4175831" y="6048823"/>
            <a:ext cx="412293" cy="338554"/>
          </a:xfrm>
          <a:prstGeom prst="rect">
            <a:avLst/>
          </a:prstGeom>
          <a:noFill/>
        </p:spPr>
        <p:txBody>
          <a:bodyPr wrap="none" rtlCol="0">
            <a:spAutoFit/>
          </a:bodyPr>
          <a:lstStyle/>
          <a:p>
            <a:pPr algn="ctr"/>
            <a:r>
              <a:rPr lang="en-US" sz="1600" dirty="0"/>
              <a:t>61</a:t>
            </a:r>
          </a:p>
        </p:txBody>
      </p:sp>
      <p:sp>
        <p:nvSpPr>
          <p:cNvPr id="30" name="TextBox 29">
            <a:extLst>
              <a:ext uri="{FF2B5EF4-FFF2-40B4-BE49-F238E27FC236}">
                <a16:creationId xmlns:a16="http://schemas.microsoft.com/office/drawing/2014/main" id="{CBBF14E4-C2D2-C649-95B9-A82BED9E04B9}"/>
              </a:ext>
            </a:extLst>
          </p:cNvPr>
          <p:cNvSpPr txBox="1"/>
          <p:nvPr/>
        </p:nvSpPr>
        <p:spPr>
          <a:xfrm rot="16200000">
            <a:off x="1431978" y="4275136"/>
            <a:ext cx="910827" cy="323165"/>
          </a:xfrm>
          <a:prstGeom prst="rect">
            <a:avLst/>
          </a:prstGeom>
          <a:noFill/>
        </p:spPr>
        <p:txBody>
          <a:bodyPr wrap="none" rtlCol="0">
            <a:spAutoFit/>
          </a:bodyPr>
          <a:lstStyle/>
          <a:p>
            <a:pPr algn="ctr"/>
            <a:r>
              <a:rPr lang="en-US" sz="1500" b="1" dirty="0"/>
              <a:t>PFS (%)</a:t>
            </a:r>
          </a:p>
        </p:txBody>
      </p:sp>
      <p:sp>
        <p:nvSpPr>
          <p:cNvPr id="31" name="TextBox 30">
            <a:extLst>
              <a:ext uri="{FF2B5EF4-FFF2-40B4-BE49-F238E27FC236}">
                <a16:creationId xmlns:a16="http://schemas.microsoft.com/office/drawing/2014/main" id="{D9CD19CE-A203-4D4C-ABD9-0D3F53B3DF18}"/>
              </a:ext>
            </a:extLst>
          </p:cNvPr>
          <p:cNvSpPr txBox="1"/>
          <p:nvPr/>
        </p:nvSpPr>
        <p:spPr>
          <a:xfrm>
            <a:off x="5663926" y="6059941"/>
            <a:ext cx="298480" cy="338554"/>
          </a:xfrm>
          <a:prstGeom prst="rect">
            <a:avLst/>
          </a:prstGeom>
          <a:noFill/>
        </p:spPr>
        <p:txBody>
          <a:bodyPr wrap="none" rtlCol="0">
            <a:spAutoFit/>
          </a:bodyPr>
          <a:lstStyle/>
          <a:p>
            <a:pPr algn="ctr"/>
            <a:r>
              <a:rPr lang="en-US" sz="1600" dirty="0"/>
              <a:t>n</a:t>
            </a:r>
          </a:p>
        </p:txBody>
      </p:sp>
      <p:sp>
        <p:nvSpPr>
          <p:cNvPr id="32" name="TextBox 31">
            <a:extLst>
              <a:ext uri="{FF2B5EF4-FFF2-40B4-BE49-F238E27FC236}">
                <a16:creationId xmlns:a16="http://schemas.microsoft.com/office/drawing/2014/main" id="{436777DC-7306-0F43-9F4F-1C4A44A855DD}"/>
              </a:ext>
            </a:extLst>
          </p:cNvPr>
          <p:cNvSpPr txBox="1"/>
          <p:nvPr/>
        </p:nvSpPr>
        <p:spPr>
          <a:xfrm>
            <a:off x="6874094" y="6059941"/>
            <a:ext cx="412293" cy="338554"/>
          </a:xfrm>
          <a:prstGeom prst="rect">
            <a:avLst/>
          </a:prstGeom>
          <a:noFill/>
        </p:spPr>
        <p:txBody>
          <a:bodyPr wrap="none" rtlCol="0">
            <a:spAutoFit/>
          </a:bodyPr>
          <a:lstStyle/>
          <a:p>
            <a:pPr algn="ctr"/>
            <a:r>
              <a:rPr lang="en-US" sz="1600" dirty="0"/>
              <a:t>95</a:t>
            </a:r>
          </a:p>
        </p:txBody>
      </p:sp>
      <p:sp>
        <p:nvSpPr>
          <p:cNvPr id="33" name="TextBox 32">
            <a:extLst>
              <a:ext uri="{FF2B5EF4-FFF2-40B4-BE49-F238E27FC236}">
                <a16:creationId xmlns:a16="http://schemas.microsoft.com/office/drawing/2014/main" id="{7EB8A01D-A461-BD42-8652-52C062E8DBAD}"/>
              </a:ext>
            </a:extLst>
          </p:cNvPr>
          <p:cNvSpPr txBox="1"/>
          <p:nvPr/>
        </p:nvSpPr>
        <p:spPr>
          <a:xfrm>
            <a:off x="7882227" y="6091956"/>
            <a:ext cx="412293" cy="338554"/>
          </a:xfrm>
          <a:prstGeom prst="rect">
            <a:avLst/>
          </a:prstGeom>
          <a:noFill/>
        </p:spPr>
        <p:txBody>
          <a:bodyPr wrap="none" rtlCol="0">
            <a:spAutoFit/>
          </a:bodyPr>
          <a:lstStyle/>
          <a:p>
            <a:pPr algn="ctr"/>
            <a:r>
              <a:rPr lang="en-US" sz="1600" dirty="0"/>
              <a:t>61</a:t>
            </a:r>
          </a:p>
        </p:txBody>
      </p:sp>
      <p:sp>
        <p:nvSpPr>
          <p:cNvPr id="38" name="TextBox 37">
            <a:extLst>
              <a:ext uri="{FF2B5EF4-FFF2-40B4-BE49-F238E27FC236}">
                <a16:creationId xmlns:a16="http://schemas.microsoft.com/office/drawing/2014/main" id="{C61675BE-F20A-5346-883D-CE71EDD0E3AA}"/>
              </a:ext>
            </a:extLst>
          </p:cNvPr>
          <p:cNvSpPr txBox="1"/>
          <p:nvPr/>
        </p:nvSpPr>
        <p:spPr>
          <a:xfrm rot="16200000">
            <a:off x="5207617" y="4233459"/>
            <a:ext cx="814647" cy="323165"/>
          </a:xfrm>
          <a:prstGeom prst="rect">
            <a:avLst/>
          </a:prstGeom>
          <a:noFill/>
        </p:spPr>
        <p:txBody>
          <a:bodyPr wrap="none" rtlCol="0">
            <a:spAutoFit/>
          </a:bodyPr>
          <a:lstStyle/>
          <a:p>
            <a:pPr algn="ctr"/>
            <a:r>
              <a:rPr lang="en-US" sz="1500" b="1" dirty="0"/>
              <a:t>OS (%)</a:t>
            </a:r>
          </a:p>
        </p:txBody>
      </p:sp>
      <p:sp>
        <p:nvSpPr>
          <p:cNvPr id="9" name="Rectangle 8">
            <a:extLst>
              <a:ext uri="{FF2B5EF4-FFF2-40B4-BE49-F238E27FC236}">
                <a16:creationId xmlns:a16="http://schemas.microsoft.com/office/drawing/2014/main" id="{814ACE7D-54EA-0E46-8702-58794A728C63}"/>
              </a:ext>
            </a:extLst>
          </p:cNvPr>
          <p:cNvSpPr/>
          <p:nvPr/>
        </p:nvSpPr>
        <p:spPr bwMode="auto">
          <a:xfrm>
            <a:off x="8704267" y="3171150"/>
            <a:ext cx="194980" cy="194980"/>
          </a:xfrm>
          <a:prstGeom prst="rect">
            <a:avLst/>
          </a:prstGeom>
          <a:solidFill>
            <a:srgbClr val="F9961E"/>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9" name="TextBox 38">
            <a:extLst>
              <a:ext uri="{FF2B5EF4-FFF2-40B4-BE49-F238E27FC236}">
                <a16:creationId xmlns:a16="http://schemas.microsoft.com/office/drawing/2014/main" id="{40CD7B5B-F921-0A42-8751-F500F0B66803}"/>
              </a:ext>
            </a:extLst>
          </p:cNvPr>
          <p:cNvSpPr txBox="1"/>
          <p:nvPr/>
        </p:nvSpPr>
        <p:spPr>
          <a:xfrm>
            <a:off x="8893066" y="3109164"/>
            <a:ext cx="2484976" cy="292388"/>
          </a:xfrm>
          <a:prstGeom prst="rect">
            <a:avLst/>
          </a:prstGeom>
          <a:noFill/>
        </p:spPr>
        <p:txBody>
          <a:bodyPr wrap="none" rtlCol="0">
            <a:spAutoFit/>
          </a:bodyPr>
          <a:lstStyle/>
          <a:p>
            <a:r>
              <a:rPr lang="en-US" sz="1300" b="1" dirty="0" err="1"/>
              <a:t>Nivo</a:t>
            </a:r>
            <a:r>
              <a:rPr lang="en-US" sz="1300" b="1" dirty="0"/>
              <a:t> + </a:t>
            </a:r>
            <a:r>
              <a:rPr lang="en-US" sz="1300" b="1" dirty="0" err="1"/>
              <a:t>ipi</a:t>
            </a:r>
            <a:r>
              <a:rPr lang="en-US" sz="1300" b="1" dirty="0"/>
              <a:t> randomized cohort</a:t>
            </a:r>
          </a:p>
        </p:txBody>
      </p:sp>
      <p:sp>
        <p:nvSpPr>
          <p:cNvPr id="40" name="Rectangle 39">
            <a:extLst>
              <a:ext uri="{FF2B5EF4-FFF2-40B4-BE49-F238E27FC236}">
                <a16:creationId xmlns:a16="http://schemas.microsoft.com/office/drawing/2014/main" id="{F2FD44A9-71FA-A34B-B811-E5A04FD0C1FB}"/>
              </a:ext>
            </a:extLst>
          </p:cNvPr>
          <p:cNvSpPr/>
          <p:nvPr/>
        </p:nvSpPr>
        <p:spPr bwMode="auto">
          <a:xfrm>
            <a:off x="8704267" y="3525524"/>
            <a:ext cx="194980" cy="194980"/>
          </a:xfrm>
          <a:prstGeom prst="rect">
            <a:avLst/>
          </a:prstGeom>
          <a:solidFill>
            <a:srgbClr val="92D05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1" name="TextBox 40">
            <a:extLst>
              <a:ext uri="{FF2B5EF4-FFF2-40B4-BE49-F238E27FC236}">
                <a16:creationId xmlns:a16="http://schemas.microsoft.com/office/drawing/2014/main" id="{62F6DA10-E503-7E40-BBAF-0E5424BBDA16}"/>
              </a:ext>
            </a:extLst>
          </p:cNvPr>
          <p:cNvSpPr txBox="1"/>
          <p:nvPr/>
        </p:nvSpPr>
        <p:spPr>
          <a:xfrm>
            <a:off x="8890361" y="3463538"/>
            <a:ext cx="2848857" cy="292388"/>
          </a:xfrm>
          <a:prstGeom prst="rect">
            <a:avLst/>
          </a:prstGeom>
          <a:noFill/>
        </p:spPr>
        <p:txBody>
          <a:bodyPr wrap="none" rtlCol="0">
            <a:spAutoFit/>
          </a:bodyPr>
          <a:lstStyle/>
          <a:p>
            <a:r>
              <a:rPr lang="en-US" sz="1300" b="1" dirty="0" err="1"/>
              <a:t>Nivo</a:t>
            </a:r>
            <a:r>
              <a:rPr lang="en-US" sz="1300" b="1" dirty="0"/>
              <a:t> + </a:t>
            </a:r>
            <a:r>
              <a:rPr lang="en-US" sz="1300" b="1" dirty="0" err="1"/>
              <a:t>ipi</a:t>
            </a:r>
            <a:r>
              <a:rPr lang="en-US" sz="1300" b="1" dirty="0"/>
              <a:t> non-randomized cohort</a:t>
            </a:r>
          </a:p>
        </p:txBody>
      </p:sp>
    </p:spTree>
    <p:extLst>
      <p:ext uri="{BB962C8B-B14F-4D97-AF65-F5344CB8AC3E}">
        <p14:creationId xmlns:p14="http://schemas.microsoft.com/office/powerpoint/2010/main" val="4072745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676F-911A-BE42-919B-09548269C60E}"/>
              </a:ext>
            </a:extLst>
          </p:cNvPr>
          <p:cNvSpPr>
            <a:spLocks noGrp="1"/>
          </p:cNvSpPr>
          <p:nvPr>
            <p:ph type="title"/>
          </p:nvPr>
        </p:nvSpPr>
        <p:spPr/>
        <p:txBody>
          <a:bodyPr/>
          <a:lstStyle/>
          <a:p>
            <a:pPr algn="ctr"/>
            <a:r>
              <a:rPr lang="en-US" dirty="0"/>
              <a:t>Meeting Agenda</a:t>
            </a:r>
          </a:p>
        </p:txBody>
      </p:sp>
      <p:sp>
        <p:nvSpPr>
          <p:cNvPr id="5" name="Content Placeholder 2">
            <a:extLst>
              <a:ext uri="{FF2B5EF4-FFF2-40B4-BE49-F238E27FC236}">
                <a16:creationId xmlns:a16="http://schemas.microsoft.com/office/drawing/2014/main" id="{2748691A-01EA-2844-AEE5-E841FB8C5EA6}"/>
              </a:ext>
            </a:extLst>
          </p:cNvPr>
          <p:cNvSpPr>
            <a:spLocks noGrp="1"/>
          </p:cNvSpPr>
          <p:nvPr>
            <p:ph idx="1"/>
          </p:nvPr>
        </p:nvSpPr>
        <p:spPr>
          <a:xfrm>
            <a:off x="914639" y="1369854"/>
            <a:ext cx="10307861" cy="4677378"/>
          </a:xfrm>
        </p:spPr>
        <p:txBody>
          <a:bodyPr/>
          <a:lstStyle/>
          <a:p>
            <a:pPr marL="0" indent="0">
              <a:spcBef>
                <a:spcPts val="2000"/>
              </a:spcBef>
              <a:buNone/>
            </a:pPr>
            <a:r>
              <a:rPr lang="en-US" sz="2200" b="1" dirty="0"/>
              <a:t>MODULE 1 – </a:t>
            </a:r>
            <a:r>
              <a:rPr lang="en-US" sz="2200" dirty="0"/>
              <a:t>Evolving Therapeutic Algorithms in Small Cell Lung Cancer (SCLC)</a:t>
            </a:r>
          </a:p>
          <a:p>
            <a:pPr marL="0" indent="0">
              <a:spcBef>
                <a:spcPts val="2000"/>
              </a:spcBef>
              <a:buNone/>
            </a:pPr>
            <a:r>
              <a:rPr lang="en-US" sz="2200" b="1" dirty="0">
                <a:solidFill>
                  <a:srgbClr val="FFC000"/>
                </a:solidFill>
              </a:rPr>
              <a:t>MODULE 2 – </a:t>
            </a:r>
            <a:r>
              <a:rPr lang="en-US" sz="2200" dirty="0">
                <a:solidFill>
                  <a:srgbClr val="FFC000"/>
                </a:solidFill>
              </a:rPr>
              <a:t>Metastatic NSCLC with EGFR Tumor Mutations</a:t>
            </a:r>
          </a:p>
          <a:p>
            <a:pPr marL="0" indent="0">
              <a:spcBef>
                <a:spcPts val="2000"/>
              </a:spcBef>
              <a:buNone/>
            </a:pPr>
            <a:r>
              <a:rPr lang="en-US" sz="2200" b="1" dirty="0">
                <a:solidFill>
                  <a:schemeClr val="tx1"/>
                </a:solidFill>
              </a:rPr>
              <a:t>MODULE 3 – </a:t>
            </a:r>
            <a:r>
              <a:rPr lang="en-US" sz="2200" dirty="0">
                <a:solidFill>
                  <a:schemeClr val="tx1"/>
                </a:solidFill>
              </a:rPr>
              <a:t>Management of NSCLC with ALK Rearrangements</a:t>
            </a:r>
          </a:p>
          <a:p>
            <a:pPr marL="0" indent="0">
              <a:spcBef>
                <a:spcPts val="2000"/>
              </a:spcBef>
              <a:buNone/>
            </a:pPr>
            <a:r>
              <a:rPr lang="en-US" sz="2200" b="1" dirty="0">
                <a:solidFill>
                  <a:schemeClr val="tx1"/>
                </a:solidFill>
              </a:rPr>
              <a:t>MODULE 4 – </a:t>
            </a:r>
            <a:r>
              <a:rPr lang="en-US" sz="2200" dirty="0">
                <a:solidFill>
                  <a:schemeClr val="tx1"/>
                </a:solidFill>
              </a:rPr>
              <a:t>Current and Future Role of Existing and Emerging ROS1 Inhibitors</a:t>
            </a:r>
          </a:p>
          <a:p>
            <a:pPr marL="0" indent="0">
              <a:spcBef>
                <a:spcPts val="2000"/>
              </a:spcBef>
              <a:buNone/>
            </a:pPr>
            <a:r>
              <a:rPr lang="en-US" sz="2200" b="1" dirty="0">
                <a:solidFill>
                  <a:schemeClr val="tx1"/>
                </a:solidFill>
              </a:rPr>
              <a:t>MODULE 5 – </a:t>
            </a:r>
            <a:r>
              <a:rPr lang="en-US" sz="2200" dirty="0">
                <a:solidFill>
                  <a:schemeClr val="tx1"/>
                </a:solidFill>
              </a:rPr>
              <a:t>Metastatic NSCLC with Other Targetable Tumor Mutations</a:t>
            </a:r>
          </a:p>
          <a:p>
            <a:pPr marL="0" indent="0">
              <a:spcBef>
                <a:spcPts val="2000"/>
              </a:spcBef>
              <a:buNone/>
              <a:tabLst>
                <a:tab pos="1763713" algn="l"/>
              </a:tabLst>
            </a:pPr>
            <a:r>
              <a:rPr lang="en-US" sz="2200" b="1" dirty="0">
                <a:solidFill>
                  <a:schemeClr val="tx1"/>
                </a:solidFill>
              </a:rPr>
              <a:t>MODULE 6 – </a:t>
            </a:r>
            <a:r>
              <a:rPr lang="en-US" sz="2200" dirty="0">
                <a:solidFill>
                  <a:schemeClr val="tx1"/>
                </a:solidFill>
              </a:rPr>
              <a:t>Anti-PD-1/PD-L1 Antibodies Alone or in Combination with Other</a:t>
            </a:r>
            <a:br>
              <a:rPr lang="en-US" sz="2200" dirty="0">
                <a:solidFill>
                  <a:schemeClr val="tx1"/>
                </a:solidFill>
              </a:rPr>
            </a:br>
            <a:r>
              <a:rPr lang="en-US" sz="2200" dirty="0">
                <a:solidFill>
                  <a:schemeClr val="tx1"/>
                </a:solidFill>
              </a:rPr>
              <a:t>	Therapies for Metastatic NSCLC</a:t>
            </a:r>
          </a:p>
        </p:txBody>
      </p:sp>
    </p:spTree>
    <p:extLst>
      <p:ext uri="{BB962C8B-B14F-4D97-AF65-F5344CB8AC3E}">
        <p14:creationId xmlns:p14="http://schemas.microsoft.com/office/powerpoint/2010/main" val="953468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p:txBody>
          <a:bodyPr>
            <a:normAutofit/>
          </a:bodyPr>
          <a:lstStyle/>
          <a:p>
            <a:r>
              <a:rPr lang="en-US" sz="2600" dirty="0"/>
              <a:t>Which first-line therapy would you recommend for an asymptomatic patient with metastatic </a:t>
            </a:r>
            <a:r>
              <a:rPr lang="en-US" sz="2600" dirty="0" err="1"/>
              <a:t>nonsquamous</a:t>
            </a:r>
            <a:r>
              <a:rPr lang="en-US" sz="2600" dirty="0"/>
              <a:t> NSCLC with an EGFR exon 19 deletion and a … </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dirty="0" err="1"/>
              <a:t>Osimertinib</a:t>
            </a:r>
            <a:endParaRPr lang="en-US" dirty="0"/>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PD-L1 TPS of 60%</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r>
              <a:rPr lang="en-US" dirty="0" err="1"/>
              <a:t>Osimertinib</a:t>
            </a:r>
            <a:endParaRPr lang="en-US" dirty="0"/>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lstStyle/>
          <a:p>
            <a:r>
              <a:rPr lang="en-US" dirty="0" err="1"/>
              <a:t>Osimertinib</a:t>
            </a:r>
            <a:endParaRPr lang="en-US" dirty="0"/>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lstStyle/>
          <a:p>
            <a:r>
              <a:rPr lang="en-US" dirty="0" err="1"/>
              <a:t>Osimertinib</a:t>
            </a:r>
            <a:endParaRPr lang="en-US" dirty="0"/>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lstStyle/>
          <a:p>
            <a:r>
              <a:rPr lang="en-US" dirty="0" err="1"/>
              <a:t>Osimertinib</a:t>
            </a:r>
            <a:endParaRPr lang="en-US" dirty="0"/>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lstStyle/>
          <a:p>
            <a:r>
              <a:rPr lang="en-US" dirty="0" err="1"/>
              <a:t>Osimertinib</a:t>
            </a:r>
            <a:endParaRPr lang="en-US" dirty="0"/>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dirty="0" err="1"/>
              <a:t>Osimertinib</a:t>
            </a:r>
            <a:endParaRPr lang="en-US" dirty="0"/>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lstStyle/>
          <a:p>
            <a:r>
              <a:rPr lang="en-US" dirty="0" err="1"/>
              <a:t>Osimertinib</a:t>
            </a:r>
            <a:endParaRPr lang="en-US" dirty="0"/>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PD-L1 TPS of 10%</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lstStyle/>
          <a:p>
            <a:r>
              <a:rPr lang="en-US" dirty="0" err="1"/>
              <a:t>Osimertinib</a:t>
            </a:r>
            <a:endParaRPr lang="en-US" dirty="0"/>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lstStyle/>
          <a:p>
            <a:r>
              <a:rPr lang="en-US" dirty="0" err="1"/>
              <a:t>Osimertinib</a:t>
            </a:r>
            <a:endParaRPr lang="en-US" dirty="0"/>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lstStyle/>
          <a:p>
            <a:r>
              <a:rPr lang="en-US" dirty="0" err="1"/>
              <a:t>Osimertinib</a:t>
            </a:r>
            <a:endParaRPr lang="en-US" dirty="0"/>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lstStyle/>
          <a:p>
            <a:r>
              <a:rPr lang="en-US" dirty="0" err="1"/>
              <a:t>Osimertinib</a:t>
            </a:r>
            <a:endParaRPr lang="en-US" dirty="0"/>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lstStyle/>
          <a:p>
            <a:r>
              <a:rPr lang="en-US" dirty="0" err="1"/>
              <a:t>Osimertinib</a:t>
            </a:r>
            <a:endParaRPr lang="en-US" dirty="0"/>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lstStyle/>
          <a:p>
            <a:r>
              <a:rPr lang="en-US" dirty="0" err="1"/>
              <a:t>Osimertinib</a:t>
            </a:r>
            <a:endParaRPr lang="en-US" dirty="0"/>
          </a:p>
        </p:txBody>
      </p:sp>
      <p:sp>
        <p:nvSpPr>
          <p:cNvPr id="21" name="TextBox 20">
            <a:extLst>
              <a:ext uri="{FF2B5EF4-FFF2-40B4-BE49-F238E27FC236}">
                <a16:creationId xmlns:a16="http://schemas.microsoft.com/office/drawing/2014/main" id="{D8958E19-009F-704E-845F-FFCF7D4677A1}"/>
              </a:ext>
            </a:extLst>
          </p:cNvPr>
          <p:cNvSpPr txBox="1"/>
          <p:nvPr/>
        </p:nvSpPr>
        <p:spPr>
          <a:xfrm>
            <a:off x="99392" y="6520071"/>
            <a:ext cx="2204450" cy="276999"/>
          </a:xfrm>
          <a:prstGeom prst="rect">
            <a:avLst/>
          </a:prstGeom>
          <a:noFill/>
        </p:spPr>
        <p:txBody>
          <a:bodyPr wrap="none" rtlCol="0">
            <a:spAutoFit/>
          </a:bodyPr>
          <a:lstStyle/>
          <a:p>
            <a:r>
              <a:rPr lang="en-US" sz="1200" dirty="0"/>
              <a:t>TPS = tumor proportion score</a:t>
            </a:r>
          </a:p>
        </p:txBody>
      </p:sp>
    </p:spTree>
    <p:extLst>
      <p:ext uri="{BB962C8B-B14F-4D97-AF65-F5344CB8AC3E}">
        <p14:creationId xmlns:p14="http://schemas.microsoft.com/office/powerpoint/2010/main" val="40274270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B58CA-FAFC-1B46-ACCC-CD690EC84ACA}"/>
              </a:ext>
            </a:extLst>
          </p:cNvPr>
          <p:cNvSpPr>
            <a:spLocks noGrp="1"/>
          </p:cNvSpPr>
          <p:nvPr>
            <p:ph idx="1"/>
          </p:nvPr>
        </p:nvSpPr>
        <p:spPr/>
        <p:txBody>
          <a:bodyPr/>
          <a:lstStyle/>
          <a:p>
            <a:r>
              <a:rPr lang="en-US" dirty="0" err="1"/>
              <a:t>Atezolizumab</a:t>
            </a:r>
            <a:r>
              <a:rPr lang="en-US" dirty="0"/>
              <a:t>/carboplatin/paclitaxel + bevacizumab </a:t>
            </a:r>
          </a:p>
        </p:txBody>
      </p:sp>
      <p:sp>
        <p:nvSpPr>
          <p:cNvPr id="3" name="Title 2">
            <a:extLst>
              <a:ext uri="{FF2B5EF4-FFF2-40B4-BE49-F238E27FC236}">
                <a16:creationId xmlns:a16="http://schemas.microsoft.com/office/drawing/2014/main" id="{38CE06D3-85A2-A543-9141-6F916CD3F80C}"/>
              </a:ext>
            </a:extLst>
          </p:cNvPr>
          <p:cNvSpPr>
            <a:spLocks noGrp="1"/>
          </p:cNvSpPr>
          <p:nvPr>
            <p:ph type="title"/>
          </p:nvPr>
        </p:nvSpPr>
        <p:spPr>
          <a:xfrm>
            <a:off x="914639" y="240631"/>
            <a:ext cx="10362724" cy="1498600"/>
          </a:xfrm>
        </p:spPr>
        <p:txBody>
          <a:bodyPr>
            <a:noAutofit/>
          </a:bodyPr>
          <a:lstStyle/>
          <a:p>
            <a:r>
              <a:rPr lang="en-US" sz="2400" dirty="0"/>
              <a:t>What is your most likely next systemic therapy for a patient with metastatic </a:t>
            </a:r>
            <a:r>
              <a:rPr lang="en-US" sz="2400" dirty="0" err="1"/>
              <a:t>nonsquamous</a:t>
            </a:r>
            <a:r>
              <a:rPr lang="en-US" sz="2400" dirty="0"/>
              <a:t> NSCLC with an EGFR exon 19 deletion and a PD-L1 TPS of 60% who responds to first-line osimertinib and then experiences disease progression with </a:t>
            </a:r>
            <a:r>
              <a:rPr lang="en-US" sz="2400" u="sng" dirty="0"/>
              <a:t>no targetable secondary mutation</a:t>
            </a:r>
            <a:r>
              <a:rPr lang="en-US" sz="2400" dirty="0"/>
              <a:t>? </a:t>
            </a:r>
          </a:p>
        </p:txBody>
      </p:sp>
      <p:sp>
        <p:nvSpPr>
          <p:cNvPr id="4" name="Content Placeholder 3">
            <a:extLst>
              <a:ext uri="{FF2B5EF4-FFF2-40B4-BE49-F238E27FC236}">
                <a16:creationId xmlns:a16="http://schemas.microsoft.com/office/drawing/2014/main" id="{5EAF1721-1833-CB4F-9AC0-99EE9796A7BA}"/>
              </a:ext>
            </a:extLst>
          </p:cNvPr>
          <p:cNvSpPr>
            <a:spLocks noGrp="1"/>
          </p:cNvSpPr>
          <p:nvPr>
            <p:ph idx="10"/>
          </p:nvPr>
        </p:nvSpPr>
        <p:spPr/>
        <p:txBody>
          <a:bodyPr/>
          <a:lstStyle/>
          <a:p>
            <a:r>
              <a:rPr lang="en-US" dirty="0"/>
              <a:t>Chemotherapy + bevacizumab</a:t>
            </a:r>
          </a:p>
        </p:txBody>
      </p:sp>
      <p:sp>
        <p:nvSpPr>
          <p:cNvPr id="5" name="Content Placeholder 4">
            <a:extLst>
              <a:ext uri="{FF2B5EF4-FFF2-40B4-BE49-F238E27FC236}">
                <a16:creationId xmlns:a16="http://schemas.microsoft.com/office/drawing/2014/main" id="{BE0B83A0-2F48-6D4A-B657-038E7C8538E6}"/>
              </a:ext>
            </a:extLst>
          </p:cNvPr>
          <p:cNvSpPr>
            <a:spLocks noGrp="1"/>
          </p:cNvSpPr>
          <p:nvPr>
            <p:ph idx="11"/>
          </p:nvPr>
        </p:nvSpPr>
        <p:spPr/>
        <p:txBody>
          <a:bodyPr/>
          <a:lstStyle/>
          <a:p>
            <a:r>
              <a:rPr lang="en-US" dirty="0"/>
              <a:t>Pembrolizumab/carboplatin/pemetrexed </a:t>
            </a:r>
          </a:p>
        </p:txBody>
      </p:sp>
      <p:sp>
        <p:nvSpPr>
          <p:cNvPr id="6" name="Content Placeholder 5">
            <a:extLst>
              <a:ext uri="{FF2B5EF4-FFF2-40B4-BE49-F238E27FC236}">
                <a16:creationId xmlns:a16="http://schemas.microsoft.com/office/drawing/2014/main" id="{3768AD9A-920D-2345-9A98-1822B17797A4}"/>
              </a:ext>
            </a:extLst>
          </p:cNvPr>
          <p:cNvSpPr>
            <a:spLocks noGrp="1"/>
          </p:cNvSpPr>
          <p:nvPr>
            <p:ph idx="12"/>
          </p:nvPr>
        </p:nvSpPr>
        <p:spPr/>
        <p:txBody>
          <a:bodyPr/>
          <a:lstStyle/>
          <a:p>
            <a:r>
              <a:rPr lang="en-US" dirty="0"/>
              <a:t>Carbo/pemetrexed/</a:t>
            </a:r>
            <a:r>
              <a:rPr lang="en-US" dirty="0" err="1"/>
              <a:t>osimertinib</a:t>
            </a:r>
            <a:r>
              <a:rPr lang="en-US" dirty="0"/>
              <a:t> </a:t>
            </a:r>
          </a:p>
        </p:txBody>
      </p:sp>
      <p:sp>
        <p:nvSpPr>
          <p:cNvPr id="7" name="Content Placeholder 6">
            <a:extLst>
              <a:ext uri="{FF2B5EF4-FFF2-40B4-BE49-F238E27FC236}">
                <a16:creationId xmlns:a16="http://schemas.microsoft.com/office/drawing/2014/main" id="{81789D3B-FD93-C942-BCE1-374E3F3B9820}"/>
              </a:ext>
            </a:extLst>
          </p:cNvPr>
          <p:cNvSpPr>
            <a:spLocks noGrp="1"/>
          </p:cNvSpPr>
          <p:nvPr>
            <p:ph idx="13"/>
          </p:nvPr>
        </p:nvSpPr>
        <p:spPr/>
        <p:txBody>
          <a:bodyPr/>
          <a:lstStyle/>
          <a:p>
            <a:r>
              <a:rPr lang="en-US" dirty="0" err="1"/>
              <a:t>Atezolizumab</a:t>
            </a:r>
            <a:r>
              <a:rPr lang="en-US" dirty="0"/>
              <a:t>/carboplatin/paclitaxel + bevacizumab </a:t>
            </a:r>
          </a:p>
        </p:txBody>
      </p:sp>
      <p:sp>
        <p:nvSpPr>
          <p:cNvPr id="8" name="Content Placeholder 7">
            <a:extLst>
              <a:ext uri="{FF2B5EF4-FFF2-40B4-BE49-F238E27FC236}">
                <a16:creationId xmlns:a16="http://schemas.microsoft.com/office/drawing/2014/main" id="{78368609-EA4A-6344-B12F-F96360DD7F9B}"/>
              </a:ext>
            </a:extLst>
          </p:cNvPr>
          <p:cNvSpPr>
            <a:spLocks noGrp="1"/>
          </p:cNvSpPr>
          <p:nvPr>
            <p:ph idx="14"/>
          </p:nvPr>
        </p:nvSpPr>
        <p:spPr/>
        <p:txBody>
          <a:bodyPr/>
          <a:lstStyle/>
          <a:p>
            <a:r>
              <a:rPr lang="en-US" dirty="0" err="1"/>
              <a:t>Atezolizumab</a:t>
            </a:r>
            <a:r>
              <a:rPr lang="en-US" dirty="0"/>
              <a:t>/carboplatin/paclitaxel + bevacizumab </a:t>
            </a:r>
          </a:p>
        </p:txBody>
      </p:sp>
      <p:sp>
        <p:nvSpPr>
          <p:cNvPr id="9" name="Content Placeholder 8">
            <a:extLst>
              <a:ext uri="{FF2B5EF4-FFF2-40B4-BE49-F238E27FC236}">
                <a16:creationId xmlns:a16="http://schemas.microsoft.com/office/drawing/2014/main" id="{E0AD64B3-BFBD-F74A-938D-CC3BD31BFC63}"/>
              </a:ext>
            </a:extLst>
          </p:cNvPr>
          <p:cNvSpPr>
            <a:spLocks noGrp="1"/>
          </p:cNvSpPr>
          <p:nvPr>
            <p:ph idx="15"/>
          </p:nvPr>
        </p:nvSpPr>
        <p:spPr/>
        <p:txBody>
          <a:bodyPr/>
          <a:lstStyle/>
          <a:p>
            <a:r>
              <a:rPr lang="en-US" dirty="0"/>
              <a:t>Chemotherapy + bevacizumab</a:t>
            </a:r>
          </a:p>
        </p:txBody>
      </p:sp>
    </p:spTree>
    <p:extLst>
      <p:ext uri="{BB962C8B-B14F-4D97-AF65-F5344CB8AC3E}">
        <p14:creationId xmlns:p14="http://schemas.microsoft.com/office/powerpoint/2010/main" val="16551681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14400" y="1987825"/>
            <a:ext cx="10363200" cy="2027583"/>
          </a:xfrm>
        </p:spPr>
        <p:txBody>
          <a:bodyPr/>
          <a:lstStyle/>
          <a:p>
            <a:r>
              <a:rPr lang="en-US" sz="3600" cap="none" dirty="0" err="1"/>
              <a:t>Osimertinib</a:t>
            </a:r>
            <a:r>
              <a:rPr lang="en-US" sz="3600" cap="none" dirty="0"/>
              <a:t> vs Comparator EGFR-TKI as First-Line Treatment for </a:t>
            </a:r>
            <a:r>
              <a:rPr lang="en-US" sz="3600" cap="none" dirty="0" err="1"/>
              <a:t>EGFRm</a:t>
            </a:r>
            <a:r>
              <a:rPr lang="en-US" sz="3600" cap="none" dirty="0"/>
              <a:t> Advanced NSCLC (FLAURA): Final Overall Survival Analysis</a:t>
            </a:r>
            <a:r>
              <a:rPr lang="en-US" sz="3600" dirty="0"/>
              <a:t> </a:t>
            </a:r>
            <a:br>
              <a:rPr lang="en-US" sz="3600" dirty="0"/>
            </a:br>
            <a:endParaRPr lang="en-US" sz="3600"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5111240"/>
            <a:ext cx="10363200" cy="955497"/>
          </a:xfrm>
        </p:spPr>
        <p:txBody>
          <a:bodyPr/>
          <a:lstStyle/>
          <a:p>
            <a:r>
              <a:rPr lang="en-US" sz="3200" dirty="0"/>
              <a:t>Ramalingam SS et al. </a:t>
            </a:r>
            <a:br>
              <a:rPr lang="en-US" sz="3200" dirty="0"/>
            </a:br>
            <a:r>
              <a:rPr lang="en-US" sz="3200" i="1" dirty="0"/>
              <a:t>Proc ESMO </a:t>
            </a:r>
            <a:r>
              <a:rPr lang="en-US" sz="3200" dirty="0"/>
              <a:t>2019;Abstract LBA5_PR.</a:t>
            </a:r>
          </a:p>
        </p:txBody>
      </p:sp>
    </p:spTree>
    <p:extLst>
      <p:ext uri="{BB962C8B-B14F-4D97-AF65-F5344CB8AC3E}">
        <p14:creationId xmlns:p14="http://schemas.microsoft.com/office/powerpoint/2010/main" val="3305631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E6065082-037C-464D-8794-7D5BE9FCFEBA}"/>
              </a:ext>
            </a:extLst>
          </p:cNvPr>
          <p:cNvPicPr>
            <a:picLocks noChangeAspect="1"/>
          </p:cNvPicPr>
          <p:nvPr/>
        </p:nvPicPr>
        <p:blipFill>
          <a:blip r:embed="rId2"/>
          <a:stretch>
            <a:fillRect/>
          </a:stretch>
        </p:blipFill>
        <p:spPr>
          <a:xfrm>
            <a:off x="2211847" y="1107593"/>
            <a:ext cx="7922119" cy="4959246"/>
          </a:xfrm>
          <a:prstGeom prst="rect">
            <a:avLst/>
          </a:prstGeom>
        </p:spPr>
      </p:pic>
      <p:sp>
        <p:nvSpPr>
          <p:cNvPr id="4" name="Title 3">
            <a:extLst>
              <a:ext uri="{FF2B5EF4-FFF2-40B4-BE49-F238E27FC236}">
                <a16:creationId xmlns:a16="http://schemas.microsoft.com/office/drawing/2014/main" id="{69940C87-1E46-3A4E-8B44-8C55D9498C29}"/>
              </a:ext>
            </a:extLst>
          </p:cNvPr>
          <p:cNvSpPr>
            <a:spLocks noGrp="1"/>
          </p:cNvSpPr>
          <p:nvPr>
            <p:ph type="title"/>
          </p:nvPr>
        </p:nvSpPr>
        <p:spPr/>
        <p:txBody>
          <a:bodyPr/>
          <a:lstStyle/>
          <a:p>
            <a:r>
              <a:rPr lang="en-US" dirty="0"/>
              <a:t>FLAURA: Final Overall Survival Analysis</a:t>
            </a:r>
          </a:p>
        </p:txBody>
      </p:sp>
      <p:sp>
        <p:nvSpPr>
          <p:cNvPr id="2" name="TextBox 1">
            <a:extLst>
              <a:ext uri="{FF2B5EF4-FFF2-40B4-BE49-F238E27FC236}">
                <a16:creationId xmlns:a16="http://schemas.microsoft.com/office/drawing/2014/main" id="{30620160-B03B-B245-81E6-7E8D3432E11E}"/>
              </a:ext>
            </a:extLst>
          </p:cNvPr>
          <p:cNvSpPr txBox="1"/>
          <p:nvPr/>
        </p:nvSpPr>
        <p:spPr>
          <a:xfrm>
            <a:off x="99167" y="6492172"/>
            <a:ext cx="5646097" cy="338554"/>
          </a:xfrm>
          <a:prstGeom prst="rect">
            <a:avLst/>
          </a:prstGeom>
          <a:noFill/>
        </p:spPr>
        <p:txBody>
          <a:bodyPr wrap="none" rtlCol="0">
            <a:spAutoFit/>
          </a:bodyPr>
          <a:lstStyle/>
          <a:p>
            <a:r>
              <a:rPr lang="en-US" sz="1600" dirty="0"/>
              <a:t>Ramalingam SS et al. </a:t>
            </a:r>
            <a:r>
              <a:rPr lang="en-US" sz="1600" i="1" dirty="0"/>
              <a:t>Proc ESMO </a:t>
            </a:r>
            <a:r>
              <a:rPr lang="en-US" sz="1600" dirty="0"/>
              <a:t>2019;Abstract LBA5_PR.</a:t>
            </a:r>
          </a:p>
        </p:txBody>
      </p:sp>
      <p:graphicFrame>
        <p:nvGraphicFramePr>
          <p:cNvPr id="6" name="Table 5">
            <a:extLst>
              <a:ext uri="{FF2B5EF4-FFF2-40B4-BE49-F238E27FC236}">
                <a16:creationId xmlns:a16="http://schemas.microsoft.com/office/drawing/2014/main" id="{BA9AB1B4-A514-3141-811A-F7B086E38DA1}"/>
              </a:ext>
            </a:extLst>
          </p:cNvPr>
          <p:cNvGraphicFramePr>
            <a:graphicFrameLocks noGrp="1"/>
          </p:cNvGraphicFramePr>
          <p:nvPr>
            <p:extLst>
              <p:ext uri="{D42A27DB-BD31-4B8C-83A1-F6EECF244321}">
                <p14:modId xmlns:p14="http://schemas.microsoft.com/office/powerpoint/2010/main" val="815457743"/>
              </p:ext>
            </p:extLst>
          </p:nvPr>
        </p:nvGraphicFramePr>
        <p:xfrm>
          <a:off x="7355201" y="1195282"/>
          <a:ext cx="4343401" cy="1219200"/>
        </p:xfrm>
        <a:graphic>
          <a:graphicData uri="http://schemas.openxmlformats.org/drawingml/2006/table">
            <a:tbl>
              <a:tblPr firstRow="1" bandRow="1">
                <a:tableStyleId>{21E4AEA4-8DFA-4A89-87EB-49C32662AFE0}</a:tableStyleId>
              </a:tblPr>
              <a:tblGrid>
                <a:gridCol w="2298846">
                  <a:extLst>
                    <a:ext uri="{9D8B030D-6E8A-4147-A177-3AD203B41FA5}">
                      <a16:colId xmlns:a16="http://schemas.microsoft.com/office/drawing/2014/main" val="521659944"/>
                    </a:ext>
                  </a:extLst>
                </a:gridCol>
                <a:gridCol w="800769">
                  <a:extLst>
                    <a:ext uri="{9D8B030D-6E8A-4147-A177-3AD203B41FA5}">
                      <a16:colId xmlns:a16="http://schemas.microsoft.com/office/drawing/2014/main" val="4278985849"/>
                    </a:ext>
                  </a:extLst>
                </a:gridCol>
                <a:gridCol w="1243786">
                  <a:extLst>
                    <a:ext uri="{9D8B030D-6E8A-4147-A177-3AD203B41FA5}">
                      <a16:colId xmlns:a16="http://schemas.microsoft.com/office/drawing/2014/main" val="216980041"/>
                    </a:ext>
                  </a:extLst>
                </a:gridCol>
              </a:tblGrid>
              <a:tr h="272246">
                <a:tc>
                  <a:txBody>
                    <a:bodyPr/>
                    <a:lstStyle/>
                    <a:p>
                      <a:r>
                        <a:rPr lang="en-US" sz="1400" dirty="0">
                          <a:solidFill>
                            <a:schemeClr val="tx1"/>
                          </a:solidFill>
                        </a:rPr>
                        <a:t>EGFR TKI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2B4F"/>
                    </a:solidFill>
                  </a:tcPr>
                </a:tc>
                <a:tc>
                  <a:txBody>
                    <a:bodyPr/>
                    <a:lstStyle/>
                    <a:p>
                      <a:pPr algn="ctr"/>
                      <a:r>
                        <a:rPr lang="en-US" sz="1400" dirty="0">
                          <a:solidFill>
                            <a:schemeClr val="tx1"/>
                          </a:solidFill>
                        </a:rPr>
                        <a:t>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2B4F"/>
                    </a:solidFill>
                  </a:tcPr>
                </a:tc>
                <a:tc>
                  <a:txBody>
                    <a:bodyPr/>
                    <a:lstStyle/>
                    <a:p>
                      <a:pPr algn="ctr"/>
                      <a:r>
                        <a:rPr lang="en-US" sz="1400" dirty="0">
                          <a:solidFill>
                            <a:schemeClr val="tx1"/>
                          </a:solidFill>
                        </a:rPr>
                        <a:t>Median OS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2B4F"/>
                    </a:solidFill>
                  </a:tcPr>
                </a:tc>
                <a:extLst>
                  <a:ext uri="{0D108BD9-81ED-4DB2-BD59-A6C34878D82A}">
                    <a16:rowId xmlns:a16="http://schemas.microsoft.com/office/drawing/2014/main" val="2264394524"/>
                  </a:ext>
                </a:extLst>
              </a:tr>
              <a:tr h="255746">
                <a:tc>
                  <a:txBody>
                    <a:bodyPr/>
                    <a:lstStyle/>
                    <a:p>
                      <a:r>
                        <a:rPr lang="en-US" sz="1400" dirty="0" err="1">
                          <a:solidFill>
                            <a:schemeClr val="tx1"/>
                          </a:solidFill>
                        </a:rPr>
                        <a:t>Osimertinib</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algn="ctr"/>
                      <a:r>
                        <a:rPr lang="en-US" sz="1400" dirty="0">
                          <a:solidFill>
                            <a:schemeClr val="tx1"/>
                          </a:solidFill>
                        </a:rPr>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algn="ctr"/>
                      <a:r>
                        <a:rPr lang="en-US" sz="1400" dirty="0">
                          <a:solidFill>
                            <a:schemeClr val="tx1"/>
                          </a:solidFill>
                        </a:rPr>
                        <a:t>38.6 </a:t>
                      </a:r>
                      <a:r>
                        <a:rPr lang="en-US" sz="1400" dirty="0" err="1">
                          <a:solidFill>
                            <a:schemeClr val="tx1"/>
                          </a:solidFill>
                        </a:rPr>
                        <a:t>mo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3156042727"/>
                  </a:ext>
                </a:extLst>
              </a:tr>
              <a:tr h="255746">
                <a:tc>
                  <a:txBody>
                    <a:bodyPr/>
                    <a:lstStyle/>
                    <a:p>
                      <a:r>
                        <a:rPr lang="en-US" sz="1400" dirty="0">
                          <a:solidFill>
                            <a:schemeClr val="tx1"/>
                          </a:solidFill>
                        </a:rPr>
                        <a:t>Comparator EGFR TKI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algn="ctr"/>
                      <a:r>
                        <a:rPr lang="en-US" sz="1400" dirty="0">
                          <a:solidFill>
                            <a:schemeClr val="tx1"/>
                          </a:solidFill>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algn="ctr"/>
                      <a:r>
                        <a:rPr lang="en-US" sz="1400" dirty="0">
                          <a:solidFill>
                            <a:schemeClr val="tx1"/>
                          </a:solidFill>
                        </a:rPr>
                        <a:t>31.8 </a:t>
                      </a:r>
                      <a:r>
                        <a:rPr lang="en-US" sz="1400" dirty="0" err="1">
                          <a:solidFill>
                            <a:schemeClr val="tx1"/>
                          </a:solidFill>
                        </a:rPr>
                        <a:t>mo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2371218731"/>
                  </a:ext>
                </a:extLst>
              </a:tr>
              <a:tr h="255746">
                <a:tc>
                  <a:txBody>
                    <a:bodyPr/>
                    <a:lstStyle/>
                    <a:p>
                      <a:r>
                        <a:rPr lang="en-US" sz="1400" dirty="0">
                          <a:solidFill>
                            <a:schemeClr val="tx1"/>
                          </a:solidFill>
                        </a:rPr>
                        <a:t>Hazard ratio (</a:t>
                      </a:r>
                      <a:r>
                        <a:rPr lang="en-US" sz="1400" i="1" dirty="0">
                          <a:solidFill>
                            <a:schemeClr val="tx1"/>
                          </a:solidFill>
                        </a:rPr>
                        <a:t>p</a:t>
                      </a:r>
                      <a:r>
                        <a:rPr lang="en-US" sz="1400" dirty="0">
                          <a:solidFill>
                            <a:schemeClr val="tx1"/>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gridSpan="2">
                  <a:txBody>
                    <a:bodyPr/>
                    <a:lstStyle/>
                    <a:p>
                      <a:pPr algn="ctr"/>
                      <a:r>
                        <a:rPr lang="en-US" sz="1400" dirty="0">
                          <a:solidFill>
                            <a:schemeClr val="tx1"/>
                          </a:solidFill>
                        </a:rPr>
                        <a:t>0.799 (0.0462)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hMerge="1">
                  <a:txBody>
                    <a:bodyPr/>
                    <a:lstStyle/>
                    <a:p>
                      <a:pPr algn="ctr"/>
                      <a:endParaRPr lang="en-US" dirty="0">
                        <a:solidFill>
                          <a:schemeClr val="tx2"/>
                        </a:solidFill>
                      </a:endParaRPr>
                    </a:p>
                  </a:txBody>
                  <a:tcPr/>
                </a:tc>
                <a:extLst>
                  <a:ext uri="{0D108BD9-81ED-4DB2-BD59-A6C34878D82A}">
                    <a16:rowId xmlns:a16="http://schemas.microsoft.com/office/drawing/2014/main" val="1395963292"/>
                  </a:ext>
                </a:extLst>
              </a:tr>
            </a:tbl>
          </a:graphicData>
        </a:graphic>
      </p:graphicFrame>
      <p:sp>
        <p:nvSpPr>
          <p:cNvPr id="3" name="TextBox 2">
            <a:extLst>
              <a:ext uri="{FF2B5EF4-FFF2-40B4-BE49-F238E27FC236}">
                <a16:creationId xmlns:a16="http://schemas.microsoft.com/office/drawing/2014/main" id="{F3B3D5C8-E682-6842-A790-E4A10B8EB8D8}"/>
              </a:ext>
            </a:extLst>
          </p:cNvPr>
          <p:cNvSpPr txBox="1"/>
          <p:nvPr/>
        </p:nvSpPr>
        <p:spPr>
          <a:xfrm>
            <a:off x="4727432" y="6046843"/>
            <a:ext cx="3582519" cy="338554"/>
          </a:xfrm>
          <a:prstGeom prst="rect">
            <a:avLst/>
          </a:prstGeom>
          <a:noFill/>
        </p:spPr>
        <p:txBody>
          <a:bodyPr wrap="none" rtlCol="0">
            <a:spAutoFit/>
          </a:bodyPr>
          <a:lstStyle/>
          <a:p>
            <a:pPr algn="ctr"/>
            <a:r>
              <a:rPr lang="en-US" sz="1600" b="1" dirty="0"/>
              <a:t>Time from </a:t>
            </a:r>
            <a:r>
              <a:rPr lang="en-US" sz="1600" b="1" dirty="0" err="1"/>
              <a:t>randomisation</a:t>
            </a:r>
            <a:r>
              <a:rPr lang="en-US" sz="1600" b="1" dirty="0"/>
              <a:t> (months)</a:t>
            </a:r>
          </a:p>
        </p:txBody>
      </p:sp>
      <p:sp>
        <p:nvSpPr>
          <p:cNvPr id="8" name="TextBox 7">
            <a:extLst>
              <a:ext uri="{FF2B5EF4-FFF2-40B4-BE49-F238E27FC236}">
                <a16:creationId xmlns:a16="http://schemas.microsoft.com/office/drawing/2014/main" id="{1825A707-773E-DF4A-AE2D-2594B7AE20E0}"/>
              </a:ext>
            </a:extLst>
          </p:cNvPr>
          <p:cNvSpPr txBox="1"/>
          <p:nvPr/>
        </p:nvSpPr>
        <p:spPr>
          <a:xfrm rot="16200000">
            <a:off x="295068" y="3094310"/>
            <a:ext cx="3050836" cy="338554"/>
          </a:xfrm>
          <a:prstGeom prst="rect">
            <a:avLst/>
          </a:prstGeom>
          <a:noFill/>
        </p:spPr>
        <p:txBody>
          <a:bodyPr wrap="none" rtlCol="0">
            <a:spAutoFit/>
          </a:bodyPr>
          <a:lstStyle/>
          <a:p>
            <a:pPr algn="ctr"/>
            <a:r>
              <a:rPr lang="en-US" sz="1600" b="1" dirty="0"/>
              <a:t>Probability of overall survival</a:t>
            </a:r>
          </a:p>
        </p:txBody>
      </p:sp>
    </p:spTree>
    <p:extLst>
      <p:ext uri="{BB962C8B-B14F-4D97-AF65-F5344CB8AC3E}">
        <p14:creationId xmlns:p14="http://schemas.microsoft.com/office/powerpoint/2010/main" val="22122867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F9C6B4EC-02EA-0747-B70A-CFD26A1C8CBB}"/>
              </a:ext>
            </a:extLst>
          </p:cNvPr>
          <p:cNvCxnSpPr>
            <a:cxnSpLocks/>
          </p:cNvCxnSpPr>
          <p:nvPr/>
        </p:nvCxnSpPr>
        <p:spPr bwMode="auto">
          <a:xfrm>
            <a:off x="10014472" y="4470351"/>
            <a:ext cx="408243"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23846790-3EE2-9B48-9D91-4EFE6F28CFE5}"/>
              </a:ext>
            </a:extLst>
          </p:cNvPr>
          <p:cNvCxnSpPr>
            <a:cxnSpLocks/>
          </p:cNvCxnSpPr>
          <p:nvPr/>
        </p:nvCxnSpPr>
        <p:spPr bwMode="auto">
          <a:xfrm>
            <a:off x="10834103" y="4454102"/>
            <a:ext cx="408243"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8" name="Straight Arrow Connector 37">
            <a:extLst>
              <a:ext uri="{FF2B5EF4-FFF2-40B4-BE49-F238E27FC236}">
                <a16:creationId xmlns:a16="http://schemas.microsoft.com/office/drawing/2014/main" id="{EFA8530F-3118-C34D-AF68-020F55F35036}"/>
              </a:ext>
            </a:extLst>
          </p:cNvPr>
          <p:cNvCxnSpPr>
            <a:cxnSpLocks/>
          </p:cNvCxnSpPr>
          <p:nvPr/>
        </p:nvCxnSpPr>
        <p:spPr bwMode="auto">
          <a:xfrm>
            <a:off x="9955992" y="2002320"/>
            <a:ext cx="408243"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0" name="Straight Arrow Connector 39">
            <a:extLst>
              <a:ext uri="{FF2B5EF4-FFF2-40B4-BE49-F238E27FC236}">
                <a16:creationId xmlns:a16="http://schemas.microsoft.com/office/drawing/2014/main" id="{B3E77F5D-6DB5-FD48-A07C-2BB544FC13B7}"/>
              </a:ext>
            </a:extLst>
          </p:cNvPr>
          <p:cNvCxnSpPr>
            <a:cxnSpLocks/>
          </p:cNvCxnSpPr>
          <p:nvPr/>
        </p:nvCxnSpPr>
        <p:spPr bwMode="auto">
          <a:xfrm>
            <a:off x="10835465" y="2002320"/>
            <a:ext cx="408243"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Arrow Connector 36">
            <a:extLst>
              <a:ext uri="{FF2B5EF4-FFF2-40B4-BE49-F238E27FC236}">
                <a16:creationId xmlns:a16="http://schemas.microsoft.com/office/drawing/2014/main" id="{0BA8BE6D-A49F-EE46-9232-E015A55F4A16}"/>
              </a:ext>
            </a:extLst>
          </p:cNvPr>
          <p:cNvCxnSpPr>
            <a:cxnSpLocks/>
          </p:cNvCxnSpPr>
          <p:nvPr/>
        </p:nvCxnSpPr>
        <p:spPr bwMode="auto">
          <a:xfrm>
            <a:off x="8522196" y="4459809"/>
            <a:ext cx="1142999"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Arrow Connector 26">
            <a:extLst>
              <a:ext uri="{FF2B5EF4-FFF2-40B4-BE49-F238E27FC236}">
                <a16:creationId xmlns:a16="http://schemas.microsoft.com/office/drawing/2014/main" id="{4BB874CE-76EA-0C43-9910-2B0506B0352E}"/>
              </a:ext>
            </a:extLst>
          </p:cNvPr>
          <p:cNvCxnSpPr>
            <a:cxnSpLocks/>
          </p:cNvCxnSpPr>
          <p:nvPr/>
        </p:nvCxnSpPr>
        <p:spPr bwMode="auto">
          <a:xfrm>
            <a:off x="8449243" y="2002320"/>
            <a:ext cx="1142999"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Arrow Connector 5">
            <a:extLst>
              <a:ext uri="{FF2B5EF4-FFF2-40B4-BE49-F238E27FC236}">
                <a16:creationId xmlns:a16="http://schemas.microsoft.com/office/drawing/2014/main" id="{7609E7C4-C4DB-EE40-A68D-06493FFADCEF}"/>
              </a:ext>
            </a:extLst>
          </p:cNvPr>
          <p:cNvCxnSpPr>
            <a:cxnSpLocks/>
          </p:cNvCxnSpPr>
          <p:nvPr/>
        </p:nvCxnSpPr>
        <p:spPr bwMode="auto">
          <a:xfrm>
            <a:off x="6490416" y="2010004"/>
            <a:ext cx="1142999"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4" name="Title 3"/>
          <p:cNvSpPr>
            <a:spLocks noGrp="1"/>
          </p:cNvSpPr>
          <p:nvPr>
            <p:ph type="title"/>
          </p:nvPr>
        </p:nvSpPr>
        <p:spPr/>
        <p:txBody>
          <a:bodyPr/>
          <a:lstStyle/>
          <a:p>
            <a:r>
              <a:rPr lang="en-US" sz="2800" dirty="0"/>
              <a:t>FLAURA2 Phase III Study Design</a:t>
            </a:r>
            <a:endParaRPr lang="en-US" altLang="x-none" sz="2800" dirty="0">
              <a:latin typeface="Arial" charset="0"/>
              <a:ea typeface="Arial" charset="0"/>
              <a:cs typeface="Arial" charset="0"/>
            </a:endParaRPr>
          </a:p>
        </p:txBody>
      </p:sp>
      <p:sp>
        <p:nvSpPr>
          <p:cNvPr id="3075" name="TextBox 6"/>
          <p:cNvSpPr txBox="1">
            <a:spLocks noChangeArrowheads="1"/>
          </p:cNvSpPr>
          <p:nvPr/>
        </p:nvSpPr>
        <p:spPr bwMode="auto">
          <a:xfrm>
            <a:off x="61231" y="6408575"/>
            <a:ext cx="995324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lstStyle>
            <a:lvl1pPr eaLnBrk="0" hangingPunct="0">
              <a:defRPr sz="3600" b="1">
                <a:solidFill>
                  <a:schemeClr val="accent2"/>
                </a:solidFill>
                <a:latin typeface="Arial" charset="0"/>
                <a:ea typeface="MS PGothic" charset="-128"/>
              </a:defRPr>
            </a:lvl1pPr>
            <a:lvl2pPr marL="742950" indent="-285750" eaLnBrk="0" hangingPunct="0">
              <a:defRPr sz="3600" b="1">
                <a:solidFill>
                  <a:schemeClr val="accent2"/>
                </a:solidFill>
                <a:latin typeface="Arial" charset="0"/>
                <a:ea typeface="MS PGothic" charset="-128"/>
              </a:defRPr>
            </a:lvl2pPr>
            <a:lvl3pPr marL="1143000" indent="-228600" eaLnBrk="0" hangingPunct="0">
              <a:defRPr sz="3600" b="1">
                <a:solidFill>
                  <a:schemeClr val="accent2"/>
                </a:solidFill>
                <a:latin typeface="Arial" charset="0"/>
                <a:ea typeface="MS PGothic" charset="-128"/>
              </a:defRPr>
            </a:lvl3pPr>
            <a:lvl4pPr marL="1600200" indent="-228600" eaLnBrk="0" hangingPunct="0">
              <a:defRPr sz="3600" b="1">
                <a:solidFill>
                  <a:schemeClr val="accent2"/>
                </a:solidFill>
                <a:latin typeface="Arial" charset="0"/>
                <a:ea typeface="MS PGothic" charset="-128"/>
              </a:defRPr>
            </a:lvl4pPr>
            <a:lvl5pPr marL="2057400" indent="-228600" eaLnBrk="0" hangingPunct="0">
              <a:defRPr sz="3600" b="1">
                <a:solidFill>
                  <a:schemeClr val="accent2"/>
                </a:solidFill>
                <a:latin typeface="Arial" charset="0"/>
                <a:ea typeface="MS PGothic" charset="-128"/>
              </a:defRPr>
            </a:lvl5pPr>
            <a:lvl6pPr marL="2514600" indent="-228600" defTabSz="455613"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5613"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5613"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5613" eaLnBrk="0" fontAlgn="base" hangingPunct="0">
              <a:spcBef>
                <a:spcPct val="0"/>
              </a:spcBef>
              <a:spcAft>
                <a:spcPct val="0"/>
              </a:spcAft>
              <a:defRPr sz="3600" b="1">
                <a:solidFill>
                  <a:schemeClr val="accent2"/>
                </a:solidFill>
                <a:latin typeface="Arial" charset="0"/>
                <a:ea typeface="MS PGothic" charset="-128"/>
              </a:defRPr>
            </a:lvl9pPr>
          </a:lstStyle>
          <a:p>
            <a:r>
              <a:rPr lang="en-US" sz="1600" b="0" dirty="0" err="1">
                <a:solidFill>
                  <a:schemeClr val="tx1"/>
                </a:solidFill>
              </a:rPr>
              <a:t>Jänne</a:t>
            </a:r>
            <a:r>
              <a:rPr lang="en-US" sz="1600" b="0" dirty="0">
                <a:solidFill>
                  <a:schemeClr val="tx1"/>
                </a:solidFill>
              </a:rPr>
              <a:t> PA et al. </a:t>
            </a:r>
            <a:r>
              <a:rPr lang="en-US" sz="1600" b="0" i="1" dirty="0">
                <a:solidFill>
                  <a:schemeClr val="tx1"/>
                </a:solidFill>
              </a:rPr>
              <a:t>Proc IASLC </a:t>
            </a:r>
            <a:r>
              <a:rPr lang="en-US" sz="1600" b="0" dirty="0">
                <a:solidFill>
                  <a:schemeClr val="tx1"/>
                </a:solidFill>
              </a:rPr>
              <a:t>2019;Abstract OA07.01. </a:t>
            </a:r>
            <a:r>
              <a:rPr lang="en-US" sz="1600" b="0" dirty="0" err="1">
                <a:solidFill>
                  <a:schemeClr val="tx1"/>
                </a:solidFill>
              </a:rPr>
              <a:t>www.clinicaltrials.gov</a:t>
            </a:r>
            <a:r>
              <a:rPr lang="en-US" sz="1600" b="0" dirty="0">
                <a:solidFill>
                  <a:schemeClr val="tx1"/>
                </a:solidFill>
              </a:rPr>
              <a:t> (NCT04035486)</a:t>
            </a:r>
          </a:p>
        </p:txBody>
      </p:sp>
      <p:sp>
        <p:nvSpPr>
          <p:cNvPr id="18" name="Rectangle 18"/>
          <p:cNvSpPr>
            <a:spLocks noChangeArrowheads="1"/>
          </p:cNvSpPr>
          <p:nvPr/>
        </p:nvSpPr>
        <p:spPr bwMode="auto">
          <a:xfrm>
            <a:off x="4769514" y="1370794"/>
            <a:ext cx="2480018" cy="1247999"/>
          </a:xfrm>
          <a:prstGeom prst="rect">
            <a:avLst/>
          </a:prstGeom>
          <a:solidFill>
            <a:srgbClr val="F9961E"/>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1800" b="1" dirty="0" err="1">
                <a:solidFill>
                  <a:srgbClr val="000090"/>
                </a:solidFill>
                <a:ea typeface="Arial" charset="0"/>
                <a:cs typeface="Arial" charset="0"/>
              </a:rPr>
              <a:t>Osimertinib</a:t>
            </a:r>
            <a:r>
              <a:rPr lang="en-US" sz="1800" b="1" dirty="0">
                <a:solidFill>
                  <a:srgbClr val="000090"/>
                </a:solidFill>
                <a:ea typeface="Arial" charset="0"/>
                <a:cs typeface="Arial" charset="0"/>
              </a:rPr>
              <a:t> + </a:t>
            </a:r>
          </a:p>
          <a:p>
            <a:pPr algn="ctr">
              <a:defRPr/>
            </a:pPr>
            <a:r>
              <a:rPr lang="en-US" sz="1800" b="1" dirty="0">
                <a:solidFill>
                  <a:srgbClr val="000090"/>
                </a:solidFill>
                <a:ea typeface="Arial" charset="0"/>
                <a:cs typeface="Arial" charset="0"/>
              </a:rPr>
              <a:t>cisplatin / carboplatin + pemetrexed x 4</a:t>
            </a:r>
          </a:p>
        </p:txBody>
      </p:sp>
      <p:sp>
        <p:nvSpPr>
          <p:cNvPr id="19" name="Rectangle 18"/>
          <p:cNvSpPr>
            <a:spLocks noChangeArrowheads="1"/>
          </p:cNvSpPr>
          <p:nvPr/>
        </p:nvSpPr>
        <p:spPr bwMode="auto">
          <a:xfrm>
            <a:off x="4769514" y="4066687"/>
            <a:ext cx="4751930" cy="844551"/>
          </a:xfrm>
          <a:prstGeom prst="rect">
            <a:avLst/>
          </a:prstGeom>
          <a:solidFill>
            <a:srgbClr val="99CD13"/>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2000" b="1" dirty="0" err="1">
                <a:solidFill>
                  <a:srgbClr val="000090"/>
                </a:solidFill>
                <a:ea typeface="Arial" charset="0"/>
                <a:cs typeface="Arial" charset="0"/>
              </a:rPr>
              <a:t>Osimertinib</a:t>
            </a:r>
            <a:endParaRPr lang="en-US" sz="2000" b="1" dirty="0">
              <a:solidFill>
                <a:srgbClr val="000090"/>
              </a:solidFill>
              <a:ea typeface="Arial" charset="0"/>
              <a:cs typeface="Arial" charset="0"/>
            </a:endParaRPr>
          </a:p>
        </p:txBody>
      </p:sp>
      <p:cxnSp>
        <p:nvCxnSpPr>
          <p:cNvPr id="3078" name="Straight Connector 10"/>
          <p:cNvCxnSpPr>
            <a:cxnSpLocks noChangeShapeType="1"/>
          </p:cNvCxnSpPr>
          <p:nvPr/>
        </p:nvCxnSpPr>
        <p:spPr bwMode="auto">
          <a:xfrm>
            <a:off x="3355851" y="3276709"/>
            <a:ext cx="10350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3079" name="Group 82"/>
          <p:cNvGrpSpPr>
            <a:grpSpLocks/>
          </p:cNvGrpSpPr>
          <p:nvPr/>
        </p:nvGrpSpPr>
        <p:grpSpPr bwMode="auto">
          <a:xfrm>
            <a:off x="4395658" y="1987662"/>
            <a:ext cx="373856" cy="2511425"/>
            <a:chOff x="2792945" y="1617776"/>
            <a:chExt cx="424682" cy="4393307"/>
          </a:xfrm>
        </p:grpSpPr>
        <p:cxnSp>
          <p:nvCxnSpPr>
            <p:cNvPr id="10" name="Straight Arrow Connector 9"/>
            <p:cNvCxnSpPr/>
            <p:nvPr/>
          </p:nvCxnSpPr>
          <p:spPr>
            <a:xfrm flipV="1">
              <a:off x="2794751" y="1617776"/>
              <a:ext cx="0" cy="4393307"/>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95" name="Group 79"/>
            <p:cNvGrpSpPr>
              <a:grpSpLocks/>
            </p:cNvGrpSpPr>
            <p:nvPr/>
          </p:nvGrpSpPr>
          <p:grpSpPr bwMode="auto">
            <a:xfrm>
              <a:off x="2792945" y="1617776"/>
              <a:ext cx="424682" cy="4391136"/>
              <a:chOff x="3011288" y="1617776"/>
              <a:chExt cx="285565" cy="4391136"/>
            </a:xfrm>
          </p:grpSpPr>
          <p:cxnSp>
            <p:nvCxnSpPr>
              <p:cNvPr id="12" name="Straight Arrow Connector 11"/>
              <p:cNvCxnSpPr>
                <a:cxnSpLocks/>
              </p:cNvCxnSpPr>
              <p:nvPr/>
            </p:nvCxnSpPr>
            <p:spPr>
              <a:xfrm>
                <a:off x="3011288" y="6008912"/>
                <a:ext cx="285565"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3011288" y="1617776"/>
                <a:ext cx="285565"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2" name="Table 1"/>
          <p:cNvGraphicFramePr>
            <a:graphicFrameLocks noGrp="1"/>
          </p:cNvGraphicFramePr>
          <p:nvPr>
            <p:extLst>
              <p:ext uri="{D42A27DB-BD31-4B8C-83A1-F6EECF244321}">
                <p14:modId xmlns:p14="http://schemas.microsoft.com/office/powerpoint/2010/main" val="1957323163"/>
              </p:ext>
            </p:extLst>
          </p:nvPr>
        </p:nvGraphicFramePr>
        <p:xfrm>
          <a:off x="311727" y="2122849"/>
          <a:ext cx="3153529" cy="2072612"/>
        </p:xfrm>
        <a:graphic>
          <a:graphicData uri="http://schemas.openxmlformats.org/drawingml/2006/table">
            <a:tbl>
              <a:tblPr firstRow="1" bandRow="1">
                <a:tableStyleId>{5C22544A-7EE6-4342-B048-85BDC9FD1C3A}</a:tableStyleId>
              </a:tblPr>
              <a:tblGrid>
                <a:gridCol w="3153529">
                  <a:extLst>
                    <a:ext uri="{9D8B030D-6E8A-4147-A177-3AD203B41FA5}">
                      <a16:colId xmlns:a16="http://schemas.microsoft.com/office/drawing/2014/main" val="20000"/>
                    </a:ext>
                  </a:extLst>
                </a:gridCol>
              </a:tblGrid>
              <a:tr h="375907">
                <a:tc>
                  <a:txBody>
                    <a:bodyPr/>
                    <a:lstStyle/>
                    <a:p>
                      <a:pPr marL="0" marR="0" indent="0" algn="l" defTabSz="914115" rtl="0" eaLnBrk="1" fontAlgn="auto" latinLnBrk="0" hangingPunct="1">
                        <a:lnSpc>
                          <a:spcPct val="100000"/>
                        </a:lnSpc>
                        <a:spcBef>
                          <a:spcPts val="1200"/>
                        </a:spcBef>
                        <a:spcAft>
                          <a:spcPts val="0"/>
                        </a:spcAft>
                        <a:buClrTx/>
                        <a:buSzTx/>
                        <a:buFontTx/>
                        <a:buNone/>
                        <a:tabLst/>
                        <a:defRPr/>
                      </a:pPr>
                      <a:r>
                        <a:rPr lang="en-US" sz="1900" b="1" dirty="0">
                          <a:solidFill>
                            <a:schemeClr val="bg1"/>
                          </a:solidFill>
                          <a:latin typeface="+mn-lt"/>
                          <a:cs typeface="Calibri"/>
                        </a:rPr>
                        <a:t>Randomized (N = 556)</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0000"/>
                  </a:ext>
                </a:extLst>
              </a:tr>
              <a:tr h="1556856">
                <a:tc>
                  <a:txBody>
                    <a:bodyPr/>
                    <a:lstStyle/>
                    <a:p>
                      <a:pPr marL="177800" marR="0" lvl="0" indent="-177800" algn="l" defTabSz="914400" rtl="0" eaLnBrk="1" fontAlgn="base" latinLnBrk="0" hangingPunct="1">
                        <a:lnSpc>
                          <a:spcPct val="100000"/>
                        </a:lnSpc>
                        <a:spcBef>
                          <a:spcPts val="1200"/>
                        </a:spcBef>
                        <a:spcAft>
                          <a:spcPct val="0"/>
                        </a:spcAft>
                        <a:buClrTx/>
                        <a:buSzTx/>
                        <a:buFont typeface="Arial"/>
                        <a:buChar char="•"/>
                        <a:tabLst/>
                      </a:pPr>
                      <a:r>
                        <a:rPr kumimoji="0" lang="en-US" sz="1900" b="0" i="0" u="none" strike="noStrike" cap="none" normalizeH="0" baseline="0" dirty="0">
                          <a:ln>
                            <a:noFill/>
                          </a:ln>
                          <a:solidFill>
                            <a:schemeClr val="tx1"/>
                          </a:solidFill>
                          <a:effectLst/>
                          <a:latin typeface="+mn-lt"/>
                          <a:ea typeface="MS PGothic" charset="0"/>
                          <a:cs typeface="Calibri"/>
                        </a:rPr>
                        <a:t>Locally advanced/ metastatic </a:t>
                      </a:r>
                      <a:r>
                        <a:rPr kumimoji="0" lang="en-US" sz="1900" b="0" i="0" u="none" strike="noStrike" cap="none" normalizeH="0" baseline="0" dirty="0" err="1">
                          <a:ln>
                            <a:noFill/>
                          </a:ln>
                          <a:solidFill>
                            <a:schemeClr val="tx1"/>
                          </a:solidFill>
                          <a:effectLst/>
                          <a:latin typeface="+mn-lt"/>
                          <a:ea typeface="MS PGothic" charset="0"/>
                          <a:cs typeface="Calibri"/>
                        </a:rPr>
                        <a:t>nonsquamous</a:t>
                      </a:r>
                      <a:r>
                        <a:rPr kumimoji="0" lang="en-US" sz="1900" b="0" i="0" u="none" strike="noStrike" cap="none" normalizeH="0" baseline="0" dirty="0">
                          <a:ln>
                            <a:noFill/>
                          </a:ln>
                          <a:solidFill>
                            <a:schemeClr val="tx1"/>
                          </a:solidFill>
                          <a:effectLst/>
                          <a:latin typeface="+mn-lt"/>
                          <a:ea typeface="MS PGothic" charset="0"/>
                          <a:cs typeface="Calibri"/>
                        </a:rPr>
                        <a:t> NSCLC</a:t>
                      </a:r>
                    </a:p>
                    <a:p>
                      <a:pPr marL="177800" marR="0" lvl="0" indent="-177800" algn="l" defTabSz="914400" rtl="0" eaLnBrk="1" fontAlgn="base" latinLnBrk="0" hangingPunct="1">
                        <a:lnSpc>
                          <a:spcPct val="100000"/>
                        </a:lnSpc>
                        <a:spcBef>
                          <a:spcPts val="1200"/>
                        </a:spcBef>
                        <a:spcAft>
                          <a:spcPct val="0"/>
                        </a:spcAft>
                        <a:buClrTx/>
                        <a:buSzTx/>
                        <a:buFont typeface="Arial"/>
                        <a:buChar char="•"/>
                        <a:tabLst/>
                      </a:pPr>
                      <a:r>
                        <a:rPr kumimoji="0" lang="en-US" sz="1900" b="0" i="0" u="none" strike="noStrike" cap="none" normalizeH="0" baseline="0" dirty="0" err="1">
                          <a:ln>
                            <a:noFill/>
                          </a:ln>
                          <a:solidFill>
                            <a:schemeClr val="tx1"/>
                          </a:solidFill>
                          <a:effectLst/>
                          <a:latin typeface="+mn-lt"/>
                          <a:ea typeface="MS PGothic" charset="0"/>
                          <a:cs typeface="Calibri"/>
                        </a:rPr>
                        <a:t>EGFRm</a:t>
                      </a:r>
                      <a:r>
                        <a:rPr kumimoji="0" lang="en-US" sz="1900" b="0" i="0" u="none" strike="noStrike" cap="none" normalizeH="0" baseline="0" dirty="0">
                          <a:ln>
                            <a:noFill/>
                          </a:ln>
                          <a:solidFill>
                            <a:schemeClr val="tx1"/>
                          </a:solidFill>
                          <a:effectLst/>
                          <a:latin typeface="+mn-lt"/>
                          <a:ea typeface="MS PGothic" charset="0"/>
                          <a:cs typeface="Calibri"/>
                        </a:rPr>
                        <a:t> (exon 19 del, L858R)</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3471721" y="2742632"/>
            <a:ext cx="505267" cy="369332"/>
          </a:xfrm>
          <a:prstGeom prst="rect">
            <a:avLst/>
          </a:prstGeom>
          <a:noFill/>
        </p:spPr>
        <p:txBody>
          <a:bodyPr wrap="none" rtlCol="0">
            <a:spAutoFit/>
          </a:bodyPr>
          <a:lstStyle/>
          <a:p>
            <a:r>
              <a:rPr lang="en-US" sz="1800" dirty="0">
                <a:ea typeface="Arial" charset="0"/>
                <a:cs typeface="Arial" charset="0"/>
              </a:rPr>
              <a:t>1:1</a:t>
            </a:r>
          </a:p>
        </p:txBody>
      </p:sp>
      <p:grpSp>
        <p:nvGrpSpPr>
          <p:cNvPr id="21" name="Group 20"/>
          <p:cNvGrpSpPr>
            <a:grpSpLocks/>
          </p:cNvGrpSpPr>
          <p:nvPr/>
        </p:nvGrpSpPr>
        <p:grpSpPr bwMode="auto">
          <a:xfrm>
            <a:off x="3855120" y="2799335"/>
            <a:ext cx="914400" cy="914400"/>
            <a:chOff x="1872" y="1584"/>
            <a:chExt cx="576" cy="576"/>
          </a:xfrm>
        </p:grpSpPr>
        <p:sp>
          <p:nvSpPr>
            <p:cNvPr id="22" name="Oval 21"/>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Arial" charset="0"/>
                <a:ea typeface="Arial" charset="0"/>
                <a:cs typeface="Arial" charset="0"/>
              </a:endParaRPr>
            </a:p>
          </p:txBody>
        </p:sp>
        <p:sp>
          <p:nvSpPr>
            <p:cNvPr id="23" name="Rectangle 22"/>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chemeClr val="bg1"/>
                  </a:solidFill>
                  <a:latin typeface="Arial" charset="0"/>
                  <a:ea typeface="Arial" charset="0"/>
                  <a:cs typeface="Arial" charset="0"/>
                </a:rPr>
                <a:t>R</a:t>
              </a:r>
            </a:p>
          </p:txBody>
        </p:sp>
      </p:grpSp>
      <p:sp>
        <p:nvSpPr>
          <p:cNvPr id="24" name="Rectangle 18">
            <a:extLst>
              <a:ext uri="{FF2B5EF4-FFF2-40B4-BE49-F238E27FC236}">
                <a16:creationId xmlns:a16="http://schemas.microsoft.com/office/drawing/2014/main" id="{CA6D5923-9505-2E4E-83B8-1E1EA86C30A5}"/>
              </a:ext>
            </a:extLst>
          </p:cNvPr>
          <p:cNvSpPr>
            <a:spLocks noChangeArrowheads="1"/>
          </p:cNvSpPr>
          <p:nvPr/>
        </p:nvSpPr>
        <p:spPr bwMode="auto">
          <a:xfrm>
            <a:off x="7641493" y="1320675"/>
            <a:ext cx="1712824" cy="1298118"/>
          </a:xfrm>
          <a:prstGeom prst="rect">
            <a:avLst/>
          </a:prstGeom>
          <a:solidFill>
            <a:srgbClr val="F9961E"/>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1800" b="1" dirty="0">
                <a:solidFill>
                  <a:srgbClr val="000090"/>
                </a:solidFill>
                <a:ea typeface="Arial" charset="0"/>
                <a:cs typeface="Arial" charset="0"/>
              </a:rPr>
              <a:t>Maintenance </a:t>
            </a:r>
            <a:r>
              <a:rPr lang="en-US" sz="1800" b="1" dirty="0" err="1">
                <a:solidFill>
                  <a:srgbClr val="000090"/>
                </a:solidFill>
                <a:ea typeface="Arial" charset="0"/>
                <a:cs typeface="Arial" charset="0"/>
              </a:rPr>
              <a:t>osimertinib</a:t>
            </a:r>
            <a:r>
              <a:rPr lang="en-US" sz="1800" b="1" dirty="0">
                <a:solidFill>
                  <a:srgbClr val="000090"/>
                </a:solidFill>
                <a:ea typeface="Arial" charset="0"/>
                <a:cs typeface="Arial" charset="0"/>
              </a:rPr>
              <a:t> + pemetrexed</a:t>
            </a:r>
          </a:p>
        </p:txBody>
      </p:sp>
      <p:sp>
        <p:nvSpPr>
          <p:cNvPr id="34" name="Rectangle 18">
            <a:extLst>
              <a:ext uri="{FF2B5EF4-FFF2-40B4-BE49-F238E27FC236}">
                <a16:creationId xmlns:a16="http://schemas.microsoft.com/office/drawing/2014/main" id="{1577D3B1-DAC0-284B-BCA5-5D5695786E13}"/>
              </a:ext>
            </a:extLst>
          </p:cNvPr>
          <p:cNvSpPr>
            <a:spLocks noChangeArrowheads="1"/>
          </p:cNvSpPr>
          <p:nvPr/>
        </p:nvSpPr>
        <p:spPr bwMode="auto">
          <a:xfrm>
            <a:off x="10433233" y="1546534"/>
            <a:ext cx="522600" cy="3420001"/>
          </a:xfrm>
          <a:prstGeom prst="rect">
            <a:avLst/>
          </a:prstGeom>
          <a:solidFill>
            <a:srgbClr val="79D4FF"/>
          </a:solidFill>
          <a:ln w="12700">
            <a:solidFill>
              <a:srgbClr val="FFFFFF"/>
            </a:solidFill>
            <a:round/>
            <a:headEnd/>
            <a:tailEnd/>
          </a:ln>
          <a:effectLst>
            <a:outerShdw blurRad="50800" dist="38100" dir="2700000" algn="tl" rotWithShape="0">
              <a:srgbClr val="000000">
                <a:alpha val="39999"/>
              </a:srgbClr>
            </a:outerShdw>
          </a:effectLst>
        </p:spPr>
        <p:txBody>
          <a:bodyPr vert="vert270" anchor="ctr"/>
          <a:lstStyle/>
          <a:p>
            <a:pPr algn="ctr">
              <a:defRPr/>
            </a:pPr>
            <a:r>
              <a:rPr lang="en-US" sz="1600" b="1" dirty="0">
                <a:solidFill>
                  <a:srgbClr val="000090"/>
                </a:solidFill>
                <a:ea typeface="Arial" charset="0"/>
                <a:cs typeface="Arial" charset="0"/>
              </a:rPr>
              <a:t>Subsequent treatment</a:t>
            </a:r>
          </a:p>
          <a:p>
            <a:pPr algn="ctr">
              <a:defRPr/>
            </a:pPr>
            <a:r>
              <a:rPr lang="en-US" sz="1600" b="1" dirty="0">
                <a:solidFill>
                  <a:srgbClr val="000090"/>
                </a:solidFill>
                <a:ea typeface="Arial" charset="0"/>
                <a:cs typeface="Arial" charset="0"/>
              </a:rPr>
              <a:t>investigator’s choice</a:t>
            </a:r>
          </a:p>
        </p:txBody>
      </p:sp>
      <p:sp>
        <p:nvSpPr>
          <p:cNvPr id="35" name="Rectangle 18">
            <a:extLst>
              <a:ext uri="{FF2B5EF4-FFF2-40B4-BE49-F238E27FC236}">
                <a16:creationId xmlns:a16="http://schemas.microsoft.com/office/drawing/2014/main" id="{8285BFE2-1D7D-5E43-ABD0-E5A4C0B9494D}"/>
              </a:ext>
            </a:extLst>
          </p:cNvPr>
          <p:cNvSpPr>
            <a:spLocks noChangeArrowheads="1"/>
          </p:cNvSpPr>
          <p:nvPr/>
        </p:nvSpPr>
        <p:spPr bwMode="auto">
          <a:xfrm>
            <a:off x="9662426" y="1566708"/>
            <a:ext cx="522600" cy="3420001"/>
          </a:xfrm>
          <a:prstGeom prst="rect">
            <a:avLst/>
          </a:prstGeom>
          <a:solidFill>
            <a:schemeClr val="tx1"/>
          </a:solidFill>
          <a:ln w="12700">
            <a:solidFill>
              <a:srgbClr val="FFFFFF"/>
            </a:solidFill>
            <a:round/>
            <a:headEnd/>
            <a:tailEnd/>
          </a:ln>
          <a:effectLst>
            <a:outerShdw blurRad="50800" dist="38100" dir="2700000" algn="tl" rotWithShape="0">
              <a:srgbClr val="000000">
                <a:alpha val="39999"/>
              </a:srgbClr>
            </a:outerShdw>
          </a:effectLst>
        </p:spPr>
        <p:txBody>
          <a:bodyPr vert="vert270" anchor="ctr"/>
          <a:lstStyle/>
          <a:p>
            <a:pPr algn="ctr">
              <a:defRPr/>
            </a:pPr>
            <a:r>
              <a:rPr lang="en-US" sz="1800" b="1" dirty="0">
                <a:solidFill>
                  <a:srgbClr val="000090"/>
                </a:solidFill>
                <a:ea typeface="Arial" charset="0"/>
                <a:cs typeface="Arial" charset="0"/>
              </a:rPr>
              <a:t>PFS</a:t>
            </a:r>
          </a:p>
        </p:txBody>
      </p:sp>
      <p:sp>
        <p:nvSpPr>
          <p:cNvPr id="36" name="Rectangle 18">
            <a:extLst>
              <a:ext uri="{FF2B5EF4-FFF2-40B4-BE49-F238E27FC236}">
                <a16:creationId xmlns:a16="http://schemas.microsoft.com/office/drawing/2014/main" id="{186FDCE9-A5B1-E646-851E-2A7B5C3726DF}"/>
              </a:ext>
            </a:extLst>
          </p:cNvPr>
          <p:cNvSpPr>
            <a:spLocks noChangeArrowheads="1"/>
          </p:cNvSpPr>
          <p:nvPr/>
        </p:nvSpPr>
        <p:spPr bwMode="auto">
          <a:xfrm>
            <a:off x="11242346" y="1577411"/>
            <a:ext cx="522600" cy="3420001"/>
          </a:xfrm>
          <a:prstGeom prst="rect">
            <a:avLst/>
          </a:prstGeom>
          <a:solidFill>
            <a:schemeClr val="tx1"/>
          </a:solidFill>
          <a:ln w="12700">
            <a:solidFill>
              <a:srgbClr val="FFFFFF"/>
            </a:solidFill>
            <a:round/>
            <a:headEnd/>
            <a:tailEnd/>
          </a:ln>
          <a:effectLst>
            <a:outerShdw blurRad="50800" dist="38100" dir="2700000" algn="tl" rotWithShape="0">
              <a:srgbClr val="000000">
                <a:alpha val="39999"/>
              </a:srgbClr>
            </a:outerShdw>
          </a:effectLst>
        </p:spPr>
        <p:txBody>
          <a:bodyPr vert="vert270" anchor="ctr"/>
          <a:lstStyle/>
          <a:p>
            <a:pPr algn="ctr">
              <a:defRPr/>
            </a:pPr>
            <a:r>
              <a:rPr lang="en-US" sz="1800" b="1" dirty="0">
                <a:solidFill>
                  <a:srgbClr val="000090"/>
                </a:solidFill>
                <a:ea typeface="Arial" charset="0"/>
                <a:cs typeface="Arial" charset="0"/>
              </a:rPr>
              <a:t>PFS2, OS</a:t>
            </a:r>
          </a:p>
        </p:txBody>
      </p:sp>
      <p:sp>
        <p:nvSpPr>
          <p:cNvPr id="17" name="TextBox 16">
            <a:extLst>
              <a:ext uri="{FF2B5EF4-FFF2-40B4-BE49-F238E27FC236}">
                <a16:creationId xmlns:a16="http://schemas.microsoft.com/office/drawing/2014/main" id="{DC05F818-F76D-9644-A2F5-B8C86DE61242}"/>
              </a:ext>
            </a:extLst>
          </p:cNvPr>
          <p:cNvSpPr txBox="1"/>
          <p:nvPr/>
        </p:nvSpPr>
        <p:spPr>
          <a:xfrm>
            <a:off x="576470" y="5357191"/>
            <a:ext cx="8755923" cy="707886"/>
          </a:xfrm>
          <a:prstGeom prst="rect">
            <a:avLst/>
          </a:prstGeom>
          <a:noFill/>
        </p:spPr>
        <p:txBody>
          <a:bodyPr wrap="none" rtlCol="0">
            <a:spAutoFit/>
          </a:bodyPr>
          <a:lstStyle/>
          <a:p>
            <a:r>
              <a:rPr lang="en-US" sz="2000" b="1" dirty="0"/>
              <a:t>Primary endpoint:</a:t>
            </a:r>
            <a:r>
              <a:rPr lang="en-US" sz="2000" dirty="0"/>
              <a:t> Progression-free survival</a:t>
            </a:r>
          </a:p>
          <a:p>
            <a:r>
              <a:rPr lang="en-US" sz="2000" b="1" dirty="0"/>
              <a:t>Secondary endpoints: </a:t>
            </a:r>
            <a:r>
              <a:rPr lang="en-US" sz="2000" dirty="0"/>
              <a:t>OS, landmark OS, ORR, </a:t>
            </a:r>
            <a:r>
              <a:rPr lang="en-US" sz="2000" dirty="0" err="1"/>
              <a:t>DoR</a:t>
            </a:r>
            <a:r>
              <a:rPr lang="en-US" sz="2000" dirty="0"/>
              <a:t>, PFS2, QoL, others</a:t>
            </a:r>
          </a:p>
        </p:txBody>
      </p:sp>
    </p:spTree>
    <p:custDataLst>
      <p:tags r:id="rId1"/>
    </p:custDataLst>
    <p:extLst>
      <p:ext uri="{BB962C8B-B14F-4D97-AF65-F5344CB8AC3E}">
        <p14:creationId xmlns:p14="http://schemas.microsoft.com/office/powerpoint/2010/main" val="33018433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111955" y="1099094"/>
            <a:ext cx="9968089" cy="4659811"/>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315" name="TextBox 2"/>
          <p:cNvSpPr txBox="1">
            <a:spLocks noChangeArrowheads="1"/>
          </p:cNvSpPr>
          <p:nvPr/>
        </p:nvSpPr>
        <p:spPr bwMode="auto">
          <a:xfrm>
            <a:off x="3607237" y="5137663"/>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en-US" sz="2000" i="1" dirty="0">
                <a:solidFill>
                  <a:srgbClr val="000000"/>
                </a:solidFill>
                <a:cs typeface="ＭＳ Ｐゴシック"/>
              </a:rPr>
              <a:t>Lancet Oncol </a:t>
            </a:r>
            <a:r>
              <a:rPr lang="en-US" altLang="en-US" sz="2000" dirty="0">
                <a:solidFill>
                  <a:srgbClr val="000000"/>
                </a:solidFill>
              </a:rPr>
              <a:t>2019;[</a:t>
            </a:r>
            <a:r>
              <a:rPr lang="en-US" altLang="en-US" sz="2000" dirty="0" err="1">
                <a:solidFill>
                  <a:srgbClr val="000000"/>
                </a:solidFill>
              </a:rPr>
              <a:t>Epub</a:t>
            </a:r>
            <a:r>
              <a:rPr lang="en-US" altLang="en-US" sz="2000" dirty="0">
                <a:solidFill>
                  <a:srgbClr val="000000"/>
                </a:solidFill>
              </a:rPr>
              <a:t> ahead of print].</a:t>
            </a:r>
            <a:endParaRPr lang="en-US" altLang="en-US" sz="2000" dirty="0">
              <a:solidFill>
                <a:srgbClr val="000000"/>
              </a:solidFill>
              <a:cs typeface="ＭＳ Ｐゴシック"/>
            </a:endParaRPr>
          </a:p>
        </p:txBody>
      </p:sp>
      <p:pic>
        <p:nvPicPr>
          <p:cNvPr id="4" name="Picture 3">
            <a:extLst>
              <a:ext uri="{FF2B5EF4-FFF2-40B4-BE49-F238E27FC236}">
                <a16:creationId xmlns:a16="http://schemas.microsoft.com/office/drawing/2014/main" id="{05BDEC6B-CF9B-6F41-8010-4B5DB08A2121}"/>
              </a:ext>
            </a:extLst>
          </p:cNvPr>
          <p:cNvPicPr>
            <a:picLocks noChangeAspect="1"/>
          </p:cNvPicPr>
          <p:nvPr/>
        </p:nvPicPr>
        <p:blipFill>
          <a:blip r:embed="rId2"/>
          <a:stretch>
            <a:fillRect/>
          </a:stretch>
        </p:blipFill>
        <p:spPr>
          <a:xfrm>
            <a:off x="1382888" y="1723127"/>
            <a:ext cx="9550400" cy="3431822"/>
          </a:xfrm>
          <a:prstGeom prst="rect">
            <a:avLst/>
          </a:prstGeom>
        </p:spPr>
      </p:pic>
    </p:spTree>
    <p:extLst>
      <p:ext uri="{BB962C8B-B14F-4D97-AF65-F5344CB8AC3E}">
        <p14:creationId xmlns:p14="http://schemas.microsoft.com/office/powerpoint/2010/main" val="24294869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black, smoke&#10;&#10;Description automatically generated">
            <a:extLst>
              <a:ext uri="{FF2B5EF4-FFF2-40B4-BE49-F238E27FC236}">
                <a16:creationId xmlns:a16="http://schemas.microsoft.com/office/drawing/2014/main" id="{A3F5886E-D780-2443-876A-9DFEDB5525A2}"/>
              </a:ext>
            </a:extLst>
          </p:cNvPr>
          <p:cNvPicPr>
            <a:picLocks noChangeAspect="1"/>
          </p:cNvPicPr>
          <p:nvPr/>
        </p:nvPicPr>
        <p:blipFill>
          <a:blip r:embed="rId2"/>
          <a:stretch>
            <a:fillRect/>
          </a:stretch>
        </p:blipFill>
        <p:spPr>
          <a:xfrm>
            <a:off x="2101573" y="1302284"/>
            <a:ext cx="8516405" cy="4598859"/>
          </a:xfrm>
          <a:prstGeom prst="rect">
            <a:avLst/>
          </a:prstGeom>
        </p:spPr>
      </p:pic>
      <p:sp>
        <p:nvSpPr>
          <p:cNvPr id="4" name="Title 3">
            <a:extLst>
              <a:ext uri="{FF2B5EF4-FFF2-40B4-BE49-F238E27FC236}">
                <a16:creationId xmlns:a16="http://schemas.microsoft.com/office/drawing/2014/main" id="{A435D11D-AA2B-AB42-B4CD-F45D6A061DE9}"/>
              </a:ext>
            </a:extLst>
          </p:cNvPr>
          <p:cNvSpPr>
            <a:spLocks noGrp="1"/>
          </p:cNvSpPr>
          <p:nvPr>
            <p:ph type="title"/>
          </p:nvPr>
        </p:nvSpPr>
        <p:spPr>
          <a:xfrm>
            <a:off x="914638" y="118794"/>
            <a:ext cx="10362724" cy="909467"/>
          </a:xfrm>
        </p:spPr>
        <p:txBody>
          <a:bodyPr/>
          <a:lstStyle/>
          <a:p>
            <a:r>
              <a:rPr lang="en-US" dirty="0"/>
              <a:t>RELAY: Ramucirumab with Erlotinib for Previously Untreated, Advanced NSCLC with EGFR Mutations</a:t>
            </a:r>
          </a:p>
        </p:txBody>
      </p:sp>
      <p:sp>
        <p:nvSpPr>
          <p:cNvPr id="5" name="TextBox 4">
            <a:extLst>
              <a:ext uri="{FF2B5EF4-FFF2-40B4-BE49-F238E27FC236}">
                <a16:creationId xmlns:a16="http://schemas.microsoft.com/office/drawing/2014/main" id="{5A1F88E0-1E9B-5741-AD14-FD772D84120B}"/>
              </a:ext>
            </a:extLst>
          </p:cNvPr>
          <p:cNvSpPr txBox="1"/>
          <p:nvPr/>
        </p:nvSpPr>
        <p:spPr>
          <a:xfrm>
            <a:off x="387536" y="6454890"/>
            <a:ext cx="5604419" cy="338554"/>
          </a:xfrm>
          <a:prstGeom prst="rect">
            <a:avLst/>
          </a:prstGeom>
          <a:noFill/>
        </p:spPr>
        <p:txBody>
          <a:bodyPr wrap="none" rtlCol="0">
            <a:spAutoFit/>
          </a:bodyPr>
          <a:lstStyle/>
          <a:p>
            <a:r>
              <a:rPr lang="en-US" sz="1600" dirty="0">
                <a:solidFill>
                  <a:schemeClr val="bg1"/>
                </a:solidFill>
              </a:rPr>
              <a:t>Nakagawa K et al. </a:t>
            </a:r>
            <a:r>
              <a:rPr lang="en-US" altLang="en-US" sz="1600" i="1" dirty="0">
                <a:solidFill>
                  <a:schemeClr val="bg1"/>
                </a:solidFill>
              </a:rPr>
              <a:t>Lancet Oncol </a:t>
            </a:r>
            <a:r>
              <a:rPr lang="en-US" altLang="en-US" sz="1600" dirty="0">
                <a:solidFill>
                  <a:schemeClr val="bg1"/>
                </a:solidFill>
              </a:rPr>
              <a:t>2019;[</a:t>
            </a:r>
            <a:r>
              <a:rPr lang="en-US" altLang="en-US" sz="1600" dirty="0" err="1">
                <a:solidFill>
                  <a:schemeClr val="bg1"/>
                </a:solidFill>
              </a:rPr>
              <a:t>Epub</a:t>
            </a:r>
            <a:r>
              <a:rPr lang="en-US" altLang="en-US" sz="1600" dirty="0">
                <a:solidFill>
                  <a:schemeClr val="bg1"/>
                </a:solidFill>
              </a:rPr>
              <a:t> ahead of print]</a:t>
            </a:r>
            <a:r>
              <a:rPr lang="en-US" sz="1600" dirty="0">
                <a:solidFill>
                  <a:schemeClr val="bg1"/>
                </a:solidFill>
              </a:rPr>
              <a:t>.</a:t>
            </a:r>
          </a:p>
        </p:txBody>
      </p:sp>
      <p:sp>
        <p:nvSpPr>
          <p:cNvPr id="2" name="TextBox 1">
            <a:extLst>
              <a:ext uri="{FF2B5EF4-FFF2-40B4-BE49-F238E27FC236}">
                <a16:creationId xmlns:a16="http://schemas.microsoft.com/office/drawing/2014/main" id="{C4B58B86-A7B9-064B-8617-B15F07C4B965}"/>
              </a:ext>
            </a:extLst>
          </p:cNvPr>
          <p:cNvSpPr txBox="1"/>
          <p:nvPr/>
        </p:nvSpPr>
        <p:spPr>
          <a:xfrm rot="16200000">
            <a:off x="268619" y="3277018"/>
            <a:ext cx="3038011" cy="338554"/>
          </a:xfrm>
          <a:prstGeom prst="rect">
            <a:avLst/>
          </a:prstGeom>
          <a:noFill/>
        </p:spPr>
        <p:txBody>
          <a:bodyPr wrap="none" rtlCol="0">
            <a:spAutoFit/>
          </a:bodyPr>
          <a:lstStyle/>
          <a:p>
            <a:pPr algn="ctr"/>
            <a:r>
              <a:rPr lang="en-US" sz="1600" b="1" dirty="0"/>
              <a:t>Progression-free survival (%)</a:t>
            </a:r>
          </a:p>
        </p:txBody>
      </p:sp>
      <p:sp>
        <p:nvSpPr>
          <p:cNvPr id="10" name="TextBox 9">
            <a:extLst>
              <a:ext uri="{FF2B5EF4-FFF2-40B4-BE49-F238E27FC236}">
                <a16:creationId xmlns:a16="http://schemas.microsoft.com/office/drawing/2014/main" id="{7FC068CE-549E-D440-8223-2D37D0D97C85}"/>
              </a:ext>
            </a:extLst>
          </p:cNvPr>
          <p:cNvSpPr txBox="1"/>
          <p:nvPr/>
        </p:nvSpPr>
        <p:spPr>
          <a:xfrm>
            <a:off x="4798727" y="5874627"/>
            <a:ext cx="3649845" cy="338554"/>
          </a:xfrm>
          <a:prstGeom prst="rect">
            <a:avLst/>
          </a:prstGeom>
          <a:noFill/>
        </p:spPr>
        <p:txBody>
          <a:bodyPr wrap="none" rtlCol="0">
            <a:spAutoFit/>
          </a:bodyPr>
          <a:lstStyle/>
          <a:p>
            <a:pPr algn="ctr"/>
            <a:r>
              <a:rPr lang="en-US" sz="1600" b="1" dirty="0"/>
              <a:t>Time since </a:t>
            </a:r>
            <a:r>
              <a:rPr lang="en-US" sz="1600" b="1" dirty="0" err="1"/>
              <a:t>randomisation</a:t>
            </a:r>
            <a:r>
              <a:rPr lang="en-US" sz="1600" b="1" dirty="0"/>
              <a:t> (months)</a:t>
            </a:r>
          </a:p>
        </p:txBody>
      </p:sp>
      <p:sp>
        <p:nvSpPr>
          <p:cNvPr id="14" name="TextBox 13">
            <a:extLst>
              <a:ext uri="{FF2B5EF4-FFF2-40B4-BE49-F238E27FC236}">
                <a16:creationId xmlns:a16="http://schemas.microsoft.com/office/drawing/2014/main" id="{782151A3-6C62-E449-A1CB-73205C588D71}"/>
              </a:ext>
            </a:extLst>
          </p:cNvPr>
          <p:cNvSpPr txBox="1"/>
          <p:nvPr/>
        </p:nvSpPr>
        <p:spPr>
          <a:xfrm>
            <a:off x="2557292" y="5208885"/>
            <a:ext cx="2953053" cy="338554"/>
          </a:xfrm>
          <a:prstGeom prst="rect">
            <a:avLst/>
          </a:prstGeom>
          <a:noFill/>
        </p:spPr>
        <p:txBody>
          <a:bodyPr wrap="none" rtlCol="0">
            <a:spAutoFit/>
          </a:bodyPr>
          <a:lstStyle/>
          <a:p>
            <a:pPr algn="ctr"/>
            <a:r>
              <a:rPr lang="en-US" sz="1600" dirty="0"/>
              <a:t>Hazard ratio 0.59; </a:t>
            </a:r>
            <a:r>
              <a:rPr lang="en-US" sz="1600" i="1" dirty="0"/>
              <a:t>p</a:t>
            </a:r>
            <a:r>
              <a:rPr lang="en-US" sz="1600" dirty="0"/>
              <a:t> &lt; 0.0001</a:t>
            </a:r>
          </a:p>
        </p:txBody>
      </p:sp>
      <p:sp>
        <p:nvSpPr>
          <p:cNvPr id="15" name="TextBox 14">
            <a:extLst>
              <a:ext uri="{FF2B5EF4-FFF2-40B4-BE49-F238E27FC236}">
                <a16:creationId xmlns:a16="http://schemas.microsoft.com/office/drawing/2014/main" id="{225C1D5E-8682-2D48-94D3-7C9974639A97}"/>
              </a:ext>
            </a:extLst>
          </p:cNvPr>
          <p:cNvSpPr txBox="1"/>
          <p:nvPr/>
        </p:nvSpPr>
        <p:spPr>
          <a:xfrm>
            <a:off x="8024237" y="1544815"/>
            <a:ext cx="2634054" cy="584775"/>
          </a:xfrm>
          <a:prstGeom prst="rect">
            <a:avLst/>
          </a:prstGeom>
          <a:noFill/>
        </p:spPr>
        <p:txBody>
          <a:bodyPr wrap="none" rtlCol="0">
            <a:spAutoFit/>
          </a:bodyPr>
          <a:lstStyle/>
          <a:p>
            <a:r>
              <a:rPr lang="en-US" sz="1600" dirty="0"/>
              <a:t>Ramucirumab and erlotinib</a:t>
            </a:r>
            <a:br>
              <a:rPr lang="en-US" sz="1600" dirty="0"/>
            </a:br>
            <a:r>
              <a:rPr lang="en-US" sz="1600" dirty="0"/>
              <a:t>(median 19.4 months)</a:t>
            </a:r>
          </a:p>
        </p:txBody>
      </p:sp>
      <p:sp>
        <p:nvSpPr>
          <p:cNvPr id="16" name="TextBox 15">
            <a:extLst>
              <a:ext uri="{FF2B5EF4-FFF2-40B4-BE49-F238E27FC236}">
                <a16:creationId xmlns:a16="http://schemas.microsoft.com/office/drawing/2014/main" id="{4D8ED403-0A01-C349-8211-530C815ADC42}"/>
              </a:ext>
            </a:extLst>
          </p:cNvPr>
          <p:cNvSpPr txBox="1"/>
          <p:nvPr/>
        </p:nvSpPr>
        <p:spPr>
          <a:xfrm>
            <a:off x="8046540" y="2322467"/>
            <a:ext cx="2193229" cy="584775"/>
          </a:xfrm>
          <a:prstGeom prst="rect">
            <a:avLst/>
          </a:prstGeom>
          <a:noFill/>
        </p:spPr>
        <p:txBody>
          <a:bodyPr wrap="none" rtlCol="0">
            <a:spAutoFit/>
          </a:bodyPr>
          <a:lstStyle/>
          <a:p>
            <a:r>
              <a:rPr lang="en-US" sz="1600" dirty="0"/>
              <a:t>Placebo and erlotinib</a:t>
            </a:r>
            <a:br>
              <a:rPr lang="en-US" sz="1600" dirty="0"/>
            </a:br>
            <a:r>
              <a:rPr lang="en-US" sz="1600" dirty="0"/>
              <a:t>(median 12.4 months)</a:t>
            </a:r>
          </a:p>
        </p:txBody>
      </p:sp>
      <p:cxnSp>
        <p:nvCxnSpPr>
          <p:cNvPr id="7" name="Straight Connector 6">
            <a:extLst>
              <a:ext uri="{FF2B5EF4-FFF2-40B4-BE49-F238E27FC236}">
                <a16:creationId xmlns:a16="http://schemas.microsoft.com/office/drawing/2014/main" id="{C3D934CF-D75D-6E47-9E4B-B12B204735F5}"/>
              </a:ext>
            </a:extLst>
          </p:cNvPr>
          <p:cNvCxnSpPr>
            <a:cxnSpLocks/>
          </p:cNvCxnSpPr>
          <p:nvPr/>
        </p:nvCxnSpPr>
        <p:spPr bwMode="auto">
          <a:xfrm>
            <a:off x="7555885" y="1735021"/>
            <a:ext cx="468352" cy="0"/>
          </a:xfrm>
          <a:prstGeom prst="line">
            <a:avLst/>
          </a:prstGeom>
          <a:solidFill>
            <a:schemeClr val="accent1"/>
          </a:solidFill>
          <a:ln w="38100" cap="flat" cmpd="sng" algn="ctr">
            <a:solidFill>
              <a:srgbClr val="F9961E"/>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5629A6EF-2C29-FF49-AB9A-1FF8CA6B3BD4}"/>
              </a:ext>
            </a:extLst>
          </p:cNvPr>
          <p:cNvCxnSpPr>
            <a:cxnSpLocks/>
          </p:cNvCxnSpPr>
          <p:nvPr/>
        </p:nvCxnSpPr>
        <p:spPr bwMode="auto">
          <a:xfrm>
            <a:off x="7555885" y="2490370"/>
            <a:ext cx="468352" cy="0"/>
          </a:xfrm>
          <a:prstGeom prst="line">
            <a:avLst/>
          </a:prstGeom>
          <a:solidFill>
            <a:schemeClr val="accent1"/>
          </a:solid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9865D90D-E50C-D64C-A29A-1E7663C98343}"/>
              </a:ext>
            </a:extLst>
          </p:cNvPr>
          <p:cNvSpPr txBox="1"/>
          <p:nvPr/>
        </p:nvSpPr>
        <p:spPr>
          <a:xfrm>
            <a:off x="5753598" y="1181898"/>
            <a:ext cx="684803" cy="400110"/>
          </a:xfrm>
          <a:prstGeom prst="rect">
            <a:avLst/>
          </a:prstGeom>
          <a:noFill/>
        </p:spPr>
        <p:txBody>
          <a:bodyPr wrap="none" rtlCol="0">
            <a:spAutoFit/>
          </a:bodyPr>
          <a:lstStyle/>
          <a:p>
            <a:pPr algn="ctr"/>
            <a:r>
              <a:rPr lang="en-US" sz="2000" b="1" dirty="0"/>
              <a:t>PFS</a:t>
            </a:r>
          </a:p>
        </p:txBody>
      </p:sp>
    </p:spTree>
    <p:extLst>
      <p:ext uri="{BB962C8B-B14F-4D97-AF65-F5344CB8AC3E}">
        <p14:creationId xmlns:p14="http://schemas.microsoft.com/office/powerpoint/2010/main" val="21164312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 smiling at the camera&#10;&#10;Description automatically generated">
            <a:extLst>
              <a:ext uri="{FF2B5EF4-FFF2-40B4-BE49-F238E27FC236}">
                <a16:creationId xmlns:a16="http://schemas.microsoft.com/office/drawing/2014/main" id="{5F3E18FD-643B-BB45-B719-F89318A1F7C0}"/>
              </a:ext>
            </a:extLst>
          </p:cNvPr>
          <p:cNvPicPr>
            <a:picLocks noChangeAspect="1"/>
          </p:cNvPicPr>
          <p:nvPr/>
        </p:nvPicPr>
        <p:blipFill>
          <a:blip r:embed="rId2"/>
          <a:stretch>
            <a:fillRect/>
          </a:stretch>
        </p:blipFill>
        <p:spPr>
          <a:xfrm>
            <a:off x="1219200" y="1981200"/>
            <a:ext cx="2476500" cy="2971800"/>
          </a:xfrm>
          <a:prstGeom prst="rect">
            <a:avLst/>
          </a:prstGeom>
          <a:effectLst>
            <a:outerShdw blurRad="50800" dist="38100" dir="2700000" algn="tl" rotWithShape="0">
              <a:prstClr val="black">
                <a:alpha val="40000"/>
              </a:prstClr>
            </a:outerShdw>
          </a:effectLst>
        </p:spPr>
      </p:pic>
      <p:sp>
        <p:nvSpPr>
          <p:cNvPr id="3" name="Subtitle 2">
            <a:extLst>
              <a:ext uri="{FF2B5EF4-FFF2-40B4-BE49-F238E27FC236}">
                <a16:creationId xmlns:a16="http://schemas.microsoft.com/office/drawing/2014/main" id="{ACA4A427-DBA6-DA4F-8488-53676CB5F5DE}"/>
              </a:ext>
            </a:extLst>
          </p:cNvPr>
          <p:cNvSpPr txBox="1">
            <a:spLocks/>
          </p:cNvSpPr>
          <p:nvPr/>
        </p:nvSpPr>
        <p:spPr>
          <a:xfrm>
            <a:off x="3886200" y="2133600"/>
            <a:ext cx="7543800" cy="2151184"/>
          </a:xfrm>
          <a:prstGeom prst="rect">
            <a:avLst/>
          </a:prstGeom>
        </p:spPr>
        <p:txBody>
          <a:bodyPr>
            <a:noAutofit/>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ＭＳ Ｐゴシック"/>
              </a:rPr>
              <a:t>Nasser H Hanna, MD</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Professor of Medicine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Tom and Julie Wood Family Foundation Professor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of Lung Cancer Clinical Research</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Indiana University</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Indianapolis, Indiana</a:t>
            </a:r>
          </a:p>
        </p:txBody>
      </p:sp>
    </p:spTree>
    <p:extLst>
      <p:ext uri="{BB962C8B-B14F-4D97-AF65-F5344CB8AC3E}">
        <p14:creationId xmlns:p14="http://schemas.microsoft.com/office/powerpoint/2010/main" val="302746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3">
            <a:extLst>
              <a:ext uri="{FF2B5EF4-FFF2-40B4-BE49-F238E27FC236}">
                <a16:creationId xmlns:a16="http://schemas.microsoft.com/office/drawing/2014/main" id="{6FDF8DED-F6CB-B843-9E67-F53D352EE8A4}"/>
              </a:ext>
            </a:extLst>
          </p:cNvPr>
          <p:cNvSpPr>
            <a:spLocks noChangeArrowheads="1"/>
          </p:cNvSpPr>
          <p:nvPr/>
        </p:nvSpPr>
        <p:spPr bwMode="auto">
          <a:xfrm>
            <a:off x="632178" y="1342653"/>
            <a:ext cx="10871200" cy="410988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3" name="Title 2">
            <a:extLst>
              <a:ext uri="{FF2B5EF4-FFF2-40B4-BE49-F238E27FC236}">
                <a16:creationId xmlns:a16="http://schemas.microsoft.com/office/drawing/2014/main" id="{8B887CA8-AFC4-2140-9154-0B5D3E36C984}"/>
              </a:ext>
            </a:extLst>
          </p:cNvPr>
          <p:cNvSpPr>
            <a:spLocks noGrp="1"/>
          </p:cNvSpPr>
          <p:nvPr>
            <p:ph type="title"/>
          </p:nvPr>
        </p:nvSpPr>
        <p:spPr>
          <a:xfrm>
            <a:off x="914638" y="77656"/>
            <a:ext cx="10362724" cy="1143000"/>
          </a:xfrm>
        </p:spPr>
        <p:txBody>
          <a:bodyPr/>
          <a:lstStyle/>
          <a:p>
            <a:r>
              <a:rPr lang="en-US" sz="2800" dirty="0"/>
              <a:t>RELAY: Select Adverse Events</a:t>
            </a:r>
          </a:p>
        </p:txBody>
      </p:sp>
      <p:graphicFrame>
        <p:nvGraphicFramePr>
          <p:cNvPr id="6" name="Content Placeholder 5">
            <a:extLst>
              <a:ext uri="{FF2B5EF4-FFF2-40B4-BE49-F238E27FC236}">
                <a16:creationId xmlns:a16="http://schemas.microsoft.com/office/drawing/2014/main" id="{79B1EED9-E209-3A4A-9B3A-106029F795E0}"/>
              </a:ext>
            </a:extLst>
          </p:cNvPr>
          <p:cNvGraphicFramePr>
            <a:graphicFrameLocks noGrp="1"/>
          </p:cNvGraphicFramePr>
          <p:nvPr>
            <p:ph idx="1"/>
            <p:extLst>
              <p:ext uri="{D42A27DB-BD31-4B8C-83A1-F6EECF244321}">
                <p14:modId xmlns:p14="http://schemas.microsoft.com/office/powerpoint/2010/main" val="1767227174"/>
              </p:ext>
            </p:extLst>
          </p:nvPr>
        </p:nvGraphicFramePr>
        <p:xfrm>
          <a:off x="778202" y="1485895"/>
          <a:ext cx="10600999" cy="3819904"/>
        </p:xfrm>
        <a:graphic>
          <a:graphicData uri="http://schemas.openxmlformats.org/drawingml/2006/table">
            <a:tbl>
              <a:tblPr firstRow="1" bandRow="1">
                <a:tableStyleId>{21E4AEA4-8DFA-4A89-87EB-49C32662AFE0}</a:tableStyleId>
              </a:tblPr>
              <a:tblGrid>
                <a:gridCol w="4211487">
                  <a:extLst>
                    <a:ext uri="{9D8B030D-6E8A-4147-A177-3AD203B41FA5}">
                      <a16:colId xmlns:a16="http://schemas.microsoft.com/office/drawing/2014/main" val="3817992545"/>
                    </a:ext>
                  </a:extLst>
                </a:gridCol>
                <a:gridCol w="1422400">
                  <a:extLst>
                    <a:ext uri="{9D8B030D-6E8A-4147-A177-3AD203B41FA5}">
                      <a16:colId xmlns:a16="http://schemas.microsoft.com/office/drawing/2014/main" val="2115250692"/>
                    </a:ext>
                  </a:extLst>
                </a:gridCol>
                <a:gridCol w="1625600">
                  <a:extLst>
                    <a:ext uri="{9D8B030D-6E8A-4147-A177-3AD203B41FA5}">
                      <a16:colId xmlns:a16="http://schemas.microsoft.com/office/drawing/2014/main" val="3389816007"/>
                    </a:ext>
                  </a:extLst>
                </a:gridCol>
                <a:gridCol w="1670756">
                  <a:extLst>
                    <a:ext uri="{9D8B030D-6E8A-4147-A177-3AD203B41FA5}">
                      <a16:colId xmlns:a16="http://schemas.microsoft.com/office/drawing/2014/main" val="1841371000"/>
                    </a:ext>
                  </a:extLst>
                </a:gridCol>
                <a:gridCol w="1670756">
                  <a:extLst>
                    <a:ext uri="{9D8B030D-6E8A-4147-A177-3AD203B41FA5}">
                      <a16:colId xmlns:a16="http://schemas.microsoft.com/office/drawing/2014/main" val="3677448132"/>
                    </a:ext>
                  </a:extLst>
                </a:gridCol>
              </a:tblGrid>
              <a:tr h="397478">
                <a:tc rowSpan="2">
                  <a:txBody>
                    <a:bodyPr/>
                    <a:lstStyle/>
                    <a:p>
                      <a:r>
                        <a:rPr lang="en-US" sz="1800" b="1" dirty="0">
                          <a:solidFill>
                            <a:schemeClr val="tx1"/>
                          </a:solidFill>
                        </a:rPr>
                        <a:t>Adverse event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gridSpan="2">
                  <a:txBody>
                    <a:bodyPr/>
                    <a:lstStyle/>
                    <a:p>
                      <a:pPr algn="ctr"/>
                      <a:r>
                        <a:rPr lang="en-US" sz="1800" dirty="0">
                          <a:solidFill>
                            <a:schemeClr val="tx1"/>
                          </a:solidFill>
                        </a:rPr>
                        <a:t>Ramucirumab + erlotinib </a:t>
                      </a:r>
                    </a:p>
                    <a:p>
                      <a:pPr algn="ctr"/>
                      <a:r>
                        <a:rPr lang="en-US" sz="1800" dirty="0">
                          <a:solidFill>
                            <a:schemeClr val="tx1"/>
                          </a:solidFill>
                        </a:rPr>
                        <a:t>(N = 221)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endParaRPr lang="en-US" dirty="0"/>
                    </a:p>
                  </a:txBody>
                  <a:tcPr/>
                </a:tc>
                <a:tc gridSpan="2">
                  <a:txBody>
                    <a:bodyPr/>
                    <a:lstStyle/>
                    <a:p>
                      <a:pPr algn="ctr"/>
                      <a:r>
                        <a:rPr lang="en-US" sz="1800" dirty="0">
                          <a:solidFill>
                            <a:schemeClr val="tx1"/>
                          </a:solidFill>
                        </a:rPr>
                        <a:t>Placebo + erlotinib</a:t>
                      </a:r>
                    </a:p>
                    <a:p>
                      <a:pPr algn="ctr"/>
                      <a:r>
                        <a:rPr lang="en-US" sz="1800" dirty="0">
                          <a:solidFill>
                            <a:schemeClr val="tx1"/>
                          </a:solidFill>
                        </a:rPr>
                        <a:t>(N = 225)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endParaRPr lang="en-US"/>
                    </a:p>
                  </a:txBody>
                  <a:tcPr/>
                </a:tc>
                <a:extLst>
                  <a:ext uri="{0D108BD9-81ED-4DB2-BD59-A6C34878D82A}">
                    <a16:rowId xmlns:a16="http://schemas.microsoft.com/office/drawing/2014/main" val="3332679566"/>
                  </a:ext>
                </a:extLst>
              </a:tr>
              <a:tr h="397478">
                <a:tc vMerge="1">
                  <a:txBody>
                    <a:bodyPr/>
                    <a:lstStyle/>
                    <a:p>
                      <a:endParaRPr lang="en-US" sz="18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1" dirty="0">
                          <a:solidFill>
                            <a:schemeClr val="tx1"/>
                          </a:solidFill>
                        </a:rPr>
                        <a:t>Grade 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1" dirty="0">
                          <a:solidFill>
                            <a:schemeClr val="tx1"/>
                          </a:solidFill>
                        </a:rPr>
                        <a:t>Grade ≥3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1" dirty="0">
                          <a:solidFill>
                            <a:schemeClr val="tx1"/>
                          </a:solidFill>
                        </a:rPr>
                        <a:t>Grade 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Grade ≥3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958585567"/>
                  </a:ext>
                </a:extLst>
              </a:tr>
              <a:tr h="397478">
                <a:tc>
                  <a:txBody>
                    <a:bodyPr/>
                    <a:lstStyle/>
                    <a:p>
                      <a:r>
                        <a:rPr lang="en-US" sz="1800" dirty="0">
                          <a:solidFill>
                            <a:schemeClr val="tx1"/>
                          </a:solidFill>
                        </a:rPr>
                        <a:t>Diarrhea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394119430"/>
                  </a:ext>
                </a:extLst>
              </a:tr>
              <a:tr h="397478">
                <a:tc>
                  <a:txBody>
                    <a:bodyPr/>
                    <a:lstStyle/>
                    <a:p>
                      <a:r>
                        <a:rPr lang="en-US" sz="1800" dirty="0">
                          <a:solidFill>
                            <a:schemeClr val="tx1"/>
                          </a:solidFill>
                        </a:rPr>
                        <a:t>Dermatitis acneiform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973879048"/>
                  </a:ext>
                </a:extLst>
              </a:tr>
              <a:tr h="397478">
                <a:tc>
                  <a:txBody>
                    <a:bodyPr/>
                    <a:lstStyle/>
                    <a:p>
                      <a:r>
                        <a:rPr lang="en-US" sz="1800" dirty="0">
                          <a:solidFill>
                            <a:schemeClr val="tx1"/>
                          </a:solidFill>
                        </a:rPr>
                        <a:t>Hypertension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957893102"/>
                  </a:ext>
                </a:extLst>
              </a:tr>
              <a:tr h="39747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Alanine aminotransferase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4222355709"/>
                  </a:ext>
                </a:extLst>
              </a:tr>
              <a:tr h="397478">
                <a:tc>
                  <a:txBody>
                    <a:bodyPr/>
                    <a:lstStyle/>
                    <a:p>
                      <a:r>
                        <a:rPr lang="en-US" sz="1800" dirty="0">
                          <a:solidFill>
                            <a:schemeClr val="tx1"/>
                          </a:solidFill>
                        </a:rPr>
                        <a:t>Aspartate aminotransferase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619982012"/>
                  </a:ext>
                </a:extLst>
              </a:tr>
              <a:tr h="397478">
                <a:tc>
                  <a:txBody>
                    <a:bodyPr/>
                    <a:lstStyle/>
                    <a:p>
                      <a:r>
                        <a:rPr lang="en-US" sz="1800" dirty="0">
                          <a:solidFill>
                            <a:schemeClr val="tx1"/>
                          </a:solidFill>
                        </a:rPr>
                        <a:t>Pyrexia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&lt;1%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890105460"/>
                  </a:ext>
                </a:extLst>
              </a:tr>
              <a:tr h="397478">
                <a:tc>
                  <a:txBody>
                    <a:bodyPr/>
                    <a:lstStyle/>
                    <a:p>
                      <a:r>
                        <a:rPr lang="en-US" sz="1800" dirty="0">
                          <a:solidFill>
                            <a:schemeClr val="tx1"/>
                          </a:solidFill>
                        </a:rPr>
                        <a:t>Interstitial lung disease or pneumonitis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&lt;1%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118807606"/>
                  </a:ext>
                </a:extLst>
              </a:tr>
            </a:tbl>
          </a:graphicData>
        </a:graphic>
      </p:graphicFrame>
      <p:sp>
        <p:nvSpPr>
          <p:cNvPr id="5" name="Subtitle 2">
            <a:extLst>
              <a:ext uri="{FF2B5EF4-FFF2-40B4-BE49-F238E27FC236}">
                <a16:creationId xmlns:a16="http://schemas.microsoft.com/office/drawing/2014/main" id="{61F6FF61-ED29-7A4A-85CF-99BFBB0D6F86}"/>
              </a:ext>
            </a:extLst>
          </p:cNvPr>
          <p:cNvSpPr txBox="1">
            <a:spLocks/>
          </p:cNvSpPr>
          <p:nvPr/>
        </p:nvSpPr>
        <p:spPr>
          <a:xfrm>
            <a:off x="385837" y="6304492"/>
            <a:ext cx="6684410" cy="371122"/>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indent="0">
              <a:buNone/>
            </a:pPr>
            <a:r>
              <a:rPr lang="en-US" sz="1600" dirty="0"/>
              <a:t>Nakagawa K et al. </a:t>
            </a:r>
            <a:r>
              <a:rPr lang="en-US" altLang="en-US" sz="1600" i="1" dirty="0"/>
              <a:t>Lancet Oncol </a:t>
            </a:r>
            <a:r>
              <a:rPr lang="en-US" altLang="en-US" sz="1600" dirty="0"/>
              <a:t>2019;[</a:t>
            </a:r>
            <a:r>
              <a:rPr lang="en-US" altLang="en-US" sz="1600" dirty="0" err="1"/>
              <a:t>Epub</a:t>
            </a:r>
            <a:r>
              <a:rPr lang="en-US" altLang="en-US" sz="1600" dirty="0"/>
              <a:t> ahead of print]</a:t>
            </a:r>
            <a:r>
              <a:rPr lang="en-US" sz="1600" dirty="0"/>
              <a:t>.</a:t>
            </a:r>
          </a:p>
        </p:txBody>
      </p:sp>
    </p:spTree>
    <p:extLst>
      <p:ext uri="{BB962C8B-B14F-4D97-AF65-F5344CB8AC3E}">
        <p14:creationId xmlns:p14="http://schemas.microsoft.com/office/powerpoint/2010/main" val="3519760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676F-911A-BE42-919B-09548269C60E}"/>
              </a:ext>
            </a:extLst>
          </p:cNvPr>
          <p:cNvSpPr>
            <a:spLocks noGrp="1"/>
          </p:cNvSpPr>
          <p:nvPr>
            <p:ph type="title"/>
          </p:nvPr>
        </p:nvSpPr>
        <p:spPr/>
        <p:txBody>
          <a:bodyPr/>
          <a:lstStyle/>
          <a:p>
            <a:pPr algn="ctr"/>
            <a:r>
              <a:rPr lang="en-US" dirty="0"/>
              <a:t>Meeting Agenda</a:t>
            </a:r>
          </a:p>
        </p:txBody>
      </p:sp>
      <p:sp>
        <p:nvSpPr>
          <p:cNvPr id="5" name="Content Placeholder 2">
            <a:extLst>
              <a:ext uri="{FF2B5EF4-FFF2-40B4-BE49-F238E27FC236}">
                <a16:creationId xmlns:a16="http://schemas.microsoft.com/office/drawing/2014/main" id="{B9535056-9DFB-294E-9E39-9F9D5619FAF7}"/>
              </a:ext>
            </a:extLst>
          </p:cNvPr>
          <p:cNvSpPr>
            <a:spLocks noGrp="1"/>
          </p:cNvSpPr>
          <p:nvPr>
            <p:ph idx="1"/>
          </p:nvPr>
        </p:nvSpPr>
        <p:spPr>
          <a:xfrm>
            <a:off x="914639" y="1369854"/>
            <a:ext cx="10307861" cy="4677378"/>
          </a:xfrm>
        </p:spPr>
        <p:txBody>
          <a:bodyPr/>
          <a:lstStyle/>
          <a:p>
            <a:pPr marL="0" indent="0">
              <a:spcBef>
                <a:spcPts val="2000"/>
              </a:spcBef>
              <a:buNone/>
            </a:pPr>
            <a:r>
              <a:rPr lang="en-US" sz="2200" b="1" dirty="0"/>
              <a:t>MODULE 1 – </a:t>
            </a:r>
            <a:r>
              <a:rPr lang="en-US" sz="2200" dirty="0"/>
              <a:t>Evolving Therapeutic Algorithms in Small Cell Lung Cancer (SCLC)</a:t>
            </a:r>
          </a:p>
          <a:p>
            <a:pPr marL="0" indent="0">
              <a:spcBef>
                <a:spcPts val="2000"/>
              </a:spcBef>
              <a:buNone/>
            </a:pPr>
            <a:r>
              <a:rPr lang="en-US" sz="2200" b="1" dirty="0">
                <a:solidFill>
                  <a:schemeClr val="tx1"/>
                </a:solidFill>
              </a:rPr>
              <a:t>MODULE 2 – </a:t>
            </a:r>
            <a:r>
              <a:rPr lang="en-US" sz="2200" dirty="0">
                <a:solidFill>
                  <a:schemeClr val="tx1"/>
                </a:solidFill>
              </a:rPr>
              <a:t>Metastatic NSCLC with EGFR Tumor Mutations</a:t>
            </a:r>
          </a:p>
          <a:p>
            <a:pPr marL="0" indent="0">
              <a:spcBef>
                <a:spcPts val="2000"/>
              </a:spcBef>
              <a:buNone/>
            </a:pPr>
            <a:r>
              <a:rPr lang="en-US" sz="2200" b="1" dirty="0">
                <a:solidFill>
                  <a:srgbClr val="FFC000"/>
                </a:solidFill>
              </a:rPr>
              <a:t>MODULE 3 – </a:t>
            </a:r>
            <a:r>
              <a:rPr lang="en-US" sz="2200" dirty="0">
                <a:solidFill>
                  <a:srgbClr val="FFC000"/>
                </a:solidFill>
              </a:rPr>
              <a:t>Management of NSCLC with ALK Rearrangements</a:t>
            </a:r>
          </a:p>
          <a:p>
            <a:pPr marL="0" indent="0">
              <a:spcBef>
                <a:spcPts val="2000"/>
              </a:spcBef>
              <a:buNone/>
            </a:pPr>
            <a:r>
              <a:rPr lang="en-US" sz="2200" b="1" dirty="0">
                <a:solidFill>
                  <a:schemeClr val="tx1"/>
                </a:solidFill>
              </a:rPr>
              <a:t>MODULE 4 – </a:t>
            </a:r>
            <a:r>
              <a:rPr lang="en-US" sz="2200" dirty="0">
                <a:solidFill>
                  <a:schemeClr val="tx1"/>
                </a:solidFill>
              </a:rPr>
              <a:t>Current and Future Role of Existing and Emerging ROS1 Inhibitors</a:t>
            </a:r>
          </a:p>
          <a:p>
            <a:pPr marL="0" indent="0">
              <a:spcBef>
                <a:spcPts val="2000"/>
              </a:spcBef>
              <a:buNone/>
            </a:pPr>
            <a:r>
              <a:rPr lang="en-US" sz="2200" b="1" dirty="0">
                <a:solidFill>
                  <a:schemeClr val="tx1"/>
                </a:solidFill>
              </a:rPr>
              <a:t>MODULE 5 – </a:t>
            </a:r>
            <a:r>
              <a:rPr lang="en-US" sz="2200" dirty="0">
                <a:solidFill>
                  <a:schemeClr val="tx1"/>
                </a:solidFill>
              </a:rPr>
              <a:t>Metastatic NSCLC with Other Targetable Tumor Mutations</a:t>
            </a:r>
          </a:p>
          <a:p>
            <a:pPr marL="0" indent="0">
              <a:spcBef>
                <a:spcPts val="2000"/>
              </a:spcBef>
              <a:buNone/>
              <a:tabLst>
                <a:tab pos="1763713" algn="l"/>
              </a:tabLst>
            </a:pPr>
            <a:r>
              <a:rPr lang="en-US" sz="2200" b="1" dirty="0">
                <a:solidFill>
                  <a:schemeClr val="tx1"/>
                </a:solidFill>
              </a:rPr>
              <a:t>MODULE 6 – </a:t>
            </a:r>
            <a:r>
              <a:rPr lang="en-US" sz="2200" dirty="0">
                <a:solidFill>
                  <a:schemeClr val="tx1"/>
                </a:solidFill>
              </a:rPr>
              <a:t>Anti-PD-1/PD-L1 Antibodies Alone or in Combination with Other</a:t>
            </a:r>
            <a:br>
              <a:rPr lang="en-US" sz="2200" dirty="0">
                <a:solidFill>
                  <a:schemeClr val="tx1"/>
                </a:solidFill>
              </a:rPr>
            </a:br>
            <a:r>
              <a:rPr lang="en-US" sz="2200" dirty="0">
                <a:solidFill>
                  <a:schemeClr val="tx1"/>
                </a:solidFill>
              </a:rPr>
              <a:t>	Therapies for Metastatic NSCLC</a:t>
            </a:r>
          </a:p>
        </p:txBody>
      </p:sp>
    </p:spTree>
    <p:extLst>
      <p:ext uri="{BB962C8B-B14F-4D97-AF65-F5344CB8AC3E}">
        <p14:creationId xmlns:p14="http://schemas.microsoft.com/office/powerpoint/2010/main" val="773483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B58CA-FAFC-1B46-ACCC-CD690EC84ACA}"/>
              </a:ext>
            </a:extLst>
          </p:cNvPr>
          <p:cNvSpPr>
            <a:spLocks noGrp="1"/>
          </p:cNvSpPr>
          <p:nvPr>
            <p:ph idx="1"/>
          </p:nvPr>
        </p:nvSpPr>
        <p:spPr/>
        <p:txBody>
          <a:bodyPr/>
          <a:lstStyle/>
          <a:p>
            <a:r>
              <a:rPr lang="en-US" dirty="0" err="1"/>
              <a:t>Brigatinib</a:t>
            </a:r>
            <a:endParaRPr lang="en-US" dirty="0"/>
          </a:p>
        </p:txBody>
      </p:sp>
      <p:sp>
        <p:nvSpPr>
          <p:cNvPr id="3" name="Title 2">
            <a:extLst>
              <a:ext uri="{FF2B5EF4-FFF2-40B4-BE49-F238E27FC236}">
                <a16:creationId xmlns:a16="http://schemas.microsoft.com/office/drawing/2014/main" id="{38CE06D3-85A2-A543-9141-6F916CD3F80C}"/>
              </a:ext>
            </a:extLst>
          </p:cNvPr>
          <p:cNvSpPr>
            <a:spLocks noGrp="1"/>
          </p:cNvSpPr>
          <p:nvPr>
            <p:ph type="title"/>
          </p:nvPr>
        </p:nvSpPr>
        <p:spPr>
          <a:xfrm>
            <a:off x="914638" y="240631"/>
            <a:ext cx="10629661" cy="1498600"/>
          </a:xfrm>
        </p:spPr>
        <p:txBody>
          <a:bodyPr>
            <a:noAutofit/>
          </a:bodyPr>
          <a:lstStyle/>
          <a:p>
            <a:r>
              <a:rPr lang="en-US" sz="2800" dirty="0"/>
              <a:t>Which first-line therapy would you generally recommend for an asymptomatic patient with metastatic </a:t>
            </a:r>
            <a:r>
              <a:rPr lang="en-US" sz="2800" dirty="0" err="1"/>
              <a:t>nonsquamous</a:t>
            </a:r>
            <a:r>
              <a:rPr lang="en-US" sz="2800" dirty="0"/>
              <a:t> NSCLC with an ALK rearrangement and a PD-L1 TPS of 60%?</a:t>
            </a:r>
          </a:p>
        </p:txBody>
      </p:sp>
      <p:sp>
        <p:nvSpPr>
          <p:cNvPr id="4" name="Content Placeholder 3">
            <a:extLst>
              <a:ext uri="{FF2B5EF4-FFF2-40B4-BE49-F238E27FC236}">
                <a16:creationId xmlns:a16="http://schemas.microsoft.com/office/drawing/2014/main" id="{5EAF1721-1833-CB4F-9AC0-99EE9796A7BA}"/>
              </a:ext>
            </a:extLst>
          </p:cNvPr>
          <p:cNvSpPr>
            <a:spLocks noGrp="1"/>
          </p:cNvSpPr>
          <p:nvPr>
            <p:ph idx="10"/>
          </p:nvPr>
        </p:nvSpPr>
        <p:spPr/>
        <p:txBody>
          <a:bodyPr/>
          <a:lstStyle/>
          <a:p>
            <a:r>
              <a:rPr lang="en-US" dirty="0" err="1"/>
              <a:t>Alectinib</a:t>
            </a:r>
            <a:endParaRPr lang="en-US" dirty="0"/>
          </a:p>
        </p:txBody>
      </p:sp>
      <p:sp>
        <p:nvSpPr>
          <p:cNvPr id="5" name="Content Placeholder 4">
            <a:extLst>
              <a:ext uri="{FF2B5EF4-FFF2-40B4-BE49-F238E27FC236}">
                <a16:creationId xmlns:a16="http://schemas.microsoft.com/office/drawing/2014/main" id="{BE0B83A0-2F48-6D4A-B657-038E7C8538E6}"/>
              </a:ext>
            </a:extLst>
          </p:cNvPr>
          <p:cNvSpPr>
            <a:spLocks noGrp="1"/>
          </p:cNvSpPr>
          <p:nvPr>
            <p:ph idx="11"/>
          </p:nvPr>
        </p:nvSpPr>
        <p:spPr/>
        <p:txBody>
          <a:bodyPr/>
          <a:lstStyle/>
          <a:p>
            <a:r>
              <a:rPr lang="en-US" dirty="0" err="1"/>
              <a:t>Alectinib</a:t>
            </a:r>
            <a:endParaRPr lang="en-US" dirty="0"/>
          </a:p>
        </p:txBody>
      </p:sp>
      <p:sp>
        <p:nvSpPr>
          <p:cNvPr id="6" name="Content Placeholder 5">
            <a:extLst>
              <a:ext uri="{FF2B5EF4-FFF2-40B4-BE49-F238E27FC236}">
                <a16:creationId xmlns:a16="http://schemas.microsoft.com/office/drawing/2014/main" id="{3768AD9A-920D-2345-9A98-1822B17797A4}"/>
              </a:ext>
            </a:extLst>
          </p:cNvPr>
          <p:cNvSpPr>
            <a:spLocks noGrp="1"/>
          </p:cNvSpPr>
          <p:nvPr>
            <p:ph idx="12"/>
          </p:nvPr>
        </p:nvSpPr>
        <p:spPr/>
        <p:txBody>
          <a:bodyPr/>
          <a:lstStyle/>
          <a:p>
            <a:r>
              <a:rPr lang="en-US" dirty="0" err="1"/>
              <a:t>Alectinib</a:t>
            </a:r>
            <a:endParaRPr lang="en-US" dirty="0"/>
          </a:p>
        </p:txBody>
      </p:sp>
      <p:sp>
        <p:nvSpPr>
          <p:cNvPr id="7" name="Content Placeholder 6">
            <a:extLst>
              <a:ext uri="{FF2B5EF4-FFF2-40B4-BE49-F238E27FC236}">
                <a16:creationId xmlns:a16="http://schemas.microsoft.com/office/drawing/2014/main" id="{81789D3B-FD93-C942-BCE1-374E3F3B9820}"/>
              </a:ext>
            </a:extLst>
          </p:cNvPr>
          <p:cNvSpPr>
            <a:spLocks noGrp="1"/>
          </p:cNvSpPr>
          <p:nvPr>
            <p:ph idx="13"/>
          </p:nvPr>
        </p:nvSpPr>
        <p:spPr/>
        <p:txBody>
          <a:bodyPr/>
          <a:lstStyle/>
          <a:p>
            <a:r>
              <a:rPr lang="en-US" dirty="0" err="1"/>
              <a:t>Alectinib</a:t>
            </a:r>
            <a:endParaRPr lang="en-US" dirty="0"/>
          </a:p>
        </p:txBody>
      </p:sp>
      <p:sp>
        <p:nvSpPr>
          <p:cNvPr id="8" name="Content Placeholder 7">
            <a:extLst>
              <a:ext uri="{FF2B5EF4-FFF2-40B4-BE49-F238E27FC236}">
                <a16:creationId xmlns:a16="http://schemas.microsoft.com/office/drawing/2014/main" id="{78368609-EA4A-6344-B12F-F96360DD7F9B}"/>
              </a:ext>
            </a:extLst>
          </p:cNvPr>
          <p:cNvSpPr>
            <a:spLocks noGrp="1"/>
          </p:cNvSpPr>
          <p:nvPr>
            <p:ph idx="14"/>
          </p:nvPr>
        </p:nvSpPr>
        <p:spPr/>
        <p:txBody>
          <a:bodyPr/>
          <a:lstStyle/>
          <a:p>
            <a:r>
              <a:rPr lang="en-US" dirty="0" err="1"/>
              <a:t>Alectinib</a:t>
            </a:r>
            <a:endParaRPr lang="en-US" dirty="0"/>
          </a:p>
        </p:txBody>
      </p:sp>
      <p:sp>
        <p:nvSpPr>
          <p:cNvPr id="9" name="Content Placeholder 8">
            <a:extLst>
              <a:ext uri="{FF2B5EF4-FFF2-40B4-BE49-F238E27FC236}">
                <a16:creationId xmlns:a16="http://schemas.microsoft.com/office/drawing/2014/main" id="{E0AD64B3-BFBD-F74A-938D-CC3BD31BFC63}"/>
              </a:ext>
            </a:extLst>
          </p:cNvPr>
          <p:cNvSpPr>
            <a:spLocks noGrp="1"/>
          </p:cNvSpPr>
          <p:nvPr>
            <p:ph idx="15"/>
          </p:nvPr>
        </p:nvSpPr>
        <p:spPr/>
        <p:txBody>
          <a:bodyPr/>
          <a:lstStyle/>
          <a:p>
            <a:r>
              <a:rPr lang="en-US" dirty="0" err="1"/>
              <a:t>Alectinib</a:t>
            </a:r>
            <a:endParaRPr lang="en-US" dirty="0"/>
          </a:p>
        </p:txBody>
      </p:sp>
    </p:spTree>
    <p:extLst>
      <p:ext uri="{BB962C8B-B14F-4D97-AF65-F5344CB8AC3E}">
        <p14:creationId xmlns:p14="http://schemas.microsoft.com/office/powerpoint/2010/main" val="4032927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B58CA-FAFC-1B46-ACCC-CD690EC84ACA}"/>
              </a:ext>
            </a:extLst>
          </p:cNvPr>
          <p:cNvSpPr>
            <a:spLocks noGrp="1"/>
          </p:cNvSpPr>
          <p:nvPr>
            <p:ph idx="1"/>
          </p:nvPr>
        </p:nvSpPr>
        <p:spPr/>
        <p:txBody>
          <a:bodyPr/>
          <a:lstStyle/>
          <a:p>
            <a:r>
              <a:rPr lang="en-US" dirty="0"/>
              <a:t>Yes</a:t>
            </a:r>
          </a:p>
        </p:txBody>
      </p:sp>
      <p:sp>
        <p:nvSpPr>
          <p:cNvPr id="3" name="Title 2">
            <a:extLst>
              <a:ext uri="{FF2B5EF4-FFF2-40B4-BE49-F238E27FC236}">
                <a16:creationId xmlns:a16="http://schemas.microsoft.com/office/drawing/2014/main" id="{38CE06D3-85A2-A543-9141-6F916CD3F80C}"/>
              </a:ext>
            </a:extLst>
          </p:cNvPr>
          <p:cNvSpPr>
            <a:spLocks noGrp="1"/>
          </p:cNvSpPr>
          <p:nvPr>
            <p:ph type="title"/>
          </p:nvPr>
        </p:nvSpPr>
        <p:spPr>
          <a:xfrm>
            <a:off x="914639" y="240631"/>
            <a:ext cx="10362724" cy="1498600"/>
          </a:xfrm>
        </p:spPr>
        <p:txBody>
          <a:bodyPr>
            <a:noAutofit/>
          </a:bodyPr>
          <a:lstStyle/>
          <a:p>
            <a:r>
              <a:rPr lang="en-US" sz="2600" dirty="0"/>
              <a:t>For a patient with metastatic </a:t>
            </a:r>
            <a:r>
              <a:rPr lang="en-US" sz="2600" dirty="0" err="1"/>
              <a:t>nonsquamous</a:t>
            </a:r>
            <a:r>
              <a:rPr lang="en-US" sz="2600" dirty="0"/>
              <a:t> NSCLC with an ALK rearrangement and a PD-L1 TPS of 60% who receives first-line </a:t>
            </a:r>
            <a:r>
              <a:rPr lang="en-US" sz="2600" u="sng" dirty="0"/>
              <a:t>alectinib</a:t>
            </a:r>
            <a:r>
              <a:rPr lang="en-US" sz="2600" dirty="0"/>
              <a:t> with response followed by disease progression, would you recommend repeat biopsy for additional mutation testing?</a:t>
            </a:r>
          </a:p>
        </p:txBody>
      </p:sp>
      <p:sp>
        <p:nvSpPr>
          <p:cNvPr id="4" name="Content Placeholder 3">
            <a:extLst>
              <a:ext uri="{FF2B5EF4-FFF2-40B4-BE49-F238E27FC236}">
                <a16:creationId xmlns:a16="http://schemas.microsoft.com/office/drawing/2014/main" id="{5EAF1721-1833-CB4F-9AC0-99EE9796A7BA}"/>
              </a:ext>
            </a:extLst>
          </p:cNvPr>
          <p:cNvSpPr>
            <a:spLocks noGrp="1"/>
          </p:cNvSpPr>
          <p:nvPr>
            <p:ph idx="10"/>
          </p:nvPr>
        </p:nvSpPr>
        <p:spPr/>
        <p:txBody>
          <a:bodyPr/>
          <a:lstStyle/>
          <a:p>
            <a:r>
              <a:rPr lang="en-US" dirty="0"/>
              <a:t>Yes</a:t>
            </a:r>
          </a:p>
        </p:txBody>
      </p:sp>
      <p:sp>
        <p:nvSpPr>
          <p:cNvPr id="5" name="Content Placeholder 4">
            <a:extLst>
              <a:ext uri="{FF2B5EF4-FFF2-40B4-BE49-F238E27FC236}">
                <a16:creationId xmlns:a16="http://schemas.microsoft.com/office/drawing/2014/main" id="{BE0B83A0-2F48-6D4A-B657-038E7C8538E6}"/>
              </a:ext>
            </a:extLst>
          </p:cNvPr>
          <p:cNvSpPr>
            <a:spLocks noGrp="1"/>
          </p:cNvSpPr>
          <p:nvPr>
            <p:ph idx="11"/>
          </p:nvPr>
        </p:nvSpPr>
        <p:spPr/>
        <p:txBody>
          <a:bodyPr/>
          <a:lstStyle/>
          <a:p>
            <a:r>
              <a:rPr lang="en-US" dirty="0"/>
              <a:t>Yes</a:t>
            </a:r>
          </a:p>
        </p:txBody>
      </p:sp>
      <p:sp>
        <p:nvSpPr>
          <p:cNvPr id="6" name="Content Placeholder 5">
            <a:extLst>
              <a:ext uri="{FF2B5EF4-FFF2-40B4-BE49-F238E27FC236}">
                <a16:creationId xmlns:a16="http://schemas.microsoft.com/office/drawing/2014/main" id="{3768AD9A-920D-2345-9A98-1822B17797A4}"/>
              </a:ext>
            </a:extLst>
          </p:cNvPr>
          <p:cNvSpPr>
            <a:spLocks noGrp="1"/>
          </p:cNvSpPr>
          <p:nvPr>
            <p:ph idx="12"/>
          </p:nvPr>
        </p:nvSpPr>
        <p:spPr/>
        <p:txBody>
          <a:bodyPr/>
          <a:lstStyle/>
          <a:p>
            <a:r>
              <a:rPr lang="en-US" dirty="0"/>
              <a:t>Yes</a:t>
            </a:r>
          </a:p>
        </p:txBody>
      </p:sp>
      <p:sp>
        <p:nvSpPr>
          <p:cNvPr id="7" name="Content Placeholder 6">
            <a:extLst>
              <a:ext uri="{FF2B5EF4-FFF2-40B4-BE49-F238E27FC236}">
                <a16:creationId xmlns:a16="http://schemas.microsoft.com/office/drawing/2014/main" id="{81789D3B-FD93-C942-BCE1-374E3F3B9820}"/>
              </a:ext>
            </a:extLst>
          </p:cNvPr>
          <p:cNvSpPr>
            <a:spLocks noGrp="1"/>
          </p:cNvSpPr>
          <p:nvPr>
            <p:ph idx="13"/>
          </p:nvPr>
        </p:nvSpPr>
        <p:spPr/>
        <p:txBody>
          <a:bodyPr/>
          <a:lstStyle/>
          <a:p>
            <a:r>
              <a:rPr lang="en-US" dirty="0"/>
              <a:t>Yes</a:t>
            </a:r>
          </a:p>
        </p:txBody>
      </p:sp>
      <p:sp>
        <p:nvSpPr>
          <p:cNvPr id="8" name="Content Placeholder 7">
            <a:extLst>
              <a:ext uri="{FF2B5EF4-FFF2-40B4-BE49-F238E27FC236}">
                <a16:creationId xmlns:a16="http://schemas.microsoft.com/office/drawing/2014/main" id="{78368609-EA4A-6344-B12F-F96360DD7F9B}"/>
              </a:ext>
            </a:extLst>
          </p:cNvPr>
          <p:cNvSpPr>
            <a:spLocks noGrp="1"/>
          </p:cNvSpPr>
          <p:nvPr>
            <p:ph idx="14"/>
          </p:nvPr>
        </p:nvSpPr>
        <p:spPr/>
        <p:txBody>
          <a:bodyPr/>
          <a:lstStyle/>
          <a:p>
            <a:r>
              <a:rPr lang="en-US" dirty="0"/>
              <a:t>Yes</a:t>
            </a:r>
          </a:p>
        </p:txBody>
      </p:sp>
      <p:sp>
        <p:nvSpPr>
          <p:cNvPr id="9" name="Content Placeholder 8">
            <a:extLst>
              <a:ext uri="{FF2B5EF4-FFF2-40B4-BE49-F238E27FC236}">
                <a16:creationId xmlns:a16="http://schemas.microsoft.com/office/drawing/2014/main" id="{E0AD64B3-BFBD-F74A-938D-CC3BD31BFC63}"/>
              </a:ext>
            </a:extLst>
          </p:cNvPr>
          <p:cNvSpPr>
            <a:spLocks noGrp="1"/>
          </p:cNvSpPr>
          <p:nvPr>
            <p:ph idx="15"/>
          </p:nvPr>
        </p:nvSpPr>
        <p:spPr/>
        <p:txBody>
          <a:bodyPr/>
          <a:lstStyle/>
          <a:p>
            <a:r>
              <a:rPr lang="en-US" dirty="0"/>
              <a:t>No</a:t>
            </a:r>
          </a:p>
        </p:txBody>
      </p:sp>
    </p:spTree>
    <p:extLst>
      <p:ext uri="{BB962C8B-B14F-4D97-AF65-F5344CB8AC3E}">
        <p14:creationId xmlns:p14="http://schemas.microsoft.com/office/powerpoint/2010/main" val="880044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id="{17B919C7-B405-244F-92F4-54308A2AB313}"/>
              </a:ext>
            </a:extLst>
          </p:cNvPr>
          <p:cNvSpPr>
            <a:spLocks noChangeArrowheads="1"/>
          </p:cNvSpPr>
          <p:nvPr/>
        </p:nvSpPr>
        <p:spPr bwMode="auto">
          <a:xfrm>
            <a:off x="676656" y="762589"/>
            <a:ext cx="10862674" cy="5111438"/>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3" name="Title 2">
            <a:extLst>
              <a:ext uri="{FF2B5EF4-FFF2-40B4-BE49-F238E27FC236}">
                <a16:creationId xmlns:a16="http://schemas.microsoft.com/office/drawing/2014/main" id="{3D73A1DA-8C45-8849-AAD0-519F884AC1BD}"/>
              </a:ext>
            </a:extLst>
          </p:cNvPr>
          <p:cNvSpPr>
            <a:spLocks noGrp="1"/>
          </p:cNvSpPr>
          <p:nvPr>
            <p:ph type="title"/>
          </p:nvPr>
        </p:nvSpPr>
        <p:spPr>
          <a:xfrm>
            <a:off x="546652" y="0"/>
            <a:ext cx="11111949" cy="762588"/>
          </a:xfrm>
        </p:spPr>
        <p:txBody>
          <a:bodyPr/>
          <a:lstStyle/>
          <a:p>
            <a:r>
              <a:rPr lang="en-US" sz="2800" dirty="0"/>
              <a:t>Molecular Targeting, Potency and Indications for ALK Inhibitors</a:t>
            </a:r>
          </a:p>
        </p:txBody>
      </p:sp>
      <p:graphicFrame>
        <p:nvGraphicFramePr>
          <p:cNvPr id="6" name="Content Placeholder 5">
            <a:extLst>
              <a:ext uri="{FF2B5EF4-FFF2-40B4-BE49-F238E27FC236}">
                <a16:creationId xmlns:a16="http://schemas.microsoft.com/office/drawing/2014/main" id="{FD238992-79AB-B14D-B9BD-97915699CE9A}"/>
              </a:ext>
            </a:extLst>
          </p:cNvPr>
          <p:cNvGraphicFramePr>
            <a:graphicFrameLocks noGrp="1"/>
          </p:cNvGraphicFramePr>
          <p:nvPr>
            <p:ph idx="1"/>
            <p:extLst>
              <p:ext uri="{D42A27DB-BD31-4B8C-83A1-F6EECF244321}">
                <p14:modId xmlns:p14="http://schemas.microsoft.com/office/powerpoint/2010/main" val="2164951756"/>
              </p:ext>
            </p:extLst>
          </p:nvPr>
        </p:nvGraphicFramePr>
        <p:xfrm>
          <a:off x="791690" y="909467"/>
          <a:ext cx="10621872" cy="4852849"/>
        </p:xfrm>
        <a:graphic>
          <a:graphicData uri="http://schemas.openxmlformats.org/drawingml/2006/table">
            <a:tbl>
              <a:tblPr firstRow="1" bandRow="1">
                <a:tableStyleId>{21E4AEA4-8DFA-4A89-87EB-49C32662AFE0}</a:tableStyleId>
              </a:tblPr>
              <a:tblGrid>
                <a:gridCol w="1840089">
                  <a:extLst>
                    <a:ext uri="{9D8B030D-6E8A-4147-A177-3AD203B41FA5}">
                      <a16:colId xmlns:a16="http://schemas.microsoft.com/office/drawing/2014/main" val="4219680196"/>
                    </a:ext>
                  </a:extLst>
                </a:gridCol>
                <a:gridCol w="2375452">
                  <a:extLst>
                    <a:ext uri="{9D8B030D-6E8A-4147-A177-3AD203B41FA5}">
                      <a16:colId xmlns:a16="http://schemas.microsoft.com/office/drawing/2014/main" val="1306170140"/>
                    </a:ext>
                  </a:extLst>
                </a:gridCol>
                <a:gridCol w="1620079">
                  <a:extLst>
                    <a:ext uri="{9D8B030D-6E8A-4147-A177-3AD203B41FA5}">
                      <a16:colId xmlns:a16="http://schemas.microsoft.com/office/drawing/2014/main" val="4035811373"/>
                    </a:ext>
                  </a:extLst>
                </a:gridCol>
                <a:gridCol w="4786252">
                  <a:extLst>
                    <a:ext uri="{9D8B030D-6E8A-4147-A177-3AD203B41FA5}">
                      <a16:colId xmlns:a16="http://schemas.microsoft.com/office/drawing/2014/main" val="1523863264"/>
                    </a:ext>
                  </a:extLst>
                </a:gridCol>
              </a:tblGrid>
              <a:tr h="526602">
                <a:tc>
                  <a:txBody>
                    <a:bodyPr/>
                    <a:lstStyle/>
                    <a:p>
                      <a:r>
                        <a:rPr lang="en-US" sz="1800" dirty="0">
                          <a:solidFill>
                            <a:schemeClr val="tx1"/>
                          </a:solidFill>
                        </a:rPr>
                        <a:t>ALK inhibitor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r>
                        <a:rPr lang="en-US" sz="1800" dirty="0">
                          <a:solidFill>
                            <a:schemeClr val="tx1"/>
                          </a:solidFill>
                        </a:rPr>
                        <a:t>Molecular targets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dirty="0">
                          <a:solidFill>
                            <a:schemeClr val="tx1"/>
                          </a:solidFill>
                        </a:rPr>
                        <a:t>ALK IC</a:t>
                      </a:r>
                      <a:r>
                        <a:rPr lang="en-US" sz="1800" baseline="-25000" dirty="0">
                          <a:solidFill>
                            <a:schemeClr val="tx1"/>
                          </a:solidFill>
                        </a:rPr>
                        <a:t>50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aseline="0" dirty="0">
                          <a:solidFill>
                            <a:schemeClr val="tx1"/>
                          </a:solidFill>
                        </a:rPr>
                        <a:t>Indication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869514775"/>
                  </a:ext>
                </a:extLst>
              </a:tr>
              <a:tr h="465188">
                <a:tc>
                  <a:txBody>
                    <a:bodyPr/>
                    <a:lstStyle/>
                    <a:p>
                      <a:r>
                        <a:rPr lang="en-US" sz="1800" dirty="0" err="1">
                          <a:solidFill>
                            <a:schemeClr val="tx1"/>
                          </a:solidFill>
                        </a:rPr>
                        <a:t>Crizotinib</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r>
                        <a:rPr lang="en-US" sz="1800" dirty="0">
                          <a:solidFill>
                            <a:schemeClr val="tx1"/>
                          </a:solidFill>
                        </a:rPr>
                        <a:t>ALK, MET, ROS1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3-4.5 </a:t>
                      </a:r>
                      <a:r>
                        <a:rPr lang="en-US" sz="1800" dirty="0" err="1">
                          <a:solidFill>
                            <a:schemeClr val="tx1"/>
                          </a:solidFill>
                        </a:rPr>
                        <a:t>nM</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Metastatic ALK or ROS1-positive NSCLC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735386364"/>
                  </a:ext>
                </a:extLst>
              </a:tr>
              <a:tr h="463409">
                <a:tc>
                  <a:txBody>
                    <a:bodyPr/>
                    <a:lstStyle/>
                    <a:p>
                      <a:r>
                        <a:rPr lang="en-US" sz="1800" dirty="0" err="1">
                          <a:solidFill>
                            <a:schemeClr val="tx1"/>
                          </a:solidFill>
                        </a:rPr>
                        <a:t>Ceritinib</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r>
                        <a:rPr lang="en-US" sz="1800" dirty="0">
                          <a:solidFill>
                            <a:schemeClr val="tx1"/>
                          </a:solidFill>
                        </a:rPr>
                        <a:t>ALK, IGF-1R, ROS1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0.15 </a:t>
                      </a:r>
                      <a:r>
                        <a:rPr lang="en-US" sz="1800" dirty="0" err="1">
                          <a:solidFill>
                            <a:schemeClr val="tx1"/>
                          </a:solidFill>
                        </a:rPr>
                        <a:t>nM</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Metastatic ALK-positive NSCLC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348541641"/>
                  </a:ext>
                </a:extLst>
              </a:tr>
              <a:tr h="471570">
                <a:tc>
                  <a:txBody>
                    <a:bodyPr/>
                    <a:lstStyle/>
                    <a:p>
                      <a:r>
                        <a:rPr lang="en-US" sz="1800" dirty="0" err="1">
                          <a:solidFill>
                            <a:schemeClr val="tx1"/>
                          </a:solidFill>
                        </a:rPr>
                        <a:t>Alectinib</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r>
                        <a:rPr lang="en-US" sz="1800" dirty="0">
                          <a:solidFill>
                            <a:schemeClr val="tx1"/>
                          </a:solidFill>
                        </a:rPr>
                        <a:t>ALK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1.9 </a:t>
                      </a:r>
                      <a:r>
                        <a:rPr lang="en-US" sz="1800" dirty="0" err="1">
                          <a:solidFill>
                            <a:schemeClr val="tx1"/>
                          </a:solidFill>
                        </a:rPr>
                        <a:t>nM</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l"/>
                      <a:r>
                        <a:rPr lang="en-US" sz="1800" dirty="0">
                          <a:solidFill>
                            <a:schemeClr val="tx1"/>
                          </a:solidFill>
                        </a:rPr>
                        <a:t>Metastatic ALK-positive NSCLC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556663386"/>
                  </a:ext>
                </a:extLst>
              </a:tr>
              <a:tr h="0">
                <a:tc>
                  <a:txBody>
                    <a:bodyPr/>
                    <a:lstStyle/>
                    <a:p>
                      <a:r>
                        <a:rPr lang="en-US" sz="1800" dirty="0" err="1">
                          <a:solidFill>
                            <a:schemeClr val="tx1"/>
                          </a:solidFill>
                        </a:rPr>
                        <a:t>Brigatinib</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r>
                        <a:rPr lang="en-US" sz="1800" dirty="0">
                          <a:solidFill>
                            <a:schemeClr val="tx1"/>
                          </a:solidFill>
                        </a:rPr>
                        <a:t>ALK, EGFR, ROS1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0.62 </a:t>
                      </a:r>
                      <a:r>
                        <a:rPr lang="en-US" sz="1800" dirty="0" err="1">
                          <a:solidFill>
                            <a:schemeClr val="tx1"/>
                          </a:solidFill>
                        </a:rPr>
                        <a:t>nM</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Metastatic ALK-positive NSCLC a</a:t>
                      </a:r>
                      <a:r>
                        <a:rPr lang="en-US" sz="1800" kern="1200" dirty="0">
                          <a:solidFill>
                            <a:schemeClr val="tx1"/>
                          </a:solidFill>
                          <a:effectLst/>
                          <a:latin typeface="+mn-lt"/>
                          <a:ea typeface="+mn-ea"/>
                          <a:cs typeface="+mn-cs"/>
                        </a:rPr>
                        <a:t>fter progression on or intolerance to </a:t>
                      </a:r>
                      <a:r>
                        <a:rPr lang="en-US" sz="1800" kern="1200" dirty="0" err="1">
                          <a:solidFill>
                            <a:schemeClr val="tx1"/>
                          </a:solidFill>
                          <a:effectLst/>
                          <a:latin typeface="+mn-lt"/>
                          <a:ea typeface="+mn-ea"/>
                          <a:cs typeface="+mn-cs"/>
                        </a:rPr>
                        <a:t>crizotinib</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29131438"/>
                  </a:ext>
                </a:extLst>
              </a:tr>
              <a:tr h="687579">
                <a:tc>
                  <a:txBody>
                    <a:bodyPr/>
                    <a:lstStyle/>
                    <a:p>
                      <a:r>
                        <a:rPr lang="en-US" sz="1800" dirty="0" err="1">
                          <a:solidFill>
                            <a:schemeClr val="tx1"/>
                          </a:solidFill>
                        </a:rPr>
                        <a:t>Lorlatinib</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r>
                        <a:rPr lang="en-US" sz="1800" dirty="0">
                          <a:solidFill>
                            <a:schemeClr val="tx1"/>
                          </a:solidFill>
                        </a:rPr>
                        <a:t>ALK, ROS1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 &lt;0.07-1.3 </a:t>
                      </a:r>
                      <a:r>
                        <a:rPr lang="en-US" sz="1800" dirty="0" err="1">
                          <a:solidFill>
                            <a:schemeClr val="tx1"/>
                          </a:solidFill>
                        </a:rPr>
                        <a:t>nM</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Metastatic ALK-positive NSCLC with disease progression on</a:t>
                      </a:r>
                    </a:p>
                    <a:p>
                      <a:pPr marL="171450" indent="-171450">
                        <a:buFont typeface="Arial" panose="020B0604020202020204" pitchFamily="34" charset="0"/>
                        <a:buChar char="•"/>
                      </a:pPr>
                      <a:r>
                        <a:rPr lang="en-US" sz="1800" dirty="0" err="1">
                          <a:solidFill>
                            <a:schemeClr val="tx1"/>
                          </a:solidFill>
                        </a:rPr>
                        <a:t>Crizotinib</a:t>
                      </a:r>
                      <a:r>
                        <a:rPr lang="en-US" sz="1800" dirty="0">
                          <a:solidFill>
                            <a:schemeClr val="tx1"/>
                          </a:solidFill>
                        </a:rPr>
                        <a:t> and at least 1 other ALK inhibitor for metastatic disease; or</a:t>
                      </a:r>
                    </a:p>
                    <a:p>
                      <a:pPr marL="171450" indent="-171450">
                        <a:buFont typeface="Arial" panose="020B0604020202020204" pitchFamily="34" charset="0"/>
                        <a:buChar char="•"/>
                      </a:pPr>
                      <a:r>
                        <a:rPr lang="en-US" sz="1800" dirty="0" err="1">
                          <a:solidFill>
                            <a:schemeClr val="tx1"/>
                          </a:solidFill>
                        </a:rPr>
                        <a:t>Alectinib</a:t>
                      </a:r>
                      <a:r>
                        <a:rPr lang="en-US" sz="1800" dirty="0">
                          <a:solidFill>
                            <a:schemeClr val="tx1"/>
                          </a:solidFill>
                        </a:rPr>
                        <a:t> as the first ALK inhibitor therapy for metastatic disease; or</a:t>
                      </a:r>
                    </a:p>
                    <a:p>
                      <a:pPr marL="171450" indent="-171450">
                        <a:buFont typeface="Arial" panose="020B0604020202020204" pitchFamily="34" charset="0"/>
                        <a:buChar char="•"/>
                      </a:pPr>
                      <a:r>
                        <a:rPr lang="en-US" sz="1800" dirty="0" err="1">
                          <a:solidFill>
                            <a:schemeClr val="tx1"/>
                          </a:solidFill>
                        </a:rPr>
                        <a:t>Ceritinib</a:t>
                      </a:r>
                      <a:r>
                        <a:rPr lang="en-US" sz="1800" dirty="0">
                          <a:solidFill>
                            <a:schemeClr val="tx1"/>
                          </a:solidFill>
                        </a:rPr>
                        <a:t> as the first ALK inhibitor therapy for metastatic 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803553853"/>
                  </a:ext>
                </a:extLst>
              </a:tr>
            </a:tbl>
          </a:graphicData>
        </a:graphic>
      </p:graphicFrame>
      <p:sp>
        <p:nvSpPr>
          <p:cNvPr id="5" name="TextBox 4">
            <a:extLst>
              <a:ext uri="{FF2B5EF4-FFF2-40B4-BE49-F238E27FC236}">
                <a16:creationId xmlns:a16="http://schemas.microsoft.com/office/drawing/2014/main" id="{582ACB46-287A-C544-A4FD-12182052B00A}"/>
              </a:ext>
            </a:extLst>
          </p:cNvPr>
          <p:cNvSpPr txBox="1"/>
          <p:nvPr/>
        </p:nvSpPr>
        <p:spPr>
          <a:xfrm>
            <a:off x="546652" y="6134725"/>
            <a:ext cx="11028254" cy="584775"/>
          </a:xfrm>
          <a:prstGeom prst="rect">
            <a:avLst/>
          </a:prstGeom>
          <a:noFill/>
        </p:spPr>
        <p:txBody>
          <a:bodyPr wrap="square" rtlCol="0">
            <a:spAutoFit/>
          </a:bodyPr>
          <a:lstStyle/>
          <a:p>
            <a:r>
              <a:rPr lang="en-US" sz="1600" dirty="0" err="1"/>
              <a:t>Mok</a:t>
            </a:r>
            <a:r>
              <a:rPr lang="en-US" sz="1600" dirty="0"/>
              <a:t> T et al. </a:t>
            </a:r>
            <a:r>
              <a:rPr lang="en-US" sz="1600" i="1" dirty="0"/>
              <a:t>Cancer Treat Rev </a:t>
            </a:r>
            <a:r>
              <a:rPr lang="en-US" sz="1600" dirty="0"/>
              <a:t>2017;55:181-9. Zhang I et al. </a:t>
            </a:r>
            <a:r>
              <a:rPr lang="en-US" sz="1600" i="1" dirty="0"/>
              <a:t>Lancet Oncol </a:t>
            </a:r>
            <a:r>
              <a:rPr lang="en-US" sz="1600" dirty="0"/>
              <a:t>2015;16:e510-21. </a:t>
            </a:r>
            <a:r>
              <a:rPr lang="en-US" sz="1600" dirty="0" err="1"/>
              <a:t>Crizotinib</a:t>
            </a:r>
            <a:r>
              <a:rPr lang="en-US" sz="1600" dirty="0"/>
              <a:t> PI (rev 6/2019); </a:t>
            </a:r>
            <a:r>
              <a:rPr lang="en-US" sz="1600" dirty="0" err="1"/>
              <a:t>Ceritinib</a:t>
            </a:r>
            <a:r>
              <a:rPr lang="en-US" sz="1600" dirty="0"/>
              <a:t> PI (rev 3/2019), </a:t>
            </a:r>
            <a:r>
              <a:rPr lang="en-US" sz="1600" dirty="0" err="1"/>
              <a:t>Alectinib</a:t>
            </a:r>
            <a:r>
              <a:rPr lang="en-US" sz="1600" dirty="0"/>
              <a:t> PI (6/2018), </a:t>
            </a:r>
            <a:r>
              <a:rPr lang="en-US" sz="1600" dirty="0" err="1"/>
              <a:t>Brigatinib</a:t>
            </a:r>
            <a:r>
              <a:rPr lang="en-US" sz="1600" dirty="0"/>
              <a:t> PI (12/2018), </a:t>
            </a:r>
            <a:r>
              <a:rPr lang="en-US" sz="1600" dirty="0" err="1"/>
              <a:t>Lorlatinib</a:t>
            </a:r>
            <a:r>
              <a:rPr lang="en-US" sz="1600" dirty="0"/>
              <a:t> PI (11/2018)</a:t>
            </a:r>
          </a:p>
        </p:txBody>
      </p:sp>
    </p:spTree>
    <p:extLst>
      <p:ext uri="{BB962C8B-B14F-4D97-AF65-F5344CB8AC3E}">
        <p14:creationId xmlns:p14="http://schemas.microsoft.com/office/powerpoint/2010/main" val="840181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35D11D-AA2B-AB42-B4CD-F45D6A061DE9}"/>
              </a:ext>
            </a:extLst>
          </p:cNvPr>
          <p:cNvSpPr>
            <a:spLocks noGrp="1"/>
          </p:cNvSpPr>
          <p:nvPr>
            <p:ph type="title"/>
          </p:nvPr>
        </p:nvSpPr>
        <p:spPr>
          <a:xfrm>
            <a:off x="914639" y="0"/>
            <a:ext cx="10362724" cy="909467"/>
          </a:xfrm>
        </p:spPr>
        <p:txBody>
          <a:bodyPr/>
          <a:lstStyle/>
          <a:p>
            <a:r>
              <a:rPr lang="en-US" dirty="0"/>
              <a:t>Mutation Coverage for ALK Inhibitors</a:t>
            </a:r>
          </a:p>
        </p:txBody>
      </p:sp>
      <p:sp>
        <p:nvSpPr>
          <p:cNvPr id="5" name="TextBox 4">
            <a:extLst>
              <a:ext uri="{FF2B5EF4-FFF2-40B4-BE49-F238E27FC236}">
                <a16:creationId xmlns:a16="http://schemas.microsoft.com/office/drawing/2014/main" id="{5A1F88E0-1E9B-5741-AD14-FD772D84120B}"/>
              </a:ext>
            </a:extLst>
          </p:cNvPr>
          <p:cNvSpPr txBox="1"/>
          <p:nvPr/>
        </p:nvSpPr>
        <p:spPr>
          <a:xfrm>
            <a:off x="119963" y="6460435"/>
            <a:ext cx="4307974" cy="338554"/>
          </a:xfrm>
          <a:prstGeom prst="rect">
            <a:avLst/>
          </a:prstGeom>
          <a:noFill/>
        </p:spPr>
        <p:txBody>
          <a:bodyPr wrap="none" rtlCol="0">
            <a:spAutoFit/>
          </a:bodyPr>
          <a:lstStyle/>
          <a:p>
            <a:r>
              <a:rPr lang="en-US" sz="1600" dirty="0"/>
              <a:t>Tran PN, </a:t>
            </a:r>
            <a:r>
              <a:rPr lang="en-US" sz="1600" dirty="0" err="1"/>
              <a:t>Klempner</a:t>
            </a:r>
            <a:r>
              <a:rPr lang="en-US" sz="1600" dirty="0"/>
              <a:t> SJ. </a:t>
            </a:r>
            <a:r>
              <a:rPr lang="en-US" sz="1600" i="1" dirty="0"/>
              <a:t>Front Med </a:t>
            </a:r>
            <a:r>
              <a:rPr lang="en-US" sz="1600" dirty="0"/>
              <a:t>2016;3:65.</a:t>
            </a:r>
          </a:p>
        </p:txBody>
      </p:sp>
      <p:sp>
        <p:nvSpPr>
          <p:cNvPr id="6" name="Rectangle 33">
            <a:extLst>
              <a:ext uri="{FF2B5EF4-FFF2-40B4-BE49-F238E27FC236}">
                <a16:creationId xmlns:a16="http://schemas.microsoft.com/office/drawing/2014/main" id="{DC848090-B17C-9A45-B008-E7412A453356}"/>
              </a:ext>
            </a:extLst>
          </p:cNvPr>
          <p:cNvSpPr>
            <a:spLocks noChangeArrowheads="1"/>
          </p:cNvSpPr>
          <p:nvPr/>
        </p:nvSpPr>
        <p:spPr bwMode="auto">
          <a:xfrm>
            <a:off x="896165" y="923615"/>
            <a:ext cx="10544473" cy="5105047"/>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9" name="Content Placeholder 5">
            <a:extLst>
              <a:ext uri="{FF2B5EF4-FFF2-40B4-BE49-F238E27FC236}">
                <a16:creationId xmlns:a16="http://schemas.microsoft.com/office/drawing/2014/main" id="{FEB82C34-D46E-4C4D-8309-60740754FFC8}"/>
              </a:ext>
            </a:extLst>
          </p:cNvPr>
          <p:cNvGraphicFramePr>
            <a:graphicFrameLocks/>
          </p:cNvGraphicFramePr>
          <p:nvPr>
            <p:extLst>
              <p:ext uri="{D42A27DB-BD31-4B8C-83A1-F6EECF244321}">
                <p14:modId xmlns:p14="http://schemas.microsoft.com/office/powerpoint/2010/main" val="323956743"/>
              </p:ext>
            </p:extLst>
          </p:nvPr>
        </p:nvGraphicFramePr>
        <p:xfrm>
          <a:off x="986556" y="993884"/>
          <a:ext cx="10362726" cy="4937760"/>
        </p:xfrm>
        <a:graphic>
          <a:graphicData uri="http://schemas.openxmlformats.org/drawingml/2006/table">
            <a:tbl>
              <a:tblPr firstRow="1" bandRow="1">
                <a:tableStyleId>{21E4AEA4-8DFA-4A89-87EB-49C32662AFE0}</a:tableStyleId>
              </a:tblPr>
              <a:tblGrid>
                <a:gridCol w="1665316">
                  <a:extLst>
                    <a:ext uri="{9D8B030D-6E8A-4147-A177-3AD203B41FA5}">
                      <a16:colId xmlns:a16="http://schemas.microsoft.com/office/drawing/2014/main" val="4219680196"/>
                    </a:ext>
                  </a:extLst>
                </a:gridCol>
                <a:gridCol w="1739482">
                  <a:extLst>
                    <a:ext uri="{9D8B030D-6E8A-4147-A177-3AD203B41FA5}">
                      <a16:colId xmlns:a16="http://schemas.microsoft.com/office/drawing/2014/main" val="1306170140"/>
                    </a:ext>
                  </a:extLst>
                </a:gridCol>
                <a:gridCol w="1739482">
                  <a:extLst>
                    <a:ext uri="{9D8B030D-6E8A-4147-A177-3AD203B41FA5}">
                      <a16:colId xmlns:a16="http://schemas.microsoft.com/office/drawing/2014/main" val="4035811373"/>
                    </a:ext>
                  </a:extLst>
                </a:gridCol>
                <a:gridCol w="1739482">
                  <a:extLst>
                    <a:ext uri="{9D8B030D-6E8A-4147-A177-3AD203B41FA5}">
                      <a16:colId xmlns:a16="http://schemas.microsoft.com/office/drawing/2014/main" val="1523863264"/>
                    </a:ext>
                  </a:extLst>
                </a:gridCol>
                <a:gridCol w="1739482">
                  <a:extLst>
                    <a:ext uri="{9D8B030D-6E8A-4147-A177-3AD203B41FA5}">
                      <a16:colId xmlns:a16="http://schemas.microsoft.com/office/drawing/2014/main" val="3090680100"/>
                    </a:ext>
                  </a:extLst>
                </a:gridCol>
                <a:gridCol w="1739482">
                  <a:extLst>
                    <a:ext uri="{9D8B030D-6E8A-4147-A177-3AD203B41FA5}">
                      <a16:colId xmlns:a16="http://schemas.microsoft.com/office/drawing/2014/main" val="2446928681"/>
                    </a:ext>
                  </a:extLst>
                </a:gridCol>
              </a:tblGrid>
              <a:tr h="271440">
                <a:tc>
                  <a:txBody>
                    <a:bodyPr/>
                    <a:lstStyle/>
                    <a:p>
                      <a:r>
                        <a:rPr lang="en-US" sz="1200" dirty="0">
                          <a:solidFill>
                            <a:schemeClr val="tx1"/>
                          </a:solidFill>
                        </a:rPr>
                        <a:t>Mutations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200" dirty="0" err="1">
                          <a:solidFill>
                            <a:schemeClr val="tx1"/>
                          </a:solidFill>
                        </a:rPr>
                        <a:t>Crizotinib</a:t>
                      </a:r>
                      <a:endParaRPr lang="en-US" sz="1200" dirty="0">
                        <a:solidFill>
                          <a:schemeClr val="tx1"/>
                        </a:solidFil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200" dirty="0" err="1">
                          <a:solidFill>
                            <a:schemeClr val="tx1"/>
                          </a:solidFill>
                        </a:rPr>
                        <a:t>Alectinib</a:t>
                      </a:r>
                      <a:endParaRPr lang="en-US" sz="1200" baseline="-25000" dirty="0">
                        <a:solidFill>
                          <a:schemeClr val="tx1"/>
                        </a:solidFil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200" baseline="0" dirty="0" err="1">
                          <a:solidFill>
                            <a:schemeClr val="tx1"/>
                          </a:solidFill>
                        </a:rPr>
                        <a:t>Ceritinib</a:t>
                      </a:r>
                      <a:endParaRPr lang="en-US" sz="1200" baseline="0" dirty="0">
                        <a:solidFill>
                          <a:schemeClr val="tx1"/>
                        </a:solidFil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200" baseline="0" dirty="0" err="1">
                          <a:solidFill>
                            <a:schemeClr val="tx1"/>
                          </a:solidFill>
                        </a:rPr>
                        <a:t>Brigatinib</a:t>
                      </a:r>
                      <a:endParaRPr lang="en-US" sz="1200" baseline="0" dirty="0">
                        <a:solidFill>
                          <a:schemeClr val="tx1"/>
                        </a:solidFil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200" baseline="0" dirty="0" err="1">
                          <a:solidFill>
                            <a:schemeClr val="tx1"/>
                          </a:solidFill>
                        </a:rPr>
                        <a:t>Lorlatinib</a:t>
                      </a:r>
                      <a:endParaRPr lang="en-US" sz="1200" baseline="0" dirty="0">
                        <a:solidFill>
                          <a:schemeClr val="tx1"/>
                        </a:solidFil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869514775"/>
                  </a:ext>
                </a:extLst>
              </a:tr>
              <a:tr h="271440">
                <a:tc>
                  <a:txBody>
                    <a:bodyPr/>
                    <a:lstStyle/>
                    <a:p>
                      <a:r>
                        <a:rPr lang="en-US" sz="1200" dirty="0">
                          <a:solidFill>
                            <a:schemeClr val="tx1"/>
                          </a:solidFill>
                        </a:rPr>
                        <a:t>EML4-ALK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735386364"/>
                  </a:ext>
                </a:extLst>
              </a:tr>
              <a:tr h="271440">
                <a:tc>
                  <a:txBody>
                    <a:bodyPr/>
                    <a:lstStyle/>
                    <a:p>
                      <a:r>
                        <a:rPr lang="en-US" sz="1200" dirty="0">
                          <a:solidFill>
                            <a:schemeClr val="tx1"/>
                          </a:solidFill>
                        </a:rPr>
                        <a:t>L1196M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348541641"/>
                  </a:ext>
                </a:extLst>
              </a:tr>
              <a:tr h="271440">
                <a:tc>
                  <a:txBody>
                    <a:bodyPr/>
                    <a:lstStyle/>
                    <a:p>
                      <a:r>
                        <a:rPr lang="en-US" sz="1200" dirty="0">
                          <a:solidFill>
                            <a:schemeClr val="tx1"/>
                          </a:solidFill>
                        </a:rPr>
                        <a:t>L1152P/R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556663386"/>
                  </a:ext>
                </a:extLst>
              </a:tr>
              <a:tr h="271440">
                <a:tc>
                  <a:txBody>
                    <a:bodyPr/>
                    <a:lstStyle/>
                    <a:p>
                      <a:r>
                        <a:rPr lang="en-US" sz="1200" dirty="0">
                          <a:solidFill>
                            <a:schemeClr val="tx1"/>
                          </a:solidFill>
                        </a:rPr>
                        <a:t>G1123S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29131438"/>
                  </a:ext>
                </a:extLst>
              </a:tr>
              <a:tr h="271440">
                <a:tc>
                  <a:txBody>
                    <a:bodyPr/>
                    <a:lstStyle/>
                    <a:p>
                      <a:r>
                        <a:rPr lang="en-US" sz="1200" dirty="0">
                          <a:solidFill>
                            <a:schemeClr val="tx1"/>
                          </a:solidFill>
                        </a:rPr>
                        <a:t>1151Tins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i="0"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803553853"/>
                  </a:ext>
                </a:extLst>
              </a:tr>
              <a:tr h="271440">
                <a:tc>
                  <a:txBody>
                    <a:bodyPr/>
                    <a:lstStyle/>
                    <a:p>
                      <a:r>
                        <a:rPr lang="en-US" sz="1200" dirty="0">
                          <a:solidFill>
                            <a:schemeClr val="tx1"/>
                          </a:solidFill>
                        </a:rPr>
                        <a:t>C1156Y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i="0"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83486395"/>
                  </a:ext>
                </a:extLst>
              </a:tr>
              <a:tr h="271440">
                <a:tc>
                  <a:txBody>
                    <a:bodyPr/>
                    <a:lstStyle/>
                    <a:p>
                      <a:r>
                        <a:rPr lang="en-US" sz="1200" dirty="0">
                          <a:solidFill>
                            <a:schemeClr val="tx1"/>
                          </a:solidFill>
                        </a:rPr>
                        <a:t>F1174V/C/L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i="0"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602978090"/>
                  </a:ext>
                </a:extLst>
              </a:tr>
              <a:tr h="271440">
                <a:tc>
                  <a:txBody>
                    <a:bodyPr/>
                    <a:lstStyle/>
                    <a:p>
                      <a:r>
                        <a:rPr lang="en-US" sz="1200" dirty="0">
                          <a:solidFill>
                            <a:schemeClr val="tx1"/>
                          </a:solidFill>
                        </a:rPr>
                        <a:t>I1171T/N/S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748135447"/>
                  </a:ext>
                </a:extLst>
              </a:tr>
              <a:tr h="271440">
                <a:tc>
                  <a:txBody>
                    <a:bodyPr/>
                    <a:lstStyle/>
                    <a:p>
                      <a:r>
                        <a:rPr lang="en-US" sz="1200" dirty="0">
                          <a:solidFill>
                            <a:schemeClr val="tx1"/>
                          </a:solidFill>
                        </a:rPr>
                        <a:t>V1180L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950880502"/>
                  </a:ext>
                </a:extLst>
              </a:tr>
              <a:tr h="271440">
                <a:tc>
                  <a:txBody>
                    <a:bodyPr/>
                    <a:lstStyle/>
                    <a:p>
                      <a:r>
                        <a:rPr lang="en-US" sz="1200" dirty="0">
                          <a:solidFill>
                            <a:schemeClr val="tx1"/>
                          </a:solidFill>
                        </a:rPr>
                        <a:t>G1202R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389408109"/>
                  </a:ext>
                </a:extLst>
              </a:tr>
              <a:tr h="271440">
                <a:tc>
                  <a:txBody>
                    <a:bodyPr/>
                    <a:lstStyle/>
                    <a:p>
                      <a:r>
                        <a:rPr lang="en-US" sz="1200" dirty="0">
                          <a:solidFill>
                            <a:schemeClr val="tx1"/>
                          </a:solidFill>
                        </a:rPr>
                        <a:t>G1269A/S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456182820"/>
                  </a:ext>
                </a:extLst>
              </a:tr>
              <a:tr h="271440">
                <a:tc>
                  <a:txBody>
                    <a:bodyPr/>
                    <a:lstStyle/>
                    <a:p>
                      <a:r>
                        <a:rPr lang="en-US" sz="1200" dirty="0">
                          <a:solidFill>
                            <a:schemeClr val="tx1"/>
                          </a:solidFill>
                        </a:rPr>
                        <a:t>F1245C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942854356"/>
                  </a:ext>
                </a:extLst>
              </a:tr>
              <a:tr h="271440">
                <a:tc>
                  <a:txBody>
                    <a:bodyPr/>
                    <a:lstStyle/>
                    <a:p>
                      <a:r>
                        <a:rPr lang="en-US" sz="1200" dirty="0">
                          <a:solidFill>
                            <a:schemeClr val="tx1"/>
                          </a:solidFill>
                        </a:rPr>
                        <a:t>S1206C/Y/F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787566862"/>
                  </a:ext>
                </a:extLst>
              </a:tr>
              <a:tr h="271440">
                <a:tc>
                  <a:txBody>
                    <a:bodyPr/>
                    <a:lstStyle/>
                    <a:p>
                      <a:r>
                        <a:rPr lang="en-US" sz="1200" dirty="0">
                          <a:solidFill>
                            <a:schemeClr val="tx1"/>
                          </a:solidFill>
                        </a:rPr>
                        <a:t>E1210K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024299042"/>
                  </a:ext>
                </a:extLst>
              </a:tr>
              <a:tr h="271440">
                <a:tc>
                  <a:txBody>
                    <a:bodyPr/>
                    <a:lstStyle/>
                    <a:p>
                      <a:r>
                        <a:rPr lang="en-US" sz="1200" dirty="0">
                          <a:solidFill>
                            <a:schemeClr val="tx1"/>
                          </a:solidFill>
                        </a:rPr>
                        <a:t>L1198F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836992473"/>
                  </a:ext>
                </a:extLst>
              </a:tr>
              <a:tr h="271440">
                <a:tc>
                  <a:txBody>
                    <a:bodyPr/>
                    <a:lstStyle/>
                    <a:p>
                      <a:r>
                        <a:rPr lang="en-US" sz="1200" dirty="0">
                          <a:solidFill>
                            <a:schemeClr val="tx1"/>
                          </a:solidFill>
                        </a:rPr>
                        <a:t>D1203N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815740535"/>
                  </a:ext>
                </a:extLst>
              </a:tr>
              <a:tr h="271440">
                <a:tc>
                  <a:txBody>
                    <a:bodyPr/>
                    <a:lstStyle/>
                    <a:p>
                      <a:r>
                        <a:rPr lang="en-US" sz="1200" dirty="0">
                          <a:solidFill>
                            <a:schemeClr val="tx1"/>
                          </a:solidFill>
                        </a:rPr>
                        <a:t>CMET 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1" dirty="0">
                          <a:solidFill>
                            <a:srgbClr val="FFC000"/>
                          </a:solidFill>
                        </a:rPr>
                        <a: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038052634"/>
                  </a:ext>
                </a:extLst>
              </a:tr>
            </a:tbl>
          </a:graphicData>
        </a:graphic>
      </p:graphicFrame>
      <p:sp>
        <p:nvSpPr>
          <p:cNvPr id="10" name="TextBox 9">
            <a:extLst>
              <a:ext uri="{FF2B5EF4-FFF2-40B4-BE49-F238E27FC236}">
                <a16:creationId xmlns:a16="http://schemas.microsoft.com/office/drawing/2014/main" id="{F839202E-E87F-4045-995D-F1D680D5AEB6}"/>
              </a:ext>
            </a:extLst>
          </p:cNvPr>
          <p:cNvSpPr txBox="1"/>
          <p:nvPr/>
        </p:nvSpPr>
        <p:spPr>
          <a:xfrm>
            <a:off x="771473" y="6059915"/>
            <a:ext cx="10898689" cy="276999"/>
          </a:xfrm>
          <a:prstGeom prst="rect">
            <a:avLst/>
          </a:prstGeom>
          <a:noFill/>
        </p:spPr>
        <p:txBody>
          <a:bodyPr wrap="none" rtlCol="0">
            <a:spAutoFit/>
          </a:bodyPr>
          <a:lstStyle/>
          <a:p>
            <a:r>
              <a:rPr lang="en-US" sz="1200" dirty="0"/>
              <a:t>The letter “S” denotes mutations that are “sensitive” (clinical and/or preclinical data) to a given compound, and “R” denotes resistance. NA = data not available</a:t>
            </a:r>
          </a:p>
        </p:txBody>
      </p:sp>
    </p:spTree>
    <p:extLst>
      <p:ext uri="{BB962C8B-B14F-4D97-AF65-F5344CB8AC3E}">
        <p14:creationId xmlns:p14="http://schemas.microsoft.com/office/powerpoint/2010/main" val="27352530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3">
            <a:extLst>
              <a:ext uri="{FF2B5EF4-FFF2-40B4-BE49-F238E27FC236}">
                <a16:creationId xmlns:a16="http://schemas.microsoft.com/office/drawing/2014/main" id="{86E04367-94FE-9247-852F-900BE6EFE115}"/>
              </a:ext>
            </a:extLst>
          </p:cNvPr>
          <p:cNvSpPr>
            <a:spLocks noChangeArrowheads="1"/>
          </p:cNvSpPr>
          <p:nvPr/>
        </p:nvSpPr>
        <p:spPr bwMode="auto">
          <a:xfrm>
            <a:off x="960700" y="1434991"/>
            <a:ext cx="9631100" cy="347990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 name="Title 1">
            <a:extLst>
              <a:ext uri="{FF2B5EF4-FFF2-40B4-BE49-F238E27FC236}">
                <a16:creationId xmlns:a16="http://schemas.microsoft.com/office/drawing/2014/main" id="{619AE5D4-3CEF-9A44-A1FE-E2F5FEB284D2}"/>
              </a:ext>
            </a:extLst>
          </p:cNvPr>
          <p:cNvSpPr>
            <a:spLocks noGrp="1"/>
          </p:cNvSpPr>
          <p:nvPr>
            <p:ph type="title"/>
          </p:nvPr>
        </p:nvSpPr>
        <p:spPr>
          <a:xfrm>
            <a:off x="914400" y="53407"/>
            <a:ext cx="10363200" cy="1143000"/>
          </a:xfrm>
        </p:spPr>
        <p:txBody>
          <a:bodyPr/>
          <a:lstStyle/>
          <a:p>
            <a:r>
              <a:rPr lang="en-US" sz="2800" dirty="0"/>
              <a:t>CNS Activity of ALK Inhibitors in Advanced NSCLC with ALK Rearrangements</a:t>
            </a:r>
          </a:p>
        </p:txBody>
      </p:sp>
      <p:graphicFrame>
        <p:nvGraphicFramePr>
          <p:cNvPr id="4" name="object 278">
            <a:extLst>
              <a:ext uri="{FF2B5EF4-FFF2-40B4-BE49-F238E27FC236}">
                <a16:creationId xmlns:a16="http://schemas.microsoft.com/office/drawing/2014/main" id="{4821347F-639D-E24C-9857-40AAC9D04306}"/>
              </a:ext>
            </a:extLst>
          </p:cNvPr>
          <p:cNvGraphicFramePr>
            <a:graphicFrameLocks noGrp="1"/>
          </p:cNvGraphicFramePr>
          <p:nvPr/>
        </p:nvGraphicFramePr>
        <p:xfrm>
          <a:off x="1065776" y="1574266"/>
          <a:ext cx="9399024" cy="3232493"/>
        </p:xfrm>
        <a:graphic>
          <a:graphicData uri="http://schemas.openxmlformats.org/drawingml/2006/table">
            <a:tbl>
              <a:tblPr firstRow="1" bandRow="1">
                <a:tableStyleId>{2D5ABB26-0587-4C30-8999-92F81FD0307C}</a:tableStyleId>
              </a:tblPr>
              <a:tblGrid>
                <a:gridCol w="2611831">
                  <a:extLst>
                    <a:ext uri="{9D8B030D-6E8A-4147-A177-3AD203B41FA5}">
                      <a16:colId xmlns:a16="http://schemas.microsoft.com/office/drawing/2014/main" val="4226652417"/>
                    </a:ext>
                  </a:extLst>
                </a:gridCol>
                <a:gridCol w="4343281">
                  <a:extLst>
                    <a:ext uri="{9D8B030D-6E8A-4147-A177-3AD203B41FA5}">
                      <a16:colId xmlns:a16="http://schemas.microsoft.com/office/drawing/2014/main" val="20000"/>
                    </a:ext>
                  </a:extLst>
                </a:gridCol>
                <a:gridCol w="1295818">
                  <a:extLst>
                    <a:ext uri="{9D8B030D-6E8A-4147-A177-3AD203B41FA5}">
                      <a16:colId xmlns:a16="http://schemas.microsoft.com/office/drawing/2014/main" val="2419912092"/>
                    </a:ext>
                  </a:extLst>
                </a:gridCol>
                <a:gridCol w="1148094">
                  <a:extLst>
                    <a:ext uri="{9D8B030D-6E8A-4147-A177-3AD203B41FA5}">
                      <a16:colId xmlns:a16="http://schemas.microsoft.com/office/drawing/2014/main" val="3086503445"/>
                    </a:ext>
                  </a:extLst>
                </a:gridCol>
              </a:tblGrid>
              <a:tr h="825318">
                <a:tc>
                  <a:txBody>
                    <a:bodyPr/>
                    <a:lstStyle/>
                    <a:p>
                      <a:pPr algn="l">
                        <a:lnSpc>
                          <a:spcPct val="100000"/>
                        </a:lnSpc>
                      </a:pPr>
                      <a:r>
                        <a:rPr lang="en-US" sz="2000" b="1" dirty="0">
                          <a:latin typeface="Arial" panose="020B0604020202020204" pitchFamily="34" charset="0"/>
                          <a:cs typeface="Arial" panose="020B0604020202020204" pitchFamily="34" charset="0"/>
                        </a:rPr>
                        <a:t>ALK inhibitor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R="28575" algn="ctr">
                        <a:lnSpc>
                          <a:spcPct val="100000"/>
                        </a:lnSpc>
                      </a:pPr>
                      <a:r>
                        <a:rPr lang="en-US" sz="2000" b="1" dirty="0">
                          <a:solidFill>
                            <a:schemeClr val="bg1"/>
                          </a:solidFill>
                          <a:latin typeface="Arial" panose="020B0604020202020204" pitchFamily="34" charset="0"/>
                          <a:cs typeface="Arial" panose="020B0604020202020204" pitchFamily="34" charset="0"/>
                        </a:rPr>
                        <a:t>Study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R="28575" algn="ctr">
                        <a:lnSpc>
                          <a:spcPct val="100000"/>
                        </a:lnSpc>
                      </a:pPr>
                      <a:r>
                        <a:rPr lang="en-US" sz="2000" b="1" dirty="0">
                          <a:solidFill>
                            <a:schemeClr val="bg1"/>
                          </a:solidFill>
                          <a:latin typeface="Arial" panose="020B0604020202020204" pitchFamily="34" charset="0"/>
                          <a:cs typeface="Arial" panose="020B0604020202020204" pitchFamily="34" charset="0"/>
                        </a:rPr>
                        <a:t>No. of patients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L="0" marR="28575"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CNS ORR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extLst>
                  <a:ext uri="{0D108BD9-81ED-4DB2-BD59-A6C34878D82A}">
                    <a16:rowId xmlns:a16="http://schemas.microsoft.com/office/drawing/2014/main" val="10000"/>
                  </a:ext>
                </a:extLst>
              </a:tr>
              <a:tr h="481435">
                <a:tc rowSpan="2">
                  <a:txBody>
                    <a:bodyPr/>
                    <a:lstStyle/>
                    <a:p>
                      <a:pPr marL="635" marR="0" lvl="0" indent="0" algn="l" defTabSz="457200" rtl="0" eaLnBrk="1" fontAlgn="auto" latinLnBrk="0" hangingPunct="1">
                        <a:lnSpc>
                          <a:spcPct val="100000"/>
                        </a:lnSpc>
                        <a:spcBef>
                          <a:spcPts val="55"/>
                        </a:spcBef>
                        <a:spcAft>
                          <a:spcPts val="0"/>
                        </a:spcAft>
                        <a:buClrTx/>
                        <a:buSzTx/>
                        <a:buFontTx/>
                        <a:buNone/>
                        <a:tabLst/>
                        <a:defRPr/>
                      </a:pPr>
                      <a:r>
                        <a:rPr lang="en-US" sz="2000" b="0" dirty="0" err="1">
                          <a:solidFill>
                            <a:schemeClr val="bg1"/>
                          </a:solidFill>
                          <a:latin typeface="Arial" panose="020B0604020202020204" pitchFamily="34" charset="0"/>
                          <a:cs typeface="Arial" panose="020B0604020202020204" pitchFamily="34" charset="0"/>
                        </a:rPr>
                        <a:t>Crizotinib</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55"/>
                        </a:spcBef>
                      </a:pPr>
                      <a:r>
                        <a:rPr lang="en-US" sz="2000" b="0" dirty="0">
                          <a:latin typeface="Arial" panose="020B0604020202020204" pitchFamily="34" charset="0"/>
                          <a:cs typeface="Arial" panose="020B0604020202020204" pitchFamily="34" charset="0"/>
                        </a:rPr>
                        <a:t>ALTA-1L</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55"/>
                        </a:spcBef>
                      </a:pPr>
                      <a:r>
                        <a:rPr lang="en-US" sz="2000" b="0" dirty="0">
                          <a:latin typeface="Arial" panose="020B0604020202020204" pitchFamily="34" charset="0"/>
                          <a:cs typeface="Arial" panose="020B0604020202020204" pitchFamily="34" charset="0"/>
                        </a:rPr>
                        <a:t>21</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algn="ctr">
                        <a:lnSpc>
                          <a:spcPct val="100000"/>
                        </a:lnSpc>
                        <a:spcBef>
                          <a:spcPts val="55"/>
                        </a:spcBef>
                      </a:pPr>
                      <a:r>
                        <a:rPr lang="en-US" sz="2000" b="0" dirty="0">
                          <a:solidFill>
                            <a:schemeClr val="bg1"/>
                          </a:solidFill>
                          <a:latin typeface="Arial" panose="020B0604020202020204" pitchFamily="34" charset="0"/>
                          <a:cs typeface="Arial" panose="020B0604020202020204" pitchFamily="34" charset="0"/>
                        </a:rPr>
                        <a:t>29%</a:t>
                      </a:r>
                      <a:endParaRPr sz="20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10001"/>
                  </a:ext>
                </a:extLst>
              </a:tr>
              <a:tr h="481435">
                <a:tc vMerge="1">
                  <a:txBody>
                    <a:bodyPr/>
                    <a:lstStyle/>
                    <a:p>
                      <a:pPr marL="635" marR="0" lvl="0" indent="0" algn="l" defTabSz="457200" rtl="0" eaLnBrk="1" fontAlgn="auto" latinLnBrk="0" hangingPunct="1">
                        <a:lnSpc>
                          <a:spcPct val="100000"/>
                        </a:lnSpc>
                        <a:spcBef>
                          <a:spcPts val="55"/>
                        </a:spcBef>
                        <a:spcAft>
                          <a:spcPts val="0"/>
                        </a:spcAft>
                        <a:buClrTx/>
                        <a:buSzTx/>
                        <a:buFontTx/>
                        <a:buNone/>
                        <a:tabLst/>
                        <a:defRPr/>
                      </a:pPr>
                      <a:endParaRPr lang="en-US"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55"/>
                        </a:spcBef>
                      </a:pPr>
                      <a:r>
                        <a:rPr lang="en-US" sz="2000" b="0" dirty="0">
                          <a:latin typeface="Arial" panose="020B0604020202020204" pitchFamily="34" charset="0"/>
                          <a:cs typeface="Arial" panose="020B0604020202020204" pitchFamily="34" charset="0"/>
                        </a:rPr>
                        <a:t>ALEX</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55"/>
                        </a:spcBef>
                      </a:pPr>
                      <a:r>
                        <a:rPr lang="en-US" sz="2000" b="0" dirty="0">
                          <a:latin typeface="Arial" panose="020B0604020202020204" pitchFamily="34" charset="0"/>
                          <a:cs typeface="Arial" panose="020B0604020202020204" pitchFamily="34" charset="0"/>
                        </a:rPr>
                        <a:t>11</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algn="ctr">
                        <a:lnSpc>
                          <a:spcPct val="100000"/>
                        </a:lnSpc>
                        <a:spcBef>
                          <a:spcPts val="55"/>
                        </a:spcBef>
                      </a:pPr>
                      <a:r>
                        <a:rPr lang="en-US" sz="2000" b="0" dirty="0">
                          <a:solidFill>
                            <a:schemeClr val="bg1"/>
                          </a:solidFill>
                          <a:latin typeface="Arial" panose="020B0604020202020204" pitchFamily="34" charset="0"/>
                          <a:cs typeface="Arial" panose="020B0604020202020204" pitchFamily="34" charset="0"/>
                        </a:rPr>
                        <a:t>50%</a:t>
                      </a:r>
                      <a:endParaRPr sz="20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4027859600"/>
                  </a:ext>
                </a:extLst>
              </a:tr>
              <a:tr h="481435">
                <a:tc>
                  <a:txBody>
                    <a:bodyPr/>
                    <a:lstStyle/>
                    <a:p>
                      <a:pPr marL="635" marR="0" lvl="0" indent="0" algn="l" defTabSz="457200" rtl="0" eaLnBrk="1" fontAlgn="auto" latinLnBrk="0" hangingPunct="1">
                        <a:lnSpc>
                          <a:spcPct val="100000"/>
                        </a:lnSpc>
                        <a:spcBef>
                          <a:spcPts val="35"/>
                        </a:spcBef>
                        <a:spcAft>
                          <a:spcPts val="0"/>
                        </a:spcAft>
                        <a:buClrTx/>
                        <a:buSzTx/>
                        <a:buFontTx/>
                        <a:buNone/>
                        <a:tabLst/>
                        <a:defRPr/>
                      </a:pPr>
                      <a:r>
                        <a:rPr lang="en-US" sz="2000" b="0" dirty="0" err="1">
                          <a:latin typeface="Arial" panose="020B0604020202020204" pitchFamily="34" charset="0"/>
                          <a:cs typeface="Arial" panose="020B0604020202020204" pitchFamily="34" charset="0"/>
                        </a:rPr>
                        <a:t>Ceritinib</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35"/>
                        </a:spcBef>
                      </a:pPr>
                      <a:r>
                        <a:rPr lang="en-US" sz="2000" b="0" dirty="0">
                          <a:latin typeface="Arial" panose="020B0604020202020204" pitchFamily="34" charset="0"/>
                          <a:cs typeface="Arial" panose="020B0604020202020204" pitchFamily="34" charset="0"/>
                        </a:rPr>
                        <a:t>ASCEND-4</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35"/>
                        </a:spcBef>
                      </a:pPr>
                      <a:r>
                        <a:rPr lang="en-US" sz="2000" b="0" dirty="0">
                          <a:latin typeface="Arial" panose="020B0604020202020204" pitchFamily="34" charset="0"/>
                          <a:cs typeface="Arial" panose="020B0604020202020204" pitchFamily="34" charset="0"/>
                        </a:rPr>
                        <a:t>54</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10"/>
                        </a:spcBef>
                      </a:pPr>
                      <a:r>
                        <a:rPr lang="en-US" sz="2000" b="0" dirty="0">
                          <a:solidFill>
                            <a:schemeClr val="bg1"/>
                          </a:solidFill>
                          <a:latin typeface="Arial" panose="020B0604020202020204" pitchFamily="34" charset="0"/>
                          <a:cs typeface="Arial" panose="020B0604020202020204" pitchFamily="34" charset="0"/>
                        </a:rPr>
                        <a:t>46%</a:t>
                      </a:r>
                      <a:endParaRPr sz="20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10002"/>
                  </a:ext>
                </a:extLst>
              </a:tr>
              <a:tr h="481435">
                <a:tc>
                  <a:txBody>
                    <a:bodyPr/>
                    <a:lstStyle/>
                    <a:p>
                      <a:pPr marL="635" marR="0" lvl="0" indent="0" algn="l" defTabSz="457200" rtl="0" eaLnBrk="1" fontAlgn="auto" latinLnBrk="0" hangingPunct="1">
                        <a:lnSpc>
                          <a:spcPct val="100000"/>
                        </a:lnSpc>
                        <a:spcBef>
                          <a:spcPts val="105"/>
                        </a:spcBef>
                        <a:spcAft>
                          <a:spcPts val="0"/>
                        </a:spcAft>
                        <a:buClrTx/>
                        <a:buSzTx/>
                        <a:buFontTx/>
                        <a:buNone/>
                        <a:tabLst/>
                        <a:defRPr/>
                      </a:pPr>
                      <a:r>
                        <a:rPr lang="en-US" sz="2000" b="0" dirty="0" err="1">
                          <a:latin typeface="Arial" panose="020B0604020202020204" pitchFamily="34" charset="0"/>
                          <a:cs typeface="Arial" panose="020B0604020202020204" pitchFamily="34" charset="0"/>
                        </a:rPr>
                        <a:t>Alectinib</a:t>
                      </a:r>
                      <a:endParaRPr lang="en-US"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105"/>
                        </a:spcBef>
                      </a:pPr>
                      <a:r>
                        <a:rPr lang="en-US" sz="2000" b="0" dirty="0">
                          <a:latin typeface="Arial" panose="020B0604020202020204" pitchFamily="34" charset="0"/>
                          <a:cs typeface="Arial" panose="020B0604020202020204" pitchFamily="34" charset="0"/>
                        </a:rPr>
                        <a:t>ALEX</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105"/>
                        </a:spcBef>
                      </a:pPr>
                      <a:r>
                        <a:rPr lang="en-US" sz="2000" b="0" dirty="0">
                          <a:latin typeface="Arial" panose="020B0604020202020204" pitchFamily="34" charset="0"/>
                          <a:cs typeface="Arial" panose="020B0604020202020204" pitchFamily="34" charset="0"/>
                        </a:rPr>
                        <a:t>17</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2000" b="0" dirty="0">
                          <a:solidFill>
                            <a:schemeClr val="bg1"/>
                          </a:solidFill>
                          <a:latin typeface="Arial" panose="020B0604020202020204" pitchFamily="34" charset="0"/>
                          <a:cs typeface="Arial" panose="020B0604020202020204" pitchFamily="34" charset="0"/>
                        </a:rPr>
                        <a:t>81%</a:t>
                      </a:r>
                      <a:endParaRPr sz="20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10003"/>
                  </a:ext>
                </a:extLst>
              </a:tr>
              <a:tr h="481435">
                <a:tc>
                  <a:txBody>
                    <a:bodyPr/>
                    <a:lstStyle/>
                    <a:p>
                      <a:pPr marL="635" marR="0" lvl="0" indent="0" algn="l" defTabSz="457200" rtl="0" eaLnBrk="1" fontAlgn="auto" latinLnBrk="0" hangingPunct="1">
                        <a:lnSpc>
                          <a:spcPct val="100000"/>
                        </a:lnSpc>
                        <a:spcBef>
                          <a:spcPts val="105"/>
                        </a:spcBef>
                        <a:spcAft>
                          <a:spcPts val="0"/>
                        </a:spcAft>
                        <a:buClrTx/>
                        <a:buSzTx/>
                        <a:buFontTx/>
                        <a:buNone/>
                        <a:tabLst/>
                        <a:defRPr/>
                      </a:pPr>
                      <a:r>
                        <a:rPr lang="en-US" sz="2000" b="0" dirty="0" err="1">
                          <a:latin typeface="Arial" panose="020B0604020202020204" pitchFamily="34" charset="0"/>
                          <a:cs typeface="Arial" panose="020B0604020202020204" pitchFamily="34" charset="0"/>
                        </a:rPr>
                        <a:t>Brigatinib</a:t>
                      </a:r>
                      <a:endParaRPr lang="en-US"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105"/>
                        </a:spcBef>
                      </a:pPr>
                      <a:r>
                        <a:rPr lang="en-US" sz="2000" b="0" dirty="0">
                          <a:latin typeface="Arial" panose="020B0604020202020204" pitchFamily="34" charset="0"/>
                          <a:cs typeface="Arial" panose="020B0604020202020204" pitchFamily="34" charset="0"/>
                        </a:rPr>
                        <a:t>ALTA-1L</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105"/>
                        </a:spcBef>
                      </a:pPr>
                      <a:r>
                        <a:rPr lang="en-US" sz="2000" b="0" dirty="0">
                          <a:latin typeface="Arial" panose="020B0604020202020204" pitchFamily="34" charset="0"/>
                          <a:cs typeface="Arial" panose="020B0604020202020204" pitchFamily="34" charset="0"/>
                        </a:rPr>
                        <a:t>18</a:t>
                      </a:r>
                      <a:endParaRPr sz="20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2000" b="0" dirty="0">
                          <a:solidFill>
                            <a:schemeClr val="bg1"/>
                          </a:solidFill>
                          <a:latin typeface="Arial" panose="020B0604020202020204" pitchFamily="34" charset="0"/>
                          <a:cs typeface="Arial" panose="020B0604020202020204" pitchFamily="34" charset="0"/>
                        </a:rPr>
                        <a:t>78%</a:t>
                      </a:r>
                      <a:endParaRPr sz="20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4159220110"/>
                  </a:ext>
                </a:extLst>
              </a:tr>
            </a:tbl>
          </a:graphicData>
        </a:graphic>
      </p:graphicFrame>
      <p:sp>
        <p:nvSpPr>
          <p:cNvPr id="7" name="TextBox 6">
            <a:extLst>
              <a:ext uri="{FF2B5EF4-FFF2-40B4-BE49-F238E27FC236}">
                <a16:creationId xmlns:a16="http://schemas.microsoft.com/office/drawing/2014/main" id="{AEBC2881-BEDF-D344-AF5B-A3DBB83FFE65}"/>
              </a:ext>
            </a:extLst>
          </p:cNvPr>
          <p:cNvSpPr txBox="1"/>
          <p:nvPr/>
        </p:nvSpPr>
        <p:spPr>
          <a:xfrm>
            <a:off x="960700" y="6189040"/>
            <a:ext cx="9168279" cy="584775"/>
          </a:xfrm>
          <a:prstGeom prst="rect">
            <a:avLst/>
          </a:prstGeom>
          <a:noFill/>
        </p:spPr>
        <p:txBody>
          <a:bodyPr wrap="none" rtlCol="0">
            <a:spAutoFit/>
          </a:bodyPr>
          <a:lstStyle/>
          <a:p>
            <a:r>
              <a:rPr lang="en-US" sz="1600" dirty="0">
                <a:solidFill>
                  <a:schemeClr val="bg1"/>
                </a:solidFill>
              </a:rPr>
              <a:t>Peters S et al. </a:t>
            </a:r>
            <a:r>
              <a:rPr lang="en-US" sz="1600" i="1" dirty="0">
                <a:solidFill>
                  <a:schemeClr val="bg1"/>
                </a:solidFill>
              </a:rPr>
              <a:t>NEJM </a:t>
            </a:r>
            <a:r>
              <a:rPr lang="en-US" sz="1600" dirty="0">
                <a:solidFill>
                  <a:schemeClr val="bg1"/>
                </a:solidFill>
              </a:rPr>
              <a:t>2017;377(9):829-38; </a:t>
            </a:r>
            <a:r>
              <a:rPr lang="en-US" sz="1600" dirty="0" err="1">
                <a:solidFill>
                  <a:schemeClr val="bg1"/>
                </a:solidFill>
              </a:rPr>
              <a:t>Camidge</a:t>
            </a:r>
            <a:r>
              <a:rPr lang="en-US" sz="1600" dirty="0">
                <a:solidFill>
                  <a:schemeClr val="bg1"/>
                </a:solidFill>
              </a:rPr>
              <a:t> DR et al. </a:t>
            </a:r>
            <a:r>
              <a:rPr lang="en-US" sz="1600" i="1" dirty="0">
                <a:solidFill>
                  <a:schemeClr val="bg1"/>
                </a:solidFill>
              </a:rPr>
              <a:t>NEJM </a:t>
            </a:r>
            <a:r>
              <a:rPr lang="en-US" sz="1600" dirty="0">
                <a:solidFill>
                  <a:schemeClr val="bg1"/>
                </a:solidFill>
              </a:rPr>
              <a:t>2018;379:2027-39. </a:t>
            </a:r>
          </a:p>
          <a:p>
            <a:r>
              <a:rPr lang="en-US" sz="1600" dirty="0">
                <a:solidFill>
                  <a:schemeClr val="bg1"/>
                </a:solidFill>
              </a:rPr>
              <a:t>Soria JC et al. </a:t>
            </a:r>
            <a:r>
              <a:rPr lang="en-US" sz="1600" i="1" dirty="0">
                <a:solidFill>
                  <a:schemeClr val="bg1"/>
                </a:solidFill>
              </a:rPr>
              <a:t>Lancet </a:t>
            </a:r>
            <a:r>
              <a:rPr lang="en-US" sz="1600" dirty="0">
                <a:solidFill>
                  <a:schemeClr val="bg1"/>
                </a:solidFill>
              </a:rPr>
              <a:t>2017;389(10072):917-29; </a:t>
            </a:r>
            <a:r>
              <a:rPr lang="en-US" sz="1600" dirty="0" err="1">
                <a:solidFill>
                  <a:schemeClr val="bg1"/>
                </a:solidFill>
              </a:rPr>
              <a:t>www.clinicaltrials.gov</a:t>
            </a:r>
            <a:r>
              <a:rPr lang="en-US" sz="1600" dirty="0">
                <a:solidFill>
                  <a:schemeClr val="bg1"/>
                </a:solidFill>
              </a:rPr>
              <a:t>. Accessed October 2019. </a:t>
            </a:r>
          </a:p>
        </p:txBody>
      </p:sp>
      <p:sp>
        <p:nvSpPr>
          <p:cNvPr id="3" name="TextBox 2">
            <a:extLst>
              <a:ext uri="{FF2B5EF4-FFF2-40B4-BE49-F238E27FC236}">
                <a16:creationId xmlns:a16="http://schemas.microsoft.com/office/drawing/2014/main" id="{EF326657-E508-BE43-A559-355DD449470B}"/>
              </a:ext>
            </a:extLst>
          </p:cNvPr>
          <p:cNvSpPr txBox="1"/>
          <p:nvPr/>
        </p:nvSpPr>
        <p:spPr>
          <a:xfrm>
            <a:off x="1065776" y="5304125"/>
            <a:ext cx="8202295" cy="646331"/>
          </a:xfrm>
          <a:prstGeom prst="rect">
            <a:avLst/>
          </a:prstGeom>
          <a:noFill/>
        </p:spPr>
        <p:txBody>
          <a:bodyPr wrap="square" rtlCol="0">
            <a:spAutoFit/>
          </a:bodyPr>
          <a:lstStyle/>
          <a:p>
            <a:r>
              <a:rPr lang="en-US" sz="1800" dirty="0" err="1"/>
              <a:t>Lorlatinib</a:t>
            </a:r>
            <a:r>
              <a:rPr lang="en-US" sz="1800" dirty="0"/>
              <a:t> first-line Phase III study versus </a:t>
            </a:r>
            <a:r>
              <a:rPr lang="en-US" sz="1800" dirty="0" err="1"/>
              <a:t>crizotinib</a:t>
            </a:r>
            <a:r>
              <a:rPr lang="en-US" sz="1800" dirty="0"/>
              <a:t> (CROWN, NCT03052608) is ongoing with estimated primary completion December 31, 2020</a:t>
            </a:r>
          </a:p>
        </p:txBody>
      </p:sp>
    </p:spTree>
    <p:extLst>
      <p:ext uri="{BB962C8B-B14F-4D97-AF65-F5344CB8AC3E}">
        <p14:creationId xmlns:p14="http://schemas.microsoft.com/office/powerpoint/2010/main" val="3062000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676F-911A-BE42-919B-09548269C60E}"/>
              </a:ext>
            </a:extLst>
          </p:cNvPr>
          <p:cNvSpPr>
            <a:spLocks noGrp="1"/>
          </p:cNvSpPr>
          <p:nvPr>
            <p:ph type="title"/>
          </p:nvPr>
        </p:nvSpPr>
        <p:spPr/>
        <p:txBody>
          <a:bodyPr/>
          <a:lstStyle/>
          <a:p>
            <a:pPr algn="ctr"/>
            <a:r>
              <a:rPr lang="en-US" dirty="0"/>
              <a:t>Meeting Agenda</a:t>
            </a:r>
          </a:p>
        </p:txBody>
      </p:sp>
      <p:sp>
        <p:nvSpPr>
          <p:cNvPr id="5" name="Content Placeholder 2">
            <a:extLst>
              <a:ext uri="{FF2B5EF4-FFF2-40B4-BE49-F238E27FC236}">
                <a16:creationId xmlns:a16="http://schemas.microsoft.com/office/drawing/2014/main" id="{55DBBA5D-740C-354E-96F8-DC1AC19BAF81}"/>
              </a:ext>
            </a:extLst>
          </p:cNvPr>
          <p:cNvSpPr>
            <a:spLocks noGrp="1"/>
          </p:cNvSpPr>
          <p:nvPr>
            <p:ph idx="1"/>
          </p:nvPr>
        </p:nvSpPr>
        <p:spPr>
          <a:xfrm>
            <a:off x="914639" y="1369854"/>
            <a:ext cx="10307861" cy="4677378"/>
          </a:xfrm>
        </p:spPr>
        <p:txBody>
          <a:bodyPr/>
          <a:lstStyle/>
          <a:p>
            <a:pPr marL="0" indent="0">
              <a:spcBef>
                <a:spcPts val="2000"/>
              </a:spcBef>
              <a:buNone/>
            </a:pPr>
            <a:r>
              <a:rPr lang="en-US" sz="2200" b="1" dirty="0"/>
              <a:t>MODULE 1 – </a:t>
            </a:r>
            <a:r>
              <a:rPr lang="en-US" sz="2200" dirty="0"/>
              <a:t>Evolving Therapeutic Algorithms in Small Cell Lung Cancer (SCLC)</a:t>
            </a:r>
          </a:p>
          <a:p>
            <a:pPr marL="0" indent="0">
              <a:spcBef>
                <a:spcPts val="2000"/>
              </a:spcBef>
              <a:buNone/>
            </a:pPr>
            <a:r>
              <a:rPr lang="en-US" sz="2200" b="1" dirty="0">
                <a:solidFill>
                  <a:schemeClr val="tx1"/>
                </a:solidFill>
              </a:rPr>
              <a:t>MODULE 2 – </a:t>
            </a:r>
            <a:r>
              <a:rPr lang="en-US" sz="2200" dirty="0">
                <a:solidFill>
                  <a:schemeClr val="tx1"/>
                </a:solidFill>
              </a:rPr>
              <a:t>Metastatic NSCLC with EGFR Tumor Mutations</a:t>
            </a:r>
          </a:p>
          <a:p>
            <a:pPr marL="0" indent="0">
              <a:spcBef>
                <a:spcPts val="2000"/>
              </a:spcBef>
              <a:buNone/>
            </a:pPr>
            <a:r>
              <a:rPr lang="en-US" sz="2200" b="1" dirty="0">
                <a:solidFill>
                  <a:schemeClr val="tx1"/>
                </a:solidFill>
              </a:rPr>
              <a:t>MODULE 3 – </a:t>
            </a:r>
            <a:r>
              <a:rPr lang="en-US" sz="2200" dirty="0">
                <a:solidFill>
                  <a:schemeClr val="tx1"/>
                </a:solidFill>
              </a:rPr>
              <a:t>Management of NSCLC with ALK Rearrangements</a:t>
            </a:r>
          </a:p>
          <a:p>
            <a:pPr marL="0" indent="0">
              <a:spcBef>
                <a:spcPts val="2000"/>
              </a:spcBef>
              <a:buNone/>
            </a:pPr>
            <a:r>
              <a:rPr lang="en-US" sz="2200" b="1" dirty="0">
                <a:solidFill>
                  <a:srgbClr val="FFC000"/>
                </a:solidFill>
              </a:rPr>
              <a:t>MODULE 4 – </a:t>
            </a:r>
            <a:r>
              <a:rPr lang="en-US" sz="2200" dirty="0">
                <a:solidFill>
                  <a:srgbClr val="FFC000"/>
                </a:solidFill>
              </a:rPr>
              <a:t>Current and Future Role of Existing and Emerging ROS1 Inhibitors</a:t>
            </a:r>
          </a:p>
          <a:p>
            <a:pPr marL="0" indent="0">
              <a:spcBef>
                <a:spcPts val="2000"/>
              </a:spcBef>
              <a:buNone/>
            </a:pPr>
            <a:r>
              <a:rPr lang="en-US" sz="2200" b="1" dirty="0">
                <a:solidFill>
                  <a:schemeClr val="tx1"/>
                </a:solidFill>
              </a:rPr>
              <a:t>MODULE 5 – </a:t>
            </a:r>
            <a:r>
              <a:rPr lang="en-US" sz="2200" dirty="0">
                <a:solidFill>
                  <a:schemeClr val="tx1"/>
                </a:solidFill>
              </a:rPr>
              <a:t>Metastatic NSCLC with Other Targetable Tumor Mutations</a:t>
            </a:r>
          </a:p>
          <a:p>
            <a:pPr marL="0" indent="0">
              <a:spcBef>
                <a:spcPts val="2000"/>
              </a:spcBef>
              <a:buNone/>
              <a:tabLst>
                <a:tab pos="1763713" algn="l"/>
              </a:tabLst>
            </a:pPr>
            <a:r>
              <a:rPr lang="en-US" sz="2200" b="1" dirty="0">
                <a:solidFill>
                  <a:schemeClr val="tx1"/>
                </a:solidFill>
              </a:rPr>
              <a:t>MODULE 6 – </a:t>
            </a:r>
            <a:r>
              <a:rPr lang="en-US" sz="2200" dirty="0">
                <a:solidFill>
                  <a:schemeClr val="tx1"/>
                </a:solidFill>
              </a:rPr>
              <a:t>Anti-PD-1/PD-L1 Antibodies Alone or in Combination with Other</a:t>
            </a:r>
            <a:br>
              <a:rPr lang="en-US" sz="2200" dirty="0">
                <a:solidFill>
                  <a:schemeClr val="tx1"/>
                </a:solidFill>
              </a:rPr>
            </a:br>
            <a:r>
              <a:rPr lang="en-US" sz="2200" dirty="0">
                <a:solidFill>
                  <a:schemeClr val="tx1"/>
                </a:solidFill>
              </a:rPr>
              <a:t>	Therapies for Metastatic NSCLC</a:t>
            </a:r>
          </a:p>
        </p:txBody>
      </p:sp>
    </p:spTree>
    <p:extLst>
      <p:ext uri="{BB962C8B-B14F-4D97-AF65-F5344CB8AC3E}">
        <p14:creationId xmlns:p14="http://schemas.microsoft.com/office/powerpoint/2010/main" val="3657830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B58CA-FAFC-1B46-ACCC-CD690EC84ACA}"/>
              </a:ext>
            </a:extLst>
          </p:cNvPr>
          <p:cNvSpPr>
            <a:spLocks noGrp="1"/>
          </p:cNvSpPr>
          <p:nvPr>
            <p:ph idx="1"/>
          </p:nvPr>
        </p:nvSpPr>
        <p:spPr/>
        <p:txBody>
          <a:bodyPr/>
          <a:lstStyle/>
          <a:p>
            <a:r>
              <a:rPr lang="en-US" dirty="0" err="1"/>
              <a:t>Entrectinib</a:t>
            </a:r>
            <a:endParaRPr lang="en-US" dirty="0"/>
          </a:p>
        </p:txBody>
      </p:sp>
      <p:sp>
        <p:nvSpPr>
          <p:cNvPr id="3" name="Title 2">
            <a:extLst>
              <a:ext uri="{FF2B5EF4-FFF2-40B4-BE49-F238E27FC236}">
                <a16:creationId xmlns:a16="http://schemas.microsoft.com/office/drawing/2014/main" id="{38CE06D3-85A2-A543-9141-6F916CD3F80C}"/>
              </a:ext>
            </a:extLst>
          </p:cNvPr>
          <p:cNvSpPr>
            <a:spLocks noGrp="1"/>
          </p:cNvSpPr>
          <p:nvPr>
            <p:ph type="title"/>
          </p:nvPr>
        </p:nvSpPr>
        <p:spPr>
          <a:xfrm>
            <a:off x="914639" y="240631"/>
            <a:ext cx="10362724" cy="1498600"/>
          </a:xfrm>
        </p:spPr>
        <p:txBody>
          <a:bodyPr>
            <a:noAutofit/>
          </a:bodyPr>
          <a:lstStyle/>
          <a:p>
            <a:r>
              <a:rPr lang="en-US" sz="2600" dirty="0"/>
              <a:t>Which first-line therapy would you generally recommend for an asymptomatic patient with metastatic </a:t>
            </a:r>
            <a:r>
              <a:rPr lang="en-US" sz="2600" dirty="0" err="1"/>
              <a:t>nonsquamous</a:t>
            </a:r>
            <a:r>
              <a:rPr lang="en-US" sz="2600" dirty="0"/>
              <a:t> NSCLC with a ROS1 rearrangement and a PD-L1 TPS of 60%?</a:t>
            </a:r>
          </a:p>
        </p:txBody>
      </p:sp>
      <p:sp>
        <p:nvSpPr>
          <p:cNvPr id="4" name="Content Placeholder 3">
            <a:extLst>
              <a:ext uri="{FF2B5EF4-FFF2-40B4-BE49-F238E27FC236}">
                <a16:creationId xmlns:a16="http://schemas.microsoft.com/office/drawing/2014/main" id="{5EAF1721-1833-CB4F-9AC0-99EE9796A7BA}"/>
              </a:ext>
            </a:extLst>
          </p:cNvPr>
          <p:cNvSpPr>
            <a:spLocks noGrp="1"/>
          </p:cNvSpPr>
          <p:nvPr>
            <p:ph idx="10"/>
          </p:nvPr>
        </p:nvSpPr>
        <p:spPr/>
        <p:txBody>
          <a:bodyPr/>
          <a:lstStyle/>
          <a:p>
            <a:r>
              <a:rPr lang="en-US" dirty="0" err="1"/>
              <a:t>Entrectinib</a:t>
            </a:r>
            <a:endParaRPr lang="en-US" dirty="0"/>
          </a:p>
        </p:txBody>
      </p:sp>
      <p:sp>
        <p:nvSpPr>
          <p:cNvPr id="5" name="Content Placeholder 4">
            <a:extLst>
              <a:ext uri="{FF2B5EF4-FFF2-40B4-BE49-F238E27FC236}">
                <a16:creationId xmlns:a16="http://schemas.microsoft.com/office/drawing/2014/main" id="{BE0B83A0-2F48-6D4A-B657-038E7C8538E6}"/>
              </a:ext>
            </a:extLst>
          </p:cNvPr>
          <p:cNvSpPr>
            <a:spLocks noGrp="1"/>
          </p:cNvSpPr>
          <p:nvPr>
            <p:ph idx="11"/>
          </p:nvPr>
        </p:nvSpPr>
        <p:spPr/>
        <p:txBody>
          <a:bodyPr/>
          <a:lstStyle/>
          <a:p>
            <a:r>
              <a:rPr lang="en-US" dirty="0" err="1"/>
              <a:t>Crizotinib</a:t>
            </a:r>
            <a:endParaRPr lang="en-US" dirty="0"/>
          </a:p>
        </p:txBody>
      </p:sp>
      <p:sp>
        <p:nvSpPr>
          <p:cNvPr id="6" name="Content Placeholder 5">
            <a:extLst>
              <a:ext uri="{FF2B5EF4-FFF2-40B4-BE49-F238E27FC236}">
                <a16:creationId xmlns:a16="http://schemas.microsoft.com/office/drawing/2014/main" id="{3768AD9A-920D-2345-9A98-1822B17797A4}"/>
              </a:ext>
            </a:extLst>
          </p:cNvPr>
          <p:cNvSpPr>
            <a:spLocks noGrp="1"/>
          </p:cNvSpPr>
          <p:nvPr>
            <p:ph idx="12"/>
          </p:nvPr>
        </p:nvSpPr>
        <p:spPr/>
        <p:txBody>
          <a:bodyPr/>
          <a:lstStyle/>
          <a:p>
            <a:r>
              <a:rPr lang="en-US" dirty="0" err="1"/>
              <a:t>Crizotinib</a:t>
            </a:r>
            <a:endParaRPr lang="en-US" dirty="0"/>
          </a:p>
        </p:txBody>
      </p:sp>
      <p:sp>
        <p:nvSpPr>
          <p:cNvPr id="7" name="Content Placeholder 6">
            <a:extLst>
              <a:ext uri="{FF2B5EF4-FFF2-40B4-BE49-F238E27FC236}">
                <a16:creationId xmlns:a16="http://schemas.microsoft.com/office/drawing/2014/main" id="{81789D3B-FD93-C942-BCE1-374E3F3B9820}"/>
              </a:ext>
            </a:extLst>
          </p:cNvPr>
          <p:cNvSpPr>
            <a:spLocks noGrp="1"/>
          </p:cNvSpPr>
          <p:nvPr>
            <p:ph idx="13"/>
          </p:nvPr>
        </p:nvSpPr>
        <p:spPr/>
        <p:txBody>
          <a:bodyPr/>
          <a:lstStyle/>
          <a:p>
            <a:r>
              <a:rPr lang="en-US" dirty="0" err="1"/>
              <a:t>Crizotinib</a:t>
            </a:r>
            <a:endParaRPr lang="en-US" dirty="0"/>
          </a:p>
        </p:txBody>
      </p:sp>
      <p:sp>
        <p:nvSpPr>
          <p:cNvPr id="8" name="Content Placeholder 7">
            <a:extLst>
              <a:ext uri="{FF2B5EF4-FFF2-40B4-BE49-F238E27FC236}">
                <a16:creationId xmlns:a16="http://schemas.microsoft.com/office/drawing/2014/main" id="{78368609-EA4A-6344-B12F-F96360DD7F9B}"/>
              </a:ext>
            </a:extLst>
          </p:cNvPr>
          <p:cNvSpPr>
            <a:spLocks noGrp="1"/>
          </p:cNvSpPr>
          <p:nvPr>
            <p:ph idx="14"/>
          </p:nvPr>
        </p:nvSpPr>
        <p:spPr/>
        <p:txBody>
          <a:bodyPr/>
          <a:lstStyle/>
          <a:p>
            <a:r>
              <a:rPr lang="en-US" dirty="0" err="1"/>
              <a:t>Entrectinib</a:t>
            </a:r>
            <a:endParaRPr lang="en-US" dirty="0"/>
          </a:p>
        </p:txBody>
      </p:sp>
      <p:sp>
        <p:nvSpPr>
          <p:cNvPr id="9" name="Content Placeholder 8">
            <a:extLst>
              <a:ext uri="{FF2B5EF4-FFF2-40B4-BE49-F238E27FC236}">
                <a16:creationId xmlns:a16="http://schemas.microsoft.com/office/drawing/2014/main" id="{E0AD64B3-BFBD-F74A-938D-CC3BD31BFC63}"/>
              </a:ext>
            </a:extLst>
          </p:cNvPr>
          <p:cNvSpPr>
            <a:spLocks noGrp="1"/>
          </p:cNvSpPr>
          <p:nvPr>
            <p:ph idx="15"/>
          </p:nvPr>
        </p:nvSpPr>
        <p:spPr/>
        <p:txBody>
          <a:bodyPr/>
          <a:lstStyle/>
          <a:p>
            <a:r>
              <a:rPr lang="en-US" dirty="0" err="1"/>
              <a:t>Crizotinib</a:t>
            </a:r>
            <a:endParaRPr lang="en-US" dirty="0"/>
          </a:p>
        </p:txBody>
      </p:sp>
    </p:spTree>
    <p:extLst>
      <p:ext uri="{BB962C8B-B14F-4D97-AF65-F5344CB8AC3E}">
        <p14:creationId xmlns:p14="http://schemas.microsoft.com/office/powerpoint/2010/main" val="9989435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a:xfrm>
            <a:off x="914638" y="0"/>
            <a:ext cx="10612797" cy="1498600"/>
          </a:xfrm>
        </p:spPr>
        <p:txBody>
          <a:bodyPr>
            <a:noAutofit/>
          </a:bodyPr>
          <a:lstStyle/>
          <a:p>
            <a:pPr>
              <a:spcBef>
                <a:spcPts val="600"/>
              </a:spcBef>
            </a:pPr>
            <a:r>
              <a:rPr lang="en-US" sz="1700" dirty="0"/>
              <a:t>In general, what would be your preferred choice of second-line therapy for a patient with metastatic </a:t>
            </a:r>
            <a:r>
              <a:rPr lang="en-US" sz="1700" dirty="0" err="1"/>
              <a:t>nonsquamous</a:t>
            </a:r>
            <a:r>
              <a:rPr lang="en-US" sz="1700" dirty="0"/>
              <a:t> NSCLC with a ROS1 rearrangement and a TPS of 60% who experienced disease progression on crizotinib?</a:t>
            </a:r>
            <a:br>
              <a:rPr lang="en-US" sz="1700" dirty="0"/>
            </a:br>
            <a:br>
              <a:rPr lang="en-US" sz="500" dirty="0"/>
            </a:br>
            <a:r>
              <a:rPr lang="en-US" sz="1700" dirty="0"/>
              <a:t>What would be your preferred choice if the patient were asymptomatic and developed a new solitary brain metastasis with no evidence of disease progression elsewhere?</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dirty="0" err="1"/>
              <a:t>Pembro</a:t>
            </a:r>
            <a:r>
              <a:rPr lang="en-US" dirty="0"/>
              <a:t>/carbo/pemetrexed</a:t>
            </a:r>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PD on crizotinib</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r>
              <a:rPr lang="en-US" dirty="0" err="1"/>
              <a:t>Lorlatinib</a:t>
            </a:r>
            <a:endParaRPr lang="en-US" dirty="0"/>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lstStyle/>
          <a:p>
            <a:r>
              <a:rPr lang="en-US" dirty="0" err="1"/>
              <a:t>Lorlatinib</a:t>
            </a:r>
            <a:endParaRPr lang="en-US" dirty="0"/>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lstStyle/>
          <a:p>
            <a:r>
              <a:rPr lang="en-US" dirty="0" err="1"/>
              <a:t>Entrectinib</a:t>
            </a:r>
            <a:endParaRPr lang="en-US" dirty="0"/>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lstStyle/>
          <a:p>
            <a:r>
              <a:rPr lang="en-US" dirty="0" err="1"/>
              <a:t>Entrectinib</a:t>
            </a:r>
            <a:r>
              <a:rPr lang="en-US" dirty="0"/>
              <a:t> or </a:t>
            </a:r>
            <a:r>
              <a:rPr lang="en-US"/>
              <a:t>lorlatinib</a:t>
            </a:r>
            <a:endParaRPr lang="en-US" dirty="0"/>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lstStyle/>
          <a:p>
            <a:r>
              <a:rPr lang="en-US" dirty="0" err="1"/>
              <a:t>Lorlatinib</a:t>
            </a:r>
            <a:endParaRPr lang="en-US" dirty="0"/>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dirty="0" err="1"/>
              <a:t>Lorlatinib</a:t>
            </a:r>
            <a:endParaRPr lang="en-US" dirty="0"/>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lstStyle/>
          <a:p>
            <a:pPr>
              <a:lnSpc>
                <a:spcPts val="1860"/>
              </a:lnSpc>
            </a:pPr>
            <a:r>
              <a:rPr lang="en-US" sz="1800" dirty="0"/>
              <a:t>Continue </a:t>
            </a:r>
            <a:r>
              <a:rPr lang="en-US" sz="1800" dirty="0" err="1"/>
              <a:t>crizotinib</a:t>
            </a:r>
            <a:r>
              <a:rPr lang="en-US" sz="1800" dirty="0"/>
              <a:t>; manage brain met with local therapy </a:t>
            </a:r>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Solitary brain met</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lstStyle/>
          <a:p>
            <a:pPr>
              <a:lnSpc>
                <a:spcPts val="1860"/>
              </a:lnSpc>
            </a:pPr>
            <a:r>
              <a:rPr lang="en-US" sz="1800" dirty="0"/>
              <a:t>Continue </a:t>
            </a:r>
            <a:r>
              <a:rPr lang="en-US" sz="1800" dirty="0" err="1"/>
              <a:t>crizotinib</a:t>
            </a:r>
            <a:r>
              <a:rPr lang="en-US" sz="1800" dirty="0"/>
              <a:t>; manage brain met with local therapy </a:t>
            </a:r>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lstStyle/>
          <a:p>
            <a:pPr>
              <a:lnSpc>
                <a:spcPts val="1860"/>
              </a:lnSpc>
            </a:pPr>
            <a:r>
              <a:rPr lang="en-US" sz="1800" dirty="0"/>
              <a:t>Continue </a:t>
            </a:r>
            <a:r>
              <a:rPr lang="en-US" sz="1800" dirty="0" err="1"/>
              <a:t>crizotinib</a:t>
            </a:r>
            <a:r>
              <a:rPr lang="en-US" sz="1800" dirty="0"/>
              <a:t>; manage brain met with local therapy </a:t>
            </a:r>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lstStyle/>
          <a:p>
            <a:r>
              <a:rPr lang="en-US" dirty="0"/>
              <a:t>Switch to </a:t>
            </a:r>
            <a:r>
              <a:rPr lang="en-US" dirty="0" err="1"/>
              <a:t>entrectinib</a:t>
            </a:r>
            <a:endParaRPr lang="en-US" dirty="0"/>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lstStyle/>
          <a:p>
            <a:pPr>
              <a:lnSpc>
                <a:spcPts val="1860"/>
              </a:lnSpc>
            </a:pPr>
            <a:r>
              <a:rPr lang="en-US" sz="1800" dirty="0"/>
              <a:t>Continue </a:t>
            </a:r>
            <a:r>
              <a:rPr lang="en-US" sz="1800" dirty="0" err="1"/>
              <a:t>crizotinib</a:t>
            </a:r>
            <a:r>
              <a:rPr lang="en-US" sz="1800" dirty="0"/>
              <a:t>; manage brain met with local therapy </a:t>
            </a:r>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lstStyle/>
          <a:p>
            <a:r>
              <a:rPr lang="en-US" dirty="0"/>
              <a:t>Switch to </a:t>
            </a:r>
            <a:r>
              <a:rPr lang="en-US" dirty="0" err="1"/>
              <a:t>entrectinib</a:t>
            </a:r>
            <a:endParaRPr lang="en-US" dirty="0"/>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lstStyle/>
          <a:p>
            <a:r>
              <a:rPr lang="en-US" dirty="0"/>
              <a:t>Switch to </a:t>
            </a:r>
            <a:r>
              <a:rPr lang="en-US" dirty="0" err="1"/>
              <a:t>entrectinib</a:t>
            </a:r>
            <a:endParaRPr lang="en-US" dirty="0"/>
          </a:p>
        </p:txBody>
      </p:sp>
    </p:spTree>
    <p:extLst>
      <p:ext uri="{BB962C8B-B14F-4D97-AF65-F5344CB8AC3E}">
        <p14:creationId xmlns:p14="http://schemas.microsoft.com/office/powerpoint/2010/main" val="20437131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F633E6-4849-5540-8A1E-CC646B2486E7}"/>
              </a:ext>
            </a:extLst>
          </p:cNvPr>
          <p:cNvGraphicFramePr>
            <a:graphicFrameLocks noGrp="1"/>
          </p:cNvGraphicFramePr>
          <p:nvPr/>
        </p:nvGraphicFramePr>
        <p:xfrm>
          <a:off x="1706282" y="2185146"/>
          <a:ext cx="8779436" cy="2084295"/>
        </p:xfrm>
        <a:graphic>
          <a:graphicData uri="http://schemas.openxmlformats.org/drawingml/2006/table">
            <a:tbl>
              <a:tblPr firstRow="1" bandRow="1">
                <a:tableStyleId>{5C22544A-7EE6-4342-B048-85BDC9FD1C3A}</a:tableStyleId>
              </a:tblPr>
              <a:tblGrid>
                <a:gridCol w="3427507">
                  <a:extLst>
                    <a:ext uri="{9D8B030D-6E8A-4147-A177-3AD203B41FA5}">
                      <a16:colId xmlns:a16="http://schemas.microsoft.com/office/drawing/2014/main" val="3823286527"/>
                    </a:ext>
                  </a:extLst>
                </a:gridCol>
                <a:gridCol w="5351929">
                  <a:extLst>
                    <a:ext uri="{9D8B030D-6E8A-4147-A177-3AD203B41FA5}">
                      <a16:colId xmlns:a16="http://schemas.microsoft.com/office/drawing/2014/main" val="2580467074"/>
                    </a:ext>
                  </a:extLst>
                </a:gridCol>
              </a:tblGrid>
              <a:tr h="122605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b="1" dirty="0">
                          <a:solidFill>
                            <a:schemeClr val="tx1"/>
                          </a:solidFill>
                        </a:rPr>
                        <a:t>Contracted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AstraZeneca Pharmaceuticals LP, Bristol-Myers Squibb Company, Genentech, Merck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12452"/>
                  </a:ext>
                </a:extLst>
              </a:tr>
              <a:tr h="858239">
                <a:tc>
                  <a:txBody>
                    <a:bodyPr/>
                    <a:lstStyle/>
                    <a:p>
                      <a:r>
                        <a:rPr lang="en-US" b="1" dirty="0">
                          <a:solidFill>
                            <a:schemeClr val="tx1"/>
                          </a:solidFill>
                        </a:rPr>
                        <a:t>Data and Safety Monitoring Board/Committee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err="1">
                          <a:solidFill>
                            <a:schemeClr val="tx1"/>
                          </a:solidFill>
                        </a:rPr>
                        <a:t>BeyondSpring</a:t>
                      </a:r>
                      <a:r>
                        <a:rPr lang="en-US" b="0" dirty="0">
                          <a:solidFill>
                            <a:schemeClr val="tx1"/>
                          </a:solidFill>
                        </a:rPr>
                        <a:t>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529035"/>
                  </a:ext>
                </a:extLst>
              </a:tr>
            </a:tbl>
          </a:graphicData>
        </a:graphic>
      </p:graphicFrame>
      <p:sp>
        <p:nvSpPr>
          <p:cNvPr id="3" name="Title 2">
            <a:extLst>
              <a:ext uri="{FF2B5EF4-FFF2-40B4-BE49-F238E27FC236}">
                <a16:creationId xmlns:a16="http://schemas.microsoft.com/office/drawing/2014/main" id="{7D5FEB10-6D0D-6447-A9FE-3E61CDE56602}"/>
              </a:ext>
            </a:extLst>
          </p:cNvPr>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21224782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9CE59D-F8D7-9848-8B02-13FAA59B122D}"/>
              </a:ext>
            </a:extLst>
          </p:cNvPr>
          <p:cNvPicPr>
            <a:picLocks noChangeAspect="1"/>
          </p:cNvPicPr>
          <p:nvPr/>
        </p:nvPicPr>
        <p:blipFill>
          <a:blip r:embed="rId2"/>
          <a:stretch>
            <a:fillRect/>
          </a:stretch>
        </p:blipFill>
        <p:spPr>
          <a:xfrm>
            <a:off x="766702" y="1198990"/>
            <a:ext cx="9895812" cy="3077598"/>
          </a:xfrm>
          <a:prstGeom prst="rect">
            <a:avLst/>
          </a:prstGeom>
        </p:spPr>
      </p:pic>
      <p:sp>
        <p:nvSpPr>
          <p:cNvPr id="4" name="Title 3">
            <a:extLst>
              <a:ext uri="{FF2B5EF4-FFF2-40B4-BE49-F238E27FC236}">
                <a16:creationId xmlns:a16="http://schemas.microsoft.com/office/drawing/2014/main" id="{2B8A59F7-058F-5540-AC88-385F59DAD5FE}"/>
              </a:ext>
            </a:extLst>
          </p:cNvPr>
          <p:cNvSpPr>
            <a:spLocks noGrp="1"/>
          </p:cNvSpPr>
          <p:nvPr>
            <p:ph type="title"/>
          </p:nvPr>
        </p:nvSpPr>
        <p:spPr/>
        <p:txBody>
          <a:bodyPr/>
          <a:lstStyle/>
          <a:p>
            <a:r>
              <a:rPr lang="en-US" sz="2800" dirty="0"/>
              <a:t>Mechanism of Action of </a:t>
            </a:r>
            <a:r>
              <a:rPr lang="en-US" sz="2800" dirty="0" err="1"/>
              <a:t>Entrectinib</a:t>
            </a:r>
            <a:r>
              <a:rPr lang="en-US" sz="2800" dirty="0"/>
              <a:t> in ROS1 Disease</a:t>
            </a:r>
          </a:p>
        </p:txBody>
      </p:sp>
      <p:sp>
        <p:nvSpPr>
          <p:cNvPr id="12" name="Subtitle 2">
            <a:extLst>
              <a:ext uri="{FF2B5EF4-FFF2-40B4-BE49-F238E27FC236}">
                <a16:creationId xmlns:a16="http://schemas.microsoft.com/office/drawing/2014/main" id="{7785451A-08F7-8344-AD13-377DED1DF6E3}"/>
              </a:ext>
            </a:extLst>
          </p:cNvPr>
          <p:cNvSpPr txBox="1">
            <a:spLocks/>
          </p:cNvSpPr>
          <p:nvPr/>
        </p:nvSpPr>
        <p:spPr>
          <a:xfrm>
            <a:off x="126670" y="6486878"/>
            <a:ext cx="4622094" cy="371122"/>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indent="0">
              <a:buNone/>
            </a:pPr>
            <a:r>
              <a:rPr lang="en-US" sz="1600" kern="0" dirty="0" err="1"/>
              <a:t>Barlesi</a:t>
            </a:r>
            <a:r>
              <a:rPr lang="en-US" sz="1600" kern="0" dirty="0"/>
              <a:t> F et al. </a:t>
            </a:r>
            <a:r>
              <a:rPr lang="en-US" sz="1600" i="1" kern="0" dirty="0"/>
              <a:t>Proc ELCC 2019</a:t>
            </a:r>
            <a:r>
              <a:rPr lang="en-US" sz="1600" kern="0" dirty="0"/>
              <a:t>;Abstract 109O.</a:t>
            </a:r>
          </a:p>
        </p:txBody>
      </p:sp>
      <p:sp>
        <p:nvSpPr>
          <p:cNvPr id="13" name="TextBox 12">
            <a:extLst>
              <a:ext uri="{FF2B5EF4-FFF2-40B4-BE49-F238E27FC236}">
                <a16:creationId xmlns:a16="http://schemas.microsoft.com/office/drawing/2014/main" id="{03ACF96D-6A46-124F-AB7A-3C7CF9FDC61D}"/>
              </a:ext>
            </a:extLst>
          </p:cNvPr>
          <p:cNvSpPr txBox="1"/>
          <p:nvPr/>
        </p:nvSpPr>
        <p:spPr>
          <a:xfrm>
            <a:off x="5450279" y="6014865"/>
            <a:ext cx="6328638" cy="523220"/>
          </a:xfrm>
          <a:prstGeom prst="rect">
            <a:avLst/>
          </a:prstGeom>
          <a:noFill/>
        </p:spPr>
        <p:txBody>
          <a:bodyPr wrap="square" rtlCol="0">
            <a:spAutoFit/>
          </a:bodyPr>
          <a:lstStyle/>
          <a:p>
            <a:r>
              <a:rPr lang="en-US" sz="1400" baseline="30000" dirty="0"/>
              <a:t>1 </a:t>
            </a:r>
            <a:r>
              <a:rPr lang="en-US" sz="1400" dirty="0" err="1"/>
              <a:t>Amatu</a:t>
            </a:r>
            <a:r>
              <a:rPr lang="en-US" sz="1400" dirty="0"/>
              <a:t>, et al. ESMO Open 2016; </a:t>
            </a:r>
            <a:r>
              <a:rPr lang="en-US" sz="1400" baseline="30000" dirty="0"/>
              <a:t>2 </a:t>
            </a:r>
            <a:r>
              <a:rPr lang="en-US" sz="1400" dirty="0" err="1"/>
              <a:t>Menichincheri</a:t>
            </a:r>
            <a:r>
              <a:rPr lang="en-US" sz="1400" dirty="0"/>
              <a:t>, et al. J Med Chem 2016 </a:t>
            </a:r>
            <a:br>
              <a:rPr lang="en-US" sz="1400" dirty="0"/>
            </a:br>
            <a:r>
              <a:rPr lang="en-US" sz="1400" baseline="30000" dirty="0"/>
              <a:t>3 </a:t>
            </a:r>
            <a:r>
              <a:rPr lang="en-US" sz="1400" dirty="0" err="1"/>
              <a:t>Ardini</a:t>
            </a:r>
            <a:r>
              <a:rPr lang="en-US" sz="1400" dirty="0"/>
              <a:t>, et al. Mol Cancer </a:t>
            </a:r>
            <a:r>
              <a:rPr lang="en-US" sz="1400" dirty="0" err="1"/>
              <a:t>Ther</a:t>
            </a:r>
            <a:r>
              <a:rPr lang="en-US" sz="1400" dirty="0"/>
              <a:t> 2016; </a:t>
            </a:r>
            <a:r>
              <a:rPr lang="en-US" sz="1400" baseline="30000" dirty="0"/>
              <a:t>4 </a:t>
            </a:r>
            <a:r>
              <a:rPr lang="en-US" sz="1400" dirty="0" err="1"/>
              <a:t>Drilon</a:t>
            </a:r>
            <a:r>
              <a:rPr lang="en-US" sz="1400" dirty="0"/>
              <a:t>, et al. Cancer </a:t>
            </a:r>
            <a:r>
              <a:rPr lang="en-US" sz="1400" dirty="0" err="1"/>
              <a:t>Discov</a:t>
            </a:r>
            <a:r>
              <a:rPr lang="en-US" sz="1400" dirty="0"/>
              <a:t> 2017</a:t>
            </a:r>
          </a:p>
        </p:txBody>
      </p:sp>
      <p:cxnSp>
        <p:nvCxnSpPr>
          <p:cNvPr id="16" name="Straight Connector 15">
            <a:extLst>
              <a:ext uri="{FF2B5EF4-FFF2-40B4-BE49-F238E27FC236}">
                <a16:creationId xmlns:a16="http://schemas.microsoft.com/office/drawing/2014/main" id="{108D5ACF-1B5D-9747-A958-2EEE1E9CD3AD}"/>
              </a:ext>
            </a:extLst>
          </p:cNvPr>
          <p:cNvCxnSpPr>
            <a:cxnSpLocks/>
          </p:cNvCxnSpPr>
          <p:nvPr/>
        </p:nvCxnSpPr>
        <p:spPr bwMode="auto">
          <a:xfrm>
            <a:off x="4635476" y="4728254"/>
            <a:ext cx="564444" cy="44097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5668F59F-50A5-9243-85B5-40530581BF32}"/>
              </a:ext>
            </a:extLst>
          </p:cNvPr>
          <p:cNvCxnSpPr>
            <a:cxnSpLocks/>
          </p:cNvCxnSpPr>
          <p:nvPr/>
        </p:nvCxnSpPr>
        <p:spPr bwMode="auto">
          <a:xfrm flipV="1">
            <a:off x="4635476" y="4648527"/>
            <a:ext cx="481366" cy="5207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95E06D07-E99E-654D-B898-C270985C692E}"/>
              </a:ext>
            </a:extLst>
          </p:cNvPr>
          <p:cNvCxnSpPr>
            <a:cxnSpLocks/>
          </p:cNvCxnSpPr>
          <p:nvPr/>
        </p:nvCxnSpPr>
        <p:spPr bwMode="auto">
          <a:xfrm>
            <a:off x="1963852" y="4694388"/>
            <a:ext cx="564444" cy="44097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0413CCAF-E0AB-324A-AD52-9B8B35FE3EB7}"/>
              </a:ext>
            </a:extLst>
          </p:cNvPr>
          <p:cNvCxnSpPr>
            <a:cxnSpLocks/>
          </p:cNvCxnSpPr>
          <p:nvPr/>
        </p:nvCxnSpPr>
        <p:spPr bwMode="auto">
          <a:xfrm flipV="1">
            <a:off x="1963852" y="4614661"/>
            <a:ext cx="481366" cy="5207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TextBox 1">
            <a:extLst>
              <a:ext uri="{FF2B5EF4-FFF2-40B4-BE49-F238E27FC236}">
                <a16:creationId xmlns:a16="http://schemas.microsoft.com/office/drawing/2014/main" id="{83281E63-4137-FB4D-B67E-7CDF3D9E06B5}"/>
              </a:ext>
            </a:extLst>
          </p:cNvPr>
          <p:cNvSpPr txBox="1"/>
          <p:nvPr/>
        </p:nvSpPr>
        <p:spPr>
          <a:xfrm>
            <a:off x="766702" y="1609789"/>
            <a:ext cx="1003801" cy="830997"/>
          </a:xfrm>
          <a:prstGeom prst="rect">
            <a:avLst/>
          </a:prstGeom>
          <a:noFill/>
        </p:spPr>
        <p:txBody>
          <a:bodyPr wrap="none" rtlCol="0">
            <a:spAutoFit/>
          </a:bodyPr>
          <a:lstStyle/>
          <a:p>
            <a:pPr algn="ctr"/>
            <a:r>
              <a:rPr lang="en-US" sz="1600" b="1" dirty="0"/>
              <a:t>TRKA</a:t>
            </a:r>
            <a:br>
              <a:rPr lang="en-US" sz="1600" b="1" dirty="0"/>
            </a:br>
            <a:r>
              <a:rPr lang="en-US" sz="1600" b="1" dirty="0"/>
              <a:t>(</a:t>
            </a:r>
            <a:r>
              <a:rPr lang="en-US" sz="1600" b="1" i="1" dirty="0"/>
              <a:t>NTRK1</a:t>
            </a:r>
            <a:r>
              <a:rPr lang="en-US" sz="1600" b="1" dirty="0"/>
              <a:t>)</a:t>
            </a:r>
            <a:br>
              <a:rPr lang="en-US" sz="1600" b="1" dirty="0"/>
            </a:br>
            <a:r>
              <a:rPr lang="en-US" sz="1600" b="1" dirty="0"/>
              <a:t>fusion</a:t>
            </a:r>
          </a:p>
        </p:txBody>
      </p:sp>
      <p:sp>
        <p:nvSpPr>
          <p:cNvPr id="19" name="TextBox 18">
            <a:extLst>
              <a:ext uri="{FF2B5EF4-FFF2-40B4-BE49-F238E27FC236}">
                <a16:creationId xmlns:a16="http://schemas.microsoft.com/office/drawing/2014/main" id="{82E93262-03FF-384D-B572-C2F645325CA5}"/>
              </a:ext>
            </a:extLst>
          </p:cNvPr>
          <p:cNvSpPr txBox="1"/>
          <p:nvPr/>
        </p:nvSpPr>
        <p:spPr>
          <a:xfrm rot="16200000">
            <a:off x="-22307" y="1114238"/>
            <a:ext cx="1080745" cy="307777"/>
          </a:xfrm>
          <a:prstGeom prst="rect">
            <a:avLst/>
          </a:prstGeom>
          <a:noFill/>
        </p:spPr>
        <p:txBody>
          <a:bodyPr wrap="none" rtlCol="0">
            <a:spAutoFit/>
          </a:bodyPr>
          <a:lstStyle/>
          <a:p>
            <a:pPr algn="ctr"/>
            <a:r>
              <a:rPr lang="en-US" sz="1400" b="1" dirty="0"/>
              <a:t>Membrane</a:t>
            </a:r>
          </a:p>
        </p:txBody>
      </p:sp>
      <p:sp>
        <p:nvSpPr>
          <p:cNvPr id="20" name="TextBox 19">
            <a:extLst>
              <a:ext uri="{FF2B5EF4-FFF2-40B4-BE49-F238E27FC236}">
                <a16:creationId xmlns:a16="http://schemas.microsoft.com/office/drawing/2014/main" id="{F9B3B38A-66AB-394C-93A5-D8F6B553BC65}"/>
              </a:ext>
            </a:extLst>
          </p:cNvPr>
          <p:cNvSpPr txBox="1"/>
          <p:nvPr/>
        </p:nvSpPr>
        <p:spPr>
          <a:xfrm rot="16200000">
            <a:off x="-31926" y="3314911"/>
            <a:ext cx="1099980" cy="307777"/>
          </a:xfrm>
          <a:prstGeom prst="rect">
            <a:avLst/>
          </a:prstGeom>
          <a:noFill/>
        </p:spPr>
        <p:txBody>
          <a:bodyPr wrap="none" rtlCol="0">
            <a:spAutoFit/>
          </a:bodyPr>
          <a:lstStyle/>
          <a:p>
            <a:pPr algn="ctr"/>
            <a:r>
              <a:rPr lang="en-US" sz="1400" b="1" dirty="0"/>
              <a:t>Cytoplasm</a:t>
            </a:r>
          </a:p>
        </p:txBody>
      </p:sp>
      <p:sp>
        <p:nvSpPr>
          <p:cNvPr id="21" name="TextBox 20">
            <a:extLst>
              <a:ext uri="{FF2B5EF4-FFF2-40B4-BE49-F238E27FC236}">
                <a16:creationId xmlns:a16="http://schemas.microsoft.com/office/drawing/2014/main" id="{5513E6BB-51A3-C44B-B1E0-034E8E2F611B}"/>
              </a:ext>
            </a:extLst>
          </p:cNvPr>
          <p:cNvSpPr txBox="1"/>
          <p:nvPr/>
        </p:nvSpPr>
        <p:spPr>
          <a:xfrm rot="16200000">
            <a:off x="45545" y="5520510"/>
            <a:ext cx="880369" cy="307777"/>
          </a:xfrm>
          <a:prstGeom prst="rect">
            <a:avLst/>
          </a:prstGeom>
          <a:noFill/>
        </p:spPr>
        <p:txBody>
          <a:bodyPr wrap="none" rtlCol="0">
            <a:spAutoFit/>
          </a:bodyPr>
          <a:lstStyle/>
          <a:p>
            <a:pPr algn="ctr"/>
            <a:r>
              <a:rPr lang="en-US" sz="1400" b="1" dirty="0"/>
              <a:t>Nucleus</a:t>
            </a:r>
          </a:p>
        </p:txBody>
      </p:sp>
      <p:sp>
        <p:nvSpPr>
          <p:cNvPr id="22" name="TextBox 21">
            <a:extLst>
              <a:ext uri="{FF2B5EF4-FFF2-40B4-BE49-F238E27FC236}">
                <a16:creationId xmlns:a16="http://schemas.microsoft.com/office/drawing/2014/main" id="{349300DF-9DFA-394B-9844-C577E82A50EE}"/>
              </a:ext>
            </a:extLst>
          </p:cNvPr>
          <p:cNvSpPr txBox="1"/>
          <p:nvPr/>
        </p:nvSpPr>
        <p:spPr>
          <a:xfrm>
            <a:off x="2246074" y="1653439"/>
            <a:ext cx="1003801" cy="830997"/>
          </a:xfrm>
          <a:prstGeom prst="rect">
            <a:avLst/>
          </a:prstGeom>
          <a:noFill/>
        </p:spPr>
        <p:txBody>
          <a:bodyPr wrap="none" rtlCol="0">
            <a:spAutoFit/>
          </a:bodyPr>
          <a:lstStyle/>
          <a:p>
            <a:pPr algn="ctr"/>
            <a:r>
              <a:rPr lang="en-US" sz="1600" b="1" dirty="0"/>
              <a:t>TRKB</a:t>
            </a:r>
            <a:br>
              <a:rPr lang="en-US" sz="1600" b="1" dirty="0"/>
            </a:br>
            <a:r>
              <a:rPr lang="en-US" sz="1600" b="1" dirty="0"/>
              <a:t>(</a:t>
            </a:r>
            <a:r>
              <a:rPr lang="en-US" sz="1600" b="1" i="1" dirty="0"/>
              <a:t>NTRK2</a:t>
            </a:r>
            <a:r>
              <a:rPr lang="en-US" sz="1600" b="1" dirty="0"/>
              <a:t>)</a:t>
            </a:r>
            <a:br>
              <a:rPr lang="en-US" sz="1600" b="1" dirty="0"/>
            </a:br>
            <a:r>
              <a:rPr lang="en-US" sz="1600" b="1" dirty="0"/>
              <a:t>fusion</a:t>
            </a:r>
          </a:p>
        </p:txBody>
      </p:sp>
      <p:sp>
        <p:nvSpPr>
          <p:cNvPr id="23" name="TextBox 22">
            <a:extLst>
              <a:ext uri="{FF2B5EF4-FFF2-40B4-BE49-F238E27FC236}">
                <a16:creationId xmlns:a16="http://schemas.microsoft.com/office/drawing/2014/main" id="{B456A43F-F940-3441-842C-F777828A1CD3}"/>
              </a:ext>
            </a:extLst>
          </p:cNvPr>
          <p:cNvSpPr txBox="1"/>
          <p:nvPr/>
        </p:nvSpPr>
        <p:spPr>
          <a:xfrm>
            <a:off x="3591881" y="1675644"/>
            <a:ext cx="1003801" cy="830997"/>
          </a:xfrm>
          <a:prstGeom prst="rect">
            <a:avLst/>
          </a:prstGeom>
          <a:noFill/>
        </p:spPr>
        <p:txBody>
          <a:bodyPr wrap="none" rtlCol="0">
            <a:spAutoFit/>
          </a:bodyPr>
          <a:lstStyle/>
          <a:p>
            <a:pPr algn="ctr"/>
            <a:r>
              <a:rPr lang="en-US" sz="1600" b="1" dirty="0"/>
              <a:t>TRKC</a:t>
            </a:r>
            <a:br>
              <a:rPr lang="en-US" sz="1600" b="1" dirty="0"/>
            </a:br>
            <a:r>
              <a:rPr lang="en-US" sz="1600" b="1" dirty="0"/>
              <a:t>(</a:t>
            </a:r>
            <a:r>
              <a:rPr lang="en-US" sz="1600" b="1" i="1" dirty="0"/>
              <a:t>NTRK3</a:t>
            </a:r>
            <a:r>
              <a:rPr lang="en-US" sz="1600" b="1" dirty="0"/>
              <a:t>)</a:t>
            </a:r>
            <a:br>
              <a:rPr lang="en-US" sz="1600" b="1" dirty="0"/>
            </a:br>
            <a:r>
              <a:rPr lang="en-US" sz="1600" b="1" dirty="0"/>
              <a:t>fusion</a:t>
            </a:r>
          </a:p>
        </p:txBody>
      </p:sp>
      <p:sp>
        <p:nvSpPr>
          <p:cNvPr id="24" name="TextBox 23">
            <a:extLst>
              <a:ext uri="{FF2B5EF4-FFF2-40B4-BE49-F238E27FC236}">
                <a16:creationId xmlns:a16="http://schemas.microsoft.com/office/drawing/2014/main" id="{FB19527C-16F7-3E42-9E78-D1C406E5C6C5}"/>
              </a:ext>
            </a:extLst>
          </p:cNvPr>
          <p:cNvSpPr txBox="1"/>
          <p:nvPr/>
        </p:nvSpPr>
        <p:spPr>
          <a:xfrm>
            <a:off x="5000776" y="1813159"/>
            <a:ext cx="877163" cy="646331"/>
          </a:xfrm>
          <a:prstGeom prst="rect">
            <a:avLst/>
          </a:prstGeom>
          <a:noFill/>
        </p:spPr>
        <p:txBody>
          <a:bodyPr wrap="none" rtlCol="0">
            <a:spAutoFit/>
          </a:bodyPr>
          <a:lstStyle/>
          <a:p>
            <a:pPr algn="ctr"/>
            <a:r>
              <a:rPr lang="en-US" sz="1800" b="1" dirty="0"/>
              <a:t>ROS1</a:t>
            </a:r>
            <a:br>
              <a:rPr lang="en-US" sz="1800" b="1" dirty="0"/>
            </a:br>
            <a:r>
              <a:rPr lang="en-US" sz="1800" b="1" dirty="0"/>
              <a:t>fusion</a:t>
            </a:r>
          </a:p>
        </p:txBody>
      </p:sp>
      <p:sp>
        <p:nvSpPr>
          <p:cNvPr id="31" name="TextBox 30">
            <a:extLst>
              <a:ext uri="{FF2B5EF4-FFF2-40B4-BE49-F238E27FC236}">
                <a16:creationId xmlns:a16="http://schemas.microsoft.com/office/drawing/2014/main" id="{C613E83F-E6A2-FA4C-BCC2-79864101BF37}"/>
              </a:ext>
            </a:extLst>
          </p:cNvPr>
          <p:cNvSpPr txBox="1"/>
          <p:nvPr/>
        </p:nvSpPr>
        <p:spPr>
          <a:xfrm>
            <a:off x="1328801" y="4379004"/>
            <a:ext cx="1783887" cy="790223"/>
          </a:xfrm>
          <a:prstGeom prst="rect">
            <a:avLst/>
          </a:prstGeom>
          <a:solidFill>
            <a:srgbClr val="F9961E"/>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r>
              <a:rPr lang="en-US" sz="1800" b="1" dirty="0">
                <a:solidFill>
                  <a:srgbClr val="313592"/>
                </a:solidFill>
              </a:rPr>
              <a:t>MARK</a:t>
            </a:r>
            <a:br>
              <a:rPr lang="en-US" sz="1800" b="1" dirty="0">
                <a:solidFill>
                  <a:srgbClr val="313592"/>
                </a:solidFill>
              </a:rPr>
            </a:br>
            <a:r>
              <a:rPr lang="en-US" sz="1800" b="1" dirty="0">
                <a:solidFill>
                  <a:srgbClr val="313592"/>
                </a:solidFill>
              </a:rPr>
              <a:t>pathway</a:t>
            </a:r>
          </a:p>
        </p:txBody>
      </p:sp>
      <p:sp>
        <p:nvSpPr>
          <p:cNvPr id="34" name="TextBox 33">
            <a:extLst>
              <a:ext uri="{FF2B5EF4-FFF2-40B4-BE49-F238E27FC236}">
                <a16:creationId xmlns:a16="http://schemas.microsoft.com/office/drawing/2014/main" id="{66D6FE07-767B-0E4B-A3D5-350B78ADA9C7}"/>
              </a:ext>
            </a:extLst>
          </p:cNvPr>
          <p:cNvSpPr txBox="1"/>
          <p:nvPr/>
        </p:nvSpPr>
        <p:spPr>
          <a:xfrm>
            <a:off x="4034072" y="4379004"/>
            <a:ext cx="1783887" cy="790223"/>
          </a:xfrm>
          <a:prstGeom prst="rect">
            <a:avLst/>
          </a:prstGeom>
          <a:solidFill>
            <a:srgbClr val="F9961E"/>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r>
              <a:rPr lang="en-US" sz="1800" b="1" dirty="0">
                <a:solidFill>
                  <a:srgbClr val="313592"/>
                </a:solidFill>
              </a:rPr>
              <a:t>PI3K-AKT</a:t>
            </a:r>
            <a:br>
              <a:rPr lang="en-US" sz="1800" b="1" dirty="0">
                <a:solidFill>
                  <a:srgbClr val="313592"/>
                </a:solidFill>
              </a:rPr>
            </a:br>
            <a:r>
              <a:rPr lang="en-US" sz="1800" b="1" dirty="0">
                <a:solidFill>
                  <a:srgbClr val="313592"/>
                </a:solidFill>
              </a:rPr>
              <a:t>pathway</a:t>
            </a:r>
          </a:p>
        </p:txBody>
      </p:sp>
      <p:sp>
        <p:nvSpPr>
          <p:cNvPr id="35" name="TextBox 34">
            <a:extLst>
              <a:ext uri="{FF2B5EF4-FFF2-40B4-BE49-F238E27FC236}">
                <a16:creationId xmlns:a16="http://schemas.microsoft.com/office/drawing/2014/main" id="{20F6B544-754B-1E41-A108-8E5A52BD072A}"/>
              </a:ext>
            </a:extLst>
          </p:cNvPr>
          <p:cNvSpPr txBox="1"/>
          <p:nvPr/>
        </p:nvSpPr>
        <p:spPr>
          <a:xfrm>
            <a:off x="879734" y="5581922"/>
            <a:ext cx="2745175" cy="369332"/>
          </a:xfrm>
          <a:prstGeom prst="rect">
            <a:avLst/>
          </a:prstGeom>
          <a:noFill/>
        </p:spPr>
        <p:txBody>
          <a:bodyPr wrap="none" rtlCol="0">
            <a:spAutoFit/>
          </a:bodyPr>
          <a:lstStyle/>
          <a:p>
            <a:pPr algn="ctr"/>
            <a:r>
              <a:rPr lang="en-US" sz="1800" b="1" dirty="0"/>
              <a:t>Tumor cell proliferation</a:t>
            </a:r>
          </a:p>
        </p:txBody>
      </p:sp>
      <p:sp>
        <p:nvSpPr>
          <p:cNvPr id="36" name="TextBox 35">
            <a:extLst>
              <a:ext uri="{FF2B5EF4-FFF2-40B4-BE49-F238E27FC236}">
                <a16:creationId xmlns:a16="http://schemas.microsoft.com/office/drawing/2014/main" id="{CA041279-A259-9045-A068-714CC4D8710A}"/>
              </a:ext>
            </a:extLst>
          </p:cNvPr>
          <p:cNvSpPr txBox="1"/>
          <p:nvPr/>
        </p:nvSpPr>
        <p:spPr>
          <a:xfrm>
            <a:off x="4145691" y="5581922"/>
            <a:ext cx="1544013" cy="369332"/>
          </a:xfrm>
          <a:prstGeom prst="rect">
            <a:avLst/>
          </a:prstGeom>
          <a:noFill/>
        </p:spPr>
        <p:txBody>
          <a:bodyPr wrap="none" rtlCol="0">
            <a:spAutoFit/>
          </a:bodyPr>
          <a:lstStyle/>
          <a:p>
            <a:pPr algn="ctr"/>
            <a:r>
              <a:rPr lang="en-US" sz="1800" b="1" dirty="0"/>
              <a:t>Cell survival</a:t>
            </a:r>
          </a:p>
        </p:txBody>
      </p:sp>
      <p:sp>
        <p:nvSpPr>
          <p:cNvPr id="3" name="Rectangle 2">
            <a:extLst>
              <a:ext uri="{FF2B5EF4-FFF2-40B4-BE49-F238E27FC236}">
                <a16:creationId xmlns:a16="http://schemas.microsoft.com/office/drawing/2014/main" id="{67584A5A-4857-F945-8CCA-B39A9234BB23}"/>
              </a:ext>
            </a:extLst>
          </p:cNvPr>
          <p:cNvSpPr/>
          <p:nvPr/>
        </p:nvSpPr>
        <p:spPr bwMode="auto">
          <a:xfrm>
            <a:off x="986298" y="5381605"/>
            <a:ext cx="2497235" cy="13617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7" name="Rectangle 36">
            <a:extLst>
              <a:ext uri="{FF2B5EF4-FFF2-40B4-BE49-F238E27FC236}">
                <a16:creationId xmlns:a16="http://schemas.microsoft.com/office/drawing/2014/main" id="{CAED823F-54FC-054D-925D-5227DD82C3F8}"/>
              </a:ext>
            </a:extLst>
          </p:cNvPr>
          <p:cNvSpPr/>
          <p:nvPr/>
        </p:nvSpPr>
        <p:spPr bwMode="auto">
          <a:xfrm>
            <a:off x="3683199" y="5381605"/>
            <a:ext cx="2497235" cy="13617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7" name="Straight Connector 6">
            <a:extLst>
              <a:ext uri="{FF2B5EF4-FFF2-40B4-BE49-F238E27FC236}">
                <a16:creationId xmlns:a16="http://schemas.microsoft.com/office/drawing/2014/main" id="{FE1ED292-7A65-AC43-BBCE-1189E4ED6400}"/>
              </a:ext>
            </a:extLst>
          </p:cNvPr>
          <p:cNvCxnSpPr/>
          <p:nvPr/>
        </p:nvCxnSpPr>
        <p:spPr bwMode="auto">
          <a:xfrm flipH="1">
            <a:off x="6041538" y="3209082"/>
            <a:ext cx="1368488" cy="0"/>
          </a:xfrm>
          <a:prstGeom prst="line">
            <a:avLst/>
          </a:prstGeom>
          <a:solidFill>
            <a:schemeClr val="accent1"/>
          </a:solidFill>
          <a:ln w="57150" cap="flat" cmpd="sng" algn="ctr">
            <a:solidFill>
              <a:srgbClr val="CDCDDD"/>
            </a:solidFill>
            <a:prstDash val="solid"/>
            <a:round/>
            <a:headEnd type="none" w="med" len="me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0EC72202-D6EB-FC4C-BD7A-EA706999BD81}"/>
              </a:ext>
            </a:extLst>
          </p:cNvPr>
          <p:cNvSpPr txBox="1"/>
          <p:nvPr/>
        </p:nvSpPr>
        <p:spPr>
          <a:xfrm>
            <a:off x="7027136" y="1218335"/>
            <a:ext cx="4284329"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t>Entrectinib</a:t>
            </a:r>
            <a:r>
              <a:rPr lang="en-US" sz="1600" dirty="0"/>
              <a:t> is a CNS-active, oral, potent and selective ROS1/TRK/ALK tyrosine kinase inhibitor designed to cross the blood–brain barrier and remain within the CNS</a:t>
            </a:r>
            <a:r>
              <a:rPr lang="en-US" sz="1600" baseline="30000" dirty="0"/>
              <a:t>1-3</a:t>
            </a:r>
          </a:p>
        </p:txBody>
      </p:sp>
      <p:sp>
        <p:nvSpPr>
          <p:cNvPr id="39" name="TextBox 38">
            <a:extLst>
              <a:ext uri="{FF2B5EF4-FFF2-40B4-BE49-F238E27FC236}">
                <a16:creationId xmlns:a16="http://schemas.microsoft.com/office/drawing/2014/main" id="{8D89309C-6A1B-0540-9B68-588CE3D2F2E3}"/>
              </a:ext>
            </a:extLst>
          </p:cNvPr>
          <p:cNvSpPr txBox="1"/>
          <p:nvPr/>
        </p:nvSpPr>
        <p:spPr>
          <a:xfrm>
            <a:off x="7046237" y="4053362"/>
            <a:ext cx="4284329" cy="1569660"/>
          </a:xfrm>
          <a:prstGeom prst="rect">
            <a:avLst/>
          </a:prstGeom>
          <a:noFill/>
        </p:spPr>
        <p:txBody>
          <a:bodyPr wrap="square" rtlCol="0">
            <a:spAutoFit/>
          </a:bodyPr>
          <a:lstStyle/>
          <a:p>
            <a:pPr marL="285750" indent="-285750">
              <a:buFont typeface="Arial" panose="020B0604020202020204" pitchFamily="34" charset="0"/>
              <a:buChar char="•"/>
            </a:pPr>
            <a:r>
              <a:rPr lang="en-US" sz="1600" b="1" dirty="0"/>
              <a:t>More potent ROS1 inhibitor </a:t>
            </a:r>
            <a:r>
              <a:rPr lang="en-US" sz="1600" dirty="0"/>
              <a:t>than </a:t>
            </a:r>
            <a:r>
              <a:rPr lang="en-US" sz="1600" dirty="0" err="1"/>
              <a:t>crizotinib</a:t>
            </a:r>
            <a:r>
              <a:rPr lang="en-US" sz="1600" dirty="0"/>
              <a:t> in preclinical studies</a:t>
            </a:r>
            <a:r>
              <a:rPr lang="en-US" sz="1600" baseline="30000" dirty="0"/>
              <a:t>3</a:t>
            </a:r>
          </a:p>
          <a:p>
            <a:pPr marL="285750" indent="-285750">
              <a:buFont typeface="Arial" panose="020B0604020202020204" pitchFamily="34" charset="0"/>
              <a:buChar char="•"/>
            </a:pPr>
            <a:r>
              <a:rPr lang="en-US" sz="1600" dirty="0"/>
              <a:t>Demonstrated clinical activity in </a:t>
            </a:r>
            <a:r>
              <a:rPr lang="en-US" sz="1600" b="1" dirty="0"/>
              <a:t>multiple </a:t>
            </a:r>
            <a:r>
              <a:rPr lang="en-US" sz="1600" b="1" dirty="0" err="1"/>
              <a:t>tumour</a:t>
            </a:r>
            <a:r>
              <a:rPr lang="en-US" sz="1600" b="1" dirty="0"/>
              <a:t> </a:t>
            </a:r>
            <a:r>
              <a:rPr lang="en-US" sz="1600" b="1" dirty="0" err="1"/>
              <a:t>histologies</a:t>
            </a:r>
            <a:r>
              <a:rPr lang="en-US" sz="1600" dirty="0"/>
              <a:t> including primary brain </a:t>
            </a:r>
            <a:r>
              <a:rPr lang="en-US" sz="1600" dirty="0" err="1"/>
              <a:t>tumours</a:t>
            </a:r>
            <a:r>
              <a:rPr lang="en-US" sz="1600" dirty="0"/>
              <a:t> and secondary CNS metastases</a:t>
            </a:r>
            <a:r>
              <a:rPr lang="en-US" sz="1600" baseline="30000" dirty="0"/>
              <a:t>4</a:t>
            </a:r>
          </a:p>
        </p:txBody>
      </p:sp>
      <p:sp>
        <p:nvSpPr>
          <p:cNvPr id="15" name="TextBox 14">
            <a:extLst>
              <a:ext uri="{FF2B5EF4-FFF2-40B4-BE49-F238E27FC236}">
                <a16:creationId xmlns:a16="http://schemas.microsoft.com/office/drawing/2014/main" id="{A39F1076-3112-934D-BE3F-14D074255C19}"/>
              </a:ext>
            </a:extLst>
          </p:cNvPr>
          <p:cNvSpPr txBox="1"/>
          <p:nvPr/>
        </p:nvSpPr>
        <p:spPr>
          <a:xfrm>
            <a:off x="1676734" y="4347421"/>
            <a:ext cx="108802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X</a:t>
            </a:r>
          </a:p>
        </p:txBody>
      </p:sp>
      <p:sp>
        <p:nvSpPr>
          <p:cNvPr id="40" name="TextBox 39">
            <a:extLst>
              <a:ext uri="{FF2B5EF4-FFF2-40B4-BE49-F238E27FC236}">
                <a16:creationId xmlns:a16="http://schemas.microsoft.com/office/drawing/2014/main" id="{2D89FE97-CD3E-7144-B39D-0F5AF7A65A4F}"/>
              </a:ext>
            </a:extLst>
          </p:cNvPr>
          <p:cNvSpPr txBox="1"/>
          <p:nvPr/>
        </p:nvSpPr>
        <p:spPr>
          <a:xfrm>
            <a:off x="4362060" y="4347421"/>
            <a:ext cx="108802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X</a:t>
            </a:r>
          </a:p>
        </p:txBody>
      </p:sp>
      <p:sp>
        <p:nvSpPr>
          <p:cNvPr id="41" name="TextBox 40">
            <a:extLst>
              <a:ext uri="{FF2B5EF4-FFF2-40B4-BE49-F238E27FC236}">
                <a16:creationId xmlns:a16="http://schemas.microsoft.com/office/drawing/2014/main" id="{79E07E02-4D45-A643-8CC6-0B650F1AAB8A}"/>
              </a:ext>
            </a:extLst>
          </p:cNvPr>
          <p:cNvSpPr txBox="1"/>
          <p:nvPr/>
        </p:nvSpPr>
        <p:spPr>
          <a:xfrm>
            <a:off x="1721566" y="5271643"/>
            <a:ext cx="108802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X</a:t>
            </a:r>
          </a:p>
        </p:txBody>
      </p:sp>
      <p:sp>
        <p:nvSpPr>
          <p:cNvPr id="42" name="TextBox 41">
            <a:extLst>
              <a:ext uri="{FF2B5EF4-FFF2-40B4-BE49-F238E27FC236}">
                <a16:creationId xmlns:a16="http://schemas.microsoft.com/office/drawing/2014/main" id="{CF7295C8-EB2B-E54E-8BD9-4A4A561283BD}"/>
              </a:ext>
            </a:extLst>
          </p:cNvPr>
          <p:cNvSpPr txBox="1"/>
          <p:nvPr/>
        </p:nvSpPr>
        <p:spPr>
          <a:xfrm>
            <a:off x="4406892" y="5271643"/>
            <a:ext cx="108802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7149029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850B-9181-B549-A0F1-1AEBFD2F9BC5}"/>
              </a:ext>
            </a:extLst>
          </p:cNvPr>
          <p:cNvSpPr>
            <a:spLocks noGrp="1"/>
          </p:cNvSpPr>
          <p:nvPr>
            <p:ph type="title"/>
          </p:nvPr>
        </p:nvSpPr>
        <p:spPr>
          <a:xfrm>
            <a:off x="669074" y="49697"/>
            <a:ext cx="10882548" cy="1235094"/>
          </a:xfrm>
        </p:spPr>
        <p:txBody>
          <a:bodyPr/>
          <a:lstStyle/>
          <a:p>
            <a:r>
              <a:rPr lang="en-US" sz="2800" dirty="0"/>
              <a:t>FDA Approves Entrectinib for ROS1 NSCLC</a:t>
            </a:r>
            <a:br>
              <a:rPr lang="en-US" sz="2800" dirty="0"/>
            </a:br>
            <a:r>
              <a:rPr lang="en-US" sz="2000" dirty="0"/>
              <a:t>Press Release – August 15, 2019</a:t>
            </a:r>
          </a:p>
        </p:txBody>
      </p:sp>
      <p:sp>
        <p:nvSpPr>
          <p:cNvPr id="3" name="Content Placeholder 2">
            <a:extLst>
              <a:ext uri="{FF2B5EF4-FFF2-40B4-BE49-F238E27FC236}">
                <a16:creationId xmlns:a16="http://schemas.microsoft.com/office/drawing/2014/main" id="{1E28C097-2353-4D43-8821-342C0A41FBF8}"/>
              </a:ext>
            </a:extLst>
          </p:cNvPr>
          <p:cNvSpPr>
            <a:spLocks noGrp="1"/>
          </p:cNvSpPr>
          <p:nvPr>
            <p:ph idx="1"/>
          </p:nvPr>
        </p:nvSpPr>
        <p:spPr>
          <a:xfrm>
            <a:off x="914638" y="1342666"/>
            <a:ext cx="10362724" cy="4758663"/>
          </a:xfrm>
        </p:spPr>
        <p:txBody>
          <a:bodyPr/>
          <a:lstStyle/>
          <a:p>
            <a:pPr marL="0" indent="0">
              <a:spcBef>
                <a:spcPts val="1200"/>
              </a:spcBef>
              <a:buNone/>
            </a:pPr>
            <a:r>
              <a:rPr lang="en-US" sz="2000" dirty="0"/>
              <a:t>The FDA approved </a:t>
            </a:r>
            <a:r>
              <a:rPr lang="en-US" sz="2000" dirty="0" err="1"/>
              <a:t>entrectinib</a:t>
            </a:r>
            <a:r>
              <a:rPr lang="en-US" sz="2000" dirty="0"/>
              <a:t> for adults with metastatic non-small cell lung cancer (NSCLC) whose tumors are ROS1-positive.</a:t>
            </a:r>
          </a:p>
          <a:p>
            <a:pPr marL="0" indent="0">
              <a:spcBef>
                <a:spcPts val="1200"/>
              </a:spcBef>
              <a:buNone/>
            </a:pPr>
            <a:r>
              <a:rPr lang="en-US" sz="2000" dirty="0"/>
              <a:t>“Efficacy in </a:t>
            </a:r>
            <a:r>
              <a:rPr lang="en-US" sz="2000" i="1" dirty="0"/>
              <a:t>ROS1-</a:t>
            </a:r>
            <a:r>
              <a:rPr lang="en-US" sz="2000" dirty="0"/>
              <a:t>positive metastatic NSCLC was investigated in 51 adult patients who received </a:t>
            </a:r>
            <a:r>
              <a:rPr lang="en-US" sz="2000" dirty="0" err="1"/>
              <a:t>entrectinib</a:t>
            </a:r>
            <a:r>
              <a:rPr lang="en-US" sz="2000" dirty="0"/>
              <a:t> at various doses and schedules in the same three trials; 90% received </a:t>
            </a:r>
            <a:r>
              <a:rPr lang="en-US" sz="2000" dirty="0" err="1"/>
              <a:t>entrectinib</a:t>
            </a:r>
            <a:r>
              <a:rPr lang="en-US" sz="2000" dirty="0"/>
              <a:t> 600 mg orally once daily. The overall response rate was 78% and response duration was 12 months or longer for 55% of patients. </a:t>
            </a:r>
          </a:p>
          <a:p>
            <a:pPr marL="0" indent="0">
              <a:spcBef>
                <a:spcPts val="1200"/>
              </a:spcBef>
              <a:buNone/>
            </a:pPr>
            <a:r>
              <a:rPr lang="en-US" sz="2000" dirty="0"/>
              <a:t>The most serious adverse reactions to </a:t>
            </a:r>
            <a:r>
              <a:rPr lang="en-US" sz="2000" dirty="0" err="1"/>
              <a:t>entrectinib</a:t>
            </a:r>
            <a:r>
              <a:rPr lang="en-US" sz="2000" dirty="0"/>
              <a:t> are congestive heart failure, central nervous system effects, skeletal fractures, hepatotoxicity, hyperuricemia, QT interval prolongation, and vision disorders. The most common adverse reactions in at least 20% of patients were fatigue, constipation, dysgeusia, edema, dizziness, diarrhea, nausea, dysesthesia, dyspnea, myalgia, cognitive impairment, increased weight, cough, vomiting, pyrexia, arthralgia, and vision disorders.”</a:t>
            </a:r>
          </a:p>
        </p:txBody>
      </p:sp>
      <p:sp>
        <p:nvSpPr>
          <p:cNvPr id="5" name="TextBox 4">
            <a:extLst>
              <a:ext uri="{FF2B5EF4-FFF2-40B4-BE49-F238E27FC236}">
                <a16:creationId xmlns:a16="http://schemas.microsoft.com/office/drawing/2014/main" id="{4EEBA217-2D72-2548-AEB0-DB72A6C7C9F3}"/>
              </a:ext>
            </a:extLst>
          </p:cNvPr>
          <p:cNvSpPr txBox="1"/>
          <p:nvPr/>
        </p:nvSpPr>
        <p:spPr>
          <a:xfrm>
            <a:off x="185195" y="6338815"/>
            <a:ext cx="11366427" cy="338554"/>
          </a:xfrm>
          <a:prstGeom prst="rect">
            <a:avLst/>
          </a:prstGeom>
          <a:noFill/>
        </p:spPr>
        <p:txBody>
          <a:bodyPr wrap="square" rtlCol="0">
            <a:spAutoFit/>
          </a:bodyPr>
          <a:lstStyle/>
          <a:p>
            <a:pPr eaLnBrk="1" fontAlgn="auto" hangingPunct="1">
              <a:spcBef>
                <a:spcPts val="0"/>
              </a:spcBef>
              <a:spcAft>
                <a:spcPts val="0"/>
              </a:spcAft>
            </a:pPr>
            <a:r>
              <a:rPr lang="en-US" sz="1600" dirty="0">
                <a:solidFill>
                  <a:srgbClr val="FFFFFF"/>
                </a:solidFill>
                <a:latin typeface="Arial"/>
                <a:ea typeface="ＭＳ Ｐゴシック"/>
              </a:rPr>
              <a:t>https://</a:t>
            </a:r>
            <a:r>
              <a:rPr lang="en-US" sz="1600" dirty="0" err="1">
                <a:solidFill>
                  <a:srgbClr val="FFFFFF"/>
                </a:solidFill>
                <a:latin typeface="Arial"/>
                <a:ea typeface="ＭＳ Ｐゴシック"/>
              </a:rPr>
              <a:t>www.fda.gov</a:t>
            </a:r>
            <a:r>
              <a:rPr lang="en-US" sz="1600" dirty="0">
                <a:solidFill>
                  <a:srgbClr val="FFFFFF"/>
                </a:solidFill>
                <a:latin typeface="Arial"/>
                <a:ea typeface="ＭＳ Ｐゴシック"/>
              </a:rPr>
              <a:t>/drugs/resources-information-approved-drugs/fda-approves-entrectinib-ntrk-solid-tumors-and-ros-1-nsclc</a:t>
            </a:r>
          </a:p>
        </p:txBody>
      </p:sp>
    </p:spTree>
    <p:extLst>
      <p:ext uri="{BB962C8B-B14F-4D97-AF65-F5344CB8AC3E}">
        <p14:creationId xmlns:p14="http://schemas.microsoft.com/office/powerpoint/2010/main" val="36977992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93422" y="655369"/>
            <a:ext cx="10363200" cy="3010698"/>
          </a:xfrm>
        </p:spPr>
        <p:txBody>
          <a:bodyPr/>
          <a:lstStyle/>
          <a:p>
            <a:r>
              <a:rPr lang="en-US" sz="2800" cap="none" dirty="0" err="1"/>
              <a:t>Entrectinib</a:t>
            </a:r>
            <a:r>
              <a:rPr lang="en-US" sz="2800" cap="none" dirty="0"/>
              <a:t> in Locally Advanced or Metastatic </a:t>
            </a:r>
            <a:r>
              <a:rPr lang="en-US" sz="2800" i="1" cap="none" dirty="0"/>
              <a:t>ROS1 </a:t>
            </a:r>
            <a:r>
              <a:rPr lang="en-US" sz="2800" cap="none" dirty="0"/>
              <a:t>Fusion-Positive Non-Small Cell Lung Cancer (NSCLC): Integrated Analysis of STARTRK-2, STARTRK-1 and ALKA-372-001</a:t>
            </a:r>
            <a:r>
              <a:rPr lang="en-US" sz="2800" cap="none" baseline="30000" dirty="0"/>
              <a:t>1</a:t>
            </a:r>
            <a:br>
              <a:rPr lang="en-US" sz="2800" cap="none" dirty="0"/>
            </a:br>
            <a:br>
              <a:rPr lang="en-US" sz="2800" cap="none" dirty="0"/>
            </a:br>
            <a:r>
              <a:rPr lang="en-US" sz="2800" cap="none" dirty="0" err="1"/>
              <a:t>Entrectinib</a:t>
            </a:r>
            <a:r>
              <a:rPr lang="en-US" sz="2800" cap="none" dirty="0"/>
              <a:t> in Locally Advanced/Metastatic ROS1 and NTRK Fusion-Positive Non-Small Cell Lung Cancer (NSCLC): Updated Integrated Analysis of STARTRK-2, STARTRK-1 and ALKA-372-001</a:t>
            </a:r>
            <a:r>
              <a:rPr lang="en-US" sz="2800" cap="none" baseline="30000" dirty="0"/>
              <a:t>2</a:t>
            </a:r>
            <a:br>
              <a:rPr lang="en-US" sz="3200" cap="none" dirty="0"/>
            </a:br>
            <a:br>
              <a:rPr lang="en-US" sz="3200" dirty="0"/>
            </a:br>
            <a:r>
              <a:rPr lang="en-US" sz="3200" cap="none" dirty="0"/>
              <a:t> </a:t>
            </a:r>
            <a:br>
              <a:rPr lang="en-US" sz="3200" dirty="0"/>
            </a:br>
            <a:r>
              <a:rPr lang="en-US" sz="3200" dirty="0"/>
              <a:t> </a:t>
            </a:r>
            <a:br>
              <a:rPr lang="en-US" sz="3200" dirty="0"/>
            </a:br>
            <a:br>
              <a:rPr lang="en-US" sz="3200" dirty="0"/>
            </a:br>
            <a:r>
              <a:rPr lang="en-US" sz="2800" cap="none" dirty="0"/>
              <a:t> </a:t>
            </a:r>
            <a:r>
              <a:rPr lang="en-US" sz="2800" dirty="0"/>
              <a:t> </a:t>
            </a:r>
            <a:br>
              <a:rPr lang="en-US" sz="2800" dirty="0"/>
            </a:br>
            <a:endParaRPr lang="en-US" sz="2800"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93422" y="4700826"/>
            <a:ext cx="10363200" cy="955497"/>
          </a:xfrm>
        </p:spPr>
        <p:txBody>
          <a:bodyPr/>
          <a:lstStyle/>
          <a:p>
            <a:r>
              <a:rPr lang="en-US" sz="2800" baseline="30000" dirty="0"/>
              <a:t>1</a:t>
            </a:r>
            <a:r>
              <a:rPr lang="en-US" sz="2800" dirty="0"/>
              <a:t>Barlesi F et al. </a:t>
            </a:r>
            <a:r>
              <a:rPr lang="en-US" sz="2800" i="1" dirty="0"/>
              <a:t>Proc ELCC </a:t>
            </a:r>
            <a:r>
              <a:rPr lang="en-US" sz="2800" dirty="0"/>
              <a:t>2019;Abstract 109O.</a:t>
            </a:r>
          </a:p>
          <a:p>
            <a:r>
              <a:rPr lang="en-US" sz="2800" baseline="30000" dirty="0"/>
              <a:t>2</a:t>
            </a:r>
            <a:r>
              <a:rPr lang="en-US" sz="2800" dirty="0"/>
              <a:t>De </a:t>
            </a:r>
            <a:r>
              <a:rPr lang="en-US" sz="2800" dirty="0" err="1"/>
              <a:t>Braud</a:t>
            </a:r>
            <a:r>
              <a:rPr lang="en-US" sz="2800" dirty="0"/>
              <a:t> FGM et al. </a:t>
            </a:r>
            <a:r>
              <a:rPr lang="en-US" sz="2800" i="1" dirty="0"/>
              <a:t>Proc ESMO </a:t>
            </a:r>
            <a:r>
              <a:rPr lang="en-US" sz="2800" dirty="0"/>
              <a:t>2019;Abstract 1488PD.</a:t>
            </a:r>
          </a:p>
        </p:txBody>
      </p:sp>
    </p:spTree>
    <p:extLst>
      <p:ext uri="{BB962C8B-B14F-4D97-AF65-F5344CB8AC3E}">
        <p14:creationId xmlns:p14="http://schemas.microsoft.com/office/powerpoint/2010/main" val="13965044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0E4A-2AC9-AD41-9243-9D1387F33604}"/>
              </a:ext>
            </a:extLst>
          </p:cNvPr>
          <p:cNvSpPr>
            <a:spLocks noGrp="1"/>
          </p:cNvSpPr>
          <p:nvPr>
            <p:ph type="title"/>
          </p:nvPr>
        </p:nvSpPr>
        <p:spPr/>
        <p:txBody>
          <a:bodyPr/>
          <a:lstStyle/>
          <a:p>
            <a:r>
              <a:rPr lang="en-US" sz="2800" dirty="0"/>
              <a:t>Integrated Analysis Design</a:t>
            </a:r>
          </a:p>
        </p:txBody>
      </p:sp>
      <p:sp>
        <p:nvSpPr>
          <p:cNvPr id="3" name="Subtitle 2">
            <a:extLst>
              <a:ext uri="{FF2B5EF4-FFF2-40B4-BE49-F238E27FC236}">
                <a16:creationId xmlns:a16="http://schemas.microsoft.com/office/drawing/2014/main" id="{4F1A6635-E40D-4846-8548-7002ADBF8584}"/>
              </a:ext>
            </a:extLst>
          </p:cNvPr>
          <p:cNvSpPr txBox="1">
            <a:spLocks/>
          </p:cNvSpPr>
          <p:nvPr/>
        </p:nvSpPr>
        <p:spPr>
          <a:xfrm>
            <a:off x="219268" y="6407720"/>
            <a:ext cx="10259826" cy="371122"/>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indent="0">
              <a:buNone/>
            </a:pPr>
            <a:r>
              <a:rPr lang="en-US" sz="1600" kern="0" dirty="0" err="1"/>
              <a:t>Barlesi</a:t>
            </a:r>
            <a:r>
              <a:rPr lang="en-US" sz="1600" kern="0" dirty="0"/>
              <a:t> F et al. </a:t>
            </a:r>
            <a:r>
              <a:rPr lang="en-US" sz="1600" i="1" kern="0" dirty="0"/>
              <a:t>Proc ELCC </a:t>
            </a:r>
            <a:r>
              <a:rPr lang="en-US" sz="1600" kern="0" dirty="0"/>
              <a:t>2019;Abstract 109O; De </a:t>
            </a:r>
            <a:r>
              <a:rPr lang="en-US" sz="1600" kern="0" dirty="0" err="1"/>
              <a:t>Braud</a:t>
            </a:r>
            <a:r>
              <a:rPr lang="en-US" sz="1600" kern="0" dirty="0"/>
              <a:t> FGM et al. </a:t>
            </a:r>
            <a:r>
              <a:rPr lang="en-US" sz="1600" i="1" kern="0" dirty="0"/>
              <a:t>Proc ESMO </a:t>
            </a:r>
            <a:r>
              <a:rPr lang="en-US" sz="1600" kern="0" dirty="0"/>
              <a:t>2019;Abstract 1488PD.</a:t>
            </a:r>
          </a:p>
        </p:txBody>
      </p:sp>
      <p:sp>
        <p:nvSpPr>
          <p:cNvPr id="8" name="Rectangle 7">
            <a:extLst>
              <a:ext uri="{FF2B5EF4-FFF2-40B4-BE49-F238E27FC236}">
                <a16:creationId xmlns:a16="http://schemas.microsoft.com/office/drawing/2014/main" id="{D237FEFC-E665-5242-B485-0587CA767DEC}"/>
              </a:ext>
            </a:extLst>
          </p:cNvPr>
          <p:cNvSpPr>
            <a:spLocks noChangeArrowheads="1"/>
          </p:cNvSpPr>
          <p:nvPr/>
        </p:nvSpPr>
        <p:spPr bwMode="auto">
          <a:xfrm>
            <a:off x="1028875" y="4337682"/>
            <a:ext cx="10259826" cy="844551"/>
          </a:xfrm>
          <a:prstGeom prst="rect">
            <a:avLst/>
          </a:prstGeom>
          <a:solidFill>
            <a:srgbClr val="99CD13"/>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1800" b="1" dirty="0">
                <a:solidFill>
                  <a:srgbClr val="000090"/>
                </a:solidFill>
                <a:ea typeface="Arial" charset="0"/>
                <a:cs typeface="Arial" charset="0"/>
              </a:rPr>
              <a:t>Safety populations</a:t>
            </a:r>
            <a:br>
              <a:rPr lang="en-US" sz="1800" dirty="0">
                <a:solidFill>
                  <a:srgbClr val="000090"/>
                </a:solidFill>
                <a:ea typeface="Arial" charset="0"/>
                <a:cs typeface="Arial" charset="0"/>
              </a:rPr>
            </a:br>
            <a:r>
              <a:rPr lang="en-US" sz="1500" dirty="0">
                <a:solidFill>
                  <a:srgbClr val="000090"/>
                </a:solidFill>
                <a:ea typeface="Arial" charset="0"/>
                <a:cs typeface="Arial" charset="0"/>
              </a:rPr>
              <a:t>ROS1+ NSCLC patients receiving </a:t>
            </a:r>
            <a:r>
              <a:rPr lang="en-US" sz="1500" dirty="0" err="1">
                <a:solidFill>
                  <a:srgbClr val="000090"/>
                </a:solidFill>
                <a:ea typeface="Arial" charset="0"/>
                <a:cs typeface="Arial" charset="0"/>
              </a:rPr>
              <a:t>entrectinib</a:t>
            </a:r>
            <a:r>
              <a:rPr lang="en-US" sz="1500" dirty="0">
                <a:solidFill>
                  <a:srgbClr val="000090"/>
                </a:solidFill>
                <a:ea typeface="Arial" charset="0"/>
                <a:cs typeface="Arial" charset="0"/>
              </a:rPr>
              <a:t> n = 134</a:t>
            </a:r>
          </a:p>
          <a:p>
            <a:pPr algn="ctr">
              <a:defRPr/>
            </a:pPr>
            <a:r>
              <a:rPr lang="en-US" sz="1500" dirty="0">
                <a:solidFill>
                  <a:srgbClr val="000090"/>
                </a:solidFill>
                <a:ea typeface="Arial" charset="0"/>
                <a:cs typeface="Arial" charset="0"/>
              </a:rPr>
              <a:t>Patients receiving </a:t>
            </a:r>
            <a:r>
              <a:rPr lang="en-US" sz="1500" dirty="0" err="1">
                <a:solidFill>
                  <a:srgbClr val="000090"/>
                </a:solidFill>
                <a:ea typeface="Arial" charset="0"/>
                <a:cs typeface="Arial" charset="0"/>
              </a:rPr>
              <a:t>entrectinib</a:t>
            </a:r>
            <a:r>
              <a:rPr lang="en-US" sz="1500" dirty="0">
                <a:solidFill>
                  <a:srgbClr val="000090"/>
                </a:solidFill>
                <a:ea typeface="Arial" charset="0"/>
                <a:cs typeface="Arial" charset="0"/>
              </a:rPr>
              <a:t> (all tumor types and gene rearrangements) n = 355</a:t>
            </a:r>
          </a:p>
        </p:txBody>
      </p:sp>
      <p:sp>
        <p:nvSpPr>
          <p:cNvPr id="4" name="TextBox 3">
            <a:extLst>
              <a:ext uri="{FF2B5EF4-FFF2-40B4-BE49-F238E27FC236}">
                <a16:creationId xmlns:a16="http://schemas.microsoft.com/office/drawing/2014/main" id="{94F11BDB-A672-1844-9C2F-AA8C6226F8F7}"/>
              </a:ext>
            </a:extLst>
          </p:cNvPr>
          <p:cNvSpPr txBox="1"/>
          <p:nvPr/>
        </p:nvSpPr>
        <p:spPr>
          <a:xfrm>
            <a:off x="305230" y="5642291"/>
            <a:ext cx="3686715" cy="584775"/>
          </a:xfrm>
          <a:prstGeom prst="rect">
            <a:avLst/>
          </a:prstGeom>
          <a:noFill/>
        </p:spPr>
        <p:txBody>
          <a:bodyPr wrap="none" rtlCol="0">
            <a:spAutoFit/>
          </a:bodyPr>
          <a:lstStyle/>
          <a:p>
            <a:r>
              <a:rPr lang="en-US" sz="1600" dirty="0"/>
              <a:t>Primary data cutoff: 31 May 2018</a:t>
            </a:r>
          </a:p>
          <a:p>
            <a:r>
              <a:rPr lang="en-US" sz="1600" dirty="0"/>
              <a:t>Updated data cutoff: 30 October 2018</a:t>
            </a:r>
          </a:p>
        </p:txBody>
      </p:sp>
      <p:sp>
        <p:nvSpPr>
          <p:cNvPr id="13" name="TextBox 12">
            <a:extLst>
              <a:ext uri="{FF2B5EF4-FFF2-40B4-BE49-F238E27FC236}">
                <a16:creationId xmlns:a16="http://schemas.microsoft.com/office/drawing/2014/main" id="{9D6475FE-21CD-5F4E-A600-46C6A05DE1D5}"/>
              </a:ext>
            </a:extLst>
          </p:cNvPr>
          <p:cNvSpPr txBox="1"/>
          <p:nvPr/>
        </p:nvSpPr>
        <p:spPr>
          <a:xfrm>
            <a:off x="5602385" y="5396070"/>
            <a:ext cx="2044149" cy="830997"/>
          </a:xfrm>
          <a:prstGeom prst="rect">
            <a:avLst/>
          </a:prstGeom>
          <a:noFill/>
        </p:spPr>
        <p:txBody>
          <a:bodyPr wrap="none" rtlCol="0">
            <a:spAutoFit/>
          </a:bodyPr>
          <a:lstStyle/>
          <a:p>
            <a:r>
              <a:rPr lang="en-US" sz="1600" b="1" dirty="0"/>
              <a:t>Primary endpoints</a:t>
            </a:r>
            <a:r>
              <a:rPr lang="en-US" sz="1600" dirty="0"/>
              <a:t>:</a:t>
            </a:r>
          </a:p>
          <a:p>
            <a:pPr marL="285750" indent="-285750">
              <a:buFont typeface="Arial" panose="020B0604020202020204" pitchFamily="34" charset="0"/>
              <a:buChar char="•"/>
            </a:pPr>
            <a:r>
              <a:rPr lang="en-US" sz="1600" dirty="0"/>
              <a:t>ORR</a:t>
            </a:r>
          </a:p>
          <a:p>
            <a:pPr marL="285750" indent="-285750">
              <a:buFont typeface="Arial" panose="020B0604020202020204" pitchFamily="34" charset="0"/>
              <a:buChar char="•"/>
            </a:pPr>
            <a:r>
              <a:rPr lang="en-US" sz="1600" dirty="0" err="1"/>
              <a:t>DoR</a:t>
            </a:r>
            <a:endParaRPr lang="en-US" sz="1600" dirty="0"/>
          </a:p>
        </p:txBody>
      </p:sp>
      <p:sp>
        <p:nvSpPr>
          <p:cNvPr id="14" name="TextBox 13">
            <a:extLst>
              <a:ext uri="{FF2B5EF4-FFF2-40B4-BE49-F238E27FC236}">
                <a16:creationId xmlns:a16="http://schemas.microsoft.com/office/drawing/2014/main" id="{BF77E2F3-8E98-8342-AEC8-031BF5A69A59}"/>
              </a:ext>
            </a:extLst>
          </p:cNvPr>
          <p:cNvSpPr txBox="1"/>
          <p:nvPr/>
        </p:nvSpPr>
        <p:spPr>
          <a:xfrm>
            <a:off x="8410873" y="5330502"/>
            <a:ext cx="2866490" cy="1077218"/>
          </a:xfrm>
          <a:prstGeom prst="rect">
            <a:avLst/>
          </a:prstGeom>
          <a:noFill/>
        </p:spPr>
        <p:txBody>
          <a:bodyPr wrap="none" rtlCol="0">
            <a:spAutoFit/>
          </a:bodyPr>
          <a:lstStyle/>
          <a:p>
            <a:r>
              <a:rPr lang="en-US" sz="1600" b="1" dirty="0"/>
              <a:t>Secondary endpoints</a:t>
            </a:r>
            <a:r>
              <a:rPr lang="en-US" sz="1600" dirty="0"/>
              <a:t>:</a:t>
            </a:r>
          </a:p>
          <a:p>
            <a:pPr marL="285750" indent="-285750">
              <a:buFont typeface="Arial" panose="020B0604020202020204" pitchFamily="34" charset="0"/>
              <a:buChar char="•"/>
            </a:pPr>
            <a:r>
              <a:rPr lang="en-US" sz="1600" dirty="0"/>
              <a:t>PFS and OS</a:t>
            </a:r>
          </a:p>
          <a:p>
            <a:pPr marL="285750" indent="-285750">
              <a:buFont typeface="Arial" panose="020B0604020202020204" pitchFamily="34" charset="0"/>
              <a:buChar char="•"/>
            </a:pPr>
            <a:r>
              <a:rPr lang="en-US" sz="1600" dirty="0"/>
              <a:t>Intracranial ORR and </a:t>
            </a:r>
            <a:r>
              <a:rPr lang="en-US" sz="1600" dirty="0" err="1"/>
              <a:t>DoR</a:t>
            </a:r>
            <a:endParaRPr lang="en-US" sz="1600" dirty="0"/>
          </a:p>
          <a:p>
            <a:pPr marL="285750" indent="-285750">
              <a:buFont typeface="Arial" panose="020B0604020202020204" pitchFamily="34" charset="0"/>
              <a:buChar char="•"/>
            </a:pPr>
            <a:r>
              <a:rPr lang="en-US" sz="1600" dirty="0"/>
              <a:t>Safety and tolerability</a:t>
            </a:r>
          </a:p>
        </p:txBody>
      </p:sp>
      <p:cxnSp>
        <p:nvCxnSpPr>
          <p:cNvPr id="16" name="Straight Connector 15">
            <a:extLst>
              <a:ext uri="{FF2B5EF4-FFF2-40B4-BE49-F238E27FC236}">
                <a16:creationId xmlns:a16="http://schemas.microsoft.com/office/drawing/2014/main" id="{54A49A34-0FAF-3043-9B5E-E88E0C55A8D8}"/>
              </a:ext>
            </a:extLst>
          </p:cNvPr>
          <p:cNvCxnSpPr/>
          <p:nvPr/>
        </p:nvCxnSpPr>
        <p:spPr bwMode="auto">
          <a:xfrm>
            <a:off x="2615878" y="1909823"/>
            <a:ext cx="0" cy="101857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D99492CB-BF05-6A44-9AFF-8554B28D1815}"/>
              </a:ext>
            </a:extLst>
          </p:cNvPr>
          <p:cNvCxnSpPr/>
          <p:nvPr/>
        </p:nvCxnSpPr>
        <p:spPr bwMode="auto">
          <a:xfrm>
            <a:off x="5636870" y="1909823"/>
            <a:ext cx="0" cy="101857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D5048F02-4CF1-2440-80D5-B133837B2804}"/>
              </a:ext>
            </a:extLst>
          </p:cNvPr>
          <p:cNvCxnSpPr/>
          <p:nvPr/>
        </p:nvCxnSpPr>
        <p:spPr bwMode="auto">
          <a:xfrm>
            <a:off x="9155574" y="1909823"/>
            <a:ext cx="0" cy="101857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 name="Rectangle 18">
            <a:extLst>
              <a:ext uri="{FF2B5EF4-FFF2-40B4-BE49-F238E27FC236}">
                <a16:creationId xmlns:a16="http://schemas.microsoft.com/office/drawing/2014/main" id="{BD3D81B7-3F3D-8A45-869E-77197F85FAAB}"/>
              </a:ext>
            </a:extLst>
          </p:cNvPr>
          <p:cNvSpPr>
            <a:spLocks noChangeArrowheads="1"/>
          </p:cNvSpPr>
          <p:nvPr/>
        </p:nvSpPr>
        <p:spPr bwMode="auto">
          <a:xfrm>
            <a:off x="1038111" y="2622361"/>
            <a:ext cx="2916820" cy="1519880"/>
          </a:xfrm>
          <a:prstGeom prst="rect">
            <a:avLst/>
          </a:prstGeom>
          <a:solidFill>
            <a:srgbClr val="F9961E"/>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1800" b="1" dirty="0">
                <a:solidFill>
                  <a:srgbClr val="000090"/>
                </a:solidFill>
                <a:ea typeface="Arial" charset="0"/>
                <a:cs typeface="Arial" charset="0"/>
              </a:rPr>
              <a:t>Phase I</a:t>
            </a:r>
            <a:br>
              <a:rPr lang="en-US" sz="1800" b="1" dirty="0">
                <a:solidFill>
                  <a:srgbClr val="000090"/>
                </a:solidFill>
                <a:ea typeface="Arial" charset="0"/>
                <a:cs typeface="Arial" charset="0"/>
              </a:rPr>
            </a:br>
            <a:r>
              <a:rPr lang="en-US" sz="1500" b="1" dirty="0">
                <a:solidFill>
                  <a:srgbClr val="000090"/>
                </a:solidFill>
                <a:ea typeface="Arial" charset="0"/>
                <a:cs typeface="Arial" charset="0"/>
              </a:rPr>
              <a:t>(ALKA-372-001)</a:t>
            </a:r>
            <a:br>
              <a:rPr lang="en-US" sz="1500" dirty="0">
                <a:solidFill>
                  <a:srgbClr val="000090"/>
                </a:solidFill>
                <a:ea typeface="Arial" charset="0"/>
                <a:cs typeface="Arial" charset="0"/>
              </a:rPr>
            </a:br>
            <a:r>
              <a:rPr lang="en-US" sz="1500" dirty="0">
                <a:solidFill>
                  <a:srgbClr val="000090"/>
                </a:solidFill>
                <a:ea typeface="Arial" charset="0"/>
                <a:cs typeface="Arial" charset="0"/>
              </a:rPr>
              <a:t>Phase I dose-escalation study</a:t>
            </a:r>
            <a:br>
              <a:rPr lang="en-US" sz="1500" dirty="0">
                <a:solidFill>
                  <a:srgbClr val="000090"/>
                </a:solidFill>
                <a:ea typeface="Arial" charset="0"/>
                <a:cs typeface="Arial" charset="0"/>
              </a:rPr>
            </a:br>
            <a:r>
              <a:rPr lang="en-US" sz="1500" dirty="0">
                <a:solidFill>
                  <a:srgbClr val="000090"/>
                </a:solidFill>
                <a:ea typeface="Arial" charset="0"/>
                <a:cs typeface="Arial" charset="0"/>
              </a:rPr>
              <a:t>ROS1+ NSCLC patients</a:t>
            </a:r>
            <a:br>
              <a:rPr lang="en-US" sz="1500" dirty="0">
                <a:solidFill>
                  <a:srgbClr val="000090"/>
                </a:solidFill>
                <a:ea typeface="Arial" charset="0"/>
                <a:cs typeface="Arial" charset="0"/>
              </a:rPr>
            </a:br>
            <a:r>
              <a:rPr lang="en-US" sz="1500" dirty="0">
                <a:solidFill>
                  <a:srgbClr val="000090"/>
                </a:solidFill>
                <a:ea typeface="Arial" charset="0"/>
                <a:cs typeface="Arial" charset="0"/>
              </a:rPr>
              <a:t>n = 9</a:t>
            </a:r>
          </a:p>
        </p:txBody>
      </p:sp>
      <p:sp>
        <p:nvSpPr>
          <p:cNvPr id="10" name="Rectangle 18">
            <a:extLst>
              <a:ext uri="{FF2B5EF4-FFF2-40B4-BE49-F238E27FC236}">
                <a16:creationId xmlns:a16="http://schemas.microsoft.com/office/drawing/2014/main" id="{148D66DF-D6B6-7544-8B66-BCF3921C9BD5}"/>
              </a:ext>
            </a:extLst>
          </p:cNvPr>
          <p:cNvSpPr>
            <a:spLocks noChangeArrowheads="1"/>
          </p:cNvSpPr>
          <p:nvPr/>
        </p:nvSpPr>
        <p:spPr bwMode="auto">
          <a:xfrm>
            <a:off x="1028875" y="1250035"/>
            <a:ext cx="10259824" cy="1045263"/>
          </a:xfrm>
          <a:prstGeom prst="rect">
            <a:avLst/>
          </a:prstGeom>
          <a:solidFill>
            <a:srgbClr val="072B4F"/>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1800" b="1" dirty="0">
                <a:ea typeface="Arial" charset="0"/>
                <a:cs typeface="Arial" charset="0"/>
              </a:rPr>
              <a:t>Efficacy population</a:t>
            </a:r>
          </a:p>
          <a:p>
            <a:pPr algn="ctr">
              <a:defRPr/>
            </a:pPr>
            <a:r>
              <a:rPr lang="en-US" sz="1800" dirty="0">
                <a:ea typeface="Arial" charset="0"/>
                <a:cs typeface="Arial" charset="0"/>
              </a:rPr>
              <a:t>Adult patients with ROS1+ NSCLC, ROS1 inhibitor-naïve n = 53</a:t>
            </a:r>
          </a:p>
          <a:p>
            <a:pPr algn="ctr">
              <a:defRPr/>
            </a:pPr>
            <a:r>
              <a:rPr lang="en-US" sz="1800" dirty="0">
                <a:ea typeface="Arial" charset="0"/>
                <a:cs typeface="Arial" charset="0"/>
              </a:rPr>
              <a:t>CNS metastases, n = 23; no CNS metastases, n = 30</a:t>
            </a:r>
          </a:p>
        </p:txBody>
      </p:sp>
      <p:sp>
        <p:nvSpPr>
          <p:cNvPr id="11" name="Rectangle 18">
            <a:extLst>
              <a:ext uri="{FF2B5EF4-FFF2-40B4-BE49-F238E27FC236}">
                <a16:creationId xmlns:a16="http://schemas.microsoft.com/office/drawing/2014/main" id="{2F40383B-77A9-D942-AD17-E4D55A96661A}"/>
              </a:ext>
            </a:extLst>
          </p:cNvPr>
          <p:cNvSpPr>
            <a:spLocks noChangeArrowheads="1"/>
          </p:cNvSpPr>
          <p:nvPr/>
        </p:nvSpPr>
        <p:spPr bwMode="auto">
          <a:xfrm>
            <a:off x="4146316" y="2622360"/>
            <a:ext cx="2916820" cy="1519880"/>
          </a:xfrm>
          <a:prstGeom prst="rect">
            <a:avLst/>
          </a:prstGeom>
          <a:solidFill>
            <a:srgbClr val="F9961E"/>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1800" b="1" dirty="0">
                <a:solidFill>
                  <a:srgbClr val="000090"/>
                </a:solidFill>
                <a:ea typeface="Arial" charset="0"/>
                <a:cs typeface="Arial" charset="0"/>
              </a:rPr>
              <a:t>Phase I</a:t>
            </a:r>
            <a:br>
              <a:rPr lang="en-US" sz="1800" b="1" dirty="0">
                <a:solidFill>
                  <a:srgbClr val="000090"/>
                </a:solidFill>
                <a:ea typeface="Arial" charset="0"/>
                <a:cs typeface="Arial" charset="0"/>
              </a:rPr>
            </a:br>
            <a:r>
              <a:rPr lang="en-US" sz="1500" b="1" dirty="0">
                <a:solidFill>
                  <a:srgbClr val="000090"/>
                </a:solidFill>
                <a:ea typeface="Arial" charset="0"/>
                <a:cs typeface="Arial" charset="0"/>
              </a:rPr>
              <a:t>(STARTRK-1)</a:t>
            </a:r>
            <a:br>
              <a:rPr lang="en-US" sz="1500" dirty="0">
                <a:solidFill>
                  <a:srgbClr val="000090"/>
                </a:solidFill>
                <a:ea typeface="Arial" charset="0"/>
                <a:cs typeface="Arial" charset="0"/>
              </a:rPr>
            </a:br>
            <a:r>
              <a:rPr lang="en-US" sz="1500" dirty="0">
                <a:solidFill>
                  <a:srgbClr val="000090"/>
                </a:solidFill>
                <a:ea typeface="Arial" charset="0"/>
                <a:cs typeface="Arial" charset="0"/>
              </a:rPr>
              <a:t>Phase I dose-escalation study</a:t>
            </a:r>
            <a:br>
              <a:rPr lang="en-US" sz="1500" dirty="0">
                <a:solidFill>
                  <a:srgbClr val="000090"/>
                </a:solidFill>
                <a:ea typeface="Arial" charset="0"/>
                <a:cs typeface="Arial" charset="0"/>
              </a:rPr>
            </a:br>
            <a:r>
              <a:rPr lang="en-US" sz="1500" dirty="0">
                <a:solidFill>
                  <a:srgbClr val="000090"/>
                </a:solidFill>
                <a:ea typeface="Arial" charset="0"/>
                <a:cs typeface="Arial" charset="0"/>
              </a:rPr>
              <a:t>ROS1+ NSCLC patients</a:t>
            </a:r>
            <a:br>
              <a:rPr lang="en-US" sz="1500" dirty="0">
                <a:solidFill>
                  <a:srgbClr val="000090"/>
                </a:solidFill>
                <a:ea typeface="Arial" charset="0"/>
                <a:cs typeface="Arial" charset="0"/>
              </a:rPr>
            </a:br>
            <a:r>
              <a:rPr lang="en-US" sz="1500" dirty="0">
                <a:solidFill>
                  <a:srgbClr val="000090"/>
                </a:solidFill>
                <a:ea typeface="Arial" charset="0"/>
                <a:cs typeface="Arial" charset="0"/>
              </a:rPr>
              <a:t>n = 7</a:t>
            </a:r>
          </a:p>
        </p:txBody>
      </p:sp>
      <p:sp>
        <p:nvSpPr>
          <p:cNvPr id="12" name="Rectangle 18">
            <a:extLst>
              <a:ext uri="{FF2B5EF4-FFF2-40B4-BE49-F238E27FC236}">
                <a16:creationId xmlns:a16="http://schemas.microsoft.com/office/drawing/2014/main" id="{5FCA7BE2-8FE2-5A46-92DA-3FCBD1B69291}"/>
              </a:ext>
            </a:extLst>
          </p:cNvPr>
          <p:cNvSpPr>
            <a:spLocks noChangeArrowheads="1"/>
          </p:cNvSpPr>
          <p:nvPr/>
        </p:nvSpPr>
        <p:spPr bwMode="auto">
          <a:xfrm>
            <a:off x="7218270" y="2622360"/>
            <a:ext cx="4070431" cy="1519880"/>
          </a:xfrm>
          <a:prstGeom prst="rect">
            <a:avLst/>
          </a:prstGeom>
          <a:solidFill>
            <a:srgbClr val="F9961E"/>
          </a:solidFill>
          <a:ln w="12700">
            <a:solidFill>
              <a:srgbClr val="FFFFFF"/>
            </a:solidFill>
            <a:round/>
            <a:headEnd/>
            <a:tailEnd/>
          </a:ln>
          <a:effectLst>
            <a:outerShdw blurRad="50800" dist="38100" dir="2700000" algn="tl" rotWithShape="0">
              <a:srgbClr val="000000">
                <a:alpha val="39999"/>
              </a:srgbClr>
            </a:outerShdw>
          </a:effectLst>
        </p:spPr>
        <p:txBody>
          <a:bodyPr anchor="ctr"/>
          <a:lstStyle/>
          <a:p>
            <a:pPr algn="ctr">
              <a:defRPr/>
            </a:pPr>
            <a:r>
              <a:rPr lang="en-US" sz="1800" b="1" dirty="0">
                <a:solidFill>
                  <a:srgbClr val="000090"/>
                </a:solidFill>
                <a:ea typeface="Arial" charset="0"/>
                <a:cs typeface="Arial" charset="0"/>
              </a:rPr>
              <a:t>Phase II</a:t>
            </a:r>
            <a:br>
              <a:rPr lang="en-US" sz="1800" b="1" dirty="0">
                <a:solidFill>
                  <a:srgbClr val="000090"/>
                </a:solidFill>
                <a:ea typeface="Arial" charset="0"/>
                <a:cs typeface="Arial" charset="0"/>
              </a:rPr>
            </a:br>
            <a:r>
              <a:rPr lang="en-US" sz="1500" b="1" dirty="0">
                <a:solidFill>
                  <a:srgbClr val="000090"/>
                </a:solidFill>
                <a:ea typeface="Arial" charset="0"/>
                <a:cs typeface="Arial" charset="0"/>
              </a:rPr>
              <a:t>(STARTRK-2)</a:t>
            </a:r>
            <a:br>
              <a:rPr lang="en-US" sz="1500" dirty="0">
                <a:solidFill>
                  <a:srgbClr val="000090"/>
                </a:solidFill>
                <a:ea typeface="Arial" charset="0"/>
                <a:cs typeface="Arial" charset="0"/>
              </a:rPr>
            </a:br>
            <a:r>
              <a:rPr lang="en-US" sz="1500" dirty="0">
                <a:solidFill>
                  <a:srgbClr val="000090"/>
                </a:solidFill>
                <a:ea typeface="Arial" charset="0"/>
                <a:cs typeface="Arial" charset="0"/>
              </a:rPr>
              <a:t>Phase II, multicenter, global basket study</a:t>
            </a:r>
            <a:br>
              <a:rPr lang="en-US" sz="1500" dirty="0">
                <a:solidFill>
                  <a:srgbClr val="000090"/>
                </a:solidFill>
                <a:ea typeface="Arial" charset="0"/>
                <a:cs typeface="Arial" charset="0"/>
              </a:rPr>
            </a:br>
            <a:r>
              <a:rPr lang="en-US" sz="1500" dirty="0" err="1">
                <a:solidFill>
                  <a:srgbClr val="000090"/>
                </a:solidFill>
                <a:ea typeface="Arial" charset="0"/>
                <a:cs typeface="Arial" charset="0"/>
              </a:rPr>
              <a:t>Entrectinib</a:t>
            </a:r>
            <a:r>
              <a:rPr lang="en-US" sz="1500" dirty="0">
                <a:solidFill>
                  <a:srgbClr val="000090"/>
                </a:solidFill>
                <a:ea typeface="Arial" charset="0"/>
                <a:cs typeface="Arial" charset="0"/>
              </a:rPr>
              <a:t> 600 mg once daily, 28-day cycle</a:t>
            </a:r>
            <a:br>
              <a:rPr lang="en-US" sz="1500" dirty="0">
                <a:solidFill>
                  <a:srgbClr val="000090"/>
                </a:solidFill>
                <a:ea typeface="Arial" charset="0"/>
                <a:cs typeface="Arial" charset="0"/>
              </a:rPr>
            </a:br>
            <a:r>
              <a:rPr lang="en-US" sz="1500" dirty="0">
                <a:solidFill>
                  <a:srgbClr val="000090"/>
                </a:solidFill>
                <a:ea typeface="Arial" charset="0"/>
                <a:cs typeface="Arial" charset="0"/>
              </a:rPr>
              <a:t>ROS1+ NSCLC patients</a:t>
            </a:r>
            <a:br>
              <a:rPr lang="en-US" sz="1500" dirty="0">
                <a:solidFill>
                  <a:srgbClr val="000090"/>
                </a:solidFill>
                <a:ea typeface="Arial" charset="0"/>
                <a:cs typeface="Arial" charset="0"/>
              </a:rPr>
            </a:br>
            <a:r>
              <a:rPr lang="en-US" sz="1500" dirty="0">
                <a:solidFill>
                  <a:srgbClr val="000090"/>
                </a:solidFill>
                <a:ea typeface="Arial" charset="0"/>
                <a:cs typeface="Arial" charset="0"/>
              </a:rPr>
              <a:t>n = 37</a:t>
            </a:r>
          </a:p>
        </p:txBody>
      </p:sp>
    </p:spTree>
    <p:extLst>
      <p:ext uri="{BB962C8B-B14F-4D97-AF65-F5344CB8AC3E}">
        <p14:creationId xmlns:p14="http://schemas.microsoft.com/office/powerpoint/2010/main" val="9037979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3EBD34-E646-4448-BEEA-688AB71E12D2}"/>
              </a:ext>
            </a:extLst>
          </p:cNvPr>
          <p:cNvPicPr>
            <a:picLocks noChangeAspect="1"/>
          </p:cNvPicPr>
          <p:nvPr/>
        </p:nvPicPr>
        <p:blipFill>
          <a:blip r:embed="rId2"/>
          <a:stretch>
            <a:fillRect/>
          </a:stretch>
        </p:blipFill>
        <p:spPr>
          <a:xfrm>
            <a:off x="509507" y="1678917"/>
            <a:ext cx="7233007" cy="3294635"/>
          </a:xfrm>
          <a:prstGeom prst="rect">
            <a:avLst/>
          </a:prstGeom>
        </p:spPr>
      </p:pic>
      <p:sp>
        <p:nvSpPr>
          <p:cNvPr id="2" name="Title 1">
            <a:extLst>
              <a:ext uri="{FF2B5EF4-FFF2-40B4-BE49-F238E27FC236}">
                <a16:creationId xmlns:a16="http://schemas.microsoft.com/office/drawing/2014/main" id="{4C9D04DC-AE41-BE4E-9571-0C152744B110}"/>
              </a:ext>
            </a:extLst>
          </p:cNvPr>
          <p:cNvSpPr>
            <a:spLocks noGrp="1"/>
          </p:cNvSpPr>
          <p:nvPr>
            <p:ph type="title"/>
          </p:nvPr>
        </p:nvSpPr>
        <p:spPr/>
        <p:txBody>
          <a:bodyPr/>
          <a:lstStyle/>
          <a:p>
            <a:r>
              <a:rPr lang="en-US" sz="2800" dirty="0"/>
              <a:t>Efficacy of </a:t>
            </a:r>
            <a:r>
              <a:rPr lang="en-US" sz="2800" dirty="0" err="1"/>
              <a:t>Entrectinib</a:t>
            </a:r>
            <a:r>
              <a:rPr lang="en-US" sz="2800" dirty="0"/>
              <a:t> in ROS1-Positive NSCLC</a:t>
            </a:r>
          </a:p>
        </p:txBody>
      </p:sp>
      <p:graphicFrame>
        <p:nvGraphicFramePr>
          <p:cNvPr id="5" name="Table 4">
            <a:extLst>
              <a:ext uri="{FF2B5EF4-FFF2-40B4-BE49-F238E27FC236}">
                <a16:creationId xmlns:a16="http://schemas.microsoft.com/office/drawing/2014/main" id="{08B1C87A-5AE5-F14C-9282-7256C2FF0F2F}"/>
              </a:ext>
            </a:extLst>
          </p:cNvPr>
          <p:cNvGraphicFramePr>
            <a:graphicFrameLocks noGrp="1"/>
          </p:cNvGraphicFramePr>
          <p:nvPr>
            <p:extLst>
              <p:ext uri="{D42A27DB-BD31-4B8C-83A1-F6EECF244321}">
                <p14:modId xmlns:p14="http://schemas.microsoft.com/office/powerpoint/2010/main" val="2777011441"/>
              </p:ext>
            </p:extLst>
          </p:nvPr>
        </p:nvGraphicFramePr>
        <p:xfrm>
          <a:off x="8058210" y="2339965"/>
          <a:ext cx="3863558" cy="2438400"/>
        </p:xfrm>
        <a:graphic>
          <a:graphicData uri="http://schemas.openxmlformats.org/drawingml/2006/table">
            <a:tbl>
              <a:tblPr firstRow="1" bandRow="1">
                <a:tableStyleId>{21E4AEA4-8DFA-4A89-87EB-49C32662AFE0}</a:tableStyleId>
              </a:tblPr>
              <a:tblGrid>
                <a:gridCol w="1013871">
                  <a:extLst>
                    <a:ext uri="{9D8B030D-6E8A-4147-A177-3AD203B41FA5}">
                      <a16:colId xmlns:a16="http://schemas.microsoft.com/office/drawing/2014/main" val="74195572"/>
                    </a:ext>
                  </a:extLst>
                </a:gridCol>
                <a:gridCol w="863029">
                  <a:extLst>
                    <a:ext uri="{9D8B030D-6E8A-4147-A177-3AD203B41FA5}">
                      <a16:colId xmlns:a16="http://schemas.microsoft.com/office/drawing/2014/main" val="2364475613"/>
                    </a:ext>
                  </a:extLst>
                </a:gridCol>
                <a:gridCol w="1017141">
                  <a:extLst>
                    <a:ext uri="{9D8B030D-6E8A-4147-A177-3AD203B41FA5}">
                      <a16:colId xmlns:a16="http://schemas.microsoft.com/office/drawing/2014/main" val="3785426518"/>
                    </a:ext>
                  </a:extLst>
                </a:gridCol>
                <a:gridCol w="969517">
                  <a:extLst>
                    <a:ext uri="{9D8B030D-6E8A-4147-A177-3AD203B41FA5}">
                      <a16:colId xmlns:a16="http://schemas.microsoft.com/office/drawing/2014/main" val="2607071794"/>
                    </a:ext>
                  </a:extLst>
                </a:gridCol>
              </a:tblGrid>
              <a:tr h="627276">
                <a:tc>
                  <a:txBody>
                    <a:bodyPr/>
                    <a:lstStyle/>
                    <a:p>
                      <a:r>
                        <a:rPr lang="en-US" sz="1300" dirty="0">
                          <a:solidFill>
                            <a:schemeClr val="tx1"/>
                          </a:solidFill>
                        </a:rPr>
                        <a:t>Efficacy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300" dirty="0">
                          <a:solidFill>
                            <a:schemeClr val="tx1"/>
                          </a:solidFill>
                        </a:rPr>
                        <a:t>Total</a:t>
                      </a:r>
                    </a:p>
                    <a:p>
                      <a:pPr algn="ctr"/>
                      <a:r>
                        <a:rPr lang="en-US" sz="1300" dirty="0">
                          <a:solidFill>
                            <a:schemeClr val="tx1"/>
                          </a:solidFill>
                        </a:rPr>
                        <a:t>(N = 53)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300" dirty="0">
                          <a:solidFill>
                            <a:schemeClr val="tx1"/>
                          </a:solidFill>
                        </a:rPr>
                        <a:t>CNS + at baseline</a:t>
                      </a:r>
                    </a:p>
                    <a:p>
                      <a:pPr algn="ctr"/>
                      <a:r>
                        <a:rPr lang="en-US" sz="1300" dirty="0">
                          <a:solidFill>
                            <a:schemeClr val="tx1"/>
                          </a:solidFill>
                        </a:rPr>
                        <a:t>(n = 23)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300" dirty="0">
                          <a:solidFill>
                            <a:schemeClr val="tx1"/>
                          </a:solidFill>
                        </a:rPr>
                        <a:t>CNS - at baseline</a:t>
                      </a:r>
                    </a:p>
                    <a:p>
                      <a:pPr algn="ctr"/>
                      <a:r>
                        <a:rPr lang="en-US" sz="1300" dirty="0">
                          <a:solidFill>
                            <a:schemeClr val="tx1"/>
                          </a:solidFill>
                        </a:rPr>
                        <a:t>(n = 30)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2581740804"/>
                  </a:ext>
                </a:extLst>
              </a:tr>
              <a:tr h="264850">
                <a:tc>
                  <a:txBody>
                    <a:bodyPr/>
                    <a:lstStyle/>
                    <a:p>
                      <a:r>
                        <a:rPr lang="en-US" sz="1300" dirty="0">
                          <a:solidFill>
                            <a:schemeClr val="tx1"/>
                          </a:solidFill>
                        </a:rPr>
                        <a:t>ORR</a:t>
                      </a:r>
                      <a:r>
                        <a:rPr lang="en-US" sz="1300" baseline="300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79.2%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73.9%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83.3%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880467581"/>
                  </a:ext>
                </a:extLst>
              </a:tr>
              <a:tr h="446063">
                <a:tc>
                  <a:txBody>
                    <a:bodyPr/>
                    <a:lstStyle/>
                    <a:p>
                      <a:r>
                        <a:rPr lang="en-US" sz="1300" dirty="0">
                          <a:solidFill>
                            <a:schemeClr val="tx1"/>
                          </a:solidFill>
                        </a:rPr>
                        <a:t>Median DoR</a:t>
                      </a:r>
                      <a:r>
                        <a:rPr lang="en-US" sz="1300" baseline="300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24.6 </a:t>
                      </a:r>
                      <a:r>
                        <a:rPr lang="en-US" sz="1300" dirty="0" err="1">
                          <a:solidFill>
                            <a:schemeClr val="tx1"/>
                          </a:solidFill>
                        </a:rPr>
                        <a:t>mo</a:t>
                      </a:r>
                      <a:endParaRPr lang="en-US" sz="13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12.9 </a:t>
                      </a:r>
                      <a:r>
                        <a:rPr lang="en-US" sz="1300" dirty="0" err="1">
                          <a:solidFill>
                            <a:schemeClr val="tx1"/>
                          </a:solidFill>
                        </a:rPr>
                        <a:t>mo</a:t>
                      </a:r>
                      <a:endParaRPr lang="en-US" sz="13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24.6 </a:t>
                      </a:r>
                      <a:r>
                        <a:rPr lang="en-US" sz="1300" dirty="0" err="1">
                          <a:solidFill>
                            <a:schemeClr val="tx1"/>
                          </a:solidFill>
                        </a:rPr>
                        <a:t>mo</a:t>
                      </a:r>
                      <a:endParaRPr lang="en-US" sz="13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554950620"/>
                  </a:ext>
                </a:extLst>
              </a:tr>
              <a:tr h="446063">
                <a:tc>
                  <a:txBody>
                    <a:bodyPr/>
                    <a:lstStyle/>
                    <a:p>
                      <a:r>
                        <a:rPr lang="en-US" sz="1300" dirty="0">
                          <a:solidFill>
                            <a:schemeClr val="tx1"/>
                          </a:solidFill>
                        </a:rPr>
                        <a:t>Median PFS</a:t>
                      </a:r>
                      <a:r>
                        <a:rPr lang="en-US" sz="1300" baseline="300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19.0 </a:t>
                      </a:r>
                      <a:r>
                        <a:rPr lang="en-US" sz="1300" dirty="0" err="1">
                          <a:solidFill>
                            <a:schemeClr val="tx1"/>
                          </a:solidFill>
                        </a:rPr>
                        <a:t>mo</a:t>
                      </a:r>
                      <a:endParaRPr lang="en-US" sz="13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13.6 </a:t>
                      </a:r>
                      <a:r>
                        <a:rPr lang="en-US" sz="1300" dirty="0" err="1">
                          <a:solidFill>
                            <a:schemeClr val="tx1"/>
                          </a:solidFill>
                        </a:rPr>
                        <a:t>mo</a:t>
                      </a:r>
                      <a:endParaRPr lang="en-US" sz="13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26.3 </a:t>
                      </a:r>
                      <a:r>
                        <a:rPr lang="en-US" sz="1300" dirty="0" err="1">
                          <a:solidFill>
                            <a:schemeClr val="tx1"/>
                          </a:solidFill>
                        </a:rPr>
                        <a:t>mo</a:t>
                      </a:r>
                      <a:endParaRPr lang="en-US" sz="13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09895539"/>
                  </a:ext>
                </a:extLst>
              </a:tr>
              <a:tr h="228733">
                <a:tc>
                  <a:txBody>
                    <a:bodyPr/>
                    <a:lstStyle/>
                    <a:p>
                      <a:r>
                        <a:rPr lang="en-US" sz="1300" dirty="0">
                          <a:solidFill>
                            <a:schemeClr val="tx1"/>
                          </a:solidFill>
                        </a:rPr>
                        <a:t>Median OS</a:t>
                      </a:r>
                      <a:r>
                        <a:rPr lang="en-US" sz="1300" baseline="300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3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119844215"/>
                  </a:ext>
                </a:extLst>
              </a:tr>
            </a:tbl>
          </a:graphicData>
        </a:graphic>
      </p:graphicFrame>
      <p:sp>
        <p:nvSpPr>
          <p:cNvPr id="6" name="Subtitle 2">
            <a:extLst>
              <a:ext uri="{FF2B5EF4-FFF2-40B4-BE49-F238E27FC236}">
                <a16:creationId xmlns:a16="http://schemas.microsoft.com/office/drawing/2014/main" id="{16A43EF7-772B-6540-96D0-2491F489C2F8}"/>
              </a:ext>
            </a:extLst>
          </p:cNvPr>
          <p:cNvSpPr txBox="1">
            <a:spLocks/>
          </p:cNvSpPr>
          <p:nvPr/>
        </p:nvSpPr>
        <p:spPr>
          <a:xfrm>
            <a:off x="102119" y="6370895"/>
            <a:ext cx="10058400" cy="371122"/>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indent="0">
              <a:buNone/>
            </a:pPr>
            <a:r>
              <a:rPr lang="en-US" sz="1600" kern="0" baseline="30000" dirty="0"/>
              <a:t>1</a:t>
            </a:r>
            <a:r>
              <a:rPr lang="en-US" sz="1600" kern="0" dirty="0"/>
              <a:t>Barlesi F et al. </a:t>
            </a:r>
            <a:r>
              <a:rPr lang="en-US" sz="1600" i="1" kern="0" dirty="0"/>
              <a:t>Proc ELCC </a:t>
            </a:r>
            <a:r>
              <a:rPr lang="en-US" sz="1600" kern="0" dirty="0"/>
              <a:t>2019;Abstract 109O; </a:t>
            </a:r>
            <a:r>
              <a:rPr lang="en-US" sz="1600" kern="0" baseline="30000" dirty="0"/>
              <a:t>2</a:t>
            </a:r>
            <a:r>
              <a:rPr lang="en-US" sz="1600" kern="0" dirty="0"/>
              <a:t>De </a:t>
            </a:r>
            <a:r>
              <a:rPr lang="en-US" sz="1600" kern="0" dirty="0" err="1"/>
              <a:t>Braud</a:t>
            </a:r>
            <a:r>
              <a:rPr lang="en-US" sz="1600" kern="0" dirty="0"/>
              <a:t> FGM et al. </a:t>
            </a:r>
            <a:r>
              <a:rPr lang="en-US" sz="1600" i="1" kern="0" dirty="0"/>
              <a:t>Proc ESMO </a:t>
            </a:r>
            <a:r>
              <a:rPr lang="en-US" sz="1600" kern="0" dirty="0"/>
              <a:t>2019;Abstract 1488PD.</a:t>
            </a:r>
          </a:p>
        </p:txBody>
      </p:sp>
      <p:sp>
        <p:nvSpPr>
          <p:cNvPr id="3" name="TextBox 2">
            <a:extLst>
              <a:ext uri="{FF2B5EF4-FFF2-40B4-BE49-F238E27FC236}">
                <a16:creationId xmlns:a16="http://schemas.microsoft.com/office/drawing/2014/main" id="{4F933F2F-94A0-C84F-938B-0D21DE81438C}"/>
              </a:ext>
            </a:extLst>
          </p:cNvPr>
          <p:cNvSpPr txBox="1"/>
          <p:nvPr/>
        </p:nvSpPr>
        <p:spPr>
          <a:xfrm>
            <a:off x="1977997" y="1386529"/>
            <a:ext cx="5044971" cy="584775"/>
          </a:xfrm>
          <a:prstGeom prst="rect">
            <a:avLst/>
          </a:prstGeom>
          <a:noFill/>
        </p:spPr>
        <p:txBody>
          <a:bodyPr wrap="none" rtlCol="0">
            <a:spAutoFit/>
          </a:bodyPr>
          <a:lstStyle/>
          <a:p>
            <a:pPr algn="ctr"/>
            <a:r>
              <a:rPr lang="en-US" sz="1600" b="1" dirty="0"/>
              <a:t>Best percent change from baseline in tumor size</a:t>
            </a:r>
          </a:p>
          <a:p>
            <a:pPr algn="ctr"/>
            <a:r>
              <a:rPr lang="en-US" sz="1600" b="1" dirty="0"/>
              <a:t>CNS disease at baseline</a:t>
            </a:r>
            <a:r>
              <a:rPr lang="en-US" sz="1600" b="1" baseline="30000" dirty="0"/>
              <a:t>1</a:t>
            </a:r>
          </a:p>
        </p:txBody>
      </p:sp>
      <p:sp>
        <p:nvSpPr>
          <p:cNvPr id="8" name="TextBox 7">
            <a:extLst>
              <a:ext uri="{FF2B5EF4-FFF2-40B4-BE49-F238E27FC236}">
                <a16:creationId xmlns:a16="http://schemas.microsoft.com/office/drawing/2014/main" id="{AB4B4A54-ACED-0E40-A197-5A42BCF4F0DB}"/>
              </a:ext>
            </a:extLst>
          </p:cNvPr>
          <p:cNvSpPr txBox="1"/>
          <p:nvPr/>
        </p:nvSpPr>
        <p:spPr>
          <a:xfrm rot="16200000">
            <a:off x="-1762654" y="3164652"/>
            <a:ext cx="4052712" cy="323165"/>
          </a:xfrm>
          <a:prstGeom prst="rect">
            <a:avLst/>
          </a:prstGeom>
          <a:noFill/>
        </p:spPr>
        <p:txBody>
          <a:bodyPr wrap="none" rtlCol="0">
            <a:spAutoFit/>
          </a:bodyPr>
          <a:lstStyle/>
          <a:p>
            <a:pPr algn="ctr"/>
            <a:r>
              <a:rPr lang="en-US" sz="1500" b="1" dirty="0"/>
              <a:t>Best % improvement from baseline in SLD</a:t>
            </a:r>
          </a:p>
        </p:txBody>
      </p:sp>
      <p:sp>
        <p:nvSpPr>
          <p:cNvPr id="9" name="TextBox 8">
            <a:extLst>
              <a:ext uri="{FF2B5EF4-FFF2-40B4-BE49-F238E27FC236}">
                <a16:creationId xmlns:a16="http://schemas.microsoft.com/office/drawing/2014/main" id="{244AA864-6E70-0A48-A2C7-BCA1E07E42CC}"/>
              </a:ext>
            </a:extLst>
          </p:cNvPr>
          <p:cNvSpPr txBox="1"/>
          <p:nvPr/>
        </p:nvSpPr>
        <p:spPr>
          <a:xfrm>
            <a:off x="3191299" y="4257080"/>
            <a:ext cx="1869422" cy="323165"/>
          </a:xfrm>
          <a:prstGeom prst="rect">
            <a:avLst/>
          </a:prstGeom>
          <a:noFill/>
        </p:spPr>
        <p:txBody>
          <a:bodyPr wrap="none" rtlCol="0">
            <a:spAutoFit/>
          </a:bodyPr>
          <a:lstStyle/>
          <a:p>
            <a:pPr algn="ctr"/>
            <a:r>
              <a:rPr lang="en-US" sz="1500" b="1" dirty="0"/>
              <a:t>Individual patients</a:t>
            </a:r>
          </a:p>
        </p:txBody>
      </p:sp>
      <p:sp>
        <p:nvSpPr>
          <p:cNvPr id="10" name="TextBox 9">
            <a:extLst>
              <a:ext uri="{FF2B5EF4-FFF2-40B4-BE49-F238E27FC236}">
                <a16:creationId xmlns:a16="http://schemas.microsoft.com/office/drawing/2014/main" id="{A9CEBB44-F955-E44D-BADE-4B2000D39655}"/>
              </a:ext>
            </a:extLst>
          </p:cNvPr>
          <p:cNvSpPr txBox="1"/>
          <p:nvPr/>
        </p:nvSpPr>
        <p:spPr>
          <a:xfrm>
            <a:off x="1405274" y="5375907"/>
            <a:ext cx="5934637" cy="323165"/>
          </a:xfrm>
          <a:prstGeom prst="rect">
            <a:avLst/>
          </a:prstGeom>
          <a:noFill/>
        </p:spPr>
        <p:txBody>
          <a:bodyPr wrap="none" rtlCol="0">
            <a:spAutoFit/>
          </a:bodyPr>
          <a:lstStyle/>
          <a:p>
            <a:pPr algn="ctr"/>
            <a:r>
              <a:rPr lang="en-US" sz="1500" dirty="0"/>
              <a:t>Subjects with missing SLD percent change were excluded from plot</a:t>
            </a:r>
          </a:p>
        </p:txBody>
      </p:sp>
    </p:spTree>
    <p:extLst>
      <p:ext uri="{BB962C8B-B14F-4D97-AF65-F5344CB8AC3E}">
        <p14:creationId xmlns:p14="http://schemas.microsoft.com/office/powerpoint/2010/main" val="26810304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3">
            <a:extLst>
              <a:ext uri="{FF2B5EF4-FFF2-40B4-BE49-F238E27FC236}">
                <a16:creationId xmlns:a16="http://schemas.microsoft.com/office/drawing/2014/main" id="{6FDF8DED-F6CB-B843-9E67-F53D352EE8A4}"/>
              </a:ext>
            </a:extLst>
          </p:cNvPr>
          <p:cNvSpPr>
            <a:spLocks noChangeArrowheads="1"/>
          </p:cNvSpPr>
          <p:nvPr/>
        </p:nvSpPr>
        <p:spPr bwMode="auto">
          <a:xfrm>
            <a:off x="960226" y="1342653"/>
            <a:ext cx="9943126" cy="4121976"/>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3" name="Title 2">
            <a:extLst>
              <a:ext uri="{FF2B5EF4-FFF2-40B4-BE49-F238E27FC236}">
                <a16:creationId xmlns:a16="http://schemas.microsoft.com/office/drawing/2014/main" id="{8B887CA8-AFC4-2140-9154-0B5D3E36C984}"/>
              </a:ext>
            </a:extLst>
          </p:cNvPr>
          <p:cNvSpPr>
            <a:spLocks noGrp="1"/>
          </p:cNvSpPr>
          <p:nvPr>
            <p:ph type="title"/>
          </p:nvPr>
        </p:nvSpPr>
        <p:spPr>
          <a:xfrm>
            <a:off x="914638" y="77656"/>
            <a:ext cx="10362724" cy="1143000"/>
          </a:xfrm>
        </p:spPr>
        <p:txBody>
          <a:bodyPr/>
          <a:lstStyle/>
          <a:p>
            <a:r>
              <a:rPr lang="en-US" sz="2800" dirty="0"/>
              <a:t>Select </a:t>
            </a:r>
            <a:r>
              <a:rPr lang="en-US" sz="2800" dirty="0" err="1"/>
              <a:t>Entrectinib</a:t>
            </a:r>
            <a:r>
              <a:rPr lang="en-US" sz="2800" dirty="0"/>
              <a:t>-Related Adverse Events</a:t>
            </a:r>
          </a:p>
        </p:txBody>
      </p:sp>
      <p:graphicFrame>
        <p:nvGraphicFramePr>
          <p:cNvPr id="6" name="Content Placeholder 5">
            <a:extLst>
              <a:ext uri="{FF2B5EF4-FFF2-40B4-BE49-F238E27FC236}">
                <a16:creationId xmlns:a16="http://schemas.microsoft.com/office/drawing/2014/main" id="{79B1EED9-E209-3A4A-9B3A-106029F795E0}"/>
              </a:ext>
            </a:extLst>
          </p:cNvPr>
          <p:cNvGraphicFramePr>
            <a:graphicFrameLocks noGrp="1"/>
          </p:cNvGraphicFramePr>
          <p:nvPr>
            <p:ph idx="1"/>
            <p:extLst>
              <p:ext uri="{D42A27DB-BD31-4B8C-83A1-F6EECF244321}">
                <p14:modId xmlns:p14="http://schemas.microsoft.com/office/powerpoint/2010/main" val="3696822702"/>
              </p:ext>
            </p:extLst>
          </p:nvPr>
        </p:nvGraphicFramePr>
        <p:xfrm>
          <a:off x="1105580" y="1497964"/>
          <a:ext cx="9688529" cy="3819904"/>
        </p:xfrm>
        <a:graphic>
          <a:graphicData uri="http://schemas.openxmlformats.org/drawingml/2006/table">
            <a:tbl>
              <a:tblPr firstRow="1" bandRow="1">
                <a:tableStyleId>{21E4AEA4-8DFA-4A89-87EB-49C32662AFE0}</a:tableStyleId>
              </a:tblPr>
              <a:tblGrid>
                <a:gridCol w="4411553">
                  <a:extLst>
                    <a:ext uri="{9D8B030D-6E8A-4147-A177-3AD203B41FA5}">
                      <a16:colId xmlns:a16="http://schemas.microsoft.com/office/drawing/2014/main" val="3817992545"/>
                    </a:ext>
                  </a:extLst>
                </a:gridCol>
                <a:gridCol w="2786243">
                  <a:extLst>
                    <a:ext uri="{9D8B030D-6E8A-4147-A177-3AD203B41FA5}">
                      <a16:colId xmlns:a16="http://schemas.microsoft.com/office/drawing/2014/main" val="2115250692"/>
                    </a:ext>
                  </a:extLst>
                </a:gridCol>
                <a:gridCol w="2490733">
                  <a:extLst>
                    <a:ext uri="{9D8B030D-6E8A-4147-A177-3AD203B41FA5}">
                      <a16:colId xmlns:a16="http://schemas.microsoft.com/office/drawing/2014/main" val="3389816007"/>
                    </a:ext>
                  </a:extLst>
                </a:gridCol>
              </a:tblGrid>
              <a:tr h="397478">
                <a:tc rowSpan="2">
                  <a:txBody>
                    <a:bodyPr/>
                    <a:lstStyle/>
                    <a:p>
                      <a:r>
                        <a:rPr lang="en-US" sz="1800" b="1" dirty="0">
                          <a:solidFill>
                            <a:schemeClr val="tx1"/>
                          </a:solidFill>
                        </a:rPr>
                        <a:t>Adverse event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gridSpan="2">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rPr>
                        <a:t>ROS1+ NSCLC safety-evaluable population </a:t>
                      </a:r>
                      <a:br>
                        <a:rPr lang="en-US" sz="1800" dirty="0">
                          <a:solidFill>
                            <a:schemeClr val="tx1"/>
                          </a:solidFill>
                        </a:rPr>
                      </a:br>
                      <a:r>
                        <a:rPr lang="en-US" sz="1800" dirty="0">
                          <a:solidFill>
                            <a:schemeClr val="tx1"/>
                          </a:solidFill>
                        </a:rPr>
                        <a:t>(N = 134)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endParaRPr lang="en-US" dirty="0"/>
                    </a:p>
                  </a:txBody>
                  <a:tcPr/>
                </a:tc>
                <a:extLst>
                  <a:ext uri="{0D108BD9-81ED-4DB2-BD59-A6C34878D82A}">
                    <a16:rowId xmlns:a16="http://schemas.microsoft.com/office/drawing/2014/main" val="3332679566"/>
                  </a:ext>
                </a:extLst>
              </a:tr>
              <a:tr h="397478">
                <a:tc vMerge="1">
                  <a:txBody>
                    <a:bodyPr/>
                    <a:lstStyle/>
                    <a:p>
                      <a:endParaRPr lang="en-US" sz="18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1" dirty="0">
                          <a:solidFill>
                            <a:schemeClr val="tx1"/>
                          </a:solidFill>
                        </a:rPr>
                        <a:t>All grades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800" b="1" dirty="0">
                          <a:solidFill>
                            <a:schemeClr val="tx1"/>
                          </a:solidFill>
                        </a:rPr>
                        <a:t>Grade ≥3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958585567"/>
                  </a:ext>
                </a:extLst>
              </a:tr>
              <a:tr h="397478">
                <a:tc>
                  <a:txBody>
                    <a:bodyPr/>
                    <a:lstStyle/>
                    <a:p>
                      <a:r>
                        <a:rPr lang="en-US" sz="1800" dirty="0">
                          <a:solidFill>
                            <a:schemeClr val="tx1"/>
                          </a:solidFill>
                        </a:rPr>
                        <a:t>Dysgeusia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394119430"/>
                  </a:ext>
                </a:extLst>
              </a:tr>
              <a:tr h="397478">
                <a:tc>
                  <a:txBody>
                    <a:bodyPr/>
                    <a:lstStyle/>
                    <a:p>
                      <a:r>
                        <a:rPr lang="en-US" sz="1800" dirty="0">
                          <a:solidFill>
                            <a:schemeClr val="tx1"/>
                          </a:solidFill>
                        </a:rPr>
                        <a:t>Dizziness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973879048"/>
                  </a:ext>
                </a:extLst>
              </a:tr>
              <a:tr h="397478">
                <a:tc>
                  <a:txBody>
                    <a:bodyPr/>
                    <a:lstStyle/>
                    <a:p>
                      <a:r>
                        <a:rPr lang="en-US" sz="1800" dirty="0">
                          <a:solidFill>
                            <a:schemeClr val="tx1"/>
                          </a:solidFill>
                        </a:rPr>
                        <a:t>Constipation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957893102"/>
                  </a:ext>
                </a:extLst>
              </a:tr>
              <a:tr h="397478">
                <a:tc>
                  <a:txBody>
                    <a:bodyPr/>
                    <a:lstStyle/>
                    <a:p>
                      <a:r>
                        <a:rPr lang="en-US" sz="1800" dirty="0">
                          <a:solidFill>
                            <a:schemeClr val="tx1"/>
                          </a:solidFill>
                        </a:rPr>
                        <a:t>Diarrhea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4222355709"/>
                  </a:ext>
                </a:extLst>
              </a:tr>
              <a:tr h="397478">
                <a:tc>
                  <a:txBody>
                    <a:bodyPr/>
                    <a:lstStyle/>
                    <a:p>
                      <a:r>
                        <a:rPr lang="en-US" sz="1800" dirty="0">
                          <a:solidFill>
                            <a:schemeClr val="tx1"/>
                          </a:solidFill>
                        </a:rPr>
                        <a:t>Weight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619982012"/>
                  </a:ext>
                </a:extLst>
              </a:tr>
              <a:tr h="397478">
                <a:tc>
                  <a:txBody>
                    <a:bodyPr/>
                    <a:lstStyle/>
                    <a:p>
                      <a:r>
                        <a:rPr lang="en-US" sz="1800" dirty="0">
                          <a:solidFill>
                            <a:schemeClr val="tx1"/>
                          </a:solidFill>
                        </a:rPr>
                        <a:t>Blood creatinine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890105460"/>
                  </a:ext>
                </a:extLst>
              </a:tr>
              <a:tr h="397478">
                <a:tc>
                  <a:txBody>
                    <a:bodyPr/>
                    <a:lstStyle/>
                    <a:p>
                      <a:r>
                        <a:rPr lang="en-US" sz="1800" dirty="0">
                          <a:solidFill>
                            <a:schemeClr val="tx1"/>
                          </a:solidFill>
                        </a:rPr>
                        <a:t>Aspartate aminotransferase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118807606"/>
                  </a:ext>
                </a:extLst>
              </a:tr>
            </a:tbl>
          </a:graphicData>
        </a:graphic>
      </p:graphicFrame>
      <p:sp>
        <p:nvSpPr>
          <p:cNvPr id="5" name="Subtitle 2">
            <a:extLst>
              <a:ext uri="{FF2B5EF4-FFF2-40B4-BE49-F238E27FC236}">
                <a16:creationId xmlns:a16="http://schemas.microsoft.com/office/drawing/2014/main" id="{61F6FF61-ED29-7A4A-85CF-99BFBB0D6F86}"/>
              </a:ext>
            </a:extLst>
          </p:cNvPr>
          <p:cNvSpPr txBox="1">
            <a:spLocks/>
          </p:cNvSpPr>
          <p:nvPr/>
        </p:nvSpPr>
        <p:spPr>
          <a:xfrm>
            <a:off x="258257" y="6486878"/>
            <a:ext cx="4622094" cy="371122"/>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indent="0">
              <a:buNone/>
            </a:pPr>
            <a:r>
              <a:rPr lang="en-US" sz="1600" kern="0" dirty="0" err="1"/>
              <a:t>Barlesi</a:t>
            </a:r>
            <a:r>
              <a:rPr lang="en-US" sz="1600" kern="0" dirty="0"/>
              <a:t> F et al. </a:t>
            </a:r>
            <a:r>
              <a:rPr lang="en-US" sz="1600" i="1" kern="0" dirty="0"/>
              <a:t>Proc ELCC </a:t>
            </a:r>
            <a:r>
              <a:rPr lang="en-US" sz="1600" kern="0" dirty="0"/>
              <a:t>2019;Abstract 109O.</a:t>
            </a:r>
          </a:p>
        </p:txBody>
      </p:sp>
      <p:sp>
        <p:nvSpPr>
          <p:cNvPr id="7" name="TextBox 6">
            <a:extLst>
              <a:ext uri="{FF2B5EF4-FFF2-40B4-BE49-F238E27FC236}">
                <a16:creationId xmlns:a16="http://schemas.microsoft.com/office/drawing/2014/main" id="{4D22E830-4530-C74D-B540-EA5442156298}"/>
              </a:ext>
            </a:extLst>
          </p:cNvPr>
          <p:cNvSpPr txBox="1"/>
          <p:nvPr/>
        </p:nvSpPr>
        <p:spPr>
          <a:xfrm>
            <a:off x="1105580" y="5567679"/>
            <a:ext cx="10362723" cy="369332"/>
          </a:xfrm>
          <a:prstGeom prst="rect">
            <a:avLst/>
          </a:prstGeom>
          <a:noFill/>
        </p:spPr>
        <p:txBody>
          <a:bodyPr wrap="square" rtlCol="0">
            <a:spAutoFit/>
          </a:bodyPr>
          <a:lstStyle/>
          <a:p>
            <a:r>
              <a:rPr lang="en-US" sz="1800" b="1" dirty="0">
                <a:solidFill>
                  <a:srgbClr val="BBE0E3"/>
                </a:solidFill>
              </a:rPr>
              <a:t>AEs leading to dose reduction: 34%		AEs leading to discontinuation: 4.5%</a:t>
            </a:r>
          </a:p>
        </p:txBody>
      </p:sp>
    </p:spTree>
    <p:extLst>
      <p:ext uri="{BB962C8B-B14F-4D97-AF65-F5344CB8AC3E}">
        <p14:creationId xmlns:p14="http://schemas.microsoft.com/office/powerpoint/2010/main" val="14266968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14400" y="1004711"/>
            <a:ext cx="10363200" cy="3010698"/>
          </a:xfrm>
        </p:spPr>
        <p:txBody>
          <a:bodyPr/>
          <a:lstStyle/>
          <a:p>
            <a:r>
              <a:rPr lang="en-US" cap="none" dirty="0"/>
              <a:t>Efficacy of </a:t>
            </a:r>
            <a:r>
              <a:rPr lang="en-US" cap="none" dirty="0" err="1"/>
              <a:t>Lorlatinib</a:t>
            </a:r>
            <a:r>
              <a:rPr lang="en-US" cap="none" dirty="0"/>
              <a:t> in Patients with ROS1-Positive Advanced Non-Small Cell Lung Cancer (NSCLC) and </a:t>
            </a:r>
            <a:r>
              <a:rPr lang="en-US" i="1" cap="none" dirty="0"/>
              <a:t>ROS1 </a:t>
            </a:r>
            <a:r>
              <a:rPr lang="en-US" cap="none" dirty="0"/>
              <a:t>Kinase Domain Mutations </a:t>
            </a:r>
            <a:endParaRPr lang="en-US" sz="3600"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4279033"/>
            <a:ext cx="10363200" cy="955497"/>
          </a:xfrm>
        </p:spPr>
        <p:txBody>
          <a:bodyPr/>
          <a:lstStyle/>
          <a:p>
            <a:r>
              <a:rPr lang="en-US" sz="3200" dirty="0"/>
              <a:t>Solomon BJ et al. </a:t>
            </a:r>
            <a:br>
              <a:rPr lang="en-US" sz="3200" dirty="0"/>
            </a:br>
            <a:r>
              <a:rPr lang="en-US" sz="3200" i="1" dirty="0"/>
              <a:t>Proc ESMO 2018</a:t>
            </a:r>
            <a:r>
              <a:rPr lang="en-US" sz="3200" dirty="0"/>
              <a:t>;Abstract 1380PD.</a:t>
            </a:r>
          </a:p>
        </p:txBody>
      </p:sp>
    </p:spTree>
    <p:extLst>
      <p:ext uri="{BB962C8B-B14F-4D97-AF65-F5344CB8AC3E}">
        <p14:creationId xmlns:p14="http://schemas.microsoft.com/office/powerpoint/2010/main" val="3661761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570A2E-5324-F44A-A839-2AF001E0785C}"/>
              </a:ext>
            </a:extLst>
          </p:cNvPr>
          <p:cNvPicPr>
            <a:picLocks noChangeAspect="1"/>
          </p:cNvPicPr>
          <p:nvPr/>
        </p:nvPicPr>
        <p:blipFill>
          <a:blip r:embed="rId2"/>
          <a:stretch>
            <a:fillRect/>
          </a:stretch>
        </p:blipFill>
        <p:spPr>
          <a:xfrm>
            <a:off x="1523763" y="1409163"/>
            <a:ext cx="9885674" cy="4834094"/>
          </a:xfrm>
          <a:prstGeom prst="rect">
            <a:avLst/>
          </a:prstGeom>
        </p:spPr>
      </p:pic>
      <p:sp>
        <p:nvSpPr>
          <p:cNvPr id="4" name="Title 3">
            <a:extLst>
              <a:ext uri="{FF2B5EF4-FFF2-40B4-BE49-F238E27FC236}">
                <a16:creationId xmlns:a16="http://schemas.microsoft.com/office/drawing/2014/main" id="{0541259F-5DB4-8240-85D4-4A0CB3FEE9F6}"/>
              </a:ext>
            </a:extLst>
          </p:cNvPr>
          <p:cNvSpPr>
            <a:spLocks noGrp="1"/>
          </p:cNvSpPr>
          <p:nvPr>
            <p:ph type="title"/>
          </p:nvPr>
        </p:nvSpPr>
        <p:spPr>
          <a:xfrm>
            <a:off x="792662" y="74147"/>
            <a:ext cx="10362724" cy="1263721"/>
          </a:xfrm>
        </p:spPr>
        <p:txBody>
          <a:bodyPr/>
          <a:lstStyle/>
          <a:p>
            <a:r>
              <a:rPr lang="en-US" sz="2600" dirty="0"/>
              <a:t>Best Response to </a:t>
            </a:r>
            <a:r>
              <a:rPr lang="en-US" sz="2600" dirty="0" err="1"/>
              <a:t>Lorlatinib</a:t>
            </a:r>
            <a:r>
              <a:rPr lang="en-US" sz="2600" dirty="0"/>
              <a:t> from Baseline in Patients with ROS1-Positive NSCLC by Presence/Absence of ROS1 Mutations in </a:t>
            </a:r>
            <a:r>
              <a:rPr lang="en-US" sz="2600" dirty="0" err="1"/>
              <a:t>cfDNA</a:t>
            </a:r>
            <a:r>
              <a:rPr lang="en-US" sz="2600" dirty="0"/>
              <a:t> and/or Tumor Tissue</a:t>
            </a:r>
          </a:p>
        </p:txBody>
      </p:sp>
      <p:sp>
        <p:nvSpPr>
          <p:cNvPr id="5" name="Subtitle 2">
            <a:extLst>
              <a:ext uri="{FF2B5EF4-FFF2-40B4-BE49-F238E27FC236}">
                <a16:creationId xmlns:a16="http://schemas.microsoft.com/office/drawing/2014/main" id="{3A074BD3-027E-624B-A4F8-45806429ED22}"/>
              </a:ext>
            </a:extLst>
          </p:cNvPr>
          <p:cNvSpPr txBox="1">
            <a:spLocks/>
          </p:cNvSpPr>
          <p:nvPr/>
        </p:nvSpPr>
        <p:spPr>
          <a:xfrm>
            <a:off x="133803" y="6488366"/>
            <a:ext cx="10363200" cy="318716"/>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indent="0">
              <a:buNone/>
            </a:pPr>
            <a:r>
              <a:rPr lang="en-US" sz="1600" kern="0" dirty="0"/>
              <a:t>Solomon BJ et al. </a:t>
            </a:r>
            <a:r>
              <a:rPr lang="en-US" sz="1600" i="1" kern="0" dirty="0"/>
              <a:t>Proc ESMO </a:t>
            </a:r>
            <a:r>
              <a:rPr lang="en-US" sz="1600" kern="0" dirty="0"/>
              <a:t>2018;Abstract 1380PD.</a:t>
            </a:r>
          </a:p>
        </p:txBody>
      </p:sp>
      <p:graphicFrame>
        <p:nvGraphicFramePr>
          <p:cNvPr id="8" name="Table 7">
            <a:extLst>
              <a:ext uri="{FF2B5EF4-FFF2-40B4-BE49-F238E27FC236}">
                <a16:creationId xmlns:a16="http://schemas.microsoft.com/office/drawing/2014/main" id="{0F676A7A-0F75-F94C-A0F4-5DA3B66F0CF4}"/>
              </a:ext>
            </a:extLst>
          </p:cNvPr>
          <p:cNvGraphicFramePr>
            <a:graphicFrameLocks noGrp="1"/>
          </p:cNvGraphicFramePr>
          <p:nvPr>
            <p:extLst>
              <p:ext uri="{D42A27DB-BD31-4B8C-83A1-F6EECF244321}">
                <p14:modId xmlns:p14="http://schemas.microsoft.com/office/powerpoint/2010/main" val="91927109"/>
              </p:ext>
            </p:extLst>
          </p:nvPr>
        </p:nvGraphicFramePr>
        <p:xfrm>
          <a:off x="2587312" y="5487886"/>
          <a:ext cx="5960533" cy="822960"/>
        </p:xfrm>
        <a:graphic>
          <a:graphicData uri="http://schemas.openxmlformats.org/drawingml/2006/table">
            <a:tbl>
              <a:tblPr firstRow="1" bandRow="1">
                <a:tableStyleId>{21E4AEA4-8DFA-4A89-87EB-49C32662AFE0}</a:tableStyleId>
              </a:tblPr>
              <a:tblGrid>
                <a:gridCol w="685118">
                  <a:extLst>
                    <a:ext uri="{9D8B030D-6E8A-4147-A177-3AD203B41FA5}">
                      <a16:colId xmlns:a16="http://schemas.microsoft.com/office/drawing/2014/main" val="2587935445"/>
                    </a:ext>
                  </a:extLst>
                </a:gridCol>
                <a:gridCol w="1290308">
                  <a:extLst>
                    <a:ext uri="{9D8B030D-6E8A-4147-A177-3AD203B41FA5}">
                      <a16:colId xmlns:a16="http://schemas.microsoft.com/office/drawing/2014/main" val="773684534"/>
                    </a:ext>
                  </a:extLst>
                </a:gridCol>
                <a:gridCol w="1614442">
                  <a:extLst>
                    <a:ext uri="{9D8B030D-6E8A-4147-A177-3AD203B41FA5}">
                      <a16:colId xmlns:a16="http://schemas.microsoft.com/office/drawing/2014/main" val="185066444"/>
                    </a:ext>
                  </a:extLst>
                </a:gridCol>
                <a:gridCol w="2370665">
                  <a:extLst>
                    <a:ext uri="{9D8B030D-6E8A-4147-A177-3AD203B41FA5}">
                      <a16:colId xmlns:a16="http://schemas.microsoft.com/office/drawing/2014/main" val="2789274704"/>
                    </a:ext>
                  </a:extLst>
                </a:gridCol>
              </a:tblGrid>
              <a:tr h="383284">
                <a:tc>
                  <a:txBody>
                    <a:bodyPr/>
                    <a:lstStyle/>
                    <a:p>
                      <a:endParaRPr lang="en-US" sz="1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400" dirty="0">
                          <a:solidFill>
                            <a:schemeClr val="tx1"/>
                          </a:solidFill>
                        </a:rPr>
                        <a:t>TKI-naïve</a:t>
                      </a:r>
                    </a:p>
                    <a:p>
                      <a:pPr algn="ctr"/>
                      <a:r>
                        <a:rPr lang="en-US" sz="1400" dirty="0">
                          <a:solidFill>
                            <a:schemeClr val="tx1"/>
                          </a:solidFill>
                        </a:rPr>
                        <a:t>(n = 17)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400" dirty="0">
                          <a:solidFill>
                            <a:schemeClr val="tx1"/>
                          </a:solidFill>
                        </a:rPr>
                        <a:t>Prior </a:t>
                      </a:r>
                      <a:r>
                        <a:rPr lang="en-US" sz="1400" dirty="0" err="1">
                          <a:solidFill>
                            <a:schemeClr val="tx1"/>
                          </a:solidFill>
                        </a:rPr>
                        <a:t>crizotinib</a:t>
                      </a:r>
                      <a:endParaRPr lang="en-US" sz="1400" dirty="0">
                        <a:solidFill>
                          <a:schemeClr val="tx1"/>
                        </a:solidFill>
                      </a:endParaRPr>
                    </a:p>
                    <a:p>
                      <a:pPr algn="ctr"/>
                      <a:r>
                        <a:rPr lang="en-US" sz="1400" dirty="0">
                          <a:solidFill>
                            <a:schemeClr val="tx1"/>
                          </a:solidFill>
                        </a:rPr>
                        <a:t>(n = 36)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400" dirty="0">
                          <a:solidFill>
                            <a:schemeClr val="tx1"/>
                          </a:solidFill>
                        </a:rPr>
                        <a:t>Prior 1 non-</a:t>
                      </a:r>
                      <a:r>
                        <a:rPr lang="en-US" sz="1400" dirty="0" err="1">
                          <a:solidFill>
                            <a:schemeClr val="tx1"/>
                          </a:solidFill>
                        </a:rPr>
                        <a:t>crizotinib</a:t>
                      </a:r>
                      <a:r>
                        <a:rPr lang="en-US" sz="1400" dirty="0">
                          <a:solidFill>
                            <a:schemeClr val="tx1"/>
                          </a:solidFill>
                        </a:rPr>
                        <a:t> TKI or ≥ 2 TKIs (n = 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2408417550"/>
                  </a:ext>
                </a:extLst>
              </a:tr>
              <a:tr h="237374">
                <a:tc>
                  <a:txBody>
                    <a:bodyPr/>
                    <a:lstStyle/>
                    <a:p>
                      <a:r>
                        <a:rPr lang="en-US" sz="1400" dirty="0">
                          <a:solidFill>
                            <a:schemeClr val="tx1"/>
                          </a:solidFill>
                        </a:rPr>
                        <a:t>ORR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400" dirty="0">
                          <a:solidFill>
                            <a:schemeClr val="tx1"/>
                          </a:solidFill>
                        </a:rPr>
                        <a:t>11 (64.7%)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400" dirty="0">
                          <a:solidFill>
                            <a:schemeClr val="tx1"/>
                          </a:solidFill>
                        </a:rPr>
                        <a:t>11 (31.4%)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40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891395925"/>
                  </a:ext>
                </a:extLst>
              </a:tr>
            </a:tbl>
          </a:graphicData>
        </a:graphic>
      </p:graphicFrame>
      <p:sp>
        <p:nvSpPr>
          <p:cNvPr id="2" name="TextBox 1">
            <a:extLst>
              <a:ext uri="{FF2B5EF4-FFF2-40B4-BE49-F238E27FC236}">
                <a16:creationId xmlns:a16="http://schemas.microsoft.com/office/drawing/2014/main" id="{6576F552-4B0F-4043-BBF4-19C6EF75CCFB}"/>
              </a:ext>
            </a:extLst>
          </p:cNvPr>
          <p:cNvSpPr txBox="1"/>
          <p:nvPr/>
        </p:nvSpPr>
        <p:spPr>
          <a:xfrm rot="16200000">
            <a:off x="-442642" y="3482433"/>
            <a:ext cx="3594254" cy="338554"/>
          </a:xfrm>
          <a:prstGeom prst="rect">
            <a:avLst/>
          </a:prstGeom>
          <a:noFill/>
        </p:spPr>
        <p:txBody>
          <a:bodyPr wrap="none" rtlCol="0">
            <a:spAutoFit/>
          </a:bodyPr>
          <a:lstStyle/>
          <a:p>
            <a:pPr algn="ctr"/>
            <a:r>
              <a:rPr lang="en-US" sz="1600" b="1" dirty="0"/>
              <a:t>Best percent change from baseline</a:t>
            </a:r>
          </a:p>
        </p:txBody>
      </p:sp>
    </p:spTree>
    <p:extLst>
      <p:ext uri="{BB962C8B-B14F-4D97-AF65-F5344CB8AC3E}">
        <p14:creationId xmlns:p14="http://schemas.microsoft.com/office/powerpoint/2010/main" val="30249241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676F-911A-BE42-919B-09548269C60E}"/>
              </a:ext>
            </a:extLst>
          </p:cNvPr>
          <p:cNvSpPr>
            <a:spLocks noGrp="1"/>
          </p:cNvSpPr>
          <p:nvPr>
            <p:ph type="title"/>
          </p:nvPr>
        </p:nvSpPr>
        <p:spPr/>
        <p:txBody>
          <a:bodyPr/>
          <a:lstStyle/>
          <a:p>
            <a:pPr algn="ctr"/>
            <a:r>
              <a:rPr lang="en-US" dirty="0"/>
              <a:t>Meeting Agenda</a:t>
            </a:r>
          </a:p>
        </p:txBody>
      </p:sp>
      <p:sp>
        <p:nvSpPr>
          <p:cNvPr id="5" name="Content Placeholder 2">
            <a:extLst>
              <a:ext uri="{FF2B5EF4-FFF2-40B4-BE49-F238E27FC236}">
                <a16:creationId xmlns:a16="http://schemas.microsoft.com/office/drawing/2014/main" id="{B86F9F2B-FA9A-F645-A5C3-F34FA4195799}"/>
              </a:ext>
            </a:extLst>
          </p:cNvPr>
          <p:cNvSpPr>
            <a:spLocks noGrp="1"/>
          </p:cNvSpPr>
          <p:nvPr>
            <p:ph idx="1"/>
          </p:nvPr>
        </p:nvSpPr>
        <p:spPr>
          <a:xfrm>
            <a:off x="914639" y="1369854"/>
            <a:ext cx="10307861" cy="4677378"/>
          </a:xfrm>
        </p:spPr>
        <p:txBody>
          <a:bodyPr/>
          <a:lstStyle/>
          <a:p>
            <a:pPr marL="0" indent="0">
              <a:spcBef>
                <a:spcPts val="2000"/>
              </a:spcBef>
              <a:buNone/>
            </a:pPr>
            <a:r>
              <a:rPr lang="en-US" sz="2200" b="1" dirty="0"/>
              <a:t>MODULE 1 – </a:t>
            </a:r>
            <a:r>
              <a:rPr lang="en-US" sz="2200" dirty="0"/>
              <a:t>Evolving Therapeutic Algorithms in Small Cell Lung Cancer (SCLC)</a:t>
            </a:r>
          </a:p>
          <a:p>
            <a:pPr marL="0" indent="0">
              <a:spcBef>
                <a:spcPts val="2000"/>
              </a:spcBef>
              <a:buNone/>
            </a:pPr>
            <a:r>
              <a:rPr lang="en-US" sz="2200" b="1" dirty="0">
                <a:solidFill>
                  <a:schemeClr val="tx1"/>
                </a:solidFill>
              </a:rPr>
              <a:t>MODULE 2 – </a:t>
            </a:r>
            <a:r>
              <a:rPr lang="en-US" sz="2200" dirty="0">
                <a:solidFill>
                  <a:schemeClr val="tx1"/>
                </a:solidFill>
              </a:rPr>
              <a:t>Metastatic NSCLC with EGFR Tumor Mutations</a:t>
            </a:r>
          </a:p>
          <a:p>
            <a:pPr marL="0" indent="0">
              <a:spcBef>
                <a:spcPts val="2000"/>
              </a:spcBef>
              <a:buNone/>
            </a:pPr>
            <a:r>
              <a:rPr lang="en-US" sz="2200" b="1" dirty="0">
                <a:solidFill>
                  <a:schemeClr val="tx1"/>
                </a:solidFill>
              </a:rPr>
              <a:t>MODULE 3 – </a:t>
            </a:r>
            <a:r>
              <a:rPr lang="en-US" sz="2200" dirty="0">
                <a:solidFill>
                  <a:schemeClr val="tx1"/>
                </a:solidFill>
              </a:rPr>
              <a:t>Management of NSCLC with ALK Rearrangements</a:t>
            </a:r>
          </a:p>
          <a:p>
            <a:pPr marL="0" indent="0">
              <a:spcBef>
                <a:spcPts val="2000"/>
              </a:spcBef>
              <a:buNone/>
            </a:pPr>
            <a:r>
              <a:rPr lang="en-US" sz="2200" b="1" dirty="0">
                <a:solidFill>
                  <a:schemeClr val="tx1"/>
                </a:solidFill>
              </a:rPr>
              <a:t>MODULE 4 – </a:t>
            </a:r>
            <a:r>
              <a:rPr lang="en-US" sz="2200" dirty="0">
                <a:solidFill>
                  <a:schemeClr val="tx1"/>
                </a:solidFill>
              </a:rPr>
              <a:t>Current and Future Role of Existing and Emerging ROS1 Inhibitors</a:t>
            </a:r>
          </a:p>
          <a:p>
            <a:pPr marL="0" indent="0">
              <a:spcBef>
                <a:spcPts val="2000"/>
              </a:spcBef>
              <a:buNone/>
            </a:pPr>
            <a:r>
              <a:rPr lang="en-US" sz="2200" b="1" dirty="0">
                <a:solidFill>
                  <a:srgbClr val="FFC000"/>
                </a:solidFill>
              </a:rPr>
              <a:t>MODULE 5 – </a:t>
            </a:r>
            <a:r>
              <a:rPr lang="en-US" sz="2200" dirty="0">
                <a:solidFill>
                  <a:srgbClr val="FFC000"/>
                </a:solidFill>
              </a:rPr>
              <a:t>Metastatic NSCLC with Other Targetable Tumor Mutations</a:t>
            </a:r>
          </a:p>
          <a:p>
            <a:pPr marL="0" indent="0">
              <a:spcBef>
                <a:spcPts val="2000"/>
              </a:spcBef>
              <a:buNone/>
              <a:tabLst>
                <a:tab pos="1763713" algn="l"/>
              </a:tabLst>
            </a:pPr>
            <a:r>
              <a:rPr lang="en-US" sz="2200" b="1" dirty="0">
                <a:solidFill>
                  <a:schemeClr val="tx1"/>
                </a:solidFill>
              </a:rPr>
              <a:t>MODULE 6 – </a:t>
            </a:r>
            <a:r>
              <a:rPr lang="en-US" sz="2200" dirty="0">
                <a:solidFill>
                  <a:schemeClr val="tx1"/>
                </a:solidFill>
              </a:rPr>
              <a:t>Anti-PD-1/PD-L1 Antibodies Alone or in Combination with Other</a:t>
            </a:r>
            <a:br>
              <a:rPr lang="en-US" sz="2200" dirty="0">
                <a:solidFill>
                  <a:schemeClr val="tx1"/>
                </a:solidFill>
              </a:rPr>
            </a:br>
            <a:r>
              <a:rPr lang="en-US" sz="2200" dirty="0">
                <a:solidFill>
                  <a:schemeClr val="tx1"/>
                </a:solidFill>
              </a:rPr>
              <a:t>	Therapies for Metastatic NSCLC</a:t>
            </a:r>
          </a:p>
        </p:txBody>
      </p:sp>
    </p:spTree>
    <p:extLst>
      <p:ext uri="{BB962C8B-B14F-4D97-AF65-F5344CB8AC3E}">
        <p14:creationId xmlns:p14="http://schemas.microsoft.com/office/powerpoint/2010/main" val="22822494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a:xfrm>
            <a:off x="914638" y="0"/>
            <a:ext cx="10612797" cy="1498600"/>
          </a:xfrm>
        </p:spPr>
        <p:txBody>
          <a:bodyPr>
            <a:noAutofit/>
          </a:bodyPr>
          <a:lstStyle/>
          <a:p>
            <a:pPr>
              <a:spcBef>
                <a:spcPts val="600"/>
              </a:spcBef>
            </a:pPr>
            <a:r>
              <a:rPr lang="en-US" sz="1800" dirty="0"/>
              <a:t>Do you typically administer targeted therapy to your patients with metastatic NSCLC and an </a:t>
            </a:r>
            <a:r>
              <a:rPr lang="en-US" sz="1800" u="sng" dirty="0"/>
              <a:t>NTRK gene fusion</a:t>
            </a:r>
            <a:r>
              <a:rPr lang="en-US" sz="1800" dirty="0"/>
              <a:t>?</a:t>
            </a:r>
            <a:br>
              <a:rPr lang="en-US" sz="1700" dirty="0"/>
            </a:br>
            <a:br>
              <a:rPr lang="en-US" sz="500" dirty="0"/>
            </a:br>
            <a:br>
              <a:rPr lang="en-US" sz="500" dirty="0"/>
            </a:br>
            <a:r>
              <a:rPr lang="en-US" sz="1800" dirty="0"/>
              <a:t>When you do administer targeted therapy to your patients with metastatic NSCLC and an NTRK gene fusion, what agent/regimen do you generally use?</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dirty="0"/>
              <a:t>Yes, second-line</a:t>
            </a:r>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Targeted therapy?</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r>
              <a:rPr lang="en-US" dirty="0"/>
              <a:t>Yes, first-line</a:t>
            </a:r>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lstStyle/>
          <a:p>
            <a:r>
              <a:rPr lang="en-US" dirty="0"/>
              <a:t>Next line after detection</a:t>
            </a:r>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lstStyle/>
          <a:p>
            <a:r>
              <a:rPr lang="en-US" dirty="0"/>
              <a:t>Yes, first-line</a:t>
            </a:r>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lstStyle/>
          <a:p>
            <a:r>
              <a:rPr lang="en-US" dirty="0"/>
              <a:t>Yes, first-line</a:t>
            </a:r>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lstStyle/>
          <a:p>
            <a:r>
              <a:rPr lang="en-US" dirty="0"/>
              <a:t>Yes, first-line</a:t>
            </a:r>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dirty="0"/>
              <a:t>Yes, first-line</a:t>
            </a:r>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lstStyle/>
          <a:p>
            <a:r>
              <a:rPr lang="en-US" dirty="0" err="1"/>
              <a:t>Entrectinib</a:t>
            </a:r>
            <a:endParaRPr lang="en-US" dirty="0"/>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Agent/regimen</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lstStyle/>
          <a:p>
            <a:r>
              <a:rPr lang="en-US" dirty="0" err="1"/>
              <a:t>Larotrectinib</a:t>
            </a:r>
            <a:endParaRPr lang="en-US" dirty="0"/>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lstStyle/>
          <a:p>
            <a:r>
              <a:rPr lang="en-US" dirty="0" err="1"/>
              <a:t>Larotrectinib</a:t>
            </a:r>
            <a:endParaRPr lang="en-US" dirty="0"/>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lstStyle/>
          <a:p>
            <a:r>
              <a:rPr lang="en-US" dirty="0" err="1"/>
              <a:t>Larotrectinib</a:t>
            </a:r>
            <a:endParaRPr lang="en-US" dirty="0"/>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lstStyle/>
          <a:p>
            <a:r>
              <a:rPr lang="en-US" dirty="0" err="1"/>
              <a:t>Larotrectinib</a:t>
            </a:r>
            <a:endParaRPr lang="en-US" dirty="0"/>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lstStyle/>
          <a:p>
            <a:r>
              <a:rPr lang="en-US" dirty="0" err="1"/>
              <a:t>Entrectinib</a:t>
            </a:r>
            <a:endParaRPr lang="en-US" dirty="0"/>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lstStyle/>
          <a:p>
            <a:r>
              <a:rPr lang="en-US" dirty="0" err="1"/>
              <a:t>Larotrectinib</a:t>
            </a:r>
            <a:endParaRPr lang="en-US" dirty="0"/>
          </a:p>
        </p:txBody>
      </p:sp>
    </p:spTree>
    <p:extLst>
      <p:ext uri="{BB962C8B-B14F-4D97-AF65-F5344CB8AC3E}">
        <p14:creationId xmlns:p14="http://schemas.microsoft.com/office/powerpoint/2010/main" val="14064766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glasses and smiling at the camera&#10;&#10;Description automatically generated">
            <a:extLst>
              <a:ext uri="{FF2B5EF4-FFF2-40B4-BE49-F238E27FC236}">
                <a16:creationId xmlns:a16="http://schemas.microsoft.com/office/drawing/2014/main" id="{576A65CF-5F28-E643-B1C4-CA7D43095981}"/>
              </a:ext>
            </a:extLst>
          </p:cNvPr>
          <p:cNvPicPr>
            <a:picLocks noChangeAspect="1"/>
          </p:cNvPicPr>
          <p:nvPr/>
        </p:nvPicPr>
        <p:blipFill>
          <a:blip r:embed="rId2"/>
          <a:stretch>
            <a:fillRect/>
          </a:stretch>
        </p:blipFill>
        <p:spPr>
          <a:xfrm>
            <a:off x="1219200" y="1981200"/>
            <a:ext cx="2476500" cy="2971800"/>
          </a:xfrm>
          <a:prstGeom prst="rect">
            <a:avLst/>
          </a:prstGeom>
          <a:effectLst>
            <a:outerShdw blurRad="50800" dist="38100" dir="2700000" algn="tl" rotWithShape="0">
              <a:prstClr val="black">
                <a:alpha val="40000"/>
              </a:prstClr>
            </a:outerShdw>
          </a:effectLst>
        </p:spPr>
      </p:pic>
      <p:sp>
        <p:nvSpPr>
          <p:cNvPr id="3" name="Subtitle 2">
            <a:extLst>
              <a:ext uri="{FF2B5EF4-FFF2-40B4-BE49-F238E27FC236}">
                <a16:creationId xmlns:a16="http://schemas.microsoft.com/office/drawing/2014/main" id="{ACA4A427-DBA6-DA4F-8488-53676CB5F5DE}"/>
              </a:ext>
            </a:extLst>
          </p:cNvPr>
          <p:cNvSpPr txBox="1">
            <a:spLocks/>
          </p:cNvSpPr>
          <p:nvPr/>
        </p:nvSpPr>
        <p:spPr>
          <a:xfrm>
            <a:off x="3886200" y="2133600"/>
            <a:ext cx="7543800" cy="2151184"/>
          </a:xfrm>
          <a:prstGeom prst="rect">
            <a:avLst/>
          </a:prstGeom>
        </p:spPr>
        <p:txBody>
          <a:bodyPr>
            <a:noAutofit/>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ＭＳ Ｐゴシック"/>
              </a:rPr>
              <a:t>Leora Horn, MD, MSc</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Ingram Associate Professor of Cancer Research</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Director, Thoracic Oncology Research Program</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Assistant Vice Chairman for Faculty Development</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Vanderbilt University Medical Center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Nashville, Tennessee</a:t>
            </a:r>
          </a:p>
        </p:txBody>
      </p:sp>
    </p:spTree>
    <p:extLst>
      <p:ext uri="{BB962C8B-B14F-4D97-AF65-F5344CB8AC3E}">
        <p14:creationId xmlns:p14="http://schemas.microsoft.com/office/powerpoint/2010/main" val="39170955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850B-9181-B549-A0F1-1AEBFD2F9BC5}"/>
              </a:ext>
            </a:extLst>
          </p:cNvPr>
          <p:cNvSpPr>
            <a:spLocks noGrp="1"/>
          </p:cNvSpPr>
          <p:nvPr>
            <p:ph type="title"/>
          </p:nvPr>
        </p:nvSpPr>
        <p:spPr>
          <a:xfrm>
            <a:off x="669074" y="49697"/>
            <a:ext cx="10882548" cy="1235094"/>
          </a:xfrm>
        </p:spPr>
        <p:txBody>
          <a:bodyPr/>
          <a:lstStyle/>
          <a:p>
            <a:r>
              <a:rPr lang="en-US" sz="2800" dirty="0"/>
              <a:t>FDA Approves </a:t>
            </a:r>
            <a:r>
              <a:rPr lang="en-US" sz="2800" dirty="0" err="1"/>
              <a:t>Entrectinib</a:t>
            </a:r>
            <a:r>
              <a:rPr lang="en-US" sz="2800" dirty="0"/>
              <a:t> for NTRK Solid Tumors</a:t>
            </a:r>
            <a:br>
              <a:rPr lang="en-US" sz="2800" dirty="0"/>
            </a:br>
            <a:r>
              <a:rPr lang="en-US" sz="2000" dirty="0"/>
              <a:t>Press Release – August 15, 2019</a:t>
            </a:r>
          </a:p>
        </p:txBody>
      </p:sp>
      <p:sp>
        <p:nvSpPr>
          <p:cNvPr id="3" name="Content Placeholder 2">
            <a:extLst>
              <a:ext uri="{FF2B5EF4-FFF2-40B4-BE49-F238E27FC236}">
                <a16:creationId xmlns:a16="http://schemas.microsoft.com/office/drawing/2014/main" id="{1E28C097-2353-4D43-8821-342C0A41FBF8}"/>
              </a:ext>
            </a:extLst>
          </p:cNvPr>
          <p:cNvSpPr>
            <a:spLocks noGrp="1"/>
          </p:cNvSpPr>
          <p:nvPr>
            <p:ph idx="1"/>
          </p:nvPr>
        </p:nvSpPr>
        <p:spPr>
          <a:xfrm>
            <a:off x="785192" y="1367972"/>
            <a:ext cx="10362724" cy="4122056"/>
          </a:xfrm>
        </p:spPr>
        <p:txBody>
          <a:bodyPr/>
          <a:lstStyle/>
          <a:p>
            <a:pPr marL="0" indent="0">
              <a:spcBef>
                <a:spcPts val="1200"/>
              </a:spcBef>
              <a:buNone/>
            </a:pPr>
            <a:r>
              <a:rPr lang="en-US" sz="2000" dirty="0"/>
              <a:t>“[The Food and Drug Administration] granted accelerated approval to </a:t>
            </a:r>
            <a:r>
              <a:rPr lang="en-US" sz="2000" dirty="0" err="1"/>
              <a:t>entrectinib</a:t>
            </a:r>
            <a:r>
              <a:rPr lang="en-US" sz="2000" dirty="0"/>
              <a:t> for adults and pediatric patients 12 years of age and older with solid tumors that have a neurotrophic tyrosine receptor kinase (</a:t>
            </a:r>
            <a:r>
              <a:rPr lang="en-US" sz="2000" i="1" dirty="0"/>
              <a:t>NTRK)</a:t>
            </a:r>
            <a:r>
              <a:rPr lang="en-US" sz="2000" dirty="0"/>
              <a:t> gene fusion without a known acquired resistance mutation, are metastatic or where surgical resection is likely to result in severe morbidity, and have progressed following treatment or have no satisfactory standard therapy.</a:t>
            </a:r>
          </a:p>
          <a:p>
            <a:pPr marL="0" indent="0">
              <a:spcBef>
                <a:spcPts val="1200"/>
              </a:spcBef>
              <a:buNone/>
            </a:pPr>
            <a:r>
              <a:rPr lang="en-US" sz="2000" dirty="0"/>
              <a:t>Efficacy in </a:t>
            </a:r>
            <a:r>
              <a:rPr lang="en-US" sz="2000" i="1" dirty="0"/>
              <a:t>NTRK</a:t>
            </a:r>
            <a:r>
              <a:rPr lang="en-US" sz="2000" dirty="0"/>
              <a:t>-positive tumors was investigated in 54 adult patients who received </a:t>
            </a:r>
            <a:r>
              <a:rPr lang="en-US" sz="2000" dirty="0" err="1"/>
              <a:t>entrectinib</a:t>
            </a:r>
            <a:r>
              <a:rPr lang="en-US" sz="2000" dirty="0"/>
              <a:t> at various doses and schedules in one of three multicenter, single-arm, clinical trials: ALKA, STARTRK-1 (NCT02097810) and STARTRK-2 (NCT02568267); 94% received </a:t>
            </a:r>
            <a:r>
              <a:rPr lang="en-US" sz="2000" dirty="0" err="1"/>
              <a:t>entrectinib</a:t>
            </a:r>
            <a:r>
              <a:rPr lang="en-US" sz="2000" dirty="0"/>
              <a:t> 600 mg orally once daily. Identification of positive </a:t>
            </a:r>
            <a:r>
              <a:rPr lang="en-US" sz="2000" i="1" dirty="0"/>
              <a:t>NTRK</a:t>
            </a:r>
            <a:r>
              <a:rPr lang="en-US" sz="2000" dirty="0"/>
              <a:t> gene fusion status was determined in local laboratories or a central laboratory using nucleic acid-based tests prior to enrollment.”</a:t>
            </a:r>
          </a:p>
        </p:txBody>
      </p:sp>
      <p:sp>
        <p:nvSpPr>
          <p:cNvPr id="5" name="TextBox 4">
            <a:extLst>
              <a:ext uri="{FF2B5EF4-FFF2-40B4-BE49-F238E27FC236}">
                <a16:creationId xmlns:a16="http://schemas.microsoft.com/office/drawing/2014/main" id="{4EEBA217-2D72-2548-AEB0-DB72A6C7C9F3}"/>
              </a:ext>
            </a:extLst>
          </p:cNvPr>
          <p:cNvSpPr txBox="1"/>
          <p:nvPr/>
        </p:nvSpPr>
        <p:spPr>
          <a:xfrm>
            <a:off x="121920" y="6322456"/>
            <a:ext cx="11332166" cy="338554"/>
          </a:xfrm>
          <a:prstGeom prst="rect">
            <a:avLst/>
          </a:prstGeom>
          <a:noFill/>
        </p:spPr>
        <p:txBody>
          <a:bodyPr wrap="square" rtlCol="0">
            <a:spAutoFit/>
          </a:bodyPr>
          <a:lstStyle/>
          <a:p>
            <a:pPr eaLnBrk="1" fontAlgn="auto" hangingPunct="1">
              <a:spcBef>
                <a:spcPts val="0"/>
              </a:spcBef>
              <a:spcAft>
                <a:spcPts val="0"/>
              </a:spcAft>
            </a:pPr>
            <a:r>
              <a:rPr lang="en-US" sz="1600" dirty="0">
                <a:solidFill>
                  <a:srgbClr val="FFFFFF"/>
                </a:solidFill>
                <a:latin typeface="Arial"/>
                <a:ea typeface="ＭＳ Ｐゴシック"/>
              </a:rPr>
              <a:t>https://</a:t>
            </a:r>
            <a:r>
              <a:rPr lang="en-US" sz="1600" dirty="0" err="1">
                <a:solidFill>
                  <a:srgbClr val="FFFFFF"/>
                </a:solidFill>
                <a:latin typeface="Arial"/>
                <a:ea typeface="ＭＳ Ｐゴシック"/>
              </a:rPr>
              <a:t>www.fda.gov</a:t>
            </a:r>
            <a:r>
              <a:rPr lang="en-US" sz="1600" dirty="0">
                <a:solidFill>
                  <a:srgbClr val="FFFFFF"/>
                </a:solidFill>
                <a:latin typeface="Arial"/>
                <a:ea typeface="ＭＳ Ｐゴシック"/>
              </a:rPr>
              <a:t>/drugs/resources-information-approved-drugs/fda-approves-entrectinib-ntrk-solid-tumors-and-ros-1-nsclc</a:t>
            </a:r>
          </a:p>
        </p:txBody>
      </p:sp>
    </p:spTree>
    <p:extLst>
      <p:ext uri="{BB962C8B-B14F-4D97-AF65-F5344CB8AC3E}">
        <p14:creationId xmlns:p14="http://schemas.microsoft.com/office/powerpoint/2010/main" val="1219465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14400" y="1005535"/>
            <a:ext cx="10363200" cy="2223943"/>
          </a:xfrm>
        </p:spPr>
        <p:txBody>
          <a:bodyPr/>
          <a:lstStyle/>
          <a:p>
            <a:r>
              <a:rPr lang="en-US" cap="none" dirty="0" err="1"/>
              <a:t>Entrectinib</a:t>
            </a:r>
            <a:r>
              <a:rPr lang="en-US" cap="none" dirty="0"/>
              <a:t> in NTRK Fusion-Positive NSCLC: Integrated Analysis of Patients Enrolled in STARTRK-2, STARTRK-1 and ALKA-372-001  </a:t>
            </a:r>
            <a:endParaRPr lang="en-US"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3932006"/>
            <a:ext cx="10363200" cy="2223942"/>
          </a:xfrm>
        </p:spPr>
        <p:txBody>
          <a:bodyPr/>
          <a:lstStyle/>
          <a:p>
            <a:r>
              <a:rPr lang="en-US" sz="3200" dirty="0" err="1"/>
              <a:t>Doebele</a:t>
            </a:r>
            <a:r>
              <a:rPr lang="en-US" sz="3200" dirty="0"/>
              <a:t> R et al. </a:t>
            </a:r>
            <a:br>
              <a:rPr lang="en-US" sz="3200" dirty="0"/>
            </a:br>
            <a:r>
              <a:rPr lang="en-US" sz="3200" i="1" dirty="0"/>
              <a:t>Proc AACR </a:t>
            </a:r>
            <a:r>
              <a:rPr lang="en-US" sz="3200" dirty="0"/>
              <a:t>2019;Abstract CT131.</a:t>
            </a:r>
          </a:p>
          <a:p>
            <a:r>
              <a:rPr lang="en-US" sz="3200" dirty="0"/>
              <a:t>Paz-Ares L et al. </a:t>
            </a:r>
            <a:br>
              <a:rPr lang="en-US" sz="3200" dirty="0"/>
            </a:br>
            <a:r>
              <a:rPr lang="en-US" sz="3200" i="1" dirty="0"/>
              <a:t>Proc ELCC </a:t>
            </a:r>
            <a:r>
              <a:rPr lang="en-US" sz="3200" dirty="0"/>
              <a:t>2019;Abstract 1130. </a:t>
            </a:r>
          </a:p>
        </p:txBody>
      </p:sp>
    </p:spTree>
    <p:extLst>
      <p:ext uri="{BB962C8B-B14F-4D97-AF65-F5344CB8AC3E}">
        <p14:creationId xmlns:p14="http://schemas.microsoft.com/office/powerpoint/2010/main" val="20803976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a:extLst>
              <a:ext uri="{FF2B5EF4-FFF2-40B4-BE49-F238E27FC236}">
                <a16:creationId xmlns:a16="http://schemas.microsoft.com/office/drawing/2014/main" id="{B435E296-1CBE-064E-B48C-6A88DFAA4B46}"/>
              </a:ext>
            </a:extLst>
          </p:cNvPr>
          <p:cNvSpPr>
            <a:spLocks noChangeArrowheads="1"/>
          </p:cNvSpPr>
          <p:nvPr/>
        </p:nvSpPr>
        <p:spPr bwMode="auto">
          <a:xfrm>
            <a:off x="1694984" y="1342860"/>
            <a:ext cx="8820615" cy="2825728"/>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 name="Title 1">
            <a:extLst>
              <a:ext uri="{FF2B5EF4-FFF2-40B4-BE49-F238E27FC236}">
                <a16:creationId xmlns:a16="http://schemas.microsoft.com/office/drawing/2014/main" id="{A446118F-CF9C-F54D-A758-5D5AC170272F}"/>
              </a:ext>
            </a:extLst>
          </p:cNvPr>
          <p:cNvSpPr>
            <a:spLocks noGrp="1"/>
          </p:cNvSpPr>
          <p:nvPr>
            <p:ph type="title"/>
          </p:nvPr>
        </p:nvSpPr>
        <p:spPr>
          <a:xfrm>
            <a:off x="711740" y="97277"/>
            <a:ext cx="10768519" cy="1143000"/>
          </a:xfrm>
        </p:spPr>
        <p:txBody>
          <a:bodyPr/>
          <a:lstStyle/>
          <a:p>
            <a:r>
              <a:rPr lang="en-US" sz="2800" dirty="0" err="1"/>
              <a:t>Entrectinib</a:t>
            </a:r>
            <a:r>
              <a:rPr lang="en-US" sz="2800" dirty="0"/>
              <a:t> for NSCLC with NTRK Fusion: Integrated Analysis of STARTRK-2, STARTRK-1 and ALKA-372-001 </a:t>
            </a:r>
          </a:p>
        </p:txBody>
      </p:sp>
      <p:graphicFrame>
        <p:nvGraphicFramePr>
          <p:cNvPr id="6" name="object 278">
            <a:extLst>
              <a:ext uri="{FF2B5EF4-FFF2-40B4-BE49-F238E27FC236}">
                <a16:creationId xmlns:a16="http://schemas.microsoft.com/office/drawing/2014/main" id="{75FD261F-8EC0-374F-9AA5-4FB73AD8E0DE}"/>
              </a:ext>
            </a:extLst>
          </p:cNvPr>
          <p:cNvGraphicFramePr>
            <a:graphicFrameLocks noGrp="1"/>
          </p:cNvGraphicFramePr>
          <p:nvPr>
            <p:extLst>
              <p:ext uri="{D42A27DB-BD31-4B8C-83A1-F6EECF244321}">
                <p14:modId xmlns:p14="http://schemas.microsoft.com/office/powerpoint/2010/main" val="3469207657"/>
              </p:ext>
            </p:extLst>
          </p:nvPr>
        </p:nvGraphicFramePr>
        <p:xfrm>
          <a:off x="1823426" y="1448317"/>
          <a:ext cx="8515390" cy="2614814"/>
        </p:xfrm>
        <a:graphic>
          <a:graphicData uri="http://schemas.openxmlformats.org/drawingml/2006/table">
            <a:tbl>
              <a:tblPr firstRow="1" bandRow="1">
                <a:tableStyleId>{2D5ABB26-0587-4C30-8999-92F81FD0307C}</a:tableStyleId>
              </a:tblPr>
              <a:tblGrid>
                <a:gridCol w="3881915">
                  <a:extLst>
                    <a:ext uri="{9D8B030D-6E8A-4147-A177-3AD203B41FA5}">
                      <a16:colId xmlns:a16="http://schemas.microsoft.com/office/drawing/2014/main" val="20000"/>
                    </a:ext>
                  </a:extLst>
                </a:gridCol>
                <a:gridCol w="4633475">
                  <a:extLst>
                    <a:ext uri="{9D8B030D-6E8A-4147-A177-3AD203B41FA5}">
                      <a16:colId xmlns:a16="http://schemas.microsoft.com/office/drawing/2014/main" val="20001"/>
                    </a:ext>
                  </a:extLst>
                </a:gridCol>
              </a:tblGrid>
              <a:tr h="876635">
                <a:tc>
                  <a:txBody>
                    <a:bodyPr/>
                    <a:lstStyle/>
                    <a:p>
                      <a:pPr marR="28575" algn="l">
                        <a:lnSpc>
                          <a:spcPct val="100000"/>
                        </a:lnSpc>
                      </a:pPr>
                      <a:r>
                        <a:rPr lang="en-US" sz="1800" b="1" dirty="0">
                          <a:solidFill>
                            <a:schemeClr val="bg1"/>
                          </a:solidFill>
                          <a:latin typeface="+mn-lt"/>
                          <a:cs typeface="Arial"/>
                        </a:rPr>
                        <a:t>Outcome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L="381635" marR="0" lvl="0" indent="-1270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mn-lt"/>
                          <a:cs typeface="Arial"/>
                        </a:rPr>
                        <a:t>Patients with advanced/metastatic solid tumors and NTRK fusion</a:t>
                      </a:r>
                      <a:br>
                        <a:rPr lang="en-US" sz="1800" b="1" dirty="0">
                          <a:solidFill>
                            <a:schemeClr val="bg1"/>
                          </a:solidFill>
                          <a:latin typeface="+mn-lt"/>
                          <a:cs typeface="Arial"/>
                        </a:rPr>
                      </a:br>
                      <a:r>
                        <a:rPr lang="en-US" sz="1800" b="1" dirty="0">
                          <a:solidFill>
                            <a:schemeClr val="bg1"/>
                          </a:solidFill>
                          <a:latin typeface="+mn-lt"/>
                          <a:cs typeface="Arial"/>
                        </a:rPr>
                        <a:t> (n = 54)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extLst>
                  <a:ext uri="{0D108BD9-81ED-4DB2-BD59-A6C34878D82A}">
                    <a16:rowId xmlns:a16="http://schemas.microsoft.com/office/drawing/2014/main" val="10000"/>
                  </a:ext>
                </a:extLst>
              </a:tr>
              <a:tr h="411798">
                <a:tc>
                  <a:txBody>
                    <a:bodyPr/>
                    <a:lstStyle/>
                    <a:p>
                      <a:pPr marL="635">
                        <a:lnSpc>
                          <a:spcPct val="100000"/>
                        </a:lnSpc>
                        <a:spcBef>
                          <a:spcPts val="105"/>
                        </a:spcBef>
                      </a:pPr>
                      <a:r>
                        <a:rPr lang="en-US" sz="1800" b="0" dirty="0">
                          <a:latin typeface="Arial"/>
                          <a:cs typeface="Arial"/>
                        </a:rPr>
                        <a:t>Overall response rate (BICR)</a:t>
                      </a:r>
                      <a:endParaRPr sz="1800" b="0" dirty="0">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800" b="0" dirty="0">
                          <a:solidFill>
                            <a:schemeClr val="bg1"/>
                          </a:solidFill>
                          <a:latin typeface="Arial"/>
                          <a:cs typeface="Arial"/>
                        </a:rPr>
                        <a:t>57.4%, 4 CR (7.4%)</a:t>
                      </a:r>
                      <a:endParaRPr sz="1800" b="0" dirty="0">
                        <a:solidFill>
                          <a:schemeClr val="bg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75950135"/>
                  </a:ext>
                </a:extLst>
              </a:tr>
              <a:tr h="411798">
                <a:tc>
                  <a:txBody>
                    <a:bodyPr/>
                    <a:lstStyle/>
                    <a:p>
                      <a:pPr marL="635">
                        <a:lnSpc>
                          <a:spcPct val="100000"/>
                        </a:lnSpc>
                        <a:spcBef>
                          <a:spcPts val="105"/>
                        </a:spcBef>
                      </a:pPr>
                      <a:r>
                        <a:rPr lang="en-US" sz="1800" b="0" dirty="0">
                          <a:latin typeface="Arial"/>
                          <a:cs typeface="Arial"/>
                        </a:rPr>
                        <a:t>Median </a:t>
                      </a:r>
                      <a:r>
                        <a:rPr lang="en-US" sz="1800" b="0" dirty="0" err="1">
                          <a:latin typeface="Arial"/>
                          <a:cs typeface="Arial"/>
                        </a:rPr>
                        <a:t>DoR</a:t>
                      </a:r>
                      <a:r>
                        <a:rPr lang="en-US" sz="1800" b="0" dirty="0">
                          <a:latin typeface="Arial"/>
                          <a:cs typeface="Arial"/>
                        </a:rPr>
                        <a:t> (BICR)</a:t>
                      </a:r>
                      <a:endParaRPr sz="1800" b="0" dirty="0">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800" b="0" dirty="0">
                          <a:solidFill>
                            <a:schemeClr val="bg1"/>
                          </a:solidFill>
                          <a:latin typeface="Arial"/>
                          <a:cs typeface="Arial"/>
                        </a:rPr>
                        <a:t>10.4 months</a:t>
                      </a:r>
                      <a:endParaRPr sz="1800" b="0" dirty="0">
                        <a:solidFill>
                          <a:schemeClr val="bg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1759267382"/>
                  </a:ext>
                </a:extLst>
              </a:tr>
              <a:tr h="465020">
                <a:tc>
                  <a:txBody>
                    <a:bodyPr/>
                    <a:lstStyle/>
                    <a:p>
                      <a:pPr marL="635">
                        <a:lnSpc>
                          <a:spcPct val="100000"/>
                        </a:lnSpc>
                        <a:spcBef>
                          <a:spcPts val="105"/>
                        </a:spcBef>
                      </a:pPr>
                      <a:r>
                        <a:rPr lang="en-US" sz="1800" b="0" dirty="0">
                          <a:latin typeface="Arial"/>
                          <a:cs typeface="Arial"/>
                        </a:rPr>
                        <a:t>Median PFS (BICR)</a:t>
                      </a:r>
                      <a:endParaRPr sz="1800" b="0" dirty="0">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800" b="0" dirty="0">
                          <a:solidFill>
                            <a:schemeClr val="bg1"/>
                          </a:solidFill>
                          <a:latin typeface="Arial"/>
                          <a:cs typeface="Arial"/>
                        </a:rPr>
                        <a:t>11.2 months</a:t>
                      </a:r>
                      <a:endParaRPr sz="1800" b="0" dirty="0">
                        <a:solidFill>
                          <a:schemeClr val="bg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1299020075"/>
                  </a:ext>
                </a:extLst>
              </a:tr>
              <a:tr h="411798">
                <a:tc>
                  <a:txBody>
                    <a:bodyPr/>
                    <a:lstStyle/>
                    <a:p>
                      <a:pPr marL="635">
                        <a:lnSpc>
                          <a:spcPct val="100000"/>
                        </a:lnSpc>
                        <a:spcBef>
                          <a:spcPts val="105"/>
                        </a:spcBef>
                      </a:pPr>
                      <a:r>
                        <a:rPr lang="en-US" sz="1800" b="0" dirty="0">
                          <a:latin typeface="Arial"/>
                          <a:cs typeface="Arial"/>
                        </a:rPr>
                        <a:t>Median OS</a:t>
                      </a:r>
                      <a:endParaRPr sz="1800" b="0" dirty="0">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800" b="0" dirty="0">
                          <a:solidFill>
                            <a:schemeClr val="bg1"/>
                          </a:solidFill>
                          <a:latin typeface="Arial"/>
                          <a:cs typeface="Arial"/>
                        </a:rPr>
                        <a:t>20.9 months</a:t>
                      </a:r>
                      <a:endParaRPr sz="1800" b="0" dirty="0">
                        <a:solidFill>
                          <a:schemeClr val="bg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3333418124"/>
                  </a:ext>
                </a:extLst>
              </a:tr>
            </a:tbl>
          </a:graphicData>
        </a:graphic>
      </p:graphicFrame>
      <p:sp>
        <p:nvSpPr>
          <p:cNvPr id="7" name="TextBox 6">
            <a:extLst>
              <a:ext uri="{FF2B5EF4-FFF2-40B4-BE49-F238E27FC236}">
                <a16:creationId xmlns:a16="http://schemas.microsoft.com/office/drawing/2014/main" id="{9B46B2BA-2BFE-7E42-B269-F7E25F35996E}"/>
              </a:ext>
            </a:extLst>
          </p:cNvPr>
          <p:cNvSpPr txBox="1"/>
          <p:nvPr/>
        </p:nvSpPr>
        <p:spPr>
          <a:xfrm>
            <a:off x="1077422" y="4448451"/>
            <a:ext cx="10547803" cy="123110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CNS disease at baseline: 22.2%</a:t>
            </a:r>
          </a:p>
          <a:p>
            <a:pPr marL="285750" indent="-285750">
              <a:spcBef>
                <a:spcPts val="600"/>
              </a:spcBef>
              <a:buFont typeface="Arial" panose="020B0604020202020204" pitchFamily="34" charset="0"/>
              <a:buChar char="•"/>
            </a:pPr>
            <a:r>
              <a:rPr lang="en-US" sz="1600" dirty="0"/>
              <a:t>Grade ≥3 treatment-related adverse events: 35.3%</a:t>
            </a:r>
          </a:p>
          <a:p>
            <a:pPr marL="285750" indent="-285750">
              <a:spcBef>
                <a:spcPts val="600"/>
              </a:spcBef>
              <a:buFont typeface="Arial" panose="020B0604020202020204" pitchFamily="34" charset="0"/>
              <a:buChar char="•"/>
            </a:pPr>
            <a:r>
              <a:rPr lang="en-US" sz="1600" dirty="0"/>
              <a:t>Conclusion: In this analysis, entrectinib was well tolerated and induced clinically meaningful, durable systemic and intracranial responses in patients with solid tumors and NTRK fusion, including those with NSCLC</a:t>
            </a:r>
          </a:p>
        </p:txBody>
      </p:sp>
      <p:sp>
        <p:nvSpPr>
          <p:cNvPr id="8" name="TextBox 7">
            <a:extLst>
              <a:ext uri="{FF2B5EF4-FFF2-40B4-BE49-F238E27FC236}">
                <a16:creationId xmlns:a16="http://schemas.microsoft.com/office/drawing/2014/main" id="{44BD3168-9884-1448-A370-E7A54D6E9925}"/>
              </a:ext>
            </a:extLst>
          </p:cNvPr>
          <p:cNvSpPr txBox="1"/>
          <p:nvPr/>
        </p:nvSpPr>
        <p:spPr>
          <a:xfrm>
            <a:off x="163530" y="6422169"/>
            <a:ext cx="9392251" cy="338554"/>
          </a:xfrm>
          <a:prstGeom prst="rect">
            <a:avLst/>
          </a:prstGeom>
          <a:noFill/>
        </p:spPr>
        <p:txBody>
          <a:bodyPr wrap="none" rtlCol="0">
            <a:spAutoFit/>
          </a:bodyPr>
          <a:lstStyle/>
          <a:p>
            <a:r>
              <a:rPr lang="en-US" sz="1600" dirty="0" err="1"/>
              <a:t>Doebele</a:t>
            </a:r>
            <a:r>
              <a:rPr lang="en-US" sz="1600" dirty="0"/>
              <a:t> R et al. </a:t>
            </a:r>
            <a:r>
              <a:rPr lang="en-US" sz="1600" i="1" dirty="0"/>
              <a:t>Proc AACR </a:t>
            </a:r>
            <a:r>
              <a:rPr lang="en-US" sz="1600" dirty="0"/>
              <a:t>2019;Abstract CT131. Paz-Ares L et al. </a:t>
            </a:r>
            <a:r>
              <a:rPr lang="en-US" sz="1600" i="1" dirty="0"/>
              <a:t>Proc ELCC </a:t>
            </a:r>
            <a:r>
              <a:rPr lang="en-US" sz="1600" dirty="0"/>
              <a:t>2019;Abstract 1130. </a:t>
            </a:r>
          </a:p>
        </p:txBody>
      </p:sp>
      <p:sp>
        <p:nvSpPr>
          <p:cNvPr id="9" name="TextBox 8">
            <a:extLst>
              <a:ext uri="{FF2B5EF4-FFF2-40B4-BE49-F238E27FC236}">
                <a16:creationId xmlns:a16="http://schemas.microsoft.com/office/drawing/2014/main" id="{879BA5CD-6694-6645-B50F-227319E22409}"/>
              </a:ext>
            </a:extLst>
          </p:cNvPr>
          <p:cNvSpPr txBox="1"/>
          <p:nvPr/>
        </p:nvSpPr>
        <p:spPr>
          <a:xfrm>
            <a:off x="821898" y="5954355"/>
            <a:ext cx="4934959" cy="323165"/>
          </a:xfrm>
          <a:prstGeom prst="rect">
            <a:avLst/>
          </a:prstGeom>
          <a:noFill/>
        </p:spPr>
        <p:txBody>
          <a:bodyPr wrap="square" rtlCol="0">
            <a:spAutoFit/>
          </a:bodyPr>
          <a:lstStyle/>
          <a:p>
            <a:r>
              <a:rPr lang="en-US" sz="1500" dirty="0"/>
              <a:t>BICR = blinded independent central review</a:t>
            </a:r>
          </a:p>
        </p:txBody>
      </p:sp>
    </p:spTree>
    <p:extLst>
      <p:ext uri="{BB962C8B-B14F-4D97-AF65-F5344CB8AC3E}">
        <p14:creationId xmlns:p14="http://schemas.microsoft.com/office/powerpoint/2010/main" val="7990209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850B-9181-B549-A0F1-1AEBFD2F9BC5}"/>
              </a:ext>
            </a:extLst>
          </p:cNvPr>
          <p:cNvSpPr>
            <a:spLocks noGrp="1"/>
          </p:cNvSpPr>
          <p:nvPr>
            <p:ph type="title"/>
          </p:nvPr>
        </p:nvSpPr>
        <p:spPr>
          <a:xfrm>
            <a:off x="669074" y="49697"/>
            <a:ext cx="10882548" cy="1235094"/>
          </a:xfrm>
        </p:spPr>
        <p:txBody>
          <a:bodyPr/>
          <a:lstStyle/>
          <a:p>
            <a:r>
              <a:rPr lang="en-US" sz="2800" dirty="0"/>
              <a:t>FDA Approves </a:t>
            </a:r>
            <a:r>
              <a:rPr lang="en-US" sz="2800" dirty="0" err="1"/>
              <a:t>Larotrectinib</a:t>
            </a:r>
            <a:r>
              <a:rPr lang="en-US" sz="2800" dirty="0"/>
              <a:t> for NTRK Solid Tumors</a:t>
            </a:r>
            <a:br>
              <a:rPr lang="en-US" sz="2800" dirty="0"/>
            </a:br>
            <a:r>
              <a:rPr lang="en-US" sz="2000" dirty="0"/>
              <a:t>Press Release – November 26, 2018</a:t>
            </a:r>
          </a:p>
        </p:txBody>
      </p:sp>
      <p:sp>
        <p:nvSpPr>
          <p:cNvPr id="3" name="Content Placeholder 2">
            <a:extLst>
              <a:ext uri="{FF2B5EF4-FFF2-40B4-BE49-F238E27FC236}">
                <a16:creationId xmlns:a16="http://schemas.microsoft.com/office/drawing/2014/main" id="{1E28C097-2353-4D43-8821-342C0A41FBF8}"/>
              </a:ext>
            </a:extLst>
          </p:cNvPr>
          <p:cNvSpPr>
            <a:spLocks noGrp="1"/>
          </p:cNvSpPr>
          <p:nvPr>
            <p:ph idx="1"/>
          </p:nvPr>
        </p:nvSpPr>
        <p:spPr>
          <a:xfrm>
            <a:off x="785192" y="1503438"/>
            <a:ext cx="10362724" cy="4122056"/>
          </a:xfrm>
        </p:spPr>
        <p:txBody>
          <a:bodyPr/>
          <a:lstStyle/>
          <a:p>
            <a:pPr marL="0" indent="0">
              <a:spcBef>
                <a:spcPts val="1080"/>
              </a:spcBef>
              <a:buNone/>
            </a:pPr>
            <a:r>
              <a:rPr lang="en-US" sz="2000" dirty="0"/>
              <a:t>“The Food and Drug Administration granted accelerated approval to </a:t>
            </a:r>
            <a:r>
              <a:rPr lang="en-US" sz="2000" dirty="0" err="1"/>
              <a:t>larotrectinib</a:t>
            </a:r>
            <a:r>
              <a:rPr lang="en-US" sz="2000" dirty="0"/>
              <a:t> for adult and pediatric patients with solid tumors that have a neurotrophic receptor tyrosine kinase (NTRK) gene fusion without a known acquired resistance mutation, that are either metastatic or where surgical resection is likely to result in severe morbidity, and who have no satisfactory alternative treatments or whose cancer has progressed following treatment.</a:t>
            </a:r>
          </a:p>
          <a:p>
            <a:pPr marL="0" indent="0">
              <a:spcBef>
                <a:spcPts val="1080"/>
              </a:spcBef>
              <a:buNone/>
            </a:pPr>
            <a:r>
              <a:rPr lang="en-US" sz="2000" dirty="0"/>
              <a:t>Approval was based on data from three multicenter, open-label, single-arm clinical trials: LOXO-TRK-14001 (NCT02122913), SCOUT (NCT02637687), and NAVIGATE (NCT02576431). Identification of positive NTRK gene fusion status was prospectively determined in local laboratories using next generation sequencing (NGS) or fluorescence </a:t>
            </a:r>
            <a:r>
              <a:rPr lang="en-US" sz="2000" i="1" dirty="0"/>
              <a:t>in situ</a:t>
            </a:r>
            <a:r>
              <a:rPr lang="en-US" sz="2000" dirty="0"/>
              <a:t> hybridization (FISH).”</a:t>
            </a:r>
          </a:p>
        </p:txBody>
      </p:sp>
      <p:sp>
        <p:nvSpPr>
          <p:cNvPr id="5" name="TextBox 4">
            <a:extLst>
              <a:ext uri="{FF2B5EF4-FFF2-40B4-BE49-F238E27FC236}">
                <a16:creationId xmlns:a16="http://schemas.microsoft.com/office/drawing/2014/main" id="{4EEBA217-2D72-2548-AEB0-DB72A6C7C9F3}"/>
              </a:ext>
            </a:extLst>
          </p:cNvPr>
          <p:cNvSpPr txBox="1"/>
          <p:nvPr/>
        </p:nvSpPr>
        <p:spPr>
          <a:xfrm>
            <a:off x="300471" y="6311167"/>
            <a:ext cx="11332166" cy="338554"/>
          </a:xfrm>
          <a:prstGeom prst="rect">
            <a:avLst/>
          </a:prstGeom>
          <a:noFill/>
        </p:spPr>
        <p:txBody>
          <a:bodyPr wrap="square" rtlCol="0">
            <a:spAutoFit/>
          </a:bodyPr>
          <a:lstStyle/>
          <a:p>
            <a:pPr eaLnBrk="1" fontAlgn="auto" hangingPunct="1">
              <a:spcBef>
                <a:spcPts val="0"/>
              </a:spcBef>
              <a:spcAft>
                <a:spcPts val="0"/>
              </a:spcAft>
            </a:pPr>
            <a:r>
              <a:rPr lang="en-US" sz="1600" dirty="0">
                <a:solidFill>
                  <a:srgbClr val="FFFFFF"/>
                </a:solidFill>
                <a:latin typeface="Arial"/>
                <a:ea typeface="ＭＳ Ｐゴシック"/>
              </a:rPr>
              <a:t>https://</a:t>
            </a:r>
            <a:r>
              <a:rPr lang="en-US" sz="1600" dirty="0" err="1">
                <a:solidFill>
                  <a:srgbClr val="FFFFFF"/>
                </a:solidFill>
                <a:latin typeface="Arial"/>
                <a:ea typeface="ＭＳ Ｐゴシック"/>
              </a:rPr>
              <a:t>www.fda.gov</a:t>
            </a:r>
            <a:r>
              <a:rPr lang="en-US" sz="1600" dirty="0">
                <a:solidFill>
                  <a:srgbClr val="FFFFFF"/>
                </a:solidFill>
                <a:latin typeface="Arial"/>
                <a:ea typeface="ＭＳ Ｐゴシック"/>
              </a:rPr>
              <a:t>/drugs/fda-approves-larotrectinib-solid-tumors-ntrk-gene-fusions-0</a:t>
            </a:r>
          </a:p>
        </p:txBody>
      </p:sp>
    </p:spTree>
    <p:extLst>
      <p:ext uri="{BB962C8B-B14F-4D97-AF65-F5344CB8AC3E}">
        <p14:creationId xmlns:p14="http://schemas.microsoft.com/office/powerpoint/2010/main" val="1540738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creenshot, drawing&#10;&#10;Description automatically generated">
            <a:extLst>
              <a:ext uri="{FF2B5EF4-FFF2-40B4-BE49-F238E27FC236}">
                <a16:creationId xmlns:a16="http://schemas.microsoft.com/office/drawing/2014/main" id="{F93F8206-AE06-3C4E-B7F6-8E608BB9697E}"/>
              </a:ext>
            </a:extLst>
          </p:cNvPr>
          <p:cNvPicPr>
            <a:picLocks noChangeAspect="1"/>
          </p:cNvPicPr>
          <p:nvPr/>
        </p:nvPicPr>
        <p:blipFill>
          <a:blip r:embed="rId2"/>
          <a:stretch>
            <a:fillRect/>
          </a:stretch>
        </p:blipFill>
        <p:spPr>
          <a:xfrm>
            <a:off x="1766911" y="1474643"/>
            <a:ext cx="9290884" cy="4877714"/>
          </a:xfrm>
          <a:prstGeom prst="rect">
            <a:avLst/>
          </a:prstGeom>
        </p:spPr>
      </p:pic>
      <p:sp>
        <p:nvSpPr>
          <p:cNvPr id="2" name="Title 1">
            <a:extLst>
              <a:ext uri="{FF2B5EF4-FFF2-40B4-BE49-F238E27FC236}">
                <a16:creationId xmlns:a16="http://schemas.microsoft.com/office/drawing/2014/main" id="{9FEEBF17-9DF2-A94E-9953-0B417539D610}"/>
              </a:ext>
            </a:extLst>
          </p:cNvPr>
          <p:cNvSpPr>
            <a:spLocks noGrp="1"/>
          </p:cNvSpPr>
          <p:nvPr>
            <p:ph type="title"/>
          </p:nvPr>
        </p:nvSpPr>
        <p:spPr>
          <a:xfrm>
            <a:off x="549744" y="0"/>
            <a:ext cx="10727619" cy="1143000"/>
          </a:xfrm>
        </p:spPr>
        <p:txBody>
          <a:bodyPr/>
          <a:lstStyle/>
          <a:p>
            <a:r>
              <a:rPr lang="en-US" sz="2400" dirty="0" err="1"/>
              <a:t>Larotrectinib</a:t>
            </a:r>
            <a:r>
              <a:rPr lang="en-US" sz="2400" dirty="0"/>
              <a:t> in NTRK Fusion-Positive Solid Tumors: Integrated Analysis of Patients Enrolled in LOXO-TRK-14001, SCOUT and NAVIGATE </a:t>
            </a:r>
          </a:p>
        </p:txBody>
      </p:sp>
      <p:sp>
        <p:nvSpPr>
          <p:cNvPr id="3" name="Rectangle 2">
            <a:extLst>
              <a:ext uri="{FF2B5EF4-FFF2-40B4-BE49-F238E27FC236}">
                <a16:creationId xmlns:a16="http://schemas.microsoft.com/office/drawing/2014/main" id="{A1377348-CDD4-0D41-9226-2199C4C2AEFC}"/>
              </a:ext>
            </a:extLst>
          </p:cNvPr>
          <p:cNvSpPr/>
          <p:nvPr/>
        </p:nvSpPr>
        <p:spPr>
          <a:xfrm>
            <a:off x="330740" y="6396335"/>
            <a:ext cx="4712893" cy="338554"/>
          </a:xfrm>
          <a:prstGeom prst="rect">
            <a:avLst/>
          </a:prstGeom>
        </p:spPr>
        <p:txBody>
          <a:bodyPr wrap="none">
            <a:spAutoFit/>
          </a:bodyPr>
          <a:lstStyle/>
          <a:p>
            <a:r>
              <a:rPr lang="en-US" sz="1600" dirty="0" err="1"/>
              <a:t>Drilon</a:t>
            </a:r>
            <a:r>
              <a:rPr lang="en-US" sz="1600" dirty="0"/>
              <a:t> A et al. </a:t>
            </a:r>
            <a:r>
              <a:rPr lang="en-US" sz="1600" i="1" dirty="0"/>
              <a:t>N </a:t>
            </a:r>
            <a:r>
              <a:rPr lang="en-US" sz="1600" i="1" dirty="0" err="1"/>
              <a:t>Engl</a:t>
            </a:r>
            <a:r>
              <a:rPr lang="en-US" sz="1600" i="1" dirty="0"/>
              <a:t> J Med </a:t>
            </a:r>
            <a:r>
              <a:rPr lang="en-US" sz="1600" dirty="0"/>
              <a:t>2018;378(8):731-739</a:t>
            </a:r>
            <a:r>
              <a:rPr lang="en-US" sz="1600" i="1" dirty="0"/>
              <a:t>.</a:t>
            </a:r>
            <a:endParaRPr lang="en-US" sz="1600" dirty="0"/>
          </a:p>
        </p:txBody>
      </p:sp>
      <p:graphicFrame>
        <p:nvGraphicFramePr>
          <p:cNvPr id="12" name="Table 11">
            <a:extLst>
              <a:ext uri="{FF2B5EF4-FFF2-40B4-BE49-F238E27FC236}">
                <a16:creationId xmlns:a16="http://schemas.microsoft.com/office/drawing/2014/main" id="{02F8CB25-9423-2945-83D0-804BD83EB760}"/>
              </a:ext>
            </a:extLst>
          </p:cNvPr>
          <p:cNvGraphicFramePr>
            <a:graphicFrameLocks noGrp="1"/>
          </p:cNvGraphicFramePr>
          <p:nvPr>
            <p:extLst>
              <p:ext uri="{D42A27DB-BD31-4B8C-83A1-F6EECF244321}">
                <p14:modId xmlns:p14="http://schemas.microsoft.com/office/powerpoint/2010/main" val="1559594879"/>
              </p:ext>
            </p:extLst>
          </p:nvPr>
        </p:nvGraphicFramePr>
        <p:xfrm>
          <a:off x="2634355" y="5057140"/>
          <a:ext cx="1615031" cy="1122148"/>
        </p:xfrm>
        <a:graphic>
          <a:graphicData uri="http://schemas.openxmlformats.org/drawingml/2006/table">
            <a:tbl>
              <a:tblPr>
                <a:solidFill>
                  <a:srgbClr val="072B50"/>
                </a:solidFill>
              </a:tblPr>
              <a:tblGrid>
                <a:gridCol w="891823">
                  <a:extLst>
                    <a:ext uri="{9D8B030D-6E8A-4147-A177-3AD203B41FA5}">
                      <a16:colId xmlns:a16="http://schemas.microsoft.com/office/drawing/2014/main" val="4206517062"/>
                    </a:ext>
                  </a:extLst>
                </a:gridCol>
                <a:gridCol w="723208">
                  <a:extLst>
                    <a:ext uri="{9D8B030D-6E8A-4147-A177-3AD203B41FA5}">
                      <a16:colId xmlns:a16="http://schemas.microsoft.com/office/drawing/2014/main" val="1446793993"/>
                    </a:ext>
                  </a:extLst>
                </a:gridCol>
              </a:tblGrid>
              <a:tr h="19278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100" b="1" i="0" u="none" strike="noStrike" cap="none" normalizeH="0" baseline="0" dirty="0">
                        <a:ln>
                          <a:noFill/>
                        </a:ln>
                        <a:solidFill>
                          <a:schemeClr val="tx1"/>
                        </a:solidFill>
                        <a:effectLst/>
                        <a:latin typeface="Arial" charset="0"/>
                        <a:ea typeface="ヒラギノ角ゴ Pro W3" charset="-128"/>
                      </a:endParaRP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ヒラギノ角ゴ Pro W3" charset="-128"/>
                        </a:rPr>
                        <a:t>n = 55</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33672417"/>
                  </a:ext>
                </a:extLst>
              </a:tr>
              <a:tr h="21328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ヒラギノ角ゴ Pro W3" charset="-128"/>
                        </a:rPr>
                        <a:t>ORR (</a:t>
                      </a:r>
                      <a:r>
                        <a:rPr kumimoji="0" lang="en-US" sz="1100" b="1" i="0" u="none" strike="noStrike" cap="none" normalizeH="0" baseline="0" dirty="0" err="1">
                          <a:ln>
                            <a:noFill/>
                          </a:ln>
                          <a:solidFill>
                            <a:schemeClr val="tx1"/>
                          </a:solidFill>
                          <a:effectLst/>
                          <a:latin typeface="Arial" charset="0"/>
                          <a:ea typeface="ヒラギノ角ゴ Pro W3" charset="-128"/>
                        </a:rPr>
                        <a:t>inv</a:t>
                      </a:r>
                      <a:r>
                        <a:rPr kumimoji="0" lang="en-US" sz="1100" b="1" i="0" u="none" strike="noStrike" cap="none" normalizeH="0" baseline="0" dirty="0">
                          <a:ln>
                            <a:noFill/>
                          </a:ln>
                          <a:solidFill>
                            <a:schemeClr val="tx1"/>
                          </a:solidFill>
                          <a:effectLst/>
                          <a:latin typeface="Arial" charset="0"/>
                          <a:ea typeface="ヒラギノ角ゴ Pro W3" charset="-128"/>
                        </a:rPr>
                        <a:t>)</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ヒラギノ角ゴ Pro W3" charset="-128"/>
                        </a:rPr>
                        <a:t>80% </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251863186"/>
                  </a:ext>
                </a:extLst>
              </a:tr>
              <a:tr h="159460">
                <a:tc>
                  <a:txBody>
                    <a:bodyPr/>
                    <a:lstStyle/>
                    <a:p>
                      <a:r>
                        <a:rPr lang="en-US" sz="1100" b="0" dirty="0">
                          <a:solidFill>
                            <a:schemeClr val="tx1"/>
                          </a:solidFill>
                        </a:rPr>
                        <a:t>CR</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16%</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272375131"/>
                  </a:ext>
                </a:extLst>
              </a:tr>
              <a:tr h="174899">
                <a:tc>
                  <a:txBody>
                    <a:bodyPr/>
                    <a:lstStyle/>
                    <a:p>
                      <a:r>
                        <a:rPr lang="en-US" sz="1100" b="0" dirty="0">
                          <a:solidFill>
                            <a:schemeClr val="tx1"/>
                          </a:solidFill>
                        </a:rPr>
                        <a:t>PR</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64%</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167972996"/>
                  </a:ext>
                </a:extLst>
              </a:tr>
              <a:tr h="159460">
                <a:tc>
                  <a:txBody>
                    <a:bodyPr/>
                    <a:lstStyle/>
                    <a:p>
                      <a:r>
                        <a:rPr lang="en-US" sz="1100" b="0" dirty="0">
                          <a:solidFill>
                            <a:schemeClr val="tx1"/>
                          </a:solidFill>
                        </a:rPr>
                        <a:t>SD</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9%</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503226690"/>
                  </a:ext>
                </a:extLst>
              </a:tr>
              <a:tr h="2059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PD</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ヒラギノ角ゴ Pro W3" charset="-128"/>
                        </a:rPr>
                        <a:t>11%</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985019200"/>
                  </a:ext>
                </a:extLst>
              </a:tr>
            </a:tbl>
          </a:graphicData>
        </a:graphic>
      </p:graphicFrame>
      <p:sp>
        <p:nvSpPr>
          <p:cNvPr id="5" name="TextBox 4">
            <a:extLst>
              <a:ext uri="{FF2B5EF4-FFF2-40B4-BE49-F238E27FC236}">
                <a16:creationId xmlns:a16="http://schemas.microsoft.com/office/drawing/2014/main" id="{B1C1FBA1-22B2-4E44-8DA1-58F99D291D9F}"/>
              </a:ext>
            </a:extLst>
          </p:cNvPr>
          <p:cNvSpPr txBox="1"/>
          <p:nvPr/>
        </p:nvSpPr>
        <p:spPr>
          <a:xfrm>
            <a:off x="914637" y="1077688"/>
            <a:ext cx="5902065" cy="338554"/>
          </a:xfrm>
          <a:prstGeom prst="rect">
            <a:avLst/>
          </a:prstGeom>
          <a:noFill/>
        </p:spPr>
        <p:txBody>
          <a:bodyPr wrap="none" rtlCol="0">
            <a:spAutoFit/>
          </a:bodyPr>
          <a:lstStyle/>
          <a:p>
            <a:r>
              <a:rPr lang="en-US" sz="1600" b="1" dirty="0"/>
              <a:t>Maximum change in tumor size, according to tumor type</a:t>
            </a:r>
          </a:p>
        </p:txBody>
      </p:sp>
      <p:sp>
        <p:nvSpPr>
          <p:cNvPr id="9" name="TextBox 8">
            <a:extLst>
              <a:ext uri="{FF2B5EF4-FFF2-40B4-BE49-F238E27FC236}">
                <a16:creationId xmlns:a16="http://schemas.microsoft.com/office/drawing/2014/main" id="{441F259A-2C16-CF4A-BA3D-D0B8200018A8}"/>
              </a:ext>
            </a:extLst>
          </p:cNvPr>
          <p:cNvSpPr txBox="1"/>
          <p:nvPr/>
        </p:nvSpPr>
        <p:spPr>
          <a:xfrm rot="16200000">
            <a:off x="24053" y="3947283"/>
            <a:ext cx="3257109" cy="307777"/>
          </a:xfrm>
          <a:prstGeom prst="rect">
            <a:avLst/>
          </a:prstGeom>
          <a:noFill/>
        </p:spPr>
        <p:txBody>
          <a:bodyPr wrap="none" rtlCol="0">
            <a:spAutoFit/>
          </a:bodyPr>
          <a:lstStyle/>
          <a:p>
            <a:pPr algn="ctr"/>
            <a:r>
              <a:rPr lang="en-US" sz="1400" b="1" dirty="0"/>
              <a:t>Maximum change in tumor size (%)</a:t>
            </a:r>
          </a:p>
        </p:txBody>
      </p:sp>
    </p:spTree>
    <p:extLst>
      <p:ext uri="{BB962C8B-B14F-4D97-AF65-F5344CB8AC3E}">
        <p14:creationId xmlns:p14="http://schemas.microsoft.com/office/powerpoint/2010/main" val="10457141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6D2077-2150-B84C-B28C-FEFFDD94D43A}"/>
              </a:ext>
            </a:extLst>
          </p:cNvPr>
          <p:cNvSpPr>
            <a:spLocks noGrp="1"/>
          </p:cNvSpPr>
          <p:nvPr>
            <p:ph idx="1"/>
          </p:nvPr>
        </p:nvSpPr>
        <p:spPr/>
        <p:txBody>
          <a:bodyPr/>
          <a:lstStyle/>
          <a:p>
            <a:r>
              <a:rPr lang="en-US" dirty="0"/>
              <a:t>Pembrolizumab/carboplatin/pemetrexed</a:t>
            </a:r>
          </a:p>
        </p:txBody>
      </p:sp>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a:xfrm>
            <a:off x="914638" y="241738"/>
            <a:ext cx="10362724" cy="1498600"/>
          </a:xfrm>
        </p:spPr>
        <p:txBody>
          <a:bodyPr>
            <a:noAutofit/>
          </a:bodyPr>
          <a:lstStyle/>
          <a:p>
            <a:r>
              <a:rPr lang="en-US" sz="2400" dirty="0"/>
              <a:t>Regulatory and reimbursement issues aside and assuming you could access all agents, what would be your </a:t>
            </a:r>
            <a:r>
              <a:rPr lang="en-US" sz="2400" u="sng" dirty="0"/>
              <a:t>first-line treatment recommendation</a:t>
            </a:r>
            <a:r>
              <a:rPr lang="en-US" sz="2400" dirty="0"/>
              <a:t> for a patient with metastatic NSCLC, a </a:t>
            </a:r>
            <a:r>
              <a:rPr lang="en-US" sz="2400" u="sng" dirty="0"/>
              <a:t>RET rearrangement</a:t>
            </a:r>
            <a:r>
              <a:rPr lang="en-US" sz="2400" dirty="0"/>
              <a:t> and a PD-L1 TPS of 60%?</a:t>
            </a:r>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10"/>
          </p:nvPr>
        </p:nvSpPr>
        <p:spPr/>
        <p:txBody>
          <a:bodyPr/>
          <a:lstStyle/>
          <a:p>
            <a:r>
              <a:rPr lang="en-US" dirty="0" err="1"/>
              <a:t>Pralsetinib</a:t>
            </a:r>
            <a:r>
              <a:rPr lang="en-US" dirty="0"/>
              <a:t> (BLU-667) or </a:t>
            </a:r>
            <a:r>
              <a:rPr lang="en-US" dirty="0" err="1"/>
              <a:t>selpercatinib</a:t>
            </a:r>
            <a:r>
              <a:rPr lang="en-US" dirty="0"/>
              <a:t> (LOXO-292) </a:t>
            </a:r>
          </a:p>
        </p:txBody>
      </p:sp>
      <p:sp>
        <p:nvSpPr>
          <p:cNvPr id="19" name="Content Placeholder 18">
            <a:extLst>
              <a:ext uri="{FF2B5EF4-FFF2-40B4-BE49-F238E27FC236}">
                <a16:creationId xmlns:a16="http://schemas.microsoft.com/office/drawing/2014/main" id="{0F78090E-1298-8145-93B8-D2D3A55E9322}"/>
              </a:ext>
            </a:extLst>
          </p:cNvPr>
          <p:cNvSpPr>
            <a:spLocks noGrp="1"/>
          </p:cNvSpPr>
          <p:nvPr>
            <p:ph idx="11"/>
          </p:nvPr>
        </p:nvSpPr>
        <p:spPr/>
        <p:txBody>
          <a:bodyPr/>
          <a:lstStyle/>
          <a:p>
            <a:r>
              <a:rPr lang="en-US" dirty="0" err="1"/>
              <a:t>Pralsetinib</a:t>
            </a:r>
            <a:r>
              <a:rPr lang="en-US" dirty="0"/>
              <a:t> or </a:t>
            </a:r>
            <a:r>
              <a:rPr lang="en-US" dirty="0" err="1"/>
              <a:t>selpercatinib</a:t>
            </a:r>
            <a:endParaRPr lang="en-US" dirty="0"/>
          </a:p>
        </p:txBody>
      </p:sp>
      <p:sp>
        <p:nvSpPr>
          <p:cNvPr id="22" name="Content Placeholder 21">
            <a:extLst>
              <a:ext uri="{FF2B5EF4-FFF2-40B4-BE49-F238E27FC236}">
                <a16:creationId xmlns:a16="http://schemas.microsoft.com/office/drawing/2014/main" id="{87907B77-1BA9-CE46-830F-4B6C95BD7E9F}"/>
              </a:ext>
            </a:extLst>
          </p:cNvPr>
          <p:cNvSpPr>
            <a:spLocks noGrp="1"/>
          </p:cNvSpPr>
          <p:nvPr>
            <p:ph idx="14"/>
          </p:nvPr>
        </p:nvSpPr>
        <p:spPr/>
        <p:txBody>
          <a:bodyPr/>
          <a:lstStyle/>
          <a:p>
            <a:r>
              <a:rPr lang="en-US" dirty="0" err="1"/>
              <a:t>Pralsetinib</a:t>
            </a:r>
            <a:endParaRPr lang="en-US" dirty="0"/>
          </a:p>
        </p:txBody>
      </p:sp>
      <p:sp>
        <p:nvSpPr>
          <p:cNvPr id="23" name="Content Placeholder 22">
            <a:extLst>
              <a:ext uri="{FF2B5EF4-FFF2-40B4-BE49-F238E27FC236}">
                <a16:creationId xmlns:a16="http://schemas.microsoft.com/office/drawing/2014/main" id="{5B89FD64-CB0F-8E41-9580-D759386EC5A6}"/>
              </a:ext>
            </a:extLst>
          </p:cNvPr>
          <p:cNvSpPr>
            <a:spLocks noGrp="1"/>
          </p:cNvSpPr>
          <p:nvPr>
            <p:ph idx="15"/>
          </p:nvPr>
        </p:nvSpPr>
        <p:spPr/>
        <p:txBody>
          <a:bodyPr/>
          <a:lstStyle/>
          <a:p>
            <a:r>
              <a:rPr lang="en-US" dirty="0" err="1"/>
              <a:t>Selpercatinib</a:t>
            </a:r>
            <a:endParaRPr lang="en-US" dirty="0"/>
          </a:p>
        </p:txBody>
      </p:sp>
      <p:sp>
        <p:nvSpPr>
          <p:cNvPr id="27" name="Content Placeholder 26">
            <a:extLst>
              <a:ext uri="{FF2B5EF4-FFF2-40B4-BE49-F238E27FC236}">
                <a16:creationId xmlns:a16="http://schemas.microsoft.com/office/drawing/2014/main" id="{6699C4AA-E1F8-2B4E-9172-6D25399CCB4E}"/>
              </a:ext>
            </a:extLst>
          </p:cNvPr>
          <p:cNvSpPr>
            <a:spLocks noGrp="1"/>
          </p:cNvSpPr>
          <p:nvPr>
            <p:ph idx="13"/>
          </p:nvPr>
        </p:nvSpPr>
        <p:spPr/>
        <p:txBody>
          <a:bodyPr/>
          <a:lstStyle/>
          <a:p>
            <a:r>
              <a:rPr lang="en-US" dirty="0" err="1"/>
              <a:t>Selpercatinib</a:t>
            </a:r>
            <a:endParaRPr lang="en-US" dirty="0"/>
          </a:p>
        </p:txBody>
      </p:sp>
      <p:sp>
        <p:nvSpPr>
          <p:cNvPr id="29" name="Content Placeholder 28">
            <a:extLst>
              <a:ext uri="{FF2B5EF4-FFF2-40B4-BE49-F238E27FC236}">
                <a16:creationId xmlns:a16="http://schemas.microsoft.com/office/drawing/2014/main" id="{D3D874F2-F2DB-714E-9CA6-000258107C74}"/>
              </a:ext>
            </a:extLst>
          </p:cNvPr>
          <p:cNvSpPr>
            <a:spLocks noGrp="1"/>
          </p:cNvSpPr>
          <p:nvPr>
            <p:ph idx="12"/>
          </p:nvPr>
        </p:nvSpPr>
        <p:spPr/>
        <p:txBody>
          <a:bodyPr/>
          <a:lstStyle/>
          <a:p>
            <a:r>
              <a:rPr lang="en-US" dirty="0" err="1"/>
              <a:t>Selpercatinib</a:t>
            </a:r>
            <a:endParaRPr lang="en-US" dirty="0"/>
          </a:p>
        </p:txBody>
      </p:sp>
    </p:spTree>
    <p:extLst>
      <p:ext uri="{BB962C8B-B14F-4D97-AF65-F5344CB8AC3E}">
        <p14:creationId xmlns:p14="http://schemas.microsoft.com/office/powerpoint/2010/main" val="2335377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83974" y="1294066"/>
            <a:ext cx="10363200" cy="2134934"/>
          </a:xfrm>
        </p:spPr>
        <p:txBody>
          <a:bodyPr/>
          <a:lstStyle/>
          <a:p>
            <a:r>
              <a:rPr lang="en-US" cap="none" dirty="0"/>
              <a:t>Registrational Results of LIBRETTO-001: </a:t>
            </a:r>
            <a:br>
              <a:rPr lang="en-US" cap="none" dirty="0"/>
            </a:br>
            <a:r>
              <a:rPr lang="en-US" cap="none" dirty="0"/>
              <a:t>A Phase 1/2 Trial of </a:t>
            </a:r>
            <a:r>
              <a:rPr lang="en-US" cap="none" dirty="0" err="1"/>
              <a:t>Selpercatinib</a:t>
            </a:r>
            <a:r>
              <a:rPr lang="en-US" cap="none" dirty="0"/>
              <a:t> (LOXO-292) in Patients with RET Fusion-Positive Lung Cancers  </a:t>
            </a:r>
            <a:br>
              <a:rPr lang="en-US" cap="none" dirty="0"/>
            </a:br>
            <a:br>
              <a:rPr lang="en-US" dirty="0"/>
            </a:br>
            <a:r>
              <a:rPr lang="en-US" sz="3600" cap="none" dirty="0"/>
              <a:t> </a:t>
            </a:r>
            <a:r>
              <a:rPr lang="en-US" sz="3600" dirty="0"/>
              <a:t> </a:t>
            </a:r>
            <a:br>
              <a:rPr lang="en-US" sz="3600" dirty="0"/>
            </a:br>
            <a:endParaRPr lang="en-US" sz="3600"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3614737"/>
            <a:ext cx="10363200" cy="1714657"/>
          </a:xfrm>
        </p:spPr>
        <p:txBody>
          <a:bodyPr/>
          <a:lstStyle/>
          <a:p>
            <a:r>
              <a:rPr lang="en-US" sz="3200" dirty="0" err="1"/>
              <a:t>Drilon</a:t>
            </a:r>
            <a:r>
              <a:rPr lang="en-US" sz="3200" dirty="0"/>
              <a:t> A et al. </a:t>
            </a:r>
          </a:p>
          <a:p>
            <a:r>
              <a:rPr lang="en-US" sz="3200" i="1" dirty="0"/>
              <a:t>Proc IASLC </a:t>
            </a:r>
            <a:r>
              <a:rPr lang="en-US" sz="3200" dirty="0"/>
              <a:t>2019;Abstract PL02.08. </a:t>
            </a:r>
          </a:p>
        </p:txBody>
      </p:sp>
    </p:spTree>
    <p:extLst>
      <p:ext uri="{BB962C8B-B14F-4D97-AF65-F5344CB8AC3E}">
        <p14:creationId xmlns:p14="http://schemas.microsoft.com/office/powerpoint/2010/main" val="30783503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50A4-D018-F242-AB9E-E19A0F6C3061}"/>
              </a:ext>
            </a:extLst>
          </p:cNvPr>
          <p:cNvSpPr>
            <a:spLocks noGrp="1"/>
          </p:cNvSpPr>
          <p:nvPr>
            <p:ph type="title"/>
          </p:nvPr>
        </p:nvSpPr>
        <p:spPr>
          <a:xfrm>
            <a:off x="584824" y="79990"/>
            <a:ext cx="11105006" cy="1143000"/>
          </a:xfrm>
        </p:spPr>
        <p:txBody>
          <a:bodyPr/>
          <a:lstStyle/>
          <a:p>
            <a:r>
              <a:rPr lang="en-US" sz="2800" dirty="0">
                <a:solidFill>
                  <a:srgbClr val="BBE0E4"/>
                </a:solidFill>
              </a:rPr>
              <a:t>LIBRETTO-001: Primary Analysis Set (PAS) with </a:t>
            </a:r>
            <a:r>
              <a:rPr lang="en-US" sz="2800" dirty="0" err="1">
                <a:solidFill>
                  <a:srgbClr val="BBE0E4"/>
                </a:solidFill>
              </a:rPr>
              <a:t>Selpercatinib</a:t>
            </a:r>
            <a:r>
              <a:rPr lang="en-US" sz="2800" dirty="0">
                <a:solidFill>
                  <a:srgbClr val="BBE0E4"/>
                </a:solidFill>
              </a:rPr>
              <a:t> for Lung Cancer with RET Fusion </a:t>
            </a:r>
            <a:br>
              <a:rPr lang="en-US" sz="2800" dirty="0">
                <a:solidFill>
                  <a:srgbClr val="BBE0E4"/>
                </a:solidFill>
              </a:rPr>
            </a:br>
            <a:r>
              <a:rPr lang="en-US" sz="2000" dirty="0">
                <a:solidFill>
                  <a:srgbClr val="BBE0E4"/>
                </a:solidFill>
              </a:rPr>
              <a:t>(N = 105 Who Received Prior Platinum Chemotherapy)</a:t>
            </a:r>
          </a:p>
        </p:txBody>
      </p:sp>
      <p:sp>
        <p:nvSpPr>
          <p:cNvPr id="5" name="TextBox 4">
            <a:extLst>
              <a:ext uri="{FF2B5EF4-FFF2-40B4-BE49-F238E27FC236}">
                <a16:creationId xmlns:a16="http://schemas.microsoft.com/office/drawing/2014/main" id="{29D8FF64-E3DA-524E-A14C-EB78E5530B3A}"/>
              </a:ext>
            </a:extLst>
          </p:cNvPr>
          <p:cNvSpPr txBox="1"/>
          <p:nvPr/>
        </p:nvSpPr>
        <p:spPr>
          <a:xfrm>
            <a:off x="278879" y="6421168"/>
            <a:ext cx="4781822" cy="338554"/>
          </a:xfrm>
          <a:prstGeom prst="rect">
            <a:avLst/>
          </a:prstGeom>
          <a:noFill/>
        </p:spPr>
        <p:txBody>
          <a:bodyPr wrap="none" rtlCol="0">
            <a:spAutoFit/>
          </a:bodyPr>
          <a:lstStyle/>
          <a:p>
            <a:r>
              <a:rPr lang="en-US" sz="1600" dirty="0" err="1"/>
              <a:t>Drilon</a:t>
            </a:r>
            <a:r>
              <a:rPr lang="en-US" sz="1600" dirty="0"/>
              <a:t> A et al. </a:t>
            </a:r>
            <a:r>
              <a:rPr lang="en-US" sz="1600" i="1" dirty="0"/>
              <a:t>Proc IASLC </a:t>
            </a:r>
            <a:r>
              <a:rPr lang="en-US" sz="1600" dirty="0"/>
              <a:t>2019;Abstract PL02.08. </a:t>
            </a:r>
          </a:p>
        </p:txBody>
      </p:sp>
      <p:pic>
        <p:nvPicPr>
          <p:cNvPr id="11" name="Picture 10">
            <a:extLst>
              <a:ext uri="{FF2B5EF4-FFF2-40B4-BE49-F238E27FC236}">
                <a16:creationId xmlns:a16="http://schemas.microsoft.com/office/drawing/2014/main" id="{1C92772F-D4DD-5440-94AA-7AA51AE24985}"/>
              </a:ext>
            </a:extLst>
          </p:cNvPr>
          <p:cNvPicPr>
            <a:picLocks noChangeAspect="1"/>
          </p:cNvPicPr>
          <p:nvPr/>
        </p:nvPicPr>
        <p:blipFill>
          <a:blip r:embed="rId2"/>
          <a:srcRect/>
          <a:stretch/>
        </p:blipFill>
        <p:spPr>
          <a:xfrm>
            <a:off x="278879" y="1671086"/>
            <a:ext cx="11789229" cy="3336351"/>
          </a:xfrm>
          <a:prstGeom prst="rect">
            <a:avLst/>
          </a:prstGeom>
        </p:spPr>
      </p:pic>
      <p:sp>
        <p:nvSpPr>
          <p:cNvPr id="13" name="TextBox 12">
            <a:extLst>
              <a:ext uri="{FF2B5EF4-FFF2-40B4-BE49-F238E27FC236}">
                <a16:creationId xmlns:a16="http://schemas.microsoft.com/office/drawing/2014/main" id="{4736749B-5EF7-E24D-8702-18D22E103172}"/>
              </a:ext>
            </a:extLst>
          </p:cNvPr>
          <p:cNvSpPr txBox="1"/>
          <p:nvPr/>
        </p:nvSpPr>
        <p:spPr>
          <a:xfrm>
            <a:off x="2145247" y="1405983"/>
            <a:ext cx="2379176"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a:ea typeface="ＭＳ Ｐゴシック"/>
              </a:rPr>
              <a:t>Duration of response</a:t>
            </a:r>
          </a:p>
        </p:txBody>
      </p:sp>
      <p:sp>
        <p:nvSpPr>
          <p:cNvPr id="14" name="TextBox 13">
            <a:extLst>
              <a:ext uri="{FF2B5EF4-FFF2-40B4-BE49-F238E27FC236}">
                <a16:creationId xmlns:a16="http://schemas.microsoft.com/office/drawing/2014/main" id="{531A0CE1-2CCE-194D-B228-3E4741E17F62}"/>
              </a:ext>
            </a:extLst>
          </p:cNvPr>
          <p:cNvSpPr txBox="1"/>
          <p:nvPr/>
        </p:nvSpPr>
        <p:spPr>
          <a:xfrm>
            <a:off x="7781849" y="1317143"/>
            <a:ext cx="2820003"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a:ea typeface="ＭＳ Ｐゴシック"/>
              </a:rPr>
              <a:t>Progression-free survival</a:t>
            </a:r>
          </a:p>
        </p:txBody>
      </p:sp>
      <p:sp>
        <p:nvSpPr>
          <p:cNvPr id="15" name="TextBox 14">
            <a:extLst>
              <a:ext uri="{FF2B5EF4-FFF2-40B4-BE49-F238E27FC236}">
                <a16:creationId xmlns:a16="http://schemas.microsoft.com/office/drawing/2014/main" id="{07DCB1EB-5315-BE4B-A8F4-D97F840C06D2}"/>
              </a:ext>
            </a:extLst>
          </p:cNvPr>
          <p:cNvSpPr txBox="1"/>
          <p:nvPr/>
        </p:nvSpPr>
        <p:spPr>
          <a:xfrm>
            <a:off x="1054977" y="5020249"/>
            <a:ext cx="9408473" cy="101566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ORR = 68%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Intracranial ORR = 91%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Of 28 patients in the PAS that progressed, 23 continued treatment post-progression, for 0.2-16.4+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ORR, DOR, PFS similar regardless of prior therapy (</a:t>
            </a:r>
            <a:r>
              <a:rPr kumimoji="0" lang="en-US" sz="1500" b="0" i="0" u="none" strike="noStrike" kern="1200" cap="none" spc="0" normalizeH="0" baseline="0" noProof="0" dirty="0" err="1">
                <a:ln>
                  <a:noFill/>
                </a:ln>
                <a:solidFill>
                  <a:srgbClr val="FFFFFF"/>
                </a:solidFill>
                <a:effectLst/>
                <a:uLnTx/>
                <a:uFillTx/>
                <a:latin typeface="Arial"/>
                <a:ea typeface="ＭＳ Ｐゴシック"/>
              </a:rPr>
              <a:t>eg</a:t>
            </a:r>
            <a:r>
              <a:rPr kumimoji="0" lang="en-US" sz="1500" b="0" i="0" u="none" strike="noStrike" kern="1200" cap="none" spc="0" normalizeH="0" baseline="0" noProof="0" dirty="0">
                <a:ln>
                  <a:noFill/>
                </a:ln>
                <a:solidFill>
                  <a:srgbClr val="FFFFFF"/>
                </a:solidFill>
                <a:effectLst/>
                <a:uLnTx/>
                <a:uFillTx/>
                <a:latin typeface="Arial"/>
                <a:ea typeface="ＭＳ Ｐゴシック"/>
              </a:rPr>
              <a:t>, anti-PD-1/PD-L1, MKIs)</a:t>
            </a:r>
          </a:p>
        </p:txBody>
      </p:sp>
      <p:sp>
        <p:nvSpPr>
          <p:cNvPr id="16" name="TextBox 15">
            <a:extLst>
              <a:ext uri="{FF2B5EF4-FFF2-40B4-BE49-F238E27FC236}">
                <a16:creationId xmlns:a16="http://schemas.microsoft.com/office/drawing/2014/main" id="{96A507D5-86A0-0046-9CAC-4F4AF35A650A}"/>
              </a:ext>
            </a:extLst>
          </p:cNvPr>
          <p:cNvSpPr txBox="1"/>
          <p:nvPr/>
        </p:nvSpPr>
        <p:spPr>
          <a:xfrm>
            <a:off x="347923" y="6035912"/>
            <a:ext cx="117892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rPr>
              <a:t>Data cutoff: June 17</a:t>
            </a:r>
            <a:r>
              <a:rPr kumimoji="0" lang="en-US" sz="1200" b="0" i="0" u="none" strike="noStrike" kern="1200" cap="none" spc="0" normalizeH="0" baseline="30000" noProof="0" dirty="0">
                <a:ln>
                  <a:noFill/>
                </a:ln>
                <a:solidFill>
                  <a:srgbClr val="FFFFFF"/>
                </a:solidFill>
                <a:effectLst/>
                <a:uLnTx/>
                <a:uFillTx/>
                <a:latin typeface="Arial"/>
                <a:ea typeface="ＭＳ Ｐゴシック"/>
              </a:rPr>
              <a:t>th</a:t>
            </a:r>
            <a:r>
              <a:rPr kumimoji="0" lang="en-US" sz="1200" b="0" i="0" u="none" strike="noStrike" kern="1200" cap="none" spc="0" normalizeH="0" noProof="0" dirty="0">
                <a:ln>
                  <a:noFill/>
                </a:ln>
                <a:solidFill>
                  <a:srgbClr val="FFFFFF"/>
                </a:solidFill>
                <a:effectLst/>
                <a:uLnTx/>
                <a:uFillTx/>
                <a:latin typeface="Arial"/>
                <a:ea typeface="ＭＳ Ｐゴシック"/>
              </a:rPr>
              <a:t>, 2019. Shading in PAS Kaplan-Meier curves indicates the 95% confidence band. * Medians are not statistically stable due to a low number of events.</a:t>
            </a:r>
          </a:p>
        </p:txBody>
      </p:sp>
      <p:sp>
        <p:nvSpPr>
          <p:cNvPr id="17" name="TextBox 16">
            <a:extLst>
              <a:ext uri="{FF2B5EF4-FFF2-40B4-BE49-F238E27FC236}">
                <a16:creationId xmlns:a16="http://schemas.microsoft.com/office/drawing/2014/main" id="{AC8B4A3F-C03A-1E48-A128-BA49582FF7B0}"/>
              </a:ext>
            </a:extLst>
          </p:cNvPr>
          <p:cNvSpPr txBox="1"/>
          <p:nvPr/>
        </p:nvSpPr>
        <p:spPr>
          <a:xfrm>
            <a:off x="2145247" y="4387615"/>
            <a:ext cx="245932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ＭＳ Ｐゴシック"/>
              </a:rPr>
              <a:t>Months since start of response</a:t>
            </a:r>
          </a:p>
        </p:txBody>
      </p:sp>
      <p:sp>
        <p:nvSpPr>
          <p:cNvPr id="18" name="TextBox 17">
            <a:extLst>
              <a:ext uri="{FF2B5EF4-FFF2-40B4-BE49-F238E27FC236}">
                <a16:creationId xmlns:a16="http://schemas.microsoft.com/office/drawing/2014/main" id="{B1597AEE-5938-8C45-A3D4-95E838CD5116}"/>
              </a:ext>
            </a:extLst>
          </p:cNvPr>
          <p:cNvSpPr txBox="1"/>
          <p:nvPr/>
        </p:nvSpPr>
        <p:spPr>
          <a:xfrm rot="16200000">
            <a:off x="-654389" y="2809492"/>
            <a:ext cx="214353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ＭＳ Ｐゴシック"/>
              </a:rPr>
              <a:t>Patients with response (%)</a:t>
            </a:r>
          </a:p>
        </p:txBody>
      </p:sp>
      <p:sp>
        <p:nvSpPr>
          <p:cNvPr id="19" name="TextBox 18">
            <a:extLst>
              <a:ext uri="{FF2B5EF4-FFF2-40B4-BE49-F238E27FC236}">
                <a16:creationId xmlns:a16="http://schemas.microsoft.com/office/drawing/2014/main" id="{6F9A7E9B-391C-F04C-B835-BF2511C6F72A}"/>
              </a:ext>
            </a:extLst>
          </p:cNvPr>
          <p:cNvSpPr txBox="1"/>
          <p:nvPr/>
        </p:nvSpPr>
        <p:spPr>
          <a:xfrm>
            <a:off x="8140197" y="4374255"/>
            <a:ext cx="247535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ＭＳ Ｐゴシック"/>
              </a:rPr>
              <a:t>Months since start of treatment</a:t>
            </a:r>
          </a:p>
        </p:txBody>
      </p:sp>
      <p:sp>
        <p:nvSpPr>
          <p:cNvPr id="20" name="TextBox 19">
            <a:extLst>
              <a:ext uri="{FF2B5EF4-FFF2-40B4-BE49-F238E27FC236}">
                <a16:creationId xmlns:a16="http://schemas.microsoft.com/office/drawing/2014/main" id="{ADF7E782-1EC7-744A-A221-5A2F5E4B5F03}"/>
              </a:ext>
            </a:extLst>
          </p:cNvPr>
          <p:cNvSpPr txBox="1"/>
          <p:nvPr/>
        </p:nvSpPr>
        <p:spPr>
          <a:xfrm rot="16200000">
            <a:off x="5027943" y="2720091"/>
            <a:ext cx="270619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ＭＳ Ｐゴシック"/>
              </a:rPr>
              <a:t>Patients free from progression (%)</a:t>
            </a:r>
          </a:p>
        </p:txBody>
      </p:sp>
      <p:sp>
        <p:nvSpPr>
          <p:cNvPr id="21" name="TextBox 20">
            <a:extLst>
              <a:ext uri="{FF2B5EF4-FFF2-40B4-BE49-F238E27FC236}">
                <a16:creationId xmlns:a16="http://schemas.microsoft.com/office/drawing/2014/main" id="{2F1A3589-B779-0541-9CAB-88DA13D0E08C}"/>
              </a:ext>
            </a:extLst>
          </p:cNvPr>
          <p:cNvSpPr txBox="1"/>
          <p:nvPr/>
        </p:nvSpPr>
        <p:spPr>
          <a:xfrm>
            <a:off x="1159500" y="3460916"/>
            <a:ext cx="2367956" cy="6924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ＭＳ Ｐゴシック"/>
              </a:rPr>
              <a:t>Median DOR: 20.3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ＭＳ Ｐゴシック"/>
              </a:rPr>
              <a:t>Number of events: 16/69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ＭＳ Ｐゴシック"/>
              </a:rPr>
              <a:t>Median follow-up: 8.0 months</a:t>
            </a:r>
          </a:p>
        </p:txBody>
      </p:sp>
      <p:sp>
        <p:nvSpPr>
          <p:cNvPr id="22" name="TextBox 21">
            <a:extLst>
              <a:ext uri="{FF2B5EF4-FFF2-40B4-BE49-F238E27FC236}">
                <a16:creationId xmlns:a16="http://schemas.microsoft.com/office/drawing/2014/main" id="{CC03F0F9-984D-BF42-B1CE-AAC36774257C}"/>
              </a:ext>
            </a:extLst>
          </p:cNvPr>
          <p:cNvSpPr txBox="1"/>
          <p:nvPr/>
        </p:nvSpPr>
        <p:spPr>
          <a:xfrm>
            <a:off x="7129871" y="3460916"/>
            <a:ext cx="2367956" cy="6924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ＭＳ Ｐゴシック"/>
              </a:rPr>
              <a:t>Median PFS: 18.4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ＭＳ Ｐゴシック"/>
              </a:rPr>
              <a:t>Number of events: 33/105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a:ea typeface="ＭＳ Ｐゴシック"/>
              </a:rPr>
              <a:t>Median follow-up: 9.6 months</a:t>
            </a:r>
          </a:p>
        </p:txBody>
      </p:sp>
    </p:spTree>
    <p:extLst>
      <p:ext uri="{BB962C8B-B14F-4D97-AF65-F5344CB8AC3E}">
        <p14:creationId xmlns:p14="http://schemas.microsoft.com/office/powerpoint/2010/main" val="34840766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BF17-9DF2-A94E-9953-0B417539D610}"/>
              </a:ext>
            </a:extLst>
          </p:cNvPr>
          <p:cNvSpPr>
            <a:spLocks noGrp="1"/>
          </p:cNvSpPr>
          <p:nvPr>
            <p:ph type="title"/>
          </p:nvPr>
        </p:nvSpPr>
        <p:spPr>
          <a:xfrm>
            <a:off x="549744" y="0"/>
            <a:ext cx="10727619" cy="1143000"/>
          </a:xfrm>
        </p:spPr>
        <p:txBody>
          <a:bodyPr/>
          <a:lstStyle/>
          <a:p>
            <a:r>
              <a:rPr lang="en-US" sz="2800" dirty="0">
                <a:solidFill>
                  <a:srgbClr val="BBE0E4"/>
                </a:solidFill>
              </a:rPr>
              <a:t>LIBRETTO-001: Efficacy of </a:t>
            </a:r>
            <a:r>
              <a:rPr lang="en-US" sz="2800" dirty="0" err="1">
                <a:solidFill>
                  <a:srgbClr val="BBE0E4"/>
                </a:solidFill>
              </a:rPr>
              <a:t>Selpercatinib</a:t>
            </a:r>
            <a:r>
              <a:rPr lang="en-US" sz="2800" dirty="0">
                <a:solidFill>
                  <a:srgbClr val="BBE0E4"/>
                </a:solidFill>
              </a:rPr>
              <a:t> for Patients with Treatment-Naïve Lung Cancer and RET Fusion</a:t>
            </a:r>
          </a:p>
        </p:txBody>
      </p:sp>
      <p:sp>
        <p:nvSpPr>
          <p:cNvPr id="3" name="Rectangle 2">
            <a:extLst>
              <a:ext uri="{FF2B5EF4-FFF2-40B4-BE49-F238E27FC236}">
                <a16:creationId xmlns:a16="http://schemas.microsoft.com/office/drawing/2014/main" id="{A1377348-CDD4-0D41-9226-2199C4C2AEFC}"/>
              </a:ext>
            </a:extLst>
          </p:cNvPr>
          <p:cNvSpPr/>
          <p:nvPr/>
        </p:nvSpPr>
        <p:spPr>
          <a:xfrm>
            <a:off x="183984" y="6396335"/>
            <a:ext cx="4781822" cy="338554"/>
          </a:xfrm>
          <a:prstGeom prst="rect">
            <a:avLst/>
          </a:prstGeom>
        </p:spPr>
        <p:txBody>
          <a:bodyPr wrap="none">
            <a:spAutoFit/>
          </a:bodyPr>
          <a:lstStyle/>
          <a:p>
            <a:r>
              <a:rPr lang="en-US" sz="1600" dirty="0" err="1"/>
              <a:t>Drilon</a:t>
            </a:r>
            <a:r>
              <a:rPr lang="en-US" sz="1600" dirty="0"/>
              <a:t> A et al. </a:t>
            </a:r>
            <a:r>
              <a:rPr lang="en-US" sz="1600" i="1" dirty="0"/>
              <a:t>Proc IASLC </a:t>
            </a:r>
            <a:r>
              <a:rPr lang="en-US" sz="1600" dirty="0"/>
              <a:t>2019;Abstract PL02.08. </a:t>
            </a:r>
          </a:p>
        </p:txBody>
      </p:sp>
      <p:pic>
        <p:nvPicPr>
          <p:cNvPr id="9" name="Picture 8" descr="A close up of a logo&#10;&#10;Description automatically generated">
            <a:extLst>
              <a:ext uri="{FF2B5EF4-FFF2-40B4-BE49-F238E27FC236}">
                <a16:creationId xmlns:a16="http://schemas.microsoft.com/office/drawing/2014/main" id="{E25D2D6B-BF32-EE4E-B2C2-A70807C095AC}"/>
              </a:ext>
            </a:extLst>
          </p:cNvPr>
          <p:cNvPicPr>
            <a:picLocks noChangeAspect="1"/>
          </p:cNvPicPr>
          <p:nvPr/>
        </p:nvPicPr>
        <p:blipFill>
          <a:blip r:embed="rId2"/>
          <a:stretch>
            <a:fillRect/>
          </a:stretch>
        </p:blipFill>
        <p:spPr>
          <a:xfrm>
            <a:off x="1398082" y="1397837"/>
            <a:ext cx="9700861" cy="4704918"/>
          </a:xfrm>
          <a:prstGeom prst="rect">
            <a:avLst/>
          </a:prstGeom>
        </p:spPr>
      </p:pic>
      <p:sp>
        <p:nvSpPr>
          <p:cNvPr id="11" name="TextBox 10">
            <a:extLst>
              <a:ext uri="{FF2B5EF4-FFF2-40B4-BE49-F238E27FC236}">
                <a16:creationId xmlns:a16="http://schemas.microsoft.com/office/drawing/2014/main" id="{3F474D6E-FD28-724F-A5CF-F71289225997}"/>
              </a:ext>
            </a:extLst>
          </p:cNvPr>
          <p:cNvSpPr txBox="1"/>
          <p:nvPr/>
        </p:nvSpPr>
        <p:spPr>
          <a:xfrm rot="16200000">
            <a:off x="1843" y="3254573"/>
            <a:ext cx="2462533"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ＭＳ Ｐゴシック"/>
              </a:rPr>
              <a:t>Best tumor response (%)</a:t>
            </a:r>
          </a:p>
        </p:txBody>
      </p:sp>
      <p:graphicFrame>
        <p:nvGraphicFramePr>
          <p:cNvPr id="12" name="Table 11">
            <a:extLst>
              <a:ext uri="{FF2B5EF4-FFF2-40B4-BE49-F238E27FC236}">
                <a16:creationId xmlns:a16="http://schemas.microsoft.com/office/drawing/2014/main" id="{02F8CB25-9423-2945-83D0-804BD83EB760}"/>
              </a:ext>
            </a:extLst>
          </p:cNvPr>
          <p:cNvGraphicFramePr>
            <a:graphicFrameLocks noGrp="1"/>
          </p:cNvGraphicFramePr>
          <p:nvPr>
            <p:extLst>
              <p:ext uri="{D42A27DB-BD31-4B8C-83A1-F6EECF244321}">
                <p14:modId xmlns:p14="http://schemas.microsoft.com/office/powerpoint/2010/main" val="3559305881"/>
              </p:ext>
            </p:extLst>
          </p:nvPr>
        </p:nvGraphicFramePr>
        <p:xfrm>
          <a:off x="2146769" y="4265298"/>
          <a:ext cx="2918882" cy="1756021"/>
        </p:xfrm>
        <a:graphic>
          <a:graphicData uri="http://schemas.openxmlformats.org/drawingml/2006/table">
            <a:tbl>
              <a:tblPr>
                <a:solidFill>
                  <a:srgbClr val="072B50"/>
                </a:solidFill>
              </a:tblPr>
              <a:tblGrid>
                <a:gridCol w="1397973">
                  <a:extLst>
                    <a:ext uri="{9D8B030D-6E8A-4147-A177-3AD203B41FA5}">
                      <a16:colId xmlns:a16="http://schemas.microsoft.com/office/drawing/2014/main" val="4206517062"/>
                    </a:ext>
                  </a:extLst>
                </a:gridCol>
                <a:gridCol w="1520909">
                  <a:extLst>
                    <a:ext uri="{9D8B030D-6E8A-4147-A177-3AD203B41FA5}">
                      <a16:colId xmlns:a16="http://schemas.microsoft.com/office/drawing/2014/main" val="1446793993"/>
                    </a:ext>
                  </a:extLst>
                </a:gridCol>
              </a:tblGrid>
              <a:tr h="294544">
                <a:tc rowSpan="2">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ea typeface="ヒラギノ角ゴ Pro W3" charset="-128"/>
                        </a:rPr>
                        <a:t>ORR</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ea typeface="ヒラギノ角ゴ Pro W3" charset="-128"/>
                        </a:rPr>
                        <a:t>n = 34</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33672417"/>
                  </a:ext>
                </a:extLst>
              </a:tr>
              <a:tr h="306991">
                <a:tc vMerge="1">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200" b="1" i="0" u="none" strike="noStrike" cap="none" normalizeH="0" baseline="0" dirty="0">
                        <a:ln>
                          <a:noFill/>
                        </a:ln>
                        <a:solidFill>
                          <a:schemeClr val="tx1"/>
                        </a:solidFill>
                        <a:effectLst/>
                        <a:latin typeface="Arial" charset="0"/>
                        <a:ea typeface="ヒラギノ角ゴ Pro W3" charset="-128"/>
                      </a:endParaRP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ea typeface="ヒラギノ角ゴ Pro W3" charset="-128"/>
                        </a:rPr>
                        <a:t>85% </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251863186"/>
                  </a:ext>
                </a:extLst>
              </a:tr>
              <a:tr h="240518">
                <a:tc>
                  <a:txBody>
                    <a:bodyPr/>
                    <a:lstStyle/>
                    <a:p>
                      <a:r>
                        <a:rPr lang="en-US" sz="1200" b="0" dirty="0">
                          <a:solidFill>
                            <a:schemeClr val="tx1"/>
                          </a:solidFill>
                        </a:rPr>
                        <a:t>CR</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ea typeface="ヒラギノ角ゴ Pro W3" charset="-128"/>
                        </a:rPr>
                        <a:t>3%</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272375131"/>
                  </a:ext>
                </a:extLst>
              </a:tr>
              <a:tr h="240518">
                <a:tc>
                  <a:txBody>
                    <a:bodyPr/>
                    <a:lstStyle/>
                    <a:p>
                      <a:r>
                        <a:rPr lang="en-US" sz="1200" b="0" dirty="0">
                          <a:solidFill>
                            <a:schemeClr val="tx1"/>
                          </a:solidFill>
                        </a:rPr>
                        <a:t>PR</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ea typeface="ヒラギノ角ゴ Pro W3" charset="-128"/>
                        </a:rPr>
                        <a:t>82%</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167972996"/>
                  </a:ext>
                </a:extLst>
              </a:tr>
              <a:tr h="240518">
                <a:tc>
                  <a:txBody>
                    <a:bodyPr/>
                    <a:lstStyle/>
                    <a:p>
                      <a:r>
                        <a:rPr lang="en-US" sz="1200" b="0" dirty="0">
                          <a:solidFill>
                            <a:schemeClr val="tx1"/>
                          </a:solidFill>
                        </a:rPr>
                        <a:t>SD</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ea typeface="ヒラギノ角ゴ Pro W3" charset="-128"/>
                        </a:rPr>
                        <a:t>9%</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503226690"/>
                  </a:ext>
                </a:extLst>
              </a:tr>
              <a:tr h="21646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ea typeface="ヒラギノ角ゴ Pro W3" charset="-128"/>
                        </a:rPr>
                        <a:t>PD</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ea typeface="ヒラギノ角ゴ Pro W3" charset="-128"/>
                        </a:rPr>
                        <a:t>3%</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985019200"/>
                  </a:ext>
                </a:extLst>
              </a:tr>
              <a:tr h="21646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ea typeface="ヒラギノ角ゴ Pro W3" charset="-128"/>
                        </a:rPr>
                        <a:t>NE</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ea typeface="ヒラギノ角ゴ Pro W3" charset="-128"/>
                        </a:rPr>
                        <a:t>3%</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634205940"/>
                  </a:ext>
                </a:extLst>
              </a:tr>
            </a:tbl>
          </a:graphicData>
        </a:graphic>
      </p:graphicFrame>
    </p:spTree>
    <p:extLst>
      <p:ext uri="{BB962C8B-B14F-4D97-AF65-F5344CB8AC3E}">
        <p14:creationId xmlns:p14="http://schemas.microsoft.com/office/powerpoint/2010/main" val="1796411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id="{FE55E023-9C92-B142-BD5D-E6E993172839}"/>
              </a:ext>
            </a:extLst>
          </p:cNvPr>
          <p:cNvSpPr>
            <a:spLocks noChangeArrowheads="1"/>
          </p:cNvSpPr>
          <p:nvPr/>
        </p:nvSpPr>
        <p:spPr bwMode="auto">
          <a:xfrm>
            <a:off x="944880" y="1109012"/>
            <a:ext cx="10099040" cy="5117616"/>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 name="Title 1">
            <a:extLst>
              <a:ext uri="{FF2B5EF4-FFF2-40B4-BE49-F238E27FC236}">
                <a16:creationId xmlns:a16="http://schemas.microsoft.com/office/drawing/2014/main" id="{D138BE59-0F97-114C-9C10-84E73E7D4A36}"/>
              </a:ext>
            </a:extLst>
          </p:cNvPr>
          <p:cNvSpPr>
            <a:spLocks noGrp="1"/>
          </p:cNvSpPr>
          <p:nvPr>
            <p:ph type="title"/>
          </p:nvPr>
        </p:nvSpPr>
        <p:spPr>
          <a:xfrm>
            <a:off x="914639" y="0"/>
            <a:ext cx="10362724" cy="1108530"/>
          </a:xfrm>
        </p:spPr>
        <p:txBody>
          <a:bodyPr/>
          <a:lstStyle/>
          <a:p>
            <a:r>
              <a:rPr lang="en-US" sz="3200" dirty="0">
                <a:solidFill>
                  <a:srgbClr val="BBE0E4"/>
                </a:solidFill>
              </a:rPr>
              <a:t>LIBRETTO-001: Safety Profile</a:t>
            </a:r>
            <a:endParaRPr lang="en-US" dirty="0"/>
          </a:p>
        </p:txBody>
      </p:sp>
      <p:graphicFrame>
        <p:nvGraphicFramePr>
          <p:cNvPr id="6" name="Content Placeholder 5">
            <a:extLst>
              <a:ext uri="{FF2B5EF4-FFF2-40B4-BE49-F238E27FC236}">
                <a16:creationId xmlns:a16="http://schemas.microsoft.com/office/drawing/2014/main" id="{0B30EB68-6D1B-034C-97FE-1ECA11177839}"/>
              </a:ext>
            </a:extLst>
          </p:cNvPr>
          <p:cNvGraphicFramePr>
            <a:graphicFrameLocks noGrp="1"/>
          </p:cNvGraphicFramePr>
          <p:nvPr>
            <p:ph idx="1"/>
            <p:extLst>
              <p:ext uri="{D42A27DB-BD31-4B8C-83A1-F6EECF244321}">
                <p14:modId xmlns:p14="http://schemas.microsoft.com/office/powerpoint/2010/main" val="2239471777"/>
              </p:ext>
            </p:extLst>
          </p:nvPr>
        </p:nvGraphicFramePr>
        <p:xfrm>
          <a:off x="1087357" y="1216056"/>
          <a:ext cx="9804400" cy="4903046"/>
        </p:xfrm>
        <a:graphic>
          <a:graphicData uri="http://schemas.openxmlformats.org/drawingml/2006/table">
            <a:tbl>
              <a:tblPr firstRow="1" bandRow="1">
                <a:tableStyleId>{21E4AEA4-8DFA-4A89-87EB-49C32662AFE0}</a:tableStyleId>
              </a:tblPr>
              <a:tblGrid>
                <a:gridCol w="3223386">
                  <a:extLst>
                    <a:ext uri="{9D8B030D-6E8A-4147-A177-3AD203B41FA5}">
                      <a16:colId xmlns:a16="http://schemas.microsoft.com/office/drawing/2014/main" val="1956585214"/>
                    </a:ext>
                  </a:extLst>
                </a:gridCol>
                <a:gridCol w="3479354">
                  <a:extLst>
                    <a:ext uri="{9D8B030D-6E8A-4147-A177-3AD203B41FA5}">
                      <a16:colId xmlns:a16="http://schemas.microsoft.com/office/drawing/2014/main" val="3658781209"/>
                    </a:ext>
                  </a:extLst>
                </a:gridCol>
                <a:gridCol w="3101660">
                  <a:extLst>
                    <a:ext uri="{9D8B030D-6E8A-4147-A177-3AD203B41FA5}">
                      <a16:colId xmlns:a16="http://schemas.microsoft.com/office/drawing/2014/main" val="3017699171"/>
                    </a:ext>
                  </a:extLst>
                </a:gridCol>
              </a:tblGrid>
              <a:tr h="478366">
                <a:tc rowSpan="2">
                  <a:txBody>
                    <a:bodyPr/>
                    <a:lstStyle/>
                    <a:p>
                      <a:r>
                        <a:rPr lang="en-US" b="1" dirty="0"/>
                        <a:t>Treatment-related </a:t>
                      </a:r>
                      <a:br>
                        <a:rPr lang="en-US" b="1" dirty="0"/>
                      </a:br>
                      <a:r>
                        <a:rPr lang="en-US" b="1" dirty="0"/>
                        <a:t>adverse events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E"/>
                    </a:solidFill>
                  </a:tcPr>
                </a:tc>
                <a:tc gridSpan="2">
                  <a:txBody>
                    <a:bodyPr/>
                    <a:lstStyle/>
                    <a:p>
                      <a:pPr algn="ctr"/>
                      <a:r>
                        <a:rPr lang="en-US" b="1" dirty="0"/>
                        <a:t>Safety database (N = 531)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E"/>
                    </a:solidFill>
                  </a:tcPr>
                </a:tc>
                <a:tc hMerge="1">
                  <a:txBody>
                    <a:bodyPr/>
                    <a:lstStyle/>
                    <a:p>
                      <a:endParaRPr lang="en-US" dirty="0"/>
                    </a:p>
                  </a:txBody>
                  <a:tcPr>
                    <a:solidFill>
                      <a:srgbClr val="002A4E"/>
                    </a:solidFill>
                  </a:tcPr>
                </a:tc>
                <a:extLst>
                  <a:ext uri="{0D108BD9-81ED-4DB2-BD59-A6C34878D82A}">
                    <a16:rowId xmlns:a16="http://schemas.microsoft.com/office/drawing/2014/main" val="1704365946"/>
                  </a:ext>
                </a:extLst>
              </a:tr>
              <a:tr h="370840">
                <a:tc vMerge="1">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E"/>
                    </a:solidFill>
                  </a:tcPr>
                </a:tc>
                <a:tc>
                  <a:txBody>
                    <a:bodyPr/>
                    <a:lstStyle/>
                    <a:p>
                      <a:pPr algn="ctr"/>
                      <a:r>
                        <a:rPr lang="en-US" b="1" dirty="0"/>
                        <a:t>Grade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E"/>
                    </a:solidFill>
                  </a:tcPr>
                </a:tc>
                <a:tc>
                  <a:txBody>
                    <a:bodyPr/>
                    <a:lstStyle/>
                    <a:p>
                      <a:pPr algn="ctr"/>
                      <a:r>
                        <a:rPr lang="en-US" b="1" dirty="0"/>
                        <a:t>Grade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A4E"/>
                    </a:solidFill>
                  </a:tcPr>
                </a:tc>
                <a:extLst>
                  <a:ext uri="{0D108BD9-81ED-4DB2-BD59-A6C34878D82A}">
                    <a16:rowId xmlns:a16="http://schemas.microsoft.com/office/drawing/2014/main" val="251480794"/>
                  </a:ext>
                </a:extLst>
              </a:tr>
              <a:tr h="370840">
                <a:tc>
                  <a:txBody>
                    <a:bodyPr/>
                    <a:lstStyle/>
                    <a:p>
                      <a:r>
                        <a:rPr lang="en-US" dirty="0">
                          <a:solidFill>
                            <a:schemeClr val="tx1"/>
                          </a:solidFill>
                        </a:rPr>
                        <a:t>Dry 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053200426"/>
                  </a:ext>
                </a:extLst>
              </a:tr>
              <a:tr h="370840">
                <a:tc>
                  <a:txBody>
                    <a:bodyPr/>
                    <a:lstStyle/>
                    <a:p>
                      <a:r>
                        <a:rPr lang="en-US" dirty="0">
                          <a:solidFill>
                            <a:schemeClr val="tx1"/>
                          </a:solidFill>
                        </a:rPr>
                        <a:t>Diarrhea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914966162"/>
                  </a:ext>
                </a:extLst>
              </a:tr>
              <a:tr h="370840">
                <a:tc>
                  <a:txBody>
                    <a:bodyPr/>
                    <a:lstStyle/>
                    <a:p>
                      <a:r>
                        <a:rPr lang="en-US" dirty="0">
                          <a:solidFill>
                            <a:schemeClr val="tx1"/>
                          </a:solidFill>
                        </a:rPr>
                        <a:t>Hypertension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176299120"/>
                  </a:ext>
                </a:extLst>
              </a:tr>
              <a:tr h="370840">
                <a:tc>
                  <a:txBody>
                    <a:bodyPr/>
                    <a:lstStyle/>
                    <a:p>
                      <a:r>
                        <a:rPr lang="en-US" dirty="0">
                          <a:solidFill>
                            <a:schemeClr val="tx1"/>
                          </a:solidFill>
                        </a:rPr>
                        <a:t>Increased 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793409679"/>
                  </a:ext>
                </a:extLst>
              </a:tr>
              <a:tr h="370840">
                <a:tc>
                  <a:txBody>
                    <a:bodyPr/>
                    <a:lstStyle/>
                    <a:p>
                      <a:r>
                        <a:rPr lang="en-US" dirty="0">
                          <a:solidFill>
                            <a:schemeClr val="tx1"/>
                          </a:solidFill>
                        </a:rPr>
                        <a:t>Increased ALT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254033135"/>
                  </a:ext>
                </a:extLst>
              </a:tr>
              <a:tr h="370840">
                <a:tc>
                  <a:txBody>
                    <a:bodyPr/>
                    <a:lstStyle/>
                    <a:p>
                      <a:r>
                        <a:rPr lang="en-US" dirty="0">
                          <a:solidFill>
                            <a:schemeClr val="tx1"/>
                          </a:solidFill>
                        </a:rPr>
                        <a:t>Fatigue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&lt;1%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460479152"/>
                  </a:ext>
                </a:extLst>
              </a:tr>
              <a:tr h="178752">
                <a:tc>
                  <a:txBody>
                    <a:bodyPr/>
                    <a:lstStyle/>
                    <a:p>
                      <a:r>
                        <a:rPr lang="en-US" dirty="0">
                          <a:solidFill>
                            <a:schemeClr val="tx1"/>
                          </a:solidFill>
                        </a:rPr>
                        <a:t>Constipation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&lt;1%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78028613"/>
                  </a:ext>
                </a:extLst>
              </a:tr>
              <a:tr h="178752">
                <a:tc>
                  <a:txBody>
                    <a:bodyPr/>
                    <a:lstStyle/>
                    <a:p>
                      <a:r>
                        <a:rPr lang="en-US" dirty="0">
                          <a:solidFill>
                            <a:schemeClr val="tx1"/>
                          </a:solidFill>
                        </a:rPr>
                        <a:t>Headache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&lt;1%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598942789"/>
                  </a:ext>
                </a:extLst>
              </a:tr>
              <a:tr h="178752">
                <a:tc>
                  <a:txBody>
                    <a:bodyPr/>
                    <a:lstStyle/>
                    <a:p>
                      <a:r>
                        <a:rPr lang="en-US" dirty="0">
                          <a:solidFill>
                            <a:schemeClr val="tx1"/>
                          </a:solidFill>
                        </a:rPr>
                        <a:t>Nausea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&lt;1%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663556385"/>
                  </a:ext>
                </a:extLst>
              </a:tr>
              <a:tr h="178752">
                <a:tc>
                  <a:txBody>
                    <a:bodyPr/>
                    <a:lstStyle/>
                    <a:p>
                      <a:r>
                        <a:rPr lang="en-US" dirty="0">
                          <a:solidFill>
                            <a:schemeClr val="tx1"/>
                          </a:solidFill>
                        </a:rPr>
                        <a:t>Peripheral edema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980471383"/>
                  </a:ext>
                </a:extLst>
              </a:tr>
              <a:tr h="178752">
                <a:tc>
                  <a:txBody>
                    <a:bodyPr/>
                    <a:lstStyle/>
                    <a:p>
                      <a:r>
                        <a:rPr lang="en-US" dirty="0">
                          <a:solidFill>
                            <a:schemeClr val="tx1"/>
                          </a:solidFill>
                        </a:rPr>
                        <a:t>Increased creatinine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758217033"/>
                  </a:ext>
                </a:extLst>
              </a:tr>
            </a:tbl>
          </a:graphicData>
        </a:graphic>
      </p:graphicFrame>
      <p:sp>
        <p:nvSpPr>
          <p:cNvPr id="4" name="TextBox 3">
            <a:extLst>
              <a:ext uri="{FF2B5EF4-FFF2-40B4-BE49-F238E27FC236}">
                <a16:creationId xmlns:a16="http://schemas.microsoft.com/office/drawing/2014/main" id="{0D866E0B-6EDB-5444-B31D-72F83528660D}"/>
              </a:ext>
            </a:extLst>
          </p:cNvPr>
          <p:cNvSpPr txBox="1"/>
          <p:nvPr/>
        </p:nvSpPr>
        <p:spPr>
          <a:xfrm>
            <a:off x="245269" y="6485991"/>
            <a:ext cx="4781822" cy="338554"/>
          </a:xfrm>
          <a:prstGeom prst="rect">
            <a:avLst/>
          </a:prstGeom>
          <a:noFill/>
        </p:spPr>
        <p:txBody>
          <a:bodyPr wrap="none" rtlCol="0">
            <a:spAutoFit/>
          </a:bodyPr>
          <a:lstStyle/>
          <a:p>
            <a:r>
              <a:rPr lang="en-US" sz="1600" dirty="0" err="1"/>
              <a:t>Drilon</a:t>
            </a:r>
            <a:r>
              <a:rPr lang="en-US" sz="1600" dirty="0"/>
              <a:t> A et al. </a:t>
            </a:r>
            <a:r>
              <a:rPr lang="en-US" sz="1600" i="1" dirty="0"/>
              <a:t>Proc IASLC </a:t>
            </a:r>
            <a:r>
              <a:rPr lang="en-US" sz="1600" dirty="0"/>
              <a:t>2019;Abstract PL02.08. </a:t>
            </a:r>
          </a:p>
        </p:txBody>
      </p:sp>
    </p:spTree>
    <p:extLst>
      <p:ext uri="{BB962C8B-B14F-4D97-AF65-F5344CB8AC3E}">
        <p14:creationId xmlns:p14="http://schemas.microsoft.com/office/powerpoint/2010/main" val="456164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F633E6-4849-5540-8A1E-CC646B2486E7}"/>
              </a:ext>
            </a:extLst>
          </p:cNvPr>
          <p:cNvGraphicFramePr>
            <a:graphicFrameLocks noGrp="1"/>
          </p:cNvGraphicFramePr>
          <p:nvPr/>
        </p:nvGraphicFramePr>
        <p:xfrm>
          <a:off x="1221441" y="1795180"/>
          <a:ext cx="9749118" cy="3664325"/>
        </p:xfrm>
        <a:graphic>
          <a:graphicData uri="http://schemas.openxmlformats.org/drawingml/2006/table">
            <a:tbl>
              <a:tblPr firstRow="1" bandRow="1">
                <a:tableStyleId>{5C22544A-7EE6-4342-B048-85BDC9FD1C3A}</a:tableStyleId>
              </a:tblPr>
              <a:tblGrid>
                <a:gridCol w="2958353">
                  <a:extLst>
                    <a:ext uri="{9D8B030D-6E8A-4147-A177-3AD203B41FA5}">
                      <a16:colId xmlns:a16="http://schemas.microsoft.com/office/drawing/2014/main" val="3823286527"/>
                    </a:ext>
                  </a:extLst>
                </a:gridCol>
                <a:gridCol w="6790765">
                  <a:extLst>
                    <a:ext uri="{9D8B030D-6E8A-4147-A177-3AD203B41FA5}">
                      <a16:colId xmlns:a16="http://schemas.microsoft.com/office/drawing/2014/main" val="2580467074"/>
                    </a:ext>
                  </a:extLst>
                </a:gridCol>
              </a:tblGrid>
              <a:tr h="82637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lt1"/>
                          </a:solidFill>
                          <a:effectLst/>
                          <a:latin typeface="+mn-lt"/>
                          <a:ea typeface="+mn-ea"/>
                          <a:cs typeface="+mn-cs"/>
                        </a:rPr>
                        <a:t>Advisory Committee</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dirty="0">
                          <a:solidFill>
                            <a:schemeClr val="lt1"/>
                          </a:solidFill>
                          <a:effectLst/>
                          <a:latin typeface="+mn-lt"/>
                          <a:ea typeface="+mn-ea"/>
                          <a:cs typeface="+mn-cs"/>
                        </a:rPr>
                        <a:t>EMD Serono Inc, Genentech, </a:t>
                      </a:r>
                      <a:r>
                        <a:rPr lang="en-US" sz="1800" b="0" i="0" u="none" strike="noStrike" kern="1200" dirty="0" err="1">
                          <a:solidFill>
                            <a:schemeClr val="lt1"/>
                          </a:solidFill>
                          <a:effectLst/>
                          <a:latin typeface="+mn-lt"/>
                          <a:ea typeface="+mn-ea"/>
                          <a:cs typeface="+mn-cs"/>
                        </a:rPr>
                        <a:t>Xcovery</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12452"/>
                  </a:ext>
                </a:extLst>
              </a:tr>
              <a:tr h="1012491">
                <a:tc>
                  <a:txBody>
                    <a:bodyPr/>
                    <a:lstStyle/>
                    <a:p>
                      <a:r>
                        <a:rPr lang="en-US" sz="1800" b="1" i="0" u="none" strike="noStrike" kern="1200" dirty="0">
                          <a:solidFill>
                            <a:schemeClr val="dk1"/>
                          </a:solidFill>
                          <a:effectLst/>
                          <a:latin typeface="+mn-lt"/>
                          <a:ea typeface="+mn-ea"/>
                          <a:cs typeface="+mn-cs"/>
                        </a:rPr>
                        <a:t>Consulting Agreements</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dirty="0">
                          <a:solidFill>
                            <a:schemeClr val="dk1"/>
                          </a:solidFill>
                          <a:effectLst/>
                          <a:latin typeface="+mn-lt"/>
                          <a:ea typeface="+mn-ea"/>
                          <a:cs typeface="+mn-cs"/>
                        </a:rPr>
                        <a:t>AbbVie Inc, AstraZeneca Pharmaceuticals LP, EMD Serono Inc, Genentech, Incyte Corporation, Merck, Pfizer Inc, Roche Laboratories Inc, </a:t>
                      </a:r>
                      <a:r>
                        <a:rPr lang="en-US" sz="1800" b="0" i="0" u="none" strike="noStrike" kern="1200" dirty="0" err="1">
                          <a:solidFill>
                            <a:schemeClr val="dk1"/>
                          </a:solidFill>
                          <a:effectLst/>
                          <a:latin typeface="+mn-lt"/>
                          <a:ea typeface="+mn-ea"/>
                          <a:cs typeface="+mn-cs"/>
                        </a:rPr>
                        <a:t>Tesaro</a:t>
                      </a:r>
                      <a:r>
                        <a:rPr lang="en-US" sz="1800" b="0" i="0" u="none" strike="noStrike" kern="1200" dirty="0">
                          <a:solidFill>
                            <a:schemeClr val="dk1"/>
                          </a:solidFill>
                          <a:effectLst/>
                          <a:latin typeface="+mn-lt"/>
                          <a:ea typeface="+mn-ea"/>
                          <a:cs typeface="+mn-cs"/>
                        </a:rPr>
                        <a:t>, A GSK Company, </a:t>
                      </a:r>
                      <a:r>
                        <a:rPr lang="en-US" sz="1800" b="0" i="0" u="none" strike="noStrike" kern="1200" dirty="0" err="1">
                          <a:solidFill>
                            <a:schemeClr val="dk1"/>
                          </a:solidFill>
                          <a:effectLst/>
                          <a:latin typeface="+mn-lt"/>
                          <a:ea typeface="+mn-ea"/>
                          <a:cs typeface="+mn-cs"/>
                        </a:rPr>
                        <a:t>Xcovery</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529035"/>
                  </a:ext>
                </a:extLst>
              </a:tr>
              <a:tr h="1316238">
                <a:tc>
                  <a:txBody>
                    <a:bodyPr/>
                    <a:lstStyle/>
                    <a:p>
                      <a:r>
                        <a:rPr lang="en-US" sz="1800" b="1" i="0" u="none" strike="noStrike" kern="1200" dirty="0">
                          <a:solidFill>
                            <a:schemeClr val="dk1"/>
                          </a:solidFill>
                          <a:effectLst/>
                          <a:latin typeface="+mn-lt"/>
                          <a:ea typeface="+mn-ea"/>
                          <a:cs typeface="+mn-cs"/>
                        </a:rPr>
                        <a:t>Contracted Research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dirty="0">
                          <a:solidFill>
                            <a:schemeClr val="dk1"/>
                          </a:solidFill>
                          <a:effectLst/>
                          <a:latin typeface="+mn-lt"/>
                          <a:ea typeface="+mn-ea"/>
                          <a:cs typeface="+mn-cs"/>
                        </a:rPr>
                        <a:t>AbbVie Inc, AstraZeneca Pharmaceuticals LP, Bayer HealthCare Pharmaceuticals, Boehringer Ingelheim Pharmaceuticals Inc, Bristol-Myers Squibb Company, Genentech, Incyte Corporation, Merck, Takeda Oncology, </a:t>
                      </a:r>
                      <a:r>
                        <a:rPr lang="en-US" sz="1800" b="0" i="0" u="none" strike="noStrike" kern="1200" dirty="0" err="1">
                          <a:solidFill>
                            <a:schemeClr val="dk1"/>
                          </a:solidFill>
                          <a:effectLst/>
                          <a:latin typeface="+mn-lt"/>
                          <a:ea typeface="+mn-ea"/>
                          <a:cs typeface="+mn-cs"/>
                        </a:rPr>
                        <a:t>Xcovery</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16467"/>
                  </a:ext>
                </a:extLst>
              </a:tr>
              <a:tr h="509223">
                <a:tc>
                  <a:txBody>
                    <a:bodyPr/>
                    <a:lstStyle/>
                    <a:p>
                      <a:r>
                        <a:rPr lang="en-US" sz="1800" b="1" i="0" u="none" strike="noStrike" kern="1200" dirty="0">
                          <a:solidFill>
                            <a:schemeClr val="dk1"/>
                          </a:solidFill>
                          <a:effectLst/>
                          <a:latin typeface="+mn-lt"/>
                          <a:ea typeface="+mn-ea"/>
                          <a:cs typeface="+mn-cs"/>
                        </a:rPr>
                        <a:t>Paid Travel</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dirty="0">
                          <a:solidFill>
                            <a:schemeClr val="dk1"/>
                          </a:solidFill>
                          <a:effectLst/>
                          <a:latin typeface="+mn-lt"/>
                          <a:ea typeface="+mn-ea"/>
                          <a:cs typeface="+mn-cs"/>
                        </a:rPr>
                        <a:t>Bristol-Myers Squibb Company, </a:t>
                      </a:r>
                      <a:r>
                        <a:rPr lang="en-US" sz="1800" b="0" i="0" u="none" strike="noStrike" kern="1200" dirty="0" err="1">
                          <a:solidFill>
                            <a:schemeClr val="dk1"/>
                          </a:solidFill>
                          <a:effectLst/>
                          <a:latin typeface="+mn-lt"/>
                          <a:ea typeface="+mn-ea"/>
                          <a:cs typeface="+mn-cs"/>
                        </a:rPr>
                        <a:t>Xcovery</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930702"/>
                  </a:ext>
                </a:extLst>
              </a:tr>
            </a:tbl>
          </a:graphicData>
        </a:graphic>
      </p:graphicFrame>
      <p:sp>
        <p:nvSpPr>
          <p:cNvPr id="3" name="Title 2">
            <a:extLst>
              <a:ext uri="{FF2B5EF4-FFF2-40B4-BE49-F238E27FC236}">
                <a16:creationId xmlns:a16="http://schemas.microsoft.com/office/drawing/2014/main" id="{7D5FEB10-6D0D-6447-A9FE-3E61CDE56602}"/>
              </a:ext>
            </a:extLst>
          </p:cNvPr>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22020668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83973" y="843671"/>
            <a:ext cx="9780483" cy="3010698"/>
          </a:xfrm>
        </p:spPr>
        <p:txBody>
          <a:bodyPr/>
          <a:lstStyle/>
          <a:p>
            <a:r>
              <a:rPr lang="en-US" cap="none" dirty="0"/>
              <a:t>Clinical Activity and Tolerability of BLU-667, a Highly Potent and Selective RET Inhibitor, in Patients (pts) with Advanced RET-Fusion+ Non-Small Cell Lung Cancer (NSCLC)</a:t>
            </a:r>
            <a:br>
              <a:rPr lang="en-US" cap="none" dirty="0"/>
            </a:br>
            <a:r>
              <a:rPr lang="en-US" sz="3600" cap="none" dirty="0"/>
              <a:t>  </a:t>
            </a:r>
            <a:br>
              <a:rPr lang="en-US" sz="3600" cap="none" dirty="0"/>
            </a:br>
            <a:endParaRPr lang="en-US" sz="3600" cap="none"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3854369"/>
            <a:ext cx="10363200" cy="1714657"/>
          </a:xfrm>
        </p:spPr>
        <p:txBody>
          <a:bodyPr/>
          <a:lstStyle/>
          <a:p>
            <a:r>
              <a:rPr lang="en-US" sz="3200" dirty="0" err="1">
                <a:latin typeface="Arial" charset="0"/>
                <a:ea typeface="ＭＳ Ｐゴシック" charset="0"/>
                <a:cs typeface="ＭＳ Ｐゴシック" charset="0"/>
              </a:rPr>
              <a:t>Gainor</a:t>
            </a:r>
            <a:r>
              <a:rPr lang="en-US" sz="3200" dirty="0">
                <a:latin typeface="Arial" charset="0"/>
                <a:ea typeface="ＭＳ Ｐゴシック" charset="0"/>
                <a:cs typeface="ＭＳ Ｐゴシック" charset="0"/>
              </a:rPr>
              <a:t> JF et al. </a:t>
            </a:r>
            <a:br>
              <a:rPr lang="en-US" sz="3200" dirty="0">
                <a:latin typeface="Arial" charset="0"/>
                <a:ea typeface="ＭＳ Ｐゴシック" charset="0"/>
                <a:cs typeface="ＭＳ Ｐゴシック" charset="0"/>
              </a:rPr>
            </a:br>
            <a:r>
              <a:rPr lang="en-US" sz="3200" i="1" dirty="0">
                <a:latin typeface="Arial" charset="0"/>
                <a:ea typeface="ＭＳ Ｐゴシック" charset="0"/>
                <a:cs typeface="ＭＳ Ｐゴシック" charset="0"/>
              </a:rPr>
              <a:t>Proc</a:t>
            </a:r>
            <a:r>
              <a:rPr lang="en-US" sz="3200" dirty="0">
                <a:latin typeface="Arial" charset="0"/>
                <a:ea typeface="ＭＳ Ｐゴシック" charset="0"/>
                <a:cs typeface="ＭＳ Ｐゴシック" charset="0"/>
              </a:rPr>
              <a:t> </a:t>
            </a:r>
            <a:r>
              <a:rPr lang="en-US" sz="3200" i="1" dirty="0">
                <a:latin typeface="Arial" charset="0"/>
                <a:ea typeface="ＭＳ Ｐゴシック" charset="0"/>
                <a:cs typeface="ＭＳ Ｐゴシック" charset="0"/>
              </a:rPr>
              <a:t>ASCO</a:t>
            </a:r>
            <a:r>
              <a:rPr lang="en-US" sz="3200" dirty="0">
                <a:latin typeface="Arial" charset="0"/>
                <a:ea typeface="ＭＳ Ｐゴシック" charset="0"/>
                <a:cs typeface="ＭＳ Ｐゴシック" charset="0"/>
              </a:rPr>
              <a:t> 2019;Abstract 9008.</a:t>
            </a:r>
          </a:p>
        </p:txBody>
      </p:sp>
    </p:spTree>
    <p:extLst>
      <p:ext uri="{BB962C8B-B14F-4D97-AF65-F5344CB8AC3E}">
        <p14:creationId xmlns:p14="http://schemas.microsoft.com/office/powerpoint/2010/main" val="3998314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5181-2296-7444-95F3-1BA67439AD89}"/>
              </a:ext>
            </a:extLst>
          </p:cNvPr>
          <p:cNvSpPr>
            <a:spLocks noGrp="1"/>
          </p:cNvSpPr>
          <p:nvPr>
            <p:ph type="title"/>
          </p:nvPr>
        </p:nvSpPr>
        <p:spPr>
          <a:xfrm>
            <a:off x="702526" y="63477"/>
            <a:ext cx="10910354" cy="1143000"/>
          </a:xfrm>
        </p:spPr>
        <p:txBody>
          <a:bodyPr/>
          <a:lstStyle/>
          <a:p>
            <a:r>
              <a:rPr lang="en-US" sz="2800" dirty="0"/>
              <a:t>BLU-667 (</a:t>
            </a:r>
            <a:r>
              <a:rPr lang="en-US" sz="2800" dirty="0" err="1"/>
              <a:t>Pralsetinib</a:t>
            </a:r>
            <a:r>
              <a:rPr lang="en-US" sz="2800" dirty="0"/>
              <a:t>) Activity in Advanced NSCLC with RET Fusion</a:t>
            </a:r>
          </a:p>
        </p:txBody>
      </p:sp>
      <p:sp>
        <p:nvSpPr>
          <p:cNvPr id="9" name="TextBox 8">
            <a:extLst>
              <a:ext uri="{FF2B5EF4-FFF2-40B4-BE49-F238E27FC236}">
                <a16:creationId xmlns:a16="http://schemas.microsoft.com/office/drawing/2014/main" id="{C50E44BC-B87B-3547-A8BB-9DE81687A15E}"/>
              </a:ext>
            </a:extLst>
          </p:cNvPr>
          <p:cNvSpPr txBox="1"/>
          <p:nvPr/>
        </p:nvSpPr>
        <p:spPr>
          <a:xfrm>
            <a:off x="148680" y="6455969"/>
            <a:ext cx="4593309" cy="338554"/>
          </a:xfrm>
          <a:prstGeom prst="rect">
            <a:avLst/>
          </a:prstGeom>
          <a:noFill/>
        </p:spPr>
        <p:txBody>
          <a:bodyPr wrap="none" rtlCol="0">
            <a:spAutoFit/>
          </a:bodyPr>
          <a:lstStyle/>
          <a:p>
            <a:r>
              <a:rPr lang="en-US" sz="1600" dirty="0" err="1"/>
              <a:t>Gainor</a:t>
            </a:r>
            <a:r>
              <a:rPr lang="en-US" sz="1600" dirty="0"/>
              <a:t> JF et al. </a:t>
            </a:r>
            <a:r>
              <a:rPr lang="en-US" sz="1600" i="1" dirty="0"/>
              <a:t>Proc ASCO </a:t>
            </a:r>
            <a:r>
              <a:rPr lang="en-US" sz="1600" dirty="0"/>
              <a:t>2019;Abstract 9008.</a:t>
            </a:r>
          </a:p>
        </p:txBody>
      </p:sp>
      <p:pic>
        <p:nvPicPr>
          <p:cNvPr id="10" name="Picture 9">
            <a:extLst>
              <a:ext uri="{FF2B5EF4-FFF2-40B4-BE49-F238E27FC236}">
                <a16:creationId xmlns:a16="http://schemas.microsoft.com/office/drawing/2014/main" id="{086092FF-9CDF-8144-9F12-27323DD0D6F3}"/>
              </a:ext>
            </a:extLst>
          </p:cNvPr>
          <p:cNvPicPr>
            <a:picLocks noChangeAspect="1"/>
          </p:cNvPicPr>
          <p:nvPr/>
        </p:nvPicPr>
        <p:blipFill>
          <a:blip r:embed="rId2"/>
          <a:stretch>
            <a:fillRect/>
          </a:stretch>
        </p:blipFill>
        <p:spPr>
          <a:xfrm>
            <a:off x="1794660" y="1395883"/>
            <a:ext cx="9267282" cy="3767150"/>
          </a:xfrm>
          <a:prstGeom prst="rect">
            <a:avLst/>
          </a:prstGeom>
        </p:spPr>
      </p:pic>
      <p:sp>
        <p:nvSpPr>
          <p:cNvPr id="12" name="TextBox 11">
            <a:extLst>
              <a:ext uri="{FF2B5EF4-FFF2-40B4-BE49-F238E27FC236}">
                <a16:creationId xmlns:a16="http://schemas.microsoft.com/office/drawing/2014/main" id="{7BC35626-F12D-E344-AB38-6FC5922D94FC}"/>
              </a:ext>
            </a:extLst>
          </p:cNvPr>
          <p:cNvSpPr txBox="1"/>
          <p:nvPr/>
        </p:nvSpPr>
        <p:spPr>
          <a:xfrm>
            <a:off x="4950182" y="1356027"/>
            <a:ext cx="2720617"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rgbClr val="FFFFFF"/>
                </a:solidFill>
                <a:latin typeface="Arial"/>
                <a:ea typeface="ＭＳ Ｐゴシック"/>
              </a:rPr>
              <a:t>S</a:t>
            </a:r>
            <a:r>
              <a:rPr kumimoji="0" lang="en-US" sz="1700" b="1" i="0" u="none" strike="noStrike" kern="1200" cap="none" spc="0" normalizeH="0" baseline="0" noProof="0" dirty="0" err="1">
                <a:ln>
                  <a:noFill/>
                </a:ln>
                <a:solidFill>
                  <a:srgbClr val="FFFFFF"/>
                </a:solidFill>
                <a:effectLst/>
                <a:uLnTx/>
                <a:uFillTx/>
                <a:latin typeface="Arial"/>
                <a:ea typeface="ＭＳ Ｐゴシック"/>
              </a:rPr>
              <a:t>tarting</a:t>
            </a:r>
            <a:r>
              <a:rPr kumimoji="0" lang="en-US" sz="1700" b="1" i="0" u="none" strike="noStrike" kern="1200" cap="none" spc="0" normalizeH="0" baseline="0" noProof="0" dirty="0">
                <a:ln>
                  <a:noFill/>
                </a:ln>
                <a:solidFill>
                  <a:srgbClr val="FFFFFF"/>
                </a:solidFill>
                <a:effectLst/>
                <a:uLnTx/>
                <a:uFillTx/>
                <a:latin typeface="Arial"/>
                <a:ea typeface="ＭＳ Ｐゴシック"/>
              </a:rPr>
              <a:t> dose 400 mg </a:t>
            </a:r>
            <a:r>
              <a:rPr kumimoji="0" lang="en-US" sz="1700" b="1" i="0" u="none" strike="noStrike" kern="1200" cap="none" spc="0" normalizeH="0" baseline="0" noProof="0" dirty="0" err="1">
                <a:ln>
                  <a:noFill/>
                </a:ln>
                <a:solidFill>
                  <a:srgbClr val="FFFFFF"/>
                </a:solidFill>
                <a:effectLst/>
                <a:uLnTx/>
                <a:uFillTx/>
                <a:latin typeface="Arial"/>
                <a:ea typeface="ＭＳ Ｐゴシック"/>
              </a:rPr>
              <a:t>qd</a:t>
            </a:r>
            <a:endParaRPr kumimoji="0" lang="en-US" sz="1700" b="1" i="0" u="none" strike="noStrike" kern="1200" cap="none" spc="0" normalizeH="0" baseline="0" noProof="0" dirty="0">
              <a:ln>
                <a:noFill/>
              </a:ln>
              <a:solidFill>
                <a:srgbClr val="FFFFFF"/>
              </a:solidFill>
              <a:effectLst/>
              <a:uLnTx/>
              <a:uFillTx/>
              <a:latin typeface="Arial"/>
              <a:ea typeface="ＭＳ Ｐゴシック"/>
            </a:endParaRPr>
          </a:p>
        </p:txBody>
      </p:sp>
      <p:sp>
        <p:nvSpPr>
          <p:cNvPr id="13" name="TextBox 12">
            <a:extLst>
              <a:ext uri="{FF2B5EF4-FFF2-40B4-BE49-F238E27FC236}">
                <a16:creationId xmlns:a16="http://schemas.microsoft.com/office/drawing/2014/main" id="{83487BD5-A8A8-7E47-BAA6-FDDB87BD7A5B}"/>
              </a:ext>
            </a:extLst>
          </p:cNvPr>
          <p:cNvSpPr txBox="1"/>
          <p:nvPr/>
        </p:nvSpPr>
        <p:spPr>
          <a:xfrm rot="16200000">
            <a:off x="-303327" y="2941524"/>
            <a:ext cx="3528530"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ＭＳ Ｐゴシック"/>
              </a:rPr>
              <a:t>Maximum % reduction from baseline</a:t>
            </a:r>
            <a:br>
              <a:rPr kumimoji="0" lang="en-US" sz="1500" b="1" i="0" u="none" strike="noStrike" kern="1200" cap="none" spc="0" normalizeH="0" baseline="0" noProof="0" dirty="0">
                <a:ln>
                  <a:noFill/>
                </a:ln>
                <a:solidFill>
                  <a:srgbClr val="FFFFFF"/>
                </a:solidFill>
                <a:effectLst/>
                <a:uLnTx/>
                <a:uFillTx/>
                <a:latin typeface="Arial"/>
                <a:ea typeface="ＭＳ Ｐゴシック"/>
              </a:rPr>
            </a:br>
            <a:r>
              <a:rPr kumimoji="0" lang="en-US" sz="1500" b="1" i="0" u="none" strike="noStrike" kern="1200" cap="none" spc="0" normalizeH="0" baseline="0" noProof="0" dirty="0">
                <a:ln>
                  <a:noFill/>
                </a:ln>
                <a:solidFill>
                  <a:srgbClr val="FFFFFF"/>
                </a:solidFill>
                <a:effectLst/>
                <a:uLnTx/>
                <a:uFillTx/>
                <a:latin typeface="Arial"/>
                <a:ea typeface="ＭＳ Ｐゴシック"/>
              </a:rPr>
              <a:t>sum of diameters of target lesion</a:t>
            </a:r>
          </a:p>
        </p:txBody>
      </p:sp>
      <p:graphicFrame>
        <p:nvGraphicFramePr>
          <p:cNvPr id="14" name="Table 13">
            <a:extLst>
              <a:ext uri="{FF2B5EF4-FFF2-40B4-BE49-F238E27FC236}">
                <a16:creationId xmlns:a16="http://schemas.microsoft.com/office/drawing/2014/main" id="{BFED7587-1B6C-B242-9C10-1BE1A5BEAB4D}"/>
              </a:ext>
            </a:extLst>
          </p:cNvPr>
          <p:cNvGraphicFramePr>
            <a:graphicFrameLocks noGrp="1"/>
          </p:cNvGraphicFramePr>
          <p:nvPr>
            <p:extLst>
              <p:ext uri="{D42A27DB-BD31-4B8C-83A1-F6EECF244321}">
                <p14:modId xmlns:p14="http://schemas.microsoft.com/office/powerpoint/2010/main" val="3587360385"/>
              </p:ext>
            </p:extLst>
          </p:nvPr>
        </p:nvGraphicFramePr>
        <p:xfrm>
          <a:off x="2445334" y="3945738"/>
          <a:ext cx="5225465" cy="1983787"/>
        </p:xfrm>
        <a:graphic>
          <a:graphicData uri="http://schemas.openxmlformats.org/drawingml/2006/table">
            <a:tbl>
              <a:tblPr>
                <a:solidFill>
                  <a:srgbClr val="072B50"/>
                </a:solidFill>
              </a:tblPr>
              <a:tblGrid>
                <a:gridCol w="1617576">
                  <a:extLst>
                    <a:ext uri="{9D8B030D-6E8A-4147-A177-3AD203B41FA5}">
                      <a16:colId xmlns:a16="http://schemas.microsoft.com/office/drawing/2014/main" val="4206517062"/>
                    </a:ext>
                  </a:extLst>
                </a:gridCol>
                <a:gridCol w="1448622">
                  <a:extLst>
                    <a:ext uri="{9D8B030D-6E8A-4147-A177-3AD203B41FA5}">
                      <a16:colId xmlns:a16="http://schemas.microsoft.com/office/drawing/2014/main" val="1446793993"/>
                    </a:ext>
                  </a:extLst>
                </a:gridCol>
                <a:gridCol w="2159267">
                  <a:extLst>
                    <a:ext uri="{9D8B030D-6E8A-4147-A177-3AD203B41FA5}">
                      <a16:colId xmlns:a16="http://schemas.microsoft.com/office/drawing/2014/main" val="3016045401"/>
                    </a:ext>
                  </a:extLst>
                </a:gridCol>
              </a:tblGrid>
              <a:tr h="37229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ヒラギノ角ゴ Pro W3" charset="-128"/>
                        </a:rPr>
                        <a:t>Best response</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ヒラギノ角ゴ Pro W3" charset="-128"/>
                        </a:rPr>
                        <a:t>All (N = 48)</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ヒラギノ角ゴ Pro W3" charset="-128"/>
                        </a:rPr>
                        <a:t>Prior platinum (N = 35)</a:t>
                      </a:r>
                    </a:p>
                  </a:txBody>
                  <a:tcPr marT="0" marB="0"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251863186"/>
                  </a:ext>
                </a:extLst>
              </a:tr>
              <a:tr h="282719">
                <a:tc>
                  <a:txBody>
                    <a:bodyPr/>
                    <a:lstStyle/>
                    <a:p>
                      <a:r>
                        <a:rPr lang="en-US" sz="1400" b="0" dirty="0">
                          <a:solidFill>
                            <a:schemeClr val="tx1"/>
                          </a:solidFill>
                        </a:rPr>
                        <a:t>ORR </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58% </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60%</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272375131"/>
                  </a:ext>
                </a:extLst>
              </a:tr>
              <a:tr h="282719">
                <a:tc>
                  <a:txBody>
                    <a:bodyPr/>
                    <a:lstStyle/>
                    <a:p>
                      <a:r>
                        <a:rPr lang="en-US" sz="1400" b="0" dirty="0">
                          <a:solidFill>
                            <a:schemeClr val="tx1"/>
                          </a:solidFill>
                        </a:rPr>
                        <a:t>   CR*</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1</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1</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167972996"/>
                  </a:ext>
                </a:extLst>
              </a:tr>
              <a:tr h="282719">
                <a:tc>
                  <a:txBody>
                    <a:bodyPr/>
                    <a:lstStyle/>
                    <a:p>
                      <a:r>
                        <a:rPr lang="en-US" sz="1400" b="0" dirty="0">
                          <a:solidFill>
                            <a:schemeClr val="tx1"/>
                          </a:solidFill>
                        </a:rPr>
                        <a:t>   PR*</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27</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20</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503226690"/>
                  </a:ext>
                </a:extLst>
              </a:tr>
              <a:tr h="25444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   SD</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18</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14</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985019200"/>
                  </a:ext>
                </a:extLst>
              </a:tr>
              <a:tr h="25444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   PD</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2</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634205940"/>
                  </a:ext>
                </a:extLst>
              </a:tr>
              <a:tr h="25444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DCR </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96% </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ea typeface="ヒラギノ角ゴ Pro W3" charset="-128"/>
                        </a:rPr>
                        <a:t>100% </a:t>
                      </a:r>
                    </a:p>
                  </a:txBody>
                  <a:tcPr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375953946"/>
                  </a:ext>
                </a:extLst>
              </a:tr>
            </a:tbl>
          </a:graphicData>
        </a:graphic>
      </p:graphicFrame>
      <p:sp>
        <p:nvSpPr>
          <p:cNvPr id="15" name="TextBox 14">
            <a:extLst>
              <a:ext uri="{FF2B5EF4-FFF2-40B4-BE49-F238E27FC236}">
                <a16:creationId xmlns:a16="http://schemas.microsoft.com/office/drawing/2014/main" id="{E8EA0A41-8F38-D444-BBC0-1BC81A4C43E6}"/>
              </a:ext>
            </a:extLst>
          </p:cNvPr>
          <p:cNvSpPr txBox="1"/>
          <p:nvPr/>
        </p:nvSpPr>
        <p:spPr>
          <a:xfrm>
            <a:off x="9626892" y="1352374"/>
            <a:ext cx="147027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Platinum-naïve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Prior platinum</a:t>
            </a:r>
          </a:p>
        </p:txBody>
      </p:sp>
      <p:sp>
        <p:nvSpPr>
          <p:cNvPr id="16" name="TextBox 15">
            <a:extLst>
              <a:ext uri="{FF2B5EF4-FFF2-40B4-BE49-F238E27FC236}">
                <a16:creationId xmlns:a16="http://schemas.microsoft.com/office/drawing/2014/main" id="{4A6B7AF3-3645-F04A-803A-3F03FD1C9815}"/>
              </a:ext>
            </a:extLst>
          </p:cNvPr>
          <p:cNvSpPr txBox="1"/>
          <p:nvPr/>
        </p:nvSpPr>
        <p:spPr>
          <a:xfrm>
            <a:off x="7886595" y="4597346"/>
            <a:ext cx="2325356" cy="7848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5/7 (71%) treatment-naïve patients had confirmed PR</a:t>
            </a:r>
          </a:p>
        </p:txBody>
      </p:sp>
      <p:sp>
        <p:nvSpPr>
          <p:cNvPr id="17" name="Rectangle 16">
            <a:extLst>
              <a:ext uri="{FF2B5EF4-FFF2-40B4-BE49-F238E27FC236}">
                <a16:creationId xmlns:a16="http://schemas.microsoft.com/office/drawing/2014/main" id="{829F2FF4-F486-8048-A07C-C34C1C705C01}"/>
              </a:ext>
            </a:extLst>
          </p:cNvPr>
          <p:cNvSpPr/>
          <p:nvPr/>
        </p:nvSpPr>
        <p:spPr bwMode="auto">
          <a:xfrm>
            <a:off x="9445286" y="1365516"/>
            <a:ext cx="206828" cy="206828"/>
          </a:xfrm>
          <a:prstGeom prst="rect">
            <a:avLst/>
          </a:prstGeom>
          <a:solidFill>
            <a:srgbClr val="92D05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29C019DE-E9BE-1C4C-AA35-49FD8045595F}"/>
              </a:ext>
            </a:extLst>
          </p:cNvPr>
          <p:cNvSpPr/>
          <p:nvPr/>
        </p:nvSpPr>
        <p:spPr bwMode="auto">
          <a:xfrm>
            <a:off x="9445286" y="1661412"/>
            <a:ext cx="206828" cy="206828"/>
          </a:xfrm>
          <a:prstGeom prst="rect">
            <a:avLst/>
          </a:prstGeom>
          <a:solidFill>
            <a:srgbClr val="FF8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E5F2AD42-81AB-174E-A8AD-88B598832628}"/>
              </a:ext>
            </a:extLst>
          </p:cNvPr>
          <p:cNvSpPr txBox="1"/>
          <p:nvPr/>
        </p:nvSpPr>
        <p:spPr>
          <a:xfrm>
            <a:off x="2323262" y="5988696"/>
            <a:ext cx="584166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rPr>
              <a:t>*</a:t>
            </a:r>
            <a:r>
              <a:rPr kumimoji="0" lang="en-US" sz="1200" b="0" i="0" u="none" strike="noStrike" kern="1200" cap="none" spc="0" normalizeH="0" baseline="30000" noProof="0" dirty="0">
                <a:ln>
                  <a:noFill/>
                </a:ln>
                <a:solidFill>
                  <a:srgbClr val="FFFFFF"/>
                </a:solidFill>
                <a:effectLst/>
                <a:uLnTx/>
                <a:uFillTx/>
                <a:latin typeface="Arial"/>
                <a:ea typeface="ＭＳ Ｐゴシック"/>
              </a:rPr>
              <a:t> </a:t>
            </a:r>
            <a:r>
              <a:rPr kumimoji="0" lang="en-US" sz="1200" b="0" i="0" u="none" strike="noStrike" kern="1200" cap="none" spc="0" normalizeH="0" baseline="0" noProof="0" dirty="0">
                <a:ln>
                  <a:noFill/>
                </a:ln>
                <a:solidFill>
                  <a:srgbClr val="FFFFFF"/>
                </a:solidFill>
                <a:effectLst/>
                <a:uLnTx/>
                <a:uFillTx/>
                <a:latin typeface="Arial"/>
                <a:ea typeface="ＭＳ Ｐゴシック"/>
              </a:rPr>
              <a:t>All responses are confirmed on two consecutive assessments as per RECIST 1.1.</a:t>
            </a:r>
          </a:p>
        </p:txBody>
      </p:sp>
    </p:spTree>
    <p:extLst>
      <p:ext uri="{BB962C8B-B14F-4D97-AF65-F5344CB8AC3E}">
        <p14:creationId xmlns:p14="http://schemas.microsoft.com/office/powerpoint/2010/main" val="23854013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1C1655-A223-C640-836A-434D3A8337FD}"/>
              </a:ext>
            </a:extLst>
          </p:cNvPr>
          <p:cNvSpPr>
            <a:spLocks noGrp="1"/>
          </p:cNvSpPr>
          <p:nvPr>
            <p:ph type="title"/>
          </p:nvPr>
        </p:nvSpPr>
        <p:spPr/>
        <p:txBody>
          <a:bodyPr/>
          <a:lstStyle/>
          <a:p>
            <a:r>
              <a:rPr lang="en-US" dirty="0" err="1"/>
              <a:t>Pralsetinib</a:t>
            </a:r>
            <a:r>
              <a:rPr lang="en-US" dirty="0"/>
              <a:t> Treatment-Related Adverse Events</a:t>
            </a:r>
          </a:p>
        </p:txBody>
      </p:sp>
      <p:sp>
        <p:nvSpPr>
          <p:cNvPr id="4" name="TextBox 3">
            <a:extLst>
              <a:ext uri="{FF2B5EF4-FFF2-40B4-BE49-F238E27FC236}">
                <a16:creationId xmlns:a16="http://schemas.microsoft.com/office/drawing/2014/main" id="{F81F480B-6B8F-7048-B953-1F70850C494F}"/>
              </a:ext>
            </a:extLst>
          </p:cNvPr>
          <p:cNvSpPr txBox="1"/>
          <p:nvPr/>
        </p:nvSpPr>
        <p:spPr>
          <a:xfrm>
            <a:off x="163989" y="6476851"/>
            <a:ext cx="4593309" cy="338554"/>
          </a:xfrm>
          <a:prstGeom prst="rect">
            <a:avLst/>
          </a:prstGeom>
          <a:noFill/>
        </p:spPr>
        <p:txBody>
          <a:bodyPr wrap="none" rtlCol="0">
            <a:spAutoFit/>
          </a:bodyPr>
          <a:lstStyle/>
          <a:p>
            <a:r>
              <a:rPr lang="en-US" sz="1600" dirty="0" err="1"/>
              <a:t>Gainor</a:t>
            </a:r>
            <a:r>
              <a:rPr lang="en-US" sz="1600" dirty="0"/>
              <a:t> JF et al. </a:t>
            </a:r>
            <a:r>
              <a:rPr lang="en-US" sz="1600" i="1" dirty="0"/>
              <a:t>Proc ASCO </a:t>
            </a:r>
            <a:r>
              <a:rPr lang="en-US" sz="1600" dirty="0"/>
              <a:t>2019;Abstract 9008.</a:t>
            </a:r>
          </a:p>
        </p:txBody>
      </p:sp>
      <p:sp>
        <p:nvSpPr>
          <p:cNvPr id="6" name="Rectangle 33">
            <a:extLst>
              <a:ext uri="{FF2B5EF4-FFF2-40B4-BE49-F238E27FC236}">
                <a16:creationId xmlns:a16="http://schemas.microsoft.com/office/drawing/2014/main" id="{61601C54-321B-EF4E-8274-97E1445CF079}"/>
              </a:ext>
            </a:extLst>
          </p:cNvPr>
          <p:cNvSpPr>
            <a:spLocks noChangeArrowheads="1"/>
          </p:cNvSpPr>
          <p:nvPr/>
        </p:nvSpPr>
        <p:spPr bwMode="auto">
          <a:xfrm>
            <a:off x="796938" y="1014762"/>
            <a:ext cx="10480423" cy="4616604"/>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7" name="Content Placeholder 5">
            <a:extLst>
              <a:ext uri="{FF2B5EF4-FFF2-40B4-BE49-F238E27FC236}">
                <a16:creationId xmlns:a16="http://schemas.microsoft.com/office/drawing/2014/main" id="{43184B36-2973-9E43-B46C-232A3F9CB81F}"/>
              </a:ext>
            </a:extLst>
          </p:cNvPr>
          <p:cNvGraphicFramePr>
            <a:graphicFrameLocks/>
          </p:cNvGraphicFramePr>
          <p:nvPr>
            <p:extLst>
              <p:ext uri="{D42A27DB-BD31-4B8C-83A1-F6EECF244321}">
                <p14:modId xmlns:p14="http://schemas.microsoft.com/office/powerpoint/2010/main" val="2927123178"/>
              </p:ext>
            </p:extLst>
          </p:nvPr>
        </p:nvGraphicFramePr>
        <p:xfrm>
          <a:off x="938839" y="1142999"/>
          <a:ext cx="10186362" cy="4364500"/>
        </p:xfrm>
        <a:graphic>
          <a:graphicData uri="http://schemas.openxmlformats.org/drawingml/2006/table">
            <a:tbl>
              <a:tblPr firstRow="1" bandRow="1">
                <a:tableStyleId>{21E4AEA4-8DFA-4A89-87EB-49C32662AFE0}</a:tableStyleId>
              </a:tblPr>
              <a:tblGrid>
                <a:gridCol w="3395454">
                  <a:extLst>
                    <a:ext uri="{9D8B030D-6E8A-4147-A177-3AD203B41FA5}">
                      <a16:colId xmlns:a16="http://schemas.microsoft.com/office/drawing/2014/main" val="1460206857"/>
                    </a:ext>
                  </a:extLst>
                </a:gridCol>
                <a:gridCol w="3395454">
                  <a:extLst>
                    <a:ext uri="{9D8B030D-6E8A-4147-A177-3AD203B41FA5}">
                      <a16:colId xmlns:a16="http://schemas.microsoft.com/office/drawing/2014/main" val="3864543637"/>
                    </a:ext>
                  </a:extLst>
                </a:gridCol>
                <a:gridCol w="3395454">
                  <a:extLst>
                    <a:ext uri="{9D8B030D-6E8A-4147-A177-3AD203B41FA5}">
                      <a16:colId xmlns:a16="http://schemas.microsoft.com/office/drawing/2014/main" val="1520118613"/>
                    </a:ext>
                  </a:extLst>
                </a:gridCol>
              </a:tblGrid>
              <a:tr h="436450">
                <a:tc rowSpan="2">
                  <a:txBody>
                    <a:bodyPr/>
                    <a:lstStyle/>
                    <a:p>
                      <a:r>
                        <a:rPr lang="en-US" sz="1800" dirty="0"/>
                        <a:t>Adverse event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tc gridSpan="2">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err="1"/>
                        <a:t>Pralsetinib</a:t>
                      </a:r>
                      <a:r>
                        <a:rPr lang="en-US" sz="1800" dirty="0"/>
                        <a:t> 400 mg </a:t>
                      </a:r>
                      <a:r>
                        <a:rPr lang="en-US" sz="1800" dirty="0" err="1"/>
                        <a:t>qd</a:t>
                      </a:r>
                      <a:r>
                        <a:rPr lang="en-US" sz="1800" dirty="0"/>
                        <a:t> starting dose (N = 120)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tc hMerge="1">
                  <a:txBody>
                    <a:bodyPr/>
                    <a:lstStyle/>
                    <a:p>
                      <a:endParaRPr lang="en-US" dirty="0"/>
                    </a:p>
                  </a:txBody>
                  <a:tcPr>
                    <a:solidFill>
                      <a:srgbClr val="000000"/>
                    </a:solidFill>
                  </a:tcPr>
                </a:tc>
                <a:extLst>
                  <a:ext uri="{0D108BD9-81ED-4DB2-BD59-A6C34878D82A}">
                    <a16:rowId xmlns:a16="http://schemas.microsoft.com/office/drawing/2014/main" val="2819335082"/>
                  </a:ext>
                </a:extLst>
              </a:tr>
              <a:tr h="436450">
                <a:tc vMerge="1">
                  <a:txBody>
                    <a:bodyPr/>
                    <a:lstStyle/>
                    <a:p>
                      <a:endParaRPr lang="en-US" dirty="0"/>
                    </a:p>
                  </a:txBody>
                  <a:tcPr>
                    <a:solidFill>
                      <a:srgbClr val="000000"/>
                    </a:solidFill>
                  </a:tcPr>
                </a:tc>
                <a:tc>
                  <a:txBody>
                    <a:bodyPr/>
                    <a:lstStyle/>
                    <a:p>
                      <a:pPr algn="ctr"/>
                      <a:r>
                        <a:rPr lang="en-US" sz="1800" b="1" dirty="0"/>
                        <a:t>All grades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tc>
                  <a:txBody>
                    <a:bodyPr/>
                    <a:lstStyle/>
                    <a:p>
                      <a:pPr algn="ctr"/>
                      <a:r>
                        <a:rPr lang="en-US" sz="1800" b="1" dirty="0"/>
                        <a:t>Grade ≥3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extLst>
                  <a:ext uri="{0D108BD9-81ED-4DB2-BD59-A6C34878D82A}">
                    <a16:rowId xmlns:a16="http://schemas.microsoft.com/office/drawing/2014/main" val="620239187"/>
                  </a:ext>
                </a:extLst>
              </a:tr>
              <a:tr h="436450">
                <a:tc>
                  <a:txBody>
                    <a:bodyPr/>
                    <a:lstStyle/>
                    <a:p>
                      <a:r>
                        <a:rPr lang="en-US" sz="1800" dirty="0">
                          <a:solidFill>
                            <a:schemeClr val="tx1"/>
                          </a:solidFill>
                        </a:rPr>
                        <a:t>Constipation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169489738"/>
                  </a:ext>
                </a:extLst>
              </a:tr>
              <a:tr h="436450">
                <a:tc>
                  <a:txBody>
                    <a:bodyPr/>
                    <a:lstStyle/>
                    <a:p>
                      <a:r>
                        <a:rPr lang="en-US" sz="1800" dirty="0">
                          <a:solidFill>
                            <a:schemeClr val="tx1"/>
                          </a:solidFill>
                        </a:rPr>
                        <a:t>Neutropenia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39356830"/>
                  </a:ext>
                </a:extLst>
              </a:tr>
              <a:tr h="436450">
                <a:tc>
                  <a:txBody>
                    <a:bodyPr/>
                    <a:lstStyle/>
                    <a:p>
                      <a:r>
                        <a:rPr lang="en-US" sz="1800" dirty="0">
                          <a:solidFill>
                            <a:schemeClr val="tx1"/>
                          </a:solidFill>
                        </a:rPr>
                        <a:t>AST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033258410"/>
                  </a:ext>
                </a:extLst>
              </a:tr>
              <a:tr h="436450">
                <a:tc>
                  <a:txBody>
                    <a:bodyPr/>
                    <a:lstStyle/>
                    <a:p>
                      <a:r>
                        <a:rPr lang="en-US" sz="1800" dirty="0">
                          <a:solidFill>
                            <a:schemeClr val="tx1"/>
                          </a:solidFill>
                        </a:rPr>
                        <a:t>Fatigue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498614124"/>
                  </a:ext>
                </a:extLst>
              </a:tr>
              <a:tr h="436450">
                <a:tc>
                  <a:txBody>
                    <a:bodyPr/>
                    <a:lstStyle/>
                    <a:p>
                      <a:r>
                        <a:rPr lang="en-US" sz="1800" dirty="0">
                          <a:solidFill>
                            <a:schemeClr val="tx1"/>
                          </a:solidFill>
                        </a:rPr>
                        <a:t>Hypertension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295578472"/>
                  </a:ext>
                </a:extLst>
              </a:tr>
              <a:tr h="436450">
                <a:tc>
                  <a:txBody>
                    <a:bodyPr/>
                    <a:lstStyle/>
                    <a:p>
                      <a:r>
                        <a:rPr lang="en-US" sz="1800" dirty="0">
                          <a:solidFill>
                            <a:schemeClr val="tx1"/>
                          </a:solidFill>
                        </a:rPr>
                        <a:t>Anemia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474779002"/>
                  </a:ext>
                </a:extLst>
              </a:tr>
              <a:tr h="436450">
                <a:tc>
                  <a:txBody>
                    <a:bodyPr/>
                    <a:lstStyle/>
                    <a:p>
                      <a:r>
                        <a:rPr lang="en-US" sz="1800" dirty="0">
                          <a:solidFill>
                            <a:schemeClr val="tx1"/>
                          </a:solidFill>
                        </a:rPr>
                        <a:t>Diarrhea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927862540"/>
                  </a:ext>
                </a:extLst>
              </a:tr>
              <a:tr h="436450">
                <a:tc>
                  <a:txBody>
                    <a:bodyPr/>
                    <a:lstStyle/>
                    <a:p>
                      <a:r>
                        <a:rPr lang="en-US" sz="1800" dirty="0">
                          <a:solidFill>
                            <a:schemeClr val="tx1"/>
                          </a:solidFill>
                        </a:rPr>
                        <a:t>ALT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8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312897042"/>
                  </a:ext>
                </a:extLst>
              </a:tr>
            </a:tbl>
          </a:graphicData>
        </a:graphic>
      </p:graphicFrame>
      <p:sp>
        <p:nvSpPr>
          <p:cNvPr id="8" name="TextBox 7">
            <a:extLst>
              <a:ext uri="{FF2B5EF4-FFF2-40B4-BE49-F238E27FC236}">
                <a16:creationId xmlns:a16="http://schemas.microsoft.com/office/drawing/2014/main" id="{0C4D545C-7C35-2647-BA1A-1F0F99FA6DAF}"/>
              </a:ext>
            </a:extLst>
          </p:cNvPr>
          <p:cNvSpPr txBox="1"/>
          <p:nvPr/>
        </p:nvSpPr>
        <p:spPr>
          <a:xfrm>
            <a:off x="796938" y="5782674"/>
            <a:ext cx="10578482" cy="400110"/>
          </a:xfrm>
          <a:prstGeom prst="rect">
            <a:avLst/>
          </a:prstGeom>
          <a:noFill/>
        </p:spPr>
        <p:txBody>
          <a:bodyPr wrap="square" rtlCol="0">
            <a:spAutoFit/>
          </a:bodyPr>
          <a:lstStyle/>
          <a:p>
            <a:r>
              <a:rPr lang="en-US" sz="2000" dirty="0"/>
              <a:t>Treatment discontinuation due to treatment-related AE: 7%</a:t>
            </a:r>
          </a:p>
        </p:txBody>
      </p:sp>
    </p:spTree>
    <p:extLst>
      <p:ext uri="{BB962C8B-B14F-4D97-AF65-F5344CB8AC3E}">
        <p14:creationId xmlns:p14="http://schemas.microsoft.com/office/powerpoint/2010/main" val="731134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6D2077-2150-B84C-B28C-FEFFDD94D43A}"/>
              </a:ext>
            </a:extLst>
          </p:cNvPr>
          <p:cNvSpPr>
            <a:spLocks noGrp="1"/>
          </p:cNvSpPr>
          <p:nvPr>
            <p:ph idx="1"/>
          </p:nvPr>
        </p:nvSpPr>
        <p:spPr/>
        <p:txBody>
          <a:bodyPr/>
          <a:lstStyle/>
          <a:p>
            <a:r>
              <a:rPr lang="en-US" dirty="0"/>
              <a:t>Pembrolizumab/carboplatin/pemetrexed </a:t>
            </a:r>
          </a:p>
        </p:txBody>
      </p:sp>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a:xfrm>
            <a:off x="914638" y="241738"/>
            <a:ext cx="10362724" cy="1498600"/>
          </a:xfrm>
        </p:spPr>
        <p:txBody>
          <a:bodyPr>
            <a:noAutofit/>
          </a:bodyPr>
          <a:lstStyle/>
          <a:p>
            <a:r>
              <a:rPr lang="en-US" sz="2800" dirty="0"/>
              <a:t>Regulatory and reimbursement issues aside and assuming you could access all agents, what would be your </a:t>
            </a:r>
            <a:r>
              <a:rPr lang="en-US" sz="2800" u="sng" dirty="0"/>
              <a:t>first-line treatment recommendation</a:t>
            </a:r>
            <a:r>
              <a:rPr lang="en-US" sz="2800" dirty="0"/>
              <a:t> for a patient with metastatic NSCLC, a </a:t>
            </a:r>
            <a:r>
              <a:rPr lang="en-US" sz="2800" u="sng" dirty="0"/>
              <a:t>MET exon 14</a:t>
            </a:r>
            <a:r>
              <a:rPr lang="en-US" sz="2800" dirty="0"/>
              <a:t> mutation and a PD-L1 TPS of 60%?</a:t>
            </a:r>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10"/>
          </p:nvPr>
        </p:nvSpPr>
        <p:spPr/>
        <p:txBody>
          <a:bodyPr/>
          <a:lstStyle/>
          <a:p>
            <a:r>
              <a:rPr lang="en-US" dirty="0" err="1"/>
              <a:t>Capmatinib</a:t>
            </a:r>
            <a:r>
              <a:rPr lang="en-US" dirty="0"/>
              <a:t> or </a:t>
            </a:r>
            <a:r>
              <a:rPr lang="en-US" dirty="0" err="1"/>
              <a:t>tepotinib</a:t>
            </a:r>
            <a:endParaRPr lang="en-US" dirty="0"/>
          </a:p>
        </p:txBody>
      </p:sp>
      <p:sp>
        <p:nvSpPr>
          <p:cNvPr id="19" name="Content Placeholder 18">
            <a:extLst>
              <a:ext uri="{FF2B5EF4-FFF2-40B4-BE49-F238E27FC236}">
                <a16:creationId xmlns:a16="http://schemas.microsoft.com/office/drawing/2014/main" id="{9BA4728F-6E21-1C45-A050-D91EC38E83CE}"/>
              </a:ext>
            </a:extLst>
          </p:cNvPr>
          <p:cNvSpPr>
            <a:spLocks noGrp="1"/>
          </p:cNvSpPr>
          <p:nvPr>
            <p:ph idx="11"/>
          </p:nvPr>
        </p:nvSpPr>
        <p:spPr/>
        <p:txBody>
          <a:bodyPr/>
          <a:lstStyle/>
          <a:p>
            <a:r>
              <a:rPr lang="en-US" dirty="0"/>
              <a:t>Pembrolizumab/carboplatin/pemetrexed </a:t>
            </a:r>
          </a:p>
        </p:txBody>
      </p:sp>
      <p:sp>
        <p:nvSpPr>
          <p:cNvPr id="20" name="Content Placeholder 19">
            <a:extLst>
              <a:ext uri="{FF2B5EF4-FFF2-40B4-BE49-F238E27FC236}">
                <a16:creationId xmlns:a16="http://schemas.microsoft.com/office/drawing/2014/main" id="{0C078ADC-0CE1-CC43-BDF1-DB525AD57B64}"/>
              </a:ext>
            </a:extLst>
          </p:cNvPr>
          <p:cNvSpPr>
            <a:spLocks noGrp="1"/>
          </p:cNvSpPr>
          <p:nvPr>
            <p:ph idx="12"/>
          </p:nvPr>
        </p:nvSpPr>
        <p:spPr/>
        <p:txBody>
          <a:bodyPr/>
          <a:lstStyle/>
          <a:p>
            <a:r>
              <a:rPr lang="en-US" dirty="0" err="1"/>
              <a:t>Capmatinib</a:t>
            </a:r>
            <a:endParaRPr lang="en-US" dirty="0"/>
          </a:p>
        </p:txBody>
      </p:sp>
      <p:sp>
        <p:nvSpPr>
          <p:cNvPr id="21" name="Content Placeholder 20">
            <a:extLst>
              <a:ext uri="{FF2B5EF4-FFF2-40B4-BE49-F238E27FC236}">
                <a16:creationId xmlns:a16="http://schemas.microsoft.com/office/drawing/2014/main" id="{13421170-67AB-FD4B-8871-C664D3A2AA03}"/>
              </a:ext>
            </a:extLst>
          </p:cNvPr>
          <p:cNvSpPr>
            <a:spLocks noGrp="1"/>
          </p:cNvSpPr>
          <p:nvPr>
            <p:ph idx="13"/>
          </p:nvPr>
        </p:nvSpPr>
        <p:spPr/>
        <p:txBody>
          <a:bodyPr/>
          <a:lstStyle/>
          <a:p>
            <a:r>
              <a:rPr lang="en-US" dirty="0" err="1"/>
              <a:t>Capmatinib</a:t>
            </a:r>
            <a:r>
              <a:rPr lang="en-US" dirty="0"/>
              <a:t> or </a:t>
            </a:r>
            <a:r>
              <a:rPr lang="en-US" dirty="0" err="1"/>
              <a:t>tepotinib</a:t>
            </a:r>
            <a:endParaRPr lang="en-US" dirty="0"/>
          </a:p>
        </p:txBody>
      </p:sp>
      <p:sp>
        <p:nvSpPr>
          <p:cNvPr id="22" name="Content Placeholder 21">
            <a:extLst>
              <a:ext uri="{FF2B5EF4-FFF2-40B4-BE49-F238E27FC236}">
                <a16:creationId xmlns:a16="http://schemas.microsoft.com/office/drawing/2014/main" id="{D1E56FFC-CB77-7A4B-9B48-97F649EF93F9}"/>
              </a:ext>
            </a:extLst>
          </p:cNvPr>
          <p:cNvSpPr>
            <a:spLocks noGrp="1"/>
          </p:cNvSpPr>
          <p:nvPr>
            <p:ph idx="14"/>
          </p:nvPr>
        </p:nvSpPr>
        <p:spPr/>
        <p:txBody>
          <a:bodyPr/>
          <a:lstStyle/>
          <a:p>
            <a:r>
              <a:rPr lang="en-US" dirty="0" err="1"/>
              <a:t>Capmatinib</a:t>
            </a:r>
            <a:endParaRPr lang="en-US" dirty="0"/>
          </a:p>
        </p:txBody>
      </p:sp>
      <p:sp>
        <p:nvSpPr>
          <p:cNvPr id="23" name="Content Placeholder 22">
            <a:extLst>
              <a:ext uri="{FF2B5EF4-FFF2-40B4-BE49-F238E27FC236}">
                <a16:creationId xmlns:a16="http://schemas.microsoft.com/office/drawing/2014/main" id="{74D17D7D-5007-834F-AD25-FA5DF380499B}"/>
              </a:ext>
            </a:extLst>
          </p:cNvPr>
          <p:cNvSpPr>
            <a:spLocks noGrp="1"/>
          </p:cNvSpPr>
          <p:nvPr>
            <p:ph idx="15"/>
          </p:nvPr>
        </p:nvSpPr>
        <p:spPr/>
        <p:txBody>
          <a:bodyPr/>
          <a:lstStyle/>
          <a:p>
            <a:r>
              <a:rPr lang="en-US" dirty="0" err="1"/>
              <a:t>Tepotinib</a:t>
            </a:r>
            <a:endParaRPr lang="en-US" dirty="0"/>
          </a:p>
        </p:txBody>
      </p:sp>
    </p:spTree>
    <p:extLst>
      <p:ext uri="{BB962C8B-B14F-4D97-AF65-F5344CB8AC3E}">
        <p14:creationId xmlns:p14="http://schemas.microsoft.com/office/powerpoint/2010/main" val="424631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a:extLst>
              <a:ext uri="{FF2B5EF4-FFF2-40B4-BE49-F238E27FC236}">
                <a16:creationId xmlns:a16="http://schemas.microsoft.com/office/drawing/2014/main" id="{8DBC351C-B666-5440-B58D-7F5D35140C0D}"/>
              </a:ext>
            </a:extLst>
          </p:cNvPr>
          <p:cNvSpPr>
            <a:spLocks noChangeArrowheads="1"/>
          </p:cNvSpPr>
          <p:nvPr/>
        </p:nvSpPr>
        <p:spPr bwMode="auto">
          <a:xfrm>
            <a:off x="688996" y="3622040"/>
            <a:ext cx="10814008" cy="1938992"/>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4" name="Title 3">
            <a:extLst>
              <a:ext uri="{FF2B5EF4-FFF2-40B4-BE49-F238E27FC236}">
                <a16:creationId xmlns:a16="http://schemas.microsoft.com/office/drawing/2014/main" id="{51EADE2C-AA59-1C41-8DD2-A83D28A402C1}"/>
              </a:ext>
            </a:extLst>
          </p:cNvPr>
          <p:cNvSpPr>
            <a:spLocks noGrp="1"/>
          </p:cNvSpPr>
          <p:nvPr>
            <p:ph type="title"/>
          </p:nvPr>
        </p:nvSpPr>
        <p:spPr>
          <a:xfrm>
            <a:off x="544991" y="122857"/>
            <a:ext cx="11065145" cy="1143000"/>
          </a:xfrm>
        </p:spPr>
        <p:txBody>
          <a:bodyPr/>
          <a:lstStyle/>
          <a:p>
            <a:r>
              <a:rPr lang="en-US" sz="2800" dirty="0"/>
              <a:t>MET Exon 14 Skipping Mutations and Potency of MET Inhibitors</a:t>
            </a:r>
          </a:p>
        </p:txBody>
      </p:sp>
      <p:graphicFrame>
        <p:nvGraphicFramePr>
          <p:cNvPr id="7" name="Content Placeholder 6">
            <a:extLst>
              <a:ext uri="{FF2B5EF4-FFF2-40B4-BE49-F238E27FC236}">
                <a16:creationId xmlns:a16="http://schemas.microsoft.com/office/drawing/2014/main" id="{E1DD66D0-0C90-FF42-9038-AA5B6852A02A}"/>
              </a:ext>
            </a:extLst>
          </p:cNvPr>
          <p:cNvGraphicFramePr>
            <a:graphicFrameLocks noGrp="1"/>
          </p:cNvGraphicFramePr>
          <p:nvPr>
            <p:ph idx="1"/>
            <p:extLst>
              <p:ext uri="{D42A27DB-BD31-4B8C-83A1-F6EECF244321}">
                <p14:modId xmlns:p14="http://schemas.microsoft.com/office/powerpoint/2010/main" val="2246451598"/>
              </p:ext>
            </p:extLst>
          </p:nvPr>
        </p:nvGraphicFramePr>
        <p:xfrm>
          <a:off x="776359" y="3721945"/>
          <a:ext cx="10602413" cy="1735026"/>
        </p:xfrm>
        <a:graphic>
          <a:graphicData uri="http://schemas.openxmlformats.org/drawingml/2006/table">
            <a:tbl>
              <a:tblPr firstRow="1" bandRow="1">
                <a:tableStyleId>{21E4AEA4-8DFA-4A89-87EB-49C32662AFE0}</a:tableStyleId>
              </a:tblPr>
              <a:tblGrid>
                <a:gridCol w="1444707">
                  <a:extLst>
                    <a:ext uri="{9D8B030D-6E8A-4147-A177-3AD203B41FA5}">
                      <a16:colId xmlns:a16="http://schemas.microsoft.com/office/drawing/2014/main" val="2924006055"/>
                    </a:ext>
                  </a:extLst>
                </a:gridCol>
                <a:gridCol w="1953908">
                  <a:extLst>
                    <a:ext uri="{9D8B030D-6E8A-4147-A177-3AD203B41FA5}">
                      <a16:colId xmlns:a16="http://schemas.microsoft.com/office/drawing/2014/main" val="2601863274"/>
                    </a:ext>
                  </a:extLst>
                </a:gridCol>
                <a:gridCol w="1902593">
                  <a:extLst>
                    <a:ext uri="{9D8B030D-6E8A-4147-A177-3AD203B41FA5}">
                      <a16:colId xmlns:a16="http://schemas.microsoft.com/office/drawing/2014/main" val="4109272245"/>
                    </a:ext>
                  </a:extLst>
                </a:gridCol>
                <a:gridCol w="1597306">
                  <a:extLst>
                    <a:ext uri="{9D8B030D-6E8A-4147-A177-3AD203B41FA5}">
                      <a16:colId xmlns:a16="http://schemas.microsoft.com/office/drawing/2014/main" val="928546988"/>
                    </a:ext>
                  </a:extLst>
                </a:gridCol>
                <a:gridCol w="2095018">
                  <a:extLst>
                    <a:ext uri="{9D8B030D-6E8A-4147-A177-3AD203B41FA5}">
                      <a16:colId xmlns:a16="http://schemas.microsoft.com/office/drawing/2014/main" val="2015919219"/>
                    </a:ext>
                  </a:extLst>
                </a:gridCol>
                <a:gridCol w="1608881">
                  <a:extLst>
                    <a:ext uri="{9D8B030D-6E8A-4147-A177-3AD203B41FA5}">
                      <a16:colId xmlns:a16="http://schemas.microsoft.com/office/drawing/2014/main" val="2310801267"/>
                    </a:ext>
                  </a:extLst>
                </a:gridCol>
              </a:tblGrid>
              <a:tr h="578342">
                <a:tc rowSpan="2">
                  <a:txBody>
                    <a:bodyPr/>
                    <a:lstStyle/>
                    <a:p>
                      <a:pPr algn="ct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gridSpan="5">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2000" dirty="0"/>
                        <a:t>Potency of MET inhibitors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pPr algn="ct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pPr algn="ct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pPr algn="ct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2747348761"/>
                  </a:ext>
                </a:extLst>
              </a:tr>
              <a:tr h="578342">
                <a:tc vMerge="1">
                  <a:txBody>
                    <a:bodyPr/>
                    <a:lstStyle/>
                    <a:p>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2000" dirty="0" err="1"/>
                        <a:t>Capmatinib</a:t>
                      </a: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2000" dirty="0" err="1"/>
                        <a:t>Savolitinib</a:t>
                      </a: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2000" dirty="0" err="1"/>
                        <a:t>Tepotinib</a:t>
                      </a: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2000" dirty="0" err="1"/>
                        <a:t>Cabozantinib</a:t>
                      </a: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2000" dirty="0" err="1"/>
                        <a:t>Crizotinib</a:t>
                      </a:r>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4020679638"/>
                  </a:ext>
                </a:extLst>
              </a:tr>
              <a:tr h="578342">
                <a:tc>
                  <a:txBody>
                    <a:bodyPr/>
                    <a:lstStyle/>
                    <a:p>
                      <a:r>
                        <a:rPr lang="en-US" sz="2000" dirty="0">
                          <a:solidFill>
                            <a:schemeClr val="tx1"/>
                          </a:solidFill>
                        </a:rPr>
                        <a:t>IC</a:t>
                      </a:r>
                      <a:r>
                        <a:rPr lang="en-US" sz="2000" baseline="-25000" dirty="0">
                          <a:solidFill>
                            <a:schemeClr val="tx1"/>
                          </a:solidFill>
                        </a:rPr>
                        <a:t>50 </a:t>
                      </a:r>
                      <a:r>
                        <a:rPr lang="en-US" sz="2000" dirty="0">
                          <a:solidFill>
                            <a:schemeClr val="tx1"/>
                          </a:solidFill>
                        </a:rPr>
                        <a:t>(</a:t>
                      </a:r>
                      <a:r>
                        <a:rPr lang="en-US" sz="2000" dirty="0" err="1">
                          <a:solidFill>
                            <a:schemeClr val="tx1"/>
                          </a:solidFill>
                        </a:rPr>
                        <a:t>nM</a:t>
                      </a:r>
                      <a:r>
                        <a:rPr lang="en-US" sz="20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2000" dirty="0">
                          <a:solidFill>
                            <a:schemeClr val="tx1"/>
                          </a:solidFill>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200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2000"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2000" dirty="0">
                          <a:solidFill>
                            <a:schemeClr val="tx1"/>
                          </a:solidFill>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2000" dirty="0">
                          <a:solidFill>
                            <a:schemeClr val="tx1"/>
                          </a:solidFill>
                        </a:rPr>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437885687"/>
                  </a:ext>
                </a:extLst>
              </a:tr>
            </a:tbl>
          </a:graphicData>
        </a:graphic>
      </p:graphicFrame>
      <p:sp>
        <p:nvSpPr>
          <p:cNvPr id="5" name="TextBox 4">
            <a:extLst>
              <a:ext uri="{FF2B5EF4-FFF2-40B4-BE49-F238E27FC236}">
                <a16:creationId xmlns:a16="http://schemas.microsoft.com/office/drawing/2014/main" id="{21A041A4-3123-594F-85C6-706833FEA242}"/>
              </a:ext>
            </a:extLst>
          </p:cNvPr>
          <p:cNvSpPr txBox="1"/>
          <p:nvPr/>
        </p:nvSpPr>
        <p:spPr>
          <a:xfrm>
            <a:off x="212216" y="6396589"/>
            <a:ext cx="9387069" cy="338554"/>
          </a:xfrm>
          <a:prstGeom prst="rect">
            <a:avLst/>
          </a:prstGeom>
          <a:noFill/>
        </p:spPr>
        <p:txBody>
          <a:bodyPr wrap="square" rtlCol="0">
            <a:spAutoFit/>
          </a:bodyPr>
          <a:lstStyle/>
          <a:p>
            <a:r>
              <a:rPr lang="en-US" sz="1600" dirty="0"/>
              <a:t>Wolf J et al. </a:t>
            </a:r>
            <a:r>
              <a:rPr lang="en-US" sz="1600" i="1" dirty="0"/>
              <a:t>Proc ASCO </a:t>
            </a:r>
            <a:r>
              <a:rPr lang="en-US" sz="1600" dirty="0"/>
              <a:t>2019;Abstract 9004.</a:t>
            </a:r>
          </a:p>
        </p:txBody>
      </p:sp>
      <p:sp>
        <p:nvSpPr>
          <p:cNvPr id="2" name="TextBox 1">
            <a:extLst>
              <a:ext uri="{FF2B5EF4-FFF2-40B4-BE49-F238E27FC236}">
                <a16:creationId xmlns:a16="http://schemas.microsoft.com/office/drawing/2014/main" id="{0FEF5FFD-CA44-B741-B712-6E40375756EB}"/>
              </a:ext>
            </a:extLst>
          </p:cNvPr>
          <p:cNvSpPr txBox="1"/>
          <p:nvPr/>
        </p:nvSpPr>
        <p:spPr>
          <a:xfrm>
            <a:off x="575412" y="1395520"/>
            <a:ext cx="10386502" cy="1938992"/>
          </a:xfrm>
          <a:prstGeom prst="rect">
            <a:avLst/>
          </a:prstGeom>
          <a:noFill/>
        </p:spPr>
        <p:txBody>
          <a:bodyPr wrap="square" rtlCol="0">
            <a:spAutoFit/>
          </a:bodyPr>
          <a:lstStyle/>
          <a:p>
            <a:pPr marL="342900" indent="-342900">
              <a:buFont typeface="Arial" panose="020B0604020202020204" pitchFamily="34" charset="0"/>
              <a:buChar char="•"/>
            </a:pPr>
            <a:r>
              <a:rPr lang="en-US" dirty="0"/>
              <a:t>MET exon 14 skipping mutations are reported in 3% to 4% of patients with NSCLC:</a:t>
            </a:r>
          </a:p>
          <a:p>
            <a:pPr marL="800150" lvl="1" indent="-342900">
              <a:buFont typeface="Arial" panose="020B0604020202020204" pitchFamily="34" charset="0"/>
              <a:buChar char="•"/>
            </a:pPr>
            <a:r>
              <a:rPr lang="en-US" dirty="0"/>
              <a:t>Associated with poor prognosis</a:t>
            </a:r>
          </a:p>
          <a:p>
            <a:pPr marL="800150" lvl="1" indent="-342900">
              <a:buFont typeface="Arial" panose="020B0604020202020204" pitchFamily="34" charset="0"/>
              <a:buChar char="•"/>
            </a:pPr>
            <a:r>
              <a:rPr lang="en-US" dirty="0"/>
              <a:t>Associated with poor response to standard therapies, including immunotherapy</a:t>
            </a:r>
          </a:p>
        </p:txBody>
      </p:sp>
    </p:spTree>
    <p:extLst>
      <p:ext uri="{BB962C8B-B14F-4D97-AF65-F5344CB8AC3E}">
        <p14:creationId xmlns:p14="http://schemas.microsoft.com/office/powerpoint/2010/main" val="2297359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83973" y="1155905"/>
            <a:ext cx="10363200" cy="3010698"/>
          </a:xfrm>
        </p:spPr>
        <p:txBody>
          <a:bodyPr/>
          <a:lstStyle/>
          <a:p>
            <a:r>
              <a:rPr lang="en-US" cap="none" dirty="0" err="1"/>
              <a:t>Capmatinib</a:t>
            </a:r>
            <a:r>
              <a:rPr lang="en-US" cap="none" dirty="0"/>
              <a:t> (INC280) in </a:t>
            </a:r>
            <a:r>
              <a:rPr lang="en-US" i="1" cap="none" dirty="0"/>
              <a:t>METΔex14</a:t>
            </a:r>
            <a:r>
              <a:rPr lang="en-US" cap="none" dirty="0"/>
              <a:t>-Mutated Advanced Non-Small Cell Lung Cancer (NSCLC): Efficacy Data from the Phase II GEOMETRY mono-1 Study</a:t>
            </a:r>
            <a:br>
              <a:rPr lang="en-US" sz="3600" cap="none" dirty="0"/>
            </a:br>
            <a:endParaRPr lang="en-US" sz="3600" cap="none"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3854369"/>
            <a:ext cx="10363200" cy="1714657"/>
          </a:xfrm>
        </p:spPr>
        <p:txBody>
          <a:bodyPr/>
          <a:lstStyle/>
          <a:p>
            <a:r>
              <a:rPr lang="en-US" sz="3200" dirty="0"/>
              <a:t>Wolf J et al. </a:t>
            </a:r>
            <a:br>
              <a:rPr lang="en-US" sz="3200" dirty="0"/>
            </a:br>
            <a:r>
              <a:rPr lang="en-US" sz="3200" i="1" dirty="0"/>
              <a:t>Proc ASCO </a:t>
            </a:r>
            <a:r>
              <a:rPr lang="en-US" sz="3200" dirty="0"/>
              <a:t>2019;Abstract 9004.</a:t>
            </a:r>
          </a:p>
        </p:txBody>
      </p:sp>
    </p:spTree>
    <p:extLst>
      <p:ext uri="{BB962C8B-B14F-4D97-AF65-F5344CB8AC3E}">
        <p14:creationId xmlns:p14="http://schemas.microsoft.com/office/powerpoint/2010/main" val="31337332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33D48C9-7D1B-5149-9D2B-BCF18B624726}"/>
              </a:ext>
            </a:extLst>
          </p:cNvPr>
          <p:cNvCxnSpPr>
            <a:cxnSpLocks/>
          </p:cNvCxnSpPr>
          <p:nvPr/>
        </p:nvCxnSpPr>
        <p:spPr bwMode="auto">
          <a:xfrm flipH="1">
            <a:off x="4584586" y="2986534"/>
            <a:ext cx="1188717"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 name="Title 1">
            <a:extLst>
              <a:ext uri="{FF2B5EF4-FFF2-40B4-BE49-F238E27FC236}">
                <a16:creationId xmlns:a16="http://schemas.microsoft.com/office/drawing/2014/main" id="{EAB68F3B-942A-2A49-8C07-DC4C12B35826}"/>
              </a:ext>
            </a:extLst>
          </p:cNvPr>
          <p:cNvSpPr>
            <a:spLocks noGrp="1"/>
          </p:cNvSpPr>
          <p:nvPr>
            <p:ph type="title"/>
          </p:nvPr>
        </p:nvSpPr>
        <p:spPr>
          <a:xfrm>
            <a:off x="914399" y="0"/>
            <a:ext cx="10700001" cy="1143000"/>
          </a:xfrm>
        </p:spPr>
        <p:txBody>
          <a:bodyPr/>
          <a:lstStyle/>
          <a:p>
            <a:r>
              <a:rPr lang="en-US" sz="2600" dirty="0"/>
              <a:t>GEOMETRY mono-1: A Phase II Trial of </a:t>
            </a:r>
            <a:r>
              <a:rPr lang="en-US" sz="2600" dirty="0" err="1"/>
              <a:t>Capmatinib</a:t>
            </a:r>
            <a:r>
              <a:rPr lang="en-US" sz="2600" dirty="0"/>
              <a:t> for Patients with Advanced NSCLC Harboring MET Exon 14 Skipping Mutation</a:t>
            </a:r>
          </a:p>
        </p:txBody>
      </p:sp>
      <p:cxnSp>
        <p:nvCxnSpPr>
          <p:cNvPr id="17" name="Straight Arrow Connector 16">
            <a:extLst>
              <a:ext uri="{FF2B5EF4-FFF2-40B4-BE49-F238E27FC236}">
                <a16:creationId xmlns:a16="http://schemas.microsoft.com/office/drawing/2014/main" id="{AF0BA1E9-EF73-0F4D-B3AC-B0E99916FBEF}"/>
              </a:ext>
            </a:extLst>
          </p:cNvPr>
          <p:cNvCxnSpPr>
            <a:cxnSpLocks/>
          </p:cNvCxnSpPr>
          <p:nvPr/>
        </p:nvCxnSpPr>
        <p:spPr bwMode="auto">
          <a:xfrm flipH="1" flipV="1">
            <a:off x="5781279" y="1843995"/>
            <a:ext cx="6581" cy="2178995"/>
          </a:xfrm>
          <a:prstGeom prst="straightConnector1">
            <a:avLst/>
          </a:prstGeom>
          <a:ln w="19050"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7D32572-53DA-264D-B557-2C6F9035D159}"/>
              </a:ext>
            </a:extLst>
          </p:cNvPr>
          <p:cNvSpPr>
            <a:spLocks noChangeArrowheads="1"/>
          </p:cNvSpPr>
          <p:nvPr/>
        </p:nvSpPr>
        <p:spPr bwMode="auto">
          <a:xfrm>
            <a:off x="6848935" y="3261208"/>
            <a:ext cx="3759830" cy="1462466"/>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ＭＳ Ｐゴシック" charset="0"/>
                <a:cs typeface="Calibri"/>
              </a:rPr>
              <a:t> </a:t>
            </a:r>
          </a:p>
        </p:txBody>
      </p:sp>
      <p:grpSp>
        <p:nvGrpSpPr>
          <p:cNvPr id="5" name="Group 4">
            <a:extLst>
              <a:ext uri="{FF2B5EF4-FFF2-40B4-BE49-F238E27FC236}">
                <a16:creationId xmlns:a16="http://schemas.microsoft.com/office/drawing/2014/main" id="{D9B8D4D1-9FBE-F64C-B3A1-486558D30BCA}"/>
              </a:ext>
            </a:extLst>
          </p:cNvPr>
          <p:cNvGrpSpPr/>
          <p:nvPr/>
        </p:nvGrpSpPr>
        <p:grpSpPr>
          <a:xfrm>
            <a:off x="5773303" y="1843995"/>
            <a:ext cx="1075631" cy="2183880"/>
            <a:chOff x="3744294" y="1867711"/>
            <a:chExt cx="3241078" cy="2183880"/>
          </a:xfrm>
        </p:grpSpPr>
        <p:cxnSp>
          <p:nvCxnSpPr>
            <p:cNvPr id="20" name="Straight Arrow Connector 19">
              <a:extLst>
                <a:ext uri="{FF2B5EF4-FFF2-40B4-BE49-F238E27FC236}">
                  <a16:creationId xmlns:a16="http://schemas.microsoft.com/office/drawing/2014/main" id="{AD7FE901-F89C-6448-BE80-66453DD0A581}"/>
                </a:ext>
              </a:extLst>
            </p:cNvPr>
            <p:cNvCxnSpPr>
              <a:cxnSpLocks/>
            </p:cNvCxnSpPr>
            <p:nvPr/>
          </p:nvCxnSpPr>
          <p:spPr bwMode="auto">
            <a:xfrm>
              <a:off x="3744294" y="1867711"/>
              <a:ext cx="3217041"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27EA3A-250E-364D-8134-64B67F0B6DC3}"/>
                </a:ext>
              </a:extLst>
            </p:cNvPr>
            <p:cNvCxnSpPr>
              <a:cxnSpLocks/>
            </p:cNvCxnSpPr>
            <p:nvPr/>
          </p:nvCxnSpPr>
          <p:spPr bwMode="auto">
            <a:xfrm>
              <a:off x="3768331" y="4051591"/>
              <a:ext cx="3217041" cy="0"/>
            </a:xfrm>
            <a:prstGeom prst="straightConnector1">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4FB22906-5166-4E4C-A9CE-E0DAE808D432}"/>
              </a:ext>
            </a:extLst>
          </p:cNvPr>
          <p:cNvSpPr>
            <a:spLocks noChangeArrowheads="1"/>
          </p:cNvSpPr>
          <p:nvPr/>
        </p:nvSpPr>
        <p:spPr bwMode="auto">
          <a:xfrm>
            <a:off x="6824897" y="1154718"/>
            <a:ext cx="3790447" cy="1317808"/>
          </a:xfrm>
          <a:prstGeom prst="rect">
            <a:avLst/>
          </a:prstGeom>
          <a:solidFill>
            <a:srgbClr val="FF8F0F"/>
          </a:solidFill>
          <a:ln w="12700" cmpd="sng">
            <a:solidFill>
              <a:srgbClr val="FFFFFF"/>
            </a:solidFill>
            <a:round/>
            <a:headEnd/>
            <a:tailEnd/>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ＭＳ Ｐゴシック" charset="0"/>
                <a:cs typeface="Calibri"/>
              </a:rPr>
              <a:t> </a:t>
            </a:r>
          </a:p>
        </p:txBody>
      </p:sp>
      <p:sp>
        <p:nvSpPr>
          <p:cNvPr id="31" name="TextBox 30">
            <a:extLst>
              <a:ext uri="{FF2B5EF4-FFF2-40B4-BE49-F238E27FC236}">
                <a16:creationId xmlns:a16="http://schemas.microsoft.com/office/drawing/2014/main" id="{5C896F16-81CE-374B-A9C0-5B0069F2582C}"/>
              </a:ext>
            </a:extLst>
          </p:cNvPr>
          <p:cNvSpPr txBox="1"/>
          <p:nvPr/>
        </p:nvSpPr>
        <p:spPr>
          <a:xfrm>
            <a:off x="837294" y="5445087"/>
            <a:ext cx="9486058"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Cohort 4 overall response rate: 40.6%, median </a:t>
            </a:r>
            <a:r>
              <a:rPr lang="en-US" sz="1600" dirty="0" err="1"/>
              <a:t>DoR</a:t>
            </a:r>
            <a:r>
              <a:rPr lang="en-US" sz="1600" dirty="0"/>
              <a:t>: 9.72 months, median PFS: 5.42 months</a:t>
            </a:r>
          </a:p>
          <a:p>
            <a:pPr marL="285750" indent="-285750">
              <a:buFont typeface="Arial" panose="020B0604020202020204" pitchFamily="34" charset="0"/>
              <a:buChar char="•"/>
            </a:pPr>
            <a:r>
              <a:rPr lang="en-US" sz="1600" dirty="0"/>
              <a:t>Cohort 5b overall response rate: 67.9%, median </a:t>
            </a:r>
            <a:r>
              <a:rPr lang="en-US" sz="1600" dirty="0" err="1"/>
              <a:t>DoR</a:t>
            </a:r>
            <a:r>
              <a:rPr lang="en-US" sz="1600" dirty="0"/>
              <a:t>: 11.14 months, median PFS: 9.69 months</a:t>
            </a:r>
          </a:p>
          <a:p>
            <a:pPr marL="285750" indent="-285750">
              <a:buFont typeface="Arial" panose="020B0604020202020204" pitchFamily="34" charset="0"/>
              <a:buChar char="•"/>
            </a:pPr>
            <a:r>
              <a:rPr lang="en-US" sz="1600" dirty="0"/>
              <a:t>Deep responses observed in a majority of patients across both cohorts</a:t>
            </a:r>
          </a:p>
        </p:txBody>
      </p:sp>
      <p:sp>
        <p:nvSpPr>
          <p:cNvPr id="33" name="TextBox 32">
            <a:extLst>
              <a:ext uri="{FF2B5EF4-FFF2-40B4-BE49-F238E27FC236}">
                <a16:creationId xmlns:a16="http://schemas.microsoft.com/office/drawing/2014/main" id="{3E60CFAF-A612-7F4F-9D80-590B3FA9F1FF}"/>
              </a:ext>
            </a:extLst>
          </p:cNvPr>
          <p:cNvSpPr txBox="1"/>
          <p:nvPr/>
        </p:nvSpPr>
        <p:spPr>
          <a:xfrm>
            <a:off x="6836914" y="1162460"/>
            <a:ext cx="3766411" cy="1310065"/>
          </a:xfrm>
          <a:prstGeom prst="rect">
            <a:avLst/>
          </a:prstGeom>
          <a:noFill/>
        </p:spPr>
        <p:txBody>
          <a:bodyPr wrap="square" rtlCol="0" anchor="ctr">
            <a:noAutofit/>
          </a:bodyPr>
          <a:lstStyle/>
          <a:p>
            <a:pPr algn="ctr"/>
            <a:r>
              <a:rPr lang="en-US" sz="1800" b="1" dirty="0">
                <a:solidFill>
                  <a:srgbClr val="000090"/>
                </a:solidFill>
                <a:cs typeface="Calibri"/>
              </a:rPr>
              <a:t>Cohort 4 </a:t>
            </a:r>
            <a:br>
              <a:rPr lang="en-US" sz="1800" b="1" dirty="0">
                <a:solidFill>
                  <a:srgbClr val="000090"/>
                </a:solidFill>
                <a:cs typeface="Calibri"/>
              </a:rPr>
            </a:br>
            <a:r>
              <a:rPr lang="en-US" sz="1800" b="1" dirty="0">
                <a:solidFill>
                  <a:srgbClr val="000090"/>
                </a:solidFill>
                <a:cs typeface="Calibri"/>
              </a:rPr>
              <a:t>(Pretreated, second/third line)</a:t>
            </a:r>
          </a:p>
          <a:p>
            <a:pPr algn="ctr"/>
            <a:r>
              <a:rPr lang="en-US" sz="1800" b="1" dirty="0">
                <a:solidFill>
                  <a:srgbClr val="000090"/>
                </a:solidFill>
                <a:cs typeface="Calibri"/>
              </a:rPr>
              <a:t>N = 69</a:t>
            </a:r>
          </a:p>
          <a:p>
            <a:pPr algn="ctr"/>
            <a:r>
              <a:rPr lang="en-US" sz="1800" b="1" dirty="0" err="1">
                <a:solidFill>
                  <a:srgbClr val="000090"/>
                </a:solidFill>
                <a:cs typeface="Calibri"/>
              </a:rPr>
              <a:t>Capmatinib</a:t>
            </a:r>
            <a:r>
              <a:rPr lang="en-US" sz="1800" b="1" dirty="0">
                <a:solidFill>
                  <a:srgbClr val="000090"/>
                </a:solidFill>
                <a:cs typeface="Calibri"/>
              </a:rPr>
              <a:t> 400 mg BID</a:t>
            </a:r>
            <a:endParaRPr lang="en-US" sz="1800" b="1" dirty="0">
              <a:solidFill>
                <a:srgbClr val="0070C0"/>
              </a:solidFill>
            </a:endParaRPr>
          </a:p>
        </p:txBody>
      </p:sp>
      <p:sp>
        <p:nvSpPr>
          <p:cNvPr id="34" name="TextBox 33">
            <a:extLst>
              <a:ext uri="{FF2B5EF4-FFF2-40B4-BE49-F238E27FC236}">
                <a16:creationId xmlns:a16="http://schemas.microsoft.com/office/drawing/2014/main" id="{F2914B0D-2BEA-0244-B17A-3D63328022F8}"/>
              </a:ext>
            </a:extLst>
          </p:cNvPr>
          <p:cNvSpPr txBox="1"/>
          <p:nvPr/>
        </p:nvSpPr>
        <p:spPr>
          <a:xfrm>
            <a:off x="6848934" y="3281625"/>
            <a:ext cx="3759830" cy="1462466"/>
          </a:xfrm>
          <a:prstGeom prst="rect">
            <a:avLst/>
          </a:prstGeom>
          <a:noFill/>
        </p:spPr>
        <p:txBody>
          <a:bodyPr wrap="square" rtlCol="0" anchor="ctr">
            <a:noAutofit/>
          </a:bodyPr>
          <a:lstStyle/>
          <a:p>
            <a:pPr algn="ctr"/>
            <a:r>
              <a:rPr lang="en-US" sz="1800" b="1" dirty="0">
                <a:solidFill>
                  <a:srgbClr val="000090"/>
                </a:solidFill>
                <a:cs typeface="Calibri"/>
              </a:rPr>
              <a:t>Cohort 5b </a:t>
            </a:r>
            <a:br>
              <a:rPr lang="en-US" sz="1800" b="1" dirty="0">
                <a:solidFill>
                  <a:srgbClr val="000090"/>
                </a:solidFill>
                <a:cs typeface="Calibri"/>
              </a:rPr>
            </a:br>
            <a:r>
              <a:rPr lang="en-US" sz="1800" b="1" dirty="0">
                <a:solidFill>
                  <a:srgbClr val="000090"/>
                </a:solidFill>
                <a:cs typeface="Calibri"/>
              </a:rPr>
              <a:t>(Treatment naïve)</a:t>
            </a:r>
          </a:p>
          <a:p>
            <a:pPr algn="ctr"/>
            <a:r>
              <a:rPr lang="en-US" sz="1800" b="1" dirty="0">
                <a:solidFill>
                  <a:srgbClr val="000090"/>
                </a:solidFill>
                <a:cs typeface="Calibri"/>
              </a:rPr>
              <a:t>N = 28</a:t>
            </a:r>
          </a:p>
          <a:p>
            <a:pPr algn="ctr"/>
            <a:r>
              <a:rPr lang="en-US" sz="1800" b="1" dirty="0" err="1">
                <a:solidFill>
                  <a:srgbClr val="000090"/>
                </a:solidFill>
                <a:cs typeface="Calibri"/>
              </a:rPr>
              <a:t>Capmatinib</a:t>
            </a:r>
            <a:r>
              <a:rPr lang="en-US" sz="1800" b="1" dirty="0">
                <a:solidFill>
                  <a:srgbClr val="000090"/>
                </a:solidFill>
                <a:cs typeface="Calibri"/>
              </a:rPr>
              <a:t> 400 mg BID</a:t>
            </a:r>
            <a:endParaRPr lang="en-US" sz="1800" b="1" dirty="0">
              <a:solidFill>
                <a:srgbClr val="0070C0"/>
              </a:solidFill>
            </a:endParaRPr>
          </a:p>
        </p:txBody>
      </p:sp>
      <p:sp>
        <p:nvSpPr>
          <p:cNvPr id="35" name="TextBox 34">
            <a:extLst>
              <a:ext uri="{FF2B5EF4-FFF2-40B4-BE49-F238E27FC236}">
                <a16:creationId xmlns:a16="http://schemas.microsoft.com/office/drawing/2014/main" id="{F90FB502-92A7-A849-8213-07C9823837B1}"/>
              </a:ext>
            </a:extLst>
          </p:cNvPr>
          <p:cNvSpPr txBox="1"/>
          <p:nvPr/>
        </p:nvSpPr>
        <p:spPr>
          <a:xfrm>
            <a:off x="1083239" y="4642410"/>
            <a:ext cx="4472699" cy="584775"/>
          </a:xfrm>
          <a:prstGeom prst="rect">
            <a:avLst/>
          </a:prstGeom>
          <a:noFill/>
        </p:spPr>
        <p:txBody>
          <a:bodyPr wrap="none" rtlCol="0">
            <a:spAutoFit/>
          </a:bodyPr>
          <a:lstStyle/>
          <a:p>
            <a:r>
              <a:rPr lang="en-US" sz="1600" b="1" dirty="0"/>
              <a:t>Primary endpoint: </a:t>
            </a:r>
            <a:r>
              <a:rPr lang="en-US" sz="1600" dirty="0"/>
              <a:t>ORR (BIRC)</a:t>
            </a:r>
          </a:p>
          <a:p>
            <a:r>
              <a:rPr lang="en-US" sz="1600" b="1" dirty="0"/>
              <a:t>Secondary endpoints: </a:t>
            </a:r>
            <a:r>
              <a:rPr lang="en-US" sz="1600" dirty="0" err="1"/>
              <a:t>DoR</a:t>
            </a:r>
            <a:r>
              <a:rPr lang="en-US" sz="1600" dirty="0"/>
              <a:t>, PFS, OS, safety</a:t>
            </a:r>
          </a:p>
        </p:txBody>
      </p:sp>
      <p:sp>
        <p:nvSpPr>
          <p:cNvPr id="36" name="TextBox 35">
            <a:extLst>
              <a:ext uri="{FF2B5EF4-FFF2-40B4-BE49-F238E27FC236}">
                <a16:creationId xmlns:a16="http://schemas.microsoft.com/office/drawing/2014/main" id="{F170E89A-09FC-6D43-A605-36980A194B70}"/>
              </a:ext>
            </a:extLst>
          </p:cNvPr>
          <p:cNvSpPr txBox="1"/>
          <p:nvPr/>
        </p:nvSpPr>
        <p:spPr>
          <a:xfrm>
            <a:off x="282574" y="6418349"/>
            <a:ext cx="4302012" cy="338554"/>
          </a:xfrm>
          <a:prstGeom prst="rect">
            <a:avLst/>
          </a:prstGeom>
          <a:noFill/>
        </p:spPr>
        <p:txBody>
          <a:bodyPr wrap="none" rtlCol="0">
            <a:spAutoFit/>
          </a:bodyPr>
          <a:lstStyle/>
          <a:p>
            <a:r>
              <a:rPr lang="en-US" sz="1600" dirty="0"/>
              <a:t>Wolf J et al. </a:t>
            </a:r>
            <a:r>
              <a:rPr lang="en-US" sz="1600" i="1" dirty="0"/>
              <a:t>Proc ASCO </a:t>
            </a:r>
            <a:r>
              <a:rPr lang="en-US" sz="1600" dirty="0"/>
              <a:t>2019;Abstract 9004.</a:t>
            </a:r>
          </a:p>
        </p:txBody>
      </p:sp>
      <p:graphicFrame>
        <p:nvGraphicFramePr>
          <p:cNvPr id="25" name="Group 104">
            <a:extLst>
              <a:ext uri="{FF2B5EF4-FFF2-40B4-BE49-F238E27FC236}">
                <a16:creationId xmlns:a16="http://schemas.microsoft.com/office/drawing/2014/main" id="{6C73A03B-C331-B14A-9C40-E55A0FFA9738}"/>
              </a:ext>
            </a:extLst>
          </p:cNvPr>
          <p:cNvGraphicFramePr>
            <a:graphicFrameLocks noGrp="1"/>
          </p:cNvGraphicFramePr>
          <p:nvPr/>
        </p:nvGraphicFramePr>
        <p:xfrm>
          <a:off x="1083239" y="1488195"/>
          <a:ext cx="3940335" cy="2996677"/>
        </p:xfrm>
        <a:graphic>
          <a:graphicData uri="http://schemas.openxmlformats.org/drawingml/2006/table">
            <a:tbl>
              <a:tblPr/>
              <a:tblGrid>
                <a:gridCol w="3940335">
                  <a:extLst>
                    <a:ext uri="{9D8B030D-6E8A-4147-A177-3AD203B41FA5}">
                      <a16:colId xmlns:a16="http://schemas.microsoft.com/office/drawing/2014/main" val="20000"/>
                    </a:ext>
                  </a:extLst>
                </a:gridCol>
              </a:tblGrid>
              <a:tr h="48977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a:ea typeface="ＭＳ Ｐゴシック" charset="0"/>
                          <a:cs typeface="Arial"/>
                        </a:rPr>
                        <a:t>Eligibility </a:t>
                      </a: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0"/>
                  </a:ext>
                </a:extLst>
              </a:tr>
              <a:tr h="2465186">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kern="1200" cap="none" normalizeH="0" baseline="0" dirty="0">
                          <a:ln>
                            <a:noFill/>
                          </a:ln>
                          <a:solidFill>
                            <a:schemeClr val="bg1"/>
                          </a:solidFill>
                          <a:effectLst/>
                          <a:latin typeface="+mn-lt"/>
                          <a:ea typeface="MS PGothic" charset="0"/>
                          <a:cs typeface="Calibri"/>
                        </a:rPr>
                        <a:t>Stage IIIB/IV NSCLC</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kern="1200" cap="none" normalizeH="0" baseline="0" dirty="0">
                          <a:ln>
                            <a:noFill/>
                          </a:ln>
                          <a:solidFill>
                            <a:schemeClr val="bg1"/>
                          </a:solidFill>
                          <a:effectLst/>
                          <a:latin typeface="+mn-lt"/>
                          <a:ea typeface="MS PGothic" charset="0"/>
                          <a:cs typeface="Calibri"/>
                        </a:rPr>
                        <a:t>MET exon 14 skipping mutation irrespective of MET GCN by central RT-PCR</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kern="1200" cap="none" normalizeH="0" baseline="0" dirty="0">
                          <a:ln>
                            <a:noFill/>
                          </a:ln>
                          <a:solidFill>
                            <a:schemeClr val="bg1"/>
                          </a:solidFill>
                          <a:effectLst/>
                          <a:latin typeface="+mn-lt"/>
                          <a:ea typeface="MS PGothic" charset="0"/>
                          <a:cs typeface="Calibri"/>
                        </a:rPr>
                        <a:t>EGFR </a:t>
                      </a:r>
                      <a:r>
                        <a:rPr kumimoji="0" lang="en-US" sz="1600" b="0" i="0" u="none" strike="noStrike" kern="1200" cap="none" normalizeH="0" baseline="0" dirty="0" err="1">
                          <a:ln>
                            <a:noFill/>
                          </a:ln>
                          <a:solidFill>
                            <a:schemeClr val="bg1"/>
                          </a:solidFill>
                          <a:effectLst/>
                          <a:latin typeface="+mn-lt"/>
                          <a:ea typeface="MS PGothic" charset="0"/>
                          <a:cs typeface="Calibri"/>
                        </a:rPr>
                        <a:t>wt</a:t>
                      </a:r>
                      <a:r>
                        <a:rPr kumimoji="0" lang="en-US" sz="1600" b="0" i="0" u="none" strike="noStrike" kern="1200" cap="none" normalizeH="0" baseline="0" dirty="0">
                          <a:ln>
                            <a:noFill/>
                          </a:ln>
                          <a:solidFill>
                            <a:schemeClr val="bg1"/>
                          </a:solidFill>
                          <a:effectLst/>
                          <a:latin typeface="+mn-lt"/>
                          <a:ea typeface="MS PGothic" charset="0"/>
                          <a:cs typeface="Calibri"/>
                        </a:rPr>
                        <a:t> (for L85R and delE19) and ALK-negative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kern="1200" cap="none" normalizeH="0" baseline="0" dirty="0">
                          <a:ln>
                            <a:noFill/>
                          </a:ln>
                          <a:solidFill>
                            <a:schemeClr val="bg1"/>
                          </a:solidFill>
                          <a:effectLst/>
                          <a:latin typeface="+mn-lt"/>
                          <a:ea typeface="MS PGothic" charset="0"/>
                          <a:cs typeface="Calibri"/>
                        </a:rPr>
                        <a:t>PS 0-1</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lang="en-US" sz="1600" dirty="0"/>
                        <a:t>≥1 measurable lesion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kern="1200" cap="none" normalizeH="0" baseline="0" dirty="0">
                          <a:ln>
                            <a:noFill/>
                          </a:ln>
                          <a:solidFill>
                            <a:schemeClr val="bg1"/>
                          </a:solidFill>
                          <a:effectLst/>
                          <a:latin typeface="+mn-lt"/>
                          <a:ea typeface="MS PGothic" charset="0"/>
                          <a:cs typeface="Calibri"/>
                        </a:rPr>
                        <a:t>Neurologically stable or asymptomatic brain metastases allowed</a:t>
                      </a:r>
                    </a:p>
                  </a:txBody>
                  <a:tcPr marL="68635" marR="68635" marT="34249" marB="3424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8064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44A8DE-20E9-AF46-ADDC-75402F19FB19}"/>
              </a:ext>
            </a:extLst>
          </p:cNvPr>
          <p:cNvPicPr>
            <a:picLocks noChangeAspect="1"/>
          </p:cNvPicPr>
          <p:nvPr/>
        </p:nvPicPr>
        <p:blipFill>
          <a:blip r:embed="rId2"/>
          <a:stretch>
            <a:fillRect/>
          </a:stretch>
        </p:blipFill>
        <p:spPr>
          <a:xfrm>
            <a:off x="662038" y="1990038"/>
            <a:ext cx="11277363" cy="3394486"/>
          </a:xfrm>
          <a:prstGeom prst="rect">
            <a:avLst/>
          </a:prstGeom>
        </p:spPr>
      </p:pic>
      <p:sp>
        <p:nvSpPr>
          <p:cNvPr id="5" name="Title 4">
            <a:extLst>
              <a:ext uri="{FF2B5EF4-FFF2-40B4-BE49-F238E27FC236}">
                <a16:creationId xmlns:a16="http://schemas.microsoft.com/office/drawing/2014/main" id="{5192528B-8E38-F248-B6C5-300323EBBC16}"/>
              </a:ext>
            </a:extLst>
          </p:cNvPr>
          <p:cNvSpPr>
            <a:spLocks noGrp="1"/>
          </p:cNvSpPr>
          <p:nvPr>
            <p:ph type="title"/>
          </p:nvPr>
        </p:nvSpPr>
        <p:spPr/>
        <p:txBody>
          <a:bodyPr/>
          <a:lstStyle/>
          <a:p>
            <a:r>
              <a:rPr lang="en-US" sz="2600" dirty="0"/>
              <a:t>GEOMETRY mono-1: Efficacy by BIRC of </a:t>
            </a:r>
            <a:r>
              <a:rPr lang="en-US" sz="2600" dirty="0" err="1"/>
              <a:t>Capmatinib</a:t>
            </a:r>
            <a:r>
              <a:rPr lang="en-US" sz="2600" dirty="0"/>
              <a:t> in Advanced NSCLC Harboring MET Exon 14 Skipping Mutation</a:t>
            </a:r>
          </a:p>
        </p:txBody>
      </p:sp>
      <p:sp>
        <p:nvSpPr>
          <p:cNvPr id="4" name="TextBox 3">
            <a:extLst>
              <a:ext uri="{FF2B5EF4-FFF2-40B4-BE49-F238E27FC236}">
                <a16:creationId xmlns:a16="http://schemas.microsoft.com/office/drawing/2014/main" id="{6FD79949-1A1C-734A-847D-0C8C3C904531}"/>
              </a:ext>
            </a:extLst>
          </p:cNvPr>
          <p:cNvSpPr txBox="1"/>
          <p:nvPr/>
        </p:nvSpPr>
        <p:spPr>
          <a:xfrm>
            <a:off x="191118" y="6433075"/>
            <a:ext cx="4302012" cy="338554"/>
          </a:xfrm>
          <a:prstGeom prst="rect">
            <a:avLst/>
          </a:prstGeom>
          <a:noFill/>
        </p:spPr>
        <p:txBody>
          <a:bodyPr wrap="none" rtlCol="0">
            <a:spAutoFit/>
          </a:bodyPr>
          <a:lstStyle/>
          <a:p>
            <a:r>
              <a:rPr lang="en-US" sz="1600" dirty="0"/>
              <a:t>Wolf J et al. </a:t>
            </a:r>
            <a:r>
              <a:rPr lang="en-US" sz="1600" i="1" dirty="0"/>
              <a:t>Proc ASCO </a:t>
            </a:r>
            <a:r>
              <a:rPr lang="en-US" sz="1600" dirty="0"/>
              <a:t>2019;Abstract 9004.</a:t>
            </a:r>
          </a:p>
        </p:txBody>
      </p:sp>
      <p:sp>
        <p:nvSpPr>
          <p:cNvPr id="8" name="TextBox 7">
            <a:extLst>
              <a:ext uri="{FF2B5EF4-FFF2-40B4-BE49-F238E27FC236}">
                <a16:creationId xmlns:a16="http://schemas.microsoft.com/office/drawing/2014/main" id="{05D1E023-DB15-3F4C-B635-7B82F94E59C8}"/>
              </a:ext>
            </a:extLst>
          </p:cNvPr>
          <p:cNvSpPr txBox="1"/>
          <p:nvPr/>
        </p:nvSpPr>
        <p:spPr>
          <a:xfrm>
            <a:off x="1391221" y="4182932"/>
            <a:ext cx="2390398" cy="1200329"/>
          </a:xfrm>
          <a:prstGeom prst="rect">
            <a:avLst/>
          </a:prstGeom>
          <a:noFill/>
        </p:spPr>
        <p:txBody>
          <a:bodyPr wrap="none" rtlCol="0">
            <a:spAutoFit/>
          </a:bodyPr>
          <a:lstStyle/>
          <a:p>
            <a:r>
              <a:rPr lang="en-US" sz="1800" b="1" dirty="0"/>
              <a:t>ORR: 40.6%</a:t>
            </a:r>
          </a:p>
          <a:p>
            <a:r>
              <a:rPr lang="en-US" sz="1800" b="1" dirty="0"/>
              <a:t>DCR: 78.3%</a:t>
            </a:r>
          </a:p>
          <a:p>
            <a:r>
              <a:rPr lang="en-US" sz="1800" b="1" dirty="0"/>
              <a:t>Median </a:t>
            </a:r>
            <a:r>
              <a:rPr lang="en-US" sz="1800" b="1" dirty="0" err="1"/>
              <a:t>DoR</a:t>
            </a:r>
            <a:r>
              <a:rPr lang="en-US" sz="1800" b="1" dirty="0"/>
              <a:t>: 9.7 </a:t>
            </a:r>
            <a:r>
              <a:rPr lang="en-US" sz="1800" b="1" dirty="0" err="1"/>
              <a:t>mo</a:t>
            </a:r>
            <a:endParaRPr lang="en-US" sz="1800" b="1" dirty="0"/>
          </a:p>
          <a:p>
            <a:r>
              <a:rPr lang="en-US" sz="1800" b="1" dirty="0"/>
              <a:t>Median PFS: 5.4 </a:t>
            </a:r>
            <a:r>
              <a:rPr lang="en-US" sz="1800" b="1" dirty="0" err="1"/>
              <a:t>mo</a:t>
            </a:r>
            <a:endParaRPr lang="en-US" sz="1800" b="1" dirty="0"/>
          </a:p>
        </p:txBody>
      </p:sp>
      <p:sp>
        <p:nvSpPr>
          <p:cNvPr id="9" name="TextBox 8">
            <a:extLst>
              <a:ext uri="{FF2B5EF4-FFF2-40B4-BE49-F238E27FC236}">
                <a16:creationId xmlns:a16="http://schemas.microsoft.com/office/drawing/2014/main" id="{58130626-3F0A-CC47-8845-46986AEEE79F}"/>
              </a:ext>
            </a:extLst>
          </p:cNvPr>
          <p:cNvSpPr txBox="1"/>
          <p:nvPr/>
        </p:nvSpPr>
        <p:spPr>
          <a:xfrm>
            <a:off x="7020045" y="4029911"/>
            <a:ext cx="2505879" cy="1200329"/>
          </a:xfrm>
          <a:prstGeom prst="rect">
            <a:avLst/>
          </a:prstGeom>
          <a:noFill/>
        </p:spPr>
        <p:txBody>
          <a:bodyPr wrap="none" rtlCol="0">
            <a:spAutoFit/>
          </a:bodyPr>
          <a:lstStyle/>
          <a:p>
            <a:r>
              <a:rPr lang="en-US" sz="1800" b="1" dirty="0"/>
              <a:t>ORR: 67.9%</a:t>
            </a:r>
          </a:p>
          <a:p>
            <a:r>
              <a:rPr lang="en-US" sz="1800" b="1" dirty="0"/>
              <a:t>DCR: 96.4%</a:t>
            </a:r>
          </a:p>
          <a:p>
            <a:r>
              <a:rPr lang="en-US" sz="1800" b="1" dirty="0"/>
              <a:t>Median </a:t>
            </a:r>
            <a:r>
              <a:rPr lang="en-US" sz="1800" b="1" dirty="0" err="1"/>
              <a:t>DoR</a:t>
            </a:r>
            <a:r>
              <a:rPr lang="en-US" sz="1800" b="1" dirty="0"/>
              <a:t>: 11.1 </a:t>
            </a:r>
            <a:r>
              <a:rPr lang="en-US" sz="1800" b="1" dirty="0" err="1"/>
              <a:t>mo</a:t>
            </a:r>
            <a:endParaRPr lang="en-US" sz="1800" b="1" dirty="0"/>
          </a:p>
          <a:p>
            <a:r>
              <a:rPr lang="en-US" sz="1800" b="1" dirty="0"/>
              <a:t>Median PFS: 9.7 </a:t>
            </a:r>
            <a:r>
              <a:rPr lang="en-US" sz="1800" b="1" dirty="0" err="1"/>
              <a:t>mo</a:t>
            </a:r>
            <a:endParaRPr lang="en-US" sz="1800" b="1" dirty="0"/>
          </a:p>
        </p:txBody>
      </p:sp>
      <p:sp>
        <p:nvSpPr>
          <p:cNvPr id="3" name="TextBox 2">
            <a:extLst>
              <a:ext uri="{FF2B5EF4-FFF2-40B4-BE49-F238E27FC236}">
                <a16:creationId xmlns:a16="http://schemas.microsoft.com/office/drawing/2014/main" id="{EC9CA36D-1283-1746-8775-166C4363111C}"/>
              </a:ext>
            </a:extLst>
          </p:cNvPr>
          <p:cNvSpPr txBox="1"/>
          <p:nvPr/>
        </p:nvSpPr>
        <p:spPr>
          <a:xfrm rot="16200000">
            <a:off x="4800951" y="3459239"/>
            <a:ext cx="2999539" cy="307777"/>
          </a:xfrm>
          <a:prstGeom prst="rect">
            <a:avLst/>
          </a:prstGeom>
          <a:noFill/>
        </p:spPr>
        <p:txBody>
          <a:bodyPr wrap="none" rtlCol="0">
            <a:spAutoFit/>
          </a:bodyPr>
          <a:lstStyle/>
          <a:p>
            <a:pPr algn="ctr"/>
            <a:r>
              <a:rPr lang="en-US" sz="1400" b="1" dirty="0"/>
              <a:t>Best % change from baseline (%)</a:t>
            </a:r>
          </a:p>
        </p:txBody>
      </p:sp>
      <p:sp>
        <p:nvSpPr>
          <p:cNvPr id="11" name="TextBox 10">
            <a:extLst>
              <a:ext uri="{FF2B5EF4-FFF2-40B4-BE49-F238E27FC236}">
                <a16:creationId xmlns:a16="http://schemas.microsoft.com/office/drawing/2014/main" id="{84329AD7-4B4C-4143-8F38-F3F99F98D5E6}"/>
              </a:ext>
            </a:extLst>
          </p:cNvPr>
          <p:cNvSpPr txBox="1"/>
          <p:nvPr/>
        </p:nvSpPr>
        <p:spPr>
          <a:xfrm>
            <a:off x="1161991" y="5739522"/>
            <a:ext cx="2619628" cy="338554"/>
          </a:xfrm>
          <a:prstGeom prst="rect">
            <a:avLst/>
          </a:prstGeom>
          <a:noFill/>
        </p:spPr>
        <p:txBody>
          <a:bodyPr wrap="none" rtlCol="0">
            <a:spAutoFit/>
          </a:bodyPr>
          <a:lstStyle/>
          <a:p>
            <a:r>
              <a:rPr lang="en-US" sz="1600" dirty="0"/>
              <a:t>*</a:t>
            </a:r>
            <a:r>
              <a:rPr lang="en-US" sz="1600" baseline="30000" dirty="0"/>
              <a:t> </a:t>
            </a:r>
            <a:r>
              <a:rPr lang="en-US" sz="1600" dirty="0"/>
              <a:t>Patients still on treatment</a:t>
            </a:r>
          </a:p>
        </p:txBody>
      </p:sp>
      <p:sp>
        <p:nvSpPr>
          <p:cNvPr id="12" name="TextBox 11">
            <a:extLst>
              <a:ext uri="{FF2B5EF4-FFF2-40B4-BE49-F238E27FC236}">
                <a16:creationId xmlns:a16="http://schemas.microsoft.com/office/drawing/2014/main" id="{0E79A0EA-078F-DC44-B40A-60447F02B4C9}"/>
              </a:ext>
            </a:extLst>
          </p:cNvPr>
          <p:cNvSpPr txBox="1"/>
          <p:nvPr/>
        </p:nvSpPr>
        <p:spPr>
          <a:xfrm rot="16200000">
            <a:off x="-1007009" y="3368992"/>
            <a:ext cx="2999539" cy="307777"/>
          </a:xfrm>
          <a:prstGeom prst="rect">
            <a:avLst/>
          </a:prstGeom>
          <a:noFill/>
        </p:spPr>
        <p:txBody>
          <a:bodyPr wrap="none" rtlCol="0">
            <a:spAutoFit/>
          </a:bodyPr>
          <a:lstStyle/>
          <a:p>
            <a:pPr algn="ctr"/>
            <a:r>
              <a:rPr lang="en-US" sz="1400" b="1" dirty="0"/>
              <a:t>Best % change from baseline (%)</a:t>
            </a:r>
          </a:p>
        </p:txBody>
      </p:sp>
      <p:sp>
        <p:nvSpPr>
          <p:cNvPr id="13" name="TextBox 12">
            <a:extLst>
              <a:ext uri="{FF2B5EF4-FFF2-40B4-BE49-F238E27FC236}">
                <a16:creationId xmlns:a16="http://schemas.microsoft.com/office/drawing/2014/main" id="{FE48F01E-95BE-4E4F-BF0D-9BC9AF7676E9}"/>
              </a:ext>
            </a:extLst>
          </p:cNvPr>
          <p:cNvSpPr txBox="1"/>
          <p:nvPr/>
        </p:nvSpPr>
        <p:spPr>
          <a:xfrm>
            <a:off x="2655511" y="1569761"/>
            <a:ext cx="1992853" cy="400110"/>
          </a:xfrm>
          <a:prstGeom prst="rect">
            <a:avLst/>
          </a:prstGeom>
          <a:noFill/>
        </p:spPr>
        <p:txBody>
          <a:bodyPr wrap="none" rtlCol="0">
            <a:spAutoFit/>
          </a:bodyPr>
          <a:lstStyle/>
          <a:p>
            <a:r>
              <a:rPr lang="en-US" sz="2000" b="1" dirty="0">
                <a:solidFill>
                  <a:srgbClr val="92D050"/>
                </a:solidFill>
              </a:rPr>
              <a:t>Cohort 4 (2/3L)</a:t>
            </a:r>
          </a:p>
        </p:txBody>
      </p:sp>
      <p:sp>
        <p:nvSpPr>
          <p:cNvPr id="14" name="TextBox 13">
            <a:extLst>
              <a:ext uri="{FF2B5EF4-FFF2-40B4-BE49-F238E27FC236}">
                <a16:creationId xmlns:a16="http://schemas.microsoft.com/office/drawing/2014/main" id="{BA064F1C-21A3-0E41-B0FE-A4D22873BB9C}"/>
              </a:ext>
            </a:extLst>
          </p:cNvPr>
          <p:cNvSpPr txBox="1"/>
          <p:nvPr/>
        </p:nvSpPr>
        <p:spPr>
          <a:xfrm>
            <a:off x="8577115" y="1571809"/>
            <a:ext cx="1936749" cy="400110"/>
          </a:xfrm>
          <a:prstGeom prst="rect">
            <a:avLst/>
          </a:prstGeom>
          <a:noFill/>
        </p:spPr>
        <p:txBody>
          <a:bodyPr wrap="none" rtlCol="0">
            <a:spAutoFit/>
          </a:bodyPr>
          <a:lstStyle/>
          <a:p>
            <a:r>
              <a:rPr lang="en-US" sz="2000" b="1" dirty="0">
                <a:solidFill>
                  <a:srgbClr val="F9961E"/>
                </a:solidFill>
              </a:rPr>
              <a:t>Cohort 5b (1L)</a:t>
            </a:r>
          </a:p>
        </p:txBody>
      </p:sp>
    </p:spTree>
    <p:extLst>
      <p:ext uri="{BB962C8B-B14F-4D97-AF65-F5344CB8AC3E}">
        <p14:creationId xmlns:p14="http://schemas.microsoft.com/office/powerpoint/2010/main" val="3496024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a:extLst>
              <a:ext uri="{FF2B5EF4-FFF2-40B4-BE49-F238E27FC236}">
                <a16:creationId xmlns:a16="http://schemas.microsoft.com/office/drawing/2014/main" id="{938BD0E9-B207-1F43-B5C7-9C61DB2EA566}"/>
              </a:ext>
            </a:extLst>
          </p:cNvPr>
          <p:cNvSpPr>
            <a:spLocks noChangeArrowheads="1"/>
          </p:cNvSpPr>
          <p:nvPr/>
        </p:nvSpPr>
        <p:spPr bwMode="auto">
          <a:xfrm>
            <a:off x="831198" y="1058100"/>
            <a:ext cx="10578482" cy="4071462"/>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3" name="Title 2">
            <a:extLst>
              <a:ext uri="{FF2B5EF4-FFF2-40B4-BE49-F238E27FC236}">
                <a16:creationId xmlns:a16="http://schemas.microsoft.com/office/drawing/2014/main" id="{80E12C8A-EF84-D547-9003-BBA7E51BB993}"/>
              </a:ext>
            </a:extLst>
          </p:cNvPr>
          <p:cNvSpPr>
            <a:spLocks noGrp="1"/>
          </p:cNvSpPr>
          <p:nvPr>
            <p:ph type="title"/>
          </p:nvPr>
        </p:nvSpPr>
        <p:spPr/>
        <p:txBody>
          <a:bodyPr/>
          <a:lstStyle/>
          <a:p>
            <a:r>
              <a:rPr lang="en-US" sz="3200" dirty="0"/>
              <a:t>GEOMETRY mono-1: Safety Summary</a:t>
            </a:r>
            <a:endParaRPr lang="en-US" dirty="0"/>
          </a:p>
        </p:txBody>
      </p:sp>
      <p:graphicFrame>
        <p:nvGraphicFramePr>
          <p:cNvPr id="6" name="Content Placeholder 5">
            <a:extLst>
              <a:ext uri="{FF2B5EF4-FFF2-40B4-BE49-F238E27FC236}">
                <a16:creationId xmlns:a16="http://schemas.microsoft.com/office/drawing/2014/main" id="{2C6BA9CE-C2D7-7142-935A-E3ADE2AB0991}"/>
              </a:ext>
            </a:extLst>
          </p:cNvPr>
          <p:cNvGraphicFramePr>
            <a:graphicFrameLocks noGrp="1"/>
          </p:cNvGraphicFramePr>
          <p:nvPr>
            <p:ph idx="1"/>
            <p:extLst>
              <p:ext uri="{D42A27DB-BD31-4B8C-83A1-F6EECF244321}">
                <p14:modId xmlns:p14="http://schemas.microsoft.com/office/powerpoint/2010/main" val="781658497"/>
              </p:ext>
            </p:extLst>
          </p:nvPr>
        </p:nvGraphicFramePr>
        <p:xfrm>
          <a:off x="997602" y="1190536"/>
          <a:ext cx="10279761" cy="3806590"/>
        </p:xfrm>
        <a:graphic>
          <a:graphicData uri="http://schemas.openxmlformats.org/drawingml/2006/table">
            <a:tbl>
              <a:tblPr firstRow="1" bandRow="1">
                <a:tableStyleId>{21E4AEA4-8DFA-4A89-87EB-49C32662AFE0}</a:tableStyleId>
              </a:tblPr>
              <a:tblGrid>
                <a:gridCol w="3426587">
                  <a:extLst>
                    <a:ext uri="{9D8B030D-6E8A-4147-A177-3AD203B41FA5}">
                      <a16:colId xmlns:a16="http://schemas.microsoft.com/office/drawing/2014/main" val="1460206857"/>
                    </a:ext>
                  </a:extLst>
                </a:gridCol>
                <a:gridCol w="3426587">
                  <a:extLst>
                    <a:ext uri="{9D8B030D-6E8A-4147-A177-3AD203B41FA5}">
                      <a16:colId xmlns:a16="http://schemas.microsoft.com/office/drawing/2014/main" val="3864543637"/>
                    </a:ext>
                  </a:extLst>
                </a:gridCol>
                <a:gridCol w="3426587">
                  <a:extLst>
                    <a:ext uri="{9D8B030D-6E8A-4147-A177-3AD203B41FA5}">
                      <a16:colId xmlns:a16="http://schemas.microsoft.com/office/drawing/2014/main" val="1520118613"/>
                    </a:ext>
                  </a:extLst>
                </a:gridCol>
              </a:tblGrid>
              <a:tr h="380659">
                <a:tc rowSpan="2">
                  <a:txBody>
                    <a:bodyPr/>
                    <a:lstStyle/>
                    <a:p>
                      <a:r>
                        <a:rPr lang="en-US" dirty="0">
                          <a:solidFill>
                            <a:schemeClr val="tx1"/>
                          </a:solidFill>
                        </a:rPr>
                        <a:t>Most common AEs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gridSpan="2">
                  <a:txBody>
                    <a:bodyPr/>
                    <a:lstStyle/>
                    <a:p>
                      <a:pPr algn="ctr"/>
                      <a:r>
                        <a:rPr lang="en-US" dirty="0">
                          <a:solidFill>
                            <a:schemeClr val="tx1"/>
                          </a:solidFill>
                        </a:rPr>
                        <a:t>All patients (N = 334)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hMerge="1">
                  <a:txBody>
                    <a:bodyPr/>
                    <a:lstStyle/>
                    <a:p>
                      <a:endParaRPr lang="en-US" dirty="0"/>
                    </a:p>
                  </a:txBody>
                  <a:tcPr>
                    <a:solidFill>
                      <a:srgbClr val="000000"/>
                    </a:solidFill>
                  </a:tcPr>
                </a:tc>
                <a:extLst>
                  <a:ext uri="{0D108BD9-81ED-4DB2-BD59-A6C34878D82A}">
                    <a16:rowId xmlns:a16="http://schemas.microsoft.com/office/drawing/2014/main" val="2819335082"/>
                  </a:ext>
                </a:extLst>
              </a:tr>
              <a:tr h="380659">
                <a:tc vMerge="1">
                  <a:txBody>
                    <a:bodyPr/>
                    <a:lstStyle/>
                    <a:p>
                      <a:endParaRPr lang="en-US" dirty="0"/>
                    </a:p>
                  </a:txBody>
                  <a:tcPr>
                    <a:solidFill>
                      <a:srgbClr val="000000"/>
                    </a:solidFill>
                  </a:tcPr>
                </a:tc>
                <a:tc>
                  <a:txBody>
                    <a:bodyPr/>
                    <a:lstStyle/>
                    <a:p>
                      <a:pPr algn="ctr"/>
                      <a:r>
                        <a:rPr lang="en-US" b="1" dirty="0">
                          <a:solidFill>
                            <a:schemeClr val="tx1"/>
                          </a:solidFill>
                        </a:rPr>
                        <a:t>All grades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b="1" dirty="0">
                          <a:solidFill>
                            <a:schemeClr val="tx1"/>
                          </a:solidFill>
                        </a:rPr>
                        <a:t>Grade 3-4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620239187"/>
                  </a:ext>
                </a:extLst>
              </a:tr>
              <a:tr h="380659">
                <a:tc>
                  <a:txBody>
                    <a:bodyPr/>
                    <a:lstStyle/>
                    <a:p>
                      <a:r>
                        <a:rPr lang="en-US" dirty="0">
                          <a:solidFill>
                            <a:schemeClr val="tx1"/>
                          </a:solidFill>
                        </a:rPr>
                        <a:t>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169489738"/>
                  </a:ext>
                </a:extLst>
              </a:tr>
              <a:tr h="380659">
                <a:tc>
                  <a:txBody>
                    <a:bodyPr/>
                    <a:lstStyle/>
                    <a:p>
                      <a:r>
                        <a:rPr lang="en-US" dirty="0">
                          <a:solidFill>
                            <a:schemeClr val="tx1"/>
                          </a:solidFill>
                        </a:rPr>
                        <a:t>Peripheral edema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39356830"/>
                  </a:ext>
                </a:extLst>
              </a:tr>
              <a:tr h="380659">
                <a:tc>
                  <a:txBody>
                    <a:bodyPr/>
                    <a:lstStyle/>
                    <a:p>
                      <a:r>
                        <a:rPr lang="en-US" dirty="0">
                          <a:solidFill>
                            <a:schemeClr val="tx1"/>
                          </a:solidFill>
                        </a:rPr>
                        <a:t>Nausea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658158660"/>
                  </a:ext>
                </a:extLst>
              </a:tr>
              <a:tr h="380659">
                <a:tc>
                  <a:txBody>
                    <a:bodyPr/>
                    <a:lstStyle/>
                    <a:p>
                      <a:r>
                        <a:rPr lang="en-US" dirty="0">
                          <a:solidFill>
                            <a:schemeClr val="tx1"/>
                          </a:solidFill>
                        </a:rPr>
                        <a:t>Increased blood creatinine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498614124"/>
                  </a:ext>
                </a:extLst>
              </a:tr>
              <a:tr h="380659">
                <a:tc>
                  <a:txBody>
                    <a:bodyPr/>
                    <a:lstStyle/>
                    <a:p>
                      <a:r>
                        <a:rPr lang="en-US" dirty="0">
                          <a:solidFill>
                            <a:schemeClr val="tx1"/>
                          </a:solidFill>
                        </a:rPr>
                        <a:t>Vomiting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295578472"/>
                  </a:ext>
                </a:extLst>
              </a:tr>
              <a:tr h="380659">
                <a:tc>
                  <a:txBody>
                    <a:bodyPr/>
                    <a:lstStyle/>
                    <a:p>
                      <a:r>
                        <a:rPr lang="en-US" dirty="0">
                          <a:solidFill>
                            <a:schemeClr val="tx1"/>
                          </a:solidFill>
                        </a:rPr>
                        <a:t>Fatigue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474779002"/>
                  </a:ext>
                </a:extLst>
              </a:tr>
              <a:tr h="380659">
                <a:tc>
                  <a:txBody>
                    <a:bodyPr/>
                    <a:lstStyle/>
                    <a:p>
                      <a:r>
                        <a:rPr lang="en-US" dirty="0">
                          <a:solidFill>
                            <a:schemeClr val="tx1"/>
                          </a:solidFill>
                        </a:rPr>
                        <a:t>Decreased appetite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927862540"/>
                  </a:ext>
                </a:extLst>
              </a:tr>
              <a:tr h="380659">
                <a:tc>
                  <a:txBody>
                    <a:bodyPr/>
                    <a:lstStyle/>
                    <a:p>
                      <a:r>
                        <a:rPr lang="en-US" dirty="0">
                          <a:solidFill>
                            <a:schemeClr val="tx1"/>
                          </a:solidFill>
                        </a:rPr>
                        <a:t>Diarrhea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&lt;1%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312897042"/>
                  </a:ext>
                </a:extLst>
              </a:tr>
            </a:tbl>
          </a:graphicData>
        </a:graphic>
      </p:graphicFrame>
      <p:sp>
        <p:nvSpPr>
          <p:cNvPr id="5" name="TextBox 4">
            <a:extLst>
              <a:ext uri="{FF2B5EF4-FFF2-40B4-BE49-F238E27FC236}">
                <a16:creationId xmlns:a16="http://schemas.microsoft.com/office/drawing/2014/main" id="{7B90517F-5F80-7A41-9875-394856FB5181}"/>
              </a:ext>
            </a:extLst>
          </p:cNvPr>
          <p:cNvSpPr txBox="1"/>
          <p:nvPr/>
        </p:nvSpPr>
        <p:spPr>
          <a:xfrm>
            <a:off x="262486" y="6419085"/>
            <a:ext cx="4302012" cy="338554"/>
          </a:xfrm>
          <a:prstGeom prst="rect">
            <a:avLst/>
          </a:prstGeom>
          <a:noFill/>
        </p:spPr>
        <p:txBody>
          <a:bodyPr wrap="none" rtlCol="0">
            <a:spAutoFit/>
          </a:bodyPr>
          <a:lstStyle/>
          <a:p>
            <a:r>
              <a:rPr lang="en-US" sz="1600" dirty="0"/>
              <a:t>Wolf J et al. </a:t>
            </a:r>
            <a:r>
              <a:rPr lang="en-US" sz="1600" i="1" dirty="0"/>
              <a:t>Proc ASCO </a:t>
            </a:r>
            <a:r>
              <a:rPr lang="en-US" sz="1600" dirty="0"/>
              <a:t>2019;Abstract 9004.</a:t>
            </a:r>
          </a:p>
        </p:txBody>
      </p:sp>
      <p:sp>
        <p:nvSpPr>
          <p:cNvPr id="7" name="TextBox 6">
            <a:extLst>
              <a:ext uri="{FF2B5EF4-FFF2-40B4-BE49-F238E27FC236}">
                <a16:creationId xmlns:a16="http://schemas.microsoft.com/office/drawing/2014/main" id="{9D2DA2C1-8581-8D46-AA5B-CE89A19F587D}"/>
              </a:ext>
            </a:extLst>
          </p:cNvPr>
          <p:cNvSpPr txBox="1"/>
          <p:nvPr/>
        </p:nvSpPr>
        <p:spPr>
          <a:xfrm>
            <a:off x="939077" y="5177098"/>
            <a:ext cx="10362723"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Discontinuation due to treatment-related AE: 11%	</a:t>
            </a:r>
          </a:p>
          <a:p>
            <a:pPr marL="342900" indent="-342900">
              <a:buFont typeface="Arial" panose="020B0604020202020204" pitchFamily="34" charset="0"/>
              <a:buChar char="•"/>
            </a:pPr>
            <a:r>
              <a:rPr lang="en-US" sz="2000" dirty="0"/>
              <a:t>Dose adjustment due to treatment-related AE: 22%</a:t>
            </a:r>
          </a:p>
        </p:txBody>
      </p:sp>
    </p:spTree>
    <p:extLst>
      <p:ext uri="{BB962C8B-B14F-4D97-AF65-F5344CB8AC3E}">
        <p14:creationId xmlns:p14="http://schemas.microsoft.com/office/powerpoint/2010/main" val="6158429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8D14-7B61-874C-8417-4C9DCB2502BE}"/>
              </a:ext>
            </a:extLst>
          </p:cNvPr>
          <p:cNvSpPr>
            <a:spLocks noGrp="1"/>
          </p:cNvSpPr>
          <p:nvPr>
            <p:ph type="title"/>
          </p:nvPr>
        </p:nvSpPr>
        <p:spPr>
          <a:xfrm>
            <a:off x="983973" y="2349661"/>
            <a:ext cx="9780483" cy="1504708"/>
          </a:xfrm>
        </p:spPr>
        <p:txBody>
          <a:bodyPr/>
          <a:lstStyle/>
          <a:p>
            <a:r>
              <a:rPr lang="en-US" cap="none" dirty="0"/>
              <a:t>Phase II Study of </a:t>
            </a:r>
            <a:r>
              <a:rPr lang="en-US" cap="none" dirty="0" err="1"/>
              <a:t>Tepotinib</a:t>
            </a:r>
            <a:r>
              <a:rPr lang="en-US" cap="none" dirty="0"/>
              <a:t> in NSCLC Patients with METex14 Mutations</a:t>
            </a:r>
            <a:br>
              <a:rPr lang="en-US" cap="none" dirty="0"/>
            </a:br>
            <a:br>
              <a:rPr lang="en-US" cap="none" dirty="0"/>
            </a:br>
            <a:r>
              <a:rPr lang="en-US" sz="3600" cap="none" dirty="0"/>
              <a:t>  </a:t>
            </a:r>
            <a:br>
              <a:rPr lang="en-US" sz="3600" cap="none" dirty="0"/>
            </a:br>
            <a:endParaRPr lang="en-US" sz="3600" cap="none" dirty="0"/>
          </a:p>
        </p:txBody>
      </p:sp>
      <p:sp>
        <p:nvSpPr>
          <p:cNvPr id="3" name="Subtitle 2">
            <a:extLst>
              <a:ext uri="{FF2B5EF4-FFF2-40B4-BE49-F238E27FC236}">
                <a16:creationId xmlns:a16="http://schemas.microsoft.com/office/drawing/2014/main" id="{6D86651C-EF41-6C4A-8FD4-E0333DF7866C}"/>
              </a:ext>
            </a:extLst>
          </p:cNvPr>
          <p:cNvSpPr>
            <a:spLocks noGrp="1"/>
          </p:cNvSpPr>
          <p:nvPr>
            <p:ph type="body" idx="1"/>
          </p:nvPr>
        </p:nvSpPr>
        <p:spPr>
          <a:xfrm>
            <a:off x="983974" y="3854369"/>
            <a:ext cx="10363200" cy="1714657"/>
          </a:xfrm>
        </p:spPr>
        <p:txBody>
          <a:bodyPr/>
          <a:lstStyle/>
          <a:p>
            <a:r>
              <a:rPr lang="en-US" sz="3200" dirty="0"/>
              <a:t>Paik PK et al. </a:t>
            </a:r>
            <a:br>
              <a:rPr lang="en-US" sz="3200" dirty="0"/>
            </a:br>
            <a:r>
              <a:rPr lang="en-US" sz="3200" i="1" dirty="0"/>
              <a:t>Proc ASCO </a:t>
            </a:r>
            <a:r>
              <a:rPr lang="en-US" sz="3200" dirty="0"/>
              <a:t>2019;Abstract 9005.</a:t>
            </a:r>
          </a:p>
        </p:txBody>
      </p:sp>
    </p:spTree>
    <p:extLst>
      <p:ext uri="{BB962C8B-B14F-4D97-AF65-F5344CB8AC3E}">
        <p14:creationId xmlns:p14="http://schemas.microsoft.com/office/powerpoint/2010/main" val="33034442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for the camera&#10;&#10;Description automatically generated">
            <a:extLst>
              <a:ext uri="{FF2B5EF4-FFF2-40B4-BE49-F238E27FC236}">
                <a16:creationId xmlns:a16="http://schemas.microsoft.com/office/drawing/2014/main" id="{3CD74919-4CC3-934D-A1AB-7EAF44BA734E}"/>
              </a:ext>
            </a:extLst>
          </p:cNvPr>
          <p:cNvPicPr>
            <a:picLocks noChangeAspect="1"/>
          </p:cNvPicPr>
          <p:nvPr/>
        </p:nvPicPr>
        <p:blipFill>
          <a:blip r:embed="rId2"/>
          <a:stretch>
            <a:fillRect/>
          </a:stretch>
        </p:blipFill>
        <p:spPr>
          <a:xfrm>
            <a:off x="1250576" y="1981200"/>
            <a:ext cx="2476500" cy="2971800"/>
          </a:xfrm>
          <a:prstGeom prst="rect">
            <a:avLst/>
          </a:prstGeom>
          <a:effectLst>
            <a:outerShdw blurRad="50800" dist="38100" dir="2700000" algn="tl" rotWithShape="0">
              <a:prstClr val="black">
                <a:alpha val="40000"/>
              </a:prstClr>
            </a:outerShdw>
          </a:effectLst>
        </p:spPr>
      </p:pic>
      <p:sp>
        <p:nvSpPr>
          <p:cNvPr id="3" name="Subtitle 2">
            <a:extLst>
              <a:ext uri="{FF2B5EF4-FFF2-40B4-BE49-F238E27FC236}">
                <a16:creationId xmlns:a16="http://schemas.microsoft.com/office/drawing/2014/main" id="{ACA4A427-DBA6-DA4F-8488-53676CB5F5DE}"/>
              </a:ext>
            </a:extLst>
          </p:cNvPr>
          <p:cNvSpPr txBox="1">
            <a:spLocks/>
          </p:cNvSpPr>
          <p:nvPr/>
        </p:nvSpPr>
        <p:spPr>
          <a:xfrm>
            <a:off x="3886199" y="2133600"/>
            <a:ext cx="8014447" cy="2151184"/>
          </a:xfrm>
          <a:prstGeom prst="rect">
            <a:avLst/>
          </a:prstGeom>
        </p:spPr>
        <p:txBody>
          <a:bodyPr>
            <a:noAutofit/>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ＭＳ Ｐゴシック"/>
              </a:rPr>
              <a:t>Lecia V </a:t>
            </a:r>
            <a:r>
              <a:rPr kumimoji="0" lang="en-US" sz="2400" b="1" i="0" u="none" strike="noStrike" kern="0" cap="none" spc="0" normalizeH="0" baseline="0" noProof="0" dirty="0" err="1">
                <a:ln>
                  <a:noFill/>
                </a:ln>
                <a:solidFill>
                  <a:srgbClr val="FFFFFF"/>
                </a:solidFill>
                <a:effectLst/>
                <a:uLnTx/>
                <a:uFillTx/>
                <a:latin typeface="Arial"/>
                <a:ea typeface="ＭＳ Ｐゴシック"/>
              </a:rPr>
              <a:t>Sequist</a:t>
            </a:r>
            <a:r>
              <a:rPr kumimoji="0" lang="en-US" sz="2400" b="1" i="0" u="none" strike="noStrike" kern="0" cap="none" spc="0" normalizeH="0" baseline="0" noProof="0" dirty="0">
                <a:ln>
                  <a:noFill/>
                </a:ln>
                <a:solidFill>
                  <a:srgbClr val="FFFFFF"/>
                </a:solidFill>
                <a:effectLst/>
                <a:uLnTx/>
                <a:uFillTx/>
                <a:latin typeface="Arial"/>
                <a:ea typeface="ＭＳ Ｐゴシック"/>
              </a:rPr>
              <a:t>, MD, MPH</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Director, Center for Innovation in Early Cancer Detection</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Massachusetts General Hospital Cancer Center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The Landry Family Professor of Medicine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Harvard Medical School</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ＭＳ Ｐゴシック"/>
              </a:rPr>
              <a:t>Boston, Massachusetts</a:t>
            </a:r>
          </a:p>
        </p:txBody>
      </p:sp>
    </p:spTree>
    <p:extLst>
      <p:ext uri="{BB962C8B-B14F-4D97-AF65-F5344CB8AC3E}">
        <p14:creationId xmlns:p14="http://schemas.microsoft.com/office/powerpoint/2010/main" val="984882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3">
            <a:extLst>
              <a:ext uri="{FF2B5EF4-FFF2-40B4-BE49-F238E27FC236}">
                <a16:creationId xmlns:a16="http://schemas.microsoft.com/office/drawing/2014/main" id="{00F7565F-6E7B-9443-92D7-5878E39BDD1E}"/>
              </a:ext>
            </a:extLst>
          </p:cNvPr>
          <p:cNvSpPr>
            <a:spLocks noChangeArrowheads="1"/>
          </p:cNvSpPr>
          <p:nvPr/>
        </p:nvSpPr>
        <p:spPr bwMode="auto">
          <a:xfrm>
            <a:off x="375920" y="4229589"/>
            <a:ext cx="11139521" cy="1724898"/>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4" name="Title 3">
            <a:extLst>
              <a:ext uri="{FF2B5EF4-FFF2-40B4-BE49-F238E27FC236}">
                <a16:creationId xmlns:a16="http://schemas.microsoft.com/office/drawing/2014/main" id="{312B2B2B-E209-4742-852F-55E5CCF580B8}"/>
              </a:ext>
            </a:extLst>
          </p:cNvPr>
          <p:cNvSpPr>
            <a:spLocks noGrp="1"/>
          </p:cNvSpPr>
          <p:nvPr>
            <p:ph type="title"/>
          </p:nvPr>
        </p:nvSpPr>
        <p:spPr>
          <a:xfrm>
            <a:off x="914638" y="16779"/>
            <a:ext cx="10362724" cy="1143000"/>
          </a:xfrm>
        </p:spPr>
        <p:txBody>
          <a:bodyPr/>
          <a:lstStyle/>
          <a:p>
            <a:r>
              <a:rPr lang="en-US" sz="2800" dirty="0"/>
              <a:t>VISION: Efficacy (IRC) of </a:t>
            </a:r>
            <a:r>
              <a:rPr lang="en-US" sz="2800" dirty="0" err="1"/>
              <a:t>Tepotinib</a:t>
            </a:r>
            <a:r>
              <a:rPr lang="en-US" sz="2800" dirty="0"/>
              <a:t> in NSCLC with MET Exon 14 Skipping Mutations</a:t>
            </a:r>
          </a:p>
        </p:txBody>
      </p:sp>
      <p:sp>
        <p:nvSpPr>
          <p:cNvPr id="5" name="TextBox 4">
            <a:extLst>
              <a:ext uri="{FF2B5EF4-FFF2-40B4-BE49-F238E27FC236}">
                <a16:creationId xmlns:a16="http://schemas.microsoft.com/office/drawing/2014/main" id="{E6DA42C0-BAF7-8749-AE6B-5CF7EF0A6A87}"/>
              </a:ext>
            </a:extLst>
          </p:cNvPr>
          <p:cNvSpPr txBox="1"/>
          <p:nvPr/>
        </p:nvSpPr>
        <p:spPr>
          <a:xfrm>
            <a:off x="625033" y="6461509"/>
            <a:ext cx="4420184" cy="338554"/>
          </a:xfrm>
          <a:prstGeom prst="rect">
            <a:avLst/>
          </a:prstGeom>
          <a:noFill/>
        </p:spPr>
        <p:txBody>
          <a:bodyPr wrap="none" rtlCol="0">
            <a:spAutoFit/>
          </a:bodyPr>
          <a:lstStyle/>
          <a:p>
            <a:r>
              <a:rPr lang="en-US" sz="1600" dirty="0"/>
              <a:t>Paik PK et al. </a:t>
            </a:r>
            <a:r>
              <a:rPr lang="en-US" sz="1600" i="1" dirty="0"/>
              <a:t>Proc ASCO </a:t>
            </a:r>
            <a:r>
              <a:rPr lang="en-US" sz="1600" dirty="0"/>
              <a:t>2019;Abstract 9005.</a:t>
            </a:r>
          </a:p>
        </p:txBody>
      </p:sp>
      <p:graphicFrame>
        <p:nvGraphicFramePr>
          <p:cNvPr id="8" name="Table 7">
            <a:extLst>
              <a:ext uri="{FF2B5EF4-FFF2-40B4-BE49-F238E27FC236}">
                <a16:creationId xmlns:a16="http://schemas.microsoft.com/office/drawing/2014/main" id="{076221BF-90AD-2A41-90BA-3671CA6BD640}"/>
              </a:ext>
            </a:extLst>
          </p:cNvPr>
          <p:cNvGraphicFramePr>
            <a:graphicFrameLocks noGrp="1"/>
          </p:cNvGraphicFramePr>
          <p:nvPr>
            <p:extLst>
              <p:ext uri="{D42A27DB-BD31-4B8C-83A1-F6EECF244321}">
                <p14:modId xmlns:p14="http://schemas.microsoft.com/office/powerpoint/2010/main" val="4143436324"/>
              </p:ext>
            </p:extLst>
          </p:nvPr>
        </p:nvGraphicFramePr>
        <p:xfrm>
          <a:off x="467360" y="4330108"/>
          <a:ext cx="10942319" cy="1483404"/>
        </p:xfrm>
        <a:graphic>
          <a:graphicData uri="http://schemas.openxmlformats.org/drawingml/2006/table">
            <a:tbl>
              <a:tblPr firstRow="1" bandRow="1">
                <a:tableStyleId>{21E4AEA4-8DFA-4A89-87EB-49C32662AFE0}</a:tableStyleId>
              </a:tblPr>
              <a:tblGrid>
                <a:gridCol w="2398173">
                  <a:extLst>
                    <a:ext uri="{9D8B030D-6E8A-4147-A177-3AD203B41FA5}">
                      <a16:colId xmlns:a16="http://schemas.microsoft.com/office/drawing/2014/main" val="2781850639"/>
                    </a:ext>
                  </a:extLst>
                </a:gridCol>
                <a:gridCol w="2117958">
                  <a:extLst>
                    <a:ext uri="{9D8B030D-6E8A-4147-A177-3AD203B41FA5}">
                      <a16:colId xmlns:a16="http://schemas.microsoft.com/office/drawing/2014/main" val="1330570117"/>
                    </a:ext>
                  </a:extLst>
                </a:gridCol>
                <a:gridCol w="3375920">
                  <a:extLst>
                    <a:ext uri="{9D8B030D-6E8A-4147-A177-3AD203B41FA5}">
                      <a16:colId xmlns:a16="http://schemas.microsoft.com/office/drawing/2014/main" val="2847935316"/>
                    </a:ext>
                  </a:extLst>
                </a:gridCol>
                <a:gridCol w="3050268">
                  <a:extLst>
                    <a:ext uri="{9D8B030D-6E8A-4147-A177-3AD203B41FA5}">
                      <a16:colId xmlns:a16="http://schemas.microsoft.com/office/drawing/2014/main" val="2872400819"/>
                    </a:ext>
                  </a:extLst>
                </a:gridCol>
              </a:tblGrid>
              <a:tr h="305809">
                <a:tc rowSpan="2">
                  <a:txBody>
                    <a:bodyPr/>
                    <a:lstStyle/>
                    <a:p>
                      <a:r>
                        <a:rPr lang="en-US" sz="1600" b="1" dirty="0" err="1">
                          <a:solidFill>
                            <a:schemeClr val="tx1"/>
                          </a:solidFill>
                        </a:rPr>
                        <a:t>Tepotinib</a:t>
                      </a:r>
                      <a:r>
                        <a:rPr lang="en-US" sz="1600" b="1" dirty="0">
                          <a:solidFill>
                            <a:schemeClr val="tx1"/>
                          </a:solidFill>
                        </a:rPr>
                        <a:t> </a:t>
                      </a:r>
                    </a:p>
                    <a:p>
                      <a:r>
                        <a:rPr lang="en-US" sz="1600" b="1" dirty="0">
                          <a:solidFill>
                            <a:schemeClr val="tx1"/>
                          </a:solidFill>
                        </a:rPr>
                        <a:t>500 mg </a:t>
                      </a:r>
                      <a:r>
                        <a:rPr lang="en-US" sz="1600" b="1" dirty="0" err="1">
                          <a:solidFill>
                            <a:schemeClr val="tx1"/>
                          </a:solidFill>
                        </a:rPr>
                        <a:t>qd</a:t>
                      </a:r>
                      <a:endParaRPr lang="en-US" sz="16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tc gridSpan="3">
                  <a:txBody>
                    <a:bodyPr/>
                    <a:lstStyle/>
                    <a:p>
                      <a:pPr algn="ctr"/>
                      <a:r>
                        <a:rPr lang="en-US" sz="1600" dirty="0">
                          <a:solidFill>
                            <a:schemeClr val="tx1"/>
                          </a:solidFill>
                        </a:rPr>
                        <a:t>Overall response rate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40401753"/>
                  </a:ext>
                </a:extLst>
              </a:tr>
              <a:tr h="477564">
                <a:tc vMerge="1">
                  <a:txBody>
                    <a:bodyPr/>
                    <a:lstStyle/>
                    <a:p>
                      <a:endParaRPr lang="en-US" sz="16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600" b="1" dirty="0">
                          <a:solidFill>
                            <a:schemeClr val="tx1"/>
                          </a:solidFill>
                        </a:rPr>
                        <a:t>First line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600" b="1" dirty="0">
                          <a:solidFill>
                            <a:schemeClr val="tx1"/>
                          </a:solidFill>
                        </a:rPr>
                        <a:t>Second line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sz="1600" b="1" dirty="0">
                          <a:solidFill>
                            <a:schemeClr val="tx1"/>
                          </a:solidFill>
                        </a:rPr>
                        <a:t>≥Third line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317309404"/>
                  </a:ext>
                </a:extLst>
              </a:tr>
              <a:tr h="305809">
                <a:tc>
                  <a:txBody>
                    <a:bodyPr/>
                    <a:lstStyle/>
                    <a:p>
                      <a:r>
                        <a:rPr lang="en-US" sz="1600" dirty="0">
                          <a:solidFill>
                            <a:schemeClr val="tx1"/>
                          </a:solidFill>
                        </a:rPr>
                        <a:t>Liquid biopsy+ (n =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600" dirty="0">
                          <a:solidFill>
                            <a:schemeClr val="tx1"/>
                          </a:solidFill>
                        </a:rPr>
                        <a:t>10/17 (58.8%)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600" dirty="0">
                          <a:solidFill>
                            <a:schemeClr val="tx1"/>
                          </a:solidFill>
                        </a:rPr>
                        <a:t>8/15 (53.3%)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600" dirty="0">
                          <a:solidFill>
                            <a:schemeClr val="tx1"/>
                          </a:solidFill>
                        </a:rPr>
                        <a:t>6/16 (37.5%)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677547641"/>
                  </a:ext>
                </a:extLst>
              </a:tr>
              <a:tr h="305809">
                <a:tc>
                  <a:txBody>
                    <a:bodyPr/>
                    <a:lstStyle/>
                    <a:p>
                      <a:r>
                        <a:rPr lang="en-US" sz="1600" dirty="0">
                          <a:solidFill>
                            <a:schemeClr val="tx1"/>
                          </a:solidFill>
                        </a:rPr>
                        <a:t>Tissue biopsy+ (n = 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600" dirty="0">
                          <a:solidFill>
                            <a:schemeClr val="tx1"/>
                          </a:solidFill>
                        </a:rPr>
                        <a:t>8/18 (44.4%)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600" dirty="0">
                          <a:solidFill>
                            <a:schemeClr val="tx1"/>
                          </a:solidFill>
                        </a:rPr>
                        <a:t>9/18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600" dirty="0">
                          <a:solidFill>
                            <a:schemeClr val="tx1"/>
                          </a:solidFill>
                        </a:rPr>
                        <a:t>6/15 (40.0%)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411366555"/>
                  </a:ext>
                </a:extLst>
              </a:tr>
            </a:tbl>
          </a:graphicData>
        </a:graphic>
      </p:graphicFrame>
      <p:pic>
        <p:nvPicPr>
          <p:cNvPr id="28" name="Picture 27">
            <a:extLst>
              <a:ext uri="{FF2B5EF4-FFF2-40B4-BE49-F238E27FC236}">
                <a16:creationId xmlns:a16="http://schemas.microsoft.com/office/drawing/2014/main" id="{91DAF1B5-2507-6E4A-8CB8-94DA09681979}"/>
              </a:ext>
            </a:extLst>
          </p:cNvPr>
          <p:cNvPicPr>
            <a:picLocks noChangeAspect="1"/>
          </p:cNvPicPr>
          <p:nvPr/>
        </p:nvPicPr>
        <p:blipFill>
          <a:blip r:embed="rId2"/>
          <a:stretch>
            <a:fillRect/>
          </a:stretch>
        </p:blipFill>
        <p:spPr>
          <a:xfrm>
            <a:off x="625033" y="2035126"/>
            <a:ext cx="11389228" cy="1639389"/>
          </a:xfrm>
          <a:prstGeom prst="rect">
            <a:avLst/>
          </a:prstGeom>
        </p:spPr>
      </p:pic>
      <p:sp>
        <p:nvSpPr>
          <p:cNvPr id="32" name="TextBox 31">
            <a:extLst>
              <a:ext uri="{FF2B5EF4-FFF2-40B4-BE49-F238E27FC236}">
                <a16:creationId xmlns:a16="http://schemas.microsoft.com/office/drawing/2014/main" id="{9DD5E7A9-CE2A-5546-B73D-A9C74677E418}"/>
              </a:ext>
            </a:extLst>
          </p:cNvPr>
          <p:cNvSpPr txBox="1"/>
          <p:nvPr/>
        </p:nvSpPr>
        <p:spPr>
          <a:xfrm>
            <a:off x="2060365" y="1130310"/>
            <a:ext cx="114646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a:rPr>
              <a:t>First line</a:t>
            </a:r>
          </a:p>
        </p:txBody>
      </p:sp>
      <p:sp>
        <p:nvSpPr>
          <p:cNvPr id="33" name="TextBox 32">
            <a:extLst>
              <a:ext uri="{FF2B5EF4-FFF2-40B4-BE49-F238E27FC236}">
                <a16:creationId xmlns:a16="http://schemas.microsoft.com/office/drawing/2014/main" id="{746A8D9C-678E-C746-A433-CE2751B53DB9}"/>
              </a:ext>
            </a:extLst>
          </p:cNvPr>
          <p:cNvSpPr txBox="1"/>
          <p:nvPr/>
        </p:nvSpPr>
        <p:spPr>
          <a:xfrm>
            <a:off x="5790740" y="1130310"/>
            <a:ext cx="147989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a:rPr>
              <a:t>Second line</a:t>
            </a:r>
          </a:p>
        </p:txBody>
      </p:sp>
      <p:sp>
        <p:nvSpPr>
          <p:cNvPr id="34" name="TextBox 33">
            <a:extLst>
              <a:ext uri="{FF2B5EF4-FFF2-40B4-BE49-F238E27FC236}">
                <a16:creationId xmlns:a16="http://schemas.microsoft.com/office/drawing/2014/main" id="{FA1FB536-88E2-5847-8694-6C8BB221911A}"/>
              </a:ext>
            </a:extLst>
          </p:cNvPr>
          <p:cNvSpPr txBox="1"/>
          <p:nvPr/>
        </p:nvSpPr>
        <p:spPr>
          <a:xfrm>
            <a:off x="9448549" y="1099415"/>
            <a:ext cx="1414170" cy="369332"/>
          </a:xfrm>
          <a:prstGeom prst="rect">
            <a:avLst/>
          </a:prstGeom>
          <a:noFill/>
        </p:spPr>
        <p:txBody>
          <a:bodyPr wrap="none" rtlCol="0">
            <a:spAutoFit/>
          </a:bodyPr>
          <a:lstStyle/>
          <a:p>
            <a:pPr lvl="0" algn="ctr" eaLnBrk="1" fontAlgn="auto" hangingPunct="1">
              <a:spcBef>
                <a:spcPts val="0"/>
              </a:spcBef>
              <a:spcAft>
                <a:spcPts val="0"/>
              </a:spcAft>
              <a:defRPr/>
            </a:pPr>
            <a:r>
              <a:rPr kumimoji="0" lang="en-US" sz="1800" b="1" i="0" u="none" strike="noStrike" kern="1200" cap="none" spc="0" normalizeH="0" baseline="0" noProof="0" dirty="0">
                <a:ln>
                  <a:noFill/>
                </a:ln>
                <a:solidFill>
                  <a:srgbClr val="FFFFFF"/>
                </a:solidFill>
                <a:effectLst/>
                <a:uLnTx/>
                <a:uFillTx/>
                <a:latin typeface="Arial"/>
                <a:ea typeface="ＭＳ Ｐゴシック"/>
              </a:rPr>
              <a:t> </a:t>
            </a:r>
            <a:r>
              <a:rPr lang="en-US" sz="1800" b="1" dirty="0"/>
              <a:t>≥</a:t>
            </a:r>
            <a:r>
              <a:rPr kumimoji="0" lang="en-US" sz="1800" b="1" i="0" u="none" strike="noStrike" kern="1200" cap="none" spc="0" normalizeH="0" baseline="0" noProof="0" dirty="0">
                <a:ln>
                  <a:noFill/>
                </a:ln>
                <a:solidFill>
                  <a:srgbClr val="FFFFFF"/>
                </a:solidFill>
                <a:effectLst/>
                <a:uLnTx/>
                <a:uFillTx/>
                <a:latin typeface="Arial"/>
                <a:ea typeface="ＭＳ Ｐゴシック"/>
              </a:rPr>
              <a:t>Third line</a:t>
            </a:r>
          </a:p>
        </p:txBody>
      </p:sp>
      <p:sp>
        <p:nvSpPr>
          <p:cNvPr id="35" name="TextBox 34">
            <a:extLst>
              <a:ext uri="{FF2B5EF4-FFF2-40B4-BE49-F238E27FC236}">
                <a16:creationId xmlns:a16="http://schemas.microsoft.com/office/drawing/2014/main" id="{CCC7F120-C6A6-BF46-8737-410402461D42}"/>
              </a:ext>
            </a:extLst>
          </p:cNvPr>
          <p:cNvSpPr txBox="1"/>
          <p:nvPr/>
        </p:nvSpPr>
        <p:spPr>
          <a:xfrm>
            <a:off x="573752" y="1495423"/>
            <a:ext cx="75889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ＭＳ Ｐゴシック"/>
              </a:rPr>
              <a:t>Evidence of tumor shrinkage in 92% of patients by both IRC and investigator read</a:t>
            </a:r>
          </a:p>
        </p:txBody>
      </p:sp>
      <p:sp>
        <p:nvSpPr>
          <p:cNvPr id="36" name="TextBox 35">
            <a:extLst>
              <a:ext uri="{FF2B5EF4-FFF2-40B4-BE49-F238E27FC236}">
                <a16:creationId xmlns:a16="http://schemas.microsoft.com/office/drawing/2014/main" id="{B41B5C58-0963-9F4F-85CF-C6FB7AF25E46}"/>
              </a:ext>
            </a:extLst>
          </p:cNvPr>
          <p:cNvSpPr txBox="1"/>
          <p:nvPr/>
        </p:nvSpPr>
        <p:spPr>
          <a:xfrm>
            <a:off x="8382000" y="1480053"/>
            <a:ext cx="34204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ＭＳ Ｐゴシック"/>
              </a:rPr>
              <a:t>Evidence of tumor shrinkage in ≥75% of patients</a:t>
            </a:r>
          </a:p>
        </p:txBody>
      </p:sp>
      <p:sp>
        <p:nvSpPr>
          <p:cNvPr id="37" name="TextBox 36">
            <a:extLst>
              <a:ext uri="{FF2B5EF4-FFF2-40B4-BE49-F238E27FC236}">
                <a16:creationId xmlns:a16="http://schemas.microsoft.com/office/drawing/2014/main" id="{CDD6BBBA-0869-6646-95D3-389AD6F931FC}"/>
              </a:ext>
            </a:extLst>
          </p:cNvPr>
          <p:cNvSpPr txBox="1"/>
          <p:nvPr/>
        </p:nvSpPr>
        <p:spPr>
          <a:xfrm>
            <a:off x="5484006" y="3619781"/>
            <a:ext cx="46358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PR</a:t>
            </a:r>
          </a:p>
        </p:txBody>
      </p:sp>
      <p:sp>
        <p:nvSpPr>
          <p:cNvPr id="38" name="Rectangle 37">
            <a:extLst>
              <a:ext uri="{FF2B5EF4-FFF2-40B4-BE49-F238E27FC236}">
                <a16:creationId xmlns:a16="http://schemas.microsoft.com/office/drawing/2014/main" id="{F3C44610-6C5A-094E-A50C-6E48FC9D06A8}"/>
              </a:ext>
            </a:extLst>
          </p:cNvPr>
          <p:cNvSpPr/>
          <p:nvPr/>
        </p:nvSpPr>
        <p:spPr bwMode="auto">
          <a:xfrm>
            <a:off x="5337371" y="3664127"/>
            <a:ext cx="202480" cy="202480"/>
          </a:xfrm>
          <a:prstGeom prst="rect">
            <a:avLst/>
          </a:prstGeom>
          <a:solidFill>
            <a:srgbClr val="7CD3F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9" name="TextBox 38">
            <a:extLst>
              <a:ext uri="{FF2B5EF4-FFF2-40B4-BE49-F238E27FC236}">
                <a16:creationId xmlns:a16="http://schemas.microsoft.com/office/drawing/2014/main" id="{EBA7920D-92B6-E345-8820-308B6F4C3C90}"/>
              </a:ext>
            </a:extLst>
          </p:cNvPr>
          <p:cNvSpPr txBox="1"/>
          <p:nvPr/>
        </p:nvSpPr>
        <p:spPr>
          <a:xfrm>
            <a:off x="6191577" y="3619781"/>
            <a:ext cx="45236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SD</a:t>
            </a:r>
          </a:p>
        </p:txBody>
      </p:sp>
      <p:sp>
        <p:nvSpPr>
          <p:cNvPr id="40" name="Rectangle 39">
            <a:extLst>
              <a:ext uri="{FF2B5EF4-FFF2-40B4-BE49-F238E27FC236}">
                <a16:creationId xmlns:a16="http://schemas.microsoft.com/office/drawing/2014/main" id="{306C15C1-CC21-1545-907D-CA2EE8C5FFEA}"/>
              </a:ext>
            </a:extLst>
          </p:cNvPr>
          <p:cNvSpPr/>
          <p:nvPr/>
        </p:nvSpPr>
        <p:spPr bwMode="auto">
          <a:xfrm>
            <a:off x="6044942" y="3664127"/>
            <a:ext cx="202480" cy="202480"/>
          </a:xfrm>
          <a:prstGeom prst="rect">
            <a:avLst/>
          </a:prstGeom>
          <a:solidFill>
            <a:srgbClr val="92D05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1" name="TextBox 40">
            <a:extLst>
              <a:ext uri="{FF2B5EF4-FFF2-40B4-BE49-F238E27FC236}">
                <a16:creationId xmlns:a16="http://schemas.microsoft.com/office/drawing/2014/main" id="{EAB5B19A-ADB8-BA47-A7D6-3255C052D4DE}"/>
              </a:ext>
            </a:extLst>
          </p:cNvPr>
          <p:cNvSpPr txBox="1"/>
          <p:nvPr/>
        </p:nvSpPr>
        <p:spPr>
          <a:xfrm>
            <a:off x="6888262" y="3619781"/>
            <a:ext cx="45236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PD</a:t>
            </a:r>
          </a:p>
        </p:txBody>
      </p:sp>
      <p:sp>
        <p:nvSpPr>
          <p:cNvPr id="42" name="Rectangle 41">
            <a:extLst>
              <a:ext uri="{FF2B5EF4-FFF2-40B4-BE49-F238E27FC236}">
                <a16:creationId xmlns:a16="http://schemas.microsoft.com/office/drawing/2014/main" id="{34DA085E-54E5-2549-84EF-17336029C579}"/>
              </a:ext>
            </a:extLst>
          </p:cNvPr>
          <p:cNvSpPr/>
          <p:nvPr/>
        </p:nvSpPr>
        <p:spPr bwMode="auto">
          <a:xfrm>
            <a:off x="6741627" y="3664127"/>
            <a:ext cx="202480" cy="202480"/>
          </a:xfrm>
          <a:prstGeom prst="rect">
            <a:avLst/>
          </a:prstGeom>
          <a:solidFill>
            <a:srgbClr val="FF800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3" name="TextBox 42">
            <a:extLst>
              <a:ext uri="{FF2B5EF4-FFF2-40B4-BE49-F238E27FC236}">
                <a16:creationId xmlns:a16="http://schemas.microsoft.com/office/drawing/2014/main" id="{0AD536E4-64A6-F44B-98E2-1BD74B5ED998}"/>
              </a:ext>
            </a:extLst>
          </p:cNvPr>
          <p:cNvSpPr txBox="1"/>
          <p:nvPr/>
        </p:nvSpPr>
        <p:spPr>
          <a:xfrm>
            <a:off x="7584946" y="3619781"/>
            <a:ext cx="45236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ＭＳ Ｐゴシック"/>
              </a:rPr>
              <a:t>NE</a:t>
            </a:r>
          </a:p>
        </p:txBody>
      </p:sp>
      <p:sp>
        <p:nvSpPr>
          <p:cNvPr id="44" name="Rectangle 43">
            <a:extLst>
              <a:ext uri="{FF2B5EF4-FFF2-40B4-BE49-F238E27FC236}">
                <a16:creationId xmlns:a16="http://schemas.microsoft.com/office/drawing/2014/main" id="{C1574CD7-AFE5-704A-BB3E-7C5A923282F1}"/>
              </a:ext>
            </a:extLst>
          </p:cNvPr>
          <p:cNvSpPr/>
          <p:nvPr/>
        </p:nvSpPr>
        <p:spPr bwMode="auto">
          <a:xfrm>
            <a:off x="7438311" y="3664127"/>
            <a:ext cx="202480" cy="202480"/>
          </a:xfrm>
          <a:prstGeom prst="rect">
            <a:avLst/>
          </a:prstGeom>
          <a:solidFill>
            <a:schemeClr val="bg1">
              <a:lumMod val="8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5" name="TextBox 44">
            <a:extLst>
              <a:ext uri="{FF2B5EF4-FFF2-40B4-BE49-F238E27FC236}">
                <a16:creationId xmlns:a16="http://schemas.microsoft.com/office/drawing/2014/main" id="{E924E433-67F7-7244-88E4-D542B5EA9BF7}"/>
              </a:ext>
            </a:extLst>
          </p:cNvPr>
          <p:cNvSpPr txBox="1"/>
          <p:nvPr/>
        </p:nvSpPr>
        <p:spPr>
          <a:xfrm>
            <a:off x="5253097" y="3297595"/>
            <a:ext cx="2185214" cy="323165"/>
          </a:xfrm>
          <a:prstGeom prst="rect">
            <a:avLst/>
          </a:prstGeom>
          <a:noFill/>
        </p:spPr>
        <p:txBody>
          <a:bodyPr wrap="none" rtlCol="0">
            <a:spAutoFit/>
          </a:bodyPr>
          <a:lstStyle/>
          <a:p>
            <a:r>
              <a:rPr lang="en-US" sz="1500" b="1" dirty="0"/>
              <a:t>Best overall response</a:t>
            </a:r>
          </a:p>
        </p:txBody>
      </p:sp>
      <p:sp>
        <p:nvSpPr>
          <p:cNvPr id="2" name="TextBox 1">
            <a:extLst>
              <a:ext uri="{FF2B5EF4-FFF2-40B4-BE49-F238E27FC236}">
                <a16:creationId xmlns:a16="http://schemas.microsoft.com/office/drawing/2014/main" id="{A0923D8A-7332-0746-8281-520354787271}"/>
              </a:ext>
            </a:extLst>
          </p:cNvPr>
          <p:cNvSpPr txBox="1"/>
          <p:nvPr/>
        </p:nvSpPr>
        <p:spPr>
          <a:xfrm rot="16200000">
            <a:off x="-725484" y="2454785"/>
            <a:ext cx="2137841" cy="646331"/>
          </a:xfrm>
          <a:prstGeom prst="rect">
            <a:avLst/>
          </a:prstGeom>
          <a:noFill/>
        </p:spPr>
        <p:txBody>
          <a:bodyPr wrap="square" rtlCol="0">
            <a:spAutoFit/>
          </a:bodyPr>
          <a:lstStyle/>
          <a:p>
            <a:pPr algn="ctr"/>
            <a:r>
              <a:rPr lang="en-US" sz="1200" b="1" dirty="0"/>
              <a:t>IRC</a:t>
            </a:r>
          </a:p>
          <a:p>
            <a:pPr algn="ctr"/>
            <a:r>
              <a:rPr lang="en-US" sz="1200" b="1" dirty="0"/>
              <a:t>Change in sum of target lesion diameters (%)</a:t>
            </a:r>
          </a:p>
        </p:txBody>
      </p:sp>
    </p:spTree>
    <p:extLst>
      <p:ext uri="{BB962C8B-B14F-4D97-AF65-F5344CB8AC3E}">
        <p14:creationId xmlns:p14="http://schemas.microsoft.com/office/powerpoint/2010/main" val="3191512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370C42-BD1F-9F48-90D5-E3BEA6484E44}"/>
              </a:ext>
            </a:extLst>
          </p:cNvPr>
          <p:cNvSpPr>
            <a:spLocks noGrp="1"/>
          </p:cNvSpPr>
          <p:nvPr>
            <p:ph type="title"/>
          </p:nvPr>
        </p:nvSpPr>
        <p:spPr/>
        <p:txBody>
          <a:bodyPr/>
          <a:lstStyle/>
          <a:p>
            <a:r>
              <a:rPr lang="en-US" sz="3200" dirty="0"/>
              <a:t>VISION: Treatment-Related Adverse Events</a:t>
            </a:r>
            <a:endParaRPr lang="en-US" dirty="0"/>
          </a:p>
        </p:txBody>
      </p:sp>
      <p:sp>
        <p:nvSpPr>
          <p:cNvPr id="5" name="TextBox 4">
            <a:extLst>
              <a:ext uri="{FF2B5EF4-FFF2-40B4-BE49-F238E27FC236}">
                <a16:creationId xmlns:a16="http://schemas.microsoft.com/office/drawing/2014/main" id="{859C7F6D-5072-9948-A5B6-40A1B14C1392}"/>
              </a:ext>
            </a:extLst>
          </p:cNvPr>
          <p:cNvSpPr txBox="1"/>
          <p:nvPr/>
        </p:nvSpPr>
        <p:spPr>
          <a:xfrm>
            <a:off x="164912" y="6409920"/>
            <a:ext cx="4420184" cy="338554"/>
          </a:xfrm>
          <a:prstGeom prst="rect">
            <a:avLst/>
          </a:prstGeom>
          <a:noFill/>
        </p:spPr>
        <p:txBody>
          <a:bodyPr wrap="none" rtlCol="0">
            <a:spAutoFit/>
          </a:bodyPr>
          <a:lstStyle/>
          <a:p>
            <a:r>
              <a:rPr lang="en-US" sz="1600" dirty="0"/>
              <a:t>Paik PK et al. </a:t>
            </a:r>
            <a:r>
              <a:rPr lang="en-US" sz="1600" i="1" dirty="0"/>
              <a:t>Proc ASCO </a:t>
            </a:r>
            <a:r>
              <a:rPr lang="en-US" sz="1600" dirty="0"/>
              <a:t>2019;Abstract 9005.</a:t>
            </a:r>
          </a:p>
        </p:txBody>
      </p:sp>
      <p:sp>
        <p:nvSpPr>
          <p:cNvPr id="6" name="Rectangle 33">
            <a:extLst>
              <a:ext uri="{FF2B5EF4-FFF2-40B4-BE49-F238E27FC236}">
                <a16:creationId xmlns:a16="http://schemas.microsoft.com/office/drawing/2014/main" id="{E85D68A7-E976-324A-AF67-A7261621168A}"/>
              </a:ext>
            </a:extLst>
          </p:cNvPr>
          <p:cNvSpPr>
            <a:spLocks noChangeArrowheads="1"/>
          </p:cNvSpPr>
          <p:nvPr/>
        </p:nvSpPr>
        <p:spPr bwMode="auto">
          <a:xfrm>
            <a:off x="831198" y="1058099"/>
            <a:ext cx="10578482" cy="440599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7" name="Content Placeholder 5">
            <a:extLst>
              <a:ext uri="{FF2B5EF4-FFF2-40B4-BE49-F238E27FC236}">
                <a16:creationId xmlns:a16="http://schemas.microsoft.com/office/drawing/2014/main" id="{284E5E08-D22C-6649-AFE2-C2AECBC670E7}"/>
              </a:ext>
            </a:extLst>
          </p:cNvPr>
          <p:cNvGraphicFramePr>
            <a:graphicFrameLocks/>
          </p:cNvGraphicFramePr>
          <p:nvPr>
            <p:extLst>
              <p:ext uri="{D42A27DB-BD31-4B8C-83A1-F6EECF244321}">
                <p14:modId xmlns:p14="http://schemas.microsoft.com/office/powerpoint/2010/main" val="294316806"/>
              </p:ext>
            </p:extLst>
          </p:nvPr>
        </p:nvGraphicFramePr>
        <p:xfrm>
          <a:off x="1003281" y="1173034"/>
          <a:ext cx="10185438" cy="4109220"/>
        </p:xfrm>
        <a:graphic>
          <a:graphicData uri="http://schemas.openxmlformats.org/drawingml/2006/table">
            <a:tbl>
              <a:tblPr firstRow="1" bandRow="1">
                <a:tableStyleId>{21E4AEA4-8DFA-4A89-87EB-49C32662AFE0}</a:tableStyleId>
              </a:tblPr>
              <a:tblGrid>
                <a:gridCol w="3395146">
                  <a:extLst>
                    <a:ext uri="{9D8B030D-6E8A-4147-A177-3AD203B41FA5}">
                      <a16:colId xmlns:a16="http://schemas.microsoft.com/office/drawing/2014/main" val="1460206857"/>
                    </a:ext>
                  </a:extLst>
                </a:gridCol>
                <a:gridCol w="3395146">
                  <a:extLst>
                    <a:ext uri="{9D8B030D-6E8A-4147-A177-3AD203B41FA5}">
                      <a16:colId xmlns:a16="http://schemas.microsoft.com/office/drawing/2014/main" val="3864543637"/>
                    </a:ext>
                  </a:extLst>
                </a:gridCol>
                <a:gridCol w="3395146">
                  <a:extLst>
                    <a:ext uri="{9D8B030D-6E8A-4147-A177-3AD203B41FA5}">
                      <a16:colId xmlns:a16="http://schemas.microsoft.com/office/drawing/2014/main" val="1520118613"/>
                    </a:ext>
                  </a:extLst>
                </a:gridCol>
              </a:tblGrid>
              <a:tr h="410922">
                <a:tc rowSpan="2">
                  <a:txBody>
                    <a:bodyPr/>
                    <a:lstStyle/>
                    <a:p>
                      <a:r>
                        <a:rPr lang="en-US" sz="1700" dirty="0">
                          <a:solidFill>
                            <a:schemeClr val="tx1"/>
                          </a:solidFill>
                        </a:rPr>
                        <a:t>Adverse event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tc gridSpan="2">
                  <a:txBody>
                    <a:bodyPr/>
                    <a:lstStyle/>
                    <a:p>
                      <a:pPr algn="ctr"/>
                      <a:r>
                        <a:rPr lang="en-US" sz="1700" dirty="0" err="1">
                          <a:solidFill>
                            <a:schemeClr val="tx1"/>
                          </a:solidFill>
                        </a:rPr>
                        <a:t>Tepotinib</a:t>
                      </a:r>
                      <a:r>
                        <a:rPr lang="en-US" sz="1700" dirty="0">
                          <a:solidFill>
                            <a:schemeClr val="tx1"/>
                          </a:solidFill>
                        </a:rPr>
                        <a:t> 500 mg </a:t>
                      </a:r>
                      <a:r>
                        <a:rPr lang="en-US" sz="1700" dirty="0" err="1">
                          <a:solidFill>
                            <a:schemeClr val="tx1"/>
                          </a:solidFill>
                        </a:rPr>
                        <a:t>qd</a:t>
                      </a:r>
                      <a:r>
                        <a:rPr lang="en-US" sz="1700" dirty="0">
                          <a:solidFill>
                            <a:schemeClr val="tx1"/>
                          </a:solidFill>
                        </a:rPr>
                        <a:t> (N = 87)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tc hMerge="1">
                  <a:txBody>
                    <a:bodyPr/>
                    <a:lstStyle/>
                    <a:p>
                      <a:endParaRPr lang="en-US" dirty="0"/>
                    </a:p>
                  </a:txBody>
                  <a:tcPr>
                    <a:solidFill>
                      <a:srgbClr val="000000"/>
                    </a:solidFill>
                  </a:tcPr>
                </a:tc>
                <a:extLst>
                  <a:ext uri="{0D108BD9-81ED-4DB2-BD59-A6C34878D82A}">
                    <a16:rowId xmlns:a16="http://schemas.microsoft.com/office/drawing/2014/main" val="2819335082"/>
                  </a:ext>
                </a:extLst>
              </a:tr>
              <a:tr h="410922">
                <a:tc vMerge="1">
                  <a:txBody>
                    <a:bodyPr/>
                    <a:lstStyle/>
                    <a:p>
                      <a:endParaRPr lang="en-US" dirty="0"/>
                    </a:p>
                  </a:txBody>
                  <a:tcPr>
                    <a:solidFill>
                      <a:srgbClr val="000000"/>
                    </a:solidFill>
                  </a:tcPr>
                </a:tc>
                <a:tc>
                  <a:txBody>
                    <a:bodyPr/>
                    <a:lstStyle/>
                    <a:p>
                      <a:pPr algn="ctr"/>
                      <a:r>
                        <a:rPr lang="en-US" sz="1700" b="1" dirty="0">
                          <a:solidFill>
                            <a:schemeClr val="tx1"/>
                          </a:solidFill>
                        </a:rPr>
                        <a:t>Any grade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tc>
                  <a:txBody>
                    <a:bodyPr/>
                    <a:lstStyle/>
                    <a:p>
                      <a:pPr algn="ctr"/>
                      <a:r>
                        <a:rPr lang="en-US" sz="1700" b="1" dirty="0">
                          <a:solidFill>
                            <a:schemeClr val="tx1"/>
                          </a:solidFill>
                        </a:rPr>
                        <a:t>Grade 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2B4E"/>
                    </a:solidFill>
                  </a:tcPr>
                </a:tc>
                <a:extLst>
                  <a:ext uri="{0D108BD9-81ED-4DB2-BD59-A6C34878D82A}">
                    <a16:rowId xmlns:a16="http://schemas.microsoft.com/office/drawing/2014/main" val="620239187"/>
                  </a:ext>
                </a:extLst>
              </a:tr>
              <a:tr h="410922">
                <a:tc>
                  <a:txBody>
                    <a:bodyPr/>
                    <a:lstStyle/>
                    <a:p>
                      <a:r>
                        <a:rPr lang="en-US" sz="1700" dirty="0">
                          <a:solidFill>
                            <a:schemeClr val="tx1"/>
                          </a:solidFill>
                        </a:rPr>
                        <a:t>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169489738"/>
                  </a:ext>
                </a:extLst>
              </a:tr>
              <a:tr h="410922">
                <a:tc>
                  <a:txBody>
                    <a:bodyPr/>
                    <a:lstStyle/>
                    <a:p>
                      <a:r>
                        <a:rPr lang="en-US" sz="1700" dirty="0">
                          <a:solidFill>
                            <a:schemeClr val="tx1"/>
                          </a:solidFill>
                        </a:rPr>
                        <a:t>Peripheral edema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39356830"/>
                  </a:ext>
                </a:extLst>
              </a:tr>
              <a:tr h="410922">
                <a:tc>
                  <a:txBody>
                    <a:bodyPr/>
                    <a:lstStyle/>
                    <a:p>
                      <a:r>
                        <a:rPr lang="en-US" sz="1700" dirty="0">
                          <a:solidFill>
                            <a:schemeClr val="tx1"/>
                          </a:solidFill>
                        </a:rPr>
                        <a:t>Diarrhea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033258410"/>
                  </a:ext>
                </a:extLst>
              </a:tr>
              <a:tr h="410922">
                <a:tc>
                  <a:txBody>
                    <a:bodyPr/>
                    <a:lstStyle/>
                    <a:p>
                      <a:r>
                        <a:rPr lang="en-US" sz="1700" dirty="0">
                          <a:solidFill>
                            <a:schemeClr val="tx1"/>
                          </a:solidFill>
                        </a:rPr>
                        <a:t>Increased blood creatinine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498614124"/>
                  </a:ext>
                </a:extLst>
              </a:tr>
              <a:tr h="410922">
                <a:tc>
                  <a:txBody>
                    <a:bodyPr/>
                    <a:lstStyle/>
                    <a:p>
                      <a:r>
                        <a:rPr lang="en-US" sz="1700" dirty="0">
                          <a:solidFill>
                            <a:schemeClr val="tx1"/>
                          </a:solidFill>
                        </a:rPr>
                        <a:t>Asthenia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295578472"/>
                  </a:ext>
                </a:extLst>
              </a:tr>
              <a:tr h="410922">
                <a:tc>
                  <a:txBody>
                    <a:bodyPr/>
                    <a:lstStyle/>
                    <a:p>
                      <a:r>
                        <a:rPr lang="en-US" sz="1700" dirty="0">
                          <a:solidFill>
                            <a:schemeClr val="tx1"/>
                          </a:solidFill>
                        </a:rPr>
                        <a:t>Amylase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474779002"/>
                  </a:ext>
                </a:extLst>
              </a:tr>
              <a:tr h="410922">
                <a:tc>
                  <a:txBody>
                    <a:bodyPr/>
                    <a:lstStyle/>
                    <a:p>
                      <a:r>
                        <a:rPr lang="en-US" sz="1700" dirty="0">
                          <a:solidFill>
                            <a:schemeClr val="tx1"/>
                          </a:solidFill>
                        </a:rPr>
                        <a:t>ALT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927862540"/>
                  </a:ext>
                </a:extLst>
              </a:tr>
              <a:tr h="410922">
                <a:tc>
                  <a:txBody>
                    <a:bodyPr/>
                    <a:lstStyle/>
                    <a:p>
                      <a:r>
                        <a:rPr lang="en-US" sz="1700" dirty="0">
                          <a:solidFill>
                            <a:schemeClr val="tx1"/>
                          </a:solidFill>
                        </a:rPr>
                        <a:t>AST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7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312897042"/>
                  </a:ext>
                </a:extLst>
              </a:tr>
            </a:tbl>
          </a:graphicData>
        </a:graphic>
      </p:graphicFrame>
      <p:sp>
        <p:nvSpPr>
          <p:cNvPr id="8" name="TextBox 7">
            <a:extLst>
              <a:ext uri="{FF2B5EF4-FFF2-40B4-BE49-F238E27FC236}">
                <a16:creationId xmlns:a16="http://schemas.microsoft.com/office/drawing/2014/main" id="{23F2011E-A680-BD42-97C7-723222EC5A21}"/>
              </a:ext>
            </a:extLst>
          </p:cNvPr>
          <p:cNvSpPr txBox="1"/>
          <p:nvPr/>
        </p:nvSpPr>
        <p:spPr>
          <a:xfrm>
            <a:off x="1003281" y="5543313"/>
            <a:ext cx="8052589" cy="707886"/>
          </a:xfrm>
          <a:prstGeom prst="rect">
            <a:avLst/>
          </a:prstGeom>
          <a:noFill/>
        </p:spPr>
        <p:txBody>
          <a:bodyPr wrap="none" rtlCol="0">
            <a:spAutoFit/>
          </a:bodyPr>
          <a:lstStyle/>
          <a:p>
            <a:pPr marL="342900" indent="-342900">
              <a:buFont typeface="Arial" panose="020B0604020202020204" pitchFamily="34" charset="0"/>
              <a:buChar char="•"/>
            </a:pPr>
            <a:r>
              <a:rPr lang="en-US" sz="2000" dirty="0"/>
              <a:t>Treatment discontinuation due to treatment-related AEs: 4 patients</a:t>
            </a:r>
          </a:p>
          <a:p>
            <a:pPr marL="342900" indent="-342900">
              <a:buFont typeface="Arial" panose="020B0604020202020204" pitchFamily="34" charset="0"/>
              <a:buChar char="•"/>
            </a:pPr>
            <a:r>
              <a:rPr lang="en-US" sz="2000" dirty="0"/>
              <a:t>No Grade 4 or 5 treatment-related AEs</a:t>
            </a:r>
          </a:p>
        </p:txBody>
      </p:sp>
    </p:spTree>
    <p:extLst>
      <p:ext uri="{BB962C8B-B14F-4D97-AF65-F5344CB8AC3E}">
        <p14:creationId xmlns:p14="http://schemas.microsoft.com/office/powerpoint/2010/main" val="12634598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676F-911A-BE42-919B-09548269C60E}"/>
              </a:ext>
            </a:extLst>
          </p:cNvPr>
          <p:cNvSpPr>
            <a:spLocks noGrp="1"/>
          </p:cNvSpPr>
          <p:nvPr>
            <p:ph type="title"/>
          </p:nvPr>
        </p:nvSpPr>
        <p:spPr/>
        <p:txBody>
          <a:bodyPr/>
          <a:lstStyle/>
          <a:p>
            <a:pPr algn="ctr"/>
            <a:r>
              <a:rPr lang="en-US" dirty="0"/>
              <a:t>Meeting Agenda</a:t>
            </a:r>
          </a:p>
        </p:txBody>
      </p:sp>
      <p:sp>
        <p:nvSpPr>
          <p:cNvPr id="5" name="Content Placeholder 2">
            <a:extLst>
              <a:ext uri="{FF2B5EF4-FFF2-40B4-BE49-F238E27FC236}">
                <a16:creationId xmlns:a16="http://schemas.microsoft.com/office/drawing/2014/main" id="{FA2B305E-D98D-0742-85E4-526AEE144013}"/>
              </a:ext>
            </a:extLst>
          </p:cNvPr>
          <p:cNvSpPr>
            <a:spLocks noGrp="1"/>
          </p:cNvSpPr>
          <p:nvPr>
            <p:ph idx="1"/>
          </p:nvPr>
        </p:nvSpPr>
        <p:spPr>
          <a:xfrm>
            <a:off x="914639" y="1369854"/>
            <a:ext cx="10307861" cy="4677378"/>
          </a:xfrm>
        </p:spPr>
        <p:txBody>
          <a:bodyPr/>
          <a:lstStyle/>
          <a:p>
            <a:pPr marL="0" indent="0">
              <a:spcBef>
                <a:spcPts val="2000"/>
              </a:spcBef>
              <a:buNone/>
            </a:pPr>
            <a:r>
              <a:rPr lang="en-US" sz="2200" b="1" dirty="0"/>
              <a:t>MODULE 1 – </a:t>
            </a:r>
            <a:r>
              <a:rPr lang="en-US" sz="2200" dirty="0"/>
              <a:t>Evolving Therapeutic Algorithms in Small Cell Lung Cancer (SCLC)</a:t>
            </a:r>
          </a:p>
          <a:p>
            <a:pPr marL="0" indent="0">
              <a:spcBef>
                <a:spcPts val="2000"/>
              </a:spcBef>
              <a:buNone/>
            </a:pPr>
            <a:r>
              <a:rPr lang="en-US" sz="2200" b="1" dirty="0">
                <a:solidFill>
                  <a:schemeClr val="tx1"/>
                </a:solidFill>
              </a:rPr>
              <a:t>MODULE 2 – </a:t>
            </a:r>
            <a:r>
              <a:rPr lang="en-US" sz="2200" dirty="0">
                <a:solidFill>
                  <a:schemeClr val="tx1"/>
                </a:solidFill>
              </a:rPr>
              <a:t>Metastatic NSCLC with EGFR Tumor Mutations</a:t>
            </a:r>
          </a:p>
          <a:p>
            <a:pPr marL="0" indent="0">
              <a:spcBef>
                <a:spcPts val="2000"/>
              </a:spcBef>
              <a:buNone/>
            </a:pPr>
            <a:r>
              <a:rPr lang="en-US" sz="2200" b="1" dirty="0">
                <a:solidFill>
                  <a:schemeClr val="tx1"/>
                </a:solidFill>
              </a:rPr>
              <a:t>MODULE 3 – </a:t>
            </a:r>
            <a:r>
              <a:rPr lang="en-US" sz="2200" dirty="0">
                <a:solidFill>
                  <a:schemeClr val="tx1"/>
                </a:solidFill>
              </a:rPr>
              <a:t>Management of NSCLC with ALK Rearrangements</a:t>
            </a:r>
          </a:p>
          <a:p>
            <a:pPr marL="0" indent="0">
              <a:spcBef>
                <a:spcPts val="2000"/>
              </a:spcBef>
              <a:buNone/>
            </a:pPr>
            <a:r>
              <a:rPr lang="en-US" sz="2200" b="1" dirty="0">
                <a:solidFill>
                  <a:schemeClr val="tx1"/>
                </a:solidFill>
              </a:rPr>
              <a:t>MODULE 4 – </a:t>
            </a:r>
            <a:r>
              <a:rPr lang="en-US" sz="2200" dirty="0">
                <a:solidFill>
                  <a:schemeClr val="tx1"/>
                </a:solidFill>
              </a:rPr>
              <a:t>Current and Future Role of Existing and Emerging ROS1 Inhibitors</a:t>
            </a:r>
          </a:p>
          <a:p>
            <a:pPr marL="0" indent="0">
              <a:spcBef>
                <a:spcPts val="2000"/>
              </a:spcBef>
              <a:buNone/>
            </a:pPr>
            <a:r>
              <a:rPr lang="en-US" sz="2200" b="1" dirty="0">
                <a:solidFill>
                  <a:schemeClr val="tx1"/>
                </a:solidFill>
              </a:rPr>
              <a:t>MODULE 5 – </a:t>
            </a:r>
            <a:r>
              <a:rPr lang="en-US" sz="2200" dirty="0">
                <a:solidFill>
                  <a:schemeClr val="tx1"/>
                </a:solidFill>
              </a:rPr>
              <a:t>Metastatic NSCLC with Other Targetable Tumor Mutations</a:t>
            </a:r>
          </a:p>
          <a:p>
            <a:pPr marL="0" indent="0">
              <a:spcBef>
                <a:spcPts val="2000"/>
              </a:spcBef>
              <a:buNone/>
              <a:tabLst>
                <a:tab pos="1763713" algn="l"/>
              </a:tabLst>
            </a:pPr>
            <a:r>
              <a:rPr lang="en-US" sz="2200" b="1" dirty="0">
                <a:solidFill>
                  <a:srgbClr val="FFC000"/>
                </a:solidFill>
              </a:rPr>
              <a:t>MODULE 6 – </a:t>
            </a:r>
            <a:r>
              <a:rPr lang="en-US" sz="2200" dirty="0">
                <a:solidFill>
                  <a:srgbClr val="FFC000"/>
                </a:solidFill>
              </a:rPr>
              <a:t>Anti-PD-1/PD-L1 Antibodies Alone or in Combination with Other</a:t>
            </a:r>
            <a:br>
              <a:rPr lang="en-US" sz="2200" dirty="0">
                <a:solidFill>
                  <a:srgbClr val="FFC000"/>
                </a:solidFill>
              </a:rPr>
            </a:br>
            <a:r>
              <a:rPr lang="en-US" sz="2200" dirty="0">
                <a:solidFill>
                  <a:srgbClr val="FFC000"/>
                </a:solidFill>
              </a:rPr>
              <a:t>	Therapies for Metastatic NSCLC</a:t>
            </a:r>
          </a:p>
        </p:txBody>
      </p:sp>
    </p:spTree>
    <p:extLst>
      <p:ext uri="{BB962C8B-B14F-4D97-AF65-F5344CB8AC3E}">
        <p14:creationId xmlns:p14="http://schemas.microsoft.com/office/powerpoint/2010/main" val="15952962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a:xfrm>
            <a:off x="914638" y="0"/>
            <a:ext cx="11017532" cy="1498600"/>
          </a:xfrm>
        </p:spPr>
        <p:txBody>
          <a:bodyPr>
            <a:noAutofit/>
          </a:bodyPr>
          <a:lstStyle/>
          <a:p>
            <a:r>
              <a:rPr lang="en-US" sz="2600" dirty="0"/>
              <a:t>Which first-line treatment regimen would you recommend for a </a:t>
            </a:r>
            <a:br>
              <a:rPr lang="en-US" sz="2600" dirty="0"/>
            </a:br>
            <a:r>
              <a:rPr lang="en-US" sz="2600" u="sng" dirty="0"/>
              <a:t>65-year-old patient</a:t>
            </a:r>
            <a:r>
              <a:rPr lang="en-US" sz="2600" dirty="0"/>
              <a:t> with metastatic </a:t>
            </a:r>
            <a:r>
              <a:rPr lang="en-US" sz="2600" dirty="0" err="1"/>
              <a:t>nonsquamous</a:t>
            </a:r>
            <a:r>
              <a:rPr lang="en-US" sz="2600" dirty="0"/>
              <a:t> lung cancer </a:t>
            </a:r>
            <a:br>
              <a:rPr lang="en-US" sz="2600" dirty="0"/>
            </a:br>
            <a:r>
              <a:rPr lang="en-US" sz="2600" dirty="0"/>
              <a:t>and no identified targetable mutations and a …</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dirty="0"/>
              <a:t>Pembrolizumab</a:t>
            </a:r>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PD-L1 TPS of 60%</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r>
              <a:rPr lang="en-US" dirty="0"/>
              <a:t>Pembrolizumab</a:t>
            </a:r>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lstStyle/>
          <a:p>
            <a:r>
              <a:rPr lang="en-US" sz="1600" dirty="0"/>
              <a:t>Carbo/pemetrexed/</a:t>
            </a:r>
            <a:r>
              <a:rPr lang="en-US" sz="1600" dirty="0" err="1"/>
              <a:t>pembro</a:t>
            </a:r>
            <a:r>
              <a:rPr lang="en-US" sz="1600" dirty="0"/>
              <a:t>; </a:t>
            </a:r>
            <a:r>
              <a:rPr lang="en-US" sz="1600" dirty="0" err="1"/>
              <a:t>pembro</a:t>
            </a:r>
            <a:r>
              <a:rPr lang="en-US" sz="1600" dirty="0"/>
              <a:t> if not too symptomatic</a:t>
            </a:r>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lstStyle/>
          <a:p>
            <a:r>
              <a:rPr lang="en-US" dirty="0"/>
              <a:t>Carbo/pemetrexed/</a:t>
            </a:r>
            <a:r>
              <a:rPr lang="en-US" dirty="0" err="1"/>
              <a:t>pembro</a:t>
            </a:r>
            <a:endParaRPr lang="en-US" dirty="0"/>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lstStyle/>
          <a:p>
            <a:r>
              <a:rPr lang="en-US" dirty="0"/>
              <a:t>Pembrolizumab</a:t>
            </a:r>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lstStyle/>
          <a:p>
            <a:r>
              <a:rPr lang="en-US" dirty="0"/>
              <a:t>Carbo/pemetrexed/</a:t>
            </a:r>
            <a:r>
              <a:rPr lang="en-US" dirty="0" err="1"/>
              <a:t>pembro</a:t>
            </a:r>
            <a:endParaRPr lang="en-US" dirty="0"/>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dirty="0"/>
              <a:t>Pembrolizumab</a:t>
            </a:r>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lstStyle/>
          <a:p>
            <a:r>
              <a:rPr lang="en-US" dirty="0"/>
              <a:t>Carbo/pemetrexed/</a:t>
            </a:r>
            <a:r>
              <a:rPr lang="en-US" dirty="0" err="1"/>
              <a:t>pembro</a:t>
            </a:r>
            <a:endParaRPr lang="en-US" dirty="0"/>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PD-L1 TPS of 10%</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lstStyle/>
          <a:p>
            <a:r>
              <a:rPr lang="en-US" dirty="0"/>
              <a:t>Carbo/pemetrexed/</a:t>
            </a:r>
            <a:r>
              <a:rPr lang="en-US" dirty="0" err="1"/>
              <a:t>pembro</a:t>
            </a:r>
            <a:endParaRPr lang="en-US" dirty="0"/>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lstStyle/>
          <a:p>
            <a:r>
              <a:rPr lang="en-US" sz="2130" dirty="0"/>
              <a:t>Carbo/pemetrexed/</a:t>
            </a:r>
            <a:r>
              <a:rPr lang="en-US" sz="2130" dirty="0" err="1"/>
              <a:t>pembro</a:t>
            </a:r>
            <a:endParaRPr lang="en-US" sz="2130" dirty="0"/>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lstStyle/>
          <a:p>
            <a:r>
              <a:rPr lang="en-US" dirty="0"/>
              <a:t>Carbo/pemetrexed/</a:t>
            </a:r>
            <a:r>
              <a:rPr lang="en-US" dirty="0" err="1"/>
              <a:t>pembro</a:t>
            </a:r>
            <a:endParaRPr lang="en-US" dirty="0"/>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lstStyle/>
          <a:p>
            <a:r>
              <a:rPr lang="en-US" dirty="0"/>
              <a:t>Carbo/pemetrexed/</a:t>
            </a:r>
            <a:r>
              <a:rPr lang="en-US" dirty="0" err="1"/>
              <a:t>pembro</a:t>
            </a:r>
            <a:endParaRPr lang="en-US" dirty="0"/>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lstStyle/>
          <a:p>
            <a:r>
              <a:rPr lang="en-US" dirty="0"/>
              <a:t>Carbo/pemetrexed/</a:t>
            </a:r>
            <a:r>
              <a:rPr lang="en-US" dirty="0" err="1"/>
              <a:t>pembro</a:t>
            </a:r>
            <a:endParaRPr lang="en-US" dirty="0"/>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lstStyle/>
          <a:p>
            <a:r>
              <a:rPr lang="en-US" dirty="0"/>
              <a:t>Carbo/pemetrexed/</a:t>
            </a:r>
            <a:r>
              <a:rPr lang="en-US" dirty="0" err="1"/>
              <a:t>pembro</a:t>
            </a:r>
            <a:endParaRPr lang="en-US" dirty="0"/>
          </a:p>
        </p:txBody>
      </p:sp>
    </p:spTree>
    <p:extLst>
      <p:ext uri="{BB962C8B-B14F-4D97-AF65-F5344CB8AC3E}">
        <p14:creationId xmlns:p14="http://schemas.microsoft.com/office/powerpoint/2010/main" val="2257590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a:xfrm>
            <a:off x="914638" y="0"/>
            <a:ext cx="11017532" cy="1498600"/>
          </a:xfrm>
        </p:spPr>
        <p:txBody>
          <a:bodyPr>
            <a:noAutofit/>
          </a:bodyPr>
          <a:lstStyle/>
          <a:p>
            <a:r>
              <a:rPr lang="en-US" sz="2200" dirty="0"/>
              <a:t>A patient presents with metastatic </a:t>
            </a:r>
            <a:r>
              <a:rPr lang="en-US" sz="2200" dirty="0" err="1"/>
              <a:t>nonsquamous</a:t>
            </a:r>
            <a:r>
              <a:rPr lang="en-US" sz="2200" dirty="0"/>
              <a:t> lung cancer with no identified targetable mutations and moderate respiratory distress secondary to extensive tumor in the lung. Which treatment regimen would you generally recommend if they had a …</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dirty="0"/>
              <a:t>Carbo/pemetrexed/</a:t>
            </a:r>
            <a:r>
              <a:rPr lang="en-US" dirty="0" err="1"/>
              <a:t>pembro</a:t>
            </a:r>
            <a:endParaRPr lang="en-US" dirty="0"/>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PD-L1 TPS of 60%</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pPr>
              <a:lnSpc>
                <a:spcPts val="1720"/>
              </a:lnSpc>
            </a:pPr>
            <a:r>
              <a:rPr lang="en-US" sz="1600" dirty="0"/>
              <a:t>Carbo/pemetrexed/</a:t>
            </a:r>
            <a:r>
              <a:rPr lang="en-US" sz="1600" dirty="0" err="1"/>
              <a:t>pembro</a:t>
            </a:r>
            <a:endParaRPr lang="en-US" sz="1600" dirty="0"/>
          </a:p>
          <a:p>
            <a:pPr>
              <a:lnSpc>
                <a:spcPts val="1720"/>
              </a:lnSpc>
            </a:pPr>
            <a:r>
              <a:rPr lang="en-US" sz="1600" dirty="0"/>
              <a:t>or RT followed by </a:t>
            </a:r>
            <a:r>
              <a:rPr lang="en-US" sz="1600" dirty="0" err="1"/>
              <a:t>pembro</a:t>
            </a:r>
            <a:endParaRPr lang="en-US" sz="1600" dirty="0"/>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lstStyle/>
          <a:p>
            <a:r>
              <a:rPr lang="en-US" dirty="0"/>
              <a:t>Carbo/pemetrexed/</a:t>
            </a:r>
            <a:r>
              <a:rPr lang="en-US" dirty="0" err="1"/>
              <a:t>pembro</a:t>
            </a:r>
            <a:endParaRPr lang="en-US" dirty="0"/>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lstStyle/>
          <a:p>
            <a:r>
              <a:rPr lang="en-US" dirty="0"/>
              <a:t>Carbo/pemetrexed/</a:t>
            </a:r>
            <a:r>
              <a:rPr lang="en-US" dirty="0" err="1"/>
              <a:t>pembro</a:t>
            </a:r>
            <a:endParaRPr lang="en-US" dirty="0"/>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lstStyle/>
          <a:p>
            <a:r>
              <a:rPr lang="en-US" dirty="0"/>
              <a:t>Carbo/pemetrexed/</a:t>
            </a:r>
            <a:r>
              <a:rPr lang="en-US" dirty="0" err="1"/>
              <a:t>pembro</a:t>
            </a:r>
            <a:endParaRPr lang="en-US" dirty="0"/>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lstStyle/>
          <a:p>
            <a:r>
              <a:rPr lang="en-US" dirty="0"/>
              <a:t>Carbo/pemetrexed/</a:t>
            </a:r>
            <a:r>
              <a:rPr lang="en-US" dirty="0" err="1"/>
              <a:t>pembro</a:t>
            </a:r>
            <a:endParaRPr lang="en-US" dirty="0"/>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dirty="0"/>
              <a:t>Carbo/pemetrexed/</a:t>
            </a:r>
            <a:r>
              <a:rPr lang="en-US" dirty="0" err="1"/>
              <a:t>pembro</a:t>
            </a:r>
            <a:endParaRPr lang="en-US" dirty="0"/>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lstStyle/>
          <a:p>
            <a:r>
              <a:rPr lang="en-US" dirty="0"/>
              <a:t>Carbo/pemetrexed/</a:t>
            </a:r>
            <a:r>
              <a:rPr lang="en-US" dirty="0" err="1"/>
              <a:t>pembro</a:t>
            </a:r>
            <a:endParaRPr lang="en-US" dirty="0"/>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PD-L1 TPS of 10%</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lstStyle/>
          <a:p>
            <a:pPr>
              <a:lnSpc>
                <a:spcPts val="1720"/>
              </a:lnSpc>
            </a:pPr>
            <a:r>
              <a:rPr lang="en-US" sz="2130" dirty="0"/>
              <a:t>Carbo/pemetrexed/</a:t>
            </a:r>
            <a:r>
              <a:rPr lang="en-US" sz="2130" dirty="0" err="1"/>
              <a:t>pembro</a:t>
            </a:r>
            <a:endParaRPr lang="en-US" sz="2130" dirty="0"/>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lstStyle/>
          <a:p>
            <a:r>
              <a:rPr lang="en-US" dirty="0"/>
              <a:t>Carbo/pemetrexed/</a:t>
            </a:r>
            <a:r>
              <a:rPr lang="en-US" dirty="0" err="1"/>
              <a:t>pembro</a:t>
            </a:r>
            <a:endParaRPr lang="en-US" dirty="0"/>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lstStyle/>
          <a:p>
            <a:r>
              <a:rPr lang="en-US" dirty="0"/>
              <a:t>Carbo/pemetrexed/</a:t>
            </a:r>
            <a:r>
              <a:rPr lang="en-US" dirty="0" err="1"/>
              <a:t>pembro</a:t>
            </a:r>
            <a:endParaRPr lang="en-US" dirty="0"/>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lstStyle/>
          <a:p>
            <a:r>
              <a:rPr lang="en-US" dirty="0"/>
              <a:t>Carbo/pemetrexed/</a:t>
            </a:r>
            <a:r>
              <a:rPr lang="en-US" dirty="0" err="1"/>
              <a:t>pembro</a:t>
            </a:r>
            <a:endParaRPr lang="en-US" dirty="0"/>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lstStyle/>
          <a:p>
            <a:r>
              <a:rPr lang="en-US" dirty="0"/>
              <a:t>Carbo/pemetrexed/</a:t>
            </a:r>
            <a:r>
              <a:rPr lang="en-US" dirty="0" err="1"/>
              <a:t>pembro</a:t>
            </a:r>
            <a:endParaRPr lang="en-US" dirty="0"/>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lstStyle/>
          <a:p>
            <a:r>
              <a:rPr lang="en-US" dirty="0"/>
              <a:t>Carbo/pemetrexed/</a:t>
            </a:r>
            <a:r>
              <a:rPr lang="en-US" dirty="0" err="1"/>
              <a:t>pembro</a:t>
            </a:r>
            <a:endParaRPr lang="en-US" dirty="0"/>
          </a:p>
        </p:txBody>
      </p:sp>
    </p:spTree>
    <p:extLst>
      <p:ext uri="{BB962C8B-B14F-4D97-AF65-F5344CB8AC3E}">
        <p14:creationId xmlns:p14="http://schemas.microsoft.com/office/powerpoint/2010/main" val="36507728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a:xfrm>
            <a:off x="914638" y="0"/>
            <a:ext cx="11017532" cy="1498600"/>
          </a:xfrm>
        </p:spPr>
        <p:txBody>
          <a:bodyPr>
            <a:noAutofit/>
          </a:bodyPr>
          <a:lstStyle/>
          <a:p>
            <a:r>
              <a:rPr lang="en-US" sz="2600" dirty="0"/>
              <a:t>For how long would you continue treatment with an anti-PD-1/PD-L1 antibody for a patient with metastatic NSCLC who is tolerating treatment well and at first evaluation is found to have a …</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sz="1800" dirty="0"/>
              <a:t>Indefinitely until progression/toxicity</a:t>
            </a:r>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Complete clinical response</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r>
              <a:rPr lang="en-US" dirty="0"/>
              <a:t>2 years</a:t>
            </a:r>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lstStyle/>
          <a:p>
            <a:r>
              <a:rPr lang="en-US" sz="1800" dirty="0"/>
              <a:t>Indefinitely until progression/toxicity</a:t>
            </a:r>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lstStyle/>
          <a:p>
            <a:r>
              <a:rPr lang="en-US" dirty="0"/>
              <a:t>2 years</a:t>
            </a:r>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lstStyle/>
          <a:p>
            <a:r>
              <a:rPr lang="en-US" dirty="0"/>
              <a:t>2 years</a:t>
            </a:r>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lstStyle/>
          <a:p>
            <a:r>
              <a:rPr lang="en-US" dirty="0"/>
              <a:t>2 years</a:t>
            </a:r>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sz="1800" dirty="0"/>
              <a:t>Indefinitely until progression/toxicity</a:t>
            </a:r>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lstStyle/>
          <a:p>
            <a:r>
              <a:rPr lang="en-US" sz="1800" dirty="0"/>
              <a:t>Indefinitely until progression/toxicity</a:t>
            </a:r>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Partial clinical response</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lstStyle/>
          <a:p>
            <a:r>
              <a:rPr lang="en-US" dirty="0"/>
              <a:t>2 years</a:t>
            </a:r>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lstStyle/>
          <a:p>
            <a:r>
              <a:rPr lang="en-US" sz="1800" dirty="0"/>
              <a:t>Indefinitely until progression/toxicity</a:t>
            </a:r>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lstStyle/>
          <a:p>
            <a:r>
              <a:rPr lang="en-US" sz="1800" dirty="0"/>
              <a:t>Indefinitely until progression/toxicity</a:t>
            </a:r>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lstStyle/>
          <a:p>
            <a:r>
              <a:rPr lang="en-US" dirty="0"/>
              <a:t>2 years</a:t>
            </a:r>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lstStyle/>
          <a:p>
            <a:r>
              <a:rPr lang="en-US" sz="1800" dirty="0"/>
              <a:t>Indefinitely until progression/toxicity</a:t>
            </a:r>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lstStyle/>
          <a:p>
            <a:r>
              <a:rPr lang="en-US" sz="1800" dirty="0"/>
              <a:t>Indefinitely until progression/toxicity</a:t>
            </a:r>
          </a:p>
        </p:txBody>
      </p:sp>
    </p:spTree>
    <p:extLst>
      <p:ext uri="{BB962C8B-B14F-4D97-AF65-F5344CB8AC3E}">
        <p14:creationId xmlns:p14="http://schemas.microsoft.com/office/powerpoint/2010/main" val="12707711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78B5-7F8D-6B4A-9F7B-0C126A536B55}"/>
              </a:ext>
            </a:extLst>
          </p:cNvPr>
          <p:cNvSpPr>
            <a:spLocks noGrp="1"/>
          </p:cNvSpPr>
          <p:nvPr>
            <p:ph type="title"/>
          </p:nvPr>
        </p:nvSpPr>
        <p:spPr>
          <a:xfrm>
            <a:off x="914400" y="272645"/>
            <a:ext cx="10638263" cy="1143000"/>
          </a:xfrm>
        </p:spPr>
        <p:txBody>
          <a:bodyPr/>
          <a:lstStyle/>
          <a:p>
            <a:r>
              <a:rPr lang="en-US" sz="2800" dirty="0"/>
              <a:t>FDA Approves </a:t>
            </a:r>
            <a:r>
              <a:rPr lang="en-US" sz="2800" dirty="0" err="1"/>
              <a:t>Atezolizumab</a:t>
            </a:r>
            <a:r>
              <a:rPr lang="en-US" sz="2800" dirty="0"/>
              <a:t> with Chemotherapy and Bevacizumab for First-Line Treatment of Metastatic Non-Squamous NSCLC</a:t>
            </a:r>
            <a:br>
              <a:rPr lang="en-US" dirty="0"/>
            </a:br>
            <a:r>
              <a:rPr lang="en-US" sz="2000" dirty="0"/>
              <a:t>Press Release – December 6, 2018</a:t>
            </a:r>
            <a:endParaRPr lang="en-US" dirty="0"/>
          </a:p>
        </p:txBody>
      </p:sp>
      <p:sp>
        <p:nvSpPr>
          <p:cNvPr id="3" name="Content Placeholder 2">
            <a:extLst>
              <a:ext uri="{FF2B5EF4-FFF2-40B4-BE49-F238E27FC236}">
                <a16:creationId xmlns:a16="http://schemas.microsoft.com/office/drawing/2014/main" id="{5E27D36D-72AC-8C44-A368-01F7AC3C58C0}"/>
              </a:ext>
            </a:extLst>
          </p:cNvPr>
          <p:cNvSpPr>
            <a:spLocks noGrp="1"/>
          </p:cNvSpPr>
          <p:nvPr>
            <p:ph idx="1"/>
          </p:nvPr>
        </p:nvSpPr>
        <p:spPr>
          <a:xfrm>
            <a:off x="914400" y="1790253"/>
            <a:ext cx="10363200" cy="4617699"/>
          </a:xfrm>
        </p:spPr>
        <p:txBody>
          <a:bodyPr/>
          <a:lstStyle/>
          <a:p>
            <a:pPr marL="0" indent="0">
              <a:buNone/>
            </a:pPr>
            <a:r>
              <a:rPr lang="en-US" sz="2000" dirty="0"/>
              <a:t>“The Food and Drug Administration approved atezolizumab in combination with bevacizumab, paclitaxel, and carboplatin for the first-line treatment of patients with metastatic non-squamous, non-small cell lung cancer (</a:t>
            </a:r>
            <a:r>
              <a:rPr lang="en-US" sz="2000" dirty="0" err="1"/>
              <a:t>NSq</a:t>
            </a:r>
            <a:r>
              <a:rPr lang="en-US" sz="2000" dirty="0"/>
              <a:t> NSCLC) with no EGFR or ALK genomic tumor aberrations.</a:t>
            </a:r>
          </a:p>
          <a:p>
            <a:pPr marL="0" indent="0">
              <a:spcBef>
                <a:spcPts val="1632"/>
              </a:spcBef>
              <a:buNone/>
            </a:pPr>
            <a:r>
              <a:rPr lang="en-US" sz="2000" dirty="0"/>
              <a:t>Approval was based on the IMpower150 trial (NCT02366143), an open-label, randomized (1:1:1), three-arm trial enrolling 1202 patients receiving first-line treatment for metastatic </a:t>
            </a:r>
            <a:r>
              <a:rPr lang="en-US" sz="2000" dirty="0" err="1"/>
              <a:t>NSq</a:t>
            </a:r>
            <a:r>
              <a:rPr lang="en-US" sz="2000" dirty="0"/>
              <a:t> NSCLC. Eighty-seven percent (1045 patients) were identified as not having EGFR or ALK tumor mutations. The trial was designed to conduct comparisons between each of the atezolizumab-containing arms with the control arm. Patients were randomized to receive the following:</a:t>
            </a:r>
          </a:p>
          <a:p>
            <a:r>
              <a:rPr lang="en-US" sz="2000" dirty="0"/>
              <a:t>Atezolizumab, carboplatin, paclitaxel, and bevacizumab (4-drug regimen);</a:t>
            </a:r>
          </a:p>
          <a:p>
            <a:r>
              <a:rPr lang="en-US" sz="2000" dirty="0"/>
              <a:t>Atezolizumab, carboplatin, and paclitaxel (3-drug regimen); or</a:t>
            </a:r>
          </a:p>
          <a:p>
            <a:r>
              <a:rPr lang="en-US" sz="2000" dirty="0"/>
              <a:t>Carboplatin, paclitaxel, and bevacizumab (control arm).”</a:t>
            </a:r>
          </a:p>
        </p:txBody>
      </p:sp>
      <p:sp>
        <p:nvSpPr>
          <p:cNvPr id="4" name="TextBox 3">
            <a:extLst>
              <a:ext uri="{FF2B5EF4-FFF2-40B4-BE49-F238E27FC236}">
                <a16:creationId xmlns:a16="http://schemas.microsoft.com/office/drawing/2014/main" id="{470C8664-2FB9-A94A-AEBF-900A80A75482}"/>
              </a:ext>
            </a:extLst>
          </p:cNvPr>
          <p:cNvSpPr txBox="1"/>
          <p:nvPr/>
        </p:nvSpPr>
        <p:spPr>
          <a:xfrm>
            <a:off x="-10372" y="6394968"/>
            <a:ext cx="12277592" cy="338554"/>
          </a:xfrm>
          <a:prstGeom prst="rect">
            <a:avLst/>
          </a:prstGeom>
          <a:noFill/>
        </p:spPr>
        <p:txBody>
          <a:bodyPr wrap="none" rtlCol="0">
            <a:spAutoFit/>
          </a:bodyPr>
          <a:lstStyle/>
          <a:p>
            <a:r>
              <a:rPr lang="en-US" sz="1600" dirty="0"/>
              <a:t>https://</a:t>
            </a:r>
            <a:r>
              <a:rPr lang="en-US" sz="1600" dirty="0" err="1"/>
              <a:t>www.fda.gov</a:t>
            </a:r>
            <a:r>
              <a:rPr lang="en-US" sz="1600" dirty="0"/>
              <a:t>/drugs/fda-approves-atezolizumab-chemotherapy-and-bevacizumab-first-line-treatment-metastatic-non-squamous</a:t>
            </a:r>
          </a:p>
        </p:txBody>
      </p:sp>
    </p:spTree>
    <p:extLst>
      <p:ext uri="{BB962C8B-B14F-4D97-AF65-F5344CB8AC3E}">
        <p14:creationId xmlns:p14="http://schemas.microsoft.com/office/powerpoint/2010/main" val="4158098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057400" y="990600"/>
            <a:ext cx="8185430" cy="4495800"/>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6FB7BD90-8E61-904C-A456-C1CE0914CA9C}"/>
              </a:ext>
            </a:extLst>
          </p:cNvPr>
          <p:cNvPicPr>
            <a:picLocks noChangeAspect="1"/>
          </p:cNvPicPr>
          <p:nvPr/>
        </p:nvPicPr>
        <p:blipFill>
          <a:blip r:embed="rId2"/>
          <a:stretch>
            <a:fillRect/>
          </a:stretch>
        </p:blipFill>
        <p:spPr>
          <a:xfrm>
            <a:off x="2286000" y="990600"/>
            <a:ext cx="7848600" cy="4038600"/>
          </a:xfrm>
          <a:prstGeom prst="rect">
            <a:avLst/>
          </a:prstGeom>
        </p:spPr>
      </p:pic>
      <p:sp>
        <p:nvSpPr>
          <p:cNvPr id="2" name="TextBox 1">
            <a:extLst>
              <a:ext uri="{FF2B5EF4-FFF2-40B4-BE49-F238E27FC236}">
                <a16:creationId xmlns:a16="http://schemas.microsoft.com/office/drawing/2014/main" id="{68DDA85D-D7AC-184B-9EDE-4343CD4E8657}"/>
              </a:ext>
            </a:extLst>
          </p:cNvPr>
          <p:cNvSpPr txBox="1"/>
          <p:nvPr/>
        </p:nvSpPr>
        <p:spPr>
          <a:xfrm>
            <a:off x="5405310" y="5029200"/>
            <a:ext cx="4756430" cy="400110"/>
          </a:xfrm>
          <a:prstGeom prst="rect">
            <a:avLst/>
          </a:prstGeom>
          <a:noFill/>
        </p:spPr>
        <p:txBody>
          <a:bodyPr wrap="none" rtlCol="0">
            <a:spAutoFit/>
          </a:bodyPr>
          <a:lstStyle/>
          <a:p>
            <a:r>
              <a:rPr lang="en-US" sz="2000" i="1" dirty="0">
                <a:solidFill>
                  <a:sysClr val="windowText" lastClr="000000"/>
                </a:solidFill>
              </a:rPr>
              <a:t>N </a:t>
            </a:r>
            <a:r>
              <a:rPr lang="en-US" sz="2000" i="1" dirty="0" err="1">
                <a:solidFill>
                  <a:sysClr val="windowText" lastClr="000000"/>
                </a:solidFill>
              </a:rPr>
              <a:t>Engl</a:t>
            </a:r>
            <a:r>
              <a:rPr lang="en-US" sz="2000" i="1" dirty="0">
                <a:solidFill>
                  <a:sysClr val="windowText" lastClr="000000"/>
                </a:solidFill>
              </a:rPr>
              <a:t> J Med </a:t>
            </a:r>
            <a:r>
              <a:rPr lang="en-US" sz="2000" dirty="0">
                <a:solidFill>
                  <a:sysClr val="windowText" lastClr="000000"/>
                </a:solidFill>
              </a:rPr>
              <a:t>2018;378(24):2288-301. </a:t>
            </a:r>
          </a:p>
        </p:txBody>
      </p:sp>
    </p:spTree>
    <p:extLst>
      <p:ext uri="{BB962C8B-B14F-4D97-AF65-F5344CB8AC3E}">
        <p14:creationId xmlns:p14="http://schemas.microsoft.com/office/powerpoint/2010/main" val="368249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1120161"/>
            <a:ext cx="10626063" cy="3223239"/>
          </a:xfrm>
          <a:prstGeom prst="rect">
            <a:avLst/>
          </a:prstGeom>
        </p:spPr>
      </p:pic>
      <p:sp>
        <p:nvSpPr>
          <p:cNvPr id="36865" name="Title 1"/>
          <p:cNvSpPr>
            <a:spLocks noGrp="1"/>
          </p:cNvSpPr>
          <p:nvPr>
            <p:ph type="title"/>
          </p:nvPr>
        </p:nvSpPr>
        <p:spPr>
          <a:xfrm>
            <a:off x="394578" y="0"/>
            <a:ext cx="11437106" cy="1143000"/>
          </a:xfrm>
        </p:spPr>
        <p:txBody>
          <a:bodyPr/>
          <a:lstStyle/>
          <a:p>
            <a:r>
              <a:rPr lang="en-US" sz="2800" dirty="0">
                <a:solidFill>
                  <a:srgbClr val="BCE0E3"/>
                </a:solidFill>
              </a:rPr>
              <a:t>IMpower150: PFS Results of First-Line </a:t>
            </a:r>
            <a:r>
              <a:rPr lang="en-US" sz="2800" dirty="0" err="1">
                <a:solidFill>
                  <a:srgbClr val="BCE0E3"/>
                </a:solidFill>
              </a:rPr>
              <a:t>Atezolizumab</a:t>
            </a:r>
            <a:r>
              <a:rPr lang="en-US" sz="2800" dirty="0">
                <a:solidFill>
                  <a:srgbClr val="BCE0E3"/>
                </a:solidFill>
              </a:rPr>
              <a:t> with Bevacizumab/Chemotherapy in Metastatic </a:t>
            </a:r>
            <a:r>
              <a:rPr lang="en-US" sz="2800" dirty="0" err="1">
                <a:solidFill>
                  <a:srgbClr val="BCE0E3"/>
                </a:solidFill>
              </a:rPr>
              <a:t>Nonsquamous</a:t>
            </a:r>
            <a:r>
              <a:rPr lang="en-US" sz="2800" dirty="0">
                <a:solidFill>
                  <a:srgbClr val="BCE0E3"/>
                </a:solidFill>
              </a:rPr>
              <a:t> NSCLC</a:t>
            </a:r>
          </a:p>
        </p:txBody>
      </p:sp>
      <p:sp>
        <p:nvSpPr>
          <p:cNvPr id="2" name="TextBox 1">
            <a:extLst>
              <a:ext uri="{FF2B5EF4-FFF2-40B4-BE49-F238E27FC236}">
                <a16:creationId xmlns:a16="http://schemas.microsoft.com/office/drawing/2014/main" id="{68DDA85D-D7AC-184B-9EDE-4343CD4E8657}"/>
              </a:ext>
            </a:extLst>
          </p:cNvPr>
          <p:cNvSpPr txBox="1"/>
          <p:nvPr/>
        </p:nvSpPr>
        <p:spPr>
          <a:xfrm>
            <a:off x="187231" y="6443246"/>
            <a:ext cx="11817538" cy="338554"/>
          </a:xfrm>
          <a:prstGeom prst="rect">
            <a:avLst/>
          </a:prstGeom>
          <a:noFill/>
        </p:spPr>
        <p:txBody>
          <a:bodyPr wrap="square" rtlCol="0">
            <a:spAutoFit/>
          </a:bodyPr>
          <a:lstStyle/>
          <a:p>
            <a:r>
              <a:rPr lang="en-US" sz="1600" dirty="0" err="1"/>
              <a:t>Socinski</a:t>
            </a:r>
            <a:r>
              <a:rPr lang="en-US" sz="1600" dirty="0"/>
              <a:t> MA et al. </a:t>
            </a:r>
            <a:r>
              <a:rPr lang="en-US" sz="1600" i="1" dirty="0"/>
              <a:t>N </a:t>
            </a:r>
            <a:r>
              <a:rPr lang="en-US" sz="1600" i="1" dirty="0" err="1"/>
              <a:t>Engl</a:t>
            </a:r>
            <a:r>
              <a:rPr lang="en-US" sz="1600" i="1" dirty="0"/>
              <a:t> J Med </a:t>
            </a:r>
            <a:r>
              <a:rPr lang="en-US" sz="1600" dirty="0"/>
              <a:t>2018;378(24):2288-301.</a:t>
            </a:r>
          </a:p>
        </p:txBody>
      </p:sp>
      <p:sp>
        <p:nvSpPr>
          <p:cNvPr id="6" name="TextBox 5">
            <a:extLst>
              <a:ext uri="{FF2B5EF4-FFF2-40B4-BE49-F238E27FC236}">
                <a16:creationId xmlns:a16="http://schemas.microsoft.com/office/drawing/2014/main" id="{8A6459B1-5878-144C-BE03-F91141B7716C}"/>
              </a:ext>
            </a:extLst>
          </p:cNvPr>
          <p:cNvSpPr txBox="1"/>
          <p:nvPr/>
        </p:nvSpPr>
        <p:spPr>
          <a:xfrm>
            <a:off x="2216932" y="1150635"/>
            <a:ext cx="3304110" cy="400110"/>
          </a:xfrm>
          <a:prstGeom prst="rect">
            <a:avLst/>
          </a:prstGeom>
          <a:noFill/>
        </p:spPr>
        <p:txBody>
          <a:bodyPr wrap="none" rtlCol="0">
            <a:spAutoFit/>
          </a:bodyPr>
          <a:lstStyle/>
          <a:p>
            <a:r>
              <a:rPr lang="en-US" sz="2000" b="1" dirty="0"/>
              <a:t>PFS in WT ITT Population</a:t>
            </a:r>
          </a:p>
        </p:txBody>
      </p:sp>
      <p:sp>
        <p:nvSpPr>
          <p:cNvPr id="12" name="TextBox 11">
            <a:extLst>
              <a:ext uri="{FF2B5EF4-FFF2-40B4-BE49-F238E27FC236}">
                <a16:creationId xmlns:a16="http://schemas.microsoft.com/office/drawing/2014/main" id="{B452ABE8-C9F0-C148-B871-BFE887A68B45}"/>
              </a:ext>
            </a:extLst>
          </p:cNvPr>
          <p:cNvSpPr txBox="1"/>
          <p:nvPr/>
        </p:nvSpPr>
        <p:spPr>
          <a:xfrm>
            <a:off x="1213260" y="4572000"/>
            <a:ext cx="7324700" cy="307777"/>
          </a:xfrm>
          <a:prstGeom prst="rect">
            <a:avLst/>
          </a:prstGeom>
          <a:noFill/>
        </p:spPr>
        <p:txBody>
          <a:bodyPr wrap="square" rtlCol="0">
            <a:spAutoFit/>
          </a:bodyPr>
          <a:lstStyle/>
          <a:p>
            <a:r>
              <a:rPr lang="en-US" sz="1400" dirty="0"/>
              <a:t>WT = wild type; ABCP = </a:t>
            </a:r>
            <a:r>
              <a:rPr lang="en-US" sz="1400" dirty="0" err="1"/>
              <a:t>atezolizumab</a:t>
            </a:r>
            <a:r>
              <a:rPr lang="en-US" sz="1400" dirty="0"/>
              <a:t> + BCP; BCP = bevacizumab/carboplatin/paclitaxel</a:t>
            </a:r>
          </a:p>
        </p:txBody>
      </p:sp>
      <p:sp>
        <p:nvSpPr>
          <p:cNvPr id="19" name="TextBox 18">
            <a:extLst>
              <a:ext uri="{FF2B5EF4-FFF2-40B4-BE49-F238E27FC236}">
                <a16:creationId xmlns:a16="http://schemas.microsoft.com/office/drawing/2014/main" id="{3BDA3AAF-B634-4342-BBC8-4D768B774D5C}"/>
              </a:ext>
            </a:extLst>
          </p:cNvPr>
          <p:cNvSpPr txBox="1"/>
          <p:nvPr/>
        </p:nvSpPr>
        <p:spPr>
          <a:xfrm>
            <a:off x="567662" y="4953000"/>
            <a:ext cx="11090938"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Median PFS was significantly longer in the ABCP vs BCP group in the effector T-cell (</a:t>
            </a:r>
            <a:r>
              <a:rPr lang="en-US" sz="1800" dirty="0" err="1"/>
              <a:t>Teff</a:t>
            </a:r>
            <a:r>
              <a:rPr lang="en-US" sz="1800" dirty="0"/>
              <a:t>)-high WT population: </a:t>
            </a:r>
          </a:p>
          <a:p>
            <a:pPr marL="742950" lvl="1" indent="-285750">
              <a:buFont typeface=".AppleSystemUIFont" charset="-120"/>
              <a:buChar char="–"/>
            </a:pPr>
            <a:r>
              <a:rPr lang="en-US" sz="1800" dirty="0"/>
              <a:t>11.3 </a:t>
            </a:r>
            <a:r>
              <a:rPr lang="en-US" sz="1800" dirty="0" err="1"/>
              <a:t>mo</a:t>
            </a:r>
            <a:r>
              <a:rPr lang="en-US" sz="1800" dirty="0"/>
              <a:t> vs 6.8 </a:t>
            </a:r>
            <a:r>
              <a:rPr lang="en-US" sz="1800" dirty="0" err="1"/>
              <a:t>mo</a:t>
            </a:r>
            <a:r>
              <a:rPr lang="en-US" sz="1800" dirty="0"/>
              <a:t> (HR 0.51, </a:t>
            </a:r>
            <a:r>
              <a:rPr lang="en-US" sz="1800" i="1" dirty="0"/>
              <a:t>p</a:t>
            </a:r>
            <a:r>
              <a:rPr lang="en-US" sz="1800" dirty="0"/>
              <a:t> &lt; 0.001)</a:t>
            </a:r>
          </a:p>
          <a:p>
            <a:pPr marL="285750" indent="-285750">
              <a:buFont typeface="Arial" panose="020B0604020202020204" pitchFamily="34" charset="0"/>
              <a:buChar char="•"/>
            </a:pPr>
            <a:r>
              <a:rPr lang="en-US" sz="1800" dirty="0"/>
              <a:t>PFS was also higher in the ABCP arm for the entire ITT population, patients with low or negative PD-L1 expression and patients with low </a:t>
            </a:r>
            <a:r>
              <a:rPr lang="en-US" sz="1800" dirty="0" err="1"/>
              <a:t>Teff</a:t>
            </a:r>
            <a:r>
              <a:rPr lang="en-US" sz="1800" dirty="0"/>
              <a:t> gene signatures</a:t>
            </a:r>
          </a:p>
        </p:txBody>
      </p:sp>
      <p:sp>
        <p:nvSpPr>
          <p:cNvPr id="3" name="TextBox 2"/>
          <p:cNvSpPr txBox="1"/>
          <p:nvPr/>
        </p:nvSpPr>
        <p:spPr>
          <a:xfrm>
            <a:off x="7000832" y="2533761"/>
            <a:ext cx="4895935" cy="584775"/>
          </a:xfrm>
          <a:prstGeom prst="rect">
            <a:avLst/>
          </a:prstGeom>
          <a:noFill/>
        </p:spPr>
        <p:txBody>
          <a:bodyPr wrap="square" rtlCol="0">
            <a:spAutoFit/>
          </a:bodyPr>
          <a:lstStyle/>
          <a:p>
            <a:pPr algn="ctr"/>
            <a:r>
              <a:rPr lang="en-US" sz="1600" dirty="0"/>
              <a:t>Stratified hazard ratio, 0.62 </a:t>
            </a:r>
            <a:br>
              <a:rPr lang="en-US" sz="1600" dirty="0"/>
            </a:br>
            <a:r>
              <a:rPr lang="en-US" sz="1600" i="1" dirty="0"/>
              <a:t>P</a:t>
            </a:r>
            <a:r>
              <a:rPr lang="en-US" sz="1600" dirty="0"/>
              <a:t> &lt; 0.001</a:t>
            </a:r>
          </a:p>
        </p:txBody>
      </p:sp>
      <p:sp>
        <p:nvSpPr>
          <p:cNvPr id="16" name="TextBox 15"/>
          <p:cNvSpPr txBox="1"/>
          <p:nvPr/>
        </p:nvSpPr>
        <p:spPr>
          <a:xfrm>
            <a:off x="3958562" y="1965717"/>
            <a:ext cx="4191000" cy="584775"/>
          </a:xfrm>
          <a:prstGeom prst="rect">
            <a:avLst/>
          </a:prstGeom>
          <a:noFill/>
        </p:spPr>
        <p:txBody>
          <a:bodyPr wrap="square" rtlCol="0">
            <a:spAutoFit/>
          </a:bodyPr>
          <a:lstStyle/>
          <a:p>
            <a:r>
              <a:rPr lang="en-US" sz="1600" dirty="0"/>
              <a:t>Median in the ABCP group,</a:t>
            </a:r>
            <a:br>
              <a:rPr lang="en-US" sz="1600" dirty="0"/>
            </a:br>
            <a:r>
              <a:rPr lang="mr-IN" sz="1600" dirty="0"/>
              <a:t> 8.3 </a:t>
            </a:r>
            <a:r>
              <a:rPr lang="mr-IN" sz="1600" dirty="0" err="1"/>
              <a:t>mo</a:t>
            </a:r>
            <a:endParaRPr lang="en-US" sz="1600" dirty="0"/>
          </a:p>
        </p:txBody>
      </p:sp>
      <p:sp>
        <p:nvSpPr>
          <p:cNvPr id="17" name="TextBox 16"/>
          <p:cNvSpPr txBox="1"/>
          <p:nvPr/>
        </p:nvSpPr>
        <p:spPr>
          <a:xfrm>
            <a:off x="1330042" y="3427600"/>
            <a:ext cx="4191000" cy="584775"/>
          </a:xfrm>
          <a:prstGeom prst="rect">
            <a:avLst/>
          </a:prstGeom>
          <a:noFill/>
        </p:spPr>
        <p:txBody>
          <a:bodyPr wrap="square" rtlCol="0">
            <a:spAutoFit/>
          </a:bodyPr>
          <a:lstStyle/>
          <a:p>
            <a:r>
              <a:rPr lang="en-US" sz="1600" dirty="0"/>
              <a:t>Median in the BCP group,</a:t>
            </a:r>
          </a:p>
          <a:p>
            <a:r>
              <a:rPr lang="mr-IN" sz="1600" dirty="0"/>
              <a:t>6.8 </a:t>
            </a:r>
            <a:r>
              <a:rPr lang="mr-IN" sz="1600" dirty="0" err="1"/>
              <a:t>mo</a:t>
            </a:r>
            <a:endParaRPr lang="en-US" sz="1600" dirty="0"/>
          </a:p>
        </p:txBody>
      </p:sp>
      <p:sp>
        <p:nvSpPr>
          <p:cNvPr id="18" name="TextBox 17"/>
          <p:cNvSpPr txBox="1"/>
          <p:nvPr/>
        </p:nvSpPr>
        <p:spPr>
          <a:xfrm rot="16200000">
            <a:off x="-1266234" y="2442180"/>
            <a:ext cx="3851313" cy="338554"/>
          </a:xfrm>
          <a:prstGeom prst="rect">
            <a:avLst/>
          </a:prstGeom>
          <a:noFill/>
        </p:spPr>
        <p:txBody>
          <a:bodyPr wrap="square" rtlCol="0">
            <a:spAutoFit/>
          </a:bodyPr>
          <a:lstStyle/>
          <a:p>
            <a:pPr algn="ctr"/>
            <a:r>
              <a:rPr lang="en-US" sz="1600" b="1" dirty="0"/>
              <a:t>Progression-free survival (%)</a:t>
            </a:r>
          </a:p>
        </p:txBody>
      </p:sp>
      <p:sp>
        <p:nvSpPr>
          <p:cNvPr id="20" name="TextBox 19"/>
          <p:cNvSpPr txBox="1"/>
          <p:nvPr/>
        </p:nvSpPr>
        <p:spPr>
          <a:xfrm>
            <a:off x="1330042" y="4267200"/>
            <a:ext cx="10068298" cy="338554"/>
          </a:xfrm>
          <a:prstGeom prst="rect">
            <a:avLst/>
          </a:prstGeom>
          <a:noFill/>
        </p:spPr>
        <p:txBody>
          <a:bodyPr wrap="square" rtlCol="0">
            <a:spAutoFit/>
          </a:bodyPr>
          <a:lstStyle/>
          <a:p>
            <a:pPr algn="ctr"/>
            <a:r>
              <a:rPr lang="en-US" sz="1600" b="1" dirty="0"/>
              <a:t>Months</a:t>
            </a:r>
          </a:p>
        </p:txBody>
      </p:sp>
      <p:graphicFrame>
        <p:nvGraphicFramePr>
          <p:cNvPr id="22" name="object 278">
            <a:extLst>
              <a:ext uri="{FF2B5EF4-FFF2-40B4-BE49-F238E27FC236}">
                <a16:creationId xmlns:a16="http://schemas.microsoft.com/office/drawing/2014/main" id="{5BBF4598-25DF-2E41-B03F-99B3AEBF3017}"/>
              </a:ext>
            </a:extLst>
          </p:cNvPr>
          <p:cNvGraphicFramePr>
            <a:graphicFrameLocks noGrp="1"/>
          </p:cNvGraphicFramePr>
          <p:nvPr/>
        </p:nvGraphicFramePr>
        <p:xfrm>
          <a:off x="7734300" y="1413075"/>
          <a:ext cx="3429000" cy="100584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0">
                <a:tc>
                  <a:txBody>
                    <a:bodyPr/>
                    <a:lstStyle/>
                    <a:p>
                      <a:pPr marL="635">
                        <a:lnSpc>
                          <a:spcPct val="100000"/>
                        </a:lnSpc>
                        <a:spcBef>
                          <a:spcPts val="55"/>
                        </a:spcBef>
                      </a:pPr>
                      <a:endParaRPr sz="1600" b="1"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55"/>
                        </a:spcBef>
                      </a:pPr>
                      <a:r>
                        <a:rPr lang="en-US" sz="1600" b="1" baseline="0" dirty="0">
                          <a:solidFill>
                            <a:schemeClr val="tx1"/>
                          </a:solidFill>
                          <a:latin typeface="Arial" charset="0"/>
                          <a:ea typeface="Arial" charset="0"/>
                          <a:cs typeface="Arial" charset="0"/>
                        </a:rPr>
                        <a:t>At 6 </a:t>
                      </a:r>
                      <a:r>
                        <a:rPr lang="en-US" sz="1600" b="1" baseline="0" dirty="0" err="1">
                          <a:solidFill>
                            <a:schemeClr val="tx1"/>
                          </a:solidFill>
                          <a:latin typeface="Arial" charset="0"/>
                          <a:ea typeface="Arial" charset="0"/>
                          <a:cs typeface="Arial" charset="0"/>
                        </a:rPr>
                        <a:t>mo</a:t>
                      </a:r>
                      <a:endParaRPr sz="1600" b="1"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75"/>
                        </a:spcBef>
                      </a:pPr>
                      <a:r>
                        <a:rPr lang="en-US" sz="1600" b="1" baseline="0" dirty="0">
                          <a:solidFill>
                            <a:schemeClr val="tx1"/>
                          </a:solidFill>
                          <a:latin typeface="Arial" charset="0"/>
                          <a:ea typeface="Arial" charset="0"/>
                          <a:cs typeface="Arial" charset="0"/>
                        </a:rPr>
                        <a:t>At 12 </a:t>
                      </a:r>
                      <a:r>
                        <a:rPr lang="en-US" sz="1600" b="1" baseline="0" dirty="0" err="1">
                          <a:solidFill>
                            <a:schemeClr val="tx1"/>
                          </a:solidFill>
                          <a:latin typeface="Arial" charset="0"/>
                          <a:ea typeface="Arial" charset="0"/>
                          <a:cs typeface="Arial" charset="0"/>
                        </a:rPr>
                        <a:t>mo</a:t>
                      </a:r>
                      <a:endParaRPr sz="1600" b="1"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635">
                        <a:lnSpc>
                          <a:spcPct val="100000"/>
                        </a:lnSpc>
                        <a:spcBef>
                          <a:spcPts val="55"/>
                        </a:spcBef>
                      </a:pPr>
                      <a:r>
                        <a:rPr lang="en-US" sz="1600" b="0" baseline="0" dirty="0">
                          <a:solidFill>
                            <a:schemeClr val="tx1"/>
                          </a:solidFill>
                          <a:latin typeface="Arial" charset="0"/>
                          <a:ea typeface="Arial" charset="0"/>
                          <a:cs typeface="Arial" charset="0"/>
                        </a:rPr>
                        <a:t>ABCP</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55"/>
                        </a:spcBef>
                      </a:pPr>
                      <a:r>
                        <a:rPr lang="en-US" sz="1600" b="0" spc="-5" baseline="0" dirty="0">
                          <a:solidFill>
                            <a:schemeClr val="tx1"/>
                          </a:solidFill>
                          <a:latin typeface="Arial" charset="0"/>
                          <a:ea typeface="Arial" charset="0"/>
                          <a:cs typeface="Arial" charset="0"/>
                        </a:rPr>
                        <a:t>66.9%</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75"/>
                        </a:spcBef>
                      </a:pPr>
                      <a:r>
                        <a:rPr lang="en-US" sz="1600" b="0" spc="-5" baseline="0" dirty="0">
                          <a:solidFill>
                            <a:schemeClr val="tx1"/>
                          </a:solidFill>
                          <a:latin typeface="Arial" charset="0"/>
                          <a:ea typeface="Arial" charset="0"/>
                          <a:cs typeface="Arial" charset="0"/>
                        </a:rPr>
                        <a:t>36.5%</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635">
                        <a:lnSpc>
                          <a:spcPct val="100000"/>
                        </a:lnSpc>
                        <a:spcBef>
                          <a:spcPts val="35"/>
                        </a:spcBef>
                      </a:pPr>
                      <a:r>
                        <a:rPr lang="en-US" sz="1600" b="0" spc="-5" baseline="0" dirty="0">
                          <a:solidFill>
                            <a:schemeClr val="tx1"/>
                          </a:solidFill>
                          <a:latin typeface="Arial" charset="0"/>
                          <a:ea typeface="Arial" charset="0"/>
                          <a:cs typeface="Arial" charset="0"/>
                        </a:rPr>
                        <a:t>BCP</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28575" algn="ctr">
                        <a:lnSpc>
                          <a:spcPct val="100000"/>
                        </a:lnSpc>
                        <a:spcBef>
                          <a:spcPts val="10"/>
                        </a:spcBef>
                      </a:pPr>
                      <a:r>
                        <a:rPr lang="en-US" sz="1600" b="0" spc="-10" baseline="0" dirty="0">
                          <a:solidFill>
                            <a:schemeClr val="tx1"/>
                          </a:solidFill>
                          <a:latin typeface="Arial" charset="0"/>
                          <a:ea typeface="Arial" charset="0"/>
                          <a:cs typeface="Arial" charset="0"/>
                        </a:rPr>
                        <a:t>56.1%</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10"/>
                        </a:spcBef>
                      </a:pPr>
                      <a:r>
                        <a:rPr lang="en-US" sz="1600" b="0" spc="-5" baseline="0" dirty="0">
                          <a:solidFill>
                            <a:schemeClr val="tx1"/>
                          </a:solidFill>
                          <a:latin typeface="Arial" charset="0"/>
                          <a:ea typeface="Arial" charset="0"/>
                          <a:cs typeface="Arial" charset="0"/>
                        </a:rPr>
                        <a:t>18.0%</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1" name="TextBox 20"/>
          <p:cNvSpPr txBox="1"/>
          <p:nvPr/>
        </p:nvSpPr>
        <p:spPr>
          <a:xfrm>
            <a:off x="7207340" y="1022470"/>
            <a:ext cx="4191000" cy="369332"/>
          </a:xfrm>
          <a:prstGeom prst="rect">
            <a:avLst/>
          </a:prstGeom>
          <a:noFill/>
        </p:spPr>
        <p:txBody>
          <a:bodyPr wrap="square" rtlCol="0">
            <a:spAutoFit/>
          </a:bodyPr>
          <a:lstStyle/>
          <a:p>
            <a:pPr algn="ctr"/>
            <a:r>
              <a:rPr lang="en-US" sz="1800" b="1" dirty="0"/>
              <a:t>Rate of Progression-Free Survival</a:t>
            </a:r>
          </a:p>
        </p:txBody>
      </p:sp>
    </p:spTree>
    <p:extLst>
      <p:ext uri="{BB962C8B-B14F-4D97-AF65-F5344CB8AC3E}">
        <p14:creationId xmlns:p14="http://schemas.microsoft.com/office/powerpoint/2010/main" val="2374008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71" y="1279416"/>
            <a:ext cx="10058400" cy="4110532"/>
          </a:xfrm>
          <a:prstGeom prst="rect">
            <a:avLst/>
          </a:prstGeom>
        </p:spPr>
      </p:pic>
      <p:sp>
        <p:nvSpPr>
          <p:cNvPr id="36865" name="Title 1"/>
          <p:cNvSpPr>
            <a:spLocks noGrp="1"/>
          </p:cNvSpPr>
          <p:nvPr>
            <p:ph type="title"/>
          </p:nvPr>
        </p:nvSpPr>
        <p:spPr/>
        <p:txBody>
          <a:bodyPr/>
          <a:lstStyle/>
          <a:p>
            <a:r>
              <a:rPr lang="en-US" sz="2800" dirty="0">
                <a:solidFill>
                  <a:srgbClr val="BCE0E3"/>
                </a:solidFill>
              </a:rPr>
              <a:t>IMpower150: Interim Analysis of Overall Survival</a:t>
            </a:r>
          </a:p>
        </p:txBody>
      </p:sp>
      <p:sp>
        <p:nvSpPr>
          <p:cNvPr id="2" name="TextBox 1">
            <a:extLst>
              <a:ext uri="{FF2B5EF4-FFF2-40B4-BE49-F238E27FC236}">
                <a16:creationId xmlns:a16="http://schemas.microsoft.com/office/drawing/2014/main" id="{68DDA85D-D7AC-184B-9EDE-4343CD4E8657}"/>
              </a:ext>
            </a:extLst>
          </p:cNvPr>
          <p:cNvSpPr txBox="1"/>
          <p:nvPr/>
        </p:nvSpPr>
        <p:spPr>
          <a:xfrm>
            <a:off x="187231" y="6443246"/>
            <a:ext cx="11817538" cy="338554"/>
          </a:xfrm>
          <a:prstGeom prst="rect">
            <a:avLst/>
          </a:prstGeom>
          <a:noFill/>
        </p:spPr>
        <p:txBody>
          <a:bodyPr wrap="square" rtlCol="0">
            <a:spAutoFit/>
          </a:bodyPr>
          <a:lstStyle/>
          <a:p>
            <a:r>
              <a:rPr lang="en-US" sz="1600" dirty="0" err="1"/>
              <a:t>Socinski</a:t>
            </a:r>
            <a:r>
              <a:rPr lang="en-US" sz="1600" dirty="0"/>
              <a:t> MA et al. </a:t>
            </a:r>
            <a:r>
              <a:rPr lang="en-US" sz="1600" i="1" dirty="0"/>
              <a:t>N </a:t>
            </a:r>
            <a:r>
              <a:rPr lang="en-US" sz="1600" i="1" dirty="0" err="1"/>
              <a:t>Engl</a:t>
            </a:r>
            <a:r>
              <a:rPr lang="en-US" sz="1600" i="1" dirty="0"/>
              <a:t> J Med </a:t>
            </a:r>
            <a:r>
              <a:rPr lang="en-US" sz="1600" dirty="0"/>
              <a:t>2018;378(24):2288-301.</a:t>
            </a:r>
          </a:p>
        </p:txBody>
      </p:sp>
      <p:sp>
        <p:nvSpPr>
          <p:cNvPr id="12" name="TextBox 11">
            <a:extLst>
              <a:ext uri="{FF2B5EF4-FFF2-40B4-BE49-F238E27FC236}">
                <a16:creationId xmlns:a16="http://schemas.microsoft.com/office/drawing/2014/main" id="{B452ABE8-C9F0-C148-B871-BFE887A68B45}"/>
              </a:ext>
            </a:extLst>
          </p:cNvPr>
          <p:cNvSpPr txBox="1"/>
          <p:nvPr/>
        </p:nvSpPr>
        <p:spPr>
          <a:xfrm>
            <a:off x="1295400" y="5745967"/>
            <a:ext cx="7324700" cy="307777"/>
          </a:xfrm>
          <a:prstGeom prst="rect">
            <a:avLst/>
          </a:prstGeom>
          <a:noFill/>
        </p:spPr>
        <p:txBody>
          <a:bodyPr wrap="square" rtlCol="0">
            <a:spAutoFit/>
          </a:bodyPr>
          <a:lstStyle/>
          <a:p>
            <a:r>
              <a:rPr lang="en-US" sz="1400" dirty="0"/>
              <a:t>WT = wild type; ABCP = </a:t>
            </a:r>
            <a:r>
              <a:rPr lang="en-US" sz="1400" dirty="0" err="1"/>
              <a:t>atezolizumab</a:t>
            </a:r>
            <a:r>
              <a:rPr lang="en-US" sz="1400" dirty="0"/>
              <a:t> + BCP; BCP = bevacizumab/carboplatin/paclitaxel</a:t>
            </a:r>
          </a:p>
        </p:txBody>
      </p:sp>
      <p:sp>
        <p:nvSpPr>
          <p:cNvPr id="3" name="TextBox 2"/>
          <p:cNvSpPr txBox="1"/>
          <p:nvPr/>
        </p:nvSpPr>
        <p:spPr>
          <a:xfrm>
            <a:off x="8009737" y="2781069"/>
            <a:ext cx="3371935" cy="584775"/>
          </a:xfrm>
          <a:prstGeom prst="rect">
            <a:avLst/>
          </a:prstGeom>
          <a:noFill/>
        </p:spPr>
        <p:txBody>
          <a:bodyPr wrap="square" rtlCol="0">
            <a:spAutoFit/>
          </a:bodyPr>
          <a:lstStyle/>
          <a:p>
            <a:pPr algn="ctr"/>
            <a:r>
              <a:rPr lang="en-US" sz="1600" dirty="0"/>
              <a:t>Stratified hazard ratio, 0.78 </a:t>
            </a:r>
            <a:br>
              <a:rPr lang="en-US" sz="1600" dirty="0"/>
            </a:br>
            <a:r>
              <a:rPr lang="en-US" sz="1600" i="1" dirty="0"/>
              <a:t>p</a:t>
            </a:r>
            <a:r>
              <a:rPr lang="en-US" sz="1600" dirty="0"/>
              <a:t> = 0.02</a:t>
            </a:r>
          </a:p>
        </p:txBody>
      </p:sp>
      <p:sp>
        <p:nvSpPr>
          <p:cNvPr id="21" name="TextBox 20"/>
          <p:cNvSpPr txBox="1"/>
          <p:nvPr/>
        </p:nvSpPr>
        <p:spPr>
          <a:xfrm>
            <a:off x="7578773" y="1269778"/>
            <a:ext cx="4191000" cy="369332"/>
          </a:xfrm>
          <a:prstGeom prst="rect">
            <a:avLst/>
          </a:prstGeom>
          <a:noFill/>
        </p:spPr>
        <p:txBody>
          <a:bodyPr wrap="square" rtlCol="0">
            <a:spAutoFit/>
          </a:bodyPr>
          <a:lstStyle/>
          <a:p>
            <a:pPr algn="ctr"/>
            <a:r>
              <a:rPr lang="en-US" sz="1800" b="1" dirty="0"/>
              <a:t>Rate of Overall Survival</a:t>
            </a:r>
          </a:p>
        </p:txBody>
      </p:sp>
      <p:graphicFrame>
        <p:nvGraphicFramePr>
          <p:cNvPr id="22" name="object 278">
            <a:extLst>
              <a:ext uri="{FF2B5EF4-FFF2-40B4-BE49-F238E27FC236}">
                <a16:creationId xmlns:a16="http://schemas.microsoft.com/office/drawing/2014/main" id="{5BBF4598-25DF-2E41-B03F-99B3AEBF3017}"/>
              </a:ext>
            </a:extLst>
          </p:cNvPr>
          <p:cNvGraphicFramePr>
            <a:graphicFrameLocks noGrp="1"/>
          </p:cNvGraphicFramePr>
          <p:nvPr/>
        </p:nvGraphicFramePr>
        <p:xfrm>
          <a:off x="8105733" y="1660383"/>
          <a:ext cx="3429000" cy="100584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0">
                <a:tc>
                  <a:txBody>
                    <a:bodyPr/>
                    <a:lstStyle/>
                    <a:p>
                      <a:pPr marL="635">
                        <a:lnSpc>
                          <a:spcPct val="100000"/>
                        </a:lnSpc>
                        <a:spcBef>
                          <a:spcPts val="55"/>
                        </a:spcBef>
                      </a:pPr>
                      <a:endParaRPr sz="1600" b="1"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55"/>
                        </a:spcBef>
                      </a:pPr>
                      <a:r>
                        <a:rPr lang="en-US" sz="1600" b="1" baseline="0" dirty="0">
                          <a:solidFill>
                            <a:schemeClr val="tx1"/>
                          </a:solidFill>
                          <a:latin typeface="Arial" charset="0"/>
                          <a:ea typeface="Arial" charset="0"/>
                          <a:cs typeface="Arial" charset="0"/>
                        </a:rPr>
                        <a:t>At 12 </a:t>
                      </a:r>
                      <a:r>
                        <a:rPr lang="en-US" sz="1600" b="1" baseline="0" dirty="0" err="1">
                          <a:solidFill>
                            <a:schemeClr val="tx1"/>
                          </a:solidFill>
                          <a:latin typeface="Arial" charset="0"/>
                          <a:ea typeface="Arial" charset="0"/>
                          <a:cs typeface="Arial" charset="0"/>
                        </a:rPr>
                        <a:t>mo</a:t>
                      </a:r>
                      <a:endParaRPr sz="1600" b="1"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75"/>
                        </a:spcBef>
                      </a:pPr>
                      <a:r>
                        <a:rPr lang="en-US" sz="1600" b="1" baseline="0" dirty="0">
                          <a:solidFill>
                            <a:schemeClr val="tx1"/>
                          </a:solidFill>
                          <a:latin typeface="Arial" charset="0"/>
                          <a:ea typeface="Arial" charset="0"/>
                          <a:cs typeface="Arial" charset="0"/>
                        </a:rPr>
                        <a:t>At 24 </a:t>
                      </a:r>
                      <a:r>
                        <a:rPr lang="en-US" sz="1600" b="1" baseline="0" dirty="0" err="1">
                          <a:solidFill>
                            <a:schemeClr val="tx1"/>
                          </a:solidFill>
                          <a:latin typeface="Arial" charset="0"/>
                          <a:ea typeface="Arial" charset="0"/>
                          <a:cs typeface="Arial" charset="0"/>
                        </a:rPr>
                        <a:t>mo</a:t>
                      </a:r>
                      <a:endParaRPr sz="1600" b="1"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635">
                        <a:lnSpc>
                          <a:spcPct val="100000"/>
                        </a:lnSpc>
                        <a:spcBef>
                          <a:spcPts val="55"/>
                        </a:spcBef>
                      </a:pPr>
                      <a:r>
                        <a:rPr lang="en-US" sz="1600" b="0" baseline="0" dirty="0">
                          <a:solidFill>
                            <a:schemeClr val="tx1"/>
                          </a:solidFill>
                          <a:latin typeface="Arial" charset="0"/>
                          <a:ea typeface="Arial" charset="0"/>
                          <a:cs typeface="Arial" charset="0"/>
                        </a:rPr>
                        <a:t>ABCP</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55"/>
                        </a:spcBef>
                      </a:pPr>
                      <a:r>
                        <a:rPr lang="en-US" sz="1600" b="0" spc="-5" baseline="0" dirty="0">
                          <a:solidFill>
                            <a:schemeClr val="tx1"/>
                          </a:solidFill>
                          <a:latin typeface="Arial" charset="0"/>
                          <a:ea typeface="Arial" charset="0"/>
                          <a:cs typeface="Arial" charset="0"/>
                        </a:rPr>
                        <a:t>67.3%</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75"/>
                        </a:spcBef>
                      </a:pPr>
                      <a:r>
                        <a:rPr lang="en-US" sz="1600" b="0" spc="-5" baseline="0" dirty="0">
                          <a:solidFill>
                            <a:schemeClr val="tx1"/>
                          </a:solidFill>
                          <a:latin typeface="Arial" charset="0"/>
                          <a:ea typeface="Arial" charset="0"/>
                          <a:cs typeface="Arial" charset="0"/>
                        </a:rPr>
                        <a:t>43.4%</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635">
                        <a:lnSpc>
                          <a:spcPct val="100000"/>
                        </a:lnSpc>
                        <a:spcBef>
                          <a:spcPts val="35"/>
                        </a:spcBef>
                      </a:pPr>
                      <a:r>
                        <a:rPr lang="en-US" sz="1600" b="0" spc="-5" baseline="0" dirty="0">
                          <a:solidFill>
                            <a:schemeClr val="tx1"/>
                          </a:solidFill>
                          <a:latin typeface="Arial" charset="0"/>
                          <a:ea typeface="Arial" charset="0"/>
                          <a:cs typeface="Arial" charset="0"/>
                        </a:rPr>
                        <a:t>BCP</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28575" algn="ctr">
                        <a:lnSpc>
                          <a:spcPct val="100000"/>
                        </a:lnSpc>
                        <a:spcBef>
                          <a:spcPts val="10"/>
                        </a:spcBef>
                      </a:pPr>
                      <a:r>
                        <a:rPr lang="en-US" sz="1600" b="0" spc="-10" baseline="0" dirty="0">
                          <a:solidFill>
                            <a:schemeClr val="tx1"/>
                          </a:solidFill>
                          <a:latin typeface="Arial" charset="0"/>
                          <a:ea typeface="Arial" charset="0"/>
                          <a:cs typeface="Arial" charset="0"/>
                        </a:rPr>
                        <a:t>60.6%</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10"/>
                        </a:spcBef>
                      </a:pPr>
                      <a:r>
                        <a:rPr lang="en-US" sz="1600" b="0" spc="-5" baseline="0" dirty="0">
                          <a:solidFill>
                            <a:schemeClr val="tx1"/>
                          </a:solidFill>
                          <a:latin typeface="Arial" charset="0"/>
                          <a:ea typeface="Arial" charset="0"/>
                          <a:cs typeface="Arial" charset="0"/>
                        </a:rPr>
                        <a:t>33.7%</a:t>
                      </a:r>
                      <a:endParaRPr sz="1600" b="0" baseline="0" dirty="0">
                        <a:solidFill>
                          <a:schemeClr val="tx1"/>
                        </a:solidFill>
                        <a:latin typeface="Arial" charset="0"/>
                        <a:ea typeface="Arial" charset="0"/>
                        <a:cs typeface="Arial"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8A6459B1-5878-144C-BE03-F91141B7716C}"/>
              </a:ext>
            </a:extLst>
          </p:cNvPr>
          <p:cNvSpPr txBox="1"/>
          <p:nvPr/>
        </p:nvSpPr>
        <p:spPr>
          <a:xfrm>
            <a:off x="3863344" y="1337747"/>
            <a:ext cx="3174267" cy="400110"/>
          </a:xfrm>
          <a:prstGeom prst="rect">
            <a:avLst/>
          </a:prstGeom>
          <a:noFill/>
        </p:spPr>
        <p:txBody>
          <a:bodyPr wrap="none" rtlCol="0">
            <a:spAutoFit/>
          </a:bodyPr>
          <a:lstStyle/>
          <a:p>
            <a:r>
              <a:rPr lang="en-US" sz="2000" b="1" dirty="0"/>
              <a:t>OS in WT ITT Population</a:t>
            </a:r>
          </a:p>
        </p:txBody>
      </p:sp>
      <p:sp>
        <p:nvSpPr>
          <p:cNvPr id="4" name="TextBox 3"/>
          <p:cNvSpPr txBox="1"/>
          <p:nvPr/>
        </p:nvSpPr>
        <p:spPr>
          <a:xfrm>
            <a:off x="1295400" y="5357087"/>
            <a:ext cx="9698171" cy="338554"/>
          </a:xfrm>
          <a:prstGeom prst="rect">
            <a:avLst/>
          </a:prstGeom>
          <a:noFill/>
        </p:spPr>
        <p:txBody>
          <a:bodyPr wrap="square" rtlCol="0">
            <a:spAutoFit/>
          </a:bodyPr>
          <a:lstStyle/>
          <a:p>
            <a:pPr algn="ctr"/>
            <a:r>
              <a:rPr lang="en-US" sz="1600" b="1" dirty="0"/>
              <a:t>Months</a:t>
            </a:r>
          </a:p>
        </p:txBody>
      </p:sp>
      <p:sp>
        <p:nvSpPr>
          <p:cNvPr id="13" name="TextBox 12"/>
          <p:cNvSpPr txBox="1"/>
          <p:nvPr/>
        </p:nvSpPr>
        <p:spPr>
          <a:xfrm rot="16200000">
            <a:off x="-896634" y="3157696"/>
            <a:ext cx="3105065" cy="338554"/>
          </a:xfrm>
          <a:prstGeom prst="rect">
            <a:avLst/>
          </a:prstGeom>
          <a:noFill/>
        </p:spPr>
        <p:txBody>
          <a:bodyPr wrap="square" rtlCol="0">
            <a:spAutoFit/>
          </a:bodyPr>
          <a:lstStyle/>
          <a:p>
            <a:pPr algn="ctr"/>
            <a:r>
              <a:rPr lang="en-US" sz="1600" b="1"/>
              <a:t>Overall survival </a:t>
            </a:r>
            <a:r>
              <a:rPr lang="en-US" sz="1600" b="1" dirty="0"/>
              <a:t>(%)</a:t>
            </a:r>
          </a:p>
        </p:txBody>
      </p:sp>
      <p:sp>
        <p:nvSpPr>
          <p:cNvPr id="14" name="TextBox 13"/>
          <p:cNvSpPr txBox="1"/>
          <p:nvPr/>
        </p:nvSpPr>
        <p:spPr>
          <a:xfrm>
            <a:off x="2364073" y="4419600"/>
            <a:ext cx="3105065" cy="584775"/>
          </a:xfrm>
          <a:prstGeom prst="rect">
            <a:avLst/>
          </a:prstGeom>
          <a:noFill/>
        </p:spPr>
        <p:txBody>
          <a:bodyPr wrap="square" rtlCol="0">
            <a:spAutoFit/>
          </a:bodyPr>
          <a:lstStyle/>
          <a:p>
            <a:pPr algn="r"/>
            <a:r>
              <a:rPr lang="en-US" sz="1600" dirty="0"/>
              <a:t>Median in the BCP group,</a:t>
            </a:r>
          </a:p>
          <a:p>
            <a:pPr algn="r"/>
            <a:r>
              <a:rPr lang="mr-IN" sz="1600" dirty="0"/>
              <a:t>14.7 </a:t>
            </a:r>
            <a:r>
              <a:rPr lang="mr-IN" sz="1600" dirty="0" err="1"/>
              <a:t>mo</a:t>
            </a:r>
            <a:r>
              <a:rPr lang="mr-IN" sz="1600" dirty="0"/>
              <a:t> (95% CI, 13.</a:t>
            </a:r>
            <a:r>
              <a:rPr lang="en-US" sz="1600" dirty="0"/>
              <a:t>3-16.9)</a:t>
            </a:r>
          </a:p>
        </p:txBody>
      </p:sp>
      <p:sp>
        <p:nvSpPr>
          <p:cNvPr id="15" name="TextBox 14"/>
          <p:cNvSpPr txBox="1"/>
          <p:nvPr/>
        </p:nvSpPr>
        <p:spPr>
          <a:xfrm>
            <a:off x="6948468" y="4437559"/>
            <a:ext cx="3105065" cy="584775"/>
          </a:xfrm>
          <a:prstGeom prst="rect">
            <a:avLst/>
          </a:prstGeom>
          <a:noFill/>
        </p:spPr>
        <p:txBody>
          <a:bodyPr wrap="square" rtlCol="0">
            <a:spAutoFit/>
          </a:bodyPr>
          <a:lstStyle/>
          <a:p>
            <a:r>
              <a:rPr lang="en-US" sz="1600" dirty="0"/>
              <a:t>Median in the ABCP group,</a:t>
            </a:r>
            <a:br>
              <a:rPr lang="en-US" sz="1600" dirty="0"/>
            </a:br>
            <a:r>
              <a:rPr lang="en-US" sz="1600" dirty="0"/>
              <a:t>19.2 </a:t>
            </a:r>
            <a:r>
              <a:rPr lang="en-US" sz="1600" dirty="0" err="1"/>
              <a:t>mo</a:t>
            </a:r>
            <a:r>
              <a:rPr lang="en-US" sz="1600" dirty="0"/>
              <a:t> (95% CI, 17.0-23.8)</a:t>
            </a:r>
          </a:p>
        </p:txBody>
      </p:sp>
      <p:sp>
        <p:nvSpPr>
          <p:cNvPr id="16" name="TextBox 15"/>
          <p:cNvSpPr txBox="1"/>
          <p:nvPr/>
        </p:nvSpPr>
        <p:spPr>
          <a:xfrm>
            <a:off x="9268513" y="3605339"/>
            <a:ext cx="1534297" cy="338554"/>
          </a:xfrm>
          <a:prstGeom prst="rect">
            <a:avLst/>
          </a:prstGeom>
          <a:noFill/>
        </p:spPr>
        <p:txBody>
          <a:bodyPr wrap="square" rtlCol="0">
            <a:spAutoFit/>
          </a:bodyPr>
          <a:lstStyle/>
          <a:p>
            <a:r>
              <a:rPr lang="en-US" sz="1600" b="1" dirty="0">
                <a:solidFill>
                  <a:srgbClr val="92D050"/>
                </a:solidFill>
              </a:rPr>
              <a:t>ABCP</a:t>
            </a:r>
          </a:p>
        </p:txBody>
      </p:sp>
      <p:sp>
        <p:nvSpPr>
          <p:cNvPr id="17" name="TextBox 16"/>
          <p:cNvSpPr txBox="1"/>
          <p:nvPr/>
        </p:nvSpPr>
        <p:spPr>
          <a:xfrm>
            <a:off x="10171092" y="4033534"/>
            <a:ext cx="1263437" cy="338554"/>
          </a:xfrm>
          <a:prstGeom prst="rect">
            <a:avLst/>
          </a:prstGeom>
          <a:noFill/>
        </p:spPr>
        <p:txBody>
          <a:bodyPr wrap="square" rtlCol="0">
            <a:spAutoFit/>
          </a:bodyPr>
          <a:lstStyle/>
          <a:p>
            <a:r>
              <a:rPr lang="en-US" sz="1600" b="1" dirty="0">
                <a:solidFill>
                  <a:srgbClr val="FF8000"/>
                </a:solidFill>
              </a:rPr>
              <a:t>BCP</a:t>
            </a:r>
          </a:p>
        </p:txBody>
      </p:sp>
    </p:spTree>
    <p:extLst>
      <p:ext uri="{BB962C8B-B14F-4D97-AF65-F5344CB8AC3E}">
        <p14:creationId xmlns:p14="http://schemas.microsoft.com/office/powerpoint/2010/main" val="23724107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F633E6-4849-5540-8A1E-CC646B2486E7}"/>
              </a:ext>
            </a:extLst>
          </p:cNvPr>
          <p:cNvGraphicFramePr>
            <a:graphicFrameLocks noGrp="1"/>
          </p:cNvGraphicFramePr>
          <p:nvPr/>
        </p:nvGraphicFramePr>
        <p:xfrm>
          <a:off x="1221441" y="1926290"/>
          <a:ext cx="9749118" cy="2548220"/>
        </p:xfrm>
        <a:graphic>
          <a:graphicData uri="http://schemas.openxmlformats.org/drawingml/2006/table">
            <a:tbl>
              <a:tblPr firstRow="1" bandRow="1">
                <a:tableStyleId>{5C22544A-7EE6-4342-B048-85BDC9FD1C3A}</a:tableStyleId>
              </a:tblPr>
              <a:tblGrid>
                <a:gridCol w="2678206">
                  <a:extLst>
                    <a:ext uri="{9D8B030D-6E8A-4147-A177-3AD203B41FA5}">
                      <a16:colId xmlns:a16="http://schemas.microsoft.com/office/drawing/2014/main" val="3823286527"/>
                    </a:ext>
                  </a:extLst>
                </a:gridCol>
                <a:gridCol w="7070912">
                  <a:extLst>
                    <a:ext uri="{9D8B030D-6E8A-4147-A177-3AD203B41FA5}">
                      <a16:colId xmlns:a16="http://schemas.microsoft.com/office/drawing/2014/main" val="2580467074"/>
                    </a:ext>
                  </a:extLst>
                </a:gridCol>
              </a:tblGrid>
              <a:tr h="104500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lt1"/>
                          </a:solidFill>
                          <a:effectLst/>
                          <a:latin typeface="+mn-lt"/>
                          <a:ea typeface="+mn-ea"/>
                          <a:cs typeface="+mn-cs"/>
                        </a:rPr>
                        <a:t>Advisory Committee</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dirty="0">
                          <a:solidFill>
                            <a:schemeClr val="lt1"/>
                          </a:solidFill>
                          <a:effectLst/>
                          <a:latin typeface="+mn-lt"/>
                          <a:ea typeface="+mn-ea"/>
                          <a:cs typeface="+mn-cs"/>
                        </a:rPr>
                        <a:t>AstraZeneca Pharmaceuticals LP, Janssen Biotech Inc</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12452"/>
                  </a:ext>
                </a:extLst>
              </a:tr>
              <a:tr h="1503216">
                <a:tc>
                  <a:txBody>
                    <a:bodyPr/>
                    <a:lstStyle/>
                    <a:p>
                      <a:r>
                        <a:rPr lang="en-US" sz="1800" b="1" i="0" u="none" strike="noStrike" kern="1200" dirty="0">
                          <a:solidFill>
                            <a:schemeClr val="dk1"/>
                          </a:solidFill>
                          <a:effectLst/>
                          <a:latin typeface="+mn-lt"/>
                          <a:ea typeface="+mn-ea"/>
                          <a:cs typeface="+mn-cs"/>
                        </a:rPr>
                        <a:t>Contracted Research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dirty="0">
                          <a:solidFill>
                            <a:schemeClr val="dk1"/>
                          </a:solidFill>
                          <a:effectLst/>
                          <a:latin typeface="+mn-lt"/>
                          <a:ea typeface="+mn-ea"/>
                          <a:cs typeface="+mn-cs"/>
                        </a:rPr>
                        <a:t>AstraZeneca Pharmaceuticals LP, Blueprint Medicines, Boehringer Ingelheim Pharmaceuticals Inc, Genentech, </a:t>
                      </a:r>
                      <a:r>
                        <a:rPr lang="en-US" sz="1800" b="0" i="0" u="none" strike="noStrike" kern="1200" dirty="0" err="1">
                          <a:solidFill>
                            <a:schemeClr val="dk1"/>
                          </a:solidFill>
                          <a:effectLst/>
                          <a:latin typeface="+mn-lt"/>
                          <a:ea typeface="+mn-ea"/>
                          <a:cs typeface="+mn-cs"/>
                        </a:rPr>
                        <a:t>Loxo</a:t>
                      </a:r>
                      <a:r>
                        <a:rPr lang="en-US" sz="1800" b="0" i="0" u="none" strike="noStrike" kern="1200" dirty="0">
                          <a:solidFill>
                            <a:schemeClr val="dk1"/>
                          </a:solidFill>
                          <a:effectLst/>
                          <a:latin typeface="+mn-lt"/>
                          <a:ea typeface="+mn-ea"/>
                          <a:cs typeface="+mn-cs"/>
                        </a:rPr>
                        <a:t> Oncology Inc, a wholly owned subsidiary of Eli Lilly &amp; Company, Novartis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529035"/>
                  </a:ext>
                </a:extLst>
              </a:tr>
            </a:tbl>
          </a:graphicData>
        </a:graphic>
      </p:graphicFrame>
      <p:sp>
        <p:nvSpPr>
          <p:cNvPr id="3" name="Title 2">
            <a:extLst>
              <a:ext uri="{FF2B5EF4-FFF2-40B4-BE49-F238E27FC236}">
                <a16:creationId xmlns:a16="http://schemas.microsoft.com/office/drawing/2014/main" id="{7D5FEB10-6D0D-6447-A9FE-3E61CDE56602}"/>
              </a:ext>
            </a:extLst>
          </p:cNvPr>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3176467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3">
            <a:extLst>
              <a:ext uri="{FF2B5EF4-FFF2-40B4-BE49-F238E27FC236}">
                <a16:creationId xmlns:a16="http://schemas.microsoft.com/office/drawing/2014/main" id="{86E04367-94FE-9247-852F-900BE6EFE115}"/>
              </a:ext>
            </a:extLst>
          </p:cNvPr>
          <p:cNvSpPr>
            <a:spLocks noChangeArrowheads="1"/>
          </p:cNvSpPr>
          <p:nvPr/>
        </p:nvSpPr>
        <p:spPr bwMode="auto">
          <a:xfrm>
            <a:off x="960700" y="1230709"/>
            <a:ext cx="9779622" cy="356616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 name="Title 1">
            <a:extLst>
              <a:ext uri="{FF2B5EF4-FFF2-40B4-BE49-F238E27FC236}">
                <a16:creationId xmlns:a16="http://schemas.microsoft.com/office/drawing/2014/main" id="{619AE5D4-3CEF-9A44-A1FE-E2F5FEB284D2}"/>
              </a:ext>
            </a:extLst>
          </p:cNvPr>
          <p:cNvSpPr>
            <a:spLocks noGrp="1"/>
          </p:cNvSpPr>
          <p:nvPr>
            <p:ph type="title"/>
          </p:nvPr>
        </p:nvSpPr>
        <p:spPr>
          <a:xfrm>
            <a:off x="914400" y="53407"/>
            <a:ext cx="10363200" cy="1143000"/>
          </a:xfrm>
        </p:spPr>
        <p:txBody>
          <a:bodyPr/>
          <a:lstStyle/>
          <a:p>
            <a:r>
              <a:rPr lang="en-US" sz="2800" dirty="0"/>
              <a:t>IMpower150: An Exploratory Analysis of Efficacy Outcomes in Patients with EGFR Mutations</a:t>
            </a:r>
          </a:p>
        </p:txBody>
      </p:sp>
      <p:graphicFrame>
        <p:nvGraphicFramePr>
          <p:cNvPr id="4" name="object 278">
            <a:extLst>
              <a:ext uri="{FF2B5EF4-FFF2-40B4-BE49-F238E27FC236}">
                <a16:creationId xmlns:a16="http://schemas.microsoft.com/office/drawing/2014/main" id="{4821347F-639D-E24C-9857-40AAC9D04306}"/>
              </a:ext>
            </a:extLst>
          </p:cNvPr>
          <p:cNvGraphicFramePr>
            <a:graphicFrameLocks noGrp="1"/>
          </p:cNvGraphicFramePr>
          <p:nvPr/>
        </p:nvGraphicFramePr>
        <p:xfrm>
          <a:off x="1065776" y="1369985"/>
          <a:ext cx="9554968" cy="3298540"/>
        </p:xfrm>
        <a:graphic>
          <a:graphicData uri="http://schemas.openxmlformats.org/drawingml/2006/table">
            <a:tbl>
              <a:tblPr firstRow="1" bandRow="1">
                <a:tableStyleId>{2D5ABB26-0587-4C30-8999-92F81FD0307C}</a:tableStyleId>
              </a:tblPr>
              <a:tblGrid>
                <a:gridCol w="4628968">
                  <a:extLst>
                    <a:ext uri="{9D8B030D-6E8A-4147-A177-3AD203B41FA5}">
                      <a16:colId xmlns:a16="http://schemas.microsoft.com/office/drawing/2014/main" val="4226652417"/>
                    </a:ext>
                  </a:extLst>
                </a:gridCol>
                <a:gridCol w="1365813">
                  <a:extLst>
                    <a:ext uri="{9D8B030D-6E8A-4147-A177-3AD203B41FA5}">
                      <a16:colId xmlns:a16="http://schemas.microsoft.com/office/drawing/2014/main" val="20000"/>
                    </a:ext>
                  </a:extLst>
                </a:gridCol>
                <a:gridCol w="1481559">
                  <a:extLst>
                    <a:ext uri="{9D8B030D-6E8A-4147-A177-3AD203B41FA5}">
                      <a16:colId xmlns:a16="http://schemas.microsoft.com/office/drawing/2014/main" val="3086503445"/>
                    </a:ext>
                  </a:extLst>
                </a:gridCol>
                <a:gridCol w="2078628">
                  <a:extLst>
                    <a:ext uri="{9D8B030D-6E8A-4147-A177-3AD203B41FA5}">
                      <a16:colId xmlns:a16="http://schemas.microsoft.com/office/drawing/2014/main" val="1760508552"/>
                    </a:ext>
                  </a:extLst>
                </a:gridCol>
              </a:tblGrid>
              <a:tr h="536016">
                <a:tc>
                  <a:txBody>
                    <a:bodyPr/>
                    <a:lstStyle/>
                    <a:p>
                      <a:pPr algn="l">
                        <a:lnSpc>
                          <a:spcPct val="100000"/>
                        </a:lnSpc>
                      </a:pPr>
                      <a:r>
                        <a:rPr lang="en-US" sz="1500" b="1" dirty="0">
                          <a:latin typeface="Arial" panose="020B0604020202020204" pitchFamily="34" charset="0"/>
                          <a:cs typeface="Arial" panose="020B0604020202020204" pitchFamily="34" charset="0"/>
                        </a:rPr>
                        <a:t>Median OS, </a:t>
                      </a:r>
                      <a:r>
                        <a:rPr lang="en-US" sz="1500" b="1" dirty="0" err="1">
                          <a:latin typeface="Arial" panose="020B0604020202020204" pitchFamily="34" charset="0"/>
                          <a:cs typeface="Arial" panose="020B0604020202020204" pitchFamily="34" charset="0"/>
                        </a:rPr>
                        <a:t>mo</a:t>
                      </a:r>
                      <a:endParaRPr lang="en-US" sz="1500" b="1" dirty="0">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R="28575" algn="ctr">
                        <a:lnSpc>
                          <a:spcPct val="100000"/>
                        </a:lnSpc>
                      </a:pPr>
                      <a:r>
                        <a:rPr lang="en-US" sz="1500" b="1" dirty="0">
                          <a:solidFill>
                            <a:schemeClr val="bg1"/>
                          </a:solidFill>
                          <a:latin typeface="Arial" panose="020B0604020202020204" pitchFamily="34" charset="0"/>
                          <a:cs typeface="Arial" panose="020B0604020202020204" pitchFamily="34" charset="0"/>
                        </a:rPr>
                        <a:t>ABCP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L="0" marR="28575"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Arial" panose="020B0604020202020204" pitchFamily="34" charset="0"/>
                          <a:cs typeface="Arial" panose="020B0604020202020204" pitchFamily="34" charset="0"/>
                        </a:rPr>
                        <a:t>BCP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R="28575" algn="ctr">
                        <a:lnSpc>
                          <a:spcPct val="100000"/>
                        </a:lnSpc>
                      </a:pPr>
                      <a:r>
                        <a:rPr lang="en-US" sz="1500" b="1" dirty="0">
                          <a:solidFill>
                            <a:schemeClr val="bg1"/>
                          </a:solidFill>
                          <a:latin typeface="Arial" panose="020B0604020202020204" pitchFamily="34" charset="0"/>
                          <a:cs typeface="Arial" panose="020B0604020202020204" pitchFamily="34" charset="0"/>
                        </a:rPr>
                        <a:t>ABCP vs BCP</a:t>
                      </a:r>
                    </a:p>
                    <a:p>
                      <a:pPr marL="0" marR="28575"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Arial" panose="020B0604020202020204" pitchFamily="34" charset="0"/>
                          <a:cs typeface="Arial" panose="020B0604020202020204" pitchFamily="34" charset="0"/>
                        </a:rPr>
                        <a:t>HR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extLst>
                  <a:ext uri="{0D108BD9-81ED-4DB2-BD59-A6C34878D82A}">
                    <a16:rowId xmlns:a16="http://schemas.microsoft.com/office/drawing/2014/main" val="10000"/>
                  </a:ext>
                </a:extLst>
              </a:tr>
              <a:tr h="310325">
                <a:tc>
                  <a:txBody>
                    <a:bodyPr/>
                    <a:lstStyle/>
                    <a:p>
                      <a:pPr marL="635" marR="0" lvl="0" indent="0" algn="l" defTabSz="457200" rtl="0" eaLnBrk="1" fontAlgn="auto" latinLnBrk="0" hangingPunct="1">
                        <a:lnSpc>
                          <a:spcPct val="100000"/>
                        </a:lnSpc>
                        <a:spcBef>
                          <a:spcPts val="55"/>
                        </a:spcBef>
                        <a:spcAft>
                          <a:spcPts val="0"/>
                        </a:spcAft>
                        <a:buClrTx/>
                        <a:buSzTx/>
                        <a:buFontTx/>
                        <a:buNone/>
                        <a:tabLst/>
                        <a:defRPr/>
                      </a:pPr>
                      <a:r>
                        <a:rPr lang="en-US" sz="1500" b="0" dirty="0">
                          <a:solidFill>
                            <a:schemeClr val="bg1"/>
                          </a:solidFill>
                          <a:latin typeface="Arial" panose="020B0604020202020204" pitchFamily="34" charset="0"/>
                          <a:cs typeface="Arial" panose="020B0604020202020204" pitchFamily="34" charset="0"/>
                        </a:rPr>
                        <a:t>EGFR mutation (n = 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55"/>
                        </a:spcBef>
                      </a:pPr>
                      <a:r>
                        <a:rPr lang="en-US" sz="1500" b="0" dirty="0">
                          <a:latin typeface="Arial" panose="020B0604020202020204" pitchFamily="34" charset="0"/>
                          <a:cs typeface="Arial" panose="020B0604020202020204" pitchFamily="34" charset="0"/>
                        </a:rPr>
                        <a:t>NE</a:t>
                      </a:r>
                      <a:endParaRPr sz="15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algn="ctr">
                        <a:lnSpc>
                          <a:spcPct val="100000"/>
                        </a:lnSpc>
                        <a:spcBef>
                          <a:spcPts val="55"/>
                        </a:spcBef>
                      </a:pPr>
                      <a:r>
                        <a:rPr lang="en-US" sz="1500" b="0" dirty="0">
                          <a:solidFill>
                            <a:schemeClr val="bg1"/>
                          </a:solidFill>
                          <a:latin typeface="Arial" panose="020B0604020202020204" pitchFamily="34" charset="0"/>
                          <a:cs typeface="Arial" panose="020B0604020202020204" pitchFamily="34" charset="0"/>
                        </a:rPr>
                        <a:t>18.7</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algn="ctr">
                        <a:lnSpc>
                          <a:spcPct val="100000"/>
                        </a:lnSpc>
                        <a:spcBef>
                          <a:spcPts val="55"/>
                        </a:spcBef>
                      </a:pPr>
                      <a:r>
                        <a:rPr lang="en-US" sz="1500" b="0" dirty="0">
                          <a:solidFill>
                            <a:schemeClr val="bg1"/>
                          </a:solidFill>
                          <a:latin typeface="Arial" panose="020B0604020202020204" pitchFamily="34" charset="0"/>
                          <a:cs typeface="Arial" panose="020B0604020202020204" pitchFamily="34" charset="0"/>
                        </a:rPr>
                        <a:t>0.61</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10001"/>
                  </a:ext>
                </a:extLst>
              </a:tr>
              <a:tr h="447445">
                <a:tc>
                  <a:txBody>
                    <a:bodyPr/>
                    <a:lstStyle/>
                    <a:p>
                      <a:pPr marL="635" marR="0" lvl="0" indent="0" algn="l" defTabSz="457200" rtl="0" eaLnBrk="1" fontAlgn="auto" latinLnBrk="0" hangingPunct="1">
                        <a:lnSpc>
                          <a:spcPct val="100000"/>
                        </a:lnSpc>
                        <a:spcBef>
                          <a:spcPts val="35"/>
                        </a:spcBef>
                        <a:spcAft>
                          <a:spcPts val="0"/>
                        </a:spcAft>
                        <a:buClrTx/>
                        <a:buSzTx/>
                        <a:buFontTx/>
                        <a:buNone/>
                        <a:tabLst/>
                        <a:defRPr/>
                      </a:pPr>
                      <a:r>
                        <a:rPr lang="en-US" sz="1500" b="0" dirty="0">
                          <a:latin typeface="Arial" panose="020B0604020202020204" pitchFamily="34" charset="0"/>
                          <a:cs typeface="Arial" panose="020B0604020202020204" pitchFamily="34" charset="0"/>
                        </a:rPr>
                        <a:t>Sensitizing EGFR </a:t>
                      </a:r>
                      <a:r>
                        <a:rPr lang="en-US" sz="1500" b="0" dirty="0" err="1">
                          <a:latin typeface="Arial" panose="020B0604020202020204" pitchFamily="34" charset="0"/>
                          <a:cs typeface="Arial" panose="020B0604020202020204" pitchFamily="34" charset="0"/>
                        </a:rPr>
                        <a:t>mutation</a:t>
                      </a:r>
                      <a:r>
                        <a:rPr lang="en-US" sz="1500" b="0" baseline="30000" dirty="0" err="1">
                          <a:latin typeface="Arial" panose="020B0604020202020204" pitchFamily="34" charset="0"/>
                          <a:cs typeface="Arial" panose="020B0604020202020204" pitchFamily="34" charset="0"/>
                        </a:rPr>
                        <a:t>a</a:t>
                      </a:r>
                      <a:r>
                        <a:rPr lang="en-US" sz="1500" b="0" baseline="30000" dirty="0">
                          <a:latin typeface="Arial" panose="020B0604020202020204" pitchFamily="34" charset="0"/>
                          <a:cs typeface="Arial" panose="020B0604020202020204" pitchFamily="34" charset="0"/>
                        </a:rPr>
                        <a:t> </a:t>
                      </a:r>
                      <a:r>
                        <a:rPr lang="en-US" sz="1500" kern="1200" dirty="0">
                          <a:solidFill>
                            <a:schemeClr val="tx1"/>
                          </a:solidFill>
                          <a:effectLst/>
                          <a:latin typeface="Arial" panose="020B0604020202020204" pitchFamily="34" charset="0"/>
                          <a:ea typeface="+mn-ea"/>
                          <a:cs typeface="Arial" panose="020B0604020202020204" pitchFamily="34" charset="0"/>
                        </a:rPr>
                        <a:t>(n = 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35"/>
                        </a:spcBef>
                      </a:pPr>
                      <a:r>
                        <a:rPr lang="en-US" sz="1500" b="0" dirty="0">
                          <a:latin typeface="Arial" panose="020B0604020202020204" pitchFamily="34" charset="0"/>
                          <a:cs typeface="Arial" panose="020B0604020202020204" pitchFamily="34" charset="0"/>
                        </a:rPr>
                        <a:t>NE</a:t>
                      </a:r>
                      <a:endParaRPr sz="15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10"/>
                        </a:spcBef>
                      </a:pPr>
                      <a:r>
                        <a:rPr lang="en-US" sz="1500" b="0" dirty="0">
                          <a:solidFill>
                            <a:schemeClr val="bg1"/>
                          </a:solidFill>
                          <a:latin typeface="Arial" panose="020B0604020202020204" pitchFamily="34" charset="0"/>
                          <a:cs typeface="Arial" panose="020B0604020202020204" pitchFamily="34" charset="0"/>
                        </a:rPr>
                        <a:t>17.5</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10"/>
                        </a:spcBef>
                      </a:pPr>
                      <a:r>
                        <a:rPr lang="en-US" sz="1500" b="0" dirty="0">
                          <a:solidFill>
                            <a:schemeClr val="bg1"/>
                          </a:solidFill>
                          <a:latin typeface="Arial" panose="020B0604020202020204" pitchFamily="34" charset="0"/>
                          <a:cs typeface="Arial" panose="020B0604020202020204" pitchFamily="34" charset="0"/>
                        </a:rPr>
                        <a:t>0.31</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10002"/>
                  </a:ext>
                </a:extLst>
              </a:tr>
              <a:tr h="447445">
                <a:tc>
                  <a:txBody>
                    <a:bodyPr/>
                    <a:lstStyle/>
                    <a:p>
                      <a:pPr marL="635" marR="0" lvl="0" indent="0" algn="l" defTabSz="457200" rtl="0" eaLnBrk="1" fontAlgn="auto" latinLnBrk="0" hangingPunct="1">
                        <a:lnSpc>
                          <a:spcPct val="100000"/>
                        </a:lnSpc>
                        <a:spcBef>
                          <a:spcPts val="105"/>
                        </a:spcBef>
                        <a:spcAft>
                          <a:spcPts val="0"/>
                        </a:spcAft>
                        <a:buClrTx/>
                        <a:buSzTx/>
                        <a:buFontTx/>
                        <a:buNone/>
                        <a:tabLst/>
                        <a:defRPr/>
                      </a:pPr>
                      <a:r>
                        <a:rPr lang="en-US" sz="1500" b="0" dirty="0">
                          <a:latin typeface="Arial" panose="020B0604020202020204" pitchFamily="34" charset="0"/>
                          <a:cs typeface="Arial" panose="020B0604020202020204" pitchFamily="34" charset="0"/>
                        </a:rPr>
                        <a:t>Received prior TKI therapy (n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105"/>
                        </a:spcBef>
                      </a:pPr>
                      <a:r>
                        <a:rPr lang="en-US" sz="1500" b="0" dirty="0">
                          <a:latin typeface="Arial" panose="020B0604020202020204" pitchFamily="34" charset="0"/>
                          <a:cs typeface="Arial" panose="020B0604020202020204" pitchFamily="34" charset="0"/>
                        </a:rPr>
                        <a:t>NE</a:t>
                      </a:r>
                      <a:endParaRPr sz="15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500" b="0" dirty="0">
                          <a:solidFill>
                            <a:schemeClr val="bg1"/>
                          </a:solidFill>
                          <a:latin typeface="Arial" panose="020B0604020202020204" pitchFamily="34" charset="0"/>
                          <a:cs typeface="Arial" panose="020B0604020202020204" pitchFamily="34" charset="0"/>
                        </a:rPr>
                        <a:t>17.5</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500" b="0" dirty="0">
                          <a:solidFill>
                            <a:schemeClr val="bg1"/>
                          </a:solidFill>
                          <a:latin typeface="Arial" panose="020B0604020202020204" pitchFamily="34" charset="0"/>
                          <a:cs typeface="Arial" panose="020B0604020202020204" pitchFamily="34" charset="0"/>
                        </a:rPr>
                        <a:t>0.39</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10003"/>
                  </a:ext>
                </a:extLst>
              </a:tr>
              <a:tr h="310325">
                <a:tc>
                  <a:txBody>
                    <a:bodyPr/>
                    <a:lstStyle/>
                    <a:p>
                      <a:pPr marL="635" algn="l">
                        <a:lnSpc>
                          <a:spcPct val="100000"/>
                        </a:lnSpc>
                        <a:spcBef>
                          <a:spcPts val="105"/>
                        </a:spcBef>
                      </a:pPr>
                      <a:r>
                        <a:rPr lang="en-US" sz="1500" b="1" dirty="0">
                          <a:latin typeface="Arial" panose="020B0604020202020204" pitchFamily="34" charset="0"/>
                          <a:cs typeface="Arial" panose="020B0604020202020204" pitchFamily="34" charset="0"/>
                        </a:rPr>
                        <a:t>Median PFS, </a:t>
                      </a:r>
                      <a:r>
                        <a:rPr lang="en-US" sz="1500" b="1" dirty="0" err="1">
                          <a:latin typeface="Arial" panose="020B0604020202020204" pitchFamily="34" charset="0"/>
                          <a:cs typeface="Arial" panose="020B0604020202020204" pitchFamily="34" charset="0"/>
                        </a:rPr>
                        <a:t>mo</a:t>
                      </a:r>
                      <a:endParaRPr lang="en-US"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L="635" algn="ctr">
                        <a:lnSpc>
                          <a:spcPct val="100000"/>
                        </a:lnSpc>
                        <a:spcBef>
                          <a:spcPts val="105"/>
                        </a:spcBef>
                      </a:pPr>
                      <a:r>
                        <a:rPr lang="en-US" sz="1500" b="1" dirty="0">
                          <a:latin typeface="Arial" panose="020B0604020202020204" pitchFamily="34" charset="0"/>
                          <a:cs typeface="Arial" panose="020B0604020202020204" pitchFamily="34" charset="0"/>
                        </a:rPr>
                        <a:t>ABCP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L="635" marR="0" lvl="0" indent="0" algn="ctr" defTabSz="457200" rtl="0" eaLnBrk="1" fontAlgn="auto" latinLnBrk="0" hangingPunct="1">
                        <a:lnSpc>
                          <a:spcPct val="100000"/>
                        </a:lnSpc>
                        <a:spcBef>
                          <a:spcPts val="105"/>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L="635" marR="0" lvl="0" indent="0" algn="ctr" defTabSz="457200" rtl="0" eaLnBrk="1" fontAlgn="auto" latinLnBrk="0" hangingPunct="1">
                        <a:lnSpc>
                          <a:spcPct val="100000"/>
                        </a:lnSpc>
                        <a:spcBef>
                          <a:spcPts val="105"/>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HR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extLst>
                  <a:ext uri="{0D108BD9-81ED-4DB2-BD59-A6C34878D82A}">
                    <a16:rowId xmlns:a16="http://schemas.microsoft.com/office/drawing/2014/main" val="3510152849"/>
                  </a:ext>
                </a:extLst>
              </a:tr>
              <a:tr h="310325">
                <a:tc>
                  <a:txBody>
                    <a:bodyPr/>
                    <a:lstStyle/>
                    <a:p>
                      <a:pPr marL="635" marR="0" lvl="0" indent="0" algn="l" defTabSz="457200" rtl="0" eaLnBrk="1" fontAlgn="auto" latinLnBrk="0" hangingPunct="1">
                        <a:lnSpc>
                          <a:spcPct val="100000"/>
                        </a:lnSpc>
                        <a:spcBef>
                          <a:spcPts val="105"/>
                        </a:spcBef>
                        <a:spcAft>
                          <a:spcPts val="0"/>
                        </a:spcAft>
                        <a:buClrTx/>
                        <a:buSzTx/>
                        <a:buFontTx/>
                        <a:buNone/>
                        <a:tabLst/>
                        <a:defRPr/>
                      </a:pPr>
                      <a:r>
                        <a:rPr lang="en-US" sz="1500" b="0" dirty="0">
                          <a:latin typeface="Arial" panose="020B0604020202020204" pitchFamily="34" charset="0"/>
                          <a:cs typeface="Arial" panose="020B0604020202020204" pitchFamily="34" charset="0"/>
                        </a:rPr>
                        <a:t>EGFR mutation (n = 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105"/>
                        </a:spcBef>
                      </a:pPr>
                      <a:r>
                        <a:rPr lang="en-US" sz="1500" b="0" dirty="0">
                          <a:latin typeface="Arial" panose="020B0604020202020204" pitchFamily="34" charset="0"/>
                          <a:cs typeface="Arial" panose="020B0604020202020204" pitchFamily="34" charset="0"/>
                        </a:rPr>
                        <a:t>10.2</a:t>
                      </a:r>
                      <a:endParaRPr sz="15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500" b="0" dirty="0">
                          <a:solidFill>
                            <a:schemeClr val="bg1"/>
                          </a:solidFill>
                          <a:latin typeface="Arial" panose="020B0604020202020204" pitchFamily="34" charset="0"/>
                          <a:cs typeface="Arial" panose="020B0604020202020204" pitchFamily="34" charset="0"/>
                        </a:rPr>
                        <a:t>6.9</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500" b="0" dirty="0">
                          <a:solidFill>
                            <a:schemeClr val="bg1"/>
                          </a:solidFill>
                          <a:latin typeface="Arial" panose="020B0604020202020204" pitchFamily="34" charset="0"/>
                          <a:cs typeface="Arial" panose="020B0604020202020204" pitchFamily="34" charset="0"/>
                        </a:rPr>
                        <a:t>0.61</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3075096369"/>
                  </a:ext>
                </a:extLst>
              </a:tr>
              <a:tr h="447445">
                <a:tc>
                  <a:txBody>
                    <a:bodyPr/>
                    <a:lstStyle/>
                    <a:p>
                      <a:pPr marL="635" marR="0" lvl="0" indent="0" algn="l" defTabSz="457200" rtl="0" eaLnBrk="1" fontAlgn="auto" latinLnBrk="0" hangingPunct="1">
                        <a:lnSpc>
                          <a:spcPct val="100000"/>
                        </a:lnSpc>
                        <a:spcBef>
                          <a:spcPts val="35"/>
                        </a:spcBef>
                        <a:spcAft>
                          <a:spcPts val="0"/>
                        </a:spcAft>
                        <a:buClrTx/>
                        <a:buSzTx/>
                        <a:buFontTx/>
                        <a:buNone/>
                        <a:tabLst/>
                        <a:defRPr/>
                      </a:pPr>
                      <a:r>
                        <a:rPr lang="en-US" sz="1500" b="0" dirty="0">
                          <a:latin typeface="Arial" panose="020B0604020202020204" pitchFamily="34" charset="0"/>
                          <a:cs typeface="Arial" panose="020B0604020202020204" pitchFamily="34" charset="0"/>
                        </a:rPr>
                        <a:t>Sensitizing EGFR </a:t>
                      </a:r>
                      <a:r>
                        <a:rPr lang="en-US" sz="1500" b="0" dirty="0" err="1">
                          <a:latin typeface="Arial" panose="020B0604020202020204" pitchFamily="34" charset="0"/>
                          <a:cs typeface="Arial" panose="020B0604020202020204" pitchFamily="34" charset="0"/>
                        </a:rPr>
                        <a:t>mutation</a:t>
                      </a:r>
                      <a:r>
                        <a:rPr lang="en-US" sz="1500" b="0" baseline="30000" dirty="0" err="1">
                          <a:latin typeface="Arial" panose="020B0604020202020204" pitchFamily="34" charset="0"/>
                          <a:cs typeface="Arial" panose="020B0604020202020204" pitchFamily="34" charset="0"/>
                        </a:rPr>
                        <a:t>a</a:t>
                      </a:r>
                      <a:r>
                        <a:rPr lang="en-US" sz="1500" b="0" baseline="30000" dirty="0">
                          <a:latin typeface="Arial" panose="020B0604020202020204" pitchFamily="34" charset="0"/>
                          <a:cs typeface="Arial" panose="020B0604020202020204" pitchFamily="34" charset="0"/>
                        </a:rPr>
                        <a:t> </a:t>
                      </a:r>
                      <a:r>
                        <a:rPr lang="en-US" sz="1500" b="0" baseline="0" dirty="0">
                          <a:latin typeface="Arial" panose="020B0604020202020204" pitchFamily="34" charset="0"/>
                          <a:cs typeface="Arial" panose="020B0604020202020204" pitchFamily="34" charset="0"/>
                        </a:rPr>
                        <a:t>(n = 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105"/>
                        </a:spcBef>
                      </a:pPr>
                      <a:r>
                        <a:rPr lang="en-US" sz="1500" b="0" dirty="0">
                          <a:latin typeface="Arial" panose="020B0604020202020204" pitchFamily="34" charset="0"/>
                          <a:cs typeface="Arial" panose="020B0604020202020204" pitchFamily="34" charset="0"/>
                        </a:rPr>
                        <a:t>10.3</a:t>
                      </a:r>
                      <a:endParaRPr sz="15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500" b="0" dirty="0">
                          <a:solidFill>
                            <a:schemeClr val="bg1"/>
                          </a:solidFill>
                          <a:latin typeface="Arial" panose="020B0604020202020204" pitchFamily="34" charset="0"/>
                          <a:cs typeface="Arial" panose="020B0604020202020204" pitchFamily="34" charset="0"/>
                        </a:rPr>
                        <a:t>6.1</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500" b="0" dirty="0">
                          <a:solidFill>
                            <a:schemeClr val="bg1"/>
                          </a:solidFill>
                          <a:latin typeface="Arial" panose="020B0604020202020204" pitchFamily="34" charset="0"/>
                          <a:cs typeface="Arial" panose="020B0604020202020204" pitchFamily="34" charset="0"/>
                        </a:rPr>
                        <a:t>0.41</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2227092295"/>
                  </a:ext>
                </a:extLst>
              </a:tr>
              <a:tr h="447445">
                <a:tc>
                  <a:txBody>
                    <a:bodyPr/>
                    <a:lstStyle/>
                    <a:p>
                      <a:pPr marL="635" marR="0" lvl="0" indent="0" algn="l" defTabSz="457200" rtl="0" eaLnBrk="1" fontAlgn="auto" latinLnBrk="0" hangingPunct="1">
                        <a:lnSpc>
                          <a:spcPct val="100000"/>
                        </a:lnSpc>
                        <a:spcBef>
                          <a:spcPts val="105"/>
                        </a:spcBef>
                        <a:spcAft>
                          <a:spcPts val="0"/>
                        </a:spcAft>
                        <a:buClrTx/>
                        <a:buSzTx/>
                        <a:buFontTx/>
                        <a:buNone/>
                        <a:tabLst/>
                        <a:defRPr/>
                      </a:pPr>
                      <a:r>
                        <a:rPr lang="en-US" sz="1500" b="0" dirty="0">
                          <a:latin typeface="Arial" panose="020B0604020202020204" pitchFamily="34" charset="0"/>
                          <a:cs typeface="Arial" panose="020B0604020202020204" pitchFamily="34" charset="0"/>
                        </a:rPr>
                        <a:t>Received prior TKI therapy (n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L="635" algn="ctr">
                        <a:lnSpc>
                          <a:spcPct val="100000"/>
                        </a:lnSpc>
                        <a:spcBef>
                          <a:spcPts val="105"/>
                        </a:spcBef>
                      </a:pPr>
                      <a:r>
                        <a:rPr lang="en-US" sz="1500" b="0" dirty="0">
                          <a:latin typeface="Arial" panose="020B0604020202020204" pitchFamily="34" charset="0"/>
                          <a:cs typeface="Arial" panose="020B0604020202020204" pitchFamily="34" charset="0"/>
                        </a:rPr>
                        <a:t>9.7</a:t>
                      </a:r>
                      <a:endParaRPr sz="15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500" b="0" dirty="0">
                          <a:solidFill>
                            <a:schemeClr val="bg1"/>
                          </a:solidFill>
                          <a:latin typeface="Arial" panose="020B0604020202020204" pitchFamily="34" charset="0"/>
                          <a:cs typeface="Arial" panose="020B0604020202020204" pitchFamily="34" charset="0"/>
                        </a:rPr>
                        <a:t>6.1</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tc>
                  <a:txBody>
                    <a:bodyPr/>
                    <a:lstStyle/>
                    <a:p>
                      <a:pPr marR="28575" algn="ctr">
                        <a:lnSpc>
                          <a:spcPct val="100000"/>
                        </a:lnSpc>
                        <a:spcBef>
                          <a:spcPts val="85"/>
                        </a:spcBef>
                      </a:pPr>
                      <a:r>
                        <a:rPr lang="en-US" sz="1500" b="0" dirty="0">
                          <a:solidFill>
                            <a:schemeClr val="bg1"/>
                          </a:solidFill>
                          <a:latin typeface="Arial" panose="020B0604020202020204" pitchFamily="34" charset="0"/>
                          <a:cs typeface="Arial" panose="020B0604020202020204" pitchFamily="34" charset="0"/>
                        </a:rPr>
                        <a:t>0.42 </a:t>
                      </a:r>
                      <a:endParaRPr sz="15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894"/>
                    </a:solidFill>
                  </a:tcPr>
                </a:tc>
                <a:extLst>
                  <a:ext uri="{0D108BD9-81ED-4DB2-BD59-A6C34878D82A}">
                    <a16:rowId xmlns:a16="http://schemas.microsoft.com/office/drawing/2014/main" val="75950135"/>
                  </a:ext>
                </a:extLst>
              </a:tr>
            </a:tbl>
          </a:graphicData>
        </a:graphic>
      </p:graphicFrame>
      <p:sp>
        <p:nvSpPr>
          <p:cNvPr id="5" name="TextBox 4">
            <a:extLst>
              <a:ext uri="{FF2B5EF4-FFF2-40B4-BE49-F238E27FC236}">
                <a16:creationId xmlns:a16="http://schemas.microsoft.com/office/drawing/2014/main" id="{AECD53F2-6AB9-C541-A6A1-FE35C02A4FEA}"/>
              </a:ext>
            </a:extLst>
          </p:cNvPr>
          <p:cNvSpPr txBox="1"/>
          <p:nvPr/>
        </p:nvSpPr>
        <p:spPr>
          <a:xfrm>
            <a:off x="1084883" y="4836335"/>
            <a:ext cx="8138125" cy="584775"/>
          </a:xfrm>
          <a:prstGeom prst="rect">
            <a:avLst/>
          </a:prstGeom>
          <a:noFill/>
        </p:spPr>
        <p:txBody>
          <a:bodyPr wrap="none" rtlCol="0">
            <a:spAutoFit/>
          </a:bodyPr>
          <a:lstStyle/>
          <a:p>
            <a:r>
              <a:rPr lang="en-US" sz="1600" baseline="30000" dirty="0"/>
              <a:t>a </a:t>
            </a:r>
            <a:r>
              <a:rPr lang="en-US" sz="1600" dirty="0"/>
              <a:t>Defined as exon 19 deletions or L858R mutations. </a:t>
            </a:r>
            <a:br>
              <a:rPr lang="en-US" sz="1600" dirty="0"/>
            </a:br>
            <a:r>
              <a:rPr lang="en-US" sz="1600" dirty="0"/>
              <a:t>A = </a:t>
            </a:r>
            <a:r>
              <a:rPr lang="en-US" sz="1600" dirty="0" err="1"/>
              <a:t>atezolizumab</a:t>
            </a:r>
            <a:r>
              <a:rPr lang="en-US" sz="1600" dirty="0"/>
              <a:t>; B = bevacizumab; C = carboplatin; P = paclitaxel; NE = not estimable</a:t>
            </a:r>
            <a:endParaRPr lang="en-US" sz="1600" baseline="30000" dirty="0"/>
          </a:p>
        </p:txBody>
      </p:sp>
      <p:sp>
        <p:nvSpPr>
          <p:cNvPr id="6" name="TextBox 5">
            <a:extLst>
              <a:ext uri="{FF2B5EF4-FFF2-40B4-BE49-F238E27FC236}">
                <a16:creationId xmlns:a16="http://schemas.microsoft.com/office/drawing/2014/main" id="{4FBDDF6E-6590-914A-8D28-27A5D6F0F3F8}"/>
              </a:ext>
            </a:extLst>
          </p:cNvPr>
          <p:cNvSpPr txBox="1"/>
          <p:nvPr/>
        </p:nvSpPr>
        <p:spPr>
          <a:xfrm>
            <a:off x="457200" y="5512687"/>
            <a:ext cx="112776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IMpower150 is the first randomized Phase III trial of a checkpoint inhibitor to show a benefit for patients with pretreated disease with EGFR mutations.</a:t>
            </a:r>
          </a:p>
          <a:p>
            <a:pPr marL="285750" indent="-285750">
              <a:buFont typeface="Arial" panose="020B0604020202020204" pitchFamily="34" charset="0"/>
              <a:buChar char="•"/>
            </a:pPr>
            <a:r>
              <a:rPr lang="en-US" sz="1600" dirty="0"/>
              <a:t>Overall survival was improved with ABCP vs BCP in patients with EGFR mutations and sensitizing EGFR mutations.</a:t>
            </a:r>
          </a:p>
        </p:txBody>
      </p:sp>
      <p:sp>
        <p:nvSpPr>
          <p:cNvPr id="7" name="TextBox 6">
            <a:extLst>
              <a:ext uri="{FF2B5EF4-FFF2-40B4-BE49-F238E27FC236}">
                <a16:creationId xmlns:a16="http://schemas.microsoft.com/office/drawing/2014/main" id="{AEBC2881-BEDF-D344-AF5B-A3DBB83FFE65}"/>
              </a:ext>
            </a:extLst>
          </p:cNvPr>
          <p:cNvSpPr txBox="1"/>
          <p:nvPr/>
        </p:nvSpPr>
        <p:spPr>
          <a:xfrm>
            <a:off x="214008" y="6435261"/>
            <a:ext cx="4459747" cy="369332"/>
          </a:xfrm>
          <a:prstGeom prst="rect">
            <a:avLst/>
          </a:prstGeom>
          <a:noFill/>
        </p:spPr>
        <p:txBody>
          <a:bodyPr wrap="none" rtlCol="0">
            <a:spAutoFit/>
          </a:bodyPr>
          <a:lstStyle/>
          <a:p>
            <a:r>
              <a:rPr lang="en-US" sz="1600" dirty="0" err="1"/>
              <a:t>Reck</a:t>
            </a:r>
            <a:r>
              <a:rPr lang="en-US" sz="1600" dirty="0"/>
              <a:t> M et al. </a:t>
            </a:r>
            <a:r>
              <a:rPr lang="en-US" sz="1600" i="1" dirty="0"/>
              <a:t>Proc ELCC </a:t>
            </a:r>
            <a:r>
              <a:rPr lang="en-US" sz="1600" dirty="0"/>
              <a:t>2019;Abstract 104O</a:t>
            </a:r>
            <a:r>
              <a:rPr lang="en-US" dirty="0"/>
              <a:t>.</a:t>
            </a:r>
          </a:p>
        </p:txBody>
      </p:sp>
    </p:spTree>
    <p:extLst>
      <p:ext uri="{BB962C8B-B14F-4D97-AF65-F5344CB8AC3E}">
        <p14:creationId xmlns:p14="http://schemas.microsoft.com/office/powerpoint/2010/main" val="27590817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304893" y="1536341"/>
            <a:ext cx="9759658" cy="4069080"/>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68DDA85D-D7AC-184B-9EDE-4343CD4E8657}"/>
              </a:ext>
            </a:extLst>
          </p:cNvPr>
          <p:cNvSpPr txBox="1"/>
          <p:nvPr/>
        </p:nvSpPr>
        <p:spPr>
          <a:xfrm>
            <a:off x="6184722" y="5115830"/>
            <a:ext cx="4086375" cy="400110"/>
          </a:xfrm>
          <a:prstGeom prst="rect">
            <a:avLst/>
          </a:prstGeom>
          <a:noFill/>
        </p:spPr>
        <p:txBody>
          <a:bodyPr wrap="none" rtlCol="0">
            <a:spAutoFit/>
          </a:bodyPr>
          <a:lstStyle/>
          <a:p>
            <a:r>
              <a:rPr lang="en-US" sz="2000" i="1" dirty="0">
                <a:solidFill>
                  <a:sysClr val="windowText" lastClr="000000"/>
                </a:solidFill>
              </a:rPr>
              <a:t>Lancet Oncol </a:t>
            </a:r>
            <a:r>
              <a:rPr lang="en-US" sz="2000" dirty="0">
                <a:solidFill>
                  <a:sysClr val="windowText" lastClr="000000"/>
                </a:solidFill>
              </a:rPr>
              <a:t>2019;20(7):924-37.</a:t>
            </a:r>
          </a:p>
        </p:txBody>
      </p:sp>
      <p:pic>
        <p:nvPicPr>
          <p:cNvPr id="8" name="Picture 7">
            <a:extLst>
              <a:ext uri="{FF2B5EF4-FFF2-40B4-BE49-F238E27FC236}">
                <a16:creationId xmlns:a16="http://schemas.microsoft.com/office/drawing/2014/main" id="{0F33E35E-F0F8-C94A-BC99-CB2A150B4E8C}"/>
              </a:ext>
            </a:extLst>
          </p:cNvPr>
          <p:cNvPicPr>
            <a:picLocks noChangeAspect="1"/>
          </p:cNvPicPr>
          <p:nvPr/>
        </p:nvPicPr>
        <p:blipFill>
          <a:blip r:embed="rId2"/>
          <a:stretch>
            <a:fillRect/>
          </a:stretch>
        </p:blipFill>
        <p:spPr>
          <a:xfrm>
            <a:off x="1304893" y="1778619"/>
            <a:ext cx="9759658" cy="3300761"/>
          </a:xfrm>
          <a:prstGeom prst="rect">
            <a:avLst/>
          </a:prstGeom>
        </p:spPr>
      </p:pic>
    </p:spTree>
    <p:extLst>
      <p:ext uri="{BB962C8B-B14F-4D97-AF65-F5344CB8AC3E}">
        <p14:creationId xmlns:p14="http://schemas.microsoft.com/office/powerpoint/2010/main" val="1369799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24" y="1107253"/>
            <a:ext cx="11656281" cy="2683541"/>
          </a:xfrm>
          <a:prstGeom prst="rect">
            <a:avLst/>
          </a:prstGeom>
        </p:spPr>
      </p:pic>
      <p:sp>
        <p:nvSpPr>
          <p:cNvPr id="2" name="Title 1"/>
          <p:cNvSpPr>
            <a:spLocks noGrp="1"/>
          </p:cNvSpPr>
          <p:nvPr>
            <p:ph type="title"/>
          </p:nvPr>
        </p:nvSpPr>
        <p:spPr/>
        <p:txBody>
          <a:bodyPr/>
          <a:lstStyle/>
          <a:p>
            <a:r>
              <a:rPr lang="en-US" sz="2600" dirty="0"/>
              <a:t>IMpower130: PFS and OS with Carboplatin/</a:t>
            </a:r>
            <a:r>
              <a:rPr lang="en-US" sz="2600" i="1" dirty="0"/>
              <a:t>Nab</a:t>
            </a:r>
            <a:r>
              <a:rPr lang="en-US" sz="2600" dirty="0"/>
              <a:t> Paclitaxel (</a:t>
            </a:r>
            <a:r>
              <a:rPr lang="en-US" sz="2600" dirty="0" err="1"/>
              <a:t>CnP</a:t>
            </a:r>
            <a:r>
              <a:rPr lang="en-US" sz="2600" dirty="0"/>
              <a:t>) with or without </a:t>
            </a:r>
            <a:r>
              <a:rPr lang="en-US" sz="2600" dirty="0" err="1"/>
              <a:t>Atezolizumab</a:t>
            </a:r>
            <a:r>
              <a:rPr lang="en-US" sz="2600" dirty="0"/>
              <a:t> in the ITT</a:t>
            </a:r>
            <a:r>
              <a:rPr lang="mr-IN" sz="2600" dirty="0"/>
              <a:t>-WT</a:t>
            </a:r>
            <a:r>
              <a:rPr lang="en-US" sz="2600" dirty="0"/>
              <a:t> Population</a:t>
            </a:r>
          </a:p>
        </p:txBody>
      </p:sp>
      <p:sp>
        <p:nvSpPr>
          <p:cNvPr id="18" name="Content Placeholder 17"/>
          <p:cNvSpPr>
            <a:spLocks noGrp="1"/>
          </p:cNvSpPr>
          <p:nvPr>
            <p:ph idx="1"/>
          </p:nvPr>
        </p:nvSpPr>
        <p:spPr>
          <a:xfrm>
            <a:off x="802640" y="5249378"/>
            <a:ext cx="10363200" cy="1254551"/>
          </a:xfrm>
        </p:spPr>
        <p:txBody>
          <a:bodyPr/>
          <a:lstStyle/>
          <a:p>
            <a:r>
              <a:rPr lang="en-US" sz="1600" dirty="0"/>
              <a:t>Outcomes in patients with EGFR or ALK genomic alterations suggest treatment benefit was mostly driven by the ITT-WT population</a:t>
            </a:r>
          </a:p>
          <a:p>
            <a:r>
              <a:rPr lang="en-US" sz="1600" dirty="0" err="1"/>
              <a:t>Atezo</a:t>
            </a:r>
            <a:r>
              <a:rPr lang="en-US" sz="1600" dirty="0"/>
              <a:t> with chemotherapy had a safety profile consistent with the AEs associated with single-agent therapy; no new safety signals were identified</a:t>
            </a:r>
          </a:p>
        </p:txBody>
      </p:sp>
      <p:sp>
        <p:nvSpPr>
          <p:cNvPr id="6" name="Title 1"/>
          <p:cNvSpPr txBox="1">
            <a:spLocks/>
          </p:cNvSpPr>
          <p:nvPr/>
        </p:nvSpPr>
        <p:spPr bwMode="auto">
          <a:xfrm>
            <a:off x="272608" y="6400346"/>
            <a:ext cx="1067543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algn="l">
              <a:defRPr/>
            </a:pPr>
            <a:r>
              <a:rPr lang="en-US" sz="1600" dirty="0">
                <a:solidFill>
                  <a:srgbClr val="FFFFFF"/>
                </a:solidFill>
                <a:cs typeface="Lucida Sans Unicode"/>
              </a:rPr>
              <a:t>West H et al. </a:t>
            </a:r>
            <a:r>
              <a:rPr lang="en-US" sz="1600" i="1" dirty="0">
                <a:solidFill>
                  <a:srgbClr val="FFFFFF"/>
                </a:solidFill>
                <a:cs typeface="Lucida Sans Unicode"/>
              </a:rPr>
              <a:t>Lancet Oncol </a:t>
            </a:r>
            <a:r>
              <a:rPr lang="en-US" sz="1600" dirty="0">
                <a:solidFill>
                  <a:srgbClr val="FFFFFF"/>
                </a:solidFill>
                <a:cs typeface="Lucida Sans Unicode"/>
              </a:rPr>
              <a:t>2019;20(7):924-37; </a:t>
            </a:r>
            <a:r>
              <a:rPr lang="en-US" sz="1600" dirty="0" err="1">
                <a:solidFill>
                  <a:srgbClr val="FFFFFF"/>
                </a:solidFill>
                <a:cs typeface="Lucida Sans Unicode"/>
              </a:rPr>
              <a:t>Cappuzzo</a:t>
            </a:r>
            <a:r>
              <a:rPr lang="en-US" sz="1600" dirty="0">
                <a:solidFill>
                  <a:srgbClr val="FFFFFF"/>
                </a:solidFill>
                <a:cs typeface="Lucida Sans Unicode"/>
              </a:rPr>
              <a:t> F et al. </a:t>
            </a:r>
            <a:r>
              <a:rPr lang="en-US" sz="1600" i="1" dirty="0">
                <a:solidFill>
                  <a:srgbClr val="FFFFFF"/>
                </a:solidFill>
                <a:cs typeface="Lucida Sans Unicode"/>
              </a:rPr>
              <a:t>Proc ESMO </a:t>
            </a:r>
            <a:r>
              <a:rPr lang="en-US" sz="1600" dirty="0">
                <a:solidFill>
                  <a:srgbClr val="FFFFFF"/>
                </a:solidFill>
                <a:cs typeface="Lucida Sans Unicode"/>
              </a:rPr>
              <a:t>2018;Abstract LBA53.</a:t>
            </a:r>
          </a:p>
        </p:txBody>
      </p:sp>
      <p:graphicFrame>
        <p:nvGraphicFramePr>
          <p:cNvPr id="16" name="Group 217">
            <a:extLst>
              <a:ext uri="{FF2B5EF4-FFF2-40B4-BE49-F238E27FC236}">
                <a16:creationId xmlns:a16="http://schemas.microsoft.com/office/drawing/2014/main" id="{45D27723-F7D4-F14B-B3F0-0CB2EFEB1B77}"/>
              </a:ext>
            </a:extLst>
          </p:cNvPr>
          <p:cNvGraphicFramePr>
            <a:graphicFrameLocks noGrp="1"/>
          </p:cNvGraphicFramePr>
          <p:nvPr/>
        </p:nvGraphicFramePr>
        <p:xfrm>
          <a:off x="802640" y="4190555"/>
          <a:ext cx="4988560" cy="868470"/>
        </p:xfrm>
        <a:graphic>
          <a:graphicData uri="http://schemas.openxmlformats.org/drawingml/2006/table">
            <a:tbl>
              <a:tblPr/>
              <a:tblGrid>
                <a:gridCol w="1511509">
                  <a:extLst>
                    <a:ext uri="{9D8B030D-6E8A-4147-A177-3AD203B41FA5}">
                      <a16:colId xmlns:a16="http://schemas.microsoft.com/office/drawing/2014/main" val="20000"/>
                    </a:ext>
                  </a:extLst>
                </a:gridCol>
                <a:gridCol w="862079">
                  <a:extLst>
                    <a:ext uri="{9D8B030D-6E8A-4147-A177-3AD203B41FA5}">
                      <a16:colId xmlns:a16="http://schemas.microsoft.com/office/drawing/2014/main" val="20001"/>
                    </a:ext>
                  </a:extLst>
                </a:gridCol>
                <a:gridCol w="862079">
                  <a:extLst>
                    <a:ext uri="{9D8B030D-6E8A-4147-A177-3AD203B41FA5}">
                      <a16:colId xmlns:a16="http://schemas.microsoft.com/office/drawing/2014/main" val="20002"/>
                    </a:ext>
                  </a:extLst>
                </a:gridCol>
                <a:gridCol w="643685">
                  <a:extLst>
                    <a:ext uri="{9D8B030D-6E8A-4147-A177-3AD203B41FA5}">
                      <a16:colId xmlns:a16="http://schemas.microsoft.com/office/drawing/2014/main" val="20003"/>
                    </a:ext>
                  </a:extLst>
                </a:gridCol>
                <a:gridCol w="1109208">
                  <a:extLst>
                    <a:ext uri="{9D8B030D-6E8A-4147-A177-3AD203B41FA5}">
                      <a16:colId xmlns:a16="http://schemas.microsoft.com/office/drawing/2014/main" val="20004"/>
                    </a:ext>
                  </a:extLst>
                </a:gridCol>
              </a:tblGrid>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PFS (ITT-WT)</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6-month</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1-year</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HR</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p-</a:t>
                      </a: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value</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val="10000"/>
                  </a:ext>
                </a:extLst>
              </a:tr>
              <a:tr h="0">
                <a:tc>
                  <a:txBody>
                    <a:bodyPr/>
                    <a:lstStyle/>
                    <a:p>
                      <a:pPr marL="0" marR="0" lvl="0" indent="9525"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cap="none" normalizeH="0" baseline="0" dirty="0" err="1">
                          <a:ln>
                            <a:noFill/>
                          </a:ln>
                          <a:solidFill>
                            <a:schemeClr val="bg1"/>
                          </a:solidFill>
                          <a:effectLst/>
                          <a:latin typeface="Arial" panose="020B0604020202020204" pitchFamily="34" charset="0"/>
                          <a:ea typeface="ヒラギノ角ゴ Pro W3" charset="-128"/>
                          <a:cs typeface="Arial" panose="020B0604020202020204" pitchFamily="34" charset="0"/>
                        </a:rPr>
                        <a:t>Atezo</a:t>
                      </a:r>
                      <a:r>
                        <a:rPr kumimoji="0" lang="en-US" sz="1300" b="0"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 + </a:t>
                      </a:r>
                      <a:r>
                        <a:rPr kumimoji="0" lang="en-US" sz="1300" b="0" i="0" u="none" strike="noStrike" cap="none" normalizeH="0" baseline="0" dirty="0" err="1">
                          <a:ln>
                            <a:noFill/>
                          </a:ln>
                          <a:solidFill>
                            <a:schemeClr val="bg1"/>
                          </a:solidFill>
                          <a:effectLst/>
                          <a:latin typeface="Arial" panose="020B0604020202020204" pitchFamily="34" charset="0"/>
                          <a:ea typeface="ヒラギノ角ゴ Pro W3" charset="-128"/>
                          <a:cs typeface="Arial" panose="020B0604020202020204" pitchFamily="34" charset="0"/>
                        </a:rPr>
                        <a:t>CnP</a:t>
                      </a:r>
                      <a:endParaRPr kumimoji="0" lang="en-US" sz="1300" b="0"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sz="1300" b="0" baseline="0" dirty="0">
                          <a:solidFill>
                            <a:schemeClr val="bg1"/>
                          </a:solidFill>
                          <a:latin typeface="Arial" panose="020B0604020202020204" pitchFamily="34" charset="0"/>
                          <a:cs typeface="Arial" panose="020B0604020202020204" pitchFamily="34" charset="0"/>
                        </a:rPr>
                        <a:t>56.1%</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baseline="0" dirty="0">
                          <a:solidFill>
                            <a:schemeClr val="bg1"/>
                          </a:solidFill>
                          <a:latin typeface="Arial" panose="020B0604020202020204" pitchFamily="34" charset="0"/>
                          <a:cs typeface="Arial" panose="020B0604020202020204" pitchFamily="34" charset="0"/>
                        </a:rPr>
                        <a:t>29.1%</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baseline="0" dirty="0">
                          <a:solidFill>
                            <a:schemeClr val="bg1"/>
                          </a:solidFill>
                          <a:latin typeface="Arial" panose="020B0604020202020204" pitchFamily="34" charset="0"/>
                          <a:cs typeface="Arial" panose="020B0604020202020204" pitchFamily="34" charset="0"/>
                        </a:rPr>
                        <a:t>0.64</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i="1" baseline="0" dirty="0">
                          <a:solidFill>
                            <a:schemeClr val="bg1"/>
                          </a:solidFill>
                          <a:latin typeface="Arial" panose="020B0604020202020204" pitchFamily="34" charset="0"/>
                          <a:cs typeface="Arial" panose="020B0604020202020204" pitchFamily="34" charset="0"/>
                        </a:rPr>
                        <a:t>p</a:t>
                      </a:r>
                      <a:r>
                        <a:rPr lang="en-US" sz="1300" b="0" baseline="0" dirty="0">
                          <a:solidFill>
                            <a:schemeClr val="bg1"/>
                          </a:solidFill>
                          <a:latin typeface="Arial" panose="020B0604020202020204" pitchFamily="34" charset="0"/>
                          <a:cs typeface="Arial" panose="020B0604020202020204" pitchFamily="34" charset="0"/>
                        </a:rPr>
                        <a:t> &lt; 0.0001</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1"/>
                  </a:ext>
                </a:extLst>
              </a:tr>
              <a:tr h="0">
                <a:tc>
                  <a:txBody>
                    <a:bodyPr/>
                    <a:lstStyle/>
                    <a:p>
                      <a:pPr marL="0" marR="0" lvl="0" indent="9525"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cap="none" normalizeH="0" baseline="0" dirty="0" err="1">
                          <a:ln>
                            <a:noFill/>
                          </a:ln>
                          <a:solidFill>
                            <a:schemeClr val="bg1"/>
                          </a:solidFill>
                          <a:effectLst/>
                          <a:latin typeface="Arial" panose="020B0604020202020204" pitchFamily="34" charset="0"/>
                          <a:ea typeface="ヒラギノ角ゴ Pro W3" charset="-128"/>
                          <a:cs typeface="Arial" panose="020B0604020202020204" pitchFamily="34" charset="0"/>
                        </a:rPr>
                        <a:t>CnP</a:t>
                      </a:r>
                      <a:endParaRPr kumimoji="0" lang="en-US" sz="1300" b="0"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sz="1300" b="0" baseline="0" dirty="0">
                          <a:solidFill>
                            <a:schemeClr val="bg1"/>
                          </a:solidFill>
                          <a:latin typeface="Arial" panose="020B0604020202020204" pitchFamily="34" charset="0"/>
                          <a:cs typeface="Arial" panose="020B0604020202020204" pitchFamily="34" charset="0"/>
                        </a:rPr>
                        <a:t>42.5%</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baseline="0" dirty="0">
                          <a:solidFill>
                            <a:schemeClr val="bg1"/>
                          </a:solidFill>
                          <a:latin typeface="Arial" panose="020B0604020202020204" pitchFamily="34" charset="0"/>
                          <a:cs typeface="Arial" panose="020B0604020202020204" pitchFamily="34" charset="0"/>
                        </a:rPr>
                        <a:t>14.1%</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solidFill>
                        <a:latin typeface="Arial" panose="020B0604020202020204" pitchFamily="34" charset="0"/>
                        <a:cs typeface="Arial" panose="020B0604020202020204" pitchFamily="34" charset="0"/>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solidFill>
                        <a:latin typeface="Arial" panose="020B0604020202020204" pitchFamily="34" charset="0"/>
                        <a:cs typeface="Arial" panose="020B0604020202020204" pitchFamily="34" charset="0"/>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3486087687"/>
                  </a:ext>
                </a:extLst>
              </a:tr>
            </a:tbl>
          </a:graphicData>
        </a:graphic>
      </p:graphicFrame>
      <p:graphicFrame>
        <p:nvGraphicFramePr>
          <p:cNvPr id="17" name="Group 217">
            <a:extLst>
              <a:ext uri="{FF2B5EF4-FFF2-40B4-BE49-F238E27FC236}">
                <a16:creationId xmlns:a16="http://schemas.microsoft.com/office/drawing/2014/main" id="{45D27723-F7D4-F14B-B3F0-0CB2EFEB1B77}"/>
              </a:ext>
            </a:extLst>
          </p:cNvPr>
          <p:cNvGraphicFramePr>
            <a:graphicFrameLocks noGrp="1"/>
          </p:cNvGraphicFramePr>
          <p:nvPr/>
        </p:nvGraphicFramePr>
        <p:xfrm>
          <a:off x="7096760" y="4190555"/>
          <a:ext cx="4409440" cy="868470"/>
        </p:xfrm>
        <a:graphic>
          <a:graphicData uri="http://schemas.openxmlformats.org/drawingml/2006/table">
            <a:tbl>
              <a:tblPr/>
              <a:tblGrid>
                <a:gridCol w="1287427">
                  <a:extLst>
                    <a:ext uri="{9D8B030D-6E8A-4147-A177-3AD203B41FA5}">
                      <a16:colId xmlns:a16="http://schemas.microsoft.com/office/drawing/2014/main" val="20000"/>
                    </a:ext>
                  </a:extLst>
                </a:gridCol>
                <a:gridCol w="804642">
                  <a:extLst>
                    <a:ext uri="{9D8B030D-6E8A-4147-A177-3AD203B41FA5}">
                      <a16:colId xmlns:a16="http://schemas.microsoft.com/office/drawing/2014/main" val="20001"/>
                    </a:ext>
                  </a:extLst>
                </a:gridCol>
                <a:gridCol w="804642">
                  <a:extLst>
                    <a:ext uri="{9D8B030D-6E8A-4147-A177-3AD203B41FA5}">
                      <a16:colId xmlns:a16="http://schemas.microsoft.com/office/drawing/2014/main" val="20002"/>
                    </a:ext>
                  </a:extLst>
                </a:gridCol>
                <a:gridCol w="600800">
                  <a:extLst>
                    <a:ext uri="{9D8B030D-6E8A-4147-A177-3AD203B41FA5}">
                      <a16:colId xmlns:a16="http://schemas.microsoft.com/office/drawing/2014/main" val="20003"/>
                    </a:ext>
                  </a:extLst>
                </a:gridCol>
                <a:gridCol w="911929">
                  <a:extLst>
                    <a:ext uri="{9D8B030D-6E8A-4147-A177-3AD203B41FA5}">
                      <a16:colId xmlns:a16="http://schemas.microsoft.com/office/drawing/2014/main" val="20004"/>
                    </a:ext>
                  </a:extLst>
                </a:gridCol>
              </a:tblGrid>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OS (ITT-WT)</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1-year</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2-year</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HR</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p-</a:t>
                      </a:r>
                      <a:r>
                        <a:rPr kumimoji="0" lang="en-US" sz="13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value</a:t>
                      </a:r>
                    </a:p>
                  </a:txBody>
                  <a:tcPr marL="91438" marR="91438" marT="45685" marB="45685"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2B51"/>
                    </a:solidFill>
                  </a:tcPr>
                </a:tc>
                <a:extLst>
                  <a:ext uri="{0D108BD9-81ED-4DB2-BD59-A6C34878D82A}">
                    <a16:rowId xmlns:a16="http://schemas.microsoft.com/office/drawing/2014/main" val="10000"/>
                  </a:ext>
                </a:extLst>
              </a:tr>
              <a:tr h="0">
                <a:tc>
                  <a:txBody>
                    <a:bodyPr/>
                    <a:lstStyle/>
                    <a:p>
                      <a:pPr marL="0" marR="0" lvl="0" indent="9525"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cap="none" normalizeH="0" baseline="0" dirty="0" err="1">
                          <a:ln>
                            <a:noFill/>
                          </a:ln>
                          <a:solidFill>
                            <a:schemeClr val="bg1"/>
                          </a:solidFill>
                          <a:effectLst/>
                          <a:latin typeface="Arial" panose="020B0604020202020204" pitchFamily="34" charset="0"/>
                          <a:ea typeface="ヒラギノ角ゴ Pro W3" charset="-128"/>
                          <a:cs typeface="Arial" panose="020B0604020202020204" pitchFamily="34" charset="0"/>
                        </a:rPr>
                        <a:t>Atezo</a:t>
                      </a:r>
                      <a:r>
                        <a:rPr kumimoji="0" lang="en-US" sz="1300" b="0"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 + </a:t>
                      </a:r>
                      <a:r>
                        <a:rPr kumimoji="0" lang="en-US" sz="1300" b="0" i="0" u="none" strike="noStrike" cap="none" normalizeH="0" baseline="0" dirty="0" err="1">
                          <a:ln>
                            <a:noFill/>
                          </a:ln>
                          <a:solidFill>
                            <a:schemeClr val="bg1"/>
                          </a:solidFill>
                          <a:effectLst/>
                          <a:latin typeface="Arial" panose="020B0604020202020204" pitchFamily="34" charset="0"/>
                          <a:ea typeface="ヒラギノ角ゴ Pro W3" charset="-128"/>
                          <a:cs typeface="Arial" panose="020B0604020202020204" pitchFamily="34" charset="0"/>
                        </a:rPr>
                        <a:t>CnP</a:t>
                      </a:r>
                      <a:endParaRPr kumimoji="0" lang="en-US" sz="1300" b="0"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sz="1300" b="0" baseline="0" dirty="0">
                          <a:solidFill>
                            <a:schemeClr val="bg1"/>
                          </a:solidFill>
                          <a:latin typeface="Arial" panose="020B0604020202020204" pitchFamily="34" charset="0"/>
                          <a:cs typeface="Arial" panose="020B0604020202020204" pitchFamily="34" charset="0"/>
                        </a:rPr>
                        <a:t>63.1%</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baseline="0" dirty="0">
                          <a:solidFill>
                            <a:schemeClr val="bg1"/>
                          </a:solidFill>
                          <a:latin typeface="Arial" panose="020B0604020202020204" pitchFamily="34" charset="0"/>
                          <a:cs typeface="Arial" panose="020B0604020202020204" pitchFamily="34" charset="0"/>
                        </a:rPr>
                        <a:t>39.6%</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baseline="0" dirty="0">
                          <a:solidFill>
                            <a:schemeClr val="bg1"/>
                          </a:solidFill>
                          <a:latin typeface="Arial" panose="020B0604020202020204" pitchFamily="34" charset="0"/>
                          <a:cs typeface="Arial" panose="020B0604020202020204" pitchFamily="34" charset="0"/>
                        </a:rPr>
                        <a:t>0.79</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i="1" baseline="0" dirty="0">
                          <a:solidFill>
                            <a:schemeClr val="bg1"/>
                          </a:solidFill>
                          <a:latin typeface="Arial" panose="020B0604020202020204" pitchFamily="34" charset="0"/>
                          <a:cs typeface="Arial" panose="020B0604020202020204" pitchFamily="34" charset="0"/>
                        </a:rPr>
                        <a:t>p</a:t>
                      </a:r>
                      <a:r>
                        <a:rPr lang="en-US" sz="1300" b="0" baseline="0" dirty="0">
                          <a:solidFill>
                            <a:schemeClr val="bg1"/>
                          </a:solidFill>
                          <a:latin typeface="Arial" panose="020B0604020202020204" pitchFamily="34" charset="0"/>
                          <a:cs typeface="Arial" panose="020B0604020202020204" pitchFamily="34" charset="0"/>
                        </a:rPr>
                        <a:t> = 0.033</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1"/>
                  </a:ext>
                </a:extLst>
              </a:tr>
              <a:tr h="0">
                <a:tc>
                  <a:txBody>
                    <a:bodyPr/>
                    <a:lstStyle/>
                    <a:p>
                      <a:pPr marL="0" marR="0" lvl="0" indent="9525"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cap="none" normalizeH="0" baseline="0" dirty="0" err="1">
                          <a:ln>
                            <a:noFill/>
                          </a:ln>
                          <a:solidFill>
                            <a:schemeClr val="bg1"/>
                          </a:solidFill>
                          <a:effectLst/>
                          <a:latin typeface="Arial" panose="020B0604020202020204" pitchFamily="34" charset="0"/>
                          <a:ea typeface="ヒラギノ角ゴ Pro W3" charset="-128"/>
                          <a:cs typeface="Arial" panose="020B0604020202020204" pitchFamily="34" charset="0"/>
                        </a:rPr>
                        <a:t>CnP</a:t>
                      </a:r>
                      <a:endParaRPr kumimoji="0" lang="en-US" sz="1300" b="0"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sz="1300" b="0" baseline="0" dirty="0">
                          <a:solidFill>
                            <a:schemeClr val="bg1"/>
                          </a:solidFill>
                          <a:latin typeface="Arial" panose="020B0604020202020204" pitchFamily="34" charset="0"/>
                          <a:cs typeface="Arial" panose="020B0604020202020204" pitchFamily="34" charset="0"/>
                        </a:rPr>
                        <a:t>55.5%</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0" baseline="0" dirty="0">
                          <a:solidFill>
                            <a:schemeClr val="bg1"/>
                          </a:solidFill>
                          <a:latin typeface="Arial" panose="020B0604020202020204" pitchFamily="34" charset="0"/>
                          <a:cs typeface="Arial" panose="020B0604020202020204" pitchFamily="34" charset="0"/>
                        </a:rPr>
                        <a:t>30.0%</a:t>
                      </a: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solidFill>
                        <a:latin typeface="Arial" panose="020B0604020202020204" pitchFamily="34" charset="0"/>
                        <a:cs typeface="Arial" panose="020B0604020202020204" pitchFamily="34" charset="0"/>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solidFill>
                        <a:latin typeface="Arial" panose="020B0604020202020204" pitchFamily="34" charset="0"/>
                        <a:cs typeface="Arial" panose="020B0604020202020204" pitchFamily="34" charset="0"/>
                      </a:endParaRPr>
                    </a:p>
                  </a:txBody>
                  <a:tcPr marL="91438" marR="91438" marT="45685" marB="45685"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3486087687"/>
                  </a:ext>
                </a:extLst>
              </a:tr>
            </a:tbl>
          </a:graphicData>
        </a:graphic>
      </p:graphicFrame>
      <p:sp>
        <p:nvSpPr>
          <p:cNvPr id="3" name="TextBox 2"/>
          <p:cNvSpPr txBox="1"/>
          <p:nvPr/>
        </p:nvSpPr>
        <p:spPr>
          <a:xfrm>
            <a:off x="1691641" y="3752552"/>
            <a:ext cx="3291839" cy="323165"/>
          </a:xfrm>
          <a:prstGeom prst="rect">
            <a:avLst/>
          </a:prstGeom>
          <a:noFill/>
        </p:spPr>
        <p:txBody>
          <a:bodyPr wrap="square" rtlCol="0">
            <a:spAutoFit/>
          </a:bodyPr>
          <a:lstStyle/>
          <a:p>
            <a:pPr algn="ctr"/>
            <a:r>
              <a:rPr lang="en-US" sz="1500" b="1" dirty="0"/>
              <a:t>Months after randomization</a:t>
            </a:r>
          </a:p>
        </p:txBody>
      </p:sp>
      <p:sp>
        <p:nvSpPr>
          <p:cNvPr id="20" name="TextBox 19"/>
          <p:cNvSpPr txBox="1"/>
          <p:nvPr/>
        </p:nvSpPr>
        <p:spPr>
          <a:xfrm rot="16200000">
            <a:off x="-818858" y="2261181"/>
            <a:ext cx="2082800" cy="323165"/>
          </a:xfrm>
          <a:prstGeom prst="rect">
            <a:avLst/>
          </a:prstGeom>
          <a:noFill/>
        </p:spPr>
        <p:txBody>
          <a:bodyPr wrap="square" rtlCol="0">
            <a:spAutoFit/>
          </a:bodyPr>
          <a:lstStyle/>
          <a:p>
            <a:pPr algn="ctr"/>
            <a:r>
              <a:rPr lang="en-US" sz="1500" b="1" dirty="0"/>
              <a:t>PFS (%)</a:t>
            </a:r>
          </a:p>
        </p:txBody>
      </p:sp>
      <p:sp>
        <p:nvSpPr>
          <p:cNvPr id="21" name="TextBox 20"/>
          <p:cNvSpPr txBox="1"/>
          <p:nvPr/>
        </p:nvSpPr>
        <p:spPr>
          <a:xfrm rot="16200000">
            <a:off x="5547225" y="2153654"/>
            <a:ext cx="2082800" cy="323165"/>
          </a:xfrm>
          <a:prstGeom prst="rect">
            <a:avLst/>
          </a:prstGeom>
          <a:noFill/>
        </p:spPr>
        <p:txBody>
          <a:bodyPr wrap="square" rtlCol="0">
            <a:spAutoFit/>
          </a:bodyPr>
          <a:lstStyle/>
          <a:p>
            <a:pPr algn="ctr"/>
            <a:r>
              <a:rPr lang="en-US" sz="1500" b="1"/>
              <a:t>OS </a:t>
            </a:r>
            <a:r>
              <a:rPr lang="en-US" sz="1500" b="1" dirty="0"/>
              <a:t>(%)</a:t>
            </a:r>
          </a:p>
        </p:txBody>
      </p:sp>
      <p:sp>
        <p:nvSpPr>
          <p:cNvPr id="22" name="TextBox 21"/>
          <p:cNvSpPr txBox="1"/>
          <p:nvPr/>
        </p:nvSpPr>
        <p:spPr>
          <a:xfrm>
            <a:off x="7656203" y="3752552"/>
            <a:ext cx="3291839" cy="323165"/>
          </a:xfrm>
          <a:prstGeom prst="rect">
            <a:avLst/>
          </a:prstGeom>
          <a:noFill/>
        </p:spPr>
        <p:txBody>
          <a:bodyPr wrap="square" rtlCol="0">
            <a:spAutoFit/>
          </a:bodyPr>
          <a:lstStyle/>
          <a:p>
            <a:pPr algn="ctr"/>
            <a:r>
              <a:rPr lang="en-US" sz="1500" b="1" dirty="0"/>
              <a:t>Months after randomization</a:t>
            </a:r>
          </a:p>
        </p:txBody>
      </p:sp>
      <p:sp>
        <p:nvSpPr>
          <p:cNvPr id="23" name="TextBox 22"/>
          <p:cNvSpPr txBox="1"/>
          <p:nvPr/>
        </p:nvSpPr>
        <p:spPr>
          <a:xfrm>
            <a:off x="685800" y="2989466"/>
            <a:ext cx="1179540" cy="492443"/>
          </a:xfrm>
          <a:prstGeom prst="rect">
            <a:avLst/>
          </a:prstGeom>
          <a:noFill/>
        </p:spPr>
        <p:txBody>
          <a:bodyPr wrap="square" rtlCol="0">
            <a:spAutoFit/>
          </a:bodyPr>
          <a:lstStyle/>
          <a:p>
            <a:pPr algn="r"/>
            <a:r>
              <a:rPr lang="en-US" sz="1300" b="1" dirty="0">
                <a:solidFill>
                  <a:srgbClr val="FF8000"/>
                </a:solidFill>
              </a:rPr>
              <a:t>Median</a:t>
            </a:r>
            <a:r>
              <a:rPr lang="en-US" sz="1300" b="1">
                <a:solidFill>
                  <a:srgbClr val="FF8000"/>
                </a:solidFill>
              </a:rPr>
              <a:t>: </a:t>
            </a:r>
            <a:br>
              <a:rPr lang="en-US" sz="1300" b="1">
                <a:solidFill>
                  <a:srgbClr val="FF8000"/>
                </a:solidFill>
              </a:rPr>
            </a:br>
            <a:r>
              <a:rPr lang="en-US" sz="1300" b="1">
                <a:solidFill>
                  <a:srgbClr val="FF8000"/>
                </a:solidFill>
              </a:rPr>
              <a:t>5.5 </a:t>
            </a:r>
            <a:r>
              <a:rPr lang="en-US" sz="1300" b="1" dirty="0" err="1">
                <a:solidFill>
                  <a:srgbClr val="FF8000"/>
                </a:solidFill>
              </a:rPr>
              <a:t>mo</a:t>
            </a:r>
            <a:endParaRPr lang="en-US" sz="1300" b="1" dirty="0">
              <a:solidFill>
                <a:srgbClr val="FF8000"/>
              </a:solidFill>
            </a:endParaRPr>
          </a:p>
        </p:txBody>
      </p:sp>
      <p:sp>
        <p:nvSpPr>
          <p:cNvPr id="24" name="TextBox 23"/>
          <p:cNvSpPr txBox="1"/>
          <p:nvPr/>
        </p:nvSpPr>
        <p:spPr>
          <a:xfrm>
            <a:off x="2164080" y="3017847"/>
            <a:ext cx="1798320" cy="492443"/>
          </a:xfrm>
          <a:prstGeom prst="rect">
            <a:avLst/>
          </a:prstGeom>
          <a:noFill/>
        </p:spPr>
        <p:txBody>
          <a:bodyPr wrap="square" rtlCol="0">
            <a:spAutoFit/>
          </a:bodyPr>
          <a:lstStyle/>
          <a:p>
            <a:r>
              <a:rPr lang="en-US" sz="1300" b="1" dirty="0">
                <a:solidFill>
                  <a:srgbClr val="92D050"/>
                </a:solidFill>
              </a:rPr>
              <a:t>Median</a:t>
            </a:r>
            <a:r>
              <a:rPr lang="en-US" sz="1300" b="1">
                <a:solidFill>
                  <a:srgbClr val="92D050"/>
                </a:solidFill>
              </a:rPr>
              <a:t>: </a:t>
            </a:r>
            <a:br>
              <a:rPr lang="en-US" sz="1300" b="1">
                <a:solidFill>
                  <a:srgbClr val="92D050"/>
                </a:solidFill>
              </a:rPr>
            </a:br>
            <a:r>
              <a:rPr lang="en-US" sz="1300" b="1">
                <a:solidFill>
                  <a:srgbClr val="92D050"/>
                </a:solidFill>
              </a:rPr>
              <a:t>7.0 </a:t>
            </a:r>
            <a:r>
              <a:rPr lang="en-US" sz="1300" b="1" dirty="0" err="1">
                <a:solidFill>
                  <a:srgbClr val="92D050"/>
                </a:solidFill>
              </a:rPr>
              <a:t>mo</a:t>
            </a:r>
            <a:endParaRPr lang="en-US" sz="1300" b="1" dirty="0">
              <a:solidFill>
                <a:srgbClr val="92D050"/>
              </a:solidFill>
            </a:endParaRPr>
          </a:p>
        </p:txBody>
      </p:sp>
      <p:sp>
        <p:nvSpPr>
          <p:cNvPr id="25" name="TextBox 24"/>
          <p:cNvSpPr txBox="1"/>
          <p:nvPr/>
        </p:nvSpPr>
        <p:spPr>
          <a:xfrm>
            <a:off x="7437082" y="3228860"/>
            <a:ext cx="1798320" cy="292388"/>
          </a:xfrm>
          <a:prstGeom prst="rect">
            <a:avLst/>
          </a:prstGeom>
          <a:noFill/>
        </p:spPr>
        <p:txBody>
          <a:bodyPr wrap="square" rtlCol="0">
            <a:spAutoFit/>
          </a:bodyPr>
          <a:lstStyle/>
          <a:p>
            <a:pPr algn="r"/>
            <a:r>
              <a:rPr lang="en-US" sz="1300" b="1" dirty="0">
                <a:solidFill>
                  <a:srgbClr val="FF8000"/>
                </a:solidFill>
              </a:rPr>
              <a:t>Median: 13.9 </a:t>
            </a:r>
            <a:r>
              <a:rPr lang="en-US" sz="1300" b="1" dirty="0" err="1">
                <a:solidFill>
                  <a:srgbClr val="FF8000"/>
                </a:solidFill>
              </a:rPr>
              <a:t>mo</a:t>
            </a:r>
            <a:endParaRPr lang="en-US" sz="1300" b="1" dirty="0">
              <a:solidFill>
                <a:srgbClr val="FF8000"/>
              </a:solidFill>
            </a:endParaRPr>
          </a:p>
        </p:txBody>
      </p:sp>
      <p:sp>
        <p:nvSpPr>
          <p:cNvPr id="26" name="TextBox 25"/>
          <p:cNvSpPr txBox="1"/>
          <p:nvPr/>
        </p:nvSpPr>
        <p:spPr>
          <a:xfrm>
            <a:off x="9861180" y="3228860"/>
            <a:ext cx="1798320" cy="292388"/>
          </a:xfrm>
          <a:prstGeom prst="rect">
            <a:avLst/>
          </a:prstGeom>
          <a:noFill/>
        </p:spPr>
        <p:txBody>
          <a:bodyPr wrap="square" rtlCol="0">
            <a:spAutoFit/>
          </a:bodyPr>
          <a:lstStyle/>
          <a:p>
            <a:r>
              <a:rPr lang="en-US" sz="1300" b="1" dirty="0">
                <a:solidFill>
                  <a:srgbClr val="92D050"/>
                </a:solidFill>
              </a:rPr>
              <a:t>Median: 18.5 </a:t>
            </a:r>
            <a:r>
              <a:rPr lang="en-US" sz="1300" b="1" dirty="0" err="1">
                <a:solidFill>
                  <a:srgbClr val="92D050"/>
                </a:solidFill>
              </a:rPr>
              <a:t>mo</a:t>
            </a:r>
            <a:endParaRPr lang="en-US" sz="1300" b="1" dirty="0">
              <a:solidFill>
                <a:srgbClr val="92D050"/>
              </a:solidFill>
            </a:endParaRPr>
          </a:p>
        </p:txBody>
      </p:sp>
      <p:sp>
        <p:nvSpPr>
          <p:cNvPr id="19" name="TextBox 18"/>
          <p:cNvSpPr txBox="1"/>
          <p:nvPr/>
        </p:nvSpPr>
        <p:spPr>
          <a:xfrm>
            <a:off x="4419600" y="1323503"/>
            <a:ext cx="2545042" cy="338554"/>
          </a:xfrm>
          <a:prstGeom prst="rect">
            <a:avLst/>
          </a:prstGeom>
          <a:noFill/>
        </p:spPr>
        <p:txBody>
          <a:bodyPr wrap="square" rtlCol="0">
            <a:spAutoFit/>
          </a:bodyPr>
          <a:lstStyle/>
          <a:p>
            <a:r>
              <a:rPr lang="en-US" sz="1600" dirty="0" err="1"/>
              <a:t>Atezo</a:t>
            </a:r>
            <a:r>
              <a:rPr lang="en-US" sz="1600" dirty="0"/>
              <a:t> + </a:t>
            </a:r>
            <a:r>
              <a:rPr lang="en-US" sz="1600" dirty="0" err="1"/>
              <a:t>CnP</a:t>
            </a:r>
            <a:r>
              <a:rPr lang="en-US" sz="1600" dirty="0"/>
              <a:t> </a:t>
            </a:r>
          </a:p>
        </p:txBody>
      </p:sp>
      <p:cxnSp>
        <p:nvCxnSpPr>
          <p:cNvPr id="5" name="Straight Connector 4"/>
          <p:cNvCxnSpPr/>
          <p:nvPr/>
        </p:nvCxnSpPr>
        <p:spPr bwMode="auto">
          <a:xfrm>
            <a:off x="3962400" y="1524000"/>
            <a:ext cx="457200" cy="0"/>
          </a:xfrm>
          <a:prstGeom prst="line">
            <a:avLst/>
          </a:prstGeom>
          <a:solidFill>
            <a:schemeClr val="accent1"/>
          </a:solid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a:off x="3962400" y="1865411"/>
            <a:ext cx="457200" cy="0"/>
          </a:xfrm>
          <a:prstGeom prst="line">
            <a:avLst/>
          </a:prstGeom>
          <a:solidFill>
            <a:schemeClr val="accent1"/>
          </a:solidFill>
          <a:ln w="38100" cap="flat" cmpd="sng" algn="ctr">
            <a:solidFill>
              <a:srgbClr val="FF8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4419600" y="1656739"/>
            <a:ext cx="2545042" cy="338554"/>
          </a:xfrm>
          <a:prstGeom prst="rect">
            <a:avLst/>
          </a:prstGeom>
          <a:noFill/>
        </p:spPr>
        <p:txBody>
          <a:bodyPr wrap="square" rtlCol="0">
            <a:spAutoFit/>
          </a:bodyPr>
          <a:lstStyle/>
          <a:p>
            <a:r>
              <a:rPr lang="en-US" sz="1600" dirty="0" err="1"/>
              <a:t>CnP</a:t>
            </a:r>
            <a:endParaRPr lang="en-US" sz="1600" dirty="0"/>
          </a:p>
        </p:txBody>
      </p:sp>
    </p:spTree>
    <p:extLst>
      <p:ext uri="{BB962C8B-B14F-4D97-AF65-F5344CB8AC3E}">
        <p14:creationId xmlns:p14="http://schemas.microsoft.com/office/powerpoint/2010/main" val="26698413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5660C3-9748-1B40-B3A2-5E8E2B1782CC}"/>
              </a:ext>
            </a:extLst>
          </p:cNvPr>
          <p:cNvSpPr/>
          <p:nvPr/>
        </p:nvSpPr>
        <p:spPr>
          <a:xfrm>
            <a:off x="993913" y="857800"/>
            <a:ext cx="10069551" cy="2862322"/>
          </a:xfrm>
          <a:prstGeom prst="rect">
            <a:avLst/>
          </a:prstGeom>
        </p:spPr>
        <p:txBody>
          <a:bodyPr wrap="square">
            <a:spAutoFit/>
          </a:bodyPr>
          <a:lstStyle/>
          <a:p>
            <a:r>
              <a:rPr lang="en-US" sz="3600" b="1" kern="0" dirty="0">
                <a:solidFill>
                  <a:srgbClr val="BBE0E3"/>
                </a:solidFill>
                <a:latin typeface="Arial" panose="020B0604020202020204" pitchFamily="34" charset="0"/>
                <a:ea typeface="ＭＳ Ｐゴシック"/>
              </a:rPr>
              <a:t>IMpower110: Interim Overall Survival (OS) Analysis of a Phase III Study of </a:t>
            </a:r>
            <a:r>
              <a:rPr lang="en-US" sz="3600" b="1" kern="0" dirty="0" err="1">
                <a:solidFill>
                  <a:srgbClr val="BBE0E3"/>
                </a:solidFill>
                <a:latin typeface="Arial" panose="020B0604020202020204" pitchFamily="34" charset="0"/>
                <a:ea typeface="ＭＳ Ｐゴシック"/>
              </a:rPr>
              <a:t>Atezolizumab</a:t>
            </a:r>
            <a:r>
              <a:rPr lang="en-US" sz="3600" b="1" kern="0" dirty="0">
                <a:solidFill>
                  <a:srgbClr val="BBE0E3"/>
                </a:solidFill>
                <a:latin typeface="Arial" panose="020B0604020202020204" pitchFamily="34" charset="0"/>
                <a:ea typeface="ＭＳ Ｐゴシック"/>
              </a:rPr>
              <a:t> (</a:t>
            </a:r>
            <a:r>
              <a:rPr lang="en-US" sz="3600" b="1" kern="0" dirty="0" err="1">
                <a:solidFill>
                  <a:srgbClr val="BBE0E3"/>
                </a:solidFill>
                <a:latin typeface="Arial" panose="020B0604020202020204" pitchFamily="34" charset="0"/>
                <a:ea typeface="ＭＳ Ｐゴシック"/>
              </a:rPr>
              <a:t>atezo</a:t>
            </a:r>
            <a:r>
              <a:rPr lang="en-US" sz="3600" b="1" kern="0" dirty="0">
                <a:solidFill>
                  <a:srgbClr val="BBE0E3"/>
                </a:solidFill>
                <a:latin typeface="Arial" panose="020B0604020202020204" pitchFamily="34" charset="0"/>
                <a:ea typeface="ＭＳ Ｐゴシック"/>
              </a:rPr>
              <a:t>) vs Platinum-Based Chemotherapy (chemo) as First-Line (1L) Treatment (</a:t>
            </a:r>
            <a:r>
              <a:rPr lang="en-US" sz="3600" b="1" kern="0" dirty="0" err="1">
                <a:solidFill>
                  <a:srgbClr val="BBE0E3"/>
                </a:solidFill>
                <a:latin typeface="Arial" panose="020B0604020202020204" pitchFamily="34" charset="0"/>
                <a:ea typeface="ＭＳ Ｐゴシック"/>
              </a:rPr>
              <a:t>tx</a:t>
            </a:r>
            <a:r>
              <a:rPr lang="en-US" sz="3600" b="1" kern="0" dirty="0">
                <a:solidFill>
                  <a:srgbClr val="BBE0E3"/>
                </a:solidFill>
                <a:latin typeface="Arial" panose="020B0604020202020204" pitchFamily="34" charset="0"/>
                <a:ea typeface="ＭＳ Ｐゴシック"/>
              </a:rPr>
              <a:t>) in PD-L1-Selected NSCLC </a:t>
            </a:r>
            <a:r>
              <a:rPr lang="en-US" sz="3600" b="1" kern="0" cap="all" dirty="0">
                <a:solidFill>
                  <a:srgbClr val="BBE0E3"/>
                </a:solidFill>
                <a:latin typeface="Arial"/>
                <a:ea typeface="ＭＳ Ｐゴシック"/>
              </a:rPr>
              <a:t> </a:t>
            </a:r>
            <a:endParaRPr lang="en-US" dirty="0"/>
          </a:p>
        </p:txBody>
      </p:sp>
      <p:sp>
        <p:nvSpPr>
          <p:cNvPr id="8" name="Subtitle 2">
            <a:extLst>
              <a:ext uri="{FF2B5EF4-FFF2-40B4-BE49-F238E27FC236}">
                <a16:creationId xmlns:a16="http://schemas.microsoft.com/office/drawing/2014/main" id="{A31FADD8-2D23-6249-B37E-2FB4DB825EBA}"/>
              </a:ext>
            </a:extLst>
          </p:cNvPr>
          <p:cNvSpPr txBox="1">
            <a:spLocks/>
          </p:cNvSpPr>
          <p:nvPr/>
        </p:nvSpPr>
        <p:spPr>
          <a:xfrm>
            <a:off x="993913" y="4181787"/>
            <a:ext cx="10363200" cy="955497"/>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indent="0">
              <a:buNone/>
            </a:pPr>
            <a:r>
              <a:rPr lang="en-US" sz="3000" kern="0" dirty="0" err="1"/>
              <a:t>Spigel</a:t>
            </a:r>
            <a:r>
              <a:rPr lang="en-US" sz="3000" kern="0" dirty="0"/>
              <a:t> D et al. </a:t>
            </a:r>
            <a:br>
              <a:rPr lang="en-US" sz="3000" kern="0" dirty="0"/>
            </a:br>
            <a:r>
              <a:rPr lang="en-US" sz="3000" i="1" kern="0" dirty="0"/>
              <a:t>Proc ESMO </a:t>
            </a:r>
            <a:r>
              <a:rPr lang="en-US" sz="3000" kern="0" dirty="0"/>
              <a:t>2019;Abstract LBA78.</a:t>
            </a:r>
          </a:p>
        </p:txBody>
      </p:sp>
    </p:spTree>
    <p:extLst>
      <p:ext uri="{BB962C8B-B14F-4D97-AF65-F5344CB8AC3E}">
        <p14:creationId xmlns:p14="http://schemas.microsoft.com/office/powerpoint/2010/main" val="10794746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id="{E220DF2E-F021-F145-B0DD-9617B7E97A11}"/>
              </a:ext>
            </a:extLst>
          </p:cNvPr>
          <p:cNvSpPr>
            <a:spLocks noChangeArrowheads="1"/>
          </p:cNvSpPr>
          <p:nvPr/>
        </p:nvSpPr>
        <p:spPr bwMode="auto">
          <a:xfrm>
            <a:off x="780824" y="1471312"/>
            <a:ext cx="10660566" cy="3579153"/>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2" name="Title 1">
            <a:extLst>
              <a:ext uri="{FF2B5EF4-FFF2-40B4-BE49-F238E27FC236}">
                <a16:creationId xmlns:a16="http://schemas.microsoft.com/office/drawing/2014/main" id="{01F1CEFB-565C-7A4A-B477-59AAC8AADBF3}"/>
              </a:ext>
            </a:extLst>
          </p:cNvPr>
          <p:cNvSpPr>
            <a:spLocks noGrp="1"/>
          </p:cNvSpPr>
          <p:nvPr>
            <p:ph type="title"/>
          </p:nvPr>
        </p:nvSpPr>
        <p:spPr/>
        <p:txBody>
          <a:bodyPr/>
          <a:lstStyle/>
          <a:p>
            <a:r>
              <a:rPr lang="en-US" dirty="0"/>
              <a:t>IMpower110 Interim OS Analysis </a:t>
            </a:r>
            <a:br>
              <a:rPr lang="en-US" dirty="0"/>
            </a:br>
            <a:r>
              <a:rPr lang="en-US" sz="2000" dirty="0"/>
              <a:t>(Squamous and </a:t>
            </a:r>
            <a:r>
              <a:rPr lang="en-US" sz="2000" dirty="0" err="1"/>
              <a:t>Nonsquamous</a:t>
            </a:r>
            <a:r>
              <a:rPr lang="en-US" sz="2000" dirty="0"/>
              <a:t>)</a:t>
            </a:r>
          </a:p>
        </p:txBody>
      </p:sp>
      <p:graphicFrame>
        <p:nvGraphicFramePr>
          <p:cNvPr id="5" name="Content Placeholder 4">
            <a:extLst>
              <a:ext uri="{FF2B5EF4-FFF2-40B4-BE49-F238E27FC236}">
                <a16:creationId xmlns:a16="http://schemas.microsoft.com/office/drawing/2014/main" id="{C94584C2-475E-624C-9B1B-5E63E9458ECA}"/>
              </a:ext>
            </a:extLst>
          </p:cNvPr>
          <p:cNvGraphicFramePr>
            <a:graphicFrameLocks noGrp="1"/>
          </p:cNvGraphicFramePr>
          <p:nvPr>
            <p:ph idx="1"/>
            <p:extLst>
              <p:ext uri="{D42A27DB-BD31-4B8C-83A1-F6EECF244321}">
                <p14:modId xmlns:p14="http://schemas.microsoft.com/office/powerpoint/2010/main" val="4208948020"/>
              </p:ext>
            </p:extLst>
          </p:nvPr>
        </p:nvGraphicFramePr>
        <p:xfrm>
          <a:off x="914639" y="1589680"/>
          <a:ext cx="10363199" cy="3343828"/>
        </p:xfrm>
        <a:graphic>
          <a:graphicData uri="http://schemas.openxmlformats.org/drawingml/2006/table">
            <a:tbl>
              <a:tblPr firstRow="1" bandRow="1">
                <a:tableStyleId>{21E4AEA4-8DFA-4A89-87EB-49C32662AFE0}</a:tableStyleId>
              </a:tblPr>
              <a:tblGrid>
                <a:gridCol w="1616927">
                  <a:extLst>
                    <a:ext uri="{9D8B030D-6E8A-4147-A177-3AD203B41FA5}">
                      <a16:colId xmlns:a16="http://schemas.microsoft.com/office/drawing/2014/main" val="108106804"/>
                    </a:ext>
                  </a:extLst>
                </a:gridCol>
                <a:gridCol w="1343987">
                  <a:extLst>
                    <a:ext uri="{9D8B030D-6E8A-4147-A177-3AD203B41FA5}">
                      <a16:colId xmlns:a16="http://schemas.microsoft.com/office/drawing/2014/main" val="3308863858"/>
                    </a:ext>
                  </a:extLst>
                </a:gridCol>
                <a:gridCol w="1480457">
                  <a:extLst>
                    <a:ext uri="{9D8B030D-6E8A-4147-A177-3AD203B41FA5}">
                      <a16:colId xmlns:a16="http://schemas.microsoft.com/office/drawing/2014/main" val="2095871491"/>
                    </a:ext>
                  </a:extLst>
                </a:gridCol>
                <a:gridCol w="1480457">
                  <a:extLst>
                    <a:ext uri="{9D8B030D-6E8A-4147-A177-3AD203B41FA5}">
                      <a16:colId xmlns:a16="http://schemas.microsoft.com/office/drawing/2014/main" val="3347079447"/>
                    </a:ext>
                  </a:extLst>
                </a:gridCol>
                <a:gridCol w="1480457">
                  <a:extLst>
                    <a:ext uri="{9D8B030D-6E8A-4147-A177-3AD203B41FA5}">
                      <a16:colId xmlns:a16="http://schemas.microsoft.com/office/drawing/2014/main" val="1606566228"/>
                    </a:ext>
                  </a:extLst>
                </a:gridCol>
                <a:gridCol w="1480457">
                  <a:extLst>
                    <a:ext uri="{9D8B030D-6E8A-4147-A177-3AD203B41FA5}">
                      <a16:colId xmlns:a16="http://schemas.microsoft.com/office/drawing/2014/main" val="572390425"/>
                    </a:ext>
                  </a:extLst>
                </a:gridCol>
                <a:gridCol w="1480457">
                  <a:extLst>
                    <a:ext uri="{9D8B030D-6E8A-4147-A177-3AD203B41FA5}">
                      <a16:colId xmlns:a16="http://schemas.microsoft.com/office/drawing/2014/main" val="405543478"/>
                    </a:ext>
                  </a:extLst>
                </a:gridCol>
              </a:tblGrid>
              <a:tr h="931774">
                <a:tc rowSpan="2">
                  <a:txBody>
                    <a:bodyPr/>
                    <a:lstStyle/>
                    <a:p>
                      <a:endParaRPr lang="en-US" sz="19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gridSpan="2">
                  <a:txBody>
                    <a:bodyPr/>
                    <a:lstStyle/>
                    <a:p>
                      <a:pPr algn="ctr"/>
                      <a:r>
                        <a:rPr lang="en-US" sz="1900" dirty="0">
                          <a:solidFill>
                            <a:schemeClr val="tx1"/>
                          </a:solidFill>
                        </a:rPr>
                        <a:t>TC3 or IC3 WT</a:t>
                      </a:r>
                    </a:p>
                    <a:p>
                      <a:pPr algn="ctr"/>
                      <a:r>
                        <a:rPr lang="en-US" sz="1900" dirty="0">
                          <a:solidFill>
                            <a:schemeClr val="tx1"/>
                          </a:solidFill>
                        </a:rPr>
                        <a:t>(</a:t>
                      </a:r>
                      <a:r>
                        <a:rPr lang="en-US" sz="1900" b="1" kern="1200" dirty="0">
                          <a:solidFill>
                            <a:schemeClr val="tx1"/>
                          </a:solidFill>
                          <a:effectLst/>
                          <a:latin typeface="+mn-lt"/>
                          <a:ea typeface="+mn-ea"/>
                          <a:cs typeface="+mn-cs"/>
                        </a:rPr>
                        <a:t>≥50% TC or ≥10% IC)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hMerge="1">
                  <a:txBody>
                    <a:bodyPr/>
                    <a:lstStyle/>
                    <a:p>
                      <a:endParaRPr lang="en-US" dirty="0"/>
                    </a:p>
                  </a:txBody>
                  <a:tcPr/>
                </a:tc>
                <a:tc gridSpan="2">
                  <a:txBody>
                    <a:bodyPr/>
                    <a:lstStyle/>
                    <a:p>
                      <a:pPr algn="ctr"/>
                      <a:r>
                        <a:rPr lang="en-US" sz="1900" dirty="0">
                          <a:solidFill>
                            <a:schemeClr val="tx1"/>
                          </a:solidFill>
                        </a:rPr>
                        <a:t>TC2/3 or IC2/3 WT</a:t>
                      </a:r>
                    </a:p>
                    <a:p>
                      <a:pPr algn="ctr"/>
                      <a:r>
                        <a:rPr lang="en-US" sz="1900" dirty="0">
                          <a:solidFill>
                            <a:schemeClr val="tx1"/>
                          </a:solidFill>
                        </a:rPr>
                        <a:t>(</a:t>
                      </a:r>
                      <a:r>
                        <a:rPr lang="en-US" sz="1900" b="1" kern="1200" dirty="0">
                          <a:solidFill>
                            <a:schemeClr val="tx1"/>
                          </a:solidFill>
                          <a:effectLst/>
                          <a:latin typeface="+mn-lt"/>
                          <a:ea typeface="+mn-ea"/>
                          <a:cs typeface="+mn-cs"/>
                        </a:rPr>
                        <a:t>≥5% TC or IC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hMerge="1">
                  <a:txBody>
                    <a:bodyPr/>
                    <a:lstStyle/>
                    <a:p>
                      <a:endParaRPr lang="en-US" dirty="0"/>
                    </a:p>
                  </a:txBody>
                  <a:tcPr/>
                </a:tc>
                <a:tc gridSpan="2">
                  <a:txBody>
                    <a:bodyPr/>
                    <a:lstStyle/>
                    <a:p>
                      <a:pPr algn="ctr"/>
                      <a:r>
                        <a:rPr lang="en-US" sz="1900" dirty="0">
                          <a:solidFill>
                            <a:schemeClr val="tx1"/>
                          </a:solidFill>
                        </a:rPr>
                        <a:t>TC1/2/3 or IC 1/2/3 WT</a:t>
                      </a:r>
                    </a:p>
                    <a:p>
                      <a:pPr algn="ctr"/>
                      <a:r>
                        <a:rPr lang="en-US" sz="1900" dirty="0">
                          <a:solidFill>
                            <a:schemeClr val="tx1"/>
                          </a:solidFill>
                        </a:rPr>
                        <a:t>(</a:t>
                      </a:r>
                      <a:r>
                        <a:rPr lang="en-US" sz="1900" b="1" kern="1200" dirty="0">
                          <a:solidFill>
                            <a:schemeClr val="tx1"/>
                          </a:solidFill>
                          <a:effectLst/>
                          <a:latin typeface="+mn-lt"/>
                          <a:ea typeface="+mn-ea"/>
                          <a:cs typeface="+mn-cs"/>
                        </a:rPr>
                        <a:t>≥1% TC or IC)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hMerge="1">
                  <a:txBody>
                    <a:bodyPr/>
                    <a:lstStyle/>
                    <a:p>
                      <a:endParaRPr lang="en-US" dirty="0"/>
                    </a:p>
                  </a:txBody>
                  <a:tcPr/>
                </a:tc>
                <a:extLst>
                  <a:ext uri="{0D108BD9-81ED-4DB2-BD59-A6C34878D82A}">
                    <a16:rowId xmlns:a16="http://schemas.microsoft.com/office/drawing/2014/main" val="1004769256"/>
                  </a:ext>
                </a:extLst>
              </a:tr>
              <a:tr h="804018">
                <a:tc vMerge="1">
                  <a:txBody>
                    <a:bodyPr/>
                    <a:lstStyle/>
                    <a:p>
                      <a:endParaRPr lang="en-US" sz="19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900" b="1" dirty="0" err="1">
                          <a:solidFill>
                            <a:schemeClr val="tx1"/>
                          </a:solidFill>
                        </a:rPr>
                        <a:t>Atezo</a:t>
                      </a:r>
                      <a:endParaRPr lang="en-US" sz="1900" b="1" dirty="0">
                        <a:solidFill>
                          <a:schemeClr val="tx1"/>
                        </a:solidFill>
                      </a:endParaRPr>
                    </a:p>
                    <a:p>
                      <a:pPr algn="ctr"/>
                      <a:r>
                        <a:rPr lang="en-US" sz="1900" b="1" dirty="0">
                          <a:solidFill>
                            <a:schemeClr val="tx1"/>
                          </a:solidFill>
                        </a:rPr>
                        <a:t>(n = 107)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900" b="1" dirty="0">
                          <a:solidFill>
                            <a:schemeClr val="tx1"/>
                          </a:solidFill>
                        </a:rPr>
                        <a:t>Chemo</a:t>
                      </a:r>
                    </a:p>
                    <a:p>
                      <a:pPr algn="ctr"/>
                      <a:r>
                        <a:rPr lang="en-US" sz="1900" b="1" dirty="0">
                          <a:solidFill>
                            <a:schemeClr val="tx1"/>
                          </a:solidFill>
                        </a:rPr>
                        <a:t>(n = 98)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900" b="1" dirty="0" err="1">
                          <a:solidFill>
                            <a:schemeClr val="tx1"/>
                          </a:solidFill>
                        </a:rPr>
                        <a:t>Atezo</a:t>
                      </a:r>
                      <a:endParaRPr lang="en-US" sz="1900" b="1" dirty="0">
                        <a:solidFill>
                          <a:schemeClr val="tx1"/>
                        </a:solidFill>
                      </a:endParaRPr>
                    </a:p>
                    <a:p>
                      <a:pPr algn="ctr"/>
                      <a:r>
                        <a:rPr lang="en-US" sz="1900" b="1" dirty="0">
                          <a:solidFill>
                            <a:schemeClr val="tx1"/>
                          </a:solidFill>
                        </a:rPr>
                        <a:t>(n = 166)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900" b="1" dirty="0">
                          <a:solidFill>
                            <a:schemeClr val="tx1"/>
                          </a:solidFill>
                        </a:rPr>
                        <a:t>Chemo</a:t>
                      </a:r>
                    </a:p>
                    <a:p>
                      <a:pPr algn="ctr"/>
                      <a:r>
                        <a:rPr lang="en-US" sz="1900" b="1" dirty="0">
                          <a:solidFill>
                            <a:schemeClr val="tx1"/>
                          </a:solidFill>
                        </a:rPr>
                        <a:t>(n = 162)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900" b="1" dirty="0" err="1">
                          <a:solidFill>
                            <a:schemeClr val="tx1"/>
                          </a:solidFill>
                        </a:rPr>
                        <a:t>Atezo</a:t>
                      </a:r>
                      <a:endParaRPr lang="en-US" sz="1900" b="1" dirty="0">
                        <a:solidFill>
                          <a:schemeClr val="tx1"/>
                        </a:solidFill>
                      </a:endParaRPr>
                    </a:p>
                    <a:p>
                      <a:pPr algn="ctr"/>
                      <a:r>
                        <a:rPr lang="en-US" sz="1900" b="1" dirty="0">
                          <a:solidFill>
                            <a:schemeClr val="tx1"/>
                          </a:solidFill>
                        </a:rPr>
                        <a:t>(n = 277)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tc>
                  <a:txBody>
                    <a:bodyPr/>
                    <a:lstStyle/>
                    <a:p>
                      <a:pPr algn="ctr"/>
                      <a:r>
                        <a:rPr lang="en-US" sz="1900" b="1" dirty="0">
                          <a:solidFill>
                            <a:schemeClr val="tx1"/>
                          </a:solidFill>
                        </a:rPr>
                        <a:t>Chemo</a:t>
                      </a:r>
                    </a:p>
                    <a:p>
                      <a:pPr algn="ctr"/>
                      <a:r>
                        <a:rPr lang="en-US" sz="1900" b="1" dirty="0">
                          <a:solidFill>
                            <a:schemeClr val="tx1"/>
                          </a:solidFill>
                        </a:rPr>
                        <a:t>(n = 277)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2B4F"/>
                    </a:solidFill>
                  </a:tcPr>
                </a:tc>
                <a:extLst>
                  <a:ext uri="{0D108BD9-81ED-4DB2-BD59-A6C34878D82A}">
                    <a16:rowId xmlns:a16="http://schemas.microsoft.com/office/drawing/2014/main" val="3830682307"/>
                  </a:ext>
                </a:extLst>
              </a:tr>
              <a:tr h="804018">
                <a:tc>
                  <a:txBody>
                    <a:bodyPr/>
                    <a:lstStyle/>
                    <a:p>
                      <a:r>
                        <a:rPr lang="en-US" sz="1900" dirty="0">
                          <a:solidFill>
                            <a:schemeClr val="tx1"/>
                          </a:solidFill>
                        </a:rPr>
                        <a:t>Overall survival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900" dirty="0">
                          <a:solidFill>
                            <a:schemeClr val="tx1"/>
                          </a:solidFill>
                        </a:rPr>
                        <a:t>20.2 </a:t>
                      </a:r>
                      <a:r>
                        <a:rPr lang="en-US" sz="1900" dirty="0" err="1">
                          <a:solidFill>
                            <a:schemeClr val="tx1"/>
                          </a:solidFill>
                        </a:rPr>
                        <a:t>mo</a:t>
                      </a:r>
                      <a:endParaRPr lang="en-US" sz="1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900" dirty="0">
                          <a:solidFill>
                            <a:schemeClr val="tx1"/>
                          </a:solidFill>
                        </a:rPr>
                        <a:t>13.1 </a:t>
                      </a:r>
                      <a:r>
                        <a:rPr lang="en-US" sz="1900" dirty="0" err="1">
                          <a:solidFill>
                            <a:schemeClr val="tx1"/>
                          </a:solidFill>
                        </a:rPr>
                        <a:t>mo</a:t>
                      </a:r>
                      <a:endParaRPr lang="en-US" sz="1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900" dirty="0">
                          <a:solidFill>
                            <a:schemeClr val="tx1"/>
                          </a:solidFill>
                        </a:rPr>
                        <a:t>18.2 </a:t>
                      </a:r>
                      <a:r>
                        <a:rPr lang="en-US" sz="1900" dirty="0" err="1">
                          <a:solidFill>
                            <a:schemeClr val="tx1"/>
                          </a:solidFill>
                        </a:rPr>
                        <a:t>mo</a:t>
                      </a:r>
                      <a:endParaRPr lang="en-US" sz="1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900" dirty="0">
                          <a:solidFill>
                            <a:schemeClr val="tx1"/>
                          </a:solidFill>
                        </a:rPr>
                        <a:t>14.9 </a:t>
                      </a:r>
                      <a:r>
                        <a:rPr lang="en-US" sz="1900" dirty="0" err="1">
                          <a:solidFill>
                            <a:schemeClr val="tx1"/>
                          </a:solidFill>
                        </a:rPr>
                        <a:t>mo</a:t>
                      </a:r>
                      <a:endParaRPr lang="en-US" sz="1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900" dirty="0">
                          <a:solidFill>
                            <a:schemeClr val="tx1"/>
                          </a:solidFill>
                        </a:rPr>
                        <a:t>17.5 </a:t>
                      </a:r>
                      <a:r>
                        <a:rPr lang="en-US" sz="1900" dirty="0" err="1">
                          <a:solidFill>
                            <a:schemeClr val="tx1"/>
                          </a:solidFill>
                        </a:rPr>
                        <a:t>mo</a:t>
                      </a:r>
                      <a:endParaRPr lang="en-US" sz="1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sz="1900" dirty="0">
                          <a:solidFill>
                            <a:schemeClr val="tx1"/>
                          </a:solidFill>
                        </a:rPr>
                        <a:t>14.1 </a:t>
                      </a:r>
                      <a:r>
                        <a:rPr lang="en-US" sz="1900" dirty="0" err="1">
                          <a:solidFill>
                            <a:schemeClr val="tx1"/>
                          </a:solidFill>
                        </a:rPr>
                        <a:t>mo</a:t>
                      </a:r>
                      <a:endParaRPr lang="en-US" sz="1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243421655"/>
                  </a:ext>
                </a:extLst>
              </a:tr>
              <a:tr h="804018">
                <a:tc>
                  <a:txBody>
                    <a:bodyPr/>
                    <a:lstStyle/>
                    <a:p>
                      <a:r>
                        <a:rPr lang="en-US" sz="1900" dirty="0">
                          <a:solidFill>
                            <a:schemeClr val="tx1"/>
                          </a:solidFill>
                        </a:rPr>
                        <a:t>Hazard ratio</a:t>
                      </a:r>
                    </a:p>
                    <a:p>
                      <a:r>
                        <a:rPr lang="en-US" sz="1900" dirty="0">
                          <a:solidFill>
                            <a:schemeClr val="tx1"/>
                          </a:solidFill>
                        </a:rPr>
                        <a:t>(</a:t>
                      </a:r>
                      <a:r>
                        <a:rPr lang="en-US" sz="1900" i="1" dirty="0">
                          <a:solidFill>
                            <a:schemeClr val="tx1"/>
                          </a:solidFill>
                        </a:rPr>
                        <a:t>p</a:t>
                      </a:r>
                      <a:r>
                        <a:rPr lang="en-US" sz="1900" dirty="0">
                          <a:solidFill>
                            <a:schemeClr val="tx1"/>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gridSpan="2">
                  <a:txBody>
                    <a:bodyPr/>
                    <a:lstStyle/>
                    <a:p>
                      <a:pPr algn="ctr"/>
                      <a:r>
                        <a:rPr lang="en-US" sz="1900" dirty="0">
                          <a:solidFill>
                            <a:schemeClr val="tx1"/>
                          </a:solidFill>
                        </a:rPr>
                        <a:t>0.59 </a:t>
                      </a:r>
                    </a:p>
                    <a:p>
                      <a:pPr algn="ctr"/>
                      <a:r>
                        <a:rPr lang="en-US" sz="1900" dirty="0">
                          <a:solidFill>
                            <a:schemeClr val="tx1"/>
                          </a:solidFill>
                        </a:rPr>
                        <a:t>(0.0106)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hMerge="1">
                  <a:txBody>
                    <a:bodyPr/>
                    <a:lstStyle/>
                    <a:p>
                      <a:endParaRPr lang="en-US" dirty="0">
                        <a:solidFill>
                          <a:schemeClr val="tx2"/>
                        </a:solidFill>
                      </a:endParaRPr>
                    </a:p>
                  </a:txBody>
                  <a:tcPr/>
                </a:tc>
                <a:tc gridSpan="2">
                  <a:txBody>
                    <a:bodyPr/>
                    <a:lstStyle/>
                    <a:p>
                      <a:pPr algn="ctr"/>
                      <a:r>
                        <a:rPr lang="en-US" sz="1900" dirty="0">
                          <a:solidFill>
                            <a:schemeClr val="tx1"/>
                          </a:solidFill>
                        </a:rPr>
                        <a:t>0.72 </a:t>
                      </a:r>
                    </a:p>
                    <a:p>
                      <a:pPr algn="ctr"/>
                      <a:r>
                        <a:rPr lang="en-US" sz="1900" dirty="0">
                          <a:solidFill>
                            <a:schemeClr val="tx1"/>
                          </a:solidFill>
                        </a:rPr>
                        <a:t>(0.0416)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hMerge="1">
                  <a:txBody>
                    <a:bodyPr/>
                    <a:lstStyle/>
                    <a:p>
                      <a:pPr algn="ctr"/>
                      <a:endParaRPr lang="en-US" dirty="0">
                        <a:solidFill>
                          <a:schemeClr val="tx2"/>
                        </a:solidFill>
                      </a:endParaRPr>
                    </a:p>
                  </a:txBody>
                  <a:tcPr/>
                </a:tc>
                <a:tc gridSpan="2">
                  <a:txBody>
                    <a:bodyPr/>
                    <a:lstStyle/>
                    <a:p>
                      <a:pPr algn="ctr"/>
                      <a:r>
                        <a:rPr lang="en-US" sz="1900" dirty="0">
                          <a:solidFill>
                            <a:schemeClr val="tx1"/>
                          </a:solidFill>
                        </a:rPr>
                        <a:t>0.83 </a:t>
                      </a:r>
                    </a:p>
                    <a:p>
                      <a:pPr algn="ctr"/>
                      <a:r>
                        <a:rPr lang="en-US" sz="1900" dirty="0">
                          <a:solidFill>
                            <a:schemeClr val="tx1"/>
                          </a:solidFill>
                        </a:rPr>
                        <a:t>(0.1481)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hMerge="1">
                  <a:txBody>
                    <a:bodyPr/>
                    <a:lstStyle/>
                    <a:p>
                      <a:pPr algn="ctr"/>
                      <a:endParaRPr lang="en-US" dirty="0">
                        <a:solidFill>
                          <a:schemeClr val="tx2"/>
                        </a:solidFill>
                      </a:endParaRPr>
                    </a:p>
                  </a:txBody>
                  <a:tcPr/>
                </a:tc>
                <a:extLst>
                  <a:ext uri="{0D108BD9-81ED-4DB2-BD59-A6C34878D82A}">
                    <a16:rowId xmlns:a16="http://schemas.microsoft.com/office/drawing/2014/main" val="875255800"/>
                  </a:ext>
                </a:extLst>
              </a:tr>
            </a:tbl>
          </a:graphicData>
        </a:graphic>
      </p:graphicFrame>
      <p:sp>
        <p:nvSpPr>
          <p:cNvPr id="4" name="TextBox 3">
            <a:extLst>
              <a:ext uri="{FF2B5EF4-FFF2-40B4-BE49-F238E27FC236}">
                <a16:creationId xmlns:a16="http://schemas.microsoft.com/office/drawing/2014/main" id="{D7DB29B2-76D4-A445-BAA2-75F3C70BE7CD}"/>
              </a:ext>
            </a:extLst>
          </p:cNvPr>
          <p:cNvSpPr txBox="1"/>
          <p:nvPr/>
        </p:nvSpPr>
        <p:spPr>
          <a:xfrm>
            <a:off x="180992" y="6323849"/>
            <a:ext cx="4906984" cy="338554"/>
          </a:xfrm>
          <a:prstGeom prst="rect">
            <a:avLst/>
          </a:prstGeom>
          <a:noFill/>
        </p:spPr>
        <p:txBody>
          <a:bodyPr wrap="none" rtlCol="0">
            <a:spAutoFit/>
          </a:bodyPr>
          <a:lstStyle/>
          <a:p>
            <a:r>
              <a:rPr lang="en-US" sz="1600" dirty="0" err="1"/>
              <a:t>Spigel</a:t>
            </a:r>
            <a:r>
              <a:rPr lang="en-US" sz="1600" dirty="0"/>
              <a:t> DR et al. </a:t>
            </a:r>
            <a:r>
              <a:rPr lang="en-US" sz="1600" i="1" dirty="0"/>
              <a:t>Proc ESMO </a:t>
            </a:r>
            <a:r>
              <a:rPr lang="en-US" sz="1600" dirty="0"/>
              <a:t>2019;Abstract LBA78. </a:t>
            </a:r>
          </a:p>
        </p:txBody>
      </p:sp>
    </p:spTree>
    <p:extLst>
      <p:ext uri="{BB962C8B-B14F-4D97-AF65-F5344CB8AC3E}">
        <p14:creationId xmlns:p14="http://schemas.microsoft.com/office/powerpoint/2010/main" val="2539915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7236-D035-8B4B-8E33-9BC644019789}"/>
              </a:ext>
            </a:extLst>
          </p:cNvPr>
          <p:cNvSpPr>
            <a:spLocks noGrp="1"/>
          </p:cNvSpPr>
          <p:nvPr>
            <p:ph type="title"/>
          </p:nvPr>
        </p:nvSpPr>
        <p:spPr>
          <a:xfrm>
            <a:off x="914638" y="0"/>
            <a:ext cx="11017532" cy="1498600"/>
          </a:xfrm>
        </p:spPr>
        <p:txBody>
          <a:bodyPr>
            <a:noAutofit/>
          </a:bodyPr>
          <a:lstStyle/>
          <a:p>
            <a:r>
              <a:rPr lang="en-US" sz="2600" dirty="0"/>
              <a:t>Which first-line treatment regimen would you recommend for a </a:t>
            </a:r>
            <a:br>
              <a:rPr lang="en-US" sz="2600" dirty="0"/>
            </a:br>
            <a:r>
              <a:rPr lang="en-US" sz="2600" u="sng" dirty="0"/>
              <a:t>65-year-old patient</a:t>
            </a:r>
            <a:r>
              <a:rPr lang="en-US" sz="2600" dirty="0"/>
              <a:t> with metastatic </a:t>
            </a:r>
            <a:r>
              <a:rPr lang="en-US" sz="2600" u="sng" dirty="0"/>
              <a:t>squamous cell lung cancer</a:t>
            </a:r>
            <a:r>
              <a:rPr lang="en-US" sz="2600" dirty="0"/>
              <a:t> </a:t>
            </a:r>
            <a:br>
              <a:rPr lang="en-US" sz="2600" dirty="0"/>
            </a:br>
            <a:r>
              <a:rPr lang="en-US" sz="2600" dirty="0"/>
              <a:t>and a …</a:t>
            </a:r>
          </a:p>
        </p:txBody>
      </p:sp>
      <p:sp>
        <p:nvSpPr>
          <p:cNvPr id="3" name="Content Placeholder 2">
            <a:extLst>
              <a:ext uri="{FF2B5EF4-FFF2-40B4-BE49-F238E27FC236}">
                <a16:creationId xmlns:a16="http://schemas.microsoft.com/office/drawing/2014/main" id="{41DF94E9-ACC1-9948-9B58-E4990F0BE91B}"/>
              </a:ext>
            </a:extLst>
          </p:cNvPr>
          <p:cNvSpPr>
            <a:spLocks noGrp="1"/>
          </p:cNvSpPr>
          <p:nvPr>
            <p:ph idx="1"/>
          </p:nvPr>
        </p:nvSpPr>
        <p:spPr/>
        <p:txBody>
          <a:bodyPr/>
          <a:lstStyle/>
          <a:p>
            <a:r>
              <a:rPr lang="en-US" dirty="0"/>
              <a:t>Pembrolizumab</a:t>
            </a:r>
          </a:p>
        </p:txBody>
      </p:sp>
      <p:sp>
        <p:nvSpPr>
          <p:cNvPr id="4" name="Content Placeholder 3">
            <a:extLst>
              <a:ext uri="{FF2B5EF4-FFF2-40B4-BE49-F238E27FC236}">
                <a16:creationId xmlns:a16="http://schemas.microsoft.com/office/drawing/2014/main" id="{856D2077-2150-B84C-B28C-FEFFDD94D43A}"/>
              </a:ext>
            </a:extLst>
          </p:cNvPr>
          <p:cNvSpPr>
            <a:spLocks noGrp="1"/>
          </p:cNvSpPr>
          <p:nvPr>
            <p:ph idx="23"/>
          </p:nvPr>
        </p:nvSpPr>
        <p:spPr/>
        <p:txBody>
          <a:bodyPr/>
          <a:lstStyle/>
          <a:p>
            <a:r>
              <a:rPr lang="en-US" dirty="0"/>
              <a:t>PD-L1 TPS of 60%</a:t>
            </a:r>
          </a:p>
        </p:txBody>
      </p:sp>
      <p:sp>
        <p:nvSpPr>
          <p:cNvPr id="5" name="Content Placeholder 4">
            <a:extLst>
              <a:ext uri="{FF2B5EF4-FFF2-40B4-BE49-F238E27FC236}">
                <a16:creationId xmlns:a16="http://schemas.microsoft.com/office/drawing/2014/main" id="{70E81893-B834-4849-B100-DBAB81A88896}"/>
              </a:ext>
            </a:extLst>
          </p:cNvPr>
          <p:cNvSpPr>
            <a:spLocks noGrp="1"/>
          </p:cNvSpPr>
          <p:nvPr>
            <p:ph idx="24"/>
          </p:nvPr>
        </p:nvSpPr>
        <p:spPr/>
        <p:txBody>
          <a:bodyPr/>
          <a:lstStyle/>
          <a:p>
            <a:pPr>
              <a:lnSpc>
                <a:spcPts val="1960"/>
              </a:lnSpc>
            </a:pPr>
            <a:r>
              <a:rPr lang="en-US" sz="2130" dirty="0"/>
              <a:t>Pembrolizumab</a:t>
            </a:r>
          </a:p>
        </p:txBody>
      </p:sp>
      <p:sp>
        <p:nvSpPr>
          <p:cNvPr id="6" name="Content Placeholder 5">
            <a:extLst>
              <a:ext uri="{FF2B5EF4-FFF2-40B4-BE49-F238E27FC236}">
                <a16:creationId xmlns:a16="http://schemas.microsoft.com/office/drawing/2014/main" id="{03489356-0EE6-9140-B073-9EFB0A64CD23}"/>
              </a:ext>
            </a:extLst>
          </p:cNvPr>
          <p:cNvSpPr>
            <a:spLocks noGrp="1"/>
          </p:cNvSpPr>
          <p:nvPr>
            <p:ph idx="25"/>
          </p:nvPr>
        </p:nvSpPr>
        <p:spPr/>
        <p:txBody>
          <a:bodyPr/>
          <a:lstStyle/>
          <a:p>
            <a:r>
              <a:rPr lang="en-US" sz="1600" dirty="0"/>
              <a:t>Pembrolizumab, unless symptomatic</a:t>
            </a:r>
          </a:p>
        </p:txBody>
      </p:sp>
      <p:sp>
        <p:nvSpPr>
          <p:cNvPr id="7" name="Content Placeholder 6">
            <a:extLst>
              <a:ext uri="{FF2B5EF4-FFF2-40B4-BE49-F238E27FC236}">
                <a16:creationId xmlns:a16="http://schemas.microsoft.com/office/drawing/2014/main" id="{30D114D7-EE17-274E-AFE4-629036871B28}"/>
              </a:ext>
            </a:extLst>
          </p:cNvPr>
          <p:cNvSpPr>
            <a:spLocks noGrp="1"/>
          </p:cNvSpPr>
          <p:nvPr>
            <p:ph idx="26"/>
          </p:nvPr>
        </p:nvSpPr>
        <p:spPr/>
        <p:txBody>
          <a:bodyPr/>
          <a:lstStyle/>
          <a:p>
            <a:r>
              <a:rPr lang="en-US" dirty="0" err="1"/>
              <a:t>Pembro</a:t>
            </a:r>
            <a:r>
              <a:rPr lang="en-US" dirty="0"/>
              <a:t>/carbo/</a:t>
            </a:r>
            <a:r>
              <a:rPr lang="en-US" i="1" dirty="0"/>
              <a:t>nab</a:t>
            </a:r>
            <a:r>
              <a:rPr lang="en-US" dirty="0"/>
              <a:t> paclitaxel</a:t>
            </a:r>
          </a:p>
        </p:txBody>
      </p:sp>
      <p:sp>
        <p:nvSpPr>
          <p:cNvPr id="8" name="Content Placeholder 7">
            <a:extLst>
              <a:ext uri="{FF2B5EF4-FFF2-40B4-BE49-F238E27FC236}">
                <a16:creationId xmlns:a16="http://schemas.microsoft.com/office/drawing/2014/main" id="{349700C1-7B89-434F-8C6E-AC11C430D0C3}"/>
              </a:ext>
            </a:extLst>
          </p:cNvPr>
          <p:cNvSpPr>
            <a:spLocks noGrp="1"/>
          </p:cNvSpPr>
          <p:nvPr>
            <p:ph idx="27"/>
          </p:nvPr>
        </p:nvSpPr>
        <p:spPr/>
        <p:txBody>
          <a:bodyPr/>
          <a:lstStyle/>
          <a:p>
            <a:r>
              <a:rPr lang="en-US" dirty="0"/>
              <a:t>Pembrolizumab</a:t>
            </a:r>
          </a:p>
        </p:txBody>
      </p:sp>
      <p:sp>
        <p:nvSpPr>
          <p:cNvPr id="9" name="Content Placeholder 8">
            <a:extLst>
              <a:ext uri="{FF2B5EF4-FFF2-40B4-BE49-F238E27FC236}">
                <a16:creationId xmlns:a16="http://schemas.microsoft.com/office/drawing/2014/main" id="{91B0031E-0E07-A84C-A698-9F21787CAA51}"/>
              </a:ext>
            </a:extLst>
          </p:cNvPr>
          <p:cNvSpPr>
            <a:spLocks noGrp="1"/>
          </p:cNvSpPr>
          <p:nvPr>
            <p:ph idx="28"/>
          </p:nvPr>
        </p:nvSpPr>
        <p:spPr/>
        <p:txBody>
          <a:bodyPr/>
          <a:lstStyle/>
          <a:p>
            <a:r>
              <a:rPr lang="en-US" dirty="0" err="1"/>
              <a:t>Pembro</a:t>
            </a:r>
            <a:r>
              <a:rPr lang="en-US" dirty="0"/>
              <a:t>/carbo/</a:t>
            </a:r>
            <a:r>
              <a:rPr lang="en-US" i="1" dirty="0"/>
              <a:t>nab </a:t>
            </a:r>
            <a:r>
              <a:rPr lang="en-US" dirty="0"/>
              <a:t>paclitaxel</a:t>
            </a:r>
          </a:p>
        </p:txBody>
      </p:sp>
      <p:sp>
        <p:nvSpPr>
          <p:cNvPr id="10" name="Content Placeholder 9">
            <a:extLst>
              <a:ext uri="{FF2B5EF4-FFF2-40B4-BE49-F238E27FC236}">
                <a16:creationId xmlns:a16="http://schemas.microsoft.com/office/drawing/2014/main" id="{9B953478-FD6A-664C-97D1-E4113C4A7855}"/>
              </a:ext>
            </a:extLst>
          </p:cNvPr>
          <p:cNvSpPr>
            <a:spLocks noGrp="1"/>
          </p:cNvSpPr>
          <p:nvPr>
            <p:ph idx="29"/>
          </p:nvPr>
        </p:nvSpPr>
        <p:spPr/>
        <p:txBody>
          <a:bodyPr/>
          <a:lstStyle/>
          <a:p>
            <a:r>
              <a:rPr lang="en-US" dirty="0"/>
              <a:t>Pembrolizumab</a:t>
            </a:r>
          </a:p>
        </p:txBody>
      </p:sp>
      <p:sp>
        <p:nvSpPr>
          <p:cNvPr id="11" name="Content Placeholder 10">
            <a:extLst>
              <a:ext uri="{FF2B5EF4-FFF2-40B4-BE49-F238E27FC236}">
                <a16:creationId xmlns:a16="http://schemas.microsoft.com/office/drawing/2014/main" id="{998B847D-DE50-084B-A106-8FC459E60A93}"/>
              </a:ext>
            </a:extLst>
          </p:cNvPr>
          <p:cNvSpPr>
            <a:spLocks noGrp="1"/>
          </p:cNvSpPr>
          <p:nvPr>
            <p:ph idx="30"/>
          </p:nvPr>
        </p:nvSpPr>
        <p:spPr/>
        <p:txBody>
          <a:bodyPr/>
          <a:lstStyle/>
          <a:p>
            <a:r>
              <a:rPr lang="en-US" dirty="0" err="1"/>
              <a:t>Pembro</a:t>
            </a:r>
            <a:r>
              <a:rPr lang="en-US" dirty="0"/>
              <a:t>/carbo/paclitaxel</a:t>
            </a:r>
          </a:p>
        </p:txBody>
      </p:sp>
      <p:sp>
        <p:nvSpPr>
          <p:cNvPr id="12" name="Content Placeholder 11">
            <a:extLst>
              <a:ext uri="{FF2B5EF4-FFF2-40B4-BE49-F238E27FC236}">
                <a16:creationId xmlns:a16="http://schemas.microsoft.com/office/drawing/2014/main" id="{0EAF1092-D641-0744-B3D3-4A43F154391B}"/>
              </a:ext>
            </a:extLst>
          </p:cNvPr>
          <p:cNvSpPr>
            <a:spLocks noGrp="1"/>
          </p:cNvSpPr>
          <p:nvPr>
            <p:ph idx="31"/>
          </p:nvPr>
        </p:nvSpPr>
        <p:spPr/>
        <p:txBody>
          <a:bodyPr/>
          <a:lstStyle/>
          <a:p>
            <a:r>
              <a:rPr lang="en-US" dirty="0"/>
              <a:t>PD-L1 TPS of 10%</a:t>
            </a:r>
          </a:p>
        </p:txBody>
      </p:sp>
      <p:sp>
        <p:nvSpPr>
          <p:cNvPr id="13" name="Content Placeholder 12">
            <a:extLst>
              <a:ext uri="{FF2B5EF4-FFF2-40B4-BE49-F238E27FC236}">
                <a16:creationId xmlns:a16="http://schemas.microsoft.com/office/drawing/2014/main" id="{D111511D-E57D-174F-9857-754893B8EDF3}"/>
              </a:ext>
            </a:extLst>
          </p:cNvPr>
          <p:cNvSpPr>
            <a:spLocks noGrp="1"/>
          </p:cNvSpPr>
          <p:nvPr>
            <p:ph idx="32"/>
          </p:nvPr>
        </p:nvSpPr>
        <p:spPr/>
        <p:txBody>
          <a:bodyPr/>
          <a:lstStyle/>
          <a:p>
            <a:pPr>
              <a:lnSpc>
                <a:spcPts val="1960"/>
              </a:lnSpc>
            </a:pPr>
            <a:r>
              <a:rPr lang="en-US" sz="1600" dirty="0" err="1"/>
              <a:t>Pembro</a:t>
            </a:r>
            <a:r>
              <a:rPr lang="en-US" sz="1600" dirty="0"/>
              <a:t>/carbo/</a:t>
            </a:r>
            <a:r>
              <a:rPr lang="en-US" sz="1600" i="1" dirty="0"/>
              <a:t>nab</a:t>
            </a:r>
            <a:r>
              <a:rPr lang="en-US" sz="1600" dirty="0"/>
              <a:t> paclitaxel or </a:t>
            </a:r>
            <a:r>
              <a:rPr lang="en-US" sz="1600" dirty="0" err="1"/>
              <a:t>pembro</a:t>
            </a:r>
            <a:r>
              <a:rPr lang="en-US" sz="1600" dirty="0"/>
              <a:t>/carbo/paclitaxel</a:t>
            </a:r>
          </a:p>
        </p:txBody>
      </p:sp>
      <p:sp>
        <p:nvSpPr>
          <p:cNvPr id="14" name="Content Placeholder 13">
            <a:extLst>
              <a:ext uri="{FF2B5EF4-FFF2-40B4-BE49-F238E27FC236}">
                <a16:creationId xmlns:a16="http://schemas.microsoft.com/office/drawing/2014/main" id="{D3F15659-8F3B-F647-B783-9837287FB0B2}"/>
              </a:ext>
            </a:extLst>
          </p:cNvPr>
          <p:cNvSpPr>
            <a:spLocks noGrp="1"/>
          </p:cNvSpPr>
          <p:nvPr>
            <p:ph idx="33"/>
          </p:nvPr>
        </p:nvSpPr>
        <p:spPr/>
        <p:txBody>
          <a:bodyPr/>
          <a:lstStyle/>
          <a:p>
            <a:r>
              <a:rPr lang="en-US" sz="2130" dirty="0" err="1"/>
              <a:t>Pembro</a:t>
            </a:r>
            <a:r>
              <a:rPr lang="en-US" sz="2130" dirty="0"/>
              <a:t>/carbo/paclitaxel</a:t>
            </a:r>
          </a:p>
        </p:txBody>
      </p:sp>
      <p:sp>
        <p:nvSpPr>
          <p:cNvPr id="15" name="Content Placeholder 14">
            <a:extLst>
              <a:ext uri="{FF2B5EF4-FFF2-40B4-BE49-F238E27FC236}">
                <a16:creationId xmlns:a16="http://schemas.microsoft.com/office/drawing/2014/main" id="{5B911AE2-C842-7A44-99CE-5ECF05695A3B}"/>
              </a:ext>
            </a:extLst>
          </p:cNvPr>
          <p:cNvSpPr>
            <a:spLocks noGrp="1"/>
          </p:cNvSpPr>
          <p:nvPr>
            <p:ph idx="34"/>
          </p:nvPr>
        </p:nvSpPr>
        <p:spPr/>
        <p:txBody>
          <a:bodyPr/>
          <a:lstStyle/>
          <a:p>
            <a:r>
              <a:rPr lang="en-US" dirty="0" err="1"/>
              <a:t>Pembro</a:t>
            </a:r>
            <a:r>
              <a:rPr lang="en-US" dirty="0"/>
              <a:t>/carbo/</a:t>
            </a:r>
            <a:r>
              <a:rPr lang="en-US" i="1" dirty="0"/>
              <a:t>nab</a:t>
            </a:r>
            <a:r>
              <a:rPr lang="en-US" dirty="0"/>
              <a:t> paclitaxel</a:t>
            </a:r>
          </a:p>
        </p:txBody>
      </p:sp>
      <p:sp>
        <p:nvSpPr>
          <p:cNvPr id="16" name="Content Placeholder 15">
            <a:extLst>
              <a:ext uri="{FF2B5EF4-FFF2-40B4-BE49-F238E27FC236}">
                <a16:creationId xmlns:a16="http://schemas.microsoft.com/office/drawing/2014/main" id="{66FB7180-F7BD-EC44-91C2-0107BC70BCE2}"/>
              </a:ext>
            </a:extLst>
          </p:cNvPr>
          <p:cNvSpPr>
            <a:spLocks noGrp="1"/>
          </p:cNvSpPr>
          <p:nvPr>
            <p:ph idx="35"/>
          </p:nvPr>
        </p:nvSpPr>
        <p:spPr/>
        <p:txBody>
          <a:bodyPr/>
          <a:lstStyle/>
          <a:p>
            <a:r>
              <a:rPr lang="en-US" dirty="0" err="1"/>
              <a:t>Pembro</a:t>
            </a:r>
            <a:r>
              <a:rPr lang="en-US" dirty="0"/>
              <a:t>/carbo/</a:t>
            </a:r>
            <a:r>
              <a:rPr lang="en-US" i="1" dirty="0"/>
              <a:t>nab</a:t>
            </a:r>
            <a:r>
              <a:rPr lang="en-US" dirty="0"/>
              <a:t> paclitaxel</a:t>
            </a:r>
          </a:p>
        </p:txBody>
      </p:sp>
      <p:sp>
        <p:nvSpPr>
          <p:cNvPr id="17" name="Content Placeholder 16">
            <a:extLst>
              <a:ext uri="{FF2B5EF4-FFF2-40B4-BE49-F238E27FC236}">
                <a16:creationId xmlns:a16="http://schemas.microsoft.com/office/drawing/2014/main" id="{9D532423-EA2D-8545-8D1B-0E6B72EE2DCD}"/>
              </a:ext>
            </a:extLst>
          </p:cNvPr>
          <p:cNvSpPr>
            <a:spLocks noGrp="1"/>
          </p:cNvSpPr>
          <p:nvPr>
            <p:ph idx="36"/>
          </p:nvPr>
        </p:nvSpPr>
        <p:spPr/>
        <p:txBody>
          <a:bodyPr/>
          <a:lstStyle/>
          <a:p>
            <a:r>
              <a:rPr lang="en-US" dirty="0" err="1"/>
              <a:t>Pembro</a:t>
            </a:r>
            <a:r>
              <a:rPr lang="en-US" dirty="0"/>
              <a:t>/carbo/</a:t>
            </a:r>
            <a:r>
              <a:rPr lang="en-US" i="1" dirty="0"/>
              <a:t>nab </a:t>
            </a:r>
            <a:r>
              <a:rPr lang="en-US" dirty="0"/>
              <a:t>paclitaxel</a:t>
            </a:r>
          </a:p>
        </p:txBody>
      </p:sp>
      <p:sp>
        <p:nvSpPr>
          <p:cNvPr id="18" name="Content Placeholder 17">
            <a:extLst>
              <a:ext uri="{FF2B5EF4-FFF2-40B4-BE49-F238E27FC236}">
                <a16:creationId xmlns:a16="http://schemas.microsoft.com/office/drawing/2014/main" id="{BF9C9999-BFCB-034B-AC85-FF230E03AD82}"/>
              </a:ext>
            </a:extLst>
          </p:cNvPr>
          <p:cNvSpPr>
            <a:spLocks noGrp="1"/>
          </p:cNvSpPr>
          <p:nvPr>
            <p:ph idx="37"/>
          </p:nvPr>
        </p:nvSpPr>
        <p:spPr/>
        <p:txBody>
          <a:bodyPr/>
          <a:lstStyle/>
          <a:p>
            <a:r>
              <a:rPr lang="en-US" dirty="0" err="1"/>
              <a:t>Pembro</a:t>
            </a:r>
            <a:r>
              <a:rPr lang="en-US" dirty="0"/>
              <a:t>/carbo/paclitaxel</a:t>
            </a:r>
          </a:p>
        </p:txBody>
      </p:sp>
    </p:spTree>
    <p:extLst>
      <p:ext uri="{BB962C8B-B14F-4D97-AF65-F5344CB8AC3E}">
        <p14:creationId xmlns:p14="http://schemas.microsoft.com/office/powerpoint/2010/main" val="28644504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850B-9181-B549-A0F1-1AEBFD2F9BC5}"/>
              </a:ext>
            </a:extLst>
          </p:cNvPr>
          <p:cNvSpPr>
            <a:spLocks noGrp="1"/>
          </p:cNvSpPr>
          <p:nvPr>
            <p:ph type="title"/>
          </p:nvPr>
        </p:nvSpPr>
        <p:spPr>
          <a:xfrm>
            <a:off x="478573" y="0"/>
            <a:ext cx="11234853" cy="1874521"/>
          </a:xfrm>
        </p:spPr>
        <p:txBody>
          <a:bodyPr/>
          <a:lstStyle/>
          <a:p>
            <a:r>
              <a:rPr lang="en-US" sz="2800" dirty="0"/>
              <a:t>FDA Approves Pembrolizumab in Combination with Chemotherapy as First-Line Treatment of Metastatic Squamous NSCLC</a:t>
            </a:r>
            <a:br>
              <a:rPr lang="en-US" dirty="0"/>
            </a:br>
            <a:r>
              <a:rPr lang="en-US" sz="2200" dirty="0"/>
              <a:t>Press Release – October 30, 2018</a:t>
            </a:r>
          </a:p>
        </p:txBody>
      </p:sp>
      <p:sp>
        <p:nvSpPr>
          <p:cNvPr id="3" name="Content Placeholder 2">
            <a:extLst>
              <a:ext uri="{FF2B5EF4-FFF2-40B4-BE49-F238E27FC236}">
                <a16:creationId xmlns:a16="http://schemas.microsoft.com/office/drawing/2014/main" id="{1E28C097-2353-4D43-8821-342C0A41FBF8}"/>
              </a:ext>
            </a:extLst>
          </p:cNvPr>
          <p:cNvSpPr>
            <a:spLocks noGrp="1"/>
          </p:cNvSpPr>
          <p:nvPr>
            <p:ph idx="1"/>
          </p:nvPr>
        </p:nvSpPr>
        <p:spPr>
          <a:xfrm>
            <a:off x="914639" y="2011680"/>
            <a:ext cx="10362724" cy="4478020"/>
          </a:xfrm>
        </p:spPr>
        <p:txBody>
          <a:bodyPr/>
          <a:lstStyle/>
          <a:p>
            <a:pPr marL="0" indent="0">
              <a:spcBef>
                <a:spcPts val="1080"/>
              </a:spcBef>
              <a:buNone/>
            </a:pPr>
            <a:r>
              <a:rPr lang="en-US" sz="2000" dirty="0"/>
              <a:t>“The Food and Drug Administration approved pembrolizumab in combination with carboplatin and either paclitaxel or </a:t>
            </a:r>
            <a:r>
              <a:rPr lang="en-US" sz="2000" i="1" dirty="0"/>
              <a:t>nab</a:t>
            </a:r>
            <a:r>
              <a:rPr lang="en-US" sz="2000" dirty="0"/>
              <a:t>-paclitaxel as first-line treatment of metastatic squamous non-small cell lung cancer (NSCLC).</a:t>
            </a:r>
          </a:p>
          <a:p>
            <a:pPr marL="0" indent="0">
              <a:spcBef>
                <a:spcPts val="1080"/>
              </a:spcBef>
              <a:buNone/>
            </a:pPr>
            <a:r>
              <a:rPr lang="en-US" sz="2000" dirty="0"/>
              <a:t>Approval was based on KEYNOTE-407 (NCT02775435), a randomized, multi-center, double-blind, placebo-controlled trial in 559 patients with metastatic squamous NSCLC, regardless of PD-L1 tumor expression status, who had not previously received systemic therapy for metastatic disease. Patients were randomized (1:1) to pembrolizumab 200 mg or placebo in combination with carboplatin, and investigator’s choice of either paclitaxel every 3 weeks or </a:t>
            </a:r>
            <a:r>
              <a:rPr lang="en-US" sz="2000" i="1" dirty="0"/>
              <a:t>nab</a:t>
            </a:r>
            <a:r>
              <a:rPr lang="en-US" sz="2000" dirty="0"/>
              <a:t>-paclitaxel weekly on a 3-week cycle for 4 cycles followed by pembrolizumab or placebo. Patients continued pembrolizumab or placebo until disease progression, unacceptable toxicity, or a maximum of 24 months.”</a:t>
            </a:r>
          </a:p>
        </p:txBody>
      </p:sp>
      <p:sp>
        <p:nvSpPr>
          <p:cNvPr id="5" name="TextBox 4">
            <a:extLst>
              <a:ext uri="{FF2B5EF4-FFF2-40B4-BE49-F238E27FC236}">
                <a16:creationId xmlns:a16="http://schemas.microsoft.com/office/drawing/2014/main" id="{4EEBA217-2D72-2548-AEB0-DB72A6C7C9F3}"/>
              </a:ext>
            </a:extLst>
          </p:cNvPr>
          <p:cNvSpPr txBox="1"/>
          <p:nvPr/>
        </p:nvSpPr>
        <p:spPr>
          <a:xfrm>
            <a:off x="222061" y="6367046"/>
            <a:ext cx="10467709" cy="338554"/>
          </a:xfrm>
          <a:prstGeom prst="rect">
            <a:avLst/>
          </a:prstGeom>
          <a:noFill/>
        </p:spPr>
        <p:txBody>
          <a:bodyPr wrap="square" rtlCol="0">
            <a:spAutoFit/>
          </a:bodyPr>
          <a:lstStyle/>
          <a:p>
            <a:pPr eaLnBrk="1" fontAlgn="auto" hangingPunct="1">
              <a:spcBef>
                <a:spcPts val="0"/>
              </a:spcBef>
              <a:spcAft>
                <a:spcPts val="0"/>
              </a:spcAft>
            </a:pPr>
            <a:r>
              <a:rPr lang="en-US" sz="1600" dirty="0">
                <a:solidFill>
                  <a:srgbClr val="FFFFFF"/>
                </a:solidFill>
                <a:latin typeface="Arial"/>
                <a:ea typeface="ＭＳ Ｐゴシック"/>
              </a:rPr>
              <a:t>https://</a:t>
            </a:r>
            <a:r>
              <a:rPr lang="en-US" sz="1600" dirty="0" err="1">
                <a:solidFill>
                  <a:srgbClr val="FFFFFF"/>
                </a:solidFill>
                <a:latin typeface="Arial"/>
                <a:ea typeface="ＭＳ Ｐゴシック"/>
              </a:rPr>
              <a:t>www.fda.gov</a:t>
            </a:r>
            <a:r>
              <a:rPr lang="en-US" sz="1600" dirty="0">
                <a:solidFill>
                  <a:srgbClr val="FFFFFF"/>
                </a:solidFill>
                <a:latin typeface="Arial"/>
                <a:ea typeface="ＭＳ Ｐゴシック"/>
              </a:rPr>
              <a:t>/Drugs/</a:t>
            </a:r>
            <a:r>
              <a:rPr lang="en-US" sz="1600" dirty="0" err="1">
                <a:solidFill>
                  <a:srgbClr val="FFFFFF"/>
                </a:solidFill>
                <a:latin typeface="Arial"/>
                <a:ea typeface="ＭＳ Ｐゴシック"/>
              </a:rPr>
              <a:t>InformationOnDrugs</a:t>
            </a:r>
            <a:r>
              <a:rPr lang="en-US" sz="1600" dirty="0">
                <a:solidFill>
                  <a:srgbClr val="FFFFFF"/>
                </a:solidFill>
                <a:latin typeface="Arial"/>
                <a:ea typeface="ＭＳ Ｐゴシック"/>
              </a:rPr>
              <a:t>/</a:t>
            </a:r>
            <a:r>
              <a:rPr lang="en-US" sz="1600" dirty="0" err="1">
                <a:solidFill>
                  <a:srgbClr val="FFFFFF"/>
                </a:solidFill>
                <a:latin typeface="Arial"/>
                <a:ea typeface="ＭＳ Ｐゴシック"/>
              </a:rPr>
              <a:t>ApprovedDrugs</a:t>
            </a:r>
            <a:r>
              <a:rPr lang="en-US" sz="1600" dirty="0">
                <a:solidFill>
                  <a:srgbClr val="FFFFFF"/>
                </a:solidFill>
                <a:latin typeface="Arial"/>
                <a:ea typeface="ＭＳ Ｐゴシック"/>
              </a:rPr>
              <a:t>/ucm624659.htm</a:t>
            </a:r>
          </a:p>
        </p:txBody>
      </p:sp>
    </p:spTree>
    <p:extLst>
      <p:ext uri="{BB962C8B-B14F-4D97-AF65-F5344CB8AC3E}">
        <p14:creationId xmlns:p14="http://schemas.microsoft.com/office/powerpoint/2010/main" val="31484759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5660C3-9748-1B40-B3A2-5E8E2B1782CC}"/>
              </a:ext>
            </a:extLst>
          </p:cNvPr>
          <p:cNvSpPr/>
          <p:nvPr/>
        </p:nvSpPr>
        <p:spPr>
          <a:xfrm>
            <a:off x="903249" y="1303318"/>
            <a:ext cx="10069551" cy="2862322"/>
          </a:xfrm>
          <a:prstGeom prst="rect">
            <a:avLst/>
          </a:prstGeom>
        </p:spPr>
        <p:txBody>
          <a:bodyPr wrap="square">
            <a:spAutoFit/>
          </a:bodyPr>
          <a:lstStyle/>
          <a:p>
            <a:r>
              <a:rPr lang="en-US" sz="3600" b="1" kern="0" dirty="0">
                <a:solidFill>
                  <a:srgbClr val="BBE0E3"/>
                </a:solidFill>
                <a:latin typeface="Arial" panose="020B0604020202020204" pitchFamily="34" charset="0"/>
                <a:ea typeface="ＭＳ Ｐゴシック"/>
              </a:rPr>
              <a:t>Pembrolizumab + Chemotherapy in Metastatic Squamous NSCLC: Final Analysis and Progression After the Next Line of Therapy (PFS2) in KEYNOTE-407 </a:t>
            </a:r>
          </a:p>
          <a:p>
            <a:r>
              <a:rPr lang="en-US" sz="3600" b="1" kern="0" cap="all" dirty="0">
                <a:solidFill>
                  <a:srgbClr val="BBE0E3"/>
                </a:solidFill>
                <a:latin typeface="Arial"/>
                <a:ea typeface="ＭＳ Ｐゴシック"/>
              </a:rPr>
              <a:t> </a:t>
            </a:r>
            <a:endParaRPr lang="en-US" dirty="0"/>
          </a:p>
        </p:txBody>
      </p:sp>
      <p:sp>
        <p:nvSpPr>
          <p:cNvPr id="8" name="Subtitle 2">
            <a:extLst>
              <a:ext uri="{FF2B5EF4-FFF2-40B4-BE49-F238E27FC236}">
                <a16:creationId xmlns:a16="http://schemas.microsoft.com/office/drawing/2014/main" id="{A31FADD8-2D23-6249-B37E-2FB4DB825EBA}"/>
              </a:ext>
            </a:extLst>
          </p:cNvPr>
          <p:cNvSpPr txBox="1">
            <a:spLocks/>
          </p:cNvSpPr>
          <p:nvPr/>
        </p:nvSpPr>
        <p:spPr>
          <a:xfrm>
            <a:off x="993913" y="4117326"/>
            <a:ext cx="10363200" cy="955497"/>
          </a:xfrm>
          <a:prstGeom prst="rect">
            <a:avLst/>
          </a:prstGeom>
        </p:spPr>
        <p:txBody>
          <a:bodyPr/>
          <a:lst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indent="0">
              <a:buNone/>
            </a:pPr>
            <a:r>
              <a:rPr lang="en-US" sz="3000" kern="0" dirty="0"/>
              <a:t>Paz-Ares L et al. </a:t>
            </a:r>
            <a:br>
              <a:rPr lang="en-US" sz="3000" kern="0" dirty="0"/>
            </a:br>
            <a:r>
              <a:rPr lang="en-US" sz="3000" i="1" kern="0" dirty="0"/>
              <a:t>Proc ESMO </a:t>
            </a:r>
            <a:r>
              <a:rPr lang="en-US" sz="3000" kern="0" dirty="0"/>
              <a:t>2019;Abstract LBA82.</a:t>
            </a:r>
          </a:p>
        </p:txBody>
      </p:sp>
    </p:spTree>
    <p:extLst>
      <p:ext uri="{BB962C8B-B14F-4D97-AF65-F5344CB8AC3E}">
        <p14:creationId xmlns:p14="http://schemas.microsoft.com/office/powerpoint/2010/main" val="867180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12E743CC-5112-D74D-9ABA-75681CE782EA}"/>
              </a:ext>
            </a:extLst>
          </p:cNvPr>
          <p:cNvPicPr>
            <a:picLocks noChangeAspect="1"/>
          </p:cNvPicPr>
          <p:nvPr/>
        </p:nvPicPr>
        <p:blipFill>
          <a:blip r:embed="rId2"/>
          <a:stretch>
            <a:fillRect/>
          </a:stretch>
        </p:blipFill>
        <p:spPr>
          <a:xfrm>
            <a:off x="145575" y="1680396"/>
            <a:ext cx="11735104" cy="4457986"/>
          </a:xfrm>
          <a:prstGeom prst="rect">
            <a:avLst/>
          </a:prstGeom>
        </p:spPr>
      </p:pic>
      <p:sp>
        <p:nvSpPr>
          <p:cNvPr id="2" name="Title 1">
            <a:extLst>
              <a:ext uri="{FF2B5EF4-FFF2-40B4-BE49-F238E27FC236}">
                <a16:creationId xmlns:a16="http://schemas.microsoft.com/office/drawing/2014/main" id="{846F808C-E2C7-F94E-BBBB-131E48F9AD2E}"/>
              </a:ext>
            </a:extLst>
          </p:cNvPr>
          <p:cNvSpPr>
            <a:spLocks noGrp="1"/>
          </p:cNvSpPr>
          <p:nvPr>
            <p:ph type="title"/>
          </p:nvPr>
        </p:nvSpPr>
        <p:spPr/>
        <p:txBody>
          <a:bodyPr/>
          <a:lstStyle/>
          <a:p>
            <a:r>
              <a:rPr lang="en-US" dirty="0"/>
              <a:t>KEYNOTE-407: Final Survival Analyses</a:t>
            </a:r>
            <a:br>
              <a:rPr lang="en-US" dirty="0"/>
            </a:br>
            <a:r>
              <a:rPr lang="en-US" sz="1800" dirty="0"/>
              <a:t>Median follow-up: 14.3 months</a:t>
            </a:r>
          </a:p>
        </p:txBody>
      </p:sp>
      <p:sp>
        <p:nvSpPr>
          <p:cNvPr id="3" name="Rectangle 2">
            <a:extLst>
              <a:ext uri="{FF2B5EF4-FFF2-40B4-BE49-F238E27FC236}">
                <a16:creationId xmlns:a16="http://schemas.microsoft.com/office/drawing/2014/main" id="{6502808A-406E-A445-989E-8C92CB73555A}"/>
              </a:ext>
            </a:extLst>
          </p:cNvPr>
          <p:cNvSpPr/>
          <p:nvPr/>
        </p:nvSpPr>
        <p:spPr>
          <a:xfrm>
            <a:off x="19622" y="6479050"/>
            <a:ext cx="6096000" cy="338554"/>
          </a:xfrm>
          <a:prstGeom prst="rect">
            <a:avLst/>
          </a:prstGeom>
        </p:spPr>
        <p:txBody>
          <a:bodyPr>
            <a:spAutoFit/>
          </a:bodyPr>
          <a:lstStyle/>
          <a:p>
            <a:pPr marL="0" indent="0">
              <a:buNone/>
            </a:pPr>
            <a:r>
              <a:rPr lang="en-US" sz="1600" kern="0" dirty="0"/>
              <a:t>Paz-Ares L et al. </a:t>
            </a:r>
            <a:r>
              <a:rPr lang="en-US" sz="1600" i="1" kern="0" dirty="0"/>
              <a:t>Proc ESMO </a:t>
            </a:r>
            <a:r>
              <a:rPr lang="en-US" sz="1600" kern="0" dirty="0"/>
              <a:t>2019;Abstract LBA82.</a:t>
            </a:r>
          </a:p>
        </p:txBody>
      </p:sp>
      <p:sp>
        <p:nvSpPr>
          <p:cNvPr id="6" name="TextBox 5">
            <a:extLst>
              <a:ext uri="{FF2B5EF4-FFF2-40B4-BE49-F238E27FC236}">
                <a16:creationId xmlns:a16="http://schemas.microsoft.com/office/drawing/2014/main" id="{D0FDAC90-672B-534F-B7A7-190774B68DCE}"/>
              </a:ext>
            </a:extLst>
          </p:cNvPr>
          <p:cNvSpPr txBox="1"/>
          <p:nvPr/>
        </p:nvSpPr>
        <p:spPr>
          <a:xfrm>
            <a:off x="7741358" y="1231583"/>
            <a:ext cx="3614441" cy="400110"/>
          </a:xfrm>
          <a:prstGeom prst="rect">
            <a:avLst/>
          </a:prstGeom>
          <a:noFill/>
        </p:spPr>
        <p:txBody>
          <a:bodyPr wrap="square" rtlCol="0">
            <a:spAutoFit/>
          </a:bodyPr>
          <a:lstStyle/>
          <a:p>
            <a:pPr algn="ctr"/>
            <a:r>
              <a:rPr lang="en-US" sz="2000" b="1" dirty="0"/>
              <a:t>Progression-free survival</a:t>
            </a:r>
          </a:p>
        </p:txBody>
      </p:sp>
      <p:sp>
        <p:nvSpPr>
          <p:cNvPr id="7" name="TextBox 6">
            <a:extLst>
              <a:ext uri="{FF2B5EF4-FFF2-40B4-BE49-F238E27FC236}">
                <a16:creationId xmlns:a16="http://schemas.microsoft.com/office/drawing/2014/main" id="{8ADC05EA-B49F-8741-9E80-D86D0D18B41E}"/>
              </a:ext>
            </a:extLst>
          </p:cNvPr>
          <p:cNvSpPr txBox="1"/>
          <p:nvPr/>
        </p:nvSpPr>
        <p:spPr>
          <a:xfrm>
            <a:off x="1329684" y="1231583"/>
            <a:ext cx="4015201" cy="400110"/>
          </a:xfrm>
          <a:prstGeom prst="rect">
            <a:avLst/>
          </a:prstGeom>
          <a:noFill/>
        </p:spPr>
        <p:txBody>
          <a:bodyPr wrap="square" rtlCol="0">
            <a:spAutoFit/>
          </a:bodyPr>
          <a:lstStyle/>
          <a:p>
            <a:pPr algn="ctr"/>
            <a:r>
              <a:rPr lang="en-US" sz="2000" b="1" dirty="0"/>
              <a:t>Overall survival</a:t>
            </a:r>
          </a:p>
        </p:txBody>
      </p:sp>
    </p:spTree>
    <p:extLst>
      <p:ext uri="{BB962C8B-B14F-4D97-AF65-F5344CB8AC3E}">
        <p14:creationId xmlns:p14="http://schemas.microsoft.com/office/powerpoint/2010/main" val="25067371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F745D5-762C-2F42-85F9-1CFCE13368EA}"/>
              </a:ext>
            </a:extLst>
          </p:cNvPr>
          <p:cNvSpPr/>
          <p:nvPr/>
        </p:nvSpPr>
        <p:spPr bwMode="auto">
          <a:xfrm>
            <a:off x="1794934" y="703334"/>
            <a:ext cx="8795030" cy="5232722"/>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506C5BE4-B867-9D4D-B8F3-FF5B037DCB02}"/>
              </a:ext>
            </a:extLst>
          </p:cNvPr>
          <p:cNvPicPr>
            <a:picLocks noChangeAspect="1"/>
          </p:cNvPicPr>
          <p:nvPr/>
        </p:nvPicPr>
        <p:blipFill>
          <a:blip r:embed="rId2"/>
          <a:stretch>
            <a:fillRect/>
          </a:stretch>
        </p:blipFill>
        <p:spPr>
          <a:xfrm>
            <a:off x="2406650" y="921944"/>
            <a:ext cx="7811390" cy="4127500"/>
          </a:xfrm>
          <a:prstGeom prst="rect">
            <a:avLst/>
          </a:prstGeom>
        </p:spPr>
      </p:pic>
      <p:sp>
        <p:nvSpPr>
          <p:cNvPr id="7" name="TextBox 2">
            <a:extLst>
              <a:ext uri="{FF2B5EF4-FFF2-40B4-BE49-F238E27FC236}">
                <a16:creationId xmlns:a16="http://schemas.microsoft.com/office/drawing/2014/main" id="{04FE3362-C650-6642-A70D-FE9B8D95BCA3}"/>
              </a:ext>
            </a:extLst>
          </p:cNvPr>
          <p:cNvSpPr txBox="1">
            <a:spLocks noChangeArrowheads="1"/>
          </p:cNvSpPr>
          <p:nvPr/>
        </p:nvSpPr>
        <p:spPr bwMode="auto">
          <a:xfrm>
            <a:off x="3014571" y="5292725"/>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en-US" sz="2000" i="1" dirty="0">
                <a:solidFill>
                  <a:srgbClr val="000000"/>
                </a:solidFill>
                <a:cs typeface="ＭＳ Ｐゴシック"/>
              </a:rPr>
              <a:t>N </a:t>
            </a:r>
            <a:r>
              <a:rPr lang="en-US" altLang="en-US" sz="2000" i="1" dirty="0" err="1">
                <a:solidFill>
                  <a:srgbClr val="000000"/>
                </a:solidFill>
                <a:cs typeface="ＭＳ Ｐゴシック"/>
              </a:rPr>
              <a:t>Engl</a:t>
            </a:r>
            <a:r>
              <a:rPr lang="en-US" altLang="en-US" sz="2000" i="1" dirty="0">
                <a:solidFill>
                  <a:srgbClr val="000000"/>
                </a:solidFill>
                <a:cs typeface="ＭＳ Ｐゴシック"/>
              </a:rPr>
              <a:t> J Med </a:t>
            </a:r>
            <a:r>
              <a:rPr lang="en-US" altLang="en-US" sz="2000" dirty="0">
                <a:solidFill>
                  <a:srgbClr val="000000"/>
                </a:solidFill>
                <a:cs typeface="ＭＳ Ｐゴシック"/>
              </a:rPr>
              <a:t>2019;[</a:t>
            </a:r>
            <a:r>
              <a:rPr lang="en-US" altLang="en-US" sz="2000" dirty="0" err="1">
                <a:solidFill>
                  <a:srgbClr val="000000"/>
                </a:solidFill>
                <a:cs typeface="ＭＳ Ｐゴシック"/>
              </a:rPr>
              <a:t>Epub</a:t>
            </a:r>
            <a:r>
              <a:rPr lang="en-US" altLang="en-US" sz="2000" dirty="0">
                <a:solidFill>
                  <a:srgbClr val="000000"/>
                </a:solidFill>
                <a:cs typeface="ＭＳ Ｐゴシック"/>
              </a:rPr>
              <a:t> ahead of print].</a:t>
            </a:r>
          </a:p>
        </p:txBody>
      </p:sp>
    </p:spTree>
    <p:extLst>
      <p:ext uri="{BB962C8B-B14F-4D97-AF65-F5344CB8AC3E}">
        <p14:creationId xmlns:p14="http://schemas.microsoft.com/office/powerpoint/2010/main" val="19647390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 - Blank">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9821</TotalTime>
  <Words>7534</Words>
  <Application>Microsoft Macintosh PowerPoint</Application>
  <PresentationFormat>Widescreen</PresentationFormat>
  <Paragraphs>1441</Paragraphs>
  <Slides>101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101</vt:i4>
      </vt:variant>
    </vt:vector>
  </HeadingPairs>
  <TitlesOfParts>
    <vt:vector size="109" baseType="lpstr">
      <vt:lpstr>.AppleSystemUIFont</vt:lpstr>
      <vt:lpstr>Arial</vt:lpstr>
      <vt:lpstr>Calibri</vt:lpstr>
      <vt:lpstr>StarSymbol</vt:lpstr>
      <vt:lpstr>Times New Roman</vt:lpstr>
      <vt:lpstr>Wingdings</vt:lpstr>
      <vt:lpstr>Blank Presentation</vt:lpstr>
      <vt:lpstr>Content Slide - Blank</vt:lpstr>
      <vt:lpstr>PowerPoint Presentation</vt:lpstr>
      <vt:lpstr>PowerPoint Presentation</vt:lpstr>
      <vt:lpstr>Disclosures</vt:lpstr>
      <vt:lpstr>PowerPoint Presentation</vt:lpstr>
      <vt:lpstr>Disclosures</vt:lpstr>
      <vt:lpstr>PowerPoint Presentation</vt:lpstr>
      <vt:lpstr>Disclosures</vt:lpstr>
      <vt:lpstr>PowerPoint Presentation</vt:lpstr>
      <vt:lpstr>Disclosures</vt:lpstr>
      <vt:lpstr>Meeting Agenda</vt:lpstr>
      <vt:lpstr>In preparation for this meeting, we conducted a survey of 7 medical oncology investigators:</vt:lpstr>
      <vt:lpstr>Meeting Agenda</vt:lpstr>
      <vt:lpstr>Regulatory and reimbursement issues aside, what would be your preferred first-line treatment regimen for a patient with extensive-stage small cell lung cancer (SCLC)? </vt:lpstr>
      <vt:lpstr>Regulatory and reimbursement issues aside, what would be your preferred first-line treatment regimen for a 65-year-old patient with extensive-stage SCLC and …</vt:lpstr>
      <vt:lpstr>FDA Approves Atezolizumab for Extensive-Stage SCLC Press Release – March 18, 2019</vt:lpstr>
      <vt:lpstr>PowerPoint Presentation</vt:lpstr>
      <vt:lpstr>IMpower133: Survival Outcomes with First-Line Atezolizumab and Chemotherapy for Extensive-Stage SCLC</vt:lpstr>
      <vt:lpstr>IMpower133: Survival According to Baseline Characteristics</vt:lpstr>
      <vt:lpstr>IMpower133: Select Adverse Events</vt:lpstr>
      <vt:lpstr>Overall Survival with Durvalumab plus Platinum-Etoposide in First-Line Extensive-Stage SCLC: Results from the CASPIAN Study  </vt:lpstr>
      <vt:lpstr>CASPIAN Phase III Trial Design</vt:lpstr>
      <vt:lpstr>CASPIAN: Overall Survival (Primary Endpoint)</vt:lpstr>
      <vt:lpstr>What would you generally recommend for a 65-year-old patient with metastatic SCLC who experiences a response to first-line treatment with the following agents but then experiences disease progression after 6 months?</vt:lpstr>
      <vt:lpstr>FDA Approves Pembrolizumab for Metastatic SCLC Press Release – June 17, 2019</vt:lpstr>
      <vt:lpstr>Pembrolizumab After Two or More Lines of Prior Therapy in Patients with Advanced Small-Cell Lung Cancer (SCLC): Results from the KEYNOTE-028 and KEYNOTE-158 Studies   </vt:lpstr>
      <vt:lpstr>KEYNOTE-028 and KEYNOTE-158: Pembrolizumab After 2 or More Lines of Prior Therapy in Advanced SCLC</vt:lpstr>
      <vt:lpstr>FDA Grants Nivolumab Accelerated Approval for Third-Line Treatment of Metastatic SCLC Press Release – August 16, 2018</vt:lpstr>
      <vt:lpstr>PowerPoint Presentation</vt:lpstr>
      <vt:lpstr>CheckMate 032: Nivolumab Monotherapy as Third- or Later-Line Therapy in SCLC</vt:lpstr>
      <vt:lpstr>Nivolumab +/- Ipilimumab in Advanced Small Cell Lung Cancer: First Report of a Randomized Cohort from CheckMate 032  </vt:lpstr>
      <vt:lpstr>CheckMate 032: Nivolumab + Ipilimumab in Recurrent SCLC</vt:lpstr>
      <vt:lpstr>Meeting Agenda</vt:lpstr>
      <vt:lpstr>Which first-line therapy would you recommend for an asymptomatic patient with metastatic nonsquamous NSCLC with an EGFR exon 19 deletion and a … </vt:lpstr>
      <vt:lpstr>What is your most likely next systemic therapy for a patient with metastatic nonsquamous NSCLC with an EGFR exon 19 deletion and a PD-L1 TPS of 60% who responds to first-line osimertinib and then experiences disease progression with no targetable secondary mutation? </vt:lpstr>
      <vt:lpstr>Osimertinib vs Comparator EGFR-TKI as First-Line Treatment for EGFRm Advanced NSCLC (FLAURA): Final Overall Survival Analysis  </vt:lpstr>
      <vt:lpstr>FLAURA: Final Overall Survival Analysis</vt:lpstr>
      <vt:lpstr>FLAURA2 Phase III Study Design</vt:lpstr>
      <vt:lpstr>PowerPoint Presentation</vt:lpstr>
      <vt:lpstr>RELAY: Ramucirumab with Erlotinib for Previously Untreated, Advanced NSCLC with EGFR Mutations</vt:lpstr>
      <vt:lpstr>RELAY: Select Adverse Events</vt:lpstr>
      <vt:lpstr>Meeting Agenda</vt:lpstr>
      <vt:lpstr>Which first-line therapy would you generally recommend for an asymptomatic patient with metastatic nonsquamous NSCLC with an ALK rearrangement and a PD-L1 TPS of 60%?</vt:lpstr>
      <vt:lpstr>For a patient with metastatic nonsquamous NSCLC with an ALK rearrangement and a PD-L1 TPS of 60% who receives first-line alectinib with response followed by disease progression, would you recommend repeat biopsy for additional mutation testing?</vt:lpstr>
      <vt:lpstr>Molecular Targeting, Potency and Indications for ALK Inhibitors</vt:lpstr>
      <vt:lpstr>Mutation Coverage for ALK Inhibitors</vt:lpstr>
      <vt:lpstr>CNS Activity of ALK Inhibitors in Advanced NSCLC with ALK Rearrangements</vt:lpstr>
      <vt:lpstr>Meeting Agenda</vt:lpstr>
      <vt:lpstr>Which first-line therapy would you generally recommend for an asymptomatic patient with metastatic nonsquamous NSCLC with a ROS1 rearrangement and a PD-L1 TPS of 60%?</vt:lpstr>
      <vt:lpstr>In general, what would be your preferred choice of second-line therapy for a patient with metastatic nonsquamous NSCLC with a ROS1 rearrangement and a TPS of 60% who experienced disease progression on crizotinib?  What would be your preferred choice if the patient were asymptomatic and developed a new solitary brain metastasis with no evidence of disease progression elsewhere?</vt:lpstr>
      <vt:lpstr>Mechanism of Action of Entrectinib in ROS1 Disease</vt:lpstr>
      <vt:lpstr>FDA Approves Entrectinib for ROS1 NSCLC Press Release – August 15, 2019</vt:lpstr>
      <vt:lpstr>Entrectinib in Locally Advanced or Metastatic ROS1 Fusion-Positive Non-Small Cell Lung Cancer (NSCLC): Integrated Analysis of STARTRK-2, STARTRK-1 and ALKA-372-0011  Entrectinib in Locally Advanced/Metastatic ROS1 and NTRK Fusion-Positive Non-Small Cell Lung Cancer (NSCLC): Updated Integrated Analysis of STARTRK-2, STARTRK-1 and ALKA-372-0012          </vt:lpstr>
      <vt:lpstr>Integrated Analysis Design</vt:lpstr>
      <vt:lpstr>Efficacy of Entrectinib in ROS1-Positive NSCLC</vt:lpstr>
      <vt:lpstr>Select Entrectinib-Related Adverse Events</vt:lpstr>
      <vt:lpstr>Efficacy of Lorlatinib in Patients with ROS1-Positive Advanced Non-Small Cell Lung Cancer (NSCLC) and ROS1 Kinase Domain Mutations </vt:lpstr>
      <vt:lpstr>Best Response to Lorlatinib from Baseline in Patients with ROS1-Positive NSCLC by Presence/Absence of ROS1 Mutations in cfDNA and/or Tumor Tissue</vt:lpstr>
      <vt:lpstr>Meeting Agenda</vt:lpstr>
      <vt:lpstr>Do you typically administer targeted therapy to your patients with metastatic NSCLC and an NTRK gene fusion?   When you do administer targeted therapy to your patients with metastatic NSCLC and an NTRK gene fusion, what agent/regimen do you generally use?</vt:lpstr>
      <vt:lpstr>FDA Approves Entrectinib for NTRK Solid Tumors Press Release – August 15, 2019</vt:lpstr>
      <vt:lpstr>Entrectinib in NTRK Fusion-Positive NSCLC: Integrated Analysis of Patients Enrolled in STARTRK-2, STARTRK-1 and ALKA-372-001  </vt:lpstr>
      <vt:lpstr>Entrectinib for NSCLC with NTRK Fusion: Integrated Analysis of STARTRK-2, STARTRK-1 and ALKA-372-001 </vt:lpstr>
      <vt:lpstr>FDA Approves Larotrectinib for NTRK Solid Tumors Press Release – November 26, 2018</vt:lpstr>
      <vt:lpstr>Larotrectinib in NTRK Fusion-Positive Solid Tumors: Integrated Analysis of Patients Enrolled in LOXO-TRK-14001, SCOUT and NAVIGATE </vt:lpstr>
      <vt:lpstr>Regulatory and reimbursement issues aside and assuming you could access all agents, what would be your first-line treatment recommendation for a patient with metastatic NSCLC, a RET rearrangement and a PD-L1 TPS of 60%?</vt:lpstr>
      <vt:lpstr>Registrational Results of LIBRETTO-001:  A Phase 1/2 Trial of Selpercatinib (LOXO-292) in Patients with RET Fusion-Positive Lung Cancers       </vt:lpstr>
      <vt:lpstr>LIBRETTO-001: Primary Analysis Set (PAS) with Selpercatinib for Lung Cancer with RET Fusion  (N = 105 Who Received Prior Platinum Chemotherapy)</vt:lpstr>
      <vt:lpstr>LIBRETTO-001: Efficacy of Selpercatinib for Patients with Treatment-Naïve Lung Cancer and RET Fusion</vt:lpstr>
      <vt:lpstr>LIBRETTO-001: Safety Profile</vt:lpstr>
      <vt:lpstr>Clinical Activity and Tolerability of BLU-667, a Highly Potent and Selective RET Inhibitor, in Patients (pts) with Advanced RET-Fusion+ Non-Small Cell Lung Cancer (NSCLC)    </vt:lpstr>
      <vt:lpstr>BLU-667 (Pralsetinib) Activity in Advanced NSCLC with RET Fusion</vt:lpstr>
      <vt:lpstr>Pralsetinib Treatment-Related Adverse Events</vt:lpstr>
      <vt:lpstr>Regulatory and reimbursement issues aside and assuming you could access all agents, what would be your first-line treatment recommendation for a patient with metastatic NSCLC, a MET exon 14 mutation and a PD-L1 TPS of 60%?</vt:lpstr>
      <vt:lpstr>MET Exon 14 Skipping Mutations and Potency of MET Inhibitors</vt:lpstr>
      <vt:lpstr>Capmatinib (INC280) in METΔex14-Mutated Advanced Non-Small Cell Lung Cancer (NSCLC): Efficacy Data from the Phase II GEOMETRY mono-1 Study </vt:lpstr>
      <vt:lpstr>GEOMETRY mono-1: A Phase II Trial of Capmatinib for Patients with Advanced NSCLC Harboring MET Exon 14 Skipping Mutation</vt:lpstr>
      <vt:lpstr>GEOMETRY mono-1: Efficacy by BIRC of Capmatinib in Advanced NSCLC Harboring MET Exon 14 Skipping Mutation</vt:lpstr>
      <vt:lpstr>GEOMETRY mono-1: Safety Summary</vt:lpstr>
      <vt:lpstr>Phase II Study of Tepotinib in NSCLC Patients with METex14 Mutations     </vt:lpstr>
      <vt:lpstr>VISION: Efficacy (IRC) of Tepotinib in NSCLC with MET Exon 14 Skipping Mutations</vt:lpstr>
      <vt:lpstr>VISION: Treatment-Related Adverse Events</vt:lpstr>
      <vt:lpstr>Meeting Agenda</vt:lpstr>
      <vt:lpstr>Which first-line treatment regimen would you recommend for a  65-year-old patient with metastatic nonsquamous lung cancer  and no identified targetable mutations and a …</vt:lpstr>
      <vt:lpstr>A patient presents with metastatic nonsquamous lung cancer with no identified targetable mutations and moderate respiratory distress secondary to extensive tumor in the lung. Which treatment regimen would you generally recommend if they had a …</vt:lpstr>
      <vt:lpstr>For how long would you continue treatment with an anti-PD-1/PD-L1 antibody for a patient with metastatic NSCLC who is tolerating treatment well and at first evaluation is found to have a …</vt:lpstr>
      <vt:lpstr>FDA Approves Atezolizumab with Chemotherapy and Bevacizumab for First-Line Treatment of Metastatic Non-Squamous NSCLC Press Release – December 6, 2018</vt:lpstr>
      <vt:lpstr>PowerPoint Presentation</vt:lpstr>
      <vt:lpstr>IMpower150: PFS Results of First-Line Atezolizumab with Bevacizumab/Chemotherapy in Metastatic Nonsquamous NSCLC</vt:lpstr>
      <vt:lpstr>IMpower150: Interim Analysis of Overall Survival</vt:lpstr>
      <vt:lpstr>IMpower150: An Exploratory Analysis of Efficacy Outcomes in Patients with EGFR Mutations</vt:lpstr>
      <vt:lpstr>PowerPoint Presentation</vt:lpstr>
      <vt:lpstr>IMpower130: PFS and OS with Carboplatin/Nab Paclitaxel (CnP) with or without Atezolizumab in the ITT-WT Population</vt:lpstr>
      <vt:lpstr>PowerPoint Presentation</vt:lpstr>
      <vt:lpstr>IMpower110 Interim OS Analysis  (Squamous and Nonsquamous)</vt:lpstr>
      <vt:lpstr>Which first-line treatment regimen would you recommend for a  65-year-old patient with metastatic squamous cell lung cancer  and a …</vt:lpstr>
      <vt:lpstr>FDA Approves Pembrolizumab in Combination with Chemotherapy as First-Line Treatment of Metastatic Squamous NSCLC Press Release – October 30, 2018</vt:lpstr>
      <vt:lpstr>PowerPoint Presentation</vt:lpstr>
      <vt:lpstr>KEYNOTE-407: Final Survival Analyses Median follow-up: 14.3 months</vt:lpstr>
      <vt:lpstr>PowerPoint Presentation</vt:lpstr>
      <vt:lpstr>CheckMate 227 Part 1 Primary Endpoint: Overall Survival with NIVO + IPI vs Chemo (PD-L1 Expression ≥1%) (Squamous and Nonsquamous)</vt:lpstr>
      <vt:lpstr>CheckMate 227: Overall Survival with NIVO + IPI vs Chemo  (PD-L1 Expression &lt; 1%) </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 </dc:title>
  <dc:subject/>
  <dc:creator>Research To Practice </dc:creator>
  <cp:keywords/>
  <dc:description>www.ResearchToPractice.com</dc:description>
  <cp:lastModifiedBy>Microsoft Office User</cp:lastModifiedBy>
  <cp:revision>1389</cp:revision>
  <cp:lastPrinted>2019-10-14T14:53:09Z</cp:lastPrinted>
  <dcterms:created xsi:type="dcterms:W3CDTF">2012-08-13T12:55:31Z</dcterms:created>
  <dcterms:modified xsi:type="dcterms:W3CDTF">2019-10-14T14:53:11Z</dcterms:modified>
  <cp:category/>
</cp:coreProperties>
</file>