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6" r:id="rId3"/>
    <p:sldMasterId id="2147483698" r:id="rId4"/>
    <p:sldMasterId id="2147483718" r:id="rId5"/>
    <p:sldMasterId id="2147483731" r:id="rId6"/>
    <p:sldMasterId id="2147483742" r:id="rId7"/>
    <p:sldMasterId id="2147483755" r:id="rId8"/>
    <p:sldMasterId id="2147483767" r:id="rId9"/>
  </p:sldMasterIdLst>
  <p:notesMasterIdLst>
    <p:notesMasterId r:id="rId90"/>
  </p:notesMasterIdLst>
  <p:sldIdLst>
    <p:sldId id="287" r:id="rId10"/>
    <p:sldId id="691" r:id="rId11"/>
    <p:sldId id="490" r:id="rId12"/>
    <p:sldId id="690" r:id="rId13"/>
    <p:sldId id="542" r:id="rId14"/>
    <p:sldId id="3165" r:id="rId15"/>
    <p:sldId id="1193" r:id="rId16"/>
    <p:sldId id="1194" r:id="rId17"/>
    <p:sldId id="1196" r:id="rId18"/>
    <p:sldId id="1172" r:id="rId19"/>
    <p:sldId id="430" r:id="rId20"/>
    <p:sldId id="257" r:id="rId21"/>
    <p:sldId id="263" r:id="rId22"/>
    <p:sldId id="264" r:id="rId23"/>
    <p:sldId id="256" r:id="rId24"/>
    <p:sldId id="349" r:id="rId25"/>
    <p:sldId id="426" r:id="rId26"/>
    <p:sldId id="350" r:id="rId27"/>
    <p:sldId id="344" r:id="rId28"/>
    <p:sldId id="479" r:id="rId29"/>
    <p:sldId id="336" r:id="rId30"/>
    <p:sldId id="335" r:id="rId31"/>
    <p:sldId id="345" r:id="rId32"/>
    <p:sldId id="480" r:id="rId33"/>
    <p:sldId id="310" r:id="rId34"/>
    <p:sldId id="481" r:id="rId35"/>
    <p:sldId id="483" r:id="rId36"/>
    <p:sldId id="482" r:id="rId37"/>
    <p:sldId id="484" r:id="rId38"/>
    <p:sldId id="485" r:id="rId39"/>
    <p:sldId id="486" r:id="rId40"/>
    <p:sldId id="487" r:id="rId41"/>
    <p:sldId id="488" r:id="rId42"/>
    <p:sldId id="261" r:id="rId43"/>
    <p:sldId id="288" r:id="rId44"/>
    <p:sldId id="262" r:id="rId45"/>
    <p:sldId id="1173" r:id="rId46"/>
    <p:sldId id="1175" r:id="rId47"/>
    <p:sldId id="1176" r:id="rId48"/>
    <p:sldId id="1177" r:id="rId49"/>
    <p:sldId id="1178" r:id="rId50"/>
    <p:sldId id="1179" r:id="rId51"/>
    <p:sldId id="1182" r:id="rId52"/>
    <p:sldId id="1184" r:id="rId53"/>
    <p:sldId id="1186" r:id="rId54"/>
    <p:sldId id="1187" r:id="rId55"/>
    <p:sldId id="1188" r:id="rId56"/>
    <p:sldId id="1189" r:id="rId57"/>
    <p:sldId id="1190" r:id="rId58"/>
    <p:sldId id="1183" r:id="rId59"/>
    <p:sldId id="1118" r:id="rId60"/>
    <p:sldId id="1119" r:id="rId61"/>
    <p:sldId id="440" r:id="rId62"/>
    <p:sldId id="571" r:id="rId63"/>
    <p:sldId id="567" r:id="rId64"/>
    <p:sldId id="1120" r:id="rId65"/>
    <p:sldId id="1101" r:id="rId66"/>
    <p:sldId id="348" r:id="rId67"/>
    <p:sldId id="1121" r:id="rId68"/>
    <p:sldId id="725" r:id="rId69"/>
    <p:sldId id="735" r:id="rId70"/>
    <p:sldId id="1191" r:id="rId71"/>
    <p:sldId id="467" r:id="rId72"/>
    <p:sldId id="469" r:id="rId73"/>
    <p:sldId id="1122" r:id="rId74"/>
    <p:sldId id="739" r:id="rId75"/>
    <p:sldId id="588" r:id="rId76"/>
    <p:sldId id="728" r:id="rId77"/>
    <p:sldId id="736" r:id="rId78"/>
    <p:sldId id="743" r:id="rId79"/>
    <p:sldId id="732" r:id="rId80"/>
    <p:sldId id="1123" r:id="rId81"/>
    <p:sldId id="1180" r:id="rId82"/>
    <p:sldId id="271" r:id="rId83"/>
    <p:sldId id="272" r:id="rId84"/>
    <p:sldId id="273" r:id="rId85"/>
    <p:sldId id="274" r:id="rId86"/>
    <p:sldId id="275" r:id="rId87"/>
    <p:sldId id="1181" r:id="rId88"/>
    <p:sldId id="267"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F17638"/>
    <a:srgbClr val="FF40FF"/>
    <a:srgbClr val="E62828"/>
    <a:srgbClr val="002656"/>
    <a:srgbClr val="5051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7F95A8-12E3-DA48-BBAE-0CAA79669E05}" v="4" dt="2019-11-13T16:57:22.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29"/>
    <p:restoredTop sz="94633"/>
  </p:normalViewPr>
  <p:slideViewPr>
    <p:cSldViewPr snapToGrid="0" snapToObjects="1">
      <p:cViewPr varScale="1">
        <p:scale>
          <a:sx n="116" d="100"/>
          <a:sy n="116" d="100"/>
        </p:scale>
        <p:origin x="656" y="192"/>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iaki Tsaganis" userId="1f2818a1-fb25-4bcc-a33e-eeea456b3642" providerId="ADAL" clId="{637F95A8-12E3-DA48-BBAE-0CAA79669E05}"/>
    <pc:docChg chg="undo custSel addSld delSld modSld">
      <pc:chgData name="Kyriaki Tsaganis" userId="1f2818a1-fb25-4bcc-a33e-eeea456b3642" providerId="ADAL" clId="{637F95A8-12E3-DA48-BBAE-0CAA79669E05}" dt="2019-11-13T16:57:12.774" v="12"/>
      <pc:docMkLst>
        <pc:docMk/>
      </pc:docMkLst>
      <pc:sldChg chg="del">
        <pc:chgData name="Kyriaki Tsaganis" userId="1f2818a1-fb25-4bcc-a33e-eeea456b3642" providerId="ADAL" clId="{637F95A8-12E3-DA48-BBAE-0CAA79669E05}" dt="2019-11-13T16:53:31.892" v="0" actId="2696"/>
        <pc:sldMkLst>
          <pc:docMk/>
          <pc:sldMk cId="170185239" sldId="279"/>
        </pc:sldMkLst>
      </pc:sldChg>
      <pc:sldChg chg="del">
        <pc:chgData name="Kyriaki Tsaganis" userId="1f2818a1-fb25-4bcc-a33e-eeea456b3642" providerId="ADAL" clId="{637F95A8-12E3-DA48-BBAE-0CAA79669E05}" dt="2019-11-13T16:53:31.903" v="1" actId="2696"/>
        <pc:sldMkLst>
          <pc:docMk/>
          <pc:sldMk cId="2349414608" sldId="280"/>
        </pc:sldMkLst>
      </pc:sldChg>
      <pc:sldChg chg="del">
        <pc:chgData name="Kyriaki Tsaganis" userId="1f2818a1-fb25-4bcc-a33e-eeea456b3642" providerId="ADAL" clId="{637F95A8-12E3-DA48-BBAE-0CAA79669E05}" dt="2019-11-13T16:53:31.926" v="2" actId="2696"/>
        <pc:sldMkLst>
          <pc:docMk/>
          <pc:sldMk cId="3694495970" sldId="281"/>
        </pc:sldMkLst>
      </pc:sldChg>
      <pc:sldChg chg="del">
        <pc:chgData name="Kyriaki Tsaganis" userId="1f2818a1-fb25-4bcc-a33e-eeea456b3642" providerId="ADAL" clId="{637F95A8-12E3-DA48-BBAE-0CAA79669E05}" dt="2019-11-13T16:53:51.684" v="5" actId="2696"/>
        <pc:sldMkLst>
          <pc:docMk/>
          <pc:sldMk cId="3498868062" sldId="282"/>
        </pc:sldMkLst>
      </pc:sldChg>
      <pc:sldChg chg="del">
        <pc:chgData name="Kyriaki Tsaganis" userId="1f2818a1-fb25-4bcc-a33e-eeea456b3642" providerId="ADAL" clId="{637F95A8-12E3-DA48-BBAE-0CAA79669E05}" dt="2019-11-13T16:53:51.695" v="6" actId="2696"/>
        <pc:sldMkLst>
          <pc:docMk/>
          <pc:sldMk cId="622063289" sldId="283"/>
        </pc:sldMkLst>
      </pc:sldChg>
      <pc:sldChg chg="del">
        <pc:chgData name="Kyriaki Tsaganis" userId="1f2818a1-fb25-4bcc-a33e-eeea456b3642" providerId="ADAL" clId="{637F95A8-12E3-DA48-BBAE-0CAA79669E05}" dt="2019-11-13T16:53:51.714" v="7" actId="2696"/>
        <pc:sldMkLst>
          <pc:docMk/>
          <pc:sldMk cId="993447749" sldId="284"/>
        </pc:sldMkLst>
      </pc:sldChg>
      <pc:sldChg chg="del">
        <pc:chgData name="Kyriaki Tsaganis" userId="1f2818a1-fb25-4bcc-a33e-eeea456b3642" providerId="ADAL" clId="{637F95A8-12E3-DA48-BBAE-0CAA79669E05}" dt="2019-11-13T16:53:43.596" v="3" actId="2696"/>
        <pc:sldMkLst>
          <pc:docMk/>
          <pc:sldMk cId="1667723397" sldId="285"/>
        </pc:sldMkLst>
      </pc:sldChg>
      <pc:sldChg chg="del">
        <pc:chgData name="Kyriaki Tsaganis" userId="1f2818a1-fb25-4bcc-a33e-eeea456b3642" providerId="ADAL" clId="{637F95A8-12E3-DA48-BBAE-0CAA79669E05}" dt="2019-11-13T16:53:43.616" v="4" actId="2696"/>
        <pc:sldMkLst>
          <pc:docMk/>
          <pc:sldMk cId="4155424399" sldId="286"/>
        </pc:sldMkLst>
      </pc:sldChg>
      <pc:sldChg chg="add del">
        <pc:chgData name="Kyriaki Tsaganis" userId="1f2818a1-fb25-4bcc-a33e-eeea456b3642" providerId="ADAL" clId="{637F95A8-12E3-DA48-BBAE-0CAA79669E05}" dt="2019-11-13T16:55:06.900" v="11"/>
        <pc:sldMkLst>
          <pc:docMk/>
          <pc:sldMk cId="419847623" sldId="490"/>
        </pc:sldMkLst>
      </pc:sldChg>
      <pc:sldChg chg="add">
        <pc:chgData name="Kyriaki Tsaganis" userId="1f2818a1-fb25-4bcc-a33e-eeea456b3642" providerId="ADAL" clId="{637F95A8-12E3-DA48-BBAE-0CAA79669E05}" dt="2019-11-13T16:57:12.774" v="12"/>
        <pc:sldMkLst>
          <pc:docMk/>
          <pc:sldMk cId="4272065584" sldId="490"/>
        </pc:sldMkLst>
      </pc:sldChg>
      <pc:sldChg chg="add">
        <pc:chgData name="Kyriaki Tsaganis" userId="1f2818a1-fb25-4bcc-a33e-eeea456b3642" providerId="ADAL" clId="{637F95A8-12E3-DA48-BBAE-0CAA79669E05}" dt="2019-11-13T16:57:12.774" v="12"/>
        <pc:sldMkLst>
          <pc:docMk/>
          <pc:sldMk cId="1768424603" sldId="542"/>
        </pc:sldMkLst>
      </pc:sldChg>
      <pc:sldChg chg="add del">
        <pc:chgData name="Kyriaki Tsaganis" userId="1f2818a1-fb25-4bcc-a33e-eeea456b3642" providerId="ADAL" clId="{637F95A8-12E3-DA48-BBAE-0CAA79669E05}" dt="2019-11-13T16:55:06.900" v="11"/>
        <pc:sldMkLst>
          <pc:docMk/>
          <pc:sldMk cId="4106905070" sldId="542"/>
        </pc:sldMkLst>
      </pc:sldChg>
      <pc:sldChg chg="add">
        <pc:chgData name="Kyriaki Tsaganis" userId="1f2818a1-fb25-4bcc-a33e-eeea456b3642" providerId="ADAL" clId="{637F95A8-12E3-DA48-BBAE-0CAA79669E05}" dt="2019-11-13T16:57:12.774" v="12"/>
        <pc:sldMkLst>
          <pc:docMk/>
          <pc:sldMk cId="2347985031" sldId="690"/>
        </pc:sldMkLst>
      </pc:sldChg>
      <pc:sldChg chg="modSp add del">
        <pc:chgData name="Kyriaki Tsaganis" userId="1f2818a1-fb25-4bcc-a33e-eeea456b3642" providerId="ADAL" clId="{637F95A8-12E3-DA48-BBAE-0CAA79669E05}" dt="2019-11-13T16:55:06.900" v="11"/>
        <pc:sldMkLst>
          <pc:docMk/>
          <pc:sldMk cId="3934476108" sldId="690"/>
        </pc:sldMkLst>
        <pc:spChg chg="mod">
          <ac:chgData name="Kyriaki Tsaganis" userId="1f2818a1-fb25-4bcc-a33e-eeea456b3642" providerId="ADAL" clId="{637F95A8-12E3-DA48-BBAE-0CAA79669E05}" dt="2019-11-13T16:55:06.900" v="11"/>
          <ac:spMkLst>
            <pc:docMk/>
            <pc:sldMk cId="3934476108" sldId="690"/>
            <ac:spMk id="3" creationId="{00000000-0000-0000-0000-000000000000}"/>
          </ac:spMkLst>
        </pc:spChg>
      </pc:sldChg>
      <pc:sldChg chg="add del">
        <pc:chgData name="Kyriaki Tsaganis" userId="1f2818a1-fb25-4bcc-a33e-eeea456b3642" providerId="ADAL" clId="{637F95A8-12E3-DA48-BBAE-0CAA79669E05}" dt="2019-11-13T16:55:06.900" v="11"/>
        <pc:sldMkLst>
          <pc:docMk/>
          <pc:sldMk cId="1269550568" sldId="691"/>
        </pc:sldMkLst>
      </pc:sldChg>
      <pc:sldChg chg="add">
        <pc:chgData name="Kyriaki Tsaganis" userId="1f2818a1-fb25-4bcc-a33e-eeea456b3642" providerId="ADAL" clId="{637F95A8-12E3-DA48-BBAE-0CAA79669E05}" dt="2019-11-13T16:57:12.774" v="12"/>
        <pc:sldMkLst>
          <pc:docMk/>
          <pc:sldMk cId="3713768188" sldId="69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45142944575999"/>
          <c:y val="2.7386809338901998E-2"/>
          <c:w val="0.85284760007972404"/>
          <c:h val="0.79734586255683904"/>
        </c:manualLayout>
      </c:layout>
      <c:barChart>
        <c:barDir val="col"/>
        <c:grouping val="stacked"/>
        <c:varyColors val="0"/>
        <c:ser>
          <c:idx val="0"/>
          <c:order val="0"/>
          <c:tx>
            <c:strRef>
              <c:f>Sheet1!$B$1</c:f>
              <c:strCache>
                <c:ptCount val="1"/>
                <c:pt idx="0">
                  <c:v>CR</c:v>
                </c:pt>
              </c:strCache>
            </c:strRef>
          </c:tx>
          <c:spPr>
            <a:solidFill>
              <a:schemeClr val="accent2"/>
            </a:solidFill>
            <a:ln>
              <a:noFill/>
            </a:ln>
            <a:effectLst/>
          </c:spPr>
          <c:invertIfNegative val="0"/>
          <c:cat>
            <c:numRef>
              <c:f>Sheet1!$A$2:$A$13</c:f>
              <c:numCache>
                <c:formatCode>General</c:formatCode>
                <c:ptCount val="12"/>
                <c:pt idx="0">
                  <c:v>1</c:v>
                </c:pt>
                <c:pt idx="1">
                  <c:v>2</c:v>
                </c:pt>
                <c:pt idx="2">
                  <c:v>3</c:v>
                </c:pt>
                <c:pt idx="3">
                  <c:v>5</c:v>
                </c:pt>
                <c:pt idx="4">
                  <c:v>7</c:v>
                </c:pt>
                <c:pt idx="5">
                  <c:v>9</c:v>
                </c:pt>
                <c:pt idx="6">
                  <c:v>11</c:v>
                </c:pt>
                <c:pt idx="7">
                  <c:v>13</c:v>
                </c:pt>
                <c:pt idx="8">
                  <c:v>15</c:v>
                </c:pt>
                <c:pt idx="9">
                  <c:v>17</c:v>
                </c:pt>
                <c:pt idx="10">
                  <c:v>19</c:v>
                </c:pt>
                <c:pt idx="11">
                  <c:v>21</c:v>
                </c:pt>
              </c:numCache>
            </c:numRef>
          </c:cat>
          <c:val>
            <c:numRef>
              <c:f>Sheet1!$B$2:$B$13</c:f>
              <c:numCache>
                <c:formatCode>General</c:formatCode>
                <c:ptCount val="12"/>
                <c:pt idx="0">
                  <c:v>2</c:v>
                </c:pt>
                <c:pt idx="1">
                  <c:v>6</c:v>
                </c:pt>
                <c:pt idx="2">
                  <c:v>8</c:v>
                </c:pt>
                <c:pt idx="3">
                  <c:v>21</c:v>
                </c:pt>
                <c:pt idx="4">
                  <c:v>19</c:v>
                </c:pt>
                <c:pt idx="5">
                  <c:v>14</c:v>
                </c:pt>
                <c:pt idx="6">
                  <c:v>6</c:v>
                </c:pt>
                <c:pt idx="7">
                  <c:v>5</c:v>
                </c:pt>
                <c:pt idx="8">
                  <c:v>6</c:v>
                </c:pt>
                <c:pt idx="9">
                  <c:v>6</c:v>
                </c:pt>
                <c:pt idx="10">
                  <c:v>5</c:v>
                </c:pt>
                <c:pt idx="11">
                  <c:v>5</c:v>
                </c:pt>
              </c:numCache>
            </c:numRef>
          </c:val>
          <c:extLst>
            <c:ext xmlns:c16="http://schemas.microsoft.com/office/drawing/2014/chart" uri="{C3380CC4-5D6E-409C-BE32-E72D297353CC}">
              <c16:uniqueId val="{00000000-8CEB-4943-B4FE-45038C22FD37}"/>
            </c:ext>
          </c:extLst>
        </c:ser>
        <c:ser>
          <c:idx val="1"/>
          <c:order val="1"/>
          <c:tx>
            <c:strRef>
              <c:f>Sheet1!$C$1</c:f>
              <c:strCache>
                <c:ptCount val="1"/>
                <c:pt idx="0">
                  <c:v>CRi/CRp</c:v>
                </c:pt>
              </c:strCache>
            </c:strRef>
          </c:tx>
          <c:spPr>
            <a:solidFill>
              <a:schemeClr val="accent6"/>
            </a:solidFill>
            <a:ln>
              <a:noFill/>
            </a:ln>
            <a:effectLst/>
          </c:spPr>
          <c:invertIfNegative val="0"/>
          <c:cat>
            <c:numRef>
              <c:f>Sheet1!$A$2:$A$13</c:f>
              <c:numCache>
                <c:formatCode>General</c:formatCode>
                <c:ptCount val="12"/>
                <c:pt idx="0">
                  <c:v>1</c:v>
                </c:pt>
                <c:pt idx="1">
                  <c:v>2</c:v>
                </c:pt>
                <c:pt idx="2">
                  <c:v>3</c:v>
                </c:pt>
                <c:pt idx="3">
                  <c:v>5</c:v>
                </c:pt>
                <c:pt idx="4">
                  <c:v>7</c:v>
                </c:pt>
                <c:pt idx="5">
                  <c:v>9</c:v>
                </c:pt>
                <c:pt idx="6">
                  <c:v>11</c:v>
                </c:pt>
                <c:pt idx="7">
                  <c:v>13</c:v>
                </c:pt>
                <c:pt idx="8">
                  <c:v>15</c:v>
                </c:pt>
                <c:pt idx="9">
                  <c:v>17</c:v>
                </c:pt>
                <c:pt idx="10">
                  <c:v>19</c:v>
                </c:pt>
                <c:pt idx="11">
                  <c:v>21</c:v>
                </c:pt>
              </c:numCache>
            </c:numRef>
          </c:cat>
          <c:val>
            <c:numRef>
              <c:f>Sheet1!$C$2:$C$13</c:f>
              <c:numCache>
                <c:formatCode>General</c:formatCode>
                <c:ptCount val="12"/>
                <c:pt idx="0">
                  <c:v>0</c:v>
                </c:pt>
                <c:pt idx="1">
                  <c:v>2</c:v>
                </c:pt>
                <c:pt idx="2">
                  <c:v>14</c:v>
                </c:pt>
                <c:pt idx="3">
                  <c:v>12</c:v>
                </c:pt>
                <c:pt idx="4">
                  <c:v>11</c:v>
                </c:pt>
                <c:pt idx="5">
                  <c:v>3</c:v>
                </c:pt>
                <c:pt idx="6">
                  <c:v>3</c:v>
                </c:pt>
                <c:pt idx="7">
                  <c:v>3</c:v>
                </c:pt>
                <c:pt idx="8">
                  <c:v>1</c:v>
                </c:pt>
                <c:pt idx="9">
                  <c:v>0</c:v>
                </c:pt>
                <c:pt idx="10">
                  <c:v>0</c:v>
                </c:pt>
                <c:pt idx="11">
                  <c:v>0</c:v>
                </c:pt>
              </c:numCache>
            </c:numRef>
          </c:val>
          <c:extLst>
            <c:ext xmlns:c16="http://schemas.microsoft.com/office/drawing/2014/chart" uri="{C3380CC4-5D6E-409C-BE32-E72D297353CC}">
              <c16:uniqueId val="{00000001-8CEB-4943-B4FE-45038C22FD37}"/>
            </c:ext>
          </c:extLst>
        </c:ser>
        <c:ser>
          <c:idx val="2"/>
          <c:order val="2"/>
          <c:tx>
            <c:strRef>
              <c:f>Sheet1!$D$1</c:f>
              <c:strCache>
                <c:ptCount val="1"/>
                <c:pt idx="0">
                  <c:v>MLFS</c:v>
                </c:pt>
              </c:strCache>
            </c:strRef>
          </c:tx>
          <c:spPr>
            <a:solidFill>
              <a:srgbClr val="00B050"/>
            </a:solidFill>
            <a:ln>
              <a:noFill/>
            </a:ln>
            <a:effectLst/>
          </c:spPr>
          <c:invertIfNegative val="0"/>
          <c:cat>
            <c:numRef>
              <c:f>Sheet1!$A$2:$A$13</c:f>
              <c:numCache>
                <c:formatCode>General</c:formatCode>
                <c:ptCount val="12"/>
                <c:pt idx="0">
                  <c:v>1</c:v>
                </c:pt>
                <c:pt idx="1">
                  <c:v>2</c:v>
                </c:pt>
                <c:pt idx="2">
                  <c:v>3</c:v>
                </c:pt>
                <c:pt idx="3">
                  <c:v>5</c:v>
                </c:pt>
                <c:pt idx="4">
                  <c:v>7</c:v>
                </c:pt>
                <c:pt idx="5">
                  <c:v>9</c:v>
                </c:pt>
                <c:pt idx="6">
                  <c:v>11</c:v>
                </c:pt>
                <c:pt idx="7">
                  <c:v>13</c:v>
                </c:pt>
                <c:pt idx="8">
                  <c:v>15</c:v>
                </c:pt>
                <c:pt idx="9">
                  <c:v>17</c:v>
                </c:pt>
                <c:pt idx="10">
                  <c:v>19</c:v>
                </c:pt>
                <c:pt idx="11">
                  <c:v>21</c:v>
                </c:pt>
              </c:numCache>
            </c:numRef>
          </c:cat>
          <c:val>
            <c:numRef>
              <c:f>Sheet1!$D$2:$D$13</c:f>
              <c:numCache>
                <c:formatCode>General</c:formatCode>
                <c:ptCount val="12"/>
                <c:pt idx="0">
                  <c:v>2</c:v>
                </c:pt>
                <c:pt idx="1">
                  <c:v>9</c:v>
                </c:pt>
                <c:pt idx="2">
                  <c:v>13</c:v>
                </c:pt>
                <c:pt idx="3">
                  <c:v>3</c:v>
                </c:pt>
                <c:pt idx="4">
                  <c:v>2</c:v>
                </c:pt>
                <c:pt idx="5">
                  <c:v>1</c:v>
                </c:pt>
                <c:pt idx="6">
                  <c:v>1</c:v>
                </c:pt>
                <c:pt idx="7">
                  <c:v>0</c:v>
                </c:pt>
                <c:pt idx="8">
                  <c:v>0</c:v>
                </c:pt>
                <c:pt idx="9">
                  <c:v>0</c:v>
                </c:pt>
                <c:pt idx="10">
                  <c:v>0</c:v>
                </c:pt>
                <c:pt idx="11">
                  <c:v>0</c:v>
                </c:pt>
              </c:numCache>
            </c:numRef>
          </c:val>
          <c:extLst>
            <c:ext xmlns:c16="http://schemas.microsoft.com/office/drawing/2014/chart" uri="{C3380CC4-5D6E-409C-BE32-E72D297353CC}">
              <c16:uniqueId val="{00000002-8CEB-4943-B4FE-45038C22FD37}"/>
            </c:ext>
          </c:extLst>
        </c:ser>
        <c:ser>
          <c:idx val="3"/>
          <c:order val="3"/>
          <c:tx>
            <c:strRef>
              <c:f>Sheet1!$E$1</c:f>
              <c:strCache>
                <c:ptCount val="1"/>
                <c:pt idx="0">
                  <c:v>PR</c:v>
                </c:pt>
              </c:strCache>
            </c:strRef>
          </c:tx>
          <c:spPr>
            <a:solidFill>
              <a:schemeClr val="accent4"/>
            </a:solidFill>
            <a:ln>
              <a:noFill/>
            </a:ln>
            <a:effectLst/>
          </c:spPr>
          <c:invertIfNegative val="0"/>
          <c:cat>
            <c:numRef>
              <c:f>Sheet1!$A$2:$A$13</c:f>
              <c:numCache>
                <c:formatCode>General</c:formatCode>
                <c:ptCount val="12"/>
                <c:pt idx="0">
                  <c:v>1</c:v>
                </c:pt>
                <c:pt idx="1">
                  <c:v>2</c:v>
                </c:pt>
                <c:pt idx="2">
                  <c:v>3</c:v>
                </c:pt>
                <c:pt idx="3">
                  <c:v>5</c:v>
                </c:pt>
                <c:pt idx="4">
                  <c:v>7</c:v>
                </c:pt>
                <c:pt idx="5">
                  <c:v>9</c:v>
                </c:pt>
                <c:pt idx="6">
                  <c:v>11</c:v>
                </c:pt>
                <c:pt idx="7">
                  <c:v>13</c:v>
                </c:pt>
                <c:pt idx="8">
                  <c:v>15</c:v>
                </c:pt>
                <c:pt idx="9">
                  <c:v>17</c:v>
                </c:pt>
                <c:pt idx="10">
                  <c:v>19</c:v>
                </c:pt>
                <c:pt idx="11">
                  <c:v>21</c:v>
                </c:pt>
              </c:numCache>
            </c:numRef>
          </c:cat>
          <c:val>
            <c:numRef>
              <c:f>Sheet1!$E$2:$E$13</c:f>
              <c:numCache>
                <c:formatCode>General</c:formatCode>
                <c:ptCount val="12"/>
                <c:pt idx="0">
                  <c:v>2</c:v>
                </c:pt>
                <c:pt idx="1">
                  <c:v>5</c:v>
                </c:pt>
                <c:pt idx="2">
                  <c:v>1</c:v>
                </c:pt>
                <c:pt idx="3">
                  <c:v>6</c:v>
                </c:pt>
                <c:pt idx="4">
                  <c:v>3</c:v>
                </c:pt>
                <c:pt idx="5">
                  <c:v>1</c:v>
                </c:pt>
                <c:pt idx="6">
                  <c:v>0</c:v>
                </c:pt>
                <c:pt idx="7">
                  <c:v>1</c:v>
                </c:pt>
                <c:pt idx="8">
                  <c:v>1</c:v>
                </c:pt>
                <c:pt idx="9">
                  <c:v>0</c:v>
                </c:pt>
                <c:pt idx="10">
                  <c:v>0</c:v>
                </c:pt>
                <c:pt idx="11">
                  <c:v>0</c:v>
                </c:pt>
              </c:numCache>
            </c:numRef>
          </c:val>
          <c:extLst>
            <c:ext xmlns:c16="http://schemas.microsoft.com/office/drawing/2014/chart" uri="{C3380CC4-5D6E-409C-BE32-E72D297353CC}">
              <c16:uniqueId val="{00000003-8CEB-4943-B4FE-45038C22FD37}"/>
            </c:ext>
          </c:extLst>
        </c:ser>
        <c:ser>
          <c:idx val="4"/>
          <c:order val="4"/>
          <c:tx>
            <c:strRef>
              <c:f>Sheet1!$F$1</c:f>
              <c:strCache>
                <c:ptCount val="1"/>
                <c:pt idx="0">
                  <c:v>SD</c:v>
                </c:pt>
              </c:strCache>
            </c:strRef>
          </c:tx>
          <c:spPr>
            <a:solidFill>
              <a:schemeClr val="accent5">
                <a:lumMod val="60000"/>
                <a:lumOff val="40000"/>
              </a:schemeClr>
            </a:solidFill>
            <a:ln>
              <a:noFill/>
            </a:ln>
            <a:effectLst/>
          </c:spPr>
          <c:invertIfNegative val="0"/>
          <c:cat>
            <c:numRef>
              <c:f>Sheet1!$A$2:$A$13</c:f>
              <c:numCache>
                <c:formatCode>General</c:formatCode>
                <c:ptCount val="12"/>
                <c:pt idx="0">
                  <c:v>1</c:v>
                </c:pt>
                <c:pt idx="1">
                  <c:v>2</c:v>
                </c:pt>
                <c:pt idx="2">
                  <c:v>3</c:v>
                </c:pt>
                <c:pt idx="3">
                  <c:v>5</c:v>
                </c:pt>
                <c:pt idx="4">
                  <c:v>7</c:v>
                </c:pt>
                <c:pt idx="5">
                  <c:v>9</c:v>
                </c:pt>
                <c:pt idx="6">
                  <c:v>11</c:v>
                </c:pt>
                <c:pt idx="7">
                  <c:v>13</c:v>
                </c:pt>
                <c:pt idx="8">
                  <c:v>15</c:v>
                </c:pt>
                <c:pt idx="9">
                  <c:v>17</c:v>
                </c:pt>
                <c:pt idx="10">
                  <c:v>19</c:v>
                </c:pt>
                <c:pt idx="11">
                  <c:v>21</c:v>
                </c:pt>
              </c:numCache>
            </c:numRef>
          </c:cat>
          <c:val>
            <c:numRef>
              <c:f>Sheet1!$F$2:$F$13</c:f>
              <c:numCache>
                <c:formatCode>General</c:formatCode>
                <c:ptCount val="12"/>
                <c:pt idx="0">
                  <c:v>42</c:v>
                </c:pt>
                <c:pt idx="1">
                  <c:v>56</c:v>
                </c:pt>
                <c:pt idx="2">
                  <c:v>37</c:v>
                </c:pt>
                <c:pt idx="3">
                  <c:v>18</c:v>
                </c:pt>
                <c:pt idx="4">
                  <c:v>11</c:v>
                </c:pt>
                <c:pt idx="5">
                  <c:v>4</c:v>
                </c:pt>
                <c:pt idx="6">
                  <c:v>6</c:v>
                </c:pt>
                <c:pt idx="7">
                  <c:v>4</c:v>
                </c:pt>
                <c:pt idx="8">
                  <c:v>1</c:v>
                </c:pt>
                <c:pt idx="9">
                  <c:v>2</c:v>
                </c:pt>
                <c:pt idx="10">
                  <c:v>1</c:v>
                </c:pt>
                <c:pt idx="11">
                  <c:v>0</c:v>
                </c:pt>
              </c:numCache>
            </c:numRef>
          </c:val>
          <c:extLst>
            <c:ext xmlns:c16="http://schemas.microsoft.com/office/drawing/2014/chart" uri="{C3380CC4-5D6E-409C-BE32-E72D297353CC}">
              <c16:uniqueId val="{00000004-8CEB-4943-B4FE-45038C22FD37}"/>
            </c:ext>
          </c:extLst>
        </c:ser>
        <c:ser>
          <c:idx val="5"/>
          <c:order val="5"/>
          <c:tx>
            <c:strRef>
              <c:f>Sheet1!$G$1</c:f>
              <c:strCache>
                <c:ptCount val="1"/>
                <c:pt idx="0">
                  <c:v>Relapsed/PD</c:v>
                </c:pt>
              </c:strCache>
            </c:strRef>
          </c:tx>
          <c:spPr>
            <a:solidFill>
              <a:srgbClr val="949494"/>
            </a:solidFill>
            <a:ln>
              <a:noFill/>
            </a:ln>
            <a:effectLst/>
          </c:spPr>
          <c:invertIfNegative val="0"/>
          <c:cat>
            <c:numRef>
              <c:f>Sheet1!$A$2:$A$13</c:f>
              <c:numCache>
                <c:formatCode>General</c:formatCode>
                <c:ptCount val="12"/>
                <c:pt idx="0">
                  <c:v>1</c:v>
                </c:pt>
                <c:pt idx="1">
                  <c:v>2</c:v>
                </c:pt>
                <c:pt idx="2">
                  <c:v>3</c:v>
                </c:pt>
                <c:pt idx="3">
                  <c:v>5</c:v>
                </c:pt>
                <c:pt idx="4">
                  <c:v>7</c:v>
                </c:pt>
                <c:pt idx="5">
                  <c:v>9</c:v>
                </c:pt>
                <c:pt idx="6">
                  <c:v>11</c:v>
                </c:pt>
                <c:pt idx="7">
                  <c:v>13</c:v>
                </c:pt>
                <c:pt idx="8">
                  <c:v>15</c:v>
                </c:pt>
                <c:pt idx="9">
                  <c:v>17</c:v>
                </c:pt>
                <c:pt idx="10">
                  <c:v>19</c:v>
                </c:pt>
                <c:pt idx="11">
                  <c:v>21</c:v>
                </c:pt>
              </c:numCache>
            </c:numRef>
          </c:cat>
          <c:val>
            <c:numRef>
              <c:f>Sheet1!$G$2:$G$13</c:f>
              <c:numCache>
                <c:formatCode>General</c:formatCode>
                <c:ptCount val="12"/>
                <c:pt idx="0">
                  <c:v>0</c:v>
                </c:pt>
                <c:pt idx="1">
                  <c:v>1</c:v>
                </c:pt>
                <c:pt idx="2">
                  <c:v>3</c:v>
                </c:pt>
                <c:pt idx="3">
                  <c:v>8</c:v>
                </c:pt>
                <c:pt idx="4">
                  <c:v>4</c:v>
                </c:pt>
                <c:pt idx="5">
                  <c:v>9</c:v>
                </c:pt>
                <c:pt idx="6">
                  <c:v>7</c:v>
                </c:pt>
                <c:pt idx="7">
                  <c:v>5</c:v>
                </c:pt>
                <c:pt idx="8">
                  <c:v>2</c:v>
                </c:pt>
                <c:pt idx="9">
                  <c:v>2</c:v>
                </c:pt>
                <c:pt idx="10">
                  <c:v>1</c:v>
                </c:pt>
                <c:pt idx="11">
                  <c:v>1</c:v>
                </c:pt>
              </c:numCache>
            </c:numRef>
          </c:val>
          <c:extLst>
            <c:ext xmlns:c16="http://schemas.microsoft.com/office/drawing/2014/chart" uri="{C3380CC4-5D6E-409C-BE32-E72D297353CC}">
              <c16:uniqueId val="{00000005-8CEB-4943-B4FE-45038C22FD37}"/>
            </c:ext>
          </c:extLst>
        </c:ser>
        <c:ser>
          <c:idx val="6"/>
          <c:order val="6"/>
          <c:tx>
            <c:strRef>
              <c:f>Sheet1!$H$1</c:f>
              <c:strCache>
                <c:ptCount val="1"/>
                <c:pt idx="0">
                  <c:v>NA</c:v>
                </c:pt>
              </c:strCache>
            </c:strRef>
          </c:tx>
          <c:spPr>
            <a:solidFill>
              <a:schemeClr val="bg1">
                <a:lumMod val="95000"/>
              </a:schemeClr>
            </a:solidFill>
            <a:ln>
              <a:noFill/>
            </a:ln>
            <a:effectLst/>
          </c:spPr>
          <c:invertIfNegative val="0"/>
          <c:cat>
            <c:numRef>
              <c:f>Sheet1!$A$2:$A$13</c:f>
              <c:numCache>
                <c:formatCode>General</c:formatCode>
                <c:ptCount val="12"/>
                <c:pt idx="0">
                  <c:v>1</c:v>
                </c:pt>
                <c:pt idx="1">
                  <c:v>2</c:v>
                </c:pt>
                <c:pt idx="2">
                  <c:v>3</c:v>
                </c:pt>
                <c:pt idx="3">
                  <c:v>5</c:v>
                </c:pt>
                <c:pt idx="4">
                  <c:v>7</c:v>
                </c:pt>
                <c:pt idx="5">
                  <c:v>9</c:v>
                </c:pt>
                <c:pt idx="6">
                  <c:v>11</c:v>
                </c:pt>
                <c:pt idx="7">
                  <c:v>13</c:v>
                </c:pt>
                <c:pt idx="8">
                  <c:v>15</c:v>
                </c:pt>
                <c:pt idx="9">
                  <c:v>17</c:v>
                </c:pt>
                <c:pt idx="10">
                  <c:v>19</c:v>
                </c:pt>
                <c:pt idx="11">
                  <c:v>21</c:v>
                </c:pt>
              </c:numCache>
            </c:numRef>
          </c:cat>
          <c:val>
            <c:numRef>
              <c:f>Sheet1!$H$2:$H$13</c:f>
              <c:numCache>
                <c:formatCode>General</c:formatCode>
                <c:ptCount val="12"/>
                <c:pt idx="0">
                  <c:v>31</c:v>
                </c:pt>
              </c:numCache>
            </c:numRef>
          </c:val>
          <c:extLst>
            <c:ext xmlns:c16="http://schemas.microsoft.com/office/drawing/2014/chart" uri="{C3380CC4-5D6E-409C-BE32-E72D297353CC}">
              <c16:uniqueId val="{00000006-8CEB-4943-B4FE-45038C22FD37}"/>
            </c:ext>
          </c:extLst>
        </c:ser>
        <c:dLbls>
          <c:showLegendKey val="0"/>
          <c:showVal val="0"/>
          <c:showCatName val="0"/>
          <c:showSerName val="0"/>
          <c:showPercent val="0"/>
          <c:showBubbleSize val="0"/>
        </c:dLbls>
        <c:gapWidth val="150"/>
        <c:overlap val="100"/>
        <c:axId val="285847616"/>
        <c:axId val="285849664"/>
      </c:barChart>
      <c:catAx>
        <c:axId val="285847616"/>
        <c:scaling>
          <c:orientation val="minMax"/>
        </c:scaling>
        <c:delete val="0"/>
        <c:axPos val="b"/>
        <c:numFmt formatCode="General" sourceLinked="1"/>
        <c:majorTickMark val="out"/>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85849664"/>
        <c:crosses val="autoZero"/>
        <c:auto val="1"/>
        <c:lblAlgn val="ctr"/>
        <c:lblOffset val="10"/>
        <c:noMultiLvlLbl val="0"/>
      </c:catAx>
      <c:valAx>
        <c:axId val="285849664"/>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85847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0.04544</cdr:x>
      <cdr:y>0.10371</cdr:y>
    </cdr:from>
    <cdr:to>
      <cdr:x>0.08682</cdr:x>
      <cdr:y>0.79102</cdr:y>
    </cdr:to>
    <cdr:sp macro="" textlink="">
      <cdr:nvSpPr>
        <cdr:cNvPr id="2" name="TextBox 1">
          <a:extLst xmlns:a="http://schemas.openxmlformats.org/drawingml/2006/main">
            <a:ext uri="{FF2B5EF4-FFF2-40B4-BE49-F238E27FC236}">
              <a16:creationId xmlns:a16="http://schemas.microsoft.com/office/drawing/2014/main" id="{485DF92E-FCD6-4FAF-8918-90E411963723}"/>
            </a:ext>
          </a:extLst>
        </cdr:cNvPr>
        <cdr:cNvSpPr txBox="1"/>
      </cdr:nvSpPr>
      <cdr:spPr>
        <a:xfrm xmlns:a="http://schemas.openxmlformats.org/drawingml/2006/main" rot="16200000">
          <a:off x="-1233751" y="2227527"/>
          <a:ext cx="3724294" cy="3931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0" dirty="0">
              <a:solidFill>
                <a:srgbClr val="000000"/>
              </a:solidFill>
              <a:latin typeface="Arial (Body)"/>
              <a:cs typeface="Arial" panose="020B0604020202020204" pitchFamily="34" charset="0"/>
            </a:rPr>
            <a:t>Number of Patients</a:t>
          </a:r>
        </a:p>
      </cdr:txBody>
    </cdr:sp>
  </cdr:relSizeAnchor>
  <cdr:relSizeAnchor xmlns:cdr="http://schemas.openxmlformats.org/drawingml/2006/chartDrawing">
    <cdr:from>
      <cdr:x>0.10947</cdr:x>
      <cdr:y>0.93306</cdr:y>
    </cdr:from>
    <cdr:to>
      <cdr:x>1</cdr:x>
      <cdr:y>1</cdr:y>
    </cdr:to>
    <cdr:sp macro="" textlink="">
      <cdr:nvSpPr>
        <cdr:cNvPr id="3" name="TextBox 1">
          <a:extLst xmlns:a="http://schemas.openxmlformats.org/drawingml/2006/main">
            <a:ext uri="{FF2B5EF4-FFF2-40B4-BE49-F238E27FC236}">
              <a16:creationId xmlns:a16="http://schemas.microsoft.com/office/drawing/2014/main" id="{4B47EA97-4F8F-40B5-9A6F-E0706E35DAE6}"/>
            </a:ext>
          </a:extLst>
        </cdr:cNvPr>
        <cdr:cNvSpPr txBox="1"/>
      </cdr:nvSpPr>
      <cdr:spPr>
        <a:xfrm xmlns:a="http://schemas.openxmlformats.org/drawingml/2006/main">
          <a:off x="1102994" y="4574057"/>
          <a:ext cx="8972550" cy="3281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tabLst>
              <a:tab pos="479425" algn="ctr"/>
              <a:tab pos="1195388" algn="ctr"/>
              <a:tab pos="1917700" algn="ctr"/>
              <a:tab pos="2632075" algn="ctr"/>
              <a:tab pos="3348038" algn="ctr"/>
              <a:tab pos="4062413" algn="ctr"/>
              <a:tab pos="4778375" algn="ctr"/>
              <a:tab pos="5508625" algn="ctr"/>
              <a:tab pos="6224588" algn="ctr"/>
              <a:tab pos="6931025" algn="ctr"/>
              <a:tab pos="7654925" algn="ctr"/>
              <a:tab pos="8362950" algn="ctr"/>
            </a:tabLst>
          </a:pPr>
          <a:r>
            <a:rPr lang="en-US" sz="1200" b="0" dirty="0">
              <a:solidFill>
                <a:srgbClr val="000000"/>
              </a:solidFill>
              <a:latin typeface="Arial" panose="020B0604020202020204" pitchFamily="34" charset="0"/>
              <a:cs typeface="Arial" panose="020B0604020202020204" pitchFamily="34" charset="0"/>
            </a:rPr>
            <a:t>n =	 79	79	76	68	50	32	23	18	12	10	7	6</a:t>
          </a:r>
        </a:p>
      </cdr:txBody>
    </cdr:sp>
  </cdr:relSizeAnchor>
  <cdr:relSizeAnchor xmlns:cdr="http://schemas.openxmlformats.org/drawingml/2006/chartDrawing">
    <cdr:from>
      <cdr:x>0.39367</cdr:x>
      <cdr:y>0.85783</cdr:y>
    </cdr:from>
    <cdr:to>
      <cdr:x>0.70057</cdr:x>
      <cdr:y>0.92317</cdr:y>
    </cdr:to>
    <cdr:sp macro="" textlink="">
      <cdr:nvSpPr>
        <cdr:cNvPr id="4" name="TextBox 1">
          <a:extLst xmlns:a="http://schemas.openxmlformats.org/drawingml/2006/main">
            <a:ext uri="{FF2B5EF4-FFF2-40B4-BE49-F238E27FC236}">
              <a16:creationId xmlns:a16="http://schemas.microsoft.com/office/drawing/2014/main" id="{C78E9D7C-223E-4F3E-B961-ACC5FCFED11C}"/>
            </a:ext>
          </a:extLst>
        </cdr:cNvPr>
        <cdr:cNvSpPr txBox="1"/>
      </cdr:nvSpPr>
      <cdr:spPr>
        <a:xfrm xmlns:a="http://schemas.openxmlformats.org/drawingml/2006/main">
          <a:off x="3740945" y="4761947"/>
          <a:ext cx="2916445" cy="3627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0" dirty="0">
              <a:solidFill>
                <a:srgbClr val="000000"/>
              </a:solidFill>
              <a:latin typeface="Arial" panose="020B0604020202020204" pitchFamily="34" charset="0"/>
              <a:cs typeface="Arial" panose="020B0604020202020204" pitchFamily="34" charset="0"/>
            </a:rPr>
            <a:t>Treatment Cycle</a:t>
          </a:r>
          <a:endParaRPr lang="en-US" sz="1400" b="0" dirty="0">
            <a:solidFill>
              <a:srgbClr val="000000"/>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charset="0"/>
              </a:defRPr>
            </a:lvl1pPr>
          </a:lstStyle>
          <a:p>
            <a:fld id="{7139F55B-6B9C-4D4E-8A72-E299C4C64A41}" type="datetimeFigureOut">
              <a:rPr lang="en-US" smtClean="0"/>
              <a:pPr/>
              <a:t>11/13/19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FA8FB2E5-378F-DE4E-BB7B-A485723615BE}" type="slidenum">
              <a:rPr lang="en-US" smtClean="0"/>
              <a:pPr/>
              <a:t>‹#›</a:t>
            </a:fld>
            <a:endParaRPr lang="en-US" dirty="0"/>
          </a:p>
        </p:txBody>
      </p:sp>
    </p:spTree>
    <p:extLst>
      <p:ext uri="{BB962C8B-B14F-4D97-AF65-F5344CB8AC3E}">
        <p14:creationId xmlns:p14="http://schemas.microsoft.com/office/powerpoint/2010/main" val="69630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134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C358D7-076D-4205-BA6E-AB755B660A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175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Duration of response and OS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D726CC-D019-7F49-86F9-6590639CDD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812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We reviewed each possible treatment option with Mr. V.</a:t>
            </a:r>
          </a:p>
          <a:p>
            <a:pPr marL="249030" indent="-249030">
              <a:buClr>
                <a:srgbClr val="535353"/>
              </a:buClr>
              <a:buSzPct val="82000"/>
              <a:buChar char="-"/>
            </a:pPr>
            <a:r>
              <a:t>not interested in clinical trial</a:t>
            </a:r>
          </a:p>
          <a:p>
            <a:pPr marL="249030" indent="-249030">
              <a:buClr>
                <a:srgbClr val="535353"/>
              </a:buClr>
              <a:buSzPct val="82000"/>
              <a:buChar char="-"/>
            </a:pPr>
            <a:r>
              <a:t>Not interested in transplant</a:t>
            </a:r>
          </a:p>
          <a:p>
            <a:pPr marL="249030" indent="-249030">
              <a:buClr>
                <a:srgbClr val="535353"/>
              </a:buClr>
              <a:buSzPct val="82000"/>
              <a:buChar char="-"/>
            </a:pPr>
            <a:r>
              <a:t>Wanted an outpatient regimen with follow up</a:t>
            </a:r>
          </a:p>
          <a:p>
            <a:pPr marL="249030" indent="-249030">
              <a:buClr>
                <a:srgbClr val="535353"/>
              </a:buClr>
              <a:buSzPct val="82000"/>
              <a:buChar char="-"/>
            </a:pPr>
            <a:r>
              <a:t>Minimal toxicities</a:t>
            </a:r>
          </a:p>
          <a:p>
            <a:r>
              <a:t>Ven- s/p 3 cycles of Aza with persistent circulating blasts</a:t>
            </a:r>
          </a:p>
          <a:p>
            <a:pPr marL="249030" indent="-249030">
              <a:buClr>
                <a:srgbClr val="535353"/>
              </a:buClr>
              <a:buSzPct val="82000"/>
              <a:buChar char="-"/>
            </a:pPr>
            <a:r>
              <a:t>cycle 4 with venetoclax (11/27/2018). Bone marrow 12/20/2018 showed 60% cellularity with &lt;5% blasts</a:t>
            </a:r>
          </a:p>
          <a:p>
            <a:pPr marL="249030" indent="-249030">
              <a:buClr>
                <a:srgbClr val="535353"/>
              </a:buClr>
              <a:buSzPct val="82000"/>
              <a:buChar char="-"/>
            </a:pPr>
            <a:r>
              <a:t>Allowed for recovery of cytopenias, reduced dose to 20 mg daily x 14 days (1/2019) then 20 mg daily x 7 days (4/2019).</a:t>
            </a:r>
          </a:p>
        </p:txBody>
      </p:sp>
    </p:spTree>
    <p:extLst>
      <p:ext uri="{BB962C8B-B14F-4D97-AF65-F5344CB8AC3E}">
        <p14:creationId xmlns:p14="http://schemas.microsoft.com/office/powerpoint/2010/main" val="2495275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1000" y="685800"/>
            <a:ext cx="6096000" cy="3429000"/>
          </a:xfrm>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t>As with any of our leukemia patients, neutropenia and thrombocytopenia precautions are two of our biggest concerns because they can be sentinel for our patients. </a:t>
            </a:r>
          </a:p>
        </p:txBody>
      </p:sp>
    </p:spTree>
    <p:extLst>
      <p:ext uri="{BB962C8B-B14F-4D97-AF65-F5344CB8AC3E}">
        <p14:creationId xmlns:p14="http://schemas.microsoft.com/office/powerpoint/2010/main" val="3530477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77797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Stock photo</a:t>
            </a:r>
          </a:p>
        </p:txBody>
      </p:sp>
    </p:spTree>
    <p:extLst>
      <p:ext uri="{BB962C8B-B14F-4D97-AF65-F5344CB8AC3E}">
        <p14:creationId xmlns:p14="http://schemas.microsoft.com/office/powerpoint/2010/main" val="2052279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381000" y="685800"/>
            <a:ext cx="6096000" cy="3429000"/>
          </a:xfrm>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In February 2017, Ms. K started the trial at full doses of each drug (Aza 75 mg/m2 and AG-221 100 mg daily), but became very ill with a neutropenic fever. We then reduced each dose by 50% moving forward </a:t>
            </a:r>
          </a:p>
          <a:p>
            <a:endParaRPr/>
          </a:p>
          <a:p>
            <a:r>
              <a:t>Based on remission status and difficulty continuing Aza, we stopped Azacitidine after 16 cycles (September 2018) and continued single agent enasidenib (AG-221) until April 2019.</a:t>
            </a:r>
          </a:p>
          <a:p>
            <a:endParaRPr/>
          </a:p>
          <a:p>
            <a:r>
              <a:t>In April 2019, we recognized disease progression in the blood. Repeated NGS and found the following mutations: IDH1, FLT3, JAK2, STAG2, ATRX, NRAS</a:t>
            </a:r>
          </a:p>
          <a:p>
            <a:endParaRPr/>
          </a:p>
          <a:p>
            <a:r>
              <a:t>Between May and August, Ms. K was monitored on Ivosidenib until signs of disease progression in August 2019</a:t>
            </a:r>
          </a:p>
          <a:p>
            <a:endParaRPr/>
          </a:p>
          <a:p>
            <a:r>
              <a:t>August 2019: repeat NGS shows similar mutations with FLT3 showing a higher variant allele fraction </a:t>
            </a:r>
          </a:p>
        </p:txBody>
      </p:sp>
    </p:spTree>
    <p:extLst>
      <p:ext uri="{BB962C8B-B14F-4D97-AF65-F5344CB8AC3E}">
        <p14:creationId xmlns:p14="http://schemas.microsoft.com/office/powerpoint/2010/main" val="225060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Allergies to allopurinol and febuxostat; admitted for hydration and rasburicase</a:t>
            </a:r>
          </a:p>
          <a:p>
            <a:endParaRPr/>
          </a:p>
          <a:p>
            <a:r>
              <a:t>Multiple admissions for neutropenic fevers requiring intravenous antibiotics</a:t>
            </a:r>
          </a:p>
          <a:p>
            <a:endParaRPr/>
          </a:p>
          <a:p>
            <a:r>
              <a:t>- component of ITP; requiring eltrombopag. She also had significant antibiodies, making transfusions difficult and required HLA matched platelets</a:t>
            </a:r>
          </a:p>
        </p:txBody>
      </p:sp>
    </p:spTree>
    <p:extLst>
      <p:ext uri="{BB962C8B-B14F-4D97-AF65-F5344CB8AC3E}">
        <p14:creationId xmlns:p14="http://schemas.microsoft.com/office/powerpoint/2010/main" val="2958929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t>Thank</a:t>
            </a:r>
            <a:r>
              <a:rPr lang="en-US" sz="1800" baseline="0" dirty="0"/>
              <a:t> you to the organizers of this meeting for inviting me to talk about how we target mutations in mutated isocitrate dehydrogenase, a topic I spend a lot of time </a:t>
            </a:r>
            <a:r>
              <a:rPr lang="en-US" sz="1800" baseline="0" dirty="0" err="1"/>
              <a:t>thinkging</a:t>
            </a:r>
            <a:r>
              <a:rPr lang="en-US" sz="1800" baseline="0" dirty="0"/>
              <a:t> about.</a:t>
            </a:r>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39FBE3-7C1E-604C-A973-421AC64550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5617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39FBE3-7C1E-604C-A973-421AC64550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049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4269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78A471-D789-41F3-8A64-F8CE717DD83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099" name="Rectangle 1"/>
          <p:cNvSpPr txBox="1">
            <a:spLocks noGrp="1" noRot="1" noChangeAspect="1" noChangeArrowheads="1" noTextEdit="1"/>
          </p:cNvSpPr>
          <p:nvPr>
            <p:ph type="sldImg"/>
          </p:nvPr>
        </p:nvSpPr>
        <p:spPr>
          <a:xfrm>
            <a:off x="382588" y="695325"/>
            <a:ext cx="6091237"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dirty="0"/>
              <a:t>This is a schematic depiction of the </a:t>
            </a:r>
            <a:r>
              <a:rPr dirty="0" err="1"/>
              <a:t>Fms</a:t>
            </a:r>
            <a:r>
              <a:rPr dirty="0"/>
              <a:t>‐like tyrosine kinase 3 (FLT3) receptor. The most common sites of mutations or alterations are indicated (see </a:t>
            </a:r>
            <a:r>
              <a:rPr dirty="0" err="1"/>
              <a:t>Thiede</a:t>
            </a:r>
            <a:r>
              <a:rPr dirty="0"/>
              <a:t> et al, 200221; Litzow et al, 200555; </a:t>
            </a:r>
            <a:r>
              <a:rPr dirty="0" err="1"/>
              <a:t>Breitenbuecher</a:t>
            </a:r>
            <a:r>
              <a:rPr dirty="0"/>
              <a:t> et al, 200963; and Kayser et al, 2009107). D835Y (H,E,N) indicates substitution of tyrosine, histidine, glutamic acid, or asparagine for aspartic acid at codon 835; I836S, substitution of serine for isoleucine at codon 836; Δ836, delta 836 mutation of 3 base pairs (bp) affecting codon I836; Y842C, substitution of cysteine for tyrosine at codon 842.</a:t>
            </a:r>
          </a:p>
          <a:p>
            <a:endParaRPr dirty="0"/>
          </a:p>
          <a:p>
            <a:r>
              <a:rPr lang="en-GB" dirty="0"/>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dirty="0"/>
          </a:p>
        </p:txBody>
      </p:sp>
    </p:spTree>
    <p:extLst>
      <p:ext uri="{BB962C8B-B14F-4D97-AF65-F5344CB8AC3E}">
        <p14:creationId xmlns:p14="http://schemas.microsoft.com/office/powerpoint/2010/main" val="1451235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5667" name="Slide Number Placeholder 3"/>
          <p:cNvSpPr>
            <a:spLocks noGrp="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EEB19A-830E-48AA-BE55-9E0266408BCA}" type="slidenum">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endParaRPr>
          </a:p>
        </p:txBody>
      </p:sp>
      <p:sp>
        <p:nvSpPr>
          <p:cNvPr id="625668" name="Notizenplatzhalter 1"/>
          <p:cNvSpPr>
            <a:spLocks noGrp="1"/>
          </p:cNvSpPr>
          <p:nvPr/>
        </p:nvSpPr>
        <p:spPr bwMode="auto">
          <a:xfrm>
            <a:off x="666750" y="4732338"/>
            <a:ext cx="5329238"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MS PGothic" pitchFamily="34" charset="-128"/>
              </a:defRPr>
            </a:lvl1pPr>
            <a:lvl2pPr marL="742950" indent="-285750">
              <a:spcBef>
                <a:spcPct val="30000"/>
              </a:spcBef>
              <a:defRPr sz="1200">
                <a:solidFill>
                  <a:schemeClr val="tx1"/>
                </a:solidFill>
                <a:latin typeface="Calibri" pitchFamily="34" charset="0"/>
                <a:ea typeface="MS PGothic" pitchFamily="34" charset="-128"/>
              </a:defRPr>
            </a:lvl2pPr>
            <a:lvl3pPr marL="1143000" indent="-228600">
              <a:spcBef>
                <a:spcPct val="30000"/>
              </a:spcBef>
              <a:defRPr sz="1200">
                <a:solidFill>
                  <a:schemeClr val="tx1"/>
                </a:solidFill>
                <a:latin typeface="Calibri" pitchFamily="34" charset="0"/>
                <a:ea typeface="MS PGothic" pitchFamily="34" charset="-128"/>
              </a:defRPr>
            </a:lvl3pPr>
            <a:lvl4pPr marL="1600200" indent="-228600">
              <a:spcBef>
                <a:spcPct val="30000"/>
              </a:spcBef>
              <a:defRPr sz="1200">
                <a:solidFill>
                  <a:schemeClr val="tx1"/>
                </a:solidFill>
                <a:latin typeface="Calibri" pitchFamily="34" charset="0"/>
                <a:ea typeface="MS PGothic" pitchFamily="34" charset="-128"/>
              </a:defRPr>
            </a:lvl4pPr>
            <a:lvl5pPr marL="2057400" indent="-22860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ct val="30000"/>
              </a:spcBef>
              <a:spcAft>
                <a:spcPts val="0"/>
              </a:spcAft>
              <a:buClrTx/>
              <a:buSzTx/>
              <a:buFontTx/>
              <a:buNone/>
              <a:tabLst/>
              <a:defRPr/>
            </a:pPr>
            <a:endParaRPr kumimoji="0" lang="de-DE" alt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2709656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65AFDE-8C48-4E0C-B15C-52D83FDA47EC}"/>
              </a:ext>
            </a:extLst>
          </p:cNvPr>
          <p:cNvSpPr>
            <a:spLocks noGrp="1" noChangeArrowheads="1"/>
          </p:cNvSpPr>
          <p:nvPr>
            <p:ph type="sldNum"/>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D93CEB-6F8F-46B8-B1F9-17CF97FBAF36}"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97" name="Rectangle 1">
            <a:extLst>
              <a:ext uri="{FF2B5EF4-FFF2-40B4-BE49-F238E27FC236}">
                <a16:creationId xmlns:a16="http://schemas.microsoft.com/office/drawing/2014/main" id="{E3E5F4A3-F17F-4BD4-9A1F-DB62DE069AAB}"/>
              </a:ext>
            </a:extLst>
          </p:cNvPr>
          <p:cNvSpPr txBox="1">
            <a:spLocks noGrp="1" noRot="1" noChangeAspect="1" noChangeArrowheads="1"/>
          </p:cNvSpPr>
          <p:nvPr>
            <p:ph type="sldImg"/>
          </p:nvPr>
        </p:nvSpPr>
        <p:spPr bwMode="auto">
          <a:xfrm>
            <a:off x="423863" y="704850"/>
            <a:ext cx="6186487"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3770183E-B167-4394-BBFC-D753C3A1E0C6}"/>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a:lnSpc>
                <a:spcPct val="104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Figure 2. Overall Survival. Panel A shows Kaplan–Meier curves for median overall survival in the midostaurin group and the placebo group. Tick marks indicate censoring of data. Panel B shows the between-group comparison of overall survival with stratification according to subtype of </a:t>
            </a:r>
            <a:r>
              <a:rPr lang="en-US" altLang="en-US" sz="1000" i="1">
                <a:latin typeface="Arial Unicode MS" panose="020B0604020202020204" pitchFamily="34" charset="-128"/>
                <a:ea typeface="Arial Unicode MS" panose="020B0604020202020204" pitchFamily="34" charset="-128"/>
                <a:cs typeface="Arial Unicode MS" panose="020B0604020202020204" pitchFamily="34" charset="-128"/>
              </a:rPr>
              <a:t>FLT3</a:t>
            </a: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 mutation: point mutation in the tyrosine kinase domain (TKD) or internal tandem duplication (ITD) mutation with either a high ratio (&gt;0.7) or a low ratio (0.05 to 0.7) of mutant to wild-type alleles (ITD [high] and ITD [low], respectively). NR denotes not reached.</a:t>
            </a:r>
          </a:p>
        </p:txBody>
      </p:sp>
    </p:spTree>
    <p:extLst>
      <p:ext uri="{BB962C8B-B14F-4D97-AF65-F5344CB8AC3E}">
        <p14:creationId xmlns:p14="http://schemas.microsoft.com/office/powerpoint/2010/main" val="945869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Source</a:t>
            </a:r>
            <a:r>
              <a:rPr lang="en-US" sz="1100" b="0" baseline="0" dirty="0"/>
              <a:t>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baseline="0" dirty="0"/>
              <a:t>CL-301 manuscript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baseline="0" dirty="0"/>
              <a:t>Figure 2A</a:t>
            </a: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DA375-817A-4198-82D9-5F55852237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490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Mutations</a:t>
            </a:r>
            <a:r>
              <a:rPr lang="en-US" baseline="0" dirty="0"/>
              <a:t> in IDH1 and IDH2 can be seen across cancer types. Mutations in IDH-2 predominate in hematologic malignancies and are found commonly in 25% of angioimmunoblastic non-</a:t>
            </a:r>
            <a:r>
              <a:rPr lang="en-US" baseline="0" dirty="0" err="1"/>
              <a:t>hodgkins</a:t>
            </a:r>
            <a:r>
              <a:rPr lang="en-US" baseline="0" dirty="0"/>
              <a:t> lymphoma, 10-15% of Acute Myeloid Leukemia and 5% of Myelodysplastic syndromes and myeloproliferative neoplasms. Mutations in the IDH-1 gene are most commonly found in solid tumors and are present in 70% of gliomas, and over 50% of chondrosarcomas. IDH-1 mutations are also found in 7.5% of AML and 5% of patients with MDS/MPN.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1D687B-F9DE-4646-AD2E-B0D2C165D0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1781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en-US" sz="1800" dirty="0"/>
              <a:t>Many of you in this room know that </a:t>
            </a:r>
            <a:r>
              <a:rPr lang="en-US" sz="1800" dirty="0" err="1"/>
              <a:t>Isocitrate</a:t>
            </a:r>
            <a:r>
              <a:rPr lang="en-US" sz="1800" dirty="0"/>
              <a:t> dehydrogenase occurs in three isoforms, IDH1, IDH2 and IDH3. IDH1</a:t>
            </a:r>
            <a:r>
              <a:rPr lang="en-US" sz="1800" baseline="0" dirty="0"/>
              <a:t> is found in the cytoplasm and peroxisomes and IDH2 is located in the mitochondria. In their wild type state, both IDH1 and IDH2 catalyze the oxidative </a:t>
            </a:r>
            <a:r>
              <a:rPr lang="en-US" sz="1800" baseline="0" dirty="0" err="1"/>
              <a:t>decarobxylation</a:t>
            </a:r>
            <a:r>
              <a:rPr lang="en-US" sz="1800" baseline="0" dirty="0"/>
              <a:t> of </a:t>
            </a:r>
            <a:r>
              <a:rPr lang="en-US" sz="1800" baseline="0" dirty="0" err="1"/>
              <a:t>isocitrate</a:t>
            </a:r>
            <a:r>
              <a:rPr lang="en-US" sz="1800" baseline="0" dirty="0"/>
              <a:t> to alpha </a:t>
            </a:r>
            <a:r>
              <a:rPr lang="en-US" sz="1800" baseline="0" dirty="0" err="1"/>
              <a:t>ketoglutarate</a:t>
            </a:r>
            <a:r>
              <a:rPr lang="en-US" sz="1800" baseline="0" dirty="0"/>
              <a:t>. Mutations in IDH1 and IDH2 confer </a:t>
            </a:r>
            <a:r>
              <a:rPr lang="en-US" sz="1800" baseline="0" dirty="0" err="1"/>
              <a:t>neomorphic</a:t>
            </a:r>
            <a:r>
              <a:rPr lang="en-US" sz="1800" baseline="0" dirty="0"/>
              <a:t> activity onto the mutant IDH enzyme; instead of catalyzing the conversion of </a:t>
            </a:r>
            <a:r>
              <a:rPr lang="en-US" sz="1800" baseline="0" dirty="0" err="1"/>
              <a:t>isocitrate</a:t>
            </a:r>
            <a:r>
              <a:rPr lang="en-US" sz="1800" baseline="0" dirty="0"/>
              <a:t> to alpha </a:t>
            </a:r>
            <a:r>
              <a:rPr lang="en-US" sz="1800" baseline="0" dirty="0" err="1"/>
              <a:t>ketoglutatrate</a:t>
            </a:r>
            <a:r>
              <a:rPr lang="en-US" sz="1800" baseline="0" dirty="0"/>
              <a:t>, the mutant proteins act to reduce alpha </a:t>
            </a:r>
            <a:r>
              <a:rPr lang="en-US" sz="1800" baseline="0" dirty="0" err="1"/>
              <a:t>ketoglutarate</a:t>
            </a:r>
            <a:r>
              <a:rPr lang="en-US" sz="1800" baseline="0" dirty="0"/>
              <a:t> to beta </a:t>
            </a:r>
            <a:r>
              <a:rPr lang="en-US" sz="1800" baseline="0" dirty="0" err="1"/>
              <a:t>hydroxyglutarate</a:t>
            </a:r>
            <a:r>
              <a:rPr lang="en-US" sz="1800" baseline="0" dirty="0"/>
              <a:t> or 2-HG. Increased levels in 2-HG lead to an inability of cells to </a:t>
            </a:r>
            <a:r>
              <a:rPr lang="en-US" sz="1800" baseline="0" dirty="0" err="1"/>
              <a:t>demethylate</a:t>
            </a:r>
            <a:r>
              <a:rPr lang="en-US" sz="1800" baseline="0" dirty="0"/>
              <a:t> target genes. This </a:t>
            </a:r>
            <a:r>
              <a:rPr lang="en-US" sz="1800" baseline="0" dirty="0" err="1"/>
              <a:t>hypermethylation</a:t>
            </a:r>
            <a:r>
              <a:rPr lang="en-US" sz="1800" baseline="0" dirty="0"/>
              <a:t>, in pre-clinical models, leads to a block in differentiation at the </a:t>
            </a:r>
            <a:r>
              <a:rPr lang="en-US" sz="1800" baseline="0" dirty="0" err="1"/>
              <a:t>myeloblast</a:t>
            </a:r>
            <a:r>
              <a:rPr lang="en-US" sz="1800" baseline="0" dirty="0"/>
              <a:t> stage of </a:t>
            </a:r>
            <a:r>
              <a:rPr lang="en-US" sz="1800" baseline="0" dirty="0" err="1"/>
              <a:t>hematopeoisis</a:t>
            </a:r>
            <a:r>
              <a:rPr lang="en-US" sz="1800" baseline="0" dirty="0"/>
              <a:t> and clinically apparent AML. Small molecule inhibition of mutant IDH blocks the production of 2-HG, allowing </a:t>
            </a:r>
            <a:r>
              <a:rPr lang="en-US" sz="1800" baseline="0" dirty="0" err="1"/>
              <a:t>demethyation</a:t>
            </a:r>
            <a:r>
              <a:rPr lang="en-US" sz="1800" baseline="0" dirty="0"/>
              <a:t> of target genes, cellular differentiation and the resumption of normal hematopoiesis.</a:t>
            </a:r>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1D687B-F9DE-4646-AD2E-B0D2C165D0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0121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Evolution of response </a:t>
            </a:r>
            <a:r>
              <a:rPr lang="en-US" baseline="0" dirty="0"/>
              <a:t>at each cycle </a:t>
            </a:r>
            <a:r>
              <a:rPr lang="en-US" dirty="0"/>
              <a:t>among responding patients </a:t>
            </a:r>
            <a:r>
              <a:rPr lang="en-US" baseline="0" dirty="0"/>
              <a:t>(n=79 total)</a:t>
            </a:r>
            <a:r>
              <a:rPr lang="en-US" dirty="0"/>
              <a:t> with R/R</a:t>
            </a:r>
            <a:r>
              <a:rPr lang="en-US" baseline="0" dirty="0"/>
              <a:t> AML</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320174-C3CF-475E-B65E-AF2A908617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131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71370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4C574-A181-1347-A270-88359C8D2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400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4C574-A181-1347-A270-88359C8D2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05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Appropriate that I go last; in real life, my job is to follow your work and then think about how to translate it into clinically applicable therapies. Have though a lot about this and this has become my niche…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D726CC-D019-7F49-86F9-6590639CDD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617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4C574-A181-1347-A270-88359C8D2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470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4C574-A181-1347-A270-88359C8D2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767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4C574-A181-1347-A270-88359C8D2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463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0646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a:t>
            </a:r>
            <a:r>
              <a:rPr lang="en-US" baseline="0" dirty="0"/>
              <a:t> apoptotic proteins (TOP, include BCL2) and pro apoptotic proteins (bottom); so called BH3 proteins in the middle mediate their interaction. </a:t>
            </a:r>
          </a:p>
          <a:p>
            <a:endParaRPr lang="en-US" baseline="0" dirty="0"/>
          </a:p>
          <a:p>
            <a:r>
              <a:rPr lang="en-US" baseline="0" dirty="0"/>
              <a:t>Either inhibit anti-apoptotic proteins (solid lines) or directly activated BAX and BAK (dashed lines)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9F29D-1232-3F47-9EA3-BC24F05512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52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9F29D-1232-3F47-9EA3-BC24F05512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18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t>
            </a:r>
            <a:r>
              <a:rPr lang="en-US" dirty="0" err="1"/>
              <a:t>obatoclax</a:t>
            </a:r>
            <a:r>
              <a:rPr lang="en-US" dirty="0"/>
              <a:t> and BT-737, BH3 </a:t>
            </a:r>
            <a:r>
              <a:rPr lang="en-US" dirty="0" err="1"/>
              <a:t>mimetcis</a:t>
            </a:r>
            <a:endParaRPr lang="en-US" baseline="0" dirty="0"/>
          </a:p>
          <a:p>
            <a:r>
              <a:rPr lang="en-US" baseline="0" dirty="0"/>
              <a:t>This shows ABT737 impacts LSCs, as defined as CD34+, CD38-, CD123+, in most of the primary samples, favorably compared with </a:t>
            </a:r>
            <a:r>
              <a:rPr lang="en-US" baseline="0" dirty="0" err="1"/>
              <a:t>ara</a:t>
            </a:r>
            <a:r>
              <a:rPr lang="en-US" baseline="0" dirty="0"/>
              <a:t>-c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9F29D-1232-3F47-9EA3-BC24F05512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266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9F29D-1232-3F47-9EA3-BC24F05512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99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strategy for CLL, in which</a:t>
            </a:r>
            <a:r>
              <a:rPr lang="en-US" baseline="0" dirty="0"/>
              <a:t> BCL-2 overexpression is universal, and </a:t>
            </a:r>
            <a:r>
              <a:rPr lang="en-US" baseline="0" dirty="0" err="1"/>
              <a:t>venetoclax</a:t>
            </a:r>
            <a:r>
              <a:rPr lang="en-US" baseline="0" dirty="0"/>
              <a:t> is now an exciting approved therapy</a:t>
            </a:r>
          </a:p>
          <a:p>
            <a:r>
              <a:rPr lang="en-US" baseline="0" dirty="0"/>
              <a:t>But what about AML?? Why would this strategy work in this disease, in which BCL2 overexpression is NOT universal??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9F29D-1232-3F47-9EA3-BC24F05512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6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9F29D-1232-3F47-9EA3-BC24F05512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58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46983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33522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4031" y="1437680"/>
            <a:ext cx="8643938" cy="2277071"/>
          </a:xfrm>
          <a:prstGeom prst="rect">
            <a:avLst/>
          </a:prstGeom>
        </p:spPr>
        <p:txBody>
          <a:bodyPr anchor="b"/>
          <a:lstStyle/>
          <a:p>
            <a:r>
              <a:t>Title Text</a:t>
            </a:r>
          </a:p>
        </p:txBody>
      </p:sp>
      <p:sp>
        <p:nvSpPr>
          <p:cNvPr id="12" name="Body Level One…"/>
          <p:cNvSpPr txBox="1">
            <a:spLocks noGrp="1"/>
          </p:cNvSpPr>
          <p:nvPr>
            <p:ph type="body" sz="quarter" idx="1"/>
          </p:nvPr>
        </p:nvSpPr>
        <p:spPr>
          <a:xfrm>
            <a:off x="1774031" y="3705820"/>
            <a:ext cx="8643938" cy="910829"/>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064723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2409054" y="-473274"/>
            <a:ext cx="7305570" cy="546842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416969" y="4857750"/>
            <a:ext cx="7358063" cy="901899"/>
          </a:xfrm>
          <a:prstGeom prst="rect">
            <a:avLst/>
          </a:prstGeom>
        </p:spPr>
        <p:txBody>
          <a:bodyPr/>
          <a:lstStyle/>
          <a:p>
            <a:r>
              <a:t>Title Text</a:t>
            </a:r>
          </a:p>
        </p:txBody>
      </p:sp>
      <p:sp>
        <p:nvSpPr>
          <p:cNvPr id="22" name="Body Level One…"/>
          <p:cNvSpPr txBox="1">
            <a:spLocks noGrp="1"/>
          </p:cNvSpPr>
          <p:nvPr>
            <p:ph type="body" sz="quarter" idx="1"/>
          </p:nvPr>
        </p:nvSpPr>
        <p:spPr>
          <a:xfrm>
            <a:off x="2416969" y="5759648"/>
            <a:ext cx="7358063" cy="794743"/>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219191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4031" y="2286000"/>
            <a:ext cx="8643938" cy="2277071"/>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51653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5286825" y="973336"/>
            <a:ext cx="5535291" cy="492025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774031" y="714375"/>
            <a:ext cx="4143376" cy="2732485"/>
          </a:xfrm>
          <a:prstGeom prst="rect">
            <a:avLst/>
          </a:prstGeom>
        </p:spPr>
        <p:txBody>
          <a:bodyPr anchor="b"/>
          <a:lstStyle/>
          <a:p>
            <a:r>
              <a:t>Title Text</a:t>
            </a:r>
          </a:p>
        </p:txBody>
      </p:sp>
      <p:sp>
        <p:nvSpPr>
          <p:cNvPr id="40" name="Body Level One…"/>
          <p:cNvSpPr txBox="1">
            <a:spLocks noGrp="1"/>
          </p:cNvSpPr>
          <p:nvPr>
            <p:ph type="body" sz="quarter" idx="1"/>
          </p:nvPr>
        </p:nvSpPr>
        <p:spPr>
          <a:xfrm>
            <a:off x="1774031" y="3437930"/>
            <a:ext cx="4143376" cy="2732485"/>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03150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354857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362226" indent="-362226">
              <a:lnSpc>
                <a:spcPct val="120000"/>
              </a:lnSpc>
              <a:spcBef>
                <a:spcPts val="3200"/>
              </a:spcBef>
              <a:defRPr sz="3200"/>
            </a:lvl1pPr>
            <a:lvl2pPr marL="622576" indent="-362226">
              <a:lnSpc>
                <a:spcPct val="120000"/>
              </a:lnSpc>
              <a:spcBef>
                <a:spcPts val="3200"/>
              </a:spcBef>
              <a:defRPr sz="3200"/>
            </a:lvl2pPr>
            <a:lvl3pPr marL="882926" indent="-362226">
              <a:lnSpc>
                <a:spcPct val="120000"/>
              </a:lnSpc>
              <a:spcBef>
                <a:spcPts val="3200"/>
              </a:spcBef>
              <a:defRPr sz="3200"/>
            </a:lvl3pPr>
            <a:lvl4pPr marL="1143276" indent="-362226">
              <a:lnSpc>
                <a:spcPct val="120000"/>
              </a:lnSpc>
              <a:spcBef>
                <a:spcPts val="3200"/>
              </a:spcBef>
              <a:defRPr sz="3200"/>
            </a:lvl4pPr>
            <a:lvl5pPr marL="1403626" indent="-362226">
              <a:lnSpc>
                <a:spcPct val="120000"/>
              </a:lnSpc>
              <a:spcBef>
                <a:spcPts val="3200"/>
              </a:spcBef>
              <a:defRPr sz="32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479035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386378" y="1928813"/>
            <a:ext cx="5547379" cy="4931003"/>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774031" y="1919883"/>
            <a:ext cx="4143376" cy="4429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437623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2059781" y="535781"/>
            <a:ext cx="8063509" cy="5777509"/>
          </a:xfrm>
          <a:prstGeom prst="rect">
            <a:avLst/>
          </a:prstGeom>
        </p:spPr>
        <p:txBody>
          <a:bodyPr/>
          <a:lstStyle>
            <a:lvl1pPr marL="362226" indent="-362226">
              <a:lnSpc>
                <a:spcPct val="120000"/>
              </a:lnSpc>
              <a:spcBef>
                <a:spcPts val="3200"/>
              </a:spcBef>
              <a:defRPr sz="3200"/>
            </a:lvl1pPr>
            <a:lvl2pPr marL="622576" indent="-362226">
              <a:lnSpc>
                <a:spcPct val="120000"/>
              </a:lnSpc>
              <a:spcBef>
                <a:spcPts val="3200"/>
              </a:spcBef>
              <a:defRPr sz="3200"/>
            </a:lvl2pPr>
            <a:lvl3pPr marL="882926" indent="-362226">
              <a:lnSpc>
                <a:spcPct val="120000"/>
              </a:lnSpc>
              <a:spcBef>
                <a:spcPts val="3200"/>
              </a:spcBef>
              <a:defRPr sz="3200"/>
            </a:lvl3pPr>
            <a:lvl4pPr marL="1143276" indent="-362226">
              <a:lnSpc>
                <a:spcPct val="120000"/>
              </a:lnSpc>
              <a:spcBef>
                <a:spcPts val="3200"/>
              </a:spcBef>
              <a:defRPr sz="3200"/>
            </a:lvl4pPr>
            <a:lvl5pPr marL="1403626" indent="-362226">
              <a:lnSpc>
                <a:spcPct val="120000"/>
              </a:lnSpc>
              <a:spcBef>
                <a:spcPts val="3200"/>
              </a:spcBef>
              <a:defRPr sz="32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890067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2-033_1302x975.jpeg"/>
          <p:cNvSpPr>
            <a:spLocks noGrp="1"/>
          </p:cNvSpPr>
          <p:nvPr>
            <p:ph type="pic" sz="quarter" idx="13"/>
          </p:nvPr>
        </p:nvSpPr>
        <p:spPr>
          <a:xfrm>
            <a:off x="6203156" y="3491508"/>
            <a:ext cx="4080868" cy="30559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212086" y="312539"/>
            <a:ext cx="4080868" cy="3055950"/>
          </a:xfrm>
          <a:prstGeom prst="rect">
            <a:avLst/>
          </a:prstGeom>
        </p:spPr>
        <p:txBody>
          <a:bodyPr lIns="91439" tIns="45719" rIns="91439" bIns="45719" anchor="t">
            <a:noAutofit/>
          </a:bodyPr>
          <a:lstStyle/>
          <a:p>
            <a:endParaRPr/>
          </a:p>
        </p:txBody>
      </p:sp>
      <p:sp>
        <p:nvSpPr>
          <p:cNvPr id="85" name="2-10-superquadro_1631x2178.jpeg"/>
          <p:cNvSpPr>
            <a:spLocks noGrp="1"/>
          </p:cNvSpPr>
          <p:nvPr>
            <p:ph type="pic" idx="15"/>
          </p:nvPr>
        </p:nvSpPr>
        <p:spPr>
          <a:xfrm>
            <a:off x="863372" y="339328"/>
            <a:ext cx="5621692" cy="751052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15415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416969" y="4000500"/>
            <a:ext cx="7358063" cy="436657"/>
          </a:xfrm>
          <a:prstGeom prst="rect">
            <a:avLst/>
          </a:prstGeom>
        </p:spPr>
        <p:txBody>
          <a:bodyPr anchor="t">
            <a:spAutoFit/>
          </a:bodyPr>
          <a:lstStyle>
            <a:lvl1pPr marL="0" indent="0" algn="ctr">
              <a:spcBef>
                <a:spcPts val="0"/>
              </a:spcBef>
              <a:buSzTx/>
              <a:buNone/>
              <a:defRPr sz="1900"/>
            </a:lvl1pPr>
          </a:lstStyle>
          <a:p>
            <a:r>
              <a:t>–Johnny Appleseed</a:t>
            </a:r>
          </a:p>
        </p:txBody>
      </p:sp>
      <p:sp>
        <p:nvSpPr>
          <p:cNvPr id="94" name="“Type a quote here.”"/>
          <p:cNvSpPr txBox="1">
            <a:spLocks noGrp="1"/>
          </p:cNvSpPr>
          <p:nvPr>
            <p:ph type="body" sz="quarter" idx="14"/>
          </p:nvPr>
        </p:nvSpPr>
        <p:spPr>
          <a:xfrm>
            <a:off x="2416969" y="2875526"/>
            <a:ext cx="7358063" cy="544379"/>
          </a:xfrm>
          <a:prstGeom prst="rect">
            <a:avLst/>
          </a:prstGeom>
        </p:spPr>
        <p:txBody>
          <a:bodyPr>
            <a:spAutoFit/>
          </a:bodyPr>
          <a:lstStyle>
            <a:lvl1pPr marL="0" indent="0" algn="ctr">
              <a:spcBef>
                <a:spcPts val="0"/>
              </a:spcBef>
              <a:buSzTx/>
              <a:buNone/>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579596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9113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270868" y="0"/>
            <a:ext cx="12192001" cy="68580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515712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658789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85EA-E559-D148-A480-8C45F2622A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B9A6D3-4054-1647-A0A6-C17CC117BE87}"/>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4" name="Footer Placeholder 3">
            <a:extLst>
              <a:ext uri="{FF2B5EF4-FFF2-40B4-BE49-F238E27FC236}">
                <a16:creationId xmlns:a16="http://schemas.microsoft.com/office/drawing/2014/main" id="{3A8B6A93-0F18-D64C-8611-C3F8DE88E3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75B555B-368C-BB4F-B169-CF945FDFEFEE}"/>
              </a:ext>
            </a:extLst>
          </p:cNvPr>
          <p:cNvSpPr>
            <a:spLocks noGrp="1"/>
          </p:cNvSpPr>
          <p:nvPr>
            <p:ph type="sldNum" sz="quarter" idx="12"/>
          </p:nvPr>
        </p:nvSpPr>
        <p:spPr>
          <a:xfrm>
            <a:off x="5925626" y="6439769"/>
            <a:ext cx="331821" cy="328935"/>
          </a:xfrm>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264080358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145014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451206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E768-7E5A-4F47-9103-963DA121BB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B63B17-98AA-D242-9856-CE3F2D6427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D6E03F-F9B7-014E-B1EF-C7781671973E}"/>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5" name="Footer Placeholder 4">
            <a:extLst>
              <a:ext uri="{FF2B5EF4-FFF2-40B4-BE49-F238E27FC236}">
                <a16:creationId xmlns:a16="http://schemas.microsoft.com/office/drawing/2014/main" id="{77E8B50A-E7EC-A341-A787-0039AD921C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4C2DD6-55DD-0C41-8EA1-864F38E23E24}"/>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445259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7FCA-CFB9-324D-B6F8-7D297993A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0A8B34-5281-C847-BBAD-5DE48D9192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545FC-CFB1-4844-9141-D5910B347736}"/>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5" name="Footer Placeholder 4">
            <a:extLst>
              <a:ext uri="{FF2B5EF4-FFF2-40B4-BE49-F238E27FC236}">
                <a16:creationId xmlns:a16="http://schemas.microsoft.com/office/drawing/2014/main" id="{1AEB38DC-EB8A-6C49-AC59-0010B49867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F6D953-296D-CE4D-8440-11D2C4072718}"/>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2935588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DE25-EF27-484B-BB85-F0FF65398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F354A9-A7D8-3848-9F6D-A46EF1EE8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35AA17-0891-824B-8653-698A90B47622}"/>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5" name="Footer Placeholder 4">
            <a:extLst>
              <a:ext uri="{FF2B5EF4-FFF2-40B4-BE49-F238E27FC236}">
                <a16:creationId xmlns:a16="http://schemas.microsoft.com/office/drawing/2014/main" id="{C063C245-3354-5040-B75C-CCBC8543DD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09E869-404B-324B-9243-37B220A5A16D}"/>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1106057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B4DA-CCD6-AB42-B51C-2C46C5EC30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E38EE6-A730-EE47-8BB4-4BCD77B3C8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433B5A-DD59-8642-810D-091BE9CB71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2AAB1B-E501-A640-8AA8-34F94317FA5F}"/>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6" name="Footer Placeholder 5">
            <a:extLst>
              <a:ext uri="{FF2B5EF4-FFF2-40B4-BE49-F238E27FC236}">
                <a16:creationId xmlns:a16="http://schemas.microsoft.com/office/drawing/2014/main" id="{376EFFB3-F68B-3C47-AC07-7EF04D2ED9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434A42-99E0-C04B-B5F7-2F9D9F4417EC}"/>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3445654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090CA-2A03-E14F-9740-4E0F704095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B6B660-5E1A-2C43-9421-47C09C85A2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6B78A6-9226-B143-9005-64C13A47CC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047335-32DD-CB47-8113-5F3AB5570A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FD84BD-9153-1B49-A0F1-C1A0C35EE5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6191A9-4A76-5C4D-BFE6-420A6D1C3699}"/>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8" name="Footer Placeholder 7">
            <a:extLst>
              <a:ext uri="{FF2B5EF4-FFF2-40B4-BE49-F238E27FC236}">
                <a16:creationId xmlns:a16="http://schemas.microsoft.com/office/drawing/2014/main" id="{7F8EADC1-8723-A647-96A1-693C0D4EBF0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980ED2E-100F-5E49-A4C0-92C4D715D3AA}"/>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1666205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85EA-E559-D148-A480-8C45F2622A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B9A6D3-4054-1647-A0A6-C17CC117BE87}"/>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4" name="Footer Placeholder 3">
            <a:extLst>
              <a:ext uri="{FF2B5EF4-FFF2-40B4-BE49-F238E27FC236}">
                <a16:creationId xmlns:a16="http://schemas.microsoft.com/office/drawing/2014/main" id="{3A8B6A93-0F18-D64C-8611-C3F8DE88E3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75B555B-368C-BB4F-B169-CF945FDFEFEE}"/>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2459996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58443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C5C4A5-1A03-FB46-89E6-516B57B58F73}"/>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3" name="Footer Placeholder 2">
            <a:extLst>
              <a:ext uri="{FF2B5EF4-FFF2-40B4-BE49-F238E27FC236}">
                <a16:creationId xmlns:a16="http://schemas.microsoft.com/office/drawing/2014/main" id="{EAC12265-8617-5E43-A43F-F7072F79576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5BFDE97-8ACF-B844-B9C2-2E41BDFD0550}"/>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1866538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D603-9B56-E24A-BCE2-0FA75D28A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42C7B4-7D3E-0044-9B96-6A07D33DE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CBA8A1-1D3B-6047-909E-4F76E80E3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33C6D-977C-454B-B38D-36A532052FCB}"/>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6" name="Footer Placeholder 5">
            <a:extLst>
              <a:ext uri="{FF2B5EF4-FFF2-40B4-BE49-F238E27FC236}">
                <a16:creationId xmlns:a16="http://schemas.microsoft.com/office/drawing/2014/main" id="{6CD24C89-FCA4-C848-88CD-F10B478225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6CFA84-B2A4-2F43-B490-E2FCC8008C2A}"/>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2428240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2938-A97F-A24D-BD9E-4098F06FDC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9A43F3-2862-8146-9E22-C0D73C6B07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689500-3310-BE4E-A8BF-CFD28817CE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7D471-437C-FC45-9E7D-78F71D087300}"/>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6" name="Footer Placeholder 5">
            <a:extLst>
              <a:ext uri="{FF2B5EF4-FFF2-40B4-BE49-F238E27FC236}">
                <a16:creationId xmlns:a16="http://schemas.microsoft.com/office/drawing/2014/main" id="{C23E9846-0AC5-B744-A75F-DF1041CAF2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C652C7-C426-8D49-9D54-7F942BA8949D}"/>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2841773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90518-9C4A-F342-AFD2-62442AC662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1BF40F-EF01-8B4E-AA0F-E5CC278EAC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CC69D-F6BF-C043-9E5F-AC0550353967}"/>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5" name="Footer Placeholder 4">
            <a:extLst>
              <a:ext uri="{FF2B5EF4-FFF2-40B4-BE49-F238E27FC236}">
                <a16:creationId xmlns:a16="http://schemas.microsoft.com/office/drawing/2014/main" id="{8419AC03-2EBA-514C-A2F8-80D408ED28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FEA7B6-D067-0E49-95AD-7E1227C3CC1D}"/>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3542716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919B01-327D-194E-831D-4C8EF1AEEE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F691EC-A11A-834A-9E2E-D2AAF6C424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F307B-2934-B74D-BC25-1BC4792A0C4D}"/>
              </a:ext>
            </a:extLst>
          </p:cNvPr>
          <p:cNvSpPr>
            <a:spLocks noGrp="1"/>
          </p:cNvSpPr>
          <p:nvPr>
            <p:ph type="dt" sz="half" idx="10"/>
          </p:nvPr>
        </p:nvSpPr>
        <p:spPr/>
        <p:txBody>
          <a:bodyPr/>
          <a:lstStyle/>
          <a:p>
            <a:fld id="{11447807-C7C0-D042-854E-C3FCD3018DB8}" type="datetimeFigureOut">
              <a:rPr lang="en-US" smtClean="0"/>
              <a:t>11/13/19</a:t>
            </a:fld>
            <a:endParaRPr lang="en-US" dirty="0"/>
          </a:p>
        </p:txBody>
      </p:sp>
      <p:sp>
        <p:nvSpPr>
          <p:cNvPr id="5" name="Footer Placeholder 4">
            <a:extLst>
              <a:ext uri="{FF2B5EF4-FFF2-40B4-BE49-F238E27FC236}">
                <a16:creationId xmlns:a16="http://schemas.microsoft.com/office/drawing/2014/main" id="{9479F344-D562-7549-8EC5-3926886042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7DD8E1-89EB-494B-916D-E526E720DBC4}"/>
              </a:ext>
            </a:extLst>
          </p:cNvPr>
          <p:cNvSpPr>
            <a:spLocks noGrp="1"/>
          </p:cNvSpPr>
          <p:nvPr>
            <p:ph type="sldNum" sz="quarter" idx="12"/>
          </p:nvPr>
        </p:nvSpPr>
        <p:spPr/>
        <p:txBody>
          <a:bodyPr/>
          <a:lstStyle/>
          <a:p>
            <a:fld id="{1CFA851F-1B99-E34E-9649-ADE24E5982B7}" type="slidenum">
              <a:rPr lang="en-US" smtClean="0"/>
              <a:t>‹#›</a:t>
            </a:fld>
            <a:endParaRPr lang="en-US" dirty="0"/>
          </a:p>
        </p:txBody>
      </p:sp>
    </p:spTree>
    <p:extLst>
      <p:ext uri="{BB962C8B-B14F-4D97-AF65-F5344CB8AC3E}">
        <p14:creationId xmlns:p14="http://schemas.microsoft.com/office/powerpoint/2010/main" val="2340983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1160EA64-D806-43AC-9DF2-F8C432F32B4C}" type="datetimeFigureOut">
              <a:rPr lang="en-US" dirty="0"/>
              <a:t>11/13/19</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550233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36" y="153987"/>
            <a:ext cx="11840066" cy="1188720"/>
          </a:xfrm>
        </p:spPr>
        <p:txBody>
          <a:bodyPr/>
          <a:lstStyle>
            <a:lvl1pPr>
              <a:defRPr cap="none">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04372" y="1525681"/>
            <a:ext cx="11824229" cy="5139070"/>
          </a:xfrm>
        </p:spPr>
        <p:txBody>
          <a:bodyPr>
            <a:normAutofit/>
          </a:bodyPr>
          <a:lstStyle>
            <a:lvl1pPr>
              <a:defRPr sz="36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722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cap="none">
                <a:solidFill>
                  <a:srgbClr val="262626"/>
                </a:solidFill>
              </a:defRPr>
            </a:lvl1pPr>
          </a:lstStyle>
          <a:p>
            <a:r>
              <a:rPr lang="en-US" dirty="0"/>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1160EA64-D806-43AC-9DF2-F8C432F32B4C}" type="datetimeFigureOut">
              <a:rPr lang="en-US" dirty="0"/>
              <a:t>11/13/19</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158294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a:xfrm>
            <a:off x="7821429" y="6238816"/>
            <a:ext cx="2753746" cy="323968"/>
          </a:xfrm>
          <a:prstGeom prst="rect">
            <a:avLst/>
          </a:prstGeom>
        </p:spPr>
        <p:txBody>
          <a:bodyPr/>
          <a:lstStyle/>
          <a:p>
            <a:fld id="{AB134690-1557-4C89-A502-4959FE7FAD70}" type="datetimeFigureOut">
              <a:rPr lang="en-US" dirty="0"/>
              <a:t>11/13/19</a:t>
            </a:fld>
            <a:endParaRPr lang="en-US" dirty="0"/>
          </a:p>
        </p:txBody>
      </p:sp>
      <p:sp>
        <p:nvSpPr>
          <p:cNvPr id="9" name="Footer Placeholder 8"/>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47765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4F7D4976-E339-4826-83B7-FBD03F55ECF8}" type="datetimeFigureOut">
              <a:rPr lang="en-US" dirty="0"/>
              <a:t>11/13/19</a:t>
            </a:fld>
            <a:endParaRPr lang="en-US" dirty="0"/>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36248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510" y="515995"/>
            <a:ext cx="10972800" cy="1828800"/>
          </a:xfrm>
        </p:spPr>
        <p:txBody>
          <a:bodyPr lIns="457200">
            <a:normAutofit/>
          </a:bodyPr>
          <a:lstStyle>
            <a:lvl1pPr algn="l">
              <a:defRPr sz="2600"/>
            </a:lvl1pPr>
          </a:lstStyle>
          <a:p>
            <a:r>
              <a:rPr lang="en-US" dirty="0"/>
              <a:t>Click to edit Master title style</a:t>
            </a:r>
          </a:p>
        </p:txBody>
      </p:sp>
      <p:sp>
        <p:nvSpPr>
          <p:cNvPr id="3" name="Content Placeholder 2"/>
          <p:cNvSpPr>
            <a:spLocks noGrp="1"/>
          </p:cNvSpPr>
          <p:nvPr>
            <p:ph idx="1"/>
          </p:nvPr>
        </p:nvSpPr>
        <p:spPr>
          <a:xfrm>
            <a:off x="461510" y="2515870"/>
            <a:ext cx="10972800" cy="3840480"/>
          </a:xfrm>
        </p:spPr>
        <p:txBody>
          <a:bodyPr lIns="457200">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pic>
        <p:nvPicPr>
          <p:cNvPr id="8" name="Picture 7" descr="A screenshot of a social media post&#10;&#10;Description automatically generated">
            <a:extLst>
              <a:ext uri="{FF2B5EF4-FFF2-40B4-BE49-F238E27FC236}">
                <a16:creationId xmlns:a16="http://schemas.microsoft.com/office/drawing/2014/main" id="{CE2425E8-8922-A94D-88F1-9CFECD72EFFA}"/>
              </a:ext>
            </a:extLst>
          </p:cNvPr>
          <p:cNvPicPr>
            <a:picLocks noChangeAspect="1"/>
          </p:cNvPicPr>
          <p:nvPr userDrawn="1"/>
        </p:nvPicPr>
        <p:blipFill>
          <a:blip r:embed="rId3"/>
          <a:stretch>
            <a:fillRect/>
          </a:stretch>
        </p:blipFill>
        <p:spPr>
          <a:xfrm>
            <a:off x="10945647" y="5379969"/>
            <a:ext cx="914400" cy="1182624"/>
          </a:xfrm>
          <a:prstGeom prst="rect">
            <a:avLst/>
          </a:prstGeom>
          <a:effectLst>
            <a:glow rad="63500">
              <a:schemeClr val="tx1">
                <a:alpha val="20000"/>
              </a:schemeClr>
            </a:glow>
          </a:effectLst>
        </p:spPr>
      </p:pic>
    </p:spTree>
    <p:extLst>
      <p:ext uri="{BB962C8B-B14F-4D97-AF65-F5344CB8AC3E}">
        <p14:creationId xmlns:p14="http://schemas.microsoft.com/office/powerpoint/2010/main" val="883217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821429" y="6238816"/>
            <a:ext cx="2753746" cy="323968"/>
          </a:xfrm>
          <a:prstGeom prst="rect">
            <a:avLst/>
          </a:prstGeom>
        </p:spPr>
        <p:txBody>
          <a:bodyPr/>
          <a:lstStyle/>
          <a:p>
            <a:fld id="{E1037C31-9E7A-4F99-8774-A0E530DE1A42}" type="datetimeFigureOut">
              <a:rPr lang="en-US" dirty="0"/>
              <a:t>11/13/19</a:t>
            </a:fld>
            <a:endParaRPr lang="en-US" dirty="0"/>
          </a:p>
        </p:txBody>
      </p:sp>
      <p:sp>
        <p:nvSpPr>
          <p:cNvPr id="4" name="Footer Placeholder 3"/>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377044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21429" y="6238816"/>
            <a:ext cx="2753746" cy="323968"/>
          </a:xfrm>
          <a:prstGeom prst="rect">
            <a:avLst/>
          </a:prstGeom>
        </p:spPr>
        <p:txBody>
          <a:bodyPr/>
          <a:lstStyle/>
          <a:p>
            <a:fld id="{C278504F-A551-4DE0-9316-4DCD1D8CC752}" type="datetimeFigureOut">
              <a:rPr lang="en-US" dirty="0"/>
              <a:t>11/13/19</a:t>
            </a:fld>
            <a:endParaRPr lang="en-US" dirty="0"/>
          </a:p>
        </p:txBody>
      </p:sp>
      <p:sp>
        <p:nvSpPr>
          <p:cNvPr id="3" name="Footer Placeholder 2"/>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022630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a:xfrm>
            <a:off x="7821429" y="6238816"/>
            <a:ext cx="2753746" cy="323968"/>
          </a:xfrm>
          <a:prstGeom prst="rect">
            <a:avLst/>
          </a:prstGeom>
        </p:spPr>
        <p:txBody>
          <a:bodyPr/>
          <a:lstStyle/>
          <a:p>
            <a:fld id="{D1BE4249-C0D0-4B06-8692-E8BB871AF643}" type="datetimeFigureOut">
              <a:rPr lang="en-US" dirty="0"/>
              <a:t>11/13/19</a:t>
            </a:fld>
            <a:endParaRPr lang="en-US" dirty="0"/>
          </a:p>
        </p:txBody>
      </p:sp>
      <p:sp>
        <p:nvSpPr>
          <p:cNvPr id="10" name="Footer Placeholder 9"/>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739646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a:xfrm>
            <a:off x="7821429" y="6238816"/>
            <a:ext cx="2753746" cy="323968"/>
          </a:xfrm>
          <a:prstGeom prst="rect">
            <a:avLst/>
          </a:prstGeom>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11/13/19</a:t>
            </a:fld>
            <a:endParaRPr lang="en-US" dirty="0"/>
          </a:p>
        </p:txBody>
      </p:sp>
      <p:sp>
        <p:nvSpPr>
          <p:cNvPr id="9" name="Footer Placeholder 8"/>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80509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21429" y="6238816"/>
            <a:ext cx="2753746" cy="323968"/>
          </a:xfrm>
          <a:prstGeom prst="rect">
            <a:avLst/>
          </a:prstGeom>
        </p:spPr>
        <p:txBody>
          <a:bodyPr/>
          <a:lstStyle/>
          <a:p>
            <a:fld id="{E9F9C37B-1D36-470B-8223-D6C91242EC14}" type="datetimeFigureOut">
              <a:rPr lang="en-US" dirty="0"/>
              <a:t>11/13/19</a:t>
            </a:fld>
            <a:endParaRPr lang="en-US" dirty="0"/>
          </a:p>
        </p:txBody>
      </p:sp>
      <p:sp>
        <p:nvSpPr>
          <p:cNvPr id="5" name="Footer Placeholder 4"/>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449680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21429" y="6238816"/>
            <a:ext cx="2753746" cy="323968"/>
          </a:xfrm>
          <a:prstGeom prst="rect">
            <a:avLst/>
          </a:prstGeom>
        </p:spPr>
        <p:txBody>
          <a:bodyPr/>
          <a:lstStyle/>
          <a:p>
            <a:fld id="{67C6F52A-A82B-47A2-A83A-8C4C91F2D59F}" type="datetimeFigureOut">
              <a:rPr lang="en-US" dirty="0"/>
              <a:t>11/13/19</a:t>
            </a:fld>
            <a:endParaRPr lang="en-US" dirty="0"/>
          </a:p>
        </p:txBody>
      </p:sp>
      <p:sp>
        <p:nvSpPr>
          <p:cNvPr id="5" name="Footer Placeholder 4"/>
          <p:cNvSpPr>
            <a:spLocks noGrp="1"/>
          </p:cNvSpPr>
          <p:nvPr>
            <p:ph type="ftr" sz="quarter" idx="11"/>
          </p:nvPr>
        </p:nvSpPr>
        <p:spPr>
          <a:xfrm>
            <a:off x="1600200" y="6236208"/>
            <a:ext cx="5901189" cy="32004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758922" y="6217920"/>
            <a:ext cx="365760" cy="365760"/>
          </a:xfrm>
          <a:prstGeom prst="ellipse">
            <a:avLst/>
          </a:prstGeom>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95944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6286"/>
          </a:xfrm>
          <a:prstGeom prst="rect">
            <a:avLst/>
          </a:prstGeom>
        </p:spPr>
      </p:pic>
      <p:sp>
        <p:nvSpPr>
          <p:cNvPr id="4098" name="Rectangle 2"/>
          <p:cNvSpPr>
            <a:spLocks noGrp="1" noChangeArrowheads="1"/>
          </p:cNvSpPr>
          <p:nvPr>
            <p:ph type="ctrTitle"/>
          </p:nvPr>
        </p:nvSpPr>
        <p:spPr>
          <a:xfrm>
            <a:off x="609600" y="1981200"/>
            <a:ext cx="10972800" cy="1143000"/>
          </a:xfrm>
        </p:spPr>
        <p:txBody>
          <a:bodyPr/>
          <a:lstStyle>
            <a:lvl1pPr algn="ctr">
              <a:defRPr sz="2300"/>
            </a:lvl1pPr>
          </a:lstStyle>
          <a:p>
            <a:pPr lvl="0"/>
            <a:r>
              <a:rPr lang="en-US" noProof="0" dirty="0"/>
              <a:t>Click to edit Master title style</a:t>
            </a:r>
          </a:p>
        </p:txBody>
      </p:sp>
      <p:sp>
        <p:nvSpPr>
          <p:cNvPr id="4099" name="Rectangle 3"/>
          <p:cNvSpPr>
            <a:spLocks noGrp="1" noChangeArrowheads="1"/>
          </p:cNvSpPr>
          <p:nvPr>
            <p:ph type="subTitle" idx="1"/>
          </p:nvPr>
        </p:nvSpPr>
        <p:spPr>
          <a:xfrm>
            <a:off x="609600" y="3886200"/>
            <a:ext cx="109728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615453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63296"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63296"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1715531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3963105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3626592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2174822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1291142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2584147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4098" name="Rectangle 2"/>
          <p:cNvSpPr>
            <a:spLocks noGrp="1" noChangeArrowheads="1"/>
          </p:cNvSpPr>
          <p:nvPr>
            <p:ph type="ctrTitle"/>
          </p:nvPr>
        </p:nvSpPr>
        <p:spPr>
          <a:xfrm>
            <a:off x="457200" y="484632"/>
            <a:ext cx="1124712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57200" y="4498848"/>
            <a:ext cx="11109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2243131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931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73249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629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294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9079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220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92513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917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7817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906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272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9" name="Content Placeholder 8"/>
          <p:cNvSpPr>
            <a:spLocks noGrp="1"/>
          </p:cNvSpPr>
          <p:nvPr>
            <p:ph sz="quarter" idx="10"/>
          </p:nvPr>
        </p:nvSpPr>
        <p:spPr>
          <a:xfrm>
            <a:off x="914400" y="1447800"/>
            <a:ext cx="10363200" cy="5029200"/>
          </a:xfrm>
        </p:spPr>
        <p:txBody>
          <a:bodyPr/>
          <a:lstStyle>
            <a:lvl1pPr>
              <a:defRPr sz="2300">
                <a:solidFill>
                  <a:schemeClr val="bg1"/>
                </a:solidFill>
              </a:defRPr>
            </a:lvl1pPr>
            <a:lvl2pPr>
              <a:defRPr sz="2300">
                <a:solidFill>
                  <a:schemeClr val="bg1"/>
                </a:solidFill>
              </a:defRPr>
            </a:lvl2pPr>
            <a:lvl3pPr>
              <a:defRPr sz="2300">
                <a:solidFill>
                  <a:schemeClr val="bg1"/>
                </a:solidFill>
              </a:defRPr>
            </a:lvl3pPr>
            <a:lvl4pPr>
              <a:defRPr sz="2300">
                <a:solidFill>
                  <a:schemeClr val="bg1"/>
                </a:solidFill>
              </a:defRPr>
            </a:lvl4pPr>
            <a:lvl5pPr>
              <a:defRPr sz="23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title"/>
          </p:nvPr>
        </p:nvSpPr>
        <p:spPr bwMode="auto">
          <a:xfrm>
            <a:off x="914400" y="457200"/>
            <a:ext cx="10363200" cy="762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rgbClr val="004383"/>
                </a:solidFill>
              </a:defRPr>
            </a:lvl1pPr>
          </a:lstStyle>
          <a:p>
            <a:pPr lvl="0"/>
            <a:r>
              <a:rPr lang="en-US" dirty="0"/>
              <a:t>Click to edit Master title style</a:t>
            </a:r>
          </a:p>
        </p:txBody>
      </p:sp>
    </p:spTree>
    <p:extLst>
      <p:ext uri="{BB962C8B-B14F-4D97-AF65-F5344CB8AC3E}">
        <p14:creationId xmlns:p14="http://schemas.microsoft.com/office/powerpoint/2010/main" val="3586496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4031" y="1437680"/>
            <a:ext cx="8643938" cy="2277071"/>
          </a:xfrm>
          <a:prstGeom prst="rect">
            <a:avLst/>
          </a:prstGeom>
        </p:spPr>
        <p:txBody>
          <a:bodyPr anchor="b"/>
          <a:lstStyle/>
          <a:p>
            <a:r>
              <a:t>Title Text</a:t>
            </a:r>
          </a:p>
        </p:txBody>
      </p:sp>
      <p:sp>
        <p:nvSpPr>
          <p:cNvPr id="12" name="Body Level One…"/>
          <p:cNvSpPr txBox="1">
            <a:spLocks noGrp="1"/>
          </p:cNvSpPr>
          <p:nvPr>
            <p:ph type="body" sz="quarter" idx="1"/>
          </p:nvPr>
        </p:nvSpPr>
        <p:spPr>
          <a:xfrm>
            <a:off x="1774031" y="3705820"/>
            <a:ext cx="8643938" cy="910829"/>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7805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2409054" y="-473274"/>
            <a:ext cx="7305570" cy="546842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416969" y="4857750"/>
            <a:ext cx="7358063" cy="901899"/>
          </a:xfrm>
          <a:prstGeom prst="rect">
            <a:avLst/>
          </a:prstGeom>
        </p:spPr>
        <p:txBody>
          <a:bodyPr/>
          <a:lstStyle/>
          <a:p>
            <a:r>
              <a:t>Title Text</a:t>
            </a:r>
          </a:p>
        </p:txBody>
      </p:sp>
      <p:sp>
        <p:nvSpPr>
          <p:cNvPr id="22" name="Body Level One…"/>
          <p:cNvSpPr txBox="1">
            <a:spLocks noGrp="1"/>
          </p:cNvSpPr>
          <p:nvPr>
            <p:ph type="body" sz="quarter" idx="1"/>
          </p:nvPr>
        </p:nvSpPr>
        <p:spPr>
          <a:xfrm>
            <a:off x="2416969" y="5759648"/>
            <a:ext cx="7358063" cy="794743"/>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506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4031" y="2286000"/>
            <a:ext cx="8643938" cy="2277071"/>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6466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5286825" y="973336"/>
            <a:ext cx="5535291" cy="492025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774031" y="714375"/>
            <a:ext cx="4143376" cy="2732485"/>
          </a:xfrm>
          <a:prstGeom prst="rect">
            <a:avLst/>
          </a:prstGeom>
        </p:spPr>
        <p:txBody>
          <a:bodyPr anchor="b"/>
          <a:lstStyle/>
          <a:p>
            <a:r>
              <a:t>Title Text</a:t>
            </a:r>
          </a:p>
        </p:txBody>
      </p:sp>
      <p:sp>
        <p:nvSpPr>
          <p:cNvPr id="40" name="Body Level One…"/>
          <p:cNvSpPr txBox="1">
            <a:spLocks noGrp="1"/>
          </p:cNvSpPr>
          <p:nvPr>
            <p:ph type="body" sz="quarter" idx="1"/>
          </p:nvPr>
        </p:nvSpPr>
        <p:spPr>
          <a:xfrm>
            <a:off x="1774031" y="3437930"/>
            <a:ext cx="4143376" cy="2732485"/>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2898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5303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690276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362226" indent="-362226">
              <a:lnSpc>
                <a:spcPct val="120000"/>
              </a:lnSpc>
              <a:spcBef>
                <a:spcPts val="3200"/>
              </a:spcBef>
              <a:defRPr sz="3200"/>
            </a:lvl1pPr>
            <a:lvl2pPr marL="622576" indent="-362226">
              <a:lnSpc>
                <a:spcPct val="120000"/>
              </a:lnSpc>
              <a:spcBef>
                <a:spcPts val="3200"/>
              </a:spcBef>
              <a:defRPr sz="3200"/>
            </a:lvl2pPr>
            <a:lvl3pPr marL="882926" indent="-362226">
              <a:lnSpc>
                <a:spcPct val="120000"/>
              </a:lnSpc>
              <a:spcBef>
                <a:spcPts val="3200"/>
              </a:spcBef>
              <a:defRPr sz="3200"/>
            </a:lvl3pPr>
            <a:lvl4pPr marL="1143276" indent="-362226">
              <a:lnSpc>
                <a:spcPct val="120000"/>
              </a:lnSpc>
              <a:spcBef>
                <a:spcPts val="3200"/>
              </a:spcBef>
              <a:defRPr sz="3200"/>
            </a:lvl4pPr>
            <a:lvl5pPr marL="1403626" indent="-362226">
              <a:lnSpc>
                <a:spcPct val="120000"/>
              </a:lnSpc>
              <a:spcBef>
                <a:spcPts val="3200"/>
              </a:spcBef>
              <a:defRPr sz="32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169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386378" y="1928813"/>
            <a:ext cx="5547379" cy="4931003"/>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774031" y="1919883"/>
            <a:ext cx="4143376" cy="4429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1503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2059781" y="535781"/>
            <a:ext cx="8063509" cy="5777509"/>
          </a:xfrm>
          <a:prstGeom prst="rect">
            <a:avLst/>
          </a:prstGeom>
        </p:spPr>
        <p:txBody>
          <a:bodyPr/>
          <a:lstStyle>
            <a:lvl1pPr marL="362226" indent="-362226">
              <a:lnSpc>
                <a:spcPct val="120000"/>
              </a:lnSpc>
              <a:spcBef>
                <a:spcPts val="3200"/>
              </a:spcBef>
              <a:defRPr sz="3200"/>
            </a:lvl1pPr>
            <a:lvl2pPr marL="622576" indent="-362226">
              <a:lnSpc>
                <a:spcPct val="120000"/>
              </a:lnSpc>
              <a:spcBef>
                <a:spcPts val="3200"/>
              </a:spcBef>
              <a:defRPr sz="3200"/>
            </a:lvl2pPr>
            <a:lvl3pPr marL="882926" indent="-362226">
              <a:lnSpc>
                <a:spcPct val="120000"/>
              </a:lnSpc>
              <a:spcBef>
                <a:spcPts val="3200"/>
              </a:spcBef>
              <a:defRPr sz="3200"/>
            </a:lvl3pPr>
            <a:lvl4pPr marL="1143276" indent="-362226">
              <a:lnSpc>
                <a:spcPct val="120000"/>
              </a:lnSpc>
              <a:spcBef>
                <a:spcPts val="3200"/>
              </a:spcBef>
              <a:defRPr sz="3200"/>
            </a:lvl4pPr>
            <a:lvl5pPr marL="1403626" indent="-362226">
              <a:lnSpc>
                <a:spcPct val="120000"/>
              </a:lnSpc>
              <a:spcBef>
                <a:spcPts val="3200"/>
              </a:spcBef>
              <a:defRPr sz="32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787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2-033_1302x975.jpeg"/>
          <p:cNvSpPr>
            <a:spLocks noGrp="1"/>
          </p:cNvSpPr>
          <p:nvPr>
            <p:ph type="pic" sz="quarter" idx="13"/>
          </p:nvPr>
        </p:nvSpPr>
        <p:spPr>
          <a:xfrm>
            <a:off x="6203156" y="3491508"/>
            <a:ext cx="4080868" cy="30559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212086" y="312539"/>
            <a:ext cx="4080868" cy="3055950"/>
          </a:xfrm>
          <a:prstGeom prst="rect">
            <a:avLst/>
          </a:prstGeom>
        </p:spPr>
        <p:txBody>
          <a:bodyPr lIns="91439" tIns="45719" rIns="91439" bIns="45719" anchor="t">
            <a:noAutofit/>
          </a:bodyPr>
          <a:lstStyle/>
          <a:p>
            <a:endParaRPr/>
          </a:p>
        </p:txBody>
      </p:sp>
      <p:sp>
        <p:nvSpPr>
          <p:cNvPr id="85" name="2-10-superquadro_1631x2178.jpeg"/>
          <p:cNvSpPr>
            <a:spLocks noGrp="1"/>
          </p:cNvSpPr>
          <p:nvPr>
            <p:ph type="pic" idx="15"/>
          </p:nvPr>
        </p:nvSpPr>
        <p:spPr>
          <a:xfrm>
            <a:off x="863372" y="339328"/>
            <a:ext cx="5621692" cy="751052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2465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416969" y="4000500"/>
            <a:ext cx="7358063" cy="436657"/>
          </a:xfrm>
          <a:prstGeom prst="rect">
            <a:avLst/>
          </a:prstGeom>
        </p:spPr>
        <p:txBody>
          <a:bodyPr anchor="t">
            <a:spAutoFit/>
          </a:bodyPr>
          <a:lstStyle>
            <a:lvl1pPr marL="0" indent="0" algn="ctr">
              <a:spcBef>
                <a:spcPts val="0"/>
              </a:spcBef>
              <a:buSzTx/>
              <a:buNone/>
              <a:defRPr sz="1900"/>
            </a:lvl1pPr>
          </a:lstStyle>
          <a:p>
            <a:r>
              <a:t>–Johnny Appleseed</a:t>
            </a:r>
          </a:p>
        </p:txBody>
      </p:sp>
      <p:sp>
        <p:nvSpPr>
          <p:cNvPr id="94" name="“Type a quote here.”"/>
          <p:cNvSpPr txBox="1">
            <a:spLocks noGrp="1"/>
          </p:cNvSpPr>
          <p:nvPr>
            <p:ph type="body" sz="quarter" idx="14"/>
          </p:nvPr>
        </p:nvSpPr>
        <p:spPr>
          <a:xfrm>
            <a:off x="2416969" y="2875526"/>
            <a:ext cx="7358063" cy="544379"/>
          </a:xfrm>
          <a:prstGeom prst="rect">
            <a:avLst/>
          </a:prstGeom>
        </p:spPr>
        <p:txBody>
          <a:bodyPr>
            <a:spAutoFit/>
          </a:bodyPr>
          <a:lstStyle>
            <a:lvl1pPr marL="0" indent="0" algn="ctr">
              <a:spcBef>
                <a:spcPts val="0"/>
              </a:spcBef>
              <a:buSzTx/>
              <a:buNone/>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0737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270868" y="0"/>
            <a:ext cx="12192001" cy="68580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24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627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lvl1pPr>
              <a:defRPr>
                <a:solidFill>
                  <a:srgbClr val="FFFFFF"/>
                </a:solidFill>
              </a:defRPr>
            </a:lvl1pPr>
          </a:lstStyle>
          <a:p>
            <a:r>
              <a:rPr lang="en-US" dirty="0"/>
              <a:t>Date or Reference</a:t>
            </a:r>
          </a:p>
        </p:txBody>
      </p:sp>
      <p:sp>
        <p:nvSpPr>
          <p:cNvPr id="11" name="Slide Number Placeholder 10"/>
          <p:cNvSpPr>
            <a:spLocks noGrp="1"/>
          </p:cNvSpPr>
          <p:nvPr>
            <p:ph type="sldNum" sz="quarter" idx="11"/>
          </p:nvPr>
        </p:nvSpPr>
        <p:spPr/>
        <p:txBody>
          <a:bodyPr/>
          <a:lstStyle>
            <a:lvl1pPr algn="ctr">
              <a:defRPr>
                <a:solidFill>
                  <a:srgbClr val="FFFFFF"/>
                </a:solidFill>
              </a:defRPr>
            </a:lvl1pPr>
          </a:lstStyle>
          <a:p>
            <a:fld id="{D9DADDD7-F6DB-DE43-84D3-BDE65D6DBA61}" type="slidenum">
              <a:rPr lang="en-US" smtClean="0"/>
              <a:pPr/>
              <a:t>‹#›</a:t>
            </a:fld>
            <a:endParaRPr lang="en-US" dirty="0"/>
          </a:p>
        </p:txBody>
      </p:sp>
      <p:sp>
        <p:nvSpPr>
          <p:cNvPr id="12" name="Rectangle 11"/>
          <p:cNvSpPr/>
          <p:nvPr userDrawn="1"/>
        </p:nvSpPr>
        <p:spPr>
          <a:xfrm>
            <a:off x="366117" y="5998820"/>
            <a:ext cx="11825883" cy="859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descr="MSKCC_super_pos_rgb.pdf"/>
          <p:cNvPicPr>
            <a:picLocks noChangeAspect="1"/>
          </p:cNvPicPr>
          <p:nvPr userDrawn="1"/>
        </p:nvPicPr>
        <p:blipFill rotWithShape="1">
          <a:blip r:embed="rId2">
            <a:extLst>
              <a:ext uri="{28A0092B-C50C-407E-A947-70E740481C1C}">
                <a14:useLocalDpi xmlns:a14="http://schemas.microsoft.com/office/drawing/2010/main" val="0"/>
              </a:ext>
            </a:extLst>
          </a:blip>
          <a:srcRect r="19915" b="33221"/>
          <a:stretch/>
        </p:blipFill>
        <p:spPr>
          <a:xfrm>
            <a:off x="3616982" y="940541"/>
            <a:ext cx="8575018" cy="5917459"/>
          </a:xfrm>
          <a:prstGeom prst="rect">
            <a:avLst/>
          </a:prstGeom>
        </p:spPr>
      </p:pic>
      <p:sp>
        <p:nvSpPr>
          <p:cNvPr id="2" name="Title 1"/>
          <p:cNvSpPr>
            <a:spLocks noGrp="1"/>
          </p:cNvSpPr>
          <p:nvPr>
            <p:ph type="ctrTitle"/>
          </p:nvPr>
        </p:nvSpPr>
        <p:spPr>
          <a:xfrm>
            <a:off x="570233" y="2262462"/>
            <a:ext cx="10363200" cy="1470025"/>
          </a:xfrm>
          <a:prstGeom prst="rect">
            <a:avLst/>
          </a:prstGeom>
        </p:spPr>
        <p:txBody>
          <a:bodyPr>
            <a:normAutofit/>
          </a:bodyPr>
          <a:lstStyle>
            <a:lvl1pPr>
              <a:defRPr sz="4000">
                <a:solidFill>
                  <a:srgbClr val="2986E2"/>
                </a:solidFill>
              </a:defRPr>
            </a:lvl1pPr>
          </a:lstStyle>
          <a:p>
            <a:r>
              <a:rPr lang="en-US"/>
              <a:t>Click to edit Master title style</a:t>
            </a:r>
            <a:endParaRPr lang="en-US" dirty="0"/>
          </a:p>
        </p:txBody>
      </p:sp>
      <p:sp>
        <p:nvSpPr>
          <p:cNvPr id="3" name="Subtitle 2"/>
          <p:cNvSpPr>
            <a:spLocks noGrp="1"/>
          </p:cNvSpPr>
          <p:nvPr>
            <p:ph type="subTitle" idx="1"/>
          </p:nvPr>
        </p:nvSpPr>
        <p:spPr>
          <a:xfrm>
            <a:off x="570233" y="4691834"/>
            <a:ext cx="8534400" cy="1306987"/>
          </a:xfrm>
        </p:spPr>
        <p:txBody>
          <a:bodyPr>
            <a:norm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descr="MSK_logo_bevl_hor_r_pos_d.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118" y="305537"/>
            <a:ext cx="4690533" cy="1270000"/>
          </a:xfrm>
          <a:prstGeom prst="rect">
            <a:avLst/>
          </a:prstGeom>
        </p:spPr>
      </p:pic>
    </p:spTree>
    <p:extLst>
      <p:ext uri="{BB962C8B-B14F-4D97-AF65-F5344CB8AC3E}">
        <p14:creationId xmlns:p14="http://schemas.microsoft.com/office/powerpoint/2010/main" val="302609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938" y="89098"/>
            <a:ext cx="11394276" cy="108001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71938" y="983050"/>
            <a:ext cx="11394276" cy="5176316"/>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71932" y="6356353"/>
            <a:ext cx="3860800" cy="365125"/>
          </a:xfrm>
        </p:spPr>
        <p:txBody>
          <a:bodyPr/>
          <a:lstStyle>
            <a:lvl1pPr>
              <a:defRPr>
                <a:solidFill>
                  <a:schemeClr val="tx1"/>
                </a:solidFill>
              </a:defRPr>
            </a:lvl1pPr>
          </a:lstStyle>
          <a:p>
            <a:r>
              <a:rPr lang="en-US" dirty="0"/>
              <a:t>Footer</a:t>
            </a:r>
          </a:p>
        </p:txBody>
      </p:sp>
      <p:sp>
        <p:nvSpPr>
          <p:cNvPr id="6" name="Slide Number Placeholder 5"/>
          <p:cNvSpPr>
            <a:spLocks noGrp="1"/>
          </p:cNvSpPr>
          <p:nvPr>
            <p:ph type="sldNum" sz="quarter" idx="12"/>
          </p:nvPr>
        </p:nvSpPr>
        <p:spPr>
          <a:xfrm>
            <a:off x="4900084" y="6356353"/>
            <a:ext cx="2844800" cy="365125"/>
          </a:xfrm>
        </p:spPr>
        <p:txBody>
          <a:bodyPr/>
          <a:lstStyle>
            <a:lvl1pPr>
              <a:defRPr>
                <a:solidFill>
                  <a:srgbClr val="000000"/>
                </a:solidFil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1784568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1938" y="89098"/>
            <a:ext cx="11394276" cy="1080011"/>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166021"/>
            <a:ext cx="5384800" cy="4525963"/>
          </a:xfrm>
        </p:spPr>
        <p:txBody>
          <a:bodyPr/>
          <a:lstStyle>
            <a:lvl1pPr>
              <a:defRPr sz="2800" b="0"/>
            </a:lvl1pPr>
            <a:lvl2pPr>
              <a:defRPr sz="24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66021"/>
            <a:ext cx="5384800" cy="4525963"/>
          </a:xfrm>
        </p:spPr>
        <p:txBody>
          <a:bodyPr/>
          <a:lstStyle>
            <a:lvl1pPr>
              <a:defRPr sz="2800" b="0"/>
            </a:lvl1pPr>
            <a:lvl2pPr>
              <a:defRPr sz="24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71932" y="6353221"/>
            <a:ext cx="3860800" cy="365125"/>
          </a:xfrm>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a:xfrm>
            <a:off x="4900084" y="6356353"/>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245709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11/13/19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765348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1938" y="89098"/>
            <a:ext cx="11394276" cy="1080011"/>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15330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793068"/>
            <a:ext cx="5386917" cy="3951288"/>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3" y="1173318"/>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1813079"/>
            <a:ext cx="5389033" cy="3951288"/>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471932" y="6356353"/>
            <a:ext cx="3860800" cy="365125"/>
          </a:xfrm>
        </p:spPr>
        <p:txBody>
          <a:bodyPr/>
          <a:lstStyle>
            <a:lvl1pPr>
              <a:defRPr>
                <a:solidFill>
                  <a:srgbClr val="000000"/>
                </a:solidFill>
              </a:defRPr>
            </a:lvl1pPr>
          </a:lstStyle>
          <a:p>
            <a:endParaRPr lang="en-US" dirty="0"/>
          </a:p>
        </p:txBody>
      </p:sp>
      <p:sp>
        <p:nvSpPr>
          <p:cNvPr id="9" name="Slide Number Placeholder 8"/>
          <p:cNvSpPr>
            <a:spLocks noGrp="1"/>
          </p:cNvSpPr>
          <p:nvPr>
            <p:ph type="sldNum" sz="quarter" idx="12"/>
          </p:nvPr>
        </p:nvSpPr>
        <p:spPr>
          <a:xfrm>
            <a:off x="4900084" y="6356353"/>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1746603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MSKCC_logo_hor_s_rev_rgb_15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700" y="402167"/>
            <a:ext cx="2877749" cy="664760"/>
          </a:xfrm>
          <a:prstGeom prst="rect">
            <a:avLst/>
          </a:prstGeom>
        </p:spPr>
      </p:pic>
      <p:sp>
        <p:nvSpPr>
          <p:cNvPr id="11" name="Slide Number Placeholder 10"/>
          <p:cNvSpPr>
            <a:spLocks noGrp="1"/>
          </p:cNvSpPr>
          <p:nvPr>
            <p:ph type="sldNum" sz="quarter" idx="11"/>
          </p:nvPr>
        </p:nvSpPr>
        <p:spPr/>
        <p:txBody>
          <a:bodyPr/>
          <a:lstStyle>
            <a:lvl1pPr algn="ctr">
              <a:defRPr>
                <a:solidFill>
                  <a:srgbClr val="FFFFFF"/>
                </a:solidFill>
              </a:defRPr>
            </a:lvl1pPr>
          </a:lstStyle>
          <a:p>
            <a:fld id="{D9DADDD7-F6DB-DE43-84D3-BDE65D6DBA61}" type="slidenum">
              <a:rPr lang="en-US" smtClean="0"/>
              <a:pPr/>
              <a:t>‹#›</a:t>
            </a:fld>
            <a:endParaRPr lang="en-US" dirty="0"/>
          </a:p>
        </p:txBody>
      </p:sp>
      <p:sp>
        <p:nvSpPr>
          <p:cNvPr id="2" name="Rectangle 1"/>
          <p:cNvSpPr/>
          <p:nvPr userDrawn="1"/>
        </p:nvSpPr>
        <p:spPr>
          <a:xfrm>
            <a:off x="355493" y="5929158"/>
            <a:ext cx="11836507" cy="9288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 </a:t>
            </a:r>
          </a:p>
        </p:txBody>
      </p:sp>
      <p:sp>
        <p:nvSpPr>
          <p:cNvPr id="5" name="Text Placeholder 4"/>
          <p:cNvSpPr>
            <a:spLocks noGrp="1"/>
          </p:cNvSpPr>
          <p:nvPr>
            <p:ph type="body" sz="quarter" idx="12"/>
          </p:nvPr>
        </p:nvSpPr>
        <p:spPr>
          <a:xfrm>
            <a:off x="926152" y="2617788"/>
            <a:ext cx="10309115" cy="2082800"/>
          </a:xfrm>
        </p:spPr>
        <p:txBody>
          <a:bodyPr>
            <a:normAutofit/>
          </a:bodyPr>
          <a:lstStyle>
            <a:lvl1pPr marL="0" indent="0">
              <a:buFontTx/>
              <a:buNone/>
              <a:defRPr sz="4400">
                <a:solidFill>
                  <a:srgbClr val="2986E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7" name="Picture 6" descr="MSKCC_super_pos_rgb.pdf">
            <a:extLst>
              <a:ext uri="{FF2B5EF4-FFF2-40B4-BE49-F238E27FC236}">
                <a16:creationId xmlns:a16="http://schemas.microsoft.com/office/drawing/2014/main" id="{EA73C0B7-6235-E241-B39A-78EA8BF05F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9915" b="33221"/>
          <a:stretch/>
        </p:blipFill>
        <p:spPr>
          <a:xfrm>
            <a:off x="3616982" y="940541"/>
            <a:ext cx="8575018" cy="5917459"/>
          </a:xfrm>
          <a:prstGeom prst="rect">
            <a:avLst/>
          </a:prstGeom>
        </p:spPr>
      </p:pic>
    </p:spTree>
    <p:extLst>
      <p:ext uri="{BB962C8B-B14F-4D97-AF65-F5344CB8AC3E}">
        <p14:creationId xmlns:p14="http://schemas.microsoft.com/office/powerpoint/2010/main" val="854887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71932" y="6356353"/>
            <a:ext cx="3860800" cy="365125"/>
          </a:xfrm>
        </p:spPr>
        <p:txBody>
          <a:bodyPr/>
          <a:lstStyle>
            <a:lvl1pPr>
              <a:defRPr>
                <a:solidFill>
                  <a:srgbClr val="000000"/>
                </a:solidFill>
              </a:defRPr>
            </a:lvl1pPr>
          </a:lstStyle>
          <a:p>
            <a:endParaRPr lang="en-US" dirty="0"/>
          </a:p>
        </p:txBody>
      </p:sp>
      <p:sp>
        <p:nvSpPr>
          <p:cNvPr id="4" name="Slide Number Placeholder 3"/>
          <p:cNvSpPr>
            <a:spLocks noGrp="1"/>
          </p:cNvSpPr>
          <p:nvPr>
            <p:ph type="sldNum" sz="quarter" idx="12"/>
          </p:nvPr>
        </p:nvSpPr>
        <p:spPr>
          <a:xfrm>
            <a:off x="4900084" y="6356353"/>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
        <p:nvSpPr>
          <p:cNvPr id="5" name="Title 1"/>
          <p:cNvSpPr>
            <a:spLocks noGrp="1"/>
          </p:cNvSpPr>
          <p:nvPr>
            <p:ph type="title"/>
          </p:nvPr>
        </p:nvSpPr>
        <p:spPr>
          <a:xfrm>
            <a:off x="471938" y="89097"/>
            <a:ext cx="11394276" cy="685235"/>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0241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150851"/>
            <a:ext cx="7315200" cy="41350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1052290" y="6356353"/>
            <a:ext cx="3280447" cy="365125"/>
          </a:xfrm>
        </p:spPr>
        <p:txBody>
          <a:bodyPr/>
          <a:lstStyle>
            <a:lvl1pPr>
              <a:defRPr>
                <a:solidFill>
                  <a:srgbClr val="000000"/>
                </a:solidFill>
              </a:defRPr>
            </a:lvl1pPr>
          </a:lstStyle>
          <a:p>
            <a:endParaRPr lang="en-US" dirty="0"/>
          </a:p>
        </p:txBody>
      </p:sp>
      <p:sp>
        <p:nvSpPr>
          <p:cNvPr id="7" name="Slide Number Placeholder 6"/>
          <p:cNvSpPr>
            <a:spLocks noGrp="1"/>
          </p:cNvSpPr>
          <p:nvPr>
            <p:ph type="sldNum" sz="quarter" idx="12"/>
          </p:nvPr>
        </p:nvSpPr>
        <p:spPr>
          <a:xfrm>
            <a:off x="4900084" y="6356353"/>
            <a:ext cx="2844800" cy="365125"/>
          </a:xfrm>
        </p:spPr>
        <p:txBody>
          <a:bodyPr/>
          <a:lstStyle>
            <a:lvl1pPr algn="ctr">
              <a:defRPr>
                <a:solidFill>
                  <a:srgbClr val="000000"/>
                </a:solidFill>
              </a:defRPr>
            </a:lvl1pPr>
          </a:lstStyle>
          <a:p>
            <a:fld id="{D9DADDD7-F6DB-DE43-84D3-BDE65D6DBA61}" type="slidenum">
              <a:rPr lang="en-US" smtClean="0"/>
              <a:pPr/>
              <a:t>‹#›</a:t>
            </a:fld>
            <a:endParaRPr lang="en-US" dirty="0"/>
          </a:p>
        </p:txBody>
      </p:sp>
      <p:sp>
        <p:nvSpPr>
          <p:cNvPr id="8" name="Title 1"/>
          <p:cNvSpPr txBox="1">
            <a:spLocks/>
          </p:cNvSpPr>
          <p:nvPr userDrawn="1"/>
        </p:nvSpPr>
        <p:spPr>
          <a:xfrm>
            <a:off x="471938" y="89097"/>
            <a:ext cx="11394276" cy="685235"/>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200" b="1" kern="1200">
                <a:solidFill>
                  <a:srgbClr val="FFFFFF"/>
                </a:solidFill>
                <a:latin typeface="Corbel"/>
                <a:ea typeface="+mj-ea"/>
                <a:cs typeface="Corbel"/>
              </a:defRPr>
            </a:lvl1pPr>
          </a:lstStyle>
          <a:p>
            <a:r>
              <a:rPr lang="en-US" sz="3200"/>
              <a:t>Click to edit Master title style</a:t>
            </a:r>
            <a:endParaRPr lang="en-US" sz="3200" dirty="0"/>
          </a:p>
        </p:txBody>
      </p:sp>
    </p:spTree>
    <p:extLst>
      <p:ext uri="{BB962C8B-B14F-4D97-AF65-F5344CB8AC3E}">
        <p14:creationId xmlns:p14="http://schemas.microsoft.com/office/powerpoint/2010/main" val="3366307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p>
        </p:txBody>
      </p:sp>
      <p:sp>
        <p:nvSpPr>
          <p:cNvPr id="3" name="Content Placeholder 2"/>
          <p:cNvSpPr>
            <a:spLocks noGrp="1"/>
          </p:cNvSpPr>
          <p:nvPr>
            <p:ph sz="half" idx="1"/>
          </p:nvPr>
        </p:nvSpPr>
        <p:spPr>
          <a:xfrm>
            <a:off x="608641" y="1604332"/>
            <a:ext cx="10968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6"/>
            <a:ext cx="10968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608641" y="6247378"/>
            <a:ext cx="2837760" cy="470931"/>
          </a:xfrm>
          <a:prstGeom prst="rect">
            <a:avLst/>
          </a:prstGeom>
          <a:ln/>
        </p:spPr>
        <p:txBody>
          <a:bodyPr lIns="82945" tIns="41473" rIns="82945" bIns="41473"/>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422493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465F-9FD8-411D-9929-F3757CD5EC9A}"/>
              </a:ext>
            </a:extLst>
          </p:cNvPr>
          <p:cNvSpPr>
            <a:spLocks noGrp="1"/>
          </p:cNvSpPr>
          <p:nvPr>
            <p:ph type="title"/>
          </p:nvPr>
        </p:nvSpPr>
        <p:spPr>
          <a:xfrm>
            <a:off x="838970" y="365593"/>
            <a:ext cx="10514061"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38303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1F3BB64-B8CD-4021-A1BA-1C71A8D32E90}" type="slidenum">
              <a:rPr lang="en-US" smtClean="0"/>
              <a:t>‹#›</a:t>
            </a:fld>
            <a:endParaRPr lang="en-US" dirty="0"/>
          </a:p>
        </p:txBody>
      </p:sp>
    </p:spTree>
    <p:extLst>
      <p:ext uri="{BB962C8B-B14F-4D97-AF65-F5344CB8AC3E}">
        <p14:creationId xmlns:p14="http://schemas.microsoft.com/office/powerpoint/2010/main" val="238643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617526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069383"/>
            <a:ext cx="10515600" cy="5114954"/>
          </a:xfr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603241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24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28828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31168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869870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11/13/19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503482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047731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669610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470794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948870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26949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127535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54BED4-5EB5-684A-938D-3D617962B6A2}"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917B1-C581-7043-99B8-187FA09606D8}" type="slidenum">
              <a:rPr lang="en-US" smtClean="0"/>
              <a:t>‹#›</a:t>
            </a:fld>
            <a:endParaRPr lang="en-US"/>
          </a:p>
        </p:txBody>
      </p:sp>
    </p:spTree>
    <p:extLst>
      <p:ext uri="{BB962C8B-B14F-4D97-AF65-F5344CB8AC3E}">
        <p14:creationId xmlns:p14="http://schemas.microsoft.com/office/powerpoint/2010/main" val="2045074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560225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bg1"/>
          </a:solidFill>
        </p:spPr>
        <p:txBody>
          <a:bodyPr/>
          <a:lstStyle>
            <a:lvl1pPr algn="ctr">
              <a:defRPr b="0">
                <a:solidFill>
                  <a:schemeClr val="tx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328613" y="1371600"/>
            <a:ext cx="11601450" cy="5243513"/>
          </a:xfrm>
        </p:spPr>
        <p:txBody>
          <a:bodyPr/>
          <a:lstStyle>
            <a:lvl1pPr>
              <a:defRPr>
                <a:solidFill>
                  <a:schemeClr val="bg1"/>
                </a:solidFill>
                <a:latin typeface="Arial" charset="0"/>
                <a:ea typeface="Arial" charset="0"/>
                <a:cs typeface="Arial"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8190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54BED4-5EB5-684A-938D-3D617962B6A2}"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917B1-C581-7043-99B8-187FA09606D8}" type="slidenum">
              <a:rPr lang="en-US" smtClean="0"/>
              <a:t>‹#›</a:t>
            </a:fld>
            <a:endParaRPr lang="en-US"/>
          </a:p>
        </p:txBody>
      </p:sp>
    </p:spTree>
    <p:extLst>
      <p:ext uri="{BB962C8B-B14F-4D97-AF65-F5344CB8AC3E}">
        <p14:creationId xmlns:p14="http://schemas.microsoft.com/office/powerpoint/2010/main" val="39247828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454BED4-5EB5-684A-938D-3D617962B6A2}"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917B1-C581-7043-99B8-187FA09606D8}" type="slidenum">
              <a:rPr lang="en-US" smtClean="0"/>
              <a:t>‹#›</a:t>
            </a:fld>
            <a:endParaRPr lang="en-US"/>
          </a:p>
        </p:txBody>
      </p:sp>
      <p:sp>
        <p:nvSpPr>
          <p:cNvPr id="8" name="Title 1"/>
          <p:cNvSpPr txBox="1">
            <a:spLocks/>
          </p:cNvSpPr>
          <p:nvPr userDrawn="1"/>
        </p:nvSpPr>
        <p:spPr>
          <a:xfrm>
            <a:off x="0" y="0"/>
            <a:ext cx="12192000" cy="114300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en-US" dirty="0">
                <a:latin typeface="Arial" charset="0"/>
                <a:ea typeface="Arial" charset="0"/>
                <a:cs typeface="Arial" charset="0"/>
              </a:rPr>
              <a:t>Click to edit Master title style</a:t>
            </a:r>
          </a:p>
        </p:txBody>
      </p:sp>
    </p:spTree>
    <p:extLst>
      <p:ext uri="{BB962C8B-B14F-4D97-AF65-F5344CB8AC3E}">
        <p14:creationId xmlns:p14="http://schemas.microsoft.com/office/powerpoint/2010/main" val="15453607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240971"/>
            <a:ext cx="5157787" cy="563336"/>
          </a:xfrm>
        </p:spPr>
        <p:txBody>
          <a:bodyPr anchor="b"/>
          <a:lstStyle>
            <a:lvl1pPr marL="0" indent="0">
              <a:buNone/>
              <a:defRPr sz="2400" b="1">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1902278"/>
            <a:ext cx="5157787" cy="4287385"/>
          </a:xfrm>
        </p:spPr>
        <p:txBody>
          <a:bodyPr/>
          <a:lstStyle>
            <a:lvl1pPr>
              <a:defRPr>
                <a:solidFill>
                  <a:schemeClr val="bg1"/>
                </a:solidFill>
                <a:latin typeface="Arial" charset="0"/>
                <a:ea typeface="Arial" charset="0"/>
                <a:cs typeface="Arial"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240971"/>
            <a:ext cx="5183188" cy="563336"/>
          </a:xfrm>
        </p:spPr>
        <p:txBody>
          <a:bodyPr anchor="b"/>
          <a:lstStyle>
            <a:lvl1pPr marL="0" indent="0">
              <a:buNone/>
              <a:defRPr sz="2400" b="1">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1902278"/>
            <a:ext cx="5183188" cy="4287385"/>
          </a:xfrm>
        </p:spPr>
        <p:txBody>
          <a:bodyPr/>
          <a:lstStyle>
            <a:lvl1pPr>
              <a:defRPr>
                <a:solidFill>
                  <a:schemeClr val="bg1"/>
                </a:solidFill>
                <a:latin typeface="Arial" charset="0"/>
                <a:ea typeface="Arial" charset="0"/>
                <a:cs typeface="Arial"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0" y="0"/>
            <a:ext cx="12192000" cy="1143000"/>
          </a:xfrm>
          <a:solidFill>
            <a:schemeClr val="bg1"/>
          </a:solidFill>
        </p:spPr>
        <p:txBody>
          <a:bodyPr/>
          <a:lstStyle>
            <a:lvl1pPr algn="ctr">
              <a:defRPr b="0">
                <a:solidFill>
                  <a:schemeClr val="tx1"/>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13456449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54BED4-5EB5-684A-938D-3D617962B6A2}"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1917B1-C581-7043-99B8-187FA09606D8}" type="slidenum">
              <a:rPr lang="en-US" smtClean="0"/>
              <a:t>‹#›</a:t>
            </a:fld>
            <a:endParaRPr lang="en-US"/>
          </a:p>
        </p:txBody>
      </p:sp>
      <p:sp>
        <p:nvSpPr>
          <p:cNvPr id="6" name="Title 1"/>
          <p:cNvSpPr txBox="1">
            <a:spLocks/>
          </p:cNvSpPr>
          <p:nvPr userDrawn="1"/>
        </p:nvSpPr>
        <p:spPr>
          <a:xfrm>
            <a:off x="0" y="0"/>
            <a:ext cx="12192000" cy="114300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en-US" dirty="0">
                <a:latin typeface="Arial" charset="0"/>
                <a:ea typeface="Arial" charset="0"/>
                <a:cs typeface="Arial" charset="0"/>
              </a:rPr>
              <a:t>Click to edit Master title style</a:t>
            </a:r>
          </a:p>
        </p:txBody>
      </p:sp>
    </p:spTree>
    <p:extLst>
      <p:ext uri="{BB962C8B-B14F-4D97-AF65-F5344CB8AC3E}">
        <p14:creationId xmlns:p14="http://schemas.microsoft.com/office/powerpoint/2010/main" val="22328869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4BED4-5EB5-684A-938D-3D617962B6A2}"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1917B1-C581-7043-99B8-187FA09606D8}" type="slidenum">
              <a:rPr lang="en-US" smtClean="0"/>
              <a:t>‹#›</a:t>
            </a:fld>
            <a:endParaRPr lang="en-US"/>
          </a:p>
        </p:txBody>
      </p:sp>
      <p:sp>
        <p:nvSpPr>
          <p:cNvPr id="5" name="Title 1"/>
          <p:cNvSpPr>
            <a:spLocks noGrp="1"/>
          </p:cNvSpPr>
          <p:nvPr>
            <p:ph type="title"/>
          </p:nvPr>
        </p:nvSpPr>
        <p:spPr>
          <a:xfrm>
            <a:off x="0" y="0"/>
            <a:ext cx="12192000" cy="1143000"/>
          </a:xfrm>
          <a:solidFill>
            <a:schemeClr val="bg1"/>
          </a:solidFill>
        </p:spPr>
        <p:txBody>
          <a:bodyPr/>
          <a:lstStyle>
            <a:lvl1pPr algn="ctr">
              <a:defRPr b="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726088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54BED4-5EB5-684A-938D-3D617962B6A2}"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917B1-C581-7043-99B8-187FA09606D8}" type="slidenum">
              <a:rPr lang="en-US" smtClean="0"/>
              <a:t>‹#›</a:t>
            </a:fld>
            <a:endParaRPr lang="en-US"/>
          </a:p>
        </p:txBody>
      </p:sp>
    </p:spTree>
    <p:extLst>
      <p:ext uri="{BB962C8B-B14F-4D97-AF65-F5344CB8AC3E}">
        <p14:creationId xmlns:p14="http://schemas.microsoft.com/office/powerpoint/2010/main" val="33890475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54BED4-5EB5-684A-938D-3D617962B6A2}" type="datetimeFigureOut">
              <a:rPr lang="en-US" smtClean="0"/>
              <a:t>11/13/19</a:t>
            </a:fld>
            <a:endParaRPr lang="en-US"/>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1A1917B1-C581-7043-99B8-187FA09606D8}" type="slidenum">
              <a:rPr lang="en-US" smtClean="0"/>
              <a:t>‹#›</a:t>
            </a:fld>
            <a:endParaRPr lang="en-US"/>
          </a:p>
        </p:txBody>
      </p:sp>
    </p:spTree>
    <p:extLst>
      <p:ext uri="{BB962C8B-B14F-4D97-AF65-F5344CB8AC3E}">
        <p14:creationId xmlns:p14="http://schemas.microsoft.com/office/powerpoint/2010/main" val="34027627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54BED4-5EB5-684A-938D-3D617962B6A2}"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917B1-C581-7043-99B8-187FA09606D8}" type="slidenum">
              <a:rPr lang="en-US" smtClean="0"/>
              <a:t>‹#›</a:t>
            </a:fld>
            <a:endParaRPr lang="en-US"/>
          </a:p>
        </p:txBody>
      </p:sp>
      <p:sp>
        <p:nvSpPr>
          <p:cNvPr id="7" name="Title 1"/>
          <p:cNvSpPr txBox="1">
            <a:spLocks/>
          </p:cNvSpPr>
          <p:nvPr userDrawn="1"/>
        </p:nvSpPr>
        <p:spPr>
          <a:xfrm>
            <a:off x="0" y="0"/>
            <a:ext cx="12192000" cy="1143000"/>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409975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54BED4-5EB5-684A-938D-3D617962B6A2}"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917B1-C581-7043-99B8-187FA09606D8}" type="slidenum">
              <a:rPr lang="en-US" smtClean="0"/>
              <a:t>‹#›</a:t>
            </a:fld>
            <a:endParaRPr lang="en-US"/>
          </a:p>
        </p:txBody>
      </p:sp>
    </p:spTree>
    <p:extLst>
      <p:ext uri="{BB962C8B-B14F-4D97-AF65-F5344CB8AC3E}">
        <p14:creationId xmlns:p14="http://schemas.microsoft.com/office/powerpoint/2010/main" val="335002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5.jp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1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16.emf"/><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6.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5.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21A2A8E9-5512-2D47-94AB-9D53DE2E2E94}"/>
              </a:ext>
            </a:extLst>
          </p:cNvPr>
          <p:cNvPicPr>
            <a:picLocks noChangeAspect="1"/>
          </p:cNvPicPr>
          <p:nvPr userDrawn="1"/>
        </p:nvPicPr>
        <p:blipFill>
          <a:blip r:embed="rId15"/>
          <a:stretch>
            <a:fillRect/>
          </a:stretch>
        </p:blipFill>
        <p:spPr>
          <a:xfrm>
            <a:off x="0" y="3048"/>
            <a:ext cx="12192000" cy="6851904"/>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11/13/19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1832068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8000">
              <a:srgbClr val="0A1494"/>
            </a:gs>
            <a:gs pos="100000">
              <a:srgbClr val="1120D6"/>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35425D-84F5-9D4D-8B22-FE34075E6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EE19A3-583D-9947-A717-A028B34F6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A744B-2C67-FF4F-A73E-F263FFB1AE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47807-C7C0-D042-854E-C3FCD3018DB8}" type="datetimeFigureOut">
              <a:rPr lang="en-US" smtClean="0"/>
              <a:t>11/13/19</a:t>
            </a:fld>
            <a:endParaRPr lang="en-US" dirty="0"/>
          </a:p>
        </p:txBody>
      </p:sp>
      <p:sp>
        <p:nvSpPr>
          <p:cNvPr id="5" name="Footer Placeholder 4">
            <a:extLst>
              <a:ext uri="{FF2B5EF4-FFF2-40B4-BE49-F238E27FC236}">
                <a16:creationId xmlns:a16="http://schemas.microsoft.com/office/drawing/2014/main" id="{E9A78DD9-79A6-CB46-B960-DFE0CB18B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6CC5700-CC6A-F04F-BEC3-43B6A92DD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A851F-1B99-E34E-9649-ADE24E5982B7}" type="slidenum">
              <a:rPr lang="en-US" smtClean="0"/>
              <a:t>‹#›</a:t>
            </a:fld>
            <a:endParaRPr lang="en-US" dirty="0"/>
          </a:p>
        </p:txBody>
      </p:sp>
    </p:spTree>
    <p:extLst>
      <p:ext uri="{BB962C8B-B14F-4D97-AF65-F5344CB8AC3E}">
        <p14:creationId xmlns:p14="http://schemas.microsoft.com/office/powerpoint/2010/main" val="413724488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94946" y="125706"/>
            <a:ext cx="11880789"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dirty="0"/>
              <a:t>Click To Edit Master Title Style</a:t>
            </a:r>
          </a:p>
        </p:txBody>
      </p:sp>
      <p:sp>
        <p:nvSpPr>
          <p:cNvPr id="3" name="Text Placeholder 2"/>
          <p:cNvSpPr>
            <a:spLocks noGrp="1"/>
          </p:cNvSpPr>
          <p:nvPr>
            <p:ph type="body" idx="1"/>
          </p:nvPr>
        </p:nvSpPr>
        <p:spPr>
          <a:xfrm>
            <a:off x="197963" y="1451728"/>
            <a:ext cx="11868346" cy="514703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87954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ctr" defTabSz="914400" rtl="0" eaLnBrk="1" latinLnBrk="0" hangingPunct="1">
        <a:lnSpc>
          <a:spcPct val="90000"/>
        </a:lnSpc>
        <a:spcBef>
          <a:spcPct val="0"/>
        </a:spcBef>
        <a:buNone/>
        <a:defRPr sz="4000" kern="1200" cap="none" spc="200" baseline="0">
          <a:solidFill>
            <a:srgbClr val="26262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36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1027" name="Rectangle 2"/>
          <p:cNvSpPr>
            <a:spLocks noGrp="1" noChangeArrowheads="1"/>
          </p:cNvSpPr>
          <p:nvPr>
            <p:ph type="title"/>
          </p:nvPr>
        </p:nvSpPr>
        <p:spPr bwMode="auto">
          <a:xfrm>
            <a:off x="914400" y="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1462088"/>
            <a:ext cx="10363200" cy="502761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500865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0" fontAlgn="base" hangingPunct="0">
        <a:spcBef>
          <a:spcPct val="0"/>
        </a:spcBef>
        <a:spcAft>
          <a:spcPct val="0"/>
        </a:spcAft>
        <a:defRPr sz="26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00"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00"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0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5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500">
          <a:solidFill>
            <a:schemeClr val="bg1"/>
          </a:solidFill>
          <a:latin typeface="+mn-lt"/>
          <a:ea typeface="+mn-ea"/>
        </a:defRPr>
      </a:lvl2pPr>
      <a:lvl3pPr marL="1143000" indent="-228600" algn="l" rtl="0" eaLnBrk="0" fontAlgn="base" hangingPunct="0">
        <a:spcBef>
          <a:spcPct val="20000"/>
        </a:spcBef>
        <a:spcAft>
          <a:spcPct val="0"/>
        </a:spcAft>
        <a:buChar char="•"/>
        <a:defRPr sz="2500">
          <a:solidFill>
            <a:schemeClr val="bg1"/>
          </a:solidFill>
          <a:latin typeface="+mn-lt"/>
          <a:ea typeface="+mn-ea"/>
        </a:defRPr>
      </a:lvl3pPr>
      <a:lvl4pPr marL="1600200" indent="-228600" algn="l" rtl="0" eaLnBrk="0" fontAlgn="base" hangingPunct="0">
        <a:spcBef>
          <a:spcPct val="20000"/>
        </a:spcBef>
        <a:spcAft>
          <a:spcPct val="0"/>
        </a:spcAft>
        <a:buChar char="–"/>
        <a:defRPr sz="2500">
          <a:solidFill>
            <a:schemeClr val="bg1"/>
          </a:solidFill>
          <a:latin typeface="+mn-lt"/>
          <a:ea typeface="+mn-ea"/>
        </a:defRPr>
      </a:lvl4pPr>
      <a:lvl5pPr marL="2057400" indent="-228600" algn="l" rtl="0" eaLnBrk="0" fontAlgn="base" hangingPunct="0">
        <a:spcBef>
          <a:spcPct val="20000"/>
        </a:spcBef>
        <a:spcAft>
          <a:spcPct val="0"/>
        </a:spcAft>
        <a:buChar char="»"/>
        <a:defRPr sz="2500">
          <a:solidFill>
            <a:schemeClr val="bg1"/>
          </a:solidFill>
          <a:latin typeface="+mn-lt"/>
          <a:ea typeface="+mn-ea"/>
        </a:defRPr>
      </a:lvl5pPr>
      <a:lvl6pPr marL="2514600" indent="-228600" algn="l" rtl="0" fontAlgn="base">
        <a:spcBef>
          <a:spcPct val="20000"/>
        </a:spcBef>
        <a:spcAft>
          <a:spcPct val="0"/>
        </a:spcAft>
        <a:buChar char="»"/>
        <a:defRPr sz="2500">
          <a:solidFill>
            <a:schemeClr val="bg1"/>
          </a:solidFill>
          <a:latin typeface="+mn-lt"/>
          <a:ea typeface="+mn-ea"/>
        </a:defRPr>
      </a:lvl6pPr>
      <a:lvl7pPr marL="2971800" indent="-228600" algn="l" rtl="0" fontAlgn="base">
        <a:spcBef>
          <a:spcPct val="20000"/>
        </a:spcBef>
        <a:spcAft>
          <a:spcPct val="0"/>
        </a:spcAft>
        <a:buChar char="»"/>
        <a:defRPr sz="2500">
          <a:solidFill>
            <a:schemeClr val="bg1"/>
          </a:solidFill>
          <a:latin typeface="+mn-lt"/>
          <a:ea typeface="+mn-ea"/>
        </a:defRPr>
      </a:lvl7pPr>
      <a:lvl8pPr marL="3429000" indent="-228600" algn="l" rtl="0" fontAlgn="base">
        <a:spcBef>
          <a:spcPct val="20000"/>
        </a:spcBef>
        <a:spcAft>
          <a:spcPct val="0"/>
        </a:spcAft>
        <a:buChar char="»"/>
        <a:defRPr sz="2500">
          <a:solidFill>
            <a:schemeClr val="bg1"/>
          </a:solidFill>
          <a:latin typeface="+mn-lt"/>
          <a:ea typeface="+mn-ea"/>
        </a:defRPr>
      </a:lvl8pPr>
      <a:lvl9pPr marL="3886200" indent="-228600"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74031" y="178593"/>
            <a:ext cx="8643938" cy="171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1774031" y="1919883"/>
            <a:ext cx="8643938" cy="4429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25625" y="6439769"/>
            <a:ext cx="331821" cy="328935"/>
          </a:xfrm>
          <a:prstGeom prst="rect">
            <a:avLst/>
          </a:prstGeom>
          <a:ln w="12700">
            <a:miter lim="400000"/>
          </a:ln>
        </p:spPr>
        <p:txBody>
          <a:bodyPr wrap="none" lIns="71437" tIns="71437" rIns="71437" bIns="71437" anchor="b">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25275114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1pPr>
      <a:lvl2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2pPr>
      <a:lvl3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3pPr>
      <a:lvl4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4pPr>
      <a:lvl5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5pPr>
      <a:lvl6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6pPr>
      <a:lvl7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7pPr>
      <a:lvl8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8pPr>
      <a:lvl9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9pPr>
    </p:titleStyle>
    <p:bodyStyle>
      <a:lvl1pPr marL="2954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1pPr>
      <a:lvl2pPr marL="5113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2pPr>
      <a:lvl3pPr marL="7272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3pPr>
      <a:lvl4pPr marL="9431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4pPr>
      <a:lvl5pPr marL="11590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5pPr>
      <a:lvl6pPr marL="13749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6pPr>
      <a:lvl7pPr marL="15908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7pPr>
      <a:lvl8pPr marL="18067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8pPr>
      <a:lvl9pPr marL="20226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9pPr>
    </p:bodyStyle>
    <p:otherStyle>
      <a:lvl1pPr marL="0" marR="0" indent="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1pPr>
      <a:lvl2pPr marL="0" marR="0" indent="1143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2pPr>
      <a:lvl3pPr marL="0" marR="0" indent="2286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3pPr>
      <a:lvl4pPr marL="0" marR="0" indent="3429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4pPr>
      <a:lvl5pPr marL="0" marR="0" indent="4572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5pPr>
      <a:lvl6pPr marL="0" marR="0" indent="5715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6pPr>
      <a:lvl7pPr marL="0" marR="0" indent="6858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7pPr>
      <a:lvl8pPr marL="0" marR="0" indent="8001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8pPr>
      <a:lvl9pPr marL="0" marR="0" indent="9144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1938" y="1413026"/>
            <a:ext cx="11394276" cy="47131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005408" y="6356353"/>
            <a:ext cx="3860800" cy="365125"/>
          </a:xfrm>
          <a:prstGeom prst="rect">
            <a:avLst/>
          </a:prstGeom>
        </p:spPr>
        <p:txBody>
          <a:bodyPr vert="horz" lIns="91440" tIns="45720" rIns="91440" bIns="45720" rtlCol="0" anchor="ctr"/>
          <a:lstStyle>
            <a:lvl1pPr algn="l">
              <a:defRPr sz="1200">
                <a:solidFill>
                  <a:srgbClr val="000000"/>
                </a:solidFill>
                <a:latin typeface="Corbel"/>
                <a:cs typeface="Corbel"/>
              </a:defRPr>
            </a:lvl1pPr>
          </a:lstStyle>
          <a:p>
            <a:r>
              <a:rPr lang="en-US" dirty="0"/>
              <a:t>Reference</a:t>
            </a:r>
          </a:p>
        </p:txBody>
      </p:sp>
      <p:sp>
        <p:nvSpPr>
          <p:cNvPr id="6" name="Slide Number Placeholder 5"/>
          <p:cNvSpPr>
            <a:spLocks noGrp="1"/>
          </p:cNvSpPr>
          <p:nvPr>
            <p:ph type="sldNum" sz="quarter" idx="4"/>
          </p:nvPr>
        </p:nvSpPr>
        <p:spPr>
          <a:xfrm>
            <a:off x="4900084" y="6356353"/>
            <a:ext cx="2844800" cy="365125"/>
          </a:xfrm>
          <a:prstGeom prst="rect">
            <a:avLst/>
          </a:prstGeom>
        </p:spPr>
        <p:txBody>
          <a:bodyPr vert="horz" lIns="91440" tIns="45720" rIns="91440" bIns="45720" rtlCol="0" anchor="ctr"/>
          <a:lstStyle>
            <a:lvl1pPr algn="ctr">
              <a:defRPr sz="1200">
                <a:solidFill>
                  <a:srgbClr val="000000"/>
                </a:solidFill>
                <a:latin typeface="Corbel"/>
                <a:cs typeface="Corbel"/>
              </a:defRPr>
            </a:lvl1pPr>
          </a:lstStyle>
          <a:p>
            <a:fld id="{D9DADDD7-F6DB-DE43-84D3-BDE65D6DBA61}" type="slidenum">
              <a:rPr lang="en-US" smtClean="0"/>
              <a:pPr/>
              <a:t>‹#›</a:t>
            </a:fld>
            <a:endParaRPr lang="en-US" dirty="0"/>
          </a:p>
        </p:txBody>
      </p:sp>
      <p:cxnSp>
        <p:nvCxnSpPr>
          <p:cNvPr id="10" name="Straight Connector 9"/>
          <p:cNvCxnSpPr/>
          <p:nvPr/>
        </p:nvCxnSpPr>
        <p:spPr>
          <a:xfrm>
            <a:off x="471938" y="6126164"/>
            <a:ext cx="11394276" cy="0"/>
          </a:xfrm>
          <a:prstGeom prst="line">
            <a:avLst/>
          </a:prstGeom>
          <a:ln w="28575" cmpd="sng"/>
          <a:effectLst/>
        </p:spPr>
        <p:style>
          <a:lnRef idx="2">
            <a:schemeClr val="accent1"/>
          </a:lnRef>
          <a:fillRef idx="0">
            <a:schemeClr val="accent1"/>
          </a:fillRef>
          <a:effectRef idx="1">
            <a:schemeClr val="accent1"/>
          </a:effectRef>
          <a:fontRef idx="minor">
            <a:schemeClr val="tx1"/>
          </a:fontRef>
        </p:style>
      </p:cxnSp>
      <p:sp>
        <p:nvSpPr>
          <p:cNvPr id="12" name="Title Placeholder 11"/>
          <p:cNvSpPr>
            <a:spLocks noGrp="1"/>
          </p:cNvSpPr>
          <p:nvPr>
            <p:ph type="title"/>
          </p:nvPr>
        </p:nvSpPr>
        <p:spPr>
          <a:xfrm>
            <a:off x="464788" y="274638"/>
            <a:ext cx="11401425" cy="1138387"/>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8" name="Picture 7" descr="MSK_logo_bevl_hor_s_pos_d.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757" y="6105072"/>
            <a:ext cx="3150361" cy="861783"/>
          </a:xfrm>
          <a:prstGeom prst="rect">
            <a:avLst/>
          </a:prstGeom>
        </p:spPr>
      </p:pic>
    </p:spTree>
    <p:extLst>
      <p:ext uri="{BB962C8B-B14F-4D97-AF65-F5344CB8AC3E}">
        <p14:creationId xmlns:p14="http://schemas.microsoft.com/office/powerpoint/2010/main" val="39426272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200" rtl="0" eaLnBrk="1" latinLnBrk="0" hangingPunct="1">
        <a:spcBef>
          <a:spcPct val="0"/>
        </a:spcBef>
        <a:buNone/>
        <a:defRPr sz="3200" b="1" kern="1200">
          <a:solidFill>
            <a:srgbClr val="2986E2"/>
          </a:solidFill>
          <a:latin typeface="Corbel"/>
          <a:ea typeface="+mj-ea"/>
          <a:cs typeface="Corbel"/>
        </a:defRPr>
      </a:lvl1pPr>
    </p:titleStyle>
    <p:bodyStyle>
      <a:lvl1pPr marL="342900" indent="-342900" algn="l" defTabSz="457200" rtl="0" eaLnBrk="1" latinLnBrk="0" hangingPunct="1">
        <a:spcBef>
          <a:spcPct val="20000"/>
        </a:spcBef>
        <a:buFont typeface="Arial"/>
        <a:buChar char="•"/>
        <a:defRPr sz="2000" b="1" kern="1200">
          <a:solidFill>
            <a:schemeClr val="tx1"/>
          </a:solidFill>
          <a:latin typeface="Corbel"/>
          <a:ea typeface="+mn-ea"/>
          <a:cs typeface="Corbel"/>
        </a:defRPr>
      </a:lvl1pPr>
      <a:lvl2pPr marL="742950" indent="-285750" algn="l" defTabSz="457200" rtl="0" eaLnBrk="1" latinLnBrk="0" hangingPunct="1">
        <a:spcBef>
          <a:spcPct val="20000"/>
        </a:spcBef>
        <a:buFont typeface="Arial"/>
        <a:buChar char="–"/>
        <a:defRPr sz="2000" b="1" kern="1200">
          <a:solidFill>
            <a:schemeClr val="tx1"/>
          </a:solidFill>
          <a:latin typeface="Corbel"/>
          <a:ea typeface="+mn-ea"/>
          <a:cs typeface="Corbel"/>
        </a:defRPr>
      </a:lvl2pPr>
      <a:lvl3pPr marL="1143000" indent="-228600" algn="l" defTabSz="457200" rtl="0" eaLnBrk="1" latinLnBrk="0" hangingPunct="1">
        <a:spcBef>
          <a:spcPct val="20000"/>
        </a:spcBef>
        <a:buFont typeface="Arial"/>
        <a:buChar char="•"/>
        <a:defRPr sz="2000" b="1" kern="1200">
          <a:solidFill>
            <a:schemeClr val="tx1"/>
          </a:solidFill>
          <a:latin typeface="Corbel"/>
          <a:ea typeface="+mn-ea"/>
          <a:cs typeface="Corbel"/>
        </a:defRPr>
      </a:lvl3pPr>
      <a:lvl4pPr marL="1600200" indent="-228600" algn="l" defTabSz="457200" rtl="0" eaLnBrk="1" latinLnBrk="0" hangingPunct="1">
        <a:spcBef>
          <a:spcPct val="20000"/>
        </a:spcBef>
        <a:buFont typeface="Arial"/>
        <a:buChar char="–"/>
        <a:defRPr sz="2000" b="1" kern="1200">
          <a:solidFill>
            <a:schemeClr val="tx1"/>
          </a:solidFill>
          <a:latin typeface="Corbel"/>
          <a:ea typeface="+mn-ea"/>
          <a:cs typeface="Corbel"/>
        </a:defRPr>
      </a:lvl4pPr>
      <a:lvl5pPr marL="2057400" indent="-228600" algn="l" defTabSz="457200" rtl="0" eaLnBrk="1" latinLnBrk="0" hangingPunct="1">
        <a:spcBef>
          <a:spcPct val="20000"/>
        </a:spcBef>
        <a:buFont typeface="Arial"/>
        <a:buChar char="»"/>
        <a:defRPr sz="2000" b="1" kern="1200">
          <a:solidFill>
            <a:schemeClr val="tx1"/>
          </a:solidFill>
          <a:latin typeface="Corbel"/>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CE51829A-A666-F44E-BD42-BE63A4626617}"/>
              </a:ext>
            </a:extLst>
          </p:cNvPr>
          <p:cNvPicPr>
            <a:picLocks noChangeAspect="1"/>
          </p:cNvPicPr>
          <p:nvPr userDrawn="1"/>
        </p:nvPicPr>
        <p:blipFill>
          <a:blip r:embed="rId14"/>
          <a:stretch>
            <a:fillRect/>
          </a:stretch>
        </p:blipFill>
        <p:spPr>
          <a:xfrm>
            <a:off x="0" y="3048"/>
            <a:ext cx="12192000" cy="6851904"/>
          </a:xfrm>
          <a:prstGeom prst="rect">
            <a:avLst/>
          </a:prstGeom>
        </p:spPr>
      </p:pic>
      <p:sp>
        <p:nvSpPr>
          <p:cNvPr id="2" name="Title Placeholder 1"/>
          <p:cNvSpPr>
            <a:spLocks noGrp="1"/>
          </p:cNvSpPr>
          <p:nvPr>
            <p:ph type="title"/>
          </p:nvPr>
        </p:nvSpPr>
        <p:spPr>
          <a:xfrm>
            <a:off x="838200" y="1"/>
            <a:ext cx="10515600" cy="891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5212372"/>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11/13/19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31008734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2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4BED4-5EB5-684A-938D-3D617962B6A2}" type="datetimeFigureOut">
              <a:rPr lang="en-US" smtClean="0"/>
              <a:t>11/13/19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917B1-C581-7043-99B8-187FA09606D8}" type="slidenum">
              <a:rPr lang="en-US" smtClean="0"/>
              <a:t>‹#›</a:t>
            </a:fld>
            <a:endParaRPr lang="en-US"/>
          </a:p>
        </p:txBody>
      </p:sp>
    </p:spTree>
    <p:extLst>
      <p:ext uri="{BB962C8B-B14F-4D97-AF65-F5344CB8AC3E}">
        <p14:creationId xmlns:p14="http://schemas.microsoft.com/office/powerpoint/2010/main" val="172097115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74031" y="178593"/>
            <a:ext cx="8643938" cy="171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1774031" y="1919883"/>
            <a:ext cx="8643938" cy="4429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25625" y="6439769"/>
            <a:ext cx="331821" cy="328935"/>
          </a:xfrm>
          <a:prstGeom prst="rect">
            <a:avLst/>
          </a:prstGeom>
          <a:ln w="12700">
            <a:miter lim="400000"/>
          </a:ln>
        </p:spPr>
        <p:txBody>
          <a:bodyPr wrap="none" lIns="71437" tIns="71437" rIns="71437" bIns="71437" anchor="b">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129436116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1pPr>
      <a:lvl2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2pPr>
      <a:lvl3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3pPr>
      <a:lvl4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4pPr>
      <a:lvl5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5pPr>
      <a:lvl6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6pPr>
      <a:lvl7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7pPr>
      <a:lvl8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8pPr>
      <a:lvl9pPr marL="0" marR="0" indent="0" algn="ctr" defTabSz="410766" rtl="0" latinLnBrk="0">
        <a:lnSpc>
          <a:spcPct val="100000"/>
        </a:lnSpc>
        <a:spcBef>
          <a:spcPts val="0"/>
        </a:spcBef>
        <a:spcAft>
          <a:spcPts val="0"/>
        </a:spcAft>
        <a:buClrTx/>
        <a:buSzTx/>
        <a:buFontTx/>
        <a:buNone/>
        <a:tabLst/>
        <a:defRPr sz="5000" b="0" i="0" u="none" strike="noStrike" cap="all" spc="0" baseline="0">
          <a:solidFill>
            <a:srgbClr val="535353"/>
          </a:solidFill>
          <a:uFillTx/>
          <a:latin typeface="+mn-lt"/>
          <a:ea typeface="+mn-ea"/>
          <a:cs typeface="+mn-cs"/>
          <a:sym typeface="Gill Sans Light"/>
        </a:defRPr>
      </a:lvl9pPr>
    </p:titleStyle>
    <p:bodyStyle>
      <a:lvl1pPr marL="2954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1pPr>
      <a:lvl2pPr marL="5113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2pPr>
      <a:lvl3pPr marL="7272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3pPr>
      <a:lvl4pPr marL="9431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4pPr>
      <a:lvl5pPr marL="11590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5pPr>
      <a:lvl6pPr marL="13749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6pPr>
      <a:lvl7pPr marL="15908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7pPr>
      <a:lvl8pPr marL="18067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8pPr>
      <a:lvl9pPr marL="2022642" marR="0" indent="-295442" algn="l" defTabSz="410766" rtl="0" latinLnBrk="0">
        <a:lnSpc>
          <a:spcPct val="100000"/>
        </a:lnSpc>
        <a:spcBef>
          <a:spcPts val="2650"/>
        </a:spcBef>
        <a:spcAft>
          <a:spcPts val="0"/>
        </a:spcAft>
        <a:buClrTx/>
        <a:buSzPct val="82000"/>
        <a:buFontTx/>
        <a:buChar char="•"/>
        <a:tabLst/>
        <a:defRPr sz="2600" b="0" i="0" u="none" strike="noStrike" cap="none" spc="0" baseline="0">
          <a:solidFill>
            <a:srgbClr val="535353"/>
          </a:solidFill>
          <a:uFillTx/>
          <a:latin typeface="+mn-lt"/>
          <a:ea typeface="+mn-ea"/>
          <a:cs typeface="+mn-cs"/>
          <a:sym typeface="Gill Sans Light"/>
        </a:defRPr>
      </a:lvl9pPr>
    </p:bodyStyle>
    <p:otherStyle>
      <a:lvl1pPr marL="0" marR="0" indent="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1pPr>
      <a:lvl2pPr marL="0" marR="0" indent="1143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2pPr>
      <a:lvl3pPr marL="0" marR="0" indent="2286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3pPr>
      <a:lvl4pPr marL="0" marR="0" indent="3429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4pPr>
      <a:lvl5pPr marL="0" marR="0" indent="4572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5pPr>
      <a:lvl6pPr marL="0" marR="0" indent="5715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6pPr>
      <a:lvl7pPr marL="0" marR="0" indent="6858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7pPr>
      <a:lvl8pPr marL="0" marR="0" indent="8001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8pPr>
      <a:lvl9pPr marL="0" marR="0" indent="914400" algn="ctr" defTabSz="410766"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if"/><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png"/><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0.xml"/><Relationship Id="rId5" Type="http://schemas.openxmlformats.org/officeDocument/2006/relationships/hyperlink" Target="http://onlinelibrary.wiley.com/doi/10.1002/cncr.25908/full" TargetMode="Externa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5.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24.png"/></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729916" y="1369194"/>
            <a:ext cx="10732168" cy="4119613"/>
          </a:xfrm>
          <a:prstGeom prst="rect">
            <a:avLst/>
          </a:prstGeom>
          <a:noFill/>
        </p:spPr>
        <p:txBody>
          <a:bodyPr wrap="square" rtlCol="0" anchor="ctr">
            <a:noAutofit/>
          </a:bodyPr>
          <a:lstStyle/>
          <a:p>
            <a:pPr algn="ctr"/>
            <a:r>
              <a:rPr lang="en-US" sz="3200" b="1" dirty="0">
                <a:solidFill>
                  <a:srgbClr val="002656"/>
                </a:solidFill>
              </a:rPr>
              <a:t>Keynote Session: </a:t>
            </a:r>
            <a:br>
              <a:rPr lang="en-US" sz="3200" b="1" dirty="0">
                <a:solidFill>
                  <a:srgbClr val="002656"/>
                </a:solidFill>
              </a:rPr>
            </a:br>
            <a:r>
              <a:rPr lang="en-US" sz="3200" b="1" dirty="0">
                <a:solidFill>
                  <a:srgbClr val="002656"/>
                </a:solidFill>
              </a:rPr>
              <a:t>Acute Myeloid Leukemia</a:t>
            </a:r>
          </a:p>
          <a:p>
            <a:pPr algn="ctr"/>
            <a:endParaRPr lang="en-US" sz="3200" b="1" dirty="0">
              <a:solidFill>
                <a:srgbClr val="002656"/>
              </a:solidFill>
            </a:endParaRPr>
          </a:p>
          <a:p>
            <a:pPr algn="ctr"/>
            <a:r>
              <a:rPr lang="en-US" sz="2800" dirty="0">
                <a:solidFill>
                  <a:srgbClr val="002656"/>
                </a:solidFill>
              </a:rPr>
              <a:t>Rhonda Hewitt, MSN, RN, ANP-BC, AOCNP</a:t>
            </a:r>
          </a:p>
          <a:p>
            <a:pPr algn="ctr"/>
            <a:r>
              <a:rPr lang="en-US" sz="2800" dirty="0">
                <a:solidFill>
                  <a:srgbClr val="002656"/>
                </a:solidFill>
              </a:rPr>
              <a:t>Daniel A </a:t>
            </a:r>
            <a:r>
              <a:rPr lang="en-US" sz="2800" dirty="0" err="1">
                <a:solidFill>
                  <a:srgbClr val="002656"/>
                </a:solidFill>
              </a:rPr>
              <a:t>Pollyea</a:t>
            </a:r>
            <a:r>
              <a:rPr lang="en-US" sz="2800" dirty="0">
                <a:solidFill>
                  <a:srgbClr val="002656"/>
                </a:solidFill>
              </a:rPr>
              <a:t>, MD, MS</a:t>
            </a:r>
          </a:p>
          <a:p>
            <a:pPr algn="ctr"/>
            <a:r>
              <a:rPr lang="en-US" sz="2800" dirty="0" err="1">
                <a:solidFill>
                  <a:srgbClr val="002656"/>
                </a:solidFill>
              </a:rPr>
              <a:t>Eytan</a:t>
            </a:r>
            <a:r>
              <a:rPr lang="en-US" sz="2800" dirty="0">
                <a:solidFill>
                  <a:srgbClr val="002656"/>
                </a:solidFill>
              </a:rPr>
              <a:t> M Stein, MD</a:t>
            </a:r>
          </a:p>
          <a:p>
            <a:pPr algn="ctr"/>
            <a:r>
              <a:rPr lang="en-US" sz="2800" dirty="0">
                <a:solidFill>
                  <a:srgbClr val="002656"/>
                </a:solidFill>
              </a:rPr>
              <a:t>Lauren Ziskind, APN, NP-C, OCN</a:t>
            </a:r>
          </a:p>
          <a:p>
            <a:pPr algn="ctr"/>
            <a:endParaRPr lang="en-US" sz="3200" b="1" dirty="0">
              <a:solidFill>
                <a:srgbClr val="002656"/>
              </a:solidFill>
            </a:endParaRPr>
          </a:p>
        </p:txBody>
      </p:sp>
    </p:spTree>
    <p:extLst>
      <p:ext uri="{BB962C8B-B14F-4D97-AF65-F5344CB8AC3E}">
        <p14:creationId xmlns:p14="http://schemas.microsoft.com/office/powerpoint/2010/main" val="1604957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744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7AE8-56F6-FF46-91A4-FF1C977A4826}"/>
              </a:ext>
            </a:extLst>
          </p:cNvPr>
          <p:cNvSpPr>
            <a:spLocks noGrp="1"/>
          </p:cNvSpPr>
          <p:nvPr>
            <p:ph type="title"/>
          </p:nvPr>
        </p:nvSpPr>
        <p:spPr/>
        <p:txBody>
          <a:bodyPr/>
          <a:lstStyle/>
          <a:p>
            <a:r>
              <a:rPr lang="en-US" dirty="0"/>
              <a:t>The Reality for Older AML Patients</a:t>
            </a:r>
          </a:p>
        </p:txBody>
      </p:sp>
      <p:pic>
        <p:nvPicPr>
          <p:cNvPr id="5" name="Picture 4">
            <a:extLst>
              <a:ext uri="{FF2B5EF4-FFF2-40B4-BE49-F238E27FC236}">
                <a16:creationId xmlns:a16="http://schemas.microsoft.com/office/drawing/2014/main" id="{8F806DA1-BD4A-1144-AFF5-8B315ACBC1E3}"/>
              </a:ext>
            </a:extLst>
          </p:cNvPr>
          <p:cNvPicPr>
            <a:picLocks noChangeAspect="1"/>
          </p:cNvPicPr>
          <p:nvPr/>
        </p:nvPicPr>
        <p:blipFill>
          <a:blip r:embed="rId2"/>
          <a:stretch>
            <a:fillRect/>
          </a:stretch>
        </p:blipFill>
        <p:spPr>
          <a:xfrm>
            <a:off x="1922625" y="1448749"/>
            <a:ext cx="8351714" cy="4829222"/>
          </a:xfrm>
          <a:prstGeom prst="rect">
            <a:avLst/>
          </a:prstGeom>
        </p:spPr>
      </p:pic>
      <p:sp>
        <p:nvSpPr>
          <p:cNvPr id="6" name="TextBox 5">
            <a:extLst>
              <a:ext uri="{FF2B5EF4-FFF2-40B4-BE49-F238E27FC236}">
                <a16:creationId xmlns:a16="http://schemas.microsoft.com/office/drawing/2014/main" id="{FCA4D624-051F-D843-AB79-E64B79CB7445}"/>
              </a:ext>
            </a:extLst>
          </p:cNvPr>
          <p:cNvSpPr txBox="1"/>
          <p:nvPr/>
        </p:nvSpPr>
        <p:spPr>
          <a:xfrm>
            <a:off x="0" y="6445952"/>
            <a:ext cx="37882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Medeiros et al, Ann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Hematol</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2015</a:t>
            </a:r>
          </a:p>
        </p:txBody>
      </p:sp>
    </p:spTree>
    <p:extLst>
      <p:ext uri="{BB962C8B-B14F-4D97-AF65-F5344CB8AC3E}">
        <p14:creationId xmlns:p14="http://schemas.microsoft.com/office/powerpoint/2010/main" val="2869395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4D6E-6609-764D-B255-70777B2F633A}"/>
              </a:ext>
            </a:extLst>
          </p:cNvPr>
          <p:cNvSpPr>
            <a:spLocks noGrp="1"/>
          </p:cNvSpPr>
          <p:nvPr>
            <p:ph type="title"/>
          </p:nvPr>
        </p:nvSpPr>
        <p:spPr>
          <a:xfrm>
            <a:off x="1819275" y="365125"/>
            <a:ext cx="8197562" cy="1325563"/>
          </a:xfrm>
        </p:spPr>
        <p:txBody>
          <a:bodyPr/>
          <a:lstStyle/>
          <a:p>
            <a:pPr algn="ctr"/>
            <a:r>
              <a:rPr lang="en-US" dirty="0" err="1">
                <a:solidFill>
                  <a:schemeClr val="bg1"/>
                </a:solidFill>
              </a:rPr>
              <a:t>Ms</a:t>
            </a:r>
            <a:r>
              <a:rPr lang="en-US" dirty="0">
                <a:solidFill>
                  <a:schemeClr val="bg1"/>
                </a:solidFill>
              </a:rPr>
              <a:t> Hewitt Case #1</a:t>
            </a:r>
          </a:p>
        </p:txBody>
      </p:sp>
      <p:sp>
        <p:nvSpPr>
          <p:cNvPr id="3" name="Content Placeholder 2">
            <a:extLst>
              <a:ext uri="{FF2B5EF4-FFF2-40B4-BE49-F238E27FC236}">
                <a16:creationId xmlns:a16="http://schemas.microsoft.com/office/drawing/2014/main" id="{884C81D0-2B28-E34C-924E-67D5ED4F75B9}"/>
              </a:ext>
            </a:extLst>
          </p:cNvPr>
          <p:cNvSpPr>
            <a:spLocks noGrp="1"/>
          </p:cNvSpPr>
          <p:nvPr>
            <p:ph idx="1"/>
          </p:nvPr>
        </p:nvSpPr>
        <p:spPr>
          <a:xfrm>
            <a:off x="838200" y="2055812"/>
            <a:ext cx="10515600" cy="3348395"/>
          </a:xfrm>
        </p:spPr>
        <p:txBody>
          <a:bodyPr>
            <a:normAutofit/>
          </a:bodyPr>
          <a:lstStyle/>
          <a:p>
            <a:pPr>
              <a:lnSpc>
                <a:spcPct val="100000"/>
              </a:lnSpc>
            </a:pPr>
            <a:r>
              <a:rPr lang="en-US" dirty="0">
                <a:solidFill>
                  <a:schemeClr val="bg1"/>
                </a:solidFill>
              </a:rPr>
              <a:t>81 </a:t>
            </a:r>
            <a:r>
              <a:rPr lang="en-US" dirty="0" err="1">
                <a:solidFill>
                  <a:schemeClr val="bg1"/>
                </a:solidFill>
              </a:rPr>
              <a:t>yo</a:t>
            </a:r>
            <a:r>
              <a:rPr lang="en-US" dirty="0">
                <a:solidFill>
                  <a:schemeClr val="bg1"/>
                </a:solidFill>
              </a:rPr>
              <a:t> man with poor-risk AML (complex karyotype &amp; p53/TET2 mutations) presents with his wife &amp; 2 adult children to Hematology Clinic to discuss options for his newly diagnosed AML</a:t>
            </a:r>
          </a:p>
          <a:p>
            <a:pPr>
              <a:lnSpc>
                <a:spcPct val="100000"/>
              </a:lnSpc>
            </a:pPr>
            <a:endParaRPr lang="en-US" dirty="0"/>
          </a:p>
        </p:txBody>
      </p:sp>
      <p:pic>
        <p:nvPicPr>
          <p:cNvPr id="5" name="Picture 8" descr="Picture 5.png">
            <a:extLst>
              <a:ext uri="{FF2B5EF4-FFF2-40B4-BE49-F238E27FC236}">
                <a16:creationId xmlns:a16="http://schemas.microsoft.com/office/drawing/2014/main" id="{3DAC533F-40BD-2241-B7E7-C77278884C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E5FA0DF-EE34-C34E-8E9D-067B70760070}"/>
              </a:ext>
            </a:extLst>
          </p:cNvPr>
          <p:cNvPicPr>
            <a:picLocks noChangeAspect="1"/>
          </p:cNvPicPr>
          <p:nvPr/>
        </p:nvPicPr>
        <p:blipFill>
          <a:blip r:embed="rId3"/>
          <a:stretch>
            <a:fillRect/>
          </a:stretch>
        </p:blipFill>
        <p:spPr>
          <a:xfrm>
            <a:off x="10016836" y="0"/>
            <a:ext cx="2175164" cy="743511"/>
          </a:xfrm>
          <a:prstGeom prst="rect">
            <a:avLst/>
          </a:prstGeom>
        </p:spPr>
      </p:pic>
      <p:sp>
        <p:nvSpPr>
          <p:cNvPr id="6" name="Content Placeholder 2">
            <a:extLst>
              <a:ext uri="{FF2B5EF4-FFF2-40B4-BE49-F238E27FC236}">
                <a16:creationId xmlns:a16="http://schemas.microsoft.com/office/drawing/2014/main" id="{19674B4E-BD7B-3440-B554-924309492C1C}"/>
              </a:ext>
            </a:extLst>
          </p:cNvPr>
          <p:cNvSpPr txBox="1">
            <a:spLocks/>
          </p:cNvSpPr>
          <p:nvPr/>
        </p:nvSpPr>
        <p:spPr>
          <a:xfrm>
            <a:off x="838200" y="35385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solidFill>
                  <a:schemeClr val="bg1"/>
                </a:solidFill>
              </a:rPr>
              <a:t>HPI Summary</a:t>
            </a:r>
          </a:p>
          <a:p>
            <a:pPr lvl="1">
              <a:lnSpc>
                <a:spcPct val="100000"/>
              </a:lnSpc>
            </a:pPr>
            <a:r>
              <a:rPr lang="en-US">
                <a:solidFill>
                  <a:schemeClr val="bg1"/>
                </a:solidFill>
              </a:rPr>
              <a:t>5.5 yr h/o mild thrombocytopenia</a:t>
            </a:r>
          </a:p>
          <a:p>
            <a:pPr lvl="1">
              <a:lnSpc>
                <a:spcPct val="100000"/>
              </a:lnSpc>
            </a:pPr>
            <a:r>
              <a:rPr lang="en-US">
                <a:solidFill>
                  <a:schemeClr val="bg1"/>
                </a:solidFill>
              </a:rPr>
              <a:t>Increasing fatigue &amp; SOBOE over past month</a:t>
            </a:r>
          </a:p>
          <a:p>
            <a:pPr lvl="1">
              <a:lnSpc>
                <a:spcPct val="100000"/>
              </a:lnSpc>
            </a:pPr>
            <a:r>
              <a:rPr lang="en-US">
                <a:solidFill>
                  <a:schemeClr val="bg1"/>
                </a:solidFill>
              </a:rPr>
              <a:t>PCP orders fatigue w/u with CBCD, thyroid studies, iron studies</a:t>
            </a:r>
          </a:p>
          <a:p>
            <a:pPr lvl="1">
              <a:lnSpc>
                <a:spcPct val="100000"/>
              </a:lnSpc>
            </a:pPr>
            <a:r>
              <a:rPr lang="en-US">
                <a:solidFill>
                  <a:schemeClr val="bg1"/>
                </a:solidFill>
              </a:rPr>
              <a:t>CBCD with pancytopenia</a:t>
            </a:r>
          </a:p>
          <a:p>
            <a:pPr lvl="1">
              <a:lnSpc>
                <a:spcPct val="100000"/>
              </a:lnSpc>
            </a:pPr>
            <a:r>
              <a:rPr lang="en-US">
                <a:solidFill>
                  <a:schemeClr val="bg1"/>
                </a:solidFill>
              </a:rPr>
              <a:t>BMBx reveals AML evolving from MDS</a:t>
            </a:r>
            <a:endParaRPr lang="en-US" dirty="0">
              <a:solidFill>
                <a:schemeClr val="bg1"/>
              </a:solidFill>
            </a:endParaRPr>
          </a:p>
        </p:txBody>
      </p:sp>
    </p:spTree>
    <p:extLst>
      <p:ext uri="{BB962C8B-B14F-4D97-AF65-F5344CB8AC3E}">
        <p14:creationId xmlns:p14="http://schemas.microsoft.com/office/powerpoint/2010/main" val="1219118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4D6E-6609-764D-B255-70777B2F633A}"/>
              </a:ext>
            </a:extLst>
          </p:cNvPr>
          <p:cNvSpPr>
            <a:spLocks noGrp="1"/>
          </p:cNvSpPr>
          <p:nvPr>
            <p:ph type="title"/>
          </p:nvPr>
        </p:nvSpPr>
        <p:spPr/>
        <p:txBody>
          <a:bodyPr/>
          <a:lstStyle/>
          <a:p>
            <a:pPr algn="ctr"/>
            <a:r>
              <a:rPr lang="en-US" dirty="0" err="1">
                <a:solidFill>
                  <a:schemeClr val="bg1"/>
                </a:solidFill>
              </a:rPr>
              <a:t>Ms</a:t>
            </a:r>
            <a:r>
              <a:rPr lang="en-US" dirty="0">
                <a:solidFill>
                  <a:schemeClr val="bg1"/>
                </a:solidFill>
              </a:rPr>
              <a:t> Hewitt Case #1</a:t>
            </a:r>
          </a:p>
        </p:txBody>
      </p:sp>
      <p:sp>
        <p:nvSpPr>
          <p:cNvPr id="3" name="Content Placeholder 2">
            <a:extLst>
              <a:ext uri="{FF2B5EF4-FFF2-40B4-BE49-F238E27FC236}">
                <a16:creationId xmlns:a16="http://schemas.microsoft.com/office/drawing/2014/main" id="{884C81D0-2B28-E34C-924E-67D5ED4F75B9}"/>
              </a:ext>
            </a:extLst>
          </p:cNvPr>
          <p:cNvSpPr>
            <a:spLocks noGrp="1"/>
          </p:cNvSpPr>
          <p:nvPr>
            <p:ph idx="1"/>
          </p:nvPr>
        </p:nvSpPr>
        <p:spPr>
          <a:xfrm>
            <a:off x="909637" y="1690688"/>
            <a:ext cx="10515600" cy="4756126"/>
          </a:xfrm>
        </p:spPr>
        <p:txBody>
          <a:bodyPr>
            <a:normAutofit/>
          </a:bodyPr>
          <a:lstStyle/>
          <a:p>
            <a:pPr>
              <a:lnSpc>
                <a:spcPct val="100000"/>
              </a:lnSpc>
            </a:pPr>
            <a:r>
              <a:rPr lang="en-US" dirty="0">
                <a:solidFill>
                  <a:schemeClr val="bg1"/>
                </a:solidFill>
              </a:rPr>
              <a:t>Impression/Plan</a:t>
            </a:r>
          </a:p>
          <a:p>
            <a:pPr lvl="1">
              <a:lnSpc>
                <a:spcPct val="100000"/>
              </a:lnSpc>
            </a:pPr>
            <a:r>
              <a:rPr lang="en-US" dirty="0">
                <a:solidFill>
                  <a:schemeClr val="bg1"/>
                </a:solidFill>
              </a:rPr>
              <a:t>Poor-risk AML (complex karyotype &amp; p53/TET2 mutations)</a:t>
            </a:r>
          </a:p>
          <a:p>
            <a:pPr lvl="1">
              <a:lnSpc>
                <a:spcPct val="100000"/>
              </a:lnSpc>
            </a:pPr>
            <a:r>
              <a:rPr lang="en-US" dirty="0">
                <a:solidFill>
                  <a:schemeClr val="bg1"/>
                </a:solidFill>
              </a:rPr>
              <a:t>We discussed the diagnosis, natural history, prognosis, &amp; treatment of AML</a:t>
            </a:r>
          </a:p>
          <a:p>
            <a:pPr lvl="1">
              <a:lnSpc>
                <a:spcPct val="100000"/>
              </a:lnSpc>
            </a:pPr>
            <a:r>
              <a:rPr lang="en-US" dirty="0">
                <a:solidFill>
                  <a:schemeClr val="bg1"/>
                </a:solidFill>
              </a:rPr>
              <a:t>We discussed that AML is an incurable, life threatening, aggressive disease</a:t>
            </a:r>
          </a:p>
          <a:p>
            <a:pPr lvl="1">
              <a:lnSpc>
                <a:spcPct val="100000"/>
              </a:lnSpc>
            </a:pPr>
            <a:r>
              <a:rPr lang="en-US" dirty="0">
                <a:solidFill>
                  <a:schemeClr val="bg1"/>
                </a:solidFill>
              </a:rPr>
              <a:t>We explained that our goal would be to control the disease as best as possible</a:t>
            </a:r>
          </a:p>
          <a:p>
            <a:pPr lvl="1">
              <a:lnSpc>
                <a:spcPct val="100000"/>
              </a:lnSpc>
            </a:pPr>
            <a:r>
              <a:rPr lang="en-US" dirty="0">
                <a:solidFill>
                  <a:schemeClr val="bg1"/>
                </a:solidFill>
              </a:rPr>
              <a:t>We explained that high-dose chemotherapy would not be an option given his age &amp; comorbidities</a:t>
            </a:r>
          </a:p>
          <a:p>
            <a:pPr lvl="1">
              <a:lnSpc>
                <a:spcPct val="100000"/>
              </a:lnSpc>
            </a:pPr>
            <a:r>
              <a:rPr lang="en-US" dirty="0">
                <a:solidFill>
                  <a:schemeClr val="bg1"/>
                </a:solidFill>
              </a:rPr>
              <a:t>Treatment options included low-intensity therapy with HMA/</a:t>
            </a:r>
            <a:r>
              <a:rPr lang="en-US" dirty="0" err="1">
                <a:solidFill>
                  <a:schemeClr val="bg1"/>
                </a:solidFill>
              </a:rPr>
              <a:t>venetoclax</a:t>
            </a:r>
            <a:r>
              <a:rPr lang="en-US" dirty="0">
                <a:solidFill>
                  <a:schemeClr val="bg1"/>
                </a:solidFill>
              </a:rPr>
              <a:t>, clinical trial, supportive care</a:t>
            </a:r>
          </a:p>
        </p:txBody>
      </p:sp>
      <p:pic>
        <p:nvPicPr>
          <p:cNvPr id="5" name="Picture 8" descr="Picture 5.png">
            <a:extLst>
              <a:ext uri="{FF2B5EF4-FFF2-40B4-BE49-F238E27FC236}">
                <a16:creationId xmlns:a16="http://schemas.microsoft.com/office/drawing/2014/main" id="{CE40D561-EFFA-6F42-96F2-D99934646C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6D6BA86-718E-EA41-9ED9-051E51F968DB}"/>
              </a:ext>
            </a:extLst>
          </p:cNvPr>
          <p:cNvPicPr>
            <a:picLocks noChangeAspect="1"/>
          </p:cNvPicPr>
          <p:nvPr/>
        </p:nvPicPr>
        <p:blipFill>
          <a:blip r:embed="rId3"/>
          <a:stretch>
            <a:fillRect/>
          </a:stretch>
        </p:blipFill>
        <p:spPr>
          <a:xfrm>
            <a:off x="10016836" y="0"/>
            <a:ext cx="2175164" cy="743511"/>
          </a:xfrm>
          <a:prstGeom prst="rect">
            <a:avLst/>
          </a:prstGeom>
        </p:spPr>
      </p:pic>
    </p:spTree>
    <p:extLst>
      <p:ext uri="{BB962C8B-B14F-4D97-AF65-F5344CB8AC3E}">
        <p14:creationId xmlns:p14="http://schemas.microsoft.com/office/powerpoint/2010/main" val="561086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4D6E-6609-764D-B255-70777B2F633A}"/>
              </a:ext>
            </a:extLst>
          </p:cNvPr>
          <p:cNvSpPr>
            <a:spLocks noGrp="1"/>
          </p:cNvSpPr>
          <p:nvPr>
            <p:ph type="title"/>
          </p:nvPr>
        </p:nvSpPr>
        <p:spPr>
          <a:xfrm>
            <a:off x="909637" y="220746"/>
            <a:ext cx="10515600" cy="1325563"/>
          </a:xfrm>
        </p:spPr>
        <p:txBody>
          <a:bodyPr/>
          <a:lstStyle/>
          <a:p>
            <a:pPr algn="ctr"/>
            <a:r>
              <a:rPr lang="en-US" dirty="0" err="1">
                <a:solidFill>
                  <a:schemeClr val="bg1"/>
                </a:solidFill>
              </a:rPr>
              <a:t>Ms</a:t>
            </a:r>
            <a:r>
              <a:rPr lang="en-US" dirty="0">
                <a:solidFill>
                  <a:schemeClr val="bg1"/>
                </a:solidFill>
              </a:rPr>
              <a:t> Hewitt Case #1</a:t>
            </a:r>
          </a:p>
        </p:txBody>
      </p:sp>
      <p:sp>
        <p:nvSpPr>
          <p:cNvPr id="3" name="Content Placeholder 2">
            <a:extLst>
              <a:ext uri="{FF2B5EF4-FFF2-40B4-BE49-F238E27FC236}">
                <a16:creationId xmlns:a16="http://schemas.microsoft.com/office/drawing/2014/main" id="{884C81D0-2B28-E34C-924E-67D5ED4F75B9}"/>
              </a:ext>
            </a:extLst>
          </p:cNvPr>
          <p:cNvSpPr>
            <a:spLocks noGrp="1"/>
          </p:cNvSpPr>
          <p:nvPr>
            <p:ph idx="1"/>
          </p:nvPr>
        </p:nvSpPr>
        <p:spPr>
          <a:xfrm>
            <a:off x="838200" y="1438766"/>
            <a:ext cx="10515600" cy="4756126"/>
          </a:xfrm>
        </p:spPr>
        <p:txBody>
          <a:bodyPr>
            <a:normAutofit/>
          </a:bodyPr>
          <a:lstStyle/>
          <a:p>
            <a:pPr>
              <a:lnSpc>
                <a:spcPct val="100000"/>
              </a:lnSpc>
            </a:pPr>
            <a:r>
              <a:rPr lang="en-US" dirty="0">
                <a:solidFill>
                  <a:schemeClr val="bg1"/>
                </a:solidFill>
              </a:rPr>
              <a:t>Important to patient &amp; his family</a:t>
            </a:r>
          </a:p>
          <a:p>
            <a:pPr lvl="1">
              <a:lnSpc>
                <a:spcPct val="100000"/>
              </a:lnSpc>
            </a:pPr>
            <a:r>
              <a:rPr lang="en-US" dirty="0">
                <a:solidFill>
                  <a:schemeClr val="bg1"/>
                </a:solidFill>
              </a:rPr>
              <a:t>Patient feels he is still contributing to society</a:t>
            </a:r>
          </a:p>
          <a:p>
            <a:pPr lvl="1">
              <a:lnSpc>
                <a:spcPct val="100000"/>
              </a:lnSpc>
            </a:pPr>
            <a:r>
              <a:rPr lang="en-US" dirty="0">
                <a:solidFill>
                  <a:schemeClr val="bg1"/>
                </a:solidFill>
              </a:rPr>
              <a:t>Wants to continue to work as CPA</a:t>
            </a:r>
          </a:p>
          <a:p>
            <a:pPr lvl="1">
              <a:lnSpc>
                <a:spcPct val="100000"/>
              </a:lnSpc>
            </a:pPr>
            <a:r>
              <a:rPr lang="en-US" dirty="0">
                <a:solidFill>
                  <a:schemeClr val="bg1"/>
                </a:solidFill>
              </a:rPr>
              <a:t>Not ready for/interested in supportive care only option</a:t>
            </a:r>
          </a:p>
          <a:p>
            <a:pPr lvl="1">
              <a:lnSpc>
                <a:spcPct val="100000"/>
              </a:lnSpc>
            </a:pPr>
            <a:r>
              <a:rPr lang="en-US" dirty="0">
                <a:solidFill>
                  <a:schemeClr val="bg1"/>
                </a:solidFill>
              </a:rPr>
              <a:t>Not interested in clinical trial as it would necessitate he receive therapy at a different medical center which is farther from home  </a:t>
            </a:r>
          </a:p>
          <a:p>
            <a:pPr lvl="1">
              <a:lnSpc>
                <a:spcPct val="100000"/>
              </a:lnSpc>
            </a:pPr>
            <a:r>
              <a:rPr lang="en-US" dirty="0">
                <a:solidFill>
                  <a:schemeClr val="bg1"/>
                </a:solidFill>
              </a:rPr>
              <a:t>Prefers the “known” expected responses &amp; SEs with SOC decitabine + </a:t>
            </a:r>
            <a:r>
              <a:rPr lang="en-US" dirty="0" err="1">
                <a:solidFill>
                  <a:schemeClr val="bg1"/>
                </a:solidFill>
              </a:rPr>
              <a:t>venetoclax</a:t>
            </a:r>
            <a:endParaRPr lang="en-US" dirty="0">
              <a:solidFill>
                <a:schemeClr val="bg1"/>
              </a:solidFill>
            </a:endParaRPr>
          </a:p>
          <a:p>
            <a:pPr lvl="1">
              <a:lnSpc>
                <a:spcPct val="100000"/>
              </a:lnSpc>
            </a:pPr>
            <a:r>
              <a:rPr lang="en-US" dirty="0">
                <a:solidFill>
                  <a:schemeClr val="bg1"/>
                </a:solidFill>
              </a:rPr>
              <a:t>Hoping to maintain his active lifestyle including hobby of bridge photography for which he has an upcoming trip planned</a:t>
            </a:r>
          </a:p>
        </p:txBody>
      </p:sp>
      <p:pic>
        <p:nvPicPr>
          <p:cNvPr id="5" name="Picture 8" descr="Picture 5.png">
            <a:extLst>
              <a:ext uri="{FF2B5EF4-FFF2-40B4-BE49-F238E27FC236}">
                <a16:creationId xmlns:a16="http://schemas.microsoft.com/office/drawing/2014/main" id="{7A82CB86-B42E-C242-9D30-4452CFA242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E240E2B-FE1C-7D4B-BADA-3924AF3A72D6}"/>
              </a:ext>
            </a:extLst>
          </p:cNvPr>
          <p:cNvPicPr>
            <a:picLocks noChangeAspect="1"/>
          </p:cNvPicPr>
          <p:nvPr/>
        </p:nvPicPr>
        <p:blipFill>
          <a:blip r:embed="rId3"/>
          <a:stretch>
            <a:fillRect/>
          </a:stretch>
        </p:blipFill>
        <p:spPr>
          <a:xfrm>
            <a:off x="10016836" y="0"/>
            <a:ext cx="2175164" cy="743511"/>
          </a:xfrm>
          <a:prstGeom prst="rect">
            <a:avLst/>
          </a:prstGeom>
        </p:spPr>
      </p:pic>
    </p:spTree>
    <p:extLst>
      <p:ext uri="{BB962C8B-B14F-4D97-AF65-F5344CB8AC3E}">
        <p14:creationId xmlns:p14="http://schemas.microsoft.com/office/powerpoint/2010/main" val="244277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5D95-EEA5-6547-82A0-B684B678F4C5}"/>
              </a:ext>
            </a:extLst>
          </p:cNvPr>
          <p:cNvSpPr>
            <a:spLocks noGrp="1"/>
          </p:cNvSpPr>
          <p:nvPr>
            <p:ph type="ctrTitle"/>
          </p:nvPr>
        </p:nvSpPr>
        <p:spPr>
          <a:xfrm>
            <a:off x="1345676" y="1019858"/>
            <a:ext cx="9532856" cy="2656596"/>
          </a:xfrm>
        </p:spPr>
        <p:txBody>
          <a:bodyPr>
            <a:normAutofit/>
          </a:bodyPr>
          <a:lstStyle/>
          <a:p>
            <a:r>
              <a:rPr lang="en-US" cap="none" dirty="0" err="1"/>
              <a:t>Venetoclax</a:t>
            </a:r>
            <a:r>
              <a:rPr lang="en-US" cap="none" dirty="0"/>
              <a:t> Combinations </a:t>
            </a:r>
            <a:br>
              <a:rPr lang="en-US" cap="none" dirty="0"/>
            </a:br>
            <a:r>
              <a:rPr lang="en-US" cap="none" dirty="0"/>
              <a:t>in Older Patients</a:t>
            </a:r>
          </a:p>
        </p:txBody>
      </p:sp>
      <p:sp>
        <p:nvSpPr>
          <p:cNvPr id="3" name="Subtitle 2">
            <a:extLst>
              <a:ext uri="{FF2B5EF4-FFF2-40B4-BE49-F238E27FC236}">
                <a16:creationId xmlns:a16="http://schemas.microsoft.com/office/drawing/2014/main" id="{234BCAF9-276C-2B46-A1A6-41E4C8AE5C7D}"/>
              </a:ext>
            </a:extLst>
          </p:cNvPr>
          <p:cNvSpPr>
            <a:spLocks noGrp="1"/>
          </p:cNvSpPr>
          <p:nvPr>
            <p:ph type="subTitle" idx="1"/>
          </p:nvPr>
        </p:nvSpPr>
        <p:spPr>
          <a:xfrm>
            <a:off x="2695194" y="3995738"/>
            <a:ext cx="6801612" cy="1239894"/>
          </a:xfrm>
        </p:spPr>
        <p:txBody>
          <a:bodyPr/>
          <a:lstStyle/>
          <a:p>
            <a:r>
              <a:rPr lang="en-US" b="1" dirty="0"/>
              <a:t>Daniel A. Pollyea, MD</a:t>
            </a:r>
            <a:br>
              <a:rPr lang="en-US" dirty="0"/>
            </a:br>
            <a:r>
              <a:rPr lang="en-US" dirty="0"/>
              <a:t>Associate Professor of Medicine, University of Colorado Division of Hematology</a:t>
            </a:r>
          </a:p>
        </p:txBody>
      </p:sp>
      <p:sp>
        <p:nvSpPr>
          <p:cNvPr id="4" name="Subtitle 2">
            <a:extLst>
              <a:ext uri="{FF2B5EF4-FFF2-40B4-BE49-F238E27FC236}">
                <a16:creationId xmlns:a16="http://schemas.microsoft.com/office/drawing/2014/main" id="{7A630C9F-0B67-8F41-AAE8-4ABB6478728A}"/>
              </a:ext>
            </a:extLst>
          </p:cNvPr>
          <p:cNvSpPr txBox="1">
            <a:spLocks/>
          </p:cNvSpPr>
          <p:nvPr/>
        </p:nvSpPr>
        <p:spPr>
          <a:xfrm>
            <a:off x="2695194" y="5488816"/>
            <a:ext cx="6801612" cy="698652"/>
          </a:xfrm>
          <a:prstGeom prst="rect">
            <a:avLst/>
          </a:prstGeom>
          <a:noFill/>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Research To Practice</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First Annual Oncology Nursing Retreat</a:t>
            </a:r>
            <a:b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November 8, 2019</a:t>
            </a:r>
          </a:p>
        </p:txBody>
      </p:sp>
    </p:spTree>
    <p:extLst>
      <p:ext uri="{BB962C8B-B14F-4D97-AF65-F5344CB8AC3E}">
        <p14:creationId xmlns:p14="http://schemas.microsoft.com/office/powerpoint/2010/main" val="240309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468"/>
            <a:ext cx="12192000" cy="1325563"/>
          </a:xfrm>
        </p:spPr>
        <p:txBody>
          <a:bodyPr/>
          <a:lstStyle/>
          <a:p>
            <a:r>
              <a:rPr lang="en-US" dirty="0"/>
              <a:t>BCL-2 Family Proteins Mediate Apoptosis</a:t>
            </a:r>
          </a:p>
        </p:txBody>
      </p:sp>
      <p:sp>
        <p:nvSpPr>
          <p:cNvPr id="3" name="Content Placeholder 2"/>
          <p:cNvSpPr>
            <a:spLocks noGrp="1"/>
          </p:cNvSpPr>
          <p:nvPr>
            <p:ph idx="1"/>
          </p:nvPr>
        </p:nvSpPr>
        <p:spPr>
          <a:xfrm>
            <a:off x="313455" y="1564104"/>
            <a:ext cx="6477411" cy="4694985"/>
          </a:xfrm>
        </p:spPr>
        <p:txBody>
          <a:bodyPr>
            <a:normAutofit fontScale="77500" lnSpcReduction="20000"/>
          </a:bodyPr>
          <a:lstStyle/>
          <a:p>
            <a:r>
              <a:rPr lang="en-US" dirty="0"/>
              <a:t>BCL-2 gene discovered at the t(14;18) breakpoint in follicular lymphoma</a:t>
            </a:r>
          </a:p>
          <a:p>
            <a:pPr lvl="1"/>
            <a:r>
              <a:rPr lang="en-US" dirty="0"/>
              <a:t>Results in overexpression</a:t>
            </a:r>
          </a:p>
          <a:p>
            <a:pPr lvl="1"/>
            <a:endParaRPr lang="en-US" dirty="0"/>
          </a:p>
          <a:p>
            <a:r>
              <a:rPr lang="en-US" dirty="0"/>
              <a:t>BCL-2 overexpression did not cause proliferation; it impaired cell death</a:t>
            </a:r>
          </a:p>
          <a:p>
            <a:pPr lvl="1"/>
            <a:r>
              <a:rPr lang="en-US" dirty="0"/>
              <a:t>Nearly universally overexpressed in many B-cell lymphomas</a:t>
            </a:r>
          </a:p>
          <a:p>
            <a:pPr lvl="1"/>
            <a:endParaRPr lang="en-US" dirty="0"/>
          </a:p>
          <a:p>
            <a:r>
              <a:rPr lang="en-US" dirty="0"/>
              <a:t>Multiple BCL-2 family proteins, of which BCL-2 is a member</a:t>
            </a:r>
          </a:p>
          <a:p>
            <a:pPr lvl="1"/>
            <a:r>
              <a:rPr lang="en-US" dirty="0"/>
              <a:t>Critical function to control apoptosis</a:t>
            </a:r>
          </a:p>
        </p:txBody>
      </p:sp>
      <p:sp>
        <p:nvSpPr>
          <p:cNvPr id="4" name="TextBox 3"/>
          <p:cNvSpPr txBox="1"/>
          <p:nvPr/>
        </p:nvSpPr>
        <p:spPr>
          <a:xfrm>
            <a:off x="-30420" y="6082384"/>
            <a:ext cx="2949525"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Tsujimoto</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 Science 1985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Cleary et al. Cell 1986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Dai et al. Cancer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Transl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Med 2016.</a:t>
            </a:r>
          </a:p>
        </p:txBody>
      </p:sp>
      <p:pic>
        <p:nvPicPr>
          <p:cNvPr id="6" name="Picture 5" descr="Screen Shot 2017-09-01 at 3.12.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5354" y="1658987"/>
            <a:ext cx="4097042" cy="2606659"/>
          </a:xfrm>
          <a:prstGeom prst="rect">
            <a:avLst/>
          </a:prstGeom>
        </p:spPr>
      </p:pic>
      <p:pic>
        <p:nvPicPr>
          <p:cNvPr id="7" name="Picture 6" descr="Screen Shot 2017-09-01 at 3.18.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9881" y="4343400"/>
            <a:ext cx="4114800" cy="2514600"/>
          </a:xfrm>
          <a:prstGeom prst="rect">
            <a:avLst/>
          </a:prstGeom>
        </p:spPr>
      </p:pic>
    </p:spTree>
    <p:extLst>
      <p:ext uri="{BB962C8B-B14F-4D97-AF65-F5344CB8AC3E}">
        <p14:creationId xmlns:p14="http://schemas.microsoft.com/office/powerpoint/2010/main" val="1094695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BCD2-631A-9641-AB8B-107690F34E75}"/>
              </a:ext>
            </a:extLst>
          </p:cNvPr>
          <p:cNvSpPr>
            <a:spLocks noGrp="1"/>
          </p:cNvSpPr>
          <p:nvPr>
            <p:ph type="title"/>
          </p:nvPr>
        </p:nvSpPr>
        <p:spPr/>
        <p:txBody>
          <a:bodyPr>
            <a:normAutofit fontScale="90000"/>
          </a:bodyPr>
          <a:lstStyle/>
          <a:p>
            <a:r>
              <a:rPr lang="en-US" dirty="0"/>
              <a:t>Cells Use the BCL-2 Family of Proteins </a:t>
            </a:r>
            <a:br>
              <a:rPr lang="en-US" dirty="0"/>
            </a:br>
            <a:r>
              <a:rPr lang="en-US" dirty="0"/>
              <a:t>to Decide Whether to Die or to Survive</a:t>
            </a:r>
          </a:p>
        </p:txBody>
      </p:sp>
      <p:sp>
        <p:nvSpPr>
          <p:cNvPr id="4" name="Triangle 3">
            <a:extLst>
              <a:ext uri="{FF2B5EF4-FFF2-40B4-BE49-F238E27FC236}">
                <a16:creationId xmlns:a16="http://schemas.microsoft.com/office/drawing/2014/main" id="{F9E88928-7903-B944-A915-5EA2BF3630AE}"/>
              </a:ext>
            </a:extLst>
          </p:cNvPr>
          <p:cNvSpPr/>
          <p:nvPr/>
        </p:nvSpPr>
        <p:spPr>
          <a:xfrm>
            <a:off x="5508000" y="3315134"/>
            <a:ext cx="1166400" cy="914400"/>
          </a:xfrm>
          <a:prstGeom prst="triangl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Steady State</a:t>
            </a:r>
          </a:p>
        </p:txBody>
      </p:sp>
      <p:sp>
        <p:nvSpPr>
          <p:cNvPr id="5" name="Rectangle 4">
            <a:extLst>
              <a:ext uri="{FF2B5EF4-FFF2-40B4-BE49-F238E27FC236}">
                <a16:creationId xmlns:a16="http://schemas.microsoft.com/office/drawing/2014/main" id="{B2F36E88-5743-B54B-903D-F5219A53A7FA}"/>
              </a:ext>
            </a:extLst>
          </p:cNvPr>
          <p:cNvSpPr/>
          <p:nvPr/>
        </p:nvSpPr>
        <p:spPr>
          <a:xfrm>
            <a:off x="4456800" y="3185534"/>
            <a:ext cx="3308786" cy="792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6" name="TextBox 5">
            <a:extLst>
              <a:ext uri="{FF2B5EF4-FFF2-40B4-BE49-F238E27FC236}">
                <a16:creationId xmlns:a16="http://schemas.microsoft.com/office/drawing/2014/main" id="{C20FFC63-BE13-1D40-BA72-89C47B892EBF}"/>
              </a:ext>
            </a:extLst>
          </p:cNvPr>
          <p:cNvSpPr txBox="1"/>
          <p:nvPr/>
        </p:nvSpPr>
        <p:spPr>
          <a:xfrm>
            <a:off x="4615200" y="3250334"/>
            <a:ext cx="100540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Survival</a:t>
            </a:r>
          </a:p>
        </p:txBody>
      </p:sp>
      <p:sp>
        <p:nvSpPr>
          <p:cNvPr id="7" name="TextBox 6">
            <a:extLst>
              <a:ext uri="{FF2B5EF4-FFF2-40B4-BE49-F238E27FC236}">
                <a16:creationId xmlns:a16="http://schemas.microsoft.com/office/drawing/2014/main" id="{C29FE373-1150-3A40-94BF-80C46EB68E1F}"/>
              </a:ext>
            </a:extLst>
          </p:cNvPr>
          <p:cNvSpPr txBox="1"/>
          <p:nvPr/>
        </p:nvSpPr>
        <p:spPr>
          <a:xfrm>
            <a:off x="6445200" y="3244334"/>
            <a:ext cx="11977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Apoptosis</a:t>
            </a:r>
          </a:p>
        </p:txBody>
      </p:sp>
      <p:sp>
        <p:nvSpPr>
          <p:cNvPr id="8" name="TextBox 7">
            <a:extLst>
              <a:ext uri="{FF2B5EF4-FFF2-40B4-BE49-F238E27FC236}">
                <a16:creationId xmlns:a16="http://schemas.microsoft.com/office/drawing/2014/main" id="{1AF31817-8D08-9F40-B32E-F1EB4407EAEB}"/>
              </a:ext>
            </a:extLst>
          </p:cNvPr>
          <p:cNvSpPr txBox="1"/>
          <p:nvPr/>
        </p:nvSpPr>
        <p:spPr>
          <a:xfrm>
            <a:off x="4730400" y="1884134"/>
            <a:ext cx="87235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BCL2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BCLX</a:t>
            </a:r>
            <a:r>
              <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BCLW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MCL1</a:t>
            </a:r>
          </a:p>
        </p:txBody>
      </p:sp>
      <p:sp>
        <p:nvSpPr>
          <p:cNvPr id="9" name="TextBox 8">
            <a:extLst>
              <a:ext uri="{FF2B5EF4-FFF2-40B4-BE49-F238E27FC236}">
                <a16:creationId xmlns:a16="http://schemas.microsoft.com/office/drawing/2014/main" id="{91D6C337-BDC6-BC4E-A19D-F6E723045D51}"/>
              </a:ext>
            </a:extLst>
          </p:cNvPr>
          <p:cNvSpPr txBox="1"/>
          <p:nvPr/>
        </p:nvSpPr>
        <p:spPr>
          <a:xfrm>
            <a:off x="6769200" y="1884134"/>
            <a:ext cx="646331"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BID</a:t>
            </a:r>
          </a:p>
        </p:txBody>
      </p:sp>
      <p:sp>
        <p:nvSpPr>
          <p:cNvPr id="10" name="Triangle 9">
            <a:extLst>
              <a:ext uri="{FF2B5EF4-FFF2-40B4-BE49-F238E27FC236}">
                <a16:creationId xmlns:a16="http://schemas.microsoft.com/office/drawing/2014/main" id="{061DB94E-5D35-8848-A308-D26D5CE29911}"/>
              </a:ext>
            </a:extLst>
          </p:cNvPr>
          <p:cNvSpPr/>
          <p:nvPr/>
        </p:nvSpPr>
        <p:spPr>
          <a:xfrm>
            <a:off x="1713600" y="4842734"/>
            <a:ext cx="1116000" cy="949200"/>
          </a:xfrm>
          <a:prstGeom prst="triangl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Favor Survival</a:t>
            </a:r>
          </a:p>
        </p:txBody>
      </p:sp>
      <p:sp>
        <p:nvSpPr>
          <p:cNvPr id="11" name="Rectangle 10">
            <a:extLst>
              <a:ext uri="{FF2B5EF4-FFF2-40B4-BE49-F238E27FC236}">
                <a16:creationId xmlns:a16="http://schemas.microsoft.com/office/drawing/2014/main" id="{792D531F-0509-EF4B-B484-05060772866F}"/>
              </a:ext>
            </a:extLst>
          </p:cNvPr>
          <p:cNvSpPr/>
          <p:nvPr/>
        </p:nvSpPr>
        <p:spPr>
          <a:xfrm rot="20143828">
            <a:off x="663600" y="4713134"/>
            <a:ext cx="3308786" cy="792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2D85E6E5-A671-5A48-BF2B-41857577A568}"/>
              </a:ext>
            </a:extLst>
          </p:cNvPr>
          <p:cNvSpPr txBox="1"/>
          <p:nvPr/>
        </p:nvSpPr>
        <p:spPr>
          <a:xfrm rot="19988395">
            <a:off x="1016400" y="5123535"/>
            <a:ext cx="100540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Survival</a:t>
            </a:r>
          </a:p>
        </p:txBody>
      </p:sp>
      <p:sp>
        <p:nvSpPr>
          <p:cNvPr id="13" name="TextBox 12">
            <a:extLst>
              <a:ext uri="{FF2B5EF4-FFF2-40B4-BE49-F238E27FC236}">
                <a16:creationId xmlns:a16="http://schemas.microsoft.com/office/drawing/2014/main" id="{E891AA6B-FC6D-0246-B99D-2E66173E733E}"/>
              </a:ext>
            </a:extLst>
          </p:cNvPr>
          <p:cNvSpPr txBox="1"/>
          <p:nvPr/>
        </p:nvSpPr>
        <p:spPr>
          <a:xfrm rot="20020301">
            <a:off x="2587200" y="4361534"/>
            <a:ext cx="11977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Apoptosis</a:t>
            </a:r>
          </a:p>
        </p:txBody>
      </p:sp>
      <p:sp>
        <p:nvSpPr>
          <p:cNvPr id="14" name="TextBox 13">
            <a:extLst>
              <a:ext uri="{FF2B5EF4-FFF2-40B4-BE49-F238E27FC236}">
                <a16:creationId xmlns:a16="http://schemas.microsoft.com/office/drawing/2014/main" id="{5E2CE1F6-240C-EB4E-AD6F-A6B26D998309}"/>
              </a:ext>
            </a:extLst>
          </p:cNvPr>
          <p:cNvSpPr txBox="1"/>
          <p:nvPr/>
        </p:nvSpPr>
        <p:spPr>
          <a:xfrm>
            <a:off x="879600" y="3670934"/>
            <a:ext cx="87235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BCL2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BCLX</a:t>
            </a:r>
            <a:r>
              <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BCLW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MCL1</a:t>
            </a:r>
          </a:p>
        </p:txBody>
      </p:sp>
      <p:sp>
        <p:nvSpPr>
          <p:cNvPr id="15" name="TextBox 14">
            <a:extLst>
              <a:ext uri="{FF2B5EF4-FFF2-40B4-BE49-F238E27FC236}">
                <a16:creationId xmlns:a16="http://schemas.microsoft.com/office/drawing/2014/main" id="{CF7208AE-5EEB-5D4B-A350-16F48DBBAE82}"/>
              </a:ext>
            </a:extLst>
          </p:cNvPr>
          <p:cNvSpPr txBox="1"/>
          <p:nvPr/>
        </p:nvSpPr>
        <p:spPr>
          <a:xfrm>
            <a:off x="2565600" y="3051734"/>
            <a:ext cx="646331"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BID</a:t>
            </a:r>
          </a:p>
        </p:txBody>
      </p:sp>
      <p:cxnSp>
        <p:nvCxnSpPr>
          <p:cNvPr id="17" name="Straight Arrow Connector 16">
            <a:extLst>
              <a:ext uri="{FF2B5EF4-FFF2-40B4-BE49-F238E27FC236}">
                <a16:creationId xmlns:a16="http://schemas.microsoft.com/office/drawing/2014/main" id="{14522C32-F6AA-B34E-ACB9-AC08BBA0999D}"/>
              </a:ext>
            </a:extLst>
          </p:cNvPr>
          <p:cNvCxnSpPr>
            <a:cxnSpLocks/>
          </p:cNvCxnSpPr>
          <p:nvPr/>
        </p:nvCxnSpPr>
        <p:spPr>
          <a:xfrm>
            <a:off x="5724000" y="2091134"/>
            <a:ext cx="900000"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23E5FF4-8782-734E-B7AF-30848087800E}"/>
              </a:ext>
            </a:extLst>
          </p:cNvPr>
          <p:cNvCxnSpPr>
            <a:cxnSpLocks/>
          </p:cNvCxnSpPr>
          <p:nvPr/>
        </p:nvCxnSpPr>
        <p:spPr>
          <a:xfrm>
            <a:off x="5732400" y="2358734"/>
            <a:ext cx="900000"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F9419BB-2379-C042-9858-8DE8D5F28BBF}"/>
              </a:ext>
            </a:extLst>
          </p:cNvPr>
          <p:cNvCxnSpPr>
            <a:cxnSpLocks/>
          </p:cNvCxnSpPr>
          <p:nvPr/>
        </p:nvCxnSpPr>
        <p:spPr>
          <a:xfrm>
            <a:off x="5718000" y="2646734"/>
            <a:ext cx="900000"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E04562E-BAE9-6044-97F2-94DD47CE7232}"/>
              </a:ext>
            </a:extLst>
          </p:cNvPr>
          <p:cNvCxnSpPr>
            <a:cxnSpLocks/>
          </p:cNvCxnSpPr>
          <p:nvPr/>
        </p:nvCxnSpPr>
        <p:spPr>
          <a:xfrm>
            <a:off x="5708400" y="2941934"/>
            <a:ext cx="900000"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4DAF97-B1A5-6E41-8FF9-93452BB586AA}"/>
              </a:ext>
            </a:extLst>
          </p:cNvPr>
          <p:cNvCxnSpPr/>
          <p:nvPr/>
        </p:nvCxnSpPr>
        <p:spPr>
          <a:xfrm flipV="1">
            <a:off x="1830000" y="4014734"/>
            <a:ext cx="540000" cy="295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1B4B4D-588D-374C-923C-A6B4A4EACD4B}"/>
              </a:ext>
            </a:extLst>
          </p:cNvPr>
          <p:cNvCxnSpPr>
            <a:cxnSpLocks/>
          </p:cNvCxnSpPr>
          <p:nvPr/>
        </p:nvCxnSpPr>
        <p:spPr>
          <a:xfrm>
            <a:off x="2342400" y="3951134"/>
            <a:ext cx="63600" cy="11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F6943C7-BB85-5941-AB7C-8093A8A33F40}"/>
              </a:ext>
            </a:extLst>
          </p:cNvPr>
          <p:cNvCxnSpPr>
            <a:cxnSpLocks/>
          </p:cNvCxnSpPr>
          <p:nvPr/>
        </p:nvCxnSpPr>
        <p:spPr>
          <a:xfrm>
            <a:off x="3153600" y="3113534"/>
            <a:ext cx="0" cy="1094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riangle 36">
            <a:extLst>
              <a:ext uri="{FF2B5EF4-FFF2-40B4-BE49-F238E27FC236}">
                <a16:creationId xmlns:a16="http://schemas.microsoft.com/office/drawing/2014/main" id="{AB6FB984-7E7F-9E43-A02C-AAB8E8ADEA33}"/>
              </a:ext>
            </a:extLst>
          </p:cNvPr>
          <p:cNvSpPr/>
          <p:nvPr/>
        </p:nvSpPr>
        <p:spPr>
          <a:xfrm>
            <a:off x="9388800" y="4849934"/>
            <a:ext cx="1267200" cy="942000"/>
          </a:xfrm>
          <a:prstGeom prst="triangl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Favor Apoptosis</a:t>
            </a:r>
          </a:p>
        </p:txBody>
      </p:sp>
      <p:sp>
        <p:nvSpPr>
          <p:cNvPr id="38" name="Rectangle 37">
            <a:extLst>
              <a:ext uri="{FF2B5EF4-FFF2-40B4-BE49-F238E27FC236}">
                <a16:creationId xmlns:a16="http://schemas.microsoft.com/office/drawing/2014/main" id="{9989DC91-27F8-D949-B1E8-397285048321}"/>
              </a:ext>
            </a:extLst>
          </p:cNvPr>
          <p:cNvSpPr/>
          <p:nvPr/>
        </p:nvSpPr>
        <p:spPr>
          <a:xfrm rot="1594995">
            <a:off x="8382000" y="4720334"/>
            <a:ext cx="3308786" cy="792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9" name="TextBox 38">
            <a:extLst>
              <a:ext uri="{FF2B5EF4-FFF2-40B4-BE49-F238E27FC236}">
                <a16:creationId xmlns:a16="http://schemas.microsoft.com/office/drawing/2014/main" id="{46CEE932-538B-8849-8B11-325E013672AB}"/>
              </a:ext>
            </a:extLst>
          </p:cNvPr>
          <p:cNvSpPr txBox="1"/>
          <p:nvPr/>
        </p:nvSpPr>
        <p:spPr>
          <a:xfrm rot="1620005">
            <a:off x="8691600" y="4360334"/>
            <a:ext cx="100540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Survival</a:t>
            </a:r>
          </a:p>
        </p:txBody>
      </p:sp>
      <p:sp>
        <p:nvSpPr>
          <p:cNvPr id="40" name="TextBox 39">
            <a:extLst>
              <a:ext uri="{FF2B5EF4-FFF2-40B4-BE49-F238E27FC236}">
                <a16:creationId xmlns:a16="http://schemas.microsoft.com/office/drawing/2014/main" id="{C2D7708E-6410-9247-A6FC-35251F7D0C6C}"/>
              </a:ext>
            </a:extLst>
          </p:cNvPr>
          <p:cNvSpPr txBox="1"/>
          <p:nvPr/>
        </p:nvSpPr>
        <p:spPr>
          <a:xfrm rot="1517277">
            <a:off x="10240800" y="5160734"/>
            <a:ext cx="11977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Apoptosis</a:t>
            </a:r>
          </a:p>
        </p:txBody>
      </p:sp>
      <p:sp>
        <p:nvSpPr>
          <p:cNvPr id="41" name="TextBox 40">
            <a:extLst>
              <a:ext uri="{FF2B5EF4-FFF2-40B4-BE49-F238E27FC236}">
                <a16:creationId xmlns:a16="http://schemas.microsoft.com/office/drawing/2014/main" id="{E3F59AB6-4F82-814F-A95C-A87386DBCA2D}"/>
              </a:ext>
            </a:extLst>
          </p:cNvPr>
          <p:cNvSpPr txBox="1"/>
          <p:nvPr/>
        </p:nvSpPr>
        <p:spPr>
          <a:xfrm>
            <a:off x="9159600" y="3022934"/>
            <a:ext cx="87235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BCL2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BCLX</a:t>
            </a:r>
            <a:r>
              <a:rPr kumimoji="0" lang="en-US" sz="1800" b="0"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BCLW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MCL1</a:t>
            </a:r>
          </a:p>
        </p:txBody>
      </p:sp>
      <p:sp>
        <p:nvSpPr>
          <p:cNvPr id="42" name="TextBox 41">
            <a:extLst>
              <a:ext uri="{FF2B5EF4-FFF2-40B4-BE49-F238E27FC236}">
                <a16:creationId xmlns:a16="http://schemas.microsoft.com/office/drawing/2014/main" id="{6C8F6A57-6BCA-9649-99C3-A296361B3DF5}"/>
              </a:ext>
            </a:extLst>
          </p:cNvPr>
          <p:cNvSpPr txBox="1"/>
          <p:nvPr/>
        </p:nvSpPr>
        <p:spPr>
          <a:xfrm>
            <a:off x="10867200" y="3814934"/>
            <a:ext cx="646331"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BID</a:t>
            </a:r>
          </a:p>
        </p:txBody>
      </p:sp>
      <p:cxnSp>
        <p:nvCxnSpPr>
          <p:cNvPr id="48" name="Straight Arrow Connector 47">
            <a:extLst>
              <a:ext uri="{FF2B5EF4-FFF2-40B4-BE49-F238E27FC236}">
                <a16:creationId xmlns:a16="http://schemas.microsoft.com/office/drawing/2014/main" id="{B52E4E0D-4AF2-CC45-B993-6A1EE075C5B8}"/>
              </a:ext>
            </a:extLst>
          </p:cNvPr>
          <p:cNvCxnSpPr>
            <a:cxnSpLocks/>
          </p:cNvCxnSpPr>
          <p:nvPr/>
        </p:nvCxnSpPr>
        <p:spPr>
          <a:xfrm flipV="1">
            <a:off x="10922400" y="3855134"/>
            <a:ext cx="0" cy="1123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18BB02E-647E-E84B-BB47-F49A61A9E1BA}"/>
              </a:ext>
            </a:extLst>
          </p:cNvPr>
          <p:cNvSpPr txBox="1"/>
          <p:nvPr/>
        </p:nvSpPr>
        <p:spPr>
          <a:xfrm>
            <a:off x="144001" y="5793402"/>
            <a:ext cx="43344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Anti-apoptotic proteins bind and sequester pro-apoptotic proteins</a:t>
            </a:r>
          </a:p>
        </p:txBody>
      </p:sp>
      <p:sp>
        <p:nvSpPr>
          <p:cNvPr id="52" name="TextBox 51">
            <a:extLst>
              <a:ext uri="{FF2B5EF4-FFF2-40B4-BE49-F238E27FC236}">
                <a16:creationId xmlns:a16="http://schemas.microsoft.com/office/drawing/2014/main" id="{A8746AE3-C4E0-E241-B450-99D16F8575E2}"/>
              </a:ext>
            </a:extLst>
          </p:cNvPr>
          <p:cNvSpPr txBox="1"/>
          <p:nvPr/>
        </p:nvSpPr>
        <p:spPr>
          <a:xfrm>
            <a:off x="7711200" y="5754714"/>
            <a:ext cx="442800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BH3 proteins bind anti-apoptotic proteins, resulting </a:t>
            </a:r>
            <a:b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the release and activation of pro-apoptotic proteins</a:t>
            </a:r>
          </a:p>
        </p:txBody>
      </p:sp>
    </p:spTree>
    <p:extLst>
      <p:ext uri="{BB962C8B-B14F-4D97-AF65-F5344CB8AC3E}">
        <p14:creationId xmlns:p14="http://schemas.microsoft.com/office/powerpoint/2010/main" val="1153714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Rationale for BCL-2 Inhibition in AML</a:t>
            </a:r>
          </a:p>
        </p:txBody>
      </p:sp>
      <p:sp>
        <p:nvSpPr>
          <p:cNvPr id="3" name="Content Placeholder 2"/>
          <p:cNvSpPr>
            <a:spLocks noGrp="1"/>
          </p:cNvSpPr>
          <p:nvPr>
            <p:ph idx="1"/>
          </p:nvPr>
        </p:nvSpPr>
        <p:spPr>
          <a:xfrm>
            <a:off x="582706" y="1675184"/>
            <a:ext cx="11026588" cy="4186630"/>
          </a:xfrm>
        </p:spPr>
        <p:txBody>
          <a:bodyPr/>
          <a:lstStyle/>
          <a:p>
            <a:pPr marL="350838" indent="-350838">
              <a:spcBef>
                <a:spcPts val="1600"/>
              </a:spcBef>
            </a:pPr>
            <a:r>
              <a:rPr lang="en-US" sz="3200" dirty="0"/>
              <a:t>Targeting BCL-2 may allow for apoptosis to be restored</a:t>
            </a:r>
          </a:p>
          <a:p>
            <a:pPr marL="350838" indent="-350838">
              <a:spcBef>
                <a:spcPts val="1600"/>
              </a:spcBef>
            </a:pPr>
            <a:r>
              <a:rPr lang="en-US" sz="3200" dirty="0"/>
              <a:t>BCL-2 overexpression associated with worse outcomes in AML, and higher resistance to conventional therapy</a:t>
            </a:r>
          </a:p>
          <a:p>
            <a:pPr marL="350838" indent="-350838">
              <a:spcBef>
                <a:spcPts val="1600"/>
              </a:spcBef>
            </a:pPr>
            <a:r>
              <a:rPr lang="en-US" sz="3200" dirty="0"/>
              <a:t>But BCL-2 overexpression not universal in AML</a:t>
            </a:r>
            <a:endParaRPr lang="en-US" b="1" dirty="0"/>
          </a:p>
          <a:p>
            <a:pPr marL="350838" indent="-350838" algn="ctr">
              <a:spcBef>
                <a:spcPts val="2800"/>
              </a:spcBef>
              <a:buNone/>
            </a:pPr>
            <a:r>
              <a:rPr lang="en-US" b="1" dirty="0"/>
              <a:t>Additional rationale for targeting BCL-2 in AML?</a:t>
            </a:r>
          </a:p>
          <a:p>
            <a:pPr marL="350838" indent="-350838">
              <a:spcBef>
                <a:spcPts val="1600"/>
              </a:spcBef>
            </a:pPr>
            <a:endParaRPr lang="en-US" dirty="0"/>
          </a:p>
        </p:txBody>
      </p:sp>
      <p:sp>
        <p:nvSpPr>
          <p:cNvPr id="4" name="TextBox 3"/>
          <p:cNvSpPr txBox="1"/>
          <p:nvPr/>
        </p:nvSpPr>
        <p:spPr>
          <a:xfrm>
            <a:off x="0" y="5861814"/>
            <a:ext cx="3319883"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Karakas et al. Annals of Oncology 1998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Lauria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 Leukemia 1997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Campos et al. Blood 1993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Certo</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Letai</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 Cancer Cell 2006</a:t>
            </a:r>
          </a:p>
        </p:txBody>
      </p:sp>
    </p:spTree>
    <p:extLst>
      <p:ext uri="{BB962C8B-B14F-4D97-AF65-F5344CB8AC3E}">
        <p14:creationId xmlns:p14="http://schemas.microsoft.com/office/powerpoint/2010/main" val="505085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BCL-2 Inhibition Impacts </a:t>
            </a:r>
            <a:br>
              <a:rPr lang="en-US" dirty="0"/>
            </a:br>
            <a:r>
              <a:rPr lang="en-US" dirty="0"/>
              <a:t>Leukemia Stem Cells (LSCs)</a:t>
            </a:r>
          </a:p>
        </p:txBody>
      </p:sp>
      <p:sp>
        <p:nvSpPr>
          <p:cNvPr id="5" name="TextBox 4"/>
          <p:cNvSpPr txBox="1"/>
          <p:nvPr/>
        </p:nvSpPr>
        <p:spPr>
          <a:xfrm>
            <a:off x="0" y="6334780"/>
            <a:ext cx="291137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Konopleva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 Cancer Res 2008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Konopleva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 Cancer Cell 2006</a:t>
            </a:r>
          </a:p>
        </p:txBody>
      </p:sp>
      <p:pic>
        <p:nvPicPr>
          <p:cNvPr id="10" name="Picture 9" descr="Screen Shot 2017-09-06 at 11.24.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317" y="1699978"/>
            <a:ext cx="7160836" cy="4436487"/>
          </a:xfrm>
          <a:prstGeom prst="rect">
            <a:avLst/>
          </a:prstGeom>
        </p:spPr>
      </p:pic>
    </p:spTree>
    <p:extLst>
      <p:ext uri="{BB962C8B-B14F-4D97-AF65-F5344CB8AC3E}">
        <p14:creationId xmlns:p14="http://schemas.microsoft.com/office/powerpoint/2010/main" val="2203902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dirty="0">
                <a:solidFill>
                  <a:schemeClr val="bg1"/>
                </a:solidFill>
              </a:rPr>
              <a:t>Disclosures for Rhonda Hewitt, MSN, RN, ANP-BC, AOCNP</a:t>
            </a:r>
          </a:p>
        </p:txBody>
      </p:sp>
      <p:graphicFrame>
        <p:nvGraphicFramePr>
          <p:cNvPr id="4" name="Content Placeholder 4"/>
          <p:cNvGraphicFramePr>
            <a:graphicFrameLocks/>
          </p:cNvGraphicFramePr>
          <p:nvPr/>
        </p:nvGraphicFramePr>
        <p:xfrm>
          <a:off x="914399" y="2305538"/>
          <a:ext cx="10363199" cy="2203939"/>
        </p:xfrm>
        <a:graphic>
          <a:graphicData uri="http://schemas.openxmlformats.org/drawingml/2006/table">
            <a:tbl>
              <a:tblPr firstRow="1" bandRow="1">
                <a:tableStyleId>{5C22544A-7EE6-4342-B048-85BDC9FD1C3A}</a:tableStyleId>
              </a:tblPr>
              <a:tblGrid>
                <a:gridCol w="10363199">
                  <a:extLst>
                    <a:ext uri="{9D8B030D-6E8A-4147-A177-3AD203B41FA5}">
                      <a16:colId xmlns:a16="http://schemas.microsoft.com/office/drawing/2014/main" val="20000"/>
                    </a:ext>
                  </a:extLst>
                </a:gridCol>
              </a:tblGrid>
              <a:tr h="2203939">
                <a:tc>
                  <a:txBody>
                    <a:bodyPr/>
                    <a:lstStyle/>
                    <a:p>
                      <a:pPr algn="ctr"/>
                      <a:r>
                        <a:rPr lang="en-US" sz="2400" b="1" dirty="0">
                          <a:solidFill>
                            <a:schemeClr val="bg1"/>
                          </a:solidFill>
                        </a:rPr>
                        <a:t>No financial interests or affiliations to disclose</a:t>
                      </a:r>
                    </a:p>
                  </a:txBody>
                  <a:tcPr marL="182880" marR="1828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1376818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0550-D5E9-2B42-B8DD-07C766869A9F}"/>
              </a:ext>
            </a:extLst>
          </p:cNvPr>
          <p:cNvSpPr>
            <a:spLocks noGrp="1"/>
          </p:cNvSpPr>
          <p:nvPr>
            <p:ph type="title"/>
          </p:nvPr>
        </p:nvSpPr>
        <p:spPr>
          <a:ln>
            <a:solidFill>
              <a:schemeClr val="tx1"/>
            </a:solidFill>
          </a:ln>
        </p:spPr>
        <p:txBody>
          <a:bodyPr>
            <a:normAutofit fontScale="90000"/>
          </a:bodyPr>
          <a:lstStyle/>
          <a:p>
            <a:r>
              <a:rPr lang="en-US" dirty="0" err="1"/>
              <a:t>Venetoclax</a:t>
            </a:r>
            <a:r>
              <a:rPr lang="en-US" dirty="0"/>
              <a:t> + </a:t>
            </a:r>
            <a:r>
              <a:rPr lang="en-US" dirty="0" err="1"/>
              <a:t>Azacitidine</a:t>
            </a:r>
            <a:r>
              <a:rPr lang="en-US" dirty="0"/>
              <a:t> Specifically Targets Untreated LSCs by Altering Metabolism</a:t>
            </a:r>
          </a:p>
        </p:txBody>
      </p:sp>
      <p:sp>
        <p:nvSpPr>
          <p:cNvPr id="5" name="TextBox 4">
            <a:extLst>
              <a:ext uri="{FF2B5EF4-FFF2-40B4-BE49-F238E27FC236}">
                <a16:creationId xmlns:a16="http://schemas.microsoft.com/office/drawing/2014/main" id="{17A87454-86C9-5944-A9BB-22AF4DEF122C}"/>
              </a:ext>
            </a:extLst>
          </p:cNvPr>
          <p:cNvSpPr txBox="1"/>
          <p:nvPr/>
        </p:nvSpPr>
        <p:spPr>
          <a:xfrm>
            <a:off x="194946" y="6228596"/>
            <a:ext cx="438453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Pollyea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Stevens, Jones et al. Nature Medicine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Jones et al. Cancer Cell 2018.</a:t>
            </a:r>
          </a:p>
        </p:txBody>
      </p:sp>
      <p:grpSp>
        <p:nvGrpSpPr>
          <p:cNvPr id="3" name="Group 2">
            <a:extLst>
              <a:ext uri="{FF2B5EF4-FFF2-40B4-BE49-F238E27FC236}">
                <a16:creationId xmlns:a16="http://schemas.microsoft.com/office/drawing/2014/main" id="{DF5B724D-C478-CE44-A850-E16979FF3162}"/>
              </a:ext>
            </a:extLst>
          </p:cNvPr>
          <p:cNvGrpSpPr/>
          <p:nvPr/>
        </p:nvGrpSpPr>
        <p:grpSpPr>
          <a:xfrm>
            <a:off x="432412" y="1502113"/>
            <a:ext cx="11327175" cy="4457624"/>
            <a:chOff x="135886" y="1674235"/>
            <a:chExt cx="11905439" cy="4685190"/>
          </a:xfrm>
        </p:grpSpPr>
        <p:sp>
          <p:nvSpPr>
            <p:cNvPr id="6" name="TextBox 5">
              <a:extLst>
                <a:ext uri="{FF2B5EF4-FFF2-40B4-BE49-F238E27FC236}">
                  <a16:creationId xmlns:a16="http://schemas.microsoft.com/office/drawing/2014/main" id="{F3E85199-0882-CA4B-929E-7E902C32F6A5}"/>
                </a:ext>
              </a:extLst>
            </p:cNvPr>
            <p:cNvSpPr txBox="1"/>
            <p:nvPr/>
          </p:nvSpPr>
          <p:spPr>
            <a:xfrm>
              <a:off x="135886" y="2225401"/>
              <a:ext cx="1968487" cy="1200329"/>
            </a:xfrm>
            <a:prstGeom prst="rect">
              <a:avLst/>
            </a:prstGeom>
            <a:solidFill>
              <a:srgbClr val="FF0000"/>
            </a:solidFill>
            <a:ln w="28575">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Venetoclax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Azacitidine</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Oval 6">
              <a:extLst>
                <a:ext uri="{FF2B5EF4-FFF2-40B4-BE49-F238E27FC236}">
                  <a16:creationId xmlns:a16="http://schemas.microsoft.com/office/drawing/2014/main" id="{F91B3AA6-9BAD-0744-B214-C98F5FAC0BF4}"/>
                </a:ext>
              </a:extLst>
            </p:cNvPr>
            <p:cNvSpPr/>
            <p:nvPr/>
          </p:nvSpPr>
          <p:spPr>
            <a:xfrm>
              <a:off x="2784761" y="1674311"/>
              <a:ext cx="2202873" cy="220287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Glutathione</a:t>
              </a:r>
            </a:p>
          </p:txBody>
        </p:sp>
        <p:sp>
          <p:nvSpPr>
            <p:cNvPr id="8" name="Oval 7">
              <a:extLst>
                <a:ext uri="{FF2B5EF4-FFF2-40B4-BE49-F238E27FC236}">
                  <a16:creationId xmlns:a16="http://schemas.microsoft.com/office/drawing/2014/main" id="{DCD9231F-177B-2643-AF7D-8090AFE423C6}"/>
                </a:ext>
              </a:extLst>
            </p:cNvPr>
            <p:cNvSpPr/>
            <p:nvPr/>
          </p:nvSpPr>
          <p:spPr>
            <a:xfrm>
              <a:off x="5501354" y="1674311"/>
              <a:ext cx="2202873" cy="220287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ETC Complex II</a:t>
              </a:r>
            </a:p>
          </p:txBody>
        </p:sp>
        <p:sp>
          <p:nvSpPr>
            <p:cNvPr id="9" name="Oval 8">
              <a:extLst>
                <a:ext uri="{FF2B5EF4-FFF2-40B4-BE49-F238E27FC236}">
                  <a16:creationId xmlns:a16="http://schemas.microsoft.com/office/drawing/2014/main" id="{E022B39D-64FF-C241-B2B1-726FEEC535AF}"/>
                </a:ext>
              </a:extLst>
            </p:cNvPr>
            <p:cNvSpPr/>
            <p:nvPr/>
          </p:nvSpPr>
          <p:spPr>
            <a:xfrm>
              <a:off x="8197164" y="1674235"/>
              <a:ext cx="2202873" cy="220287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OXPHOS</a:t>
              </a:r>
            </a:p>
          </p:txBody>
        </p:sp>
        <p:cxnSp>
          <p:nvCxnSpPr>
            <p:cNvPr id="10" name="Straight Arrow Connector 9">
              <a:extLst>
                <a:ext uri="{FF2B5EF4-FFF2-40B4-BE49-F238E27FC236}">
                  <a16:creationId xmlns:a16="http://schemas.microsoft.com/office/drawing/2014/main" id="{4B1FBE4E-3F07-C942-9DB9-869A23FF3605}"/>
                </a:ext>
              </a:extLst>
            </p:cNvPr>
            <p:cNvCxnSpPr>
              <a:cxnSpLocks/>
            </p:cNvCxnSpPr>
            <p:nvPr/>
          </p:nvCxnSpPr>
          <p:spPr>
            <a:xfrm>
              <a:off x="2079321" y="2813040"/>
              <a:ext cx="60124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22299AC-E50B-174B-B366-FC05BC04DE3C}"/>
                </a:ext>
              </a:extLst>
            </p:cNvPr>
            <p:cNvCxnSpPr>
              <a:cxnSpLocks/>
            </p:cNvCxnSpPr>
            <p:nvPr/>
          </p:nvCxnSpPr>
          <p:spPr>
            <a:xfrm>
              <a:off x="3151906" y="2505311"/>
              <a:ext cx="0" cy="6512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FAD169F-7EDB-0C4B-BCDC-4C6622BDE49A}"/>
                </a:ext>
              </a:extLst>
            </p:cNvPr>
            <p:cNvCxnSpPr>
              <a:cxnSpLocks/>
            </p:cNvCxnSpPr>
            <p:nvPr/>
          </p:nvCxnSpPr>
          <p:spPr>
            <a:xfrm flipV="1">
              <a:off x="4994559" y="2775672"/>
              <a:ext cx="401782" cy="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5EC38D8-BDE9-1749-A00A-9769E8F572FC}"/>
                </a:ext>
              </a:extLst>
            </p:cNvPr>
            <p:cNvCxnSpPr>
              <a:cxnSpLocks/>
            </p:cNvCxnSpPr>
            <p:nvPr/>
          </p:nvCxnSpPr>
          <p:spPr>
            <a:xfrm>
              <a:off x="5903135" y="2505310"/>
              <a:ext cx="0" cy="6512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8061B3-A467-294B-BDBA-4178A468243E}"/>
                </a:ext>
              </a:extLst>
            </p:cNvPr>
            <p:cNvCxnSpPr>
              <a:cxnSpLocks/>
            </p:cNvCxnSpPr>
            <p:nvPr/>
          </p:nvCxnSpPr>
          <p:spPr>
            <a:xfrm>
              <a:off x="8646331" y="2470884"/>
              <a:ext cx="0" cy="6512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6C02D7C-BEF2-C04D-AEB2-59734E47D0DC}"/>
                </a:ext>
              </a:extLst>
            </p:cNvPr>
            <p:cNvSpPr txBox="1"/>
            <p:nvPr/>
          </p:nvSpPr>
          <p:spPr>
            <a:xfrm>
              <a:off x="10712233" y="2279449"/>
              <a:ext cx="1329092" cy="923330"/>
            </a:xfrm>
            <a:prstGeom prst="rect">
              <a:avLst/>
            </a:prstGeom>
            <a:solidFill>
              <a:schemeClr val="bg2">
                <a:lumMod val="50000"/>
              </a:schemeClr>
            </a:solidFill>
            <a:ln w="28575">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Selective LSC Targeting</a:t>
              </a:r>
            </a:p>
          </p:txBody>
        </p:sp>
        <p:cxnSp>
          <p:nvCxnSpPr>
            <p:cNvPr id="16" name="Straight Arrow Connector 15">
              <a:extLst>
                <a:ext uri="{FF2B5EF4-FFF2-40B4-BE49-F238E27FC236}">
                  <a16:creationId xmlns:a16="http://schemas.microsoft.com/office/drawing/2014/main" id="{D012646B-409F-9843-A4D0-2876F8D4749D}"/>
                </a:ext>
              </a:extLst>
            </p:cNvPr>
            <p:cNvCxnSpPr>
              <a:cxnSpLocks/>
            </p:cNvCxnSpPr>
            <p:nvPr/>
          </p:nvCxnSpPr>
          <p:spPr>
            <a:xfrm flipV="1">
              <a:off x="7723902" y="2775668"/>
              <a:ext cx="401782" cy="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0AC7F0B-DB14-AC4C-ABD3-19CF5585908F}"/>
                </a:ext>
              </a:extLst>
            </p:cNvPr>
            <p:cNvCxnSpPr>
              <a:cxnSpLocks/>
              <a:endCxn id="15" idx="1"/>
            </p:cNvCxnSpPr>
            <p:nvPr/>
          </p:nvCxnSpPr>
          <p:spPr>
            <a:xfrm>
              <a:off x="10408063" y="2741112"/>
              <a:ext cx="304170" cy="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DDA1F60-2FE9-4F46-8A1C-913DE610DCE5}"/>
                </a:ext>
              </a:extLst>
            </p:cNvPr>
            <p:cNvSpPr/>
            <p:nvPr/>
          </p:nvSpPr>
          <p:spPr>
            <a:xfrm>
              <a:off x="5492471" y="4156552"/>
              <a:ext cx="2202873" cy="2202873"/>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Amino Acid Uptake</a:t>
              </a:r>
            </a:p>
          </p:txBody>
        </p:sp>
        <p:cxnSp>
          <p:nvCxnSpPr>
            <p:cNvPr id="21" name="Straight Arrow Connector 20">
              <a:extLst>
                <a:ext uri="{FF2B5EF4-FFF2-40B4-BE49-F238E27FC236}">
                  <a16:creationId xmlns:a16="http://schemas.microsoft.com/office/drawing/2014/main" id="{EE0C8CAF-461F-8446-8500-3506D6184172}"/>
                </a:ext>
              </a:extLst>
            </p:cNvPr>
            <p:cNvCxnSpPr>
              <a:cxnSpLocks/>
            </p:cNvCxnSpPr>
            <p:nvPr/>
          </p:nvCxnSpPr>
          <p:spPr>
            <a:xfrm>
              <a:off x="5796986" y="4975027"/>
              <a:ext cx="0" cy="6512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B31ED62-6228-6440-9B6D-1D702B678A79}"/>
                </a:ext>
              </a:extLst>
            </p:cNvPr>
            <p:cNvCxnSpPr>
              <a:cxnSpLocks/>
            </p:cNvCxnSpPr>
            <p:nvPr/>
          </p:nvCxnSpPr>
          <p:spPr>
            <a:xfrm>
              <a:off x="1164921" y="3519814"/>
              <a:ext cx="4233797" cy="17661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23B0AB9-F501-874E-BCBB-57CACA8FCCCC}"/>
                </a:ext>
              </a:extLst>
            </p:cNvPr>
            <p:cNvCxnSpPr>
              <a:cxnSpLocks/>
            </p:cNvCxnSpPr>
            <p:nvPr/>
          </p:nvCxnSpPr>
          <p:spPr>
            <a:xfrm flipH="1" flipV="1">
              <a:off x="4847573" y="3532340"/>
              <a:ext cx="1730680" cy="6355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EE28AF6-8632-CC4F-9BE5-018B1DC45399}"/>
                </a:ext>
              </a:extLst>
            </p:cNvPr>
            <p:cNvCxnSpPr>
              <a:cxnSpLocks/>
              <a:stCxn id="19" idx="6"/>
            </p:cNvCxnSpPr>
            <p:nvPr/>
          </p:nvCxnSpPr>
          <p:spPr>
            <a:xfrm flipV="1">
              <a:off x="7695344" y="3983277"/>
              <a:ext cx="1523812" cy="12747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129FEE0-94CE-DC4A-9275-14524E031CA2}"/>
              </a:ext>
            </a:extLst>
          </p:cNvPr>
          <p:cNvSpPr txBox="1"/>
          <p:nvPr/>
        </p:nvSpPr>
        <p:spPr>
          <a:xfrm>
            <a:off x="210924" y="5799284"/>
            <a:ext cx="570861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ETC = electron transport chain; OXPHOS = oxidative phosphorylation</a:t>
            </a:r>
          </a:p>
        </p:txBody>
      </p:sp>
    </p:spTree>
    <p:extLst>
      <p:ext uri="{BB962C8B-B14F-4D97-AF65-F5344CB8AC3E}">
        <p14:creationId xmlns:p14="http://schemas.microsoft.com/office/powerpoint/2010/main" val="303434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4681"/>
            <a:ext cx="10515600" cy="1325563"/>
          </a:xfrm>
        </p:spPr>
        <p:txBody>
          <a:bodyPr>
            <a:normAutofit fontScale="90000"/>
          </a:bodyPr>
          <a:lstStyle/>
          <a:p>
            <a:r>
              <a:rPr lang="en-US" dirty="0"/>
              <a:t>Pre-</a:t>
            </a:r>
            <a:r>
              <a:rPr lang="en-US" dirty="0" err="1"/>
              <a:t>Venetoclax</a:t>
            </a:r>
            <a:r>
              <a:rPr lang="en-US" dirty="0"/>
              <a:t> BCL-2 Inhibitor Clinical Trials in AML</a:t>
            </a:r>
          </a:p>
        </p:txBody>
      </p:sp>
      <p:graphicFrame>
        <p:nvGraphicFramePr>
          <p:cNvPr id="5" name="Content Placeholder 4"/>
          <p:cNvGraphicFramePr>
            <a:graphicFrameLocks noGrp="1"/>
          </p:cNvGraphicFramePr>
          <p:nvPr>
            <p:ph idx="1"/>
          </p:nvPr>
        </p:nvGraphicFramePr>
        <p:xfrm>
          <a:off x="104737" y="1705797"/>
          <a:ext cx="12031622" cy="4704080"/>
        </p:xfrm>
        <a:graphic>
          <a:graphicData uri="http://schemas.openxmlformats.org/drawingml/2006/table">
            <a:tbl>
              <a:tblPr firstRow="1" bandRow="1">
                <a:tableStyleId>{85BE263C-DBD7-4A20-BB59-AAB30ACAA65A}</a:tableStyleId>
              </a:tblPr>
              <a:tblGrid>
                <a:gridCol w="1374668">
                  <a:extLst>
                    <a:ext uri="{9D8B030D-6E8A-4147-A177-3AD203B41FA5}">
                      <a16:colId xmlns:a16="http://schemas.microsoft.com/office/drawing/2014/main" val="20000"/>
                    </a:ext>
                  </a:extLst>
                </a:gridCol>
                <a:gridCol w="1571050">
                  <a:extLst>
                    <a:ext uri="{9D8B030D-6E8A-4147-A177-3AD203B41FA5}">
                      <a16:colId xmlns:a16="http://schemas.microsoft.com/office/drawing/2014/main" val="20001"/>
                    </a:ext>
                  </a:extLst>
                </a:gridCol>
                <a:gridCol w="4686965">
                  <a:extLst>
                    <a:ext uri="{9D8B030D-6E8A-4147-A177-3AD203B41FA5}">
                      <a16:colId xmlns:a16="http://schemas.microsoft.com/office/drawing/2014/main" val="20002"/>
                    </a:ext>
                  </a:extLst>
                </a:gridCol>
                <a:gridCol w="1775120">
                  <a:extLst>
                    <a:ext uri="{9D8B030D-6E8A-4147-A177-3AD203B41FA5}">
                      <a16:colId xmlns:a16="http://schemas.microsoft.com/office/drawing/2014/main" val="20003"/>
                    </a:ext>
                  </a:extLst>
                </a:gridCol>
                <a:gridCol w="2623819">
                  <a:extLst>
                    <a:ext uri="{9D8B030D-6E8A-4147-A177-3AD203B41FA5}">
                      <a16:colId xmlns:a16="http://schemas.microsoft.com/office/drawing/2014/main" val="20004"/>
                    </a:ext>
                  </a:extLst>
                </a:gridCol>
              </a:tblGrid>
              <a:tr h="370840">
                <a:tc>
                  <a:txBody>
                    <a:bodyPr/>
                    <a:lstStyle/>
                    <a:p>
                      <a:r>
                        <a:rPr lang="en-US" sz="1600" dirty="0">
                          <a:latin typeface="Arial" panose="020B0604020202020204" pitchFamily="34" charset="0"/>
                          <a:cs typeface="Arial" panose="020B0604020202020204" pitchFamily="34" charset="0"/>
                        </a:rPr>
                        <a:t>Drug</a:t>
                      </a:r>
                    </a:p>
                  </a:txBody>
                  <a:tcPr/>
                </a:tc>
                <a:tc>
                  <a:txBody>
                    <a:bodyPr/>
                    <a:lstStyle/>
                    <a:p>
                      <a:r>
                        <a:rPr lang="en-US" sz="1600" dirty="0">
                          <a:latin typeface="Arial" panose="020B0604020202020204" pitchFamily="34" charset="0"/>
                          <a:cs typeface="Arial" panose="020B0604020202020204" pitchFamily="34" charset="0"/>
                        </a:rPr>
                        <a:t>Mechanism</a:t>
                      </a:r>
                    </a:p>
                  </a:txBody>
                  <a:tcPr/>
                </a:tc>
                <a:tc>
                  <a:txBody>
                    <a:bodyPr/>
                    <a:lstStyle/>
                    <a:p>
                      <a:r>
                        <a:rPr lang="en-US" sz="1600" dirty="0">
                          <a:latin typeface="Arial" panose="020B0604020202020204" pitchFamily="34" charset="0"/>
                          <a:cs typeface="Arial" panose="020B0604020202020204" pitchFamily="34" charset="0"/>
                        </a:rPr>
                        <a:t>Clinical Setting</a:t>
                      </a:r>
                    </a:p>
                  </a:txBody>
                  <a:tcPr/>
                </a:tc>
                <a:tc>
                  <a:txBody>
                    <a:bodyPr/>
                    <a:lstStyle/>
                    <a:p>
                      <a:r>
                        <a:rPr lang="en-US" sz="1600" dirty="0">
                          <a:latin typeface="Arial" panose="020B0604020202020204" pitchFamily="34" charset="0"/>
                          <a:cs typeface="Arial" panose="020B0604020202020204" pitchFamily="34" charset="0"/>
                        </a:rPr>
                        <a:t>Response</a:t>
                      </a:r>
                    </a:p>
                  </a:txBody>
                  <a:tcPr/>
                </a:tc>
                <a:tc>
                  <a:txBody>
                    <a:bodyPr/>
                    <a:lstStyle/>
                    <a:p>
                      <a:r>
                        <a:rPr lang="en-US" sz="1600" dirty="0">
                          <a:latin typeface="Arial" panose="020B0604020202020204" pitchFamily="34" charset="0"/>
                          <a:cs typeface="Arial" panose="020B0604020202020204" pitchFamily="34" charset="0"/>
                        </a:rPr>
                        <a:t>Reference</a:t>
                      </a:r>
                    </a:p>
                  </a:txBody>
                  <a:tcPr/>
                </a:tc>
                <a:extLst>
                  <a:ext uri="{0D108BD9-81ED-4DB2-BD59-A6C34878D82A}">
                    <a16:rowId xmlns:a16="http://schemas.microsoft.com/office/drawing/2014/main" val="10000"/>
                  </a:ext>
                </a:extLst>
              </a:tr>
              <a:tr h="370840">
                <a:tc>
                  <a:txBody>
                    <a:bodyPr/>
                    <a:lstStyle/>
                    <a:p>
                      <a:r>
                        <a:rPr lang="en-US" sz="1600" b="1" dirty="0" err="1">
                          <a:latin typeface="Arial" panose="020B0604020202020204" pitchFamily="34" charset="0"/>
                          <a:cs typeface="Arial" panose="020B0604020202020204" pitchFamily="34" charset="0"/>
                        </a:rPr>
                        <a:t>Oblimersen</a:t>
                      </a:r>
                      <a:endParaRPr lang="en-US" sz="1600" b="1"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Antisense oligonucleotide</a:t>
                      </a:r>
                    </a:p>
                  </a:txBody>
                  <a:tcPr/>
                </a:tc>
                <a:tc>
                  <a:txBody>
                    <a:bodyPr/>
                    <a:lstStyle/>
                    <a:p>
                      <a:r>
                        <a:rPr lang="en-US" sz="1600" dirty="0">
                          <a:latin typeface="Arial" panose="020B0604020202020204" pitchFamily="34" charset="0"/>
                          <a:cs typeface="Arial" panose="020B0604020202020204" pitchFamily="34" charset="0"/>
                        </a:rPr>
                        <a:t>Phase 1: Relapsed/refractory</a:t>
                      </a:r>
                      <a:r>
                        <a:rPr lang="en-US" sz="1600" baseline="0" dirty="0">
                          <a:latin typeface="Arial" panose="020B0604020202020204" pitchFamily="34" charset="0"/>
                          <a:cs typeface="Arial" panose="020B0604020202020204" pitchFamily="34" charset="0"/>
                        </a:rPr>
                        <a:t> AML combined with FLAG</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7/17 </a:t>
                      </a:r>
                      <a:r>
                        <a:rPr lang="en-US" sz="1600" dirty="0" err="1">
                          <a:latin typeface="Arial" panose="020B0604020202020204" pitchFamily="34" charset="0"/>
                          <a:cs typeface="Arial" panose="020B0604020202020204" pitchFamily="34" charset="0"/>
                        </a:rPr>
                        <a:t>CR+CRi+MLFS</a:t>
                      </a:r>
                      <a:endParaRPr lang="en-US" sz="1600" dirty="0">
                        <a:latin typeface="Arial" panose="020B0604020202020204" pitchFamily="34" charset="0"/>
                        <a:cs typeface="Arial" panose="020B0604020202020204" pitchFamily="34" charset="0"/>
                      </a:endParaRPr>
                    </a:p>
                  </a:txBody>
                  <a:tcPr/>
                </a:tc>
                <a:tc>
                  <a:txBody>
                    <a:bodyPr/>
                    <a:lstStyle/>
                    <a:p>
                      <a:r>
                        <a:rPr lang="en-US" sz="1600" dirty="0" err="1">
                          <a:latin typeface="Arial" panose="020B0604020202020204" pitchFamily="34" charset="0"/>
                          <a:cs typeface="Arial" panose="020B0604020202020204" pitchFamily="34" charset="0"/>
                        </a:rPr>
                        <a:t>Marcucci</a:t>
                      </a:r>
                      <a:r>
                        <a:rPr lang="en-US" sz="1600" dirty="0">
                          <a:latin typeface="Arial" panose="020B0604020202020204" pitchFamily="34" charset="0"/>
                          <a:cs typeface="Arial" panose="020B0604020202020204" pitchFamily="34" charset="0"/>
                        </a:rPr>
                        <a:t> et al, Blood 2003</a:t>
                      </a:r>
                    </a:p>
                  </a:txBody>
                  <a:tcPr/>
                </a:tc>
                <a:extLst>
                  <a:ext uri="{0D108BD9-81ED-4DB2-BD59-A6C34878D82A}">
                    <a16:rowId xmlns:a16="http://schemas.microsoft.com/office/drawing/2014/main" val="10001"/>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baseline="0" dirty="0">
                          <a:latin typeface="Arial" panose="020B0604020202020204" pitchFamily="34" charset="0"/>
                          <a:cs typeface="Arial" panose="020B0604020202020204" pitchFamily="34" charset="0"/>
                        </a:rPr>
                        <a:t>Phase 1: Older untreated AML combined with 7+3</a:t>
                      </a:r>
                    </a:p>
                  </a:txBody>
                  <a:tcPr/>
                </a:tc>
                <a:tc>
                  <a:txBody>
                    <a:bodyPr/>
                    <a:lstStyle/>
                    <a:p>
                      <a:r>
                        <a:rPr lang="en-US" sz="1600" dirty="0">
                          <a:latin typeface="Arial" panose="020B0604020202020204" pitchFamily="34" charset="0"/>
                          <a:cs typeface="Arial" panose="020B0604020202020204" pitchFamily="34" charset="0"/>
                        </a:rPr>
                        <a:t>14/29 CR</a:t>
                      </a:r>
                    </a:p>
                  </a:txBody>
                  <a:tcPr/>
                </a:tc>
                <a:tc>
                  <a:txBody>
                    <a:bodyPr/>
                    <a:lstStyle/>
                    <a:p>
                      <a:r>
                        <a:rPr lang="en-US" sz="1600" dirty="0" err="1">
                          <a:latin typeface="Arial" panose="020B0604020202020204" pitchFamily="34" charset="0"/>
                          <a:cs typeface="Arial" panose="020B0604020202020204" pitchFamily="34" charset="0"/>
                        </a:rPr>
                        <a:t>Marcucci</a:t>
                      </a:r>
                      <a:r>
                        <a:rPr lang="en-US" sz="1600" dirty="0">
                          <a:latin typeface="Arial" panose="020B0604020202020204" pitchFamily="34" charset="0"/>
                          <a:cs typeface="Arial" panose="020B0604020202020204" pitchFamily="34" charset="0"/>
                        </a:rPr>
                        <a:t> et al, JCO 2005</a:t>
                      </a:r>
                    </a:p>
                  </a:txBody>
                  <a:tcPr/>
                </a:tc>
                <a:extLst>
                  <a:ext uri="{0D108BD9-81ED-4DB2-BD59-A6C34878D82A}">
                    <a16:rowId xmlns:a16="http://schemas.microsoft.com/office/drawing/2014/main" val="10002"/>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baseline="0" dirty="0">
                          <a:latin typeface="Arial" panose="020B0604020202020204" pitchFamily="34" charset="0"/>
                          <a:cs typeface="Arial" panose="020B0604020202020204" pitchFamily="34" charset="0"/>
                        </a:rPr>
                        <a:t>Phase 2: Older relapsed AML combined with </a:t>
                      </a:r>
                      <a:r>
                        <a:rPr lang="en-US" sz="1600" baseline="0" dirty="0" err="1">
                          <a:latin typeface="Arial" panose="020B0604020202020204" pitchFamily="34" charset="0"/>
                          <a:cs typeface="Arial" panose="020B0604020202020204" pitchFamily="34" charset="0"/>
                        </a:rPr>
                        <a:t>gemtuzumab</a:t>
                      </a:r>
                      <a:endParaRPr lang="en-US" sz="1600" baseline="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12/48</a:t>
                      </a:r>
                      <a:r>
                        <a:rPr lang="en-US" sz="1600" baseline="0" dirty="0">
                          <a:latin typeface="Arial" panose="020B0604020202020204" pitchFamily="34" charset="0"/>
                          <a:cs typeface="Arial" panose="020B0604020202020204" pitchFamily="34" charset="0"/>
                        </a:rPr>
                        <a:t> </a:t>
                      </a:r>
                      <a:r>
                        <a:rPr lang="en-US" sz="1600" baseline="0" dirty="0" err="1">
                          <a:latin typeface="Arial" panose="020B0604020202020204" pitchFamily="34" charset="0"/>
                          <a:cs typeface="Arial" panose="020B0604020202020204" pitchFamily="34" charset="0"/>
                        </a:rPr>
                        <a:t>CR+CRp</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Moore et al, Leukemia Research</a:t>
                      </a:r>
                      <a:r>
                        <a:rPr lang="en-US" sz="1600" baseline="0" dirty="0">
                          <a:latin typeface="Arial" panose="020B0604020202020204" pitchFamily="34" charset="0"/>
                          <a:cs typeface="Arial" panose="020B0604020202020204" pitchFamily="34" charset="0"/>
                        </a:rPr>
                        <a:t> 2006</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Phase 3: Randomized </a:t>
                      </a:r>
                      <a:r>
                        <a:rPr lang="en-US" sz="1600" baseline="0" dirty="0">
                          <a:latin typeface="Arial" panose="020B0604020202020204" pitchFamily="34" charset="0"/>
                          <a:cs typeface="Arial" panose="020B0604020202020204" pitchFamily="34" charset="0"/>
                        </a:rPr>
                        <a:t>study of chemotherapy +/- </a:t>
                      </a:r>
                      <a:r>
                        <a:rPr lang="en-US" sz="1600" baseline="0" dirty="0" err="1">
                          <a:latin typeface="Arial" panose="020B0604020202020204" pitchFamily="34" charset="0"/>
                          <a:cs typeface="Arial" panose="020B0604020202020204" pitchFamily="34" charset="0"/>
                        </a:rPr>
                        <a:t>oblimersen</a:t>
                      </a:r>
                      <a:r>
                        <a:rPr lang="en-US" sz="1600" baseline="0" dirty="0">
                          <a:latin typeface="Arial" panose="020B0604020202020204" pitchFamily="34" charset="0"/>
                          <a:cs typeface="Arial" panose="020B0604020202020204" pitchFamily="34" charset="0"/>
                        </a:rPr>
                        <a:t> for untreated elderly AML</a:t>
                      </a:r>
                      <a:endParaRPr lang="en-US" sz="1600" baseline="300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No difference in CR or OS for experimental arm</a:t>
                      </a:r>
                    </a:p>
                  </a:txBody>
                  <a:tcPr/>
                </a:tc>
                <a:tc>
                  <a:txBody>
                    <a:bodyPr/>
                    <a:lstStyle/>
                    <a:p>
                      <a:r>
                        <a:rPr lang="en-US" sz="1600" dirty="0" err="1">
                          <a:latin typeface="Arial" panose="020B0604020202020204" pitchFamily="34" charset="0"/>
                          <a:cs typeface="Arial" panose="020B0604020202020204" pitchFamily="34" charset="0"/>
                        </a:rPr>
                        <a:t>Marcucci</a:t>
                      </a:r>
                      <a:r>
                        <a:rPr lang="en-US" sz="1600" dirty="0">
                          <a:latin typeface="Arial" panose="020B0604020202020204" pitchFamily="34" charset="0"/>
                          <a:cs typeface="Arial" panose="020B0604020202020204" pitchFamily="34" charset="0"/>
                        </a:rPr>
                        <a:t> et al, ASCO presentation, 2007</a:t>
                      </a:r>
                    </a:p>
                  </a:txBody>
                  <a:tcPr/>
                </a:tc>
                <a:extLst>
                  <a:ext uri="{0D108BD9-81ED-4DB2-BD59-A6C34878D82A}">
                    <a16:rowId xmlns:a16="http://schemas.microsoft.com/office/drawing/2014/main" val="10004"/>
                  </a:ext>
                </a:extLst>
              </a:tr>
              <a:tr h="370840">
                <a:tc>
                  <a:txBody>
                    <a:bodyPr/>
                    <a:lstStyle/>
                    <a:p>
                      <a:r>
                        <a:rPr lang="en-US" sz="1600" b="1" dirty="0" err="1">
                          <a:latin typeface="Arial" panose="020B0604020202020204" pitchFamily="34" charset="0"/>
                          <a:cs typeface="Arial" panose="020B0604020202020204" pitchFamily="34" charset="0"/>
                        </a:rPr>
                        <a:t>Obatoclax</a:t>
                      </a:r>
                      <a:endParaRPr lang="en-US" sz="1600" b="1"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BH3</a:t>
                      </a:r>
                      <a:r>
                        <a:rPr lang="en-US" sz="1600" baseline="0" dirty="0">
                          <a:latin typeface="Arial" panose="020B0604020202020204" pitchFamily="34" charset="0"/>
                          <a:cs typeface="Arial" panose="020B0604020202020204" pitchFamily="34" charset="0"/>
                        </a:rPr>
                        <a:t> mimetic; p</a:t>
                      </a:r>
                      <a:r>
                        <a:rPr lang="en-US" sz="1600" dirty="0">
                          <a:latin typeface="Arial" panose="020B0604020202020204" pitchFamily="34" charset="0"/>
                          <a:cs typeface="Arial" panose="020B0604020202020204" pitchFamily="34" charset="0"/>
                        </a:rPr>
                        <a:t>an BCL-2</a:t>
                      </a:r>
                      <a:r>
                        <a:rPr lang="en-US" sz="1600" baseline="0" dirty="0">
                          <a:latin typeface="Arial" panose="020B0604020202020204" pitchFamily="34" charset="0"/>
                          <a:cs typeface="Arial" panose="020B0604020202020204" pitchFamily="34" charset="0"/>
                        </a:rPr>
                        <a:t> inhibitor</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Phase 1: Single agent; refractory AML/MDS</a:t>
                      </a:r>
                      <a:endParaRPr lang="en-US" sz="1600" baseline="300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1/25 AML</a:t>
                      </a:r>
                      <a:r>
                        <a:rPr lang="en-US" sz="1600" baseline="0" dirty="0">
                          <a:latin typeface="Arial" panose="020B0604020202020204" pitchFamily="34" charset="0"/>
                          <a:cs typeface="Arial" panose="020B0604020202020204" pitchFamily="34" charset="0"/>
                        </a:rPr>
                        <a:t> (CR)</a:t>
                      </a:r>
                    </a:p>
                    <a:p>
                      <a:r>
                        <a:rPr lang="en-US" sz="1600" baseline="0" dirty="0">
                          <a:latin typeface="Arial" panose="020B0604020202020204" pitchFamily="34" charset="0"/>
                          <a:cs typeface="Arial" panose="020B0604020202020204" pitchFamily="34" charset="0"/>
                        </a:rPr>
                        <a:t>3/14 MDS (HI)</a:t>
                      </a:r>
                      <a:endParaRPr lang="en-US" sz="16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Schimmer</a:t>
                      </a:r>
                      <a:r>
                        <a:rPr lang="en-US" sz="1600" dirty="0">
                          <a:latin typeface="Arial" panose="020B0604020202020204" pitchFamily="34" charset="0"/>
                          <a:cs typeface="Arial" panose="020B0604020202020204" pitchFamily="34" charset="0"/>
                        </a:rPr>
                        <a:t> et al. </a:t>
                      </a:r>
                      <a:r>
                        <a:rPr lang="en-US" sz="1600" dirty="0" err="1">
                          <a:latin typeface="Arial" panose="020B0604020202020204" pitchFamily="34" charset="0"/>
                          <a:cs typeface="Arial" panose="020B0604020202020204" pitchFamily="34" charset="0"/>
                        </a:rPr>
                        <a:t>Clin</a:t>
                      </a:r>
                      <a:r>
                        <a:rPr lang="en-US" sz="1600" dirty="0">
                          <a:latin typeface="Arial" panose="020B0604020202020204" pitchFamily="34" charset="0"/>
                          <a:cs typeface="Arial" panose="020B0604020202020204" pitchFamily="34" charset="0"/>
                        </a:rPr>
                        <a:t> Cancer Res 2008</a:t>
                      </a:r>
                    </a:p>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Phase 2: Single</a:t>
                      </a:r>
                      <a:r>
                        <a:rPr lang="en-US" sz="1600" baseline="0" dirty="0">
                          <a:latin typeface="Arial" panose="020B0604020202020204" pitchFamily="34" charset="0"/>
                          <a:cs typeface="Arial" panose="020B0604020202020204" pitchFamily="34" charset="0"/>
                        </a:rPr>
                        <a:t> agent; untreated MDS</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2/24 (HI)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Arellano et al. </a:t>
                      </a:r>
                      <a:r>
                        <a:rPr lang="en-US" sz="1600" dirty="0" err="1">
                          <a:latin typeface="Arial" panose="020B0604020202020204" pitchFamily="34" charset="0"/>
                          <a:cs typeface="Arial" panose="020B0604020202020204" pitchFamily="34" charset="0"/>
                        </a:rPr>
                        <a:t>Clin</a:t>
                      </a:r>
                      <a:r>
                        <a:rPr lang="en-US" sz="1600" dirty="0">
                          <a:latin typeface="Arial" panose="020B0604020202020204" pitchFamily="34" charset="0"/>
                          <a:cs typeface="Arial" panose="020B0604020202020204" pitchFamily="34" charset="0"/>
                        </a:rPr>
                        <a:t> Lymph </a:t>
                      </a:r>
                      <a:r>
                        <a:rPr lang="en-US" sz="1600" dirty="0" err="1">
                          <a:latin typeface="Arial" panose="020B0604020202020204" pitchFamily="34" charset="0"/>
                          <a:cs typeface="Arial" panose="020B0604020202020204" pitchFamily="34" charset="0"/>
                        </a:rPr>
                        <a:t>Myel</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Leuk</a:t>
                      </a:r>
                      <a:r>
                        <a:rPr lang="en-US" sz="1600" dirty="0">
                          <a:latin typeface="Arial" panose="020B0604020202020204" pitchFamily="34" charset="0"/>
                          <a:cs typeface="Arial" panose="020B0604020202020204" pitchFamily="34" charset="0"/>
                        </a:rPr>
                        <a:t> 2014</a:t>
                      </a:r>
                    </a:p>
                  </a:txBody>
                  <a:tcPr/>
                </a:tc>
                <a:extLst>
                  <a:ext uri="{0D108BD9-81ED-4DB2-BD59-A6C34878D82A}">
                    <a16:rowId xmlns:a16="http://schemas.microsoft.com/office/drawing/2014/main" val="10006"/>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Phase </a:t>
                      </a:r>
                      <a:r>
                        <a:rPr lang="bg-BG" sz="1600" dirty="0">
                          <a:latin typeface="Arial" panose="020B0604020202020204" pitchFamily="34" charset="0"/>
                          <a:cs typeface="Arial" panose="020B0604020202020204" pitchFamily="34" charset="0"/>
                        </a:rPr>
                        <a:t>1/2</a:t>
                      </a:r>
                      <a:r>
                        <a:rPr lang="en-US" sz="1600" dirty="0">
                          <a:latin typeface="Arial" panose="020B0604020202020204" pitchFamily="34" charset="0"/>
                          <a:cs typeface="Arial" panose="020B0604020202020204" pitchFamily="34" charset="0"/>
                        </a:rPr>
                        <a:t>: Single agent; older untreated AML</a:t>
                      </a:r>
                      <a:endParaRPr lang="en-US" sz="1600" baseline="300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0/18 responses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Schimmer</a:t>
                      </a:r>
                      <a:r>
                        <a:rPr lang="en-US" sz="1600" dirty="0">
                          <a:latin typeface="Arial" panose="020B0604020202020204" pitchFamily="34" charset="0"/>
                          <a:cs typeface="Arial" panose="020B0604020202020204" pitchFamily="34" charset="0"/>
                        </a:rPr>
                        <a:t> et al. PLOS ONE 2014</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0316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15"/>
            <a:ext cx="10515600" cy="1325563"/>
          </a:xfrm>
        </p:spPr>
        <p:txBody>
          <a:bodyPr>
            <a:normAutofit fontScale="90000"/>
          </a:bodyPr>
          <a:lstStyle/>
          <a:p>
            <a:r>
              <a:rPr lang="en-US" dirty="0" err="1"/>
              <a:t>Venetoclax</a:t>
            </a:r>
            <a:r>
              <a:rPr lang="en-US" dirty="0"/>
              <a:t> (ABT-199) Is a Potent, </a:t>
            </a:r>
            <a:br>
              <a:rPr lang="en-US" dirty="0"/>
            </a:br>
            <a:r>
              <a:rPr lang="en-US" dirty="0"/>
              <a:t>Selective Inhibitor of BCL-2</a:t>
            </a:r>
          </a:p>
        </p:txBody>
      </p:sp>
      <p:pic>
        <p:nvPicPr>
          <p:cNvPr id="7" name="Picture 6" descr="Screen Shot 2017-08-31 at 12.52.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578" y="1433190"/>
            <a:ext cx="7962900" cy="5105400"/>
          </a:xfrm>
          <a:prstGeom prst="rect">
            <a:avLst/>
          </a:prstGeom>
        </p:spPr>
      </p:pic>
      <p:sp>
        <p:nvSpPr>
          <p:cNvPr id="8" name="TextBox 7"/>
          <p:cNvSpPr txBox="1"/>
          <p:nvPr/>
        </p:nvSpPr>
        <p:spPr>
          <a:xfrm>
            <a:off x="-53235" y="6557113"/>
            <a:ext cx="320889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Tam et al. Seminars in Oncology 2016</a:t>
            </a:r>
          </a:p>
        </p:txBody>
      </p:sp>
    </p:spTree>
    <p:extLst>
      <p:ext uri="{BB962C8B-B14F-4D97-AF65-F5344CB8AC3E}">
        <p14:creationId xmlns:p14="http://schemas.microsoft.com/office/powerpoint/2010/main" val="450529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9884"/>
            <a:ext cx="10972800" cy="1143000"/>
          </a:xfrm>
        </p:spPr>
        <p:txBody>
          <a:bodyPr>
            <a:normAutofit/>
          </a:bodyPr>
          <a:lstStyle/>
          <a:p>
            <a:r>
              <a:rPr lang="en-US" dirty="0"/>
              <a:t>Single Agent </a:t>
            </a:r>
            <a:r>
              <a:rPr lang="en-US" dirty="0" err="1"/>
              <a:t>Venetoclax</a:t>
            </a:r>
            <a:r>
              <a:rPr lang="en-US" dirty="0"/>
              <a:t> in R/R AML</a:t>
            </a:r>
          </a:p>
        </p:txBody>
      </p:sp>
      <p:sp>
        <p:nvSpPr>
          <p:cNvPr id="6" name="TextBox 5"/>
          <p:cNvSpPr txBox="1"/>
          <p:nvPr/>
        </p:nvSpPr>
        <p:spPr>
          <a:xfrm>
            <a:off x="-15209" y="6509116"/>
            <a:ext cx="337945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Konopleva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 Cancer Discovery 2016</a:t>
            </a:r>
            <a:endPar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A screenshot of a cell phone&#10;&#10;Description automatically generated">
            <a:extLst>
              <a:ext uri="{FF2B5EF4-FFF2-40B4-BE49-F238E27FC236}">
                <a16:creationId xmlns:a16="http://schemas.microsoft.com/office/drawing/2014/main" id="{C8FB9A5B-3288-DF48-8A73-8CF9C3C43BBC}"/>
              </a:ext>
            </a:extLst>
          </p:cNvPr>
          <p:cNvPicPr>
            <a:picLocks noChangeAspect="1"/>
          </p:cNvPicPr>
          <p:nvPr/>
        </p:nvPicPr>
        <p:blipFill>
          <a:blip r:embed="rId3"/>
          <a:stretch>
            <a:fillRect/>
          </a:stretch>
        </p:blipFill>
        <p:spPr>
          <a:xfrm>
            <a:off x="2636923" y="1380875"/>
            <a:ext cx="6423302" cy="4920249"/>
          </a:xfrm>
          <a:prstGeom prst="rect">
            <a:avLst/>
          </a:prstGeom>
        </p:spPr>
      </p:pic>
    </p:spTree>
    <p:extLst>
      <p:ext uri="{BB962C8B-B14F-4D97-AF65-F5344CB8AC3E}">
        <p14:creationId xmlns:p14="http://schemas.microsoft.com/office/powerpoint/2010/main" val="3743661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51832-5B53-F842-963B-6451EBE8C1BD}"/>
              </a:ext>
            </a:extLst>
          </p:cNvPr>
          <p:cNvSpPr>
            <a:spLocks noGrp="1"/>
          </p:cNvSpPr>
          <p:nvPr>
            <p:ph type="title"/>
          </p:nvPr>
        </p:nvSpPr>
        <p:spPr/>
        <p:txBody>
          <a:bodyPr>
            <a:normAutofit fontScale="90000"/>
          </a:bodyPr>
          <a:lstStyle/>
          <a:p>
            <a:r>
              <a:rPr lang="en-US" dirty="0" err="1"/>
              <a:t>Venetoclax</a:t>
            </a:r>
            <a:r>
              <a:rPr lang="en-US" dirty="0"/>
              <a:t> Plus LDAC in Newly Diagnosed Elderly AML Patients</a:t>
            </a:r>
          </a:p>
        </p:txBody>
      </p:sp>
      <p:pic>
        <p:nvPicPr>
          <p:cNvPr id="4" name="Picture 3">
            <a:extLst>
              <a:ext uri="{FF2B5EF4-FFF2-40B4-BE49-F238E27FC236}">
                <a16:creationId xmlns:a16="http://schemas.microsoft.com/office/drawing/2014/main" id="{8C972548-6781-204B-B2EA-B69BC7971E3D}"/>
              </a:ext>
            </a:extLst>
          </p:cNvPr>
          <p:cNvPicPr>
            <a:picLocks noChangeAspect="1"/>
          </p:cNvPicPr>
          <p:nvPr/>
        </p:nvPicPr>
        <p:blipFill>
          <a:blip r:embed="rId2"/>
          <a:stretch>
            <a:fillRect/>
          </a:stretch>
        </p:blipFill>
        <p:spPr>
          <a:xfrm>
            <a:off x="200191" y="1471863"/>
            <a:ext cx="5841129" cy="4050632"/>
          </a:xfrm>
          <a:prstGeom prst="rect">
            <a:avLst/>
          </a:prstGeom>
        </p:spPr>
      </p:pic>
      <p:pic>
        <p:nvPicPr>
          <p:cNvPr id="6" name="Picture 5">
            <a:extLst>
              <a:ext uri="{FF2B5EF4-FFF2-40B4-BE49-F238E27FC236}">
                <a16:creationId xmlns:a16="http://schemas.microsoft.com/office/drawing/2014/main" id="{94C19F17-D9A1-864E-B2B1-8753FF8B34F8}"/>
              </a:ext>
            </a:extLst>
          </p:cNvPr>
          <p:cNvPicPr>
            <a:picLocks noChangeAspect="1"/>
          </p:cNvPicPr>
          <p:nvPr/>
        </p:nvPicPr>
        <p:blipFill>
          <a:blip r:embed="rId3"/>
          <a:stretch>
            <a:fillRect/>
          </a:stretch>
        </p:blipFill>
        <p:spPr>
          <a:xfrm>
            <a:off x="6899108" y="1491246"/>
            <a:ext cx="4302293" cy="2639571"/>
          </a:xfrm>
          <a:prstGeom prst="rect">
            <a:avLst/>
          </a:prstGeom>
        </p:spPr>
      </p:pic>
      <p:pic>
        <p:nvPicPr>
          <p:cNvPr id="8" name="Picture 7">
            <a:extLst>
              <a:ext uri="{FF2B5EF4-FFF2-40B4-BE49-F238E27FC236}">
                <a16:creationId xmlns:a16="http://schemas.microsoft.com/office/drawing/2014/main" id="{A96A36E9-CF66-0A4F-A152-3327B1054CE1}"/>
              </a:ext>
            </a:extLst>
          </p:cNvPr>
          <p:cNvPicPr>
            <a:picLocks noChangeAspect="1"/>
          </p:cNvPicPr>
          <p:nvPr/>
        </p:nvPicPr>
        <p:blipFill>
          <a:blip r:embed="rId4"/>
          <a:stretch>
            <a:fillRect/>
          </a:stretch>
        </p:blipFill>
        <p:spPr>
          <a:xfrm>
            <a:off x="6967285" y="4300621"/>
            <a:ext cx="4210833" cy="2461126"/>
          </a:xfrm>
          <a:prstGeom prst="rect">
            <a:avLst/>
          </a:prstGeom>
        </p:spPr>
      </p:pic>
      <p:sp>
        <p:nvSpPr>
          <p:cNvPr id="9" name="TextBox 8">
            <a:extLst>
              <a:ext uri="{FF2B5EF4-FFF2-40B4-BE49-F238E27FC236}">
                <a16:creationId xmlns:a16="http://schemas.microsoft.com/office/drawing/2014/main" id="{29B907E8-56C8-CD44-AE5B-C63DE3EBEFFB}"/>
              </a:ext>
            </a:extLst>
          </p:cNvPr>
          <p:cNvSpPr txBox="1"/>
          <p:nvPr/>
        </p:nvSpPr>
        <p:spPr>
          <a:xfrm>
            <a:off x="-15209" y="6509116"/>
            <a:ext cx="178439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Wei et al, JCO 2019</a:t>
            </a:r>
            <a:endPar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5117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66"/>
            <a:ext cx="11379200" cy="1043749"/>
          </a:xfrm>
        </p:spPr>
        <p:txBody>
          <a:bodyPr>
            <a:normAutofit fontScale="90000"/>
          </a:bodyPr>
          <a:lstStyle/>
          <a:p>
            <a:r>
              <a:rPr lang="en-US" dirty="0" err="1"/>
              <a:t>Venetoclax</a:t>
            </a:r>
            <a:r>
              <a:rPr lang="en-US" dirty="0"/>
              <a:t> Plus a </a:t>
            </a:r>
            <a:r>
              <a:rPr lang="en-US" dirty="0" err="1"/>
              <a:t>Hypomethylator</a:t>
            </a:r>
            <a:r>
              <a:rPr lang="en-US" dirty="0"/>
              <a:t> in Newly Diagnosed Elderly AML Patients</a:t>
            </a:r>
          </a:p>
        </p:txBody>
      </p:sp>
      <p:sp>
        <p:nvSpPr>
          <p:cNvPr id="3" name="Content Placeholder 2"/>
          <p:cNvSpPr>
            <a:spLocks noGrp="1"/>
          </p:cNvSpPr>
          <p:nvPr>
            <p:ph idx="1"/>
          </p:nvPr>
        </p:nvSpPr>
        <p:spPr>
          <a:xfrm>
            <a:off x="650403" y="1948864"/>
            <a:ext cx="10972800" cy="4525963"/>
          </a:xfrm>
        </p:spPr>
        <p:txBody>
          <a:bodyPr/>
          <a:lstStyle/>
          <a:p>
            <a:pPr marL="0" lvl="0" indent="0">
              <a:buNone/>
            </a:pPr>
            <a:endParaRPr lang="en-US" dirty="0">
              <a:solidFill>
                <a:srgbClr val="FFFFFF"/>
              </a:solidFill>
            </a:endParaRPr>
          </a:p>
          <a:p>
            <a:pPr lvl="0"/>
            <a:endParaRPr lang="en-US" dirty="0">
              <a:solidFill>
                <a:srgbClr val="FFFFFF"/>
              </a:solidFill>
            </a:endParaRPr>
          </a:p>
          <a:p>
            <a:pPr lvl="0"/>
            <a:endParaRPr lang="en-US" dirty="0">
              <a:solidFill>
                <a:srgbClr val="FFFFFF"/>
              </a:solidFill>
            </a:endParaRPr>
          </a:p>
          <a:p>
            <a:pPr lvl="0"/>
            <a:endParaRPr lang="en-US" dirty="0">
              <a:solidFill>
                <a:srgbClr val="FFFFFF"/>
              </a:solidFill>
            </a:endParaRPr>
          </a:p>
          <a:p>
            <a:pPr lvl="0"/>
            <a:endParaRPr lang="en-US" dirty="0">
              <a:solidFill>
                <a:srgbClr val="FFFFFF"/>
              </a:solidFill>
            </a:endParaRPr>
          </a:p>
        </p:txBody>
      </p:sp>
      <p:pic>
        <p:nvPicPr>
          <p:cNvPr id="47" name="Picture 46">
            <a:extLst>
              <a:ext uri="{FF2B5EF4-FFF2-40B4-BE49-F238E27FC236}">
                <a16:creationId xmlns:a16="http://schemas.microsoft.com/office/drawing/2014/main" id="{A94D094F-FAAA-DD48-A5B1-4C635C3268C8}"/>
              </a:ext>
            </a:extLst>
          </p:cNvPr>
          <p:cNvPicPr>
            <a:picLocks noChangeAspect="1"/>
          </p:cNvPicPr>
          <p:nvPr/>
        </p:nvPicPr>
        <p:blipFill>
          <a:blip r:embed="rId3"/>
          <a:stretch>
            <a:fillRect/>
          </a:stretch>
        </p:blipFill>
        <p:spPr>
          <a:xfrm>
            <a:off x="2799291" y="1481555"/>
            <a:ext cx="6593417" cy="5214794"/>
          </a:xfrm>
          <a:prstGeom prst="rect">
            <a:avLst/>
          </a:prstGeom>
        </p:spPr>
      </p:pic>
      <p:sp>
        <p:nvSpPr>
          <p:cNvPr id="48" name="TextBox 47">
            <a:extLst>
              <a:ext uri="{FF2B5EF4-FFF2-40B4-BE49-F238E27FC236}">
                <a16:creationId xmlns:a16="http://schemas.microsoft.com/office/drawing/2014/main" id="{9C661E15-02A4-6F47-85B5-134BA9056FF1}"/>
              </a:ext>
            </a:extLst>
          </p:cNvPr>
          <p:cNvSpPr txBox="1"/>
          <p:nvPr/>
        </p:nvSpPr>
        <p:spPr>
          <a:xfrm>
            <a:off x="0" y="6334780"/>
            <a:ext cx="223490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Pollyea et al, ASH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DiNardo et al, Blood 2019</a:t>
            </a:r>
          </a:p>
        </p:txBody>
      </p:sp>
    </p:spTree>
    <p:extLst>
      <p:ext uri="{BB962C8B-B14F-4D97-AF65-F5344CB8AC3E}">
        <p14:creationId xmlns:p14="http://schemas.microsoft.com/office/powerpoint/2010/main" val="2678748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E0C465-7BFB-004B-9F5E-19786AC85DED}"/>
              </a:ext>
            </a:extLst>
          </p:cNvPr>
          <p:cNvSpPr>
            <a:spLocks noGrp="1"/>
          </p:cNvSpPr>
          <p:nvPr>
            <p:ph type="title"/>
          </p:nvPr>
        </p:nvSpPr>
        <p:spPr/>
        <p:txBody>
          <a:bodyPr>
            <a:normAutofit/>
          </a:bodyPr>
          <a:lstStyle/>
          <a:p>
            <a:r>
              <a:rPr lang="en-US" dirty="0"/>
              <a:t>High Response Rates That Occur Rapidly</a:t>
            </a:r>
          </a:p>
        </p:txBody>
      </p:sp>
      <p:pic>
        <p:nvPicPr>
          <p:cNvPr id="5" name="Picture 3" descr="C:\Users\bourgrj\Documents\2018 ONGOING\Venetoclax\ASH 2018\_Orals and Poster\M14-358 Update ORAL\All Patients CR-CRi.png">
            <a:extLst>
              <a:ext uri="{FF2B5EF4-FFF2-40B4-BE49-F238E27FC236}">
                <a16:creationId xmlns:a16="http://schemas.microsoft.com/office/drawing/2014/main" id="{F36071A9-8F1F-684D-967B-43D1BD0412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431" y="1488907"/>
            <a:ext cx="4299285" cy="41154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F9B9BF62-EF11-3E40-AAEC-65C4C03DE2C8}"/>
              </a:ext>
            </a:extLst>
          </p:cNvPr>
          <p:cNvGraphicFramePr>
            <a:graphicFrameLocks noGrp="1"/>
          </p:cNvGraphicFramePr>
          <p:nvPr/>
        </p:nvGraphicFramePr>
        <p:xfrm>
          <a:off x="4699849" y="2602419"/>
          <a:ext cx="7279448" cy="1653161"/>
        </p:xfrm>
        <a:graphic>
          <a:graphicData uri="http://schemas.openxmlformats.org/drawingml/2006/table">
            <a:tbl>
              <a:tblPr/>
              <a:tblGrid>
                <a:gridCol w="4019519">
                  <a:extLst>
                    <a:ext uri="{9D8B030D-6E8A-4147-A177-3AD203B41FA5}">
                      <a16:colId xmlns:a16="http://schemas.microsoft.com/office/drawing/2014/main" val="20000"/>
                    </a:ext>
                  </a:extLst>
                </a:gridCol>
                <a:gridCol w="1616182">
                  <a:extLst>
                    <a:ext uri="{9D8B030D-6E8A-4147-A177-3AD203B41FA5}">
                      <a16:colId xmlns:a16="http://schemas.microsoft.com/office/drawing/2014/main" val="20001"/>
                    </a:ext>
                  </a:extLst>
                </a:gridCol>
                <a:gridCol w="1643747">
                  <a:extLst>
                    <a:ext uri="{9D8B030D-6E8A-4147-A177-3AD203B41FA5}">
                      <a16:colId xmlns:a16="http://schemas.microsoft.com/office/drawing/2014/main" val="20002"/>
                    </a:ext>
                  </a:extLst>
                </a:gridCol>
              </a:tblGrid>
              <a:tr h="342836">
                <a:tc>
                  <a:txBody>
                    <a:bodyPr/>
                    <a:lstStyle/>
                    <a:p>
                      <a:pPr marL="0" marR="0">
                        <a:lnSpc>
                          <a:spcPct val="115000"/>
                        </a:lnSpc>
                        <a:spcBef>
                          <a:spcPts val="0"/>
                        </a:spcBef>
                        <a:spcAft>
                          <a:spcPts val="0"/>
                        </a:spcAft>
                      </a:pPr>
                      <a:r>
                        <a:rPr lang="en-US" sz="2000" b="1" dirty="0">
                          <a:solidFill>
                            <a:schemeClr val="bg1"/>
                          </a:solidFill>
                          <a:effectLst/>
                          <a:latin typeface="Calibri"/>
                          <a:ea typeface="Times New Roman"/>
                          <a:cs typeface="Calibri"/>
                        </a:rPr>
                        <a:t> </a:t>
                      </a:r>
                      <a:endParaRPr lang="en-US" sz="2000" b="1" i="0" dirty="0">
                        <a:solidFill>
                          <a:schemeClr val="bg1"/>
                        </a:solidFill>
                        <a:effectLst/>
                        <a:latin typeface="Calibri"/>
                        <a:ea typeface="Calibri"/>
                        <a:cs typeface="Times New Roman"/>
                      </a:endParaRPr>
                    </a:p>
                  </a:txBody>
                  <a:tcPr marL="13583" marR="13583" marT="13583" marB="0" anchor="b">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C77"/>
                    </a:solidFill>
                  </a:tcPr>
                </a:tc>
                <a:tc>
                  <a:txBody>
                    <a:bodyPr/>
                    <a:lstStyle/>
                    <a:p>
                      <a:pPr algn="ctr" fontAlgn="b"/>
                      <a:r>
                        <a:rPr lang="en-US" sz="2000" b="1" i="0" u="none" strike="noStrike" dirty="0">
                          <a:solidFill>
                            <a:srgbClr val="FFFFFF"/>
                          </a:solidFill>
                          <a:effectLst/>
                          <a:latin typeface="Calibri"/>
                        </a:rPr>
                        <a:t>Ven</a:t>
                      </a:r>
                      <a:r>
                        <a:rPr lang="en-US" sz="2000" b="1" i="0" u="none" strike="noStrike" baseline="0" dirty="0">
                          <a:solidFill>
                            <a:srgbClr val="FFFFFF"/>
                          </a:solidFill>
                          <a:effectLst/>
                          <a:latin typeface="Calibri"/>
                        </a:rPr>
                        <a:t> + Aza</a:t>
                      </a:r>
                      <a:endParaRPr lang="en-US" sz="2000" b="1" i="0" u="none" strike="noStrike" dirty="0">
                        <a:solidFill>
                          <a:srgbClr val="FFFFFF"/>
                        </a:solidFill>
                        <a:effectLst/>
                        <a:latin typeface="Calibri"/>
                      </a:endParaRPr>
                    </a:p>
                  </a:txBody>
                  <a:tcPr marL="13583" marR="13583" marT="13583" marB="0" anchor="b">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C77"/>
                    </a:solidFill>
                  </a:tcPr>
                </a:tc>
                <a:tc>
                  <a:txBody>
                    <a:bodyPr/>
                    <a:lstStyle/>
                    <a:p>
                      <a:pPr algn="ctr" fontAlgn="b"/>
                      <a:r>
                        <a:rPr lang="en-US" sz="2000" b="1" i="0" u="none" strike="noStrike" dirty="0">
                          <a:solidFill>
                            <a:srgbClr val="FFFFFF"/>
                          </a:solidFill>
                          <a:effectLst/>
                          <a:latin typeface="Calibri"/>
                        </a:rPr>
                        <a:t>Ven</a:t>
                      </a:r>
                      <a:r>
                        <a:rPr lang="en-US" sz="2000" b="1" i="0" u="none" strike="noStrike" baseline="0" dirty="0">
                          <a:solidFill>
                            <a:srgbClr val="FFFFFF"/>
                          </a:solidFill>
                          <a:effectLst/>
                          <a:latin typeface="Calibri"/>
                        </a:rPr>
                        <a:t> + Dec</a:t>
                      </a:r>
                      <a:endParaRPr lang="en-US" sz="2000" b="1" i="0" u="none" strike="noStrike" dirty="0">
                        <a:solidFill>
                          <a:srgbClr val="FFFFFF"/>
                        </a:solidFill>
                        <a:effectLst/>
                        <a:latin typeface="Calibri"/>
                      </a:endParaRPr>
                    </a:p>
                  </a:txBody>
                  <a:tcPr marL="13583" marR="13583" marT="13583" marB="0" anchor="b">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C77"/>
                    </a:solidFill>
                  </a:tcPr>
                </a:tc>
                <a:extLst>
                  <a:ext uri="{0D108BD9-81ED-4DB2-BD59-A6C34878D82A}">
                    <a16:rowId xmlns:a16="http://schemas.microsoft.com/office/drawing/2014/main" val="10000"/>
                  </a:ext>
                </a:extLst>
              </a:tr>
              <a:tr h="679152">
                <a:tc>
                  <a:txBody>
                    <a:bodyPr/>
                    <a:lstStyle/>
                    <a:p>
                      <a:pPr marL="0" marR="0">
                        <a:lnSpc>
                          <a:spcPct val="115000"/>
                        </a:lnSpc>
                        <a:spcBef>
                          <a:spcPts val="0"/>
                        </a:spcBef>
                        <a:spcAft>
                          <a:spcPts val="0"/>
                        </a:spcAft>
                      </a:pPr>
                      <a:r>
                        <a:rPr lang="en-US" sz="2000" b="1" dirty="0">
                          <a:solidFill>
                            <a:schemeClr val="tx1"/>
                          </a:solidFill>
                          <a:effectLst/>
                          <a:latin typeface="Calibri"/>
                          <a:ea typeface="Calibri"/>
                          <a:cs typeface="Times New Roman"/>
                        </a:rPr>
                        <a:t>Time to CR</a:t>
                      </a:r>
                    </a:p>
                    <a:p>
                      <a:pPr marL="0" marR="0">
                        <a:lnSpc>
                          <a:spcPct val="115000"/>
                        </a:lnSpc>
                        <a:spcBef>
                          <a:spcPts val="0"/>
                        </a:spcBef>
                        <a:spcAft>
                          <a:spcPts val="0"/>
                        </a:spcAft>
                      </a:pPr>
                      <a:r>
                        <a:rPr lang="en-US" sz="2000" baseline="0" dirty="0">
                          <a:solidFill>
                            <a:schemeClr val="tx1"/>
                          </a:solidFill>
                          <a:effectLst/>
                          <a:latin typeface="Calibri"/>
                          <a:ea typeface="Calibri"/>
                          <a:cs typeface="Times New Roman"/>
                        </a:rPr>
                        <a:t>median (range)</a:t>
                      </a:r>
                      <a:endParaRPr lang="en-US" sz="2000" dirty="0">
                        <a:solidFill>
                          <a:schemeClr val="tx1"/>
                        </a:solidFill>
                        <a:effectLst/>
                        <a:latin typeface="Calibri"/>
                        <a:ea typeface="Calibri"/>
                        <a:cs typeface="Times New Roman"/>
                      </a:endParaRPr>
                    </a:p>
                  </a:txBody>
                  <a:tcPr marL="97798" marR="97798" marT="0" marB="0" anchor="b">
                    <a:lnL>
                      <a:noFill/>
                    </a:lnL>
                    <a:lnR>
                      <a:noFill/>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BCDD6"/>
                    </a:solidFill>
                  </a:tcPr>
                </a:tc>
                <a:tc>
                  <a:txBody>
                    <a:bodyPr/>
                    <a:lstStyle/>
                    <a:p>
                      <a:pPr marL="0" marR="0" algn="ctr">
                        <a:lnSpc>
                          <a:spcPct val="115000"/>
                        </a:lnSpc>
                        <a:spcBef>
                          <a:spcPts val="0"/>
                        </a:spcBef>
                        <a:spcAft>
                          <a:spcPts val="0"/>
                        </a:spcAft>
                      </a:pPr>
                      <a:r>
                        <a:rPr lang="en-US" sz="2000" dirty="0">
                          <a:solidFill>
                            <a:schemeClr val="tx1"/>
                          </a:solidFill>
                          <a:effectLst/>
                          <a:latin typeface="Calibri"/>
                          <a:ea typeface="Calibri"/>
                          <a:cs typeface="Times New Roman"/>
                        </a:rPr>
                        <a:t>1.2 (</a:t>
                      </a:r>
                      <a:r>
                        <a:rPr lang="en-US" sz="2000" dirty="0">
                          <a:solidFill>
                            <a:schemeClr val="tx1"/>
                          </a:solidFill>
                          <a:latin typeface="Calibri" panose="020F0502020204030204" pitchFamily="34" charset="0"/>
                          <a:cs typeface="Calibri" panose="020F0502020204030204" pitchFamily="34" charset="0"/>
                        </a:rPr>
                        <a:t>0.7</a:t>
                      </a:r>
                      <a:r>
                        <a:rPr lang="en-US" sz="2000" dirty="0">
                          <a:solidFill>
                            <a:schemeClr val="tx1"/>
                          </a:solidFill>
                          <a:latin typeface="Calibri"/>
                          <a:cs typeface="Calibri" panose="020F0502020204030204" pitchFamily="34" charset="0"/>
                        </a:rPr>
                        <a:t>–5.5)</a:t>
                      </a:r>
                      <a:endParaRPr lang="en-US" sz="2000" dirty="0">
                        <a:solidFill>
                          <a:schemeClr val="tx1"/>
                        </a:solidFill>
                        <a:effectLst/>
                        <a:latin typeface="Calibri"/>
                        <a:ea typeface="Calibri"/>
                        <a:cs typeface="Times New Roman"/>
                      </a:endParaRPr>
                    </a:p>
                  </a:txBody>
                  <a:tcPr marL="97798" marR="97798" marT="0" marB="0" anchor="b">
                    <a:lnL>
                      <a:noFill/>
                    </a:lnL>
                    <a:lnR>
                      <a:noFill/>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BCDD6"/>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dirty="0">
                          <a:solidFill>
                            <a:schemeClr val="tx1"/>
                          </a:solidFill>
                          <a:effectLst/>
                          <a:latin typeface="Calibri"/>
                          <a:ea typeface="Calibri"/>
                          <a:cs typeface="Times New Roman"/>
                        </a:rPr>
                        <a:t>1.9 (</a:t>
                      </a:r>
                      <a:r>
                        <a:rPr lang="en-US" sz="2000" dirty="0">
                          <a:solidFill>
                            <a:schemeClr val="tx1"/>
                          </a:solidFill>
                          <a:latin typeface="Calibri" panose="020F0502020204030204" pitchFamily="34" charset="0"/>
                          <a:cs typeface="Calibri" panose="020F0502020204030204" pitchFamily="34" charset="0"/>
                        </a:rPr>
                        <a:t>0.9</a:t>
                      </a:r>
                      <a:r>
                        <a:rPr lang="en-US" sz="2000" dirty="0">
                          <a:solidFill>
                            <a:schemeClr val="tx1"/>
                          </a:solidFill>
                          <a:latin typeface="Calibri"/>
                          <a:cs typeface="Calibri" panose="020F0502020204030204" pitchFamily="34" charset="0"/>
                        </a:rPr>
                        <a:t>–4.6)</a:t>
                      </a:r>
                      <a:endParaRPr lang="en-US" sz="2000" dirty="0">
                        <a:solidFill>
                          <a:schemeClr val="tx1"/>
                        </a:solidFill>
                        <a:effectLst/>
                        <a:latin typeface="Calibri"/>
                        <a:ea typeface="Calibri"/>
                        <a:cs typeface="Times New Roman"/>
                      </a:endParaRPr>
                    </a:p>
                  </a:txBody>
                  <a:tcPr marL="97798" marR="97798" marT="0" marB="0" anchor="b">
                    <a:lnL>
                      <a:noFill/>
                    </a:lnL>
                    <a:lnR>
                      <a:noFill/>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BCDD6"/>
                    </a:solidFill>
                  </a:tcPr>
                </a:tc>
                <a:extLst>
                  <a:ext uri="{0D108BD9-81ED-4DB2-BD59-A6C34878D82A}">
                    <a16:rowId xmlns:a16="http://schemas.microsoft.com/office/drawing/2014/main" val="10001"/>
                  </a:ext>
                </a:extLst>
              </a:tr>
              <a:tr h="629166">
                <a:tc>
                  <a:txBody>
                    <a:bodyPr/>
                    <a:lstStyle/>
                    <a:p>
                      <a:pPr marL="0" marR="0">
                        <a:lnSpc>
                          <a:spcPct val="115000"/>
                        </a:lnSpc>
                        <a:spcBef>
                          <a:spcPts val="0"/>
                        </a:spcBef>
                        <a:spcAft>
                          <a:spcPts val="0"/>
                        </a:spcAft>
                      </a:pPr>
                      <a:r>
                        <a:rPr lang="en-US" sz="1700" b="1" dirty="0">
                          <a:solidFill>
                            <a:schemeClr val="tx1"/>
                          </a:solidFill>
                          <a:effectLst/>
                          <a:latin typeface="Calibri"/>
                          <a:ea typeface="Calibri"/>
                          <a:cs typeface="Times New Roman"/>
                        </a:rPr>
                        <a:t>No.</a:t>
                      </a:r>
                      <a:r>
                        <a:rPr lang="en-US" sz="1700" b="1" baseline="0" dirty="0">
                          <a:solidFill>
                            <a:schemeClr val="tx1"/>
                          </a:solidFill>
                          <a:effectLst/>
                          <a:latin typeface="Calibri"/>
                          <a:ea typeface="Calibri"/>
                          <a:cs typeface="Times New Roman"/>
                        </a:rPr>
                        <a:t> of </a:t>
                      </a:r>
                      <a:r>
                        <a:rPr lang="en-US" sz="1700" b="1" dirty="0">
                          <a:solidFill>
                            <a:schemeClr val="tx1"/>
                          </a:solidFill>
                          <a:effectLst/>
                          <a:latin typeface="Calibri"/>
                          <a:ea typeface="Calibri"/>
                          <a:cs typeface="Times New Roman"/>
                        </a:rPr>
                        <a:t>treatment</a:t>
                      </a:r>
                      <a:r>
                        <a:rPr lang="en-US" sz="1700" b="1" baseline="0" dirty="0">
                          <a:solidFill>
                            <a:schemeClr val="tx1"/>
                          </a:solidFill>
                          <a:effectLst/>
                          <a:latin typeface="Calibri"/>
                          <a:ea typeface="Calibri"/>
                          <a:cs typeface="Times New Roman"/>
                        </a:rPr>
                        <a:t> cycles for these patients                                                             </a:t>
                      </a:r>
                      <a:r>
                        <a:rPr lang="en-US" sz="2000" baseline="0" dirty="0">
                          <a:solidFill>
                            <a:schemeClr val="tx1"/>
                          </a:solidFill>
                          <a:effectLst/>
                          <a:latin typeface="Calibri"/>
                          <a:ea typeface="Calibri"/>
                          <a:cs typeface="Times New Roman"/>
                        </a:rPr>
                        <a:t>median (range)</a:t>
                      </a:r>
                      <a:endParaRPr lang="en-US" sz="2000" dirty="0">
                        <a:solidFill>
                          <a:schemeClr val="tx1"/>
                        </a:solidFill>
                        <a:effectLst/>
                        <a:latin typeface="Calibri"/>
                        <a:ea typeface="Calibri"/>
                        <a:cs typeface="Times New Roman"/>
                      </a:endParaRPr>
                    </a:p>
                  </a:txBody>
                  <a:tcPr marL="97798" marR="97798"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8EC"/>
                    </a:solidFill>
                  </a:tcPr>
                </a:tc>
                <a:tc>
                  <a:txBody>
                    <a:bodyPr/>
                    <a:lstStyle/>
                    <a:p>
                      <a:pPr marL="0" marR="0" algn="ctr">
                        <a:lnSpc>
                          <a:spcPct val="115000"/>
                        </a:lnSpc>
                        <a:spcBef>
                          <a:spcPts val="0"/>
                        </a:spcBef>
                        <a:spcAft>
                          <a:spcPts val="0"/>
                        </a:spcAft>
                      </a:pPr>
                      <a:r>
                        <a:rPr lang="en-US" sz="2000" dirty="0">
                          <a:solidFill>
                            <a:schemeClr val="tx1"/>
                          </a:solidFill>
                          <a:effectLst/>
                          <a:latin typeface="Calibri"/>
                          <a:ea typeface="Calibri"/>
                          <a:cs typeface="Times New Roman"/>
                        </a:rPr>
                        <a:t>6.0 (</a:t>
                      </a:r>
                      <a:r>
                        <a:rPr lang="en-US" sz="2000" dirty="0">
                          <a:latin typeface="Calibri" panose="020F0502020204030204" pitchFamily="34" charset="0"/>
                          <a:cs typeface="Calibri" panose="020F0502020204030204" pitchFamily="34" charset="0"/>
                        </a:rPr>
                        <a:t>1</a:t>
                      </a:r>
                      <a:r>
                        <a:rPr lang="en-US" sz="2000" dirty="0">
                          <a:latin typeface="Calibri"/>
                          <a:cs typeface="Calibri" panose="020F0502020204030204" pitchFamily="34" charset="0"/>
                        </a:rPr>
                        <a:t>–32)</a:t>
                      </a:r>
                      <a:endParaRPr lang="en-US" sz="2000" dirty="0">
                        <a:solidFill>
                          <a:schemeClr val="tx1"/>
                        </a:solidFill>
                        <a:effectLst/>
                        <a:latin typeface="Calibri"/>
                        <a:ea typeface="Calibri"/>
                        <a:cs typeface="Times New Roman"/>
                      </a:endParaRPr>
                    </a:p>
                  </a:txBody>
                  <a:tcPr marL="97798" marR="97798"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8EC"/>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dirty="0">
                          <a:solidFill>
                            <a:schemeClr val="tx1"/>
                          </a:solidFill>
                          <a:effectLst/>
                          <a:latin typeface="Calibri"/>
                          <a:ea typeface="Calibri"/>
                          <a:cs typeface="Times New Roman"/>
                        </a:rPr>
                        <a:t>6.0 (</a:t>
                      </a:r>
                      <a:r>
                        <a:rPr lang="en-US" sz="2000" dirty="0">
                          <a:latin typeface="Calibri" panose="020F0502020204030204" pitchFamily="34" charset="0"/>
                          <a:cs typeface="Calibri" panose="020F0502020204030204" pitchFamily="34" charset="0"/>
                        </a:rPr>
                        <a:t>1</a:t>
                      </a:r>
                      <a:r>
                        <a:rPr lang="en-US" sz="2000" dirty="0">
                          <a:latin typeface="Calibri"/>
                          <a:cs typeface="Calibri" panose="020F0502020204030204" pitchFamily="34" charset="0"/>
                        </a:rPr>
                        <a:t>–29)</a:t>
                      </a:r>
                      <a:endParaRPr lang="en-US" sz="2000" dirty="0">
                        <a:solidFill>
                          <a:schemeClr val="tx1"/>
                        </a:solidFill>
                        <a:effectLst/>
                        <a:latin typeface="Calibri"/>
                        <a:ea typeface="Calibri"/>
                        <a:cs typeface="Times New Roman"/>
                      </a:endParaRPr>
                    </a:p>
                  </a:txBody>
                  <a:tcPr marL="97798" marR="97798" marT="0"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8EC"/>
                    </a:solid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13D10D56-EFA3-8C48-807B-2A6224B044A1}"/>
              </a:ext>
            </a:extLst>
          </p:cNvPr>
          <p:cNvSpPr txBox="1"/>
          <p:nvPr/>
        </p:nvSpPr>
        <p:spPr>
          <a:xfrm>
            <a:off x="0" y="6334780"/>
            <a:ext cx="20679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Pollyea et al, ASH 2018</a:t>
            </a:r>
          </a:p>
        </p:txBody>
      </p:sp>
    </p:spTree>
    <p:extLst>
      <p:ext uri="{BB962C8B-B14F-4D97-AF65-F5344CB8AC3E}">
        <p14:creationId xmlns:p14="http://schemas.microsoft.com/office/powerpoint/2010/main" val="994234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B347B-9001-BD4D-A71A-9E2F0A58E3D0}"/>
              </a:ext>
            </a:extLst>
          </p:cNvPr>
          <p:cNvSpPr>
            <a:spLocks noGrp="1"/>
          </p:cNvSpPr>
          <p:nvPr>
            <p:ph type="title"/>
          </p:nvPr>
        </p:nvSpPr>
        <p:spPr/>
        <p:txBody>
          <a:bodyPr>
            <a:normAutofit/>
          </a:bodyPr>
          <a:lstStyle/>
          <a:p>
            <a:r>
              <a:rPr lang="en-US" dirty="0"/>
              <a:t>Responses Occur Across the AML Landscape</a:t>
            </a:r>
          </a:p>
        </p:txBody>
      </p:sp>
      <p:pic>
        <p:nvPicPr>
          <p:cNvPr id="3" name="Picture 2" descr="C:\Users\bourgrj\Documents\2018 ONGOING\Venetoclax\ASH 2018\_Orals and Poster\M14-358 Update ORAL\CR CRi By Subgroup Bar Graph.png">
            <a:extLst>
              <a:ext uri="{FF2B5EF4-FFF2-40B4-BE49-F238E27FC236}">
                <a16:creationId xmlns:a16="http://schemas.microsoft.com/office/drawing/2014/main" id="{C6D05B24-971D-A94D-AF5A-1017B4E61A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0070" y="1614224"/>
            <a:ext cx="8891859" cy="44207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75751E-DC09-8442-AEF9-B153C5734E10}"/>
              </a:ext>
            </a:extLst>
          </p:cNvPr>
          <p:cNvSpPr txBox="1"/>
          <p:nvPr/>
        </p:nvSpPr>
        <p:spPr>
          <a:xfrm>
            <a:off x="0" y="6334780"/>
            <a:ext cx="20679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Pollyea et al, ASH 2018</a:t>
            </a:r>
          </a:p>
        </p:txBody>
      </p:sp>
    </p:spTree>
    <p:extLst>
      <p:ext uri="{BB962C8B-B14F-4D97-AF65-F5344CB8AC3E}">
        <p14:creationId xmlns:p14="http://schemas.microsoft.com/office/powerpoint/2010/main" val="361077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bourgrj\Documents\2018 ONGOING\Venetoclax\ASH 2018\_Orals and Poster\M14-358 Update ORAL\DOR.png">
            <a:extLst>
              <a:ext uri="{FF2B5EF4-FFF2-40B4-BE49-F238E27FC236}">
                <a16:creationId xmlns:a16="http://schemas.microsoft.com/office/drawing/2014/main" id="{06D3FEBA-050D-7748-8000-28E6489883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1231"/>
            <a:ext cx="6301737" cy="3463338"/>
          </a:xfrm>
          <a:prstGeom prst="rect">
            <a:avLst/>
          </a:prstGeom>
          <a:solidFill>
            <a:schemeClr val="bg1"/>
          </a:solidFill>
        </p:spPr>
      </p:pic>
      <p:pic>
        <p:nvPicPr>
          <p:cNvPr id="4" name="Picture 3" descr="C:\Users\bourgrj\Documents\2018 ONGOING\Venetoclax\ASH 2018\_Orals and Poster\M14-358 Update ORAL\OS.png">
            <a:extLst>
              <a:ext uri="{FF2B5EF4-FFF2-40B4-BE49-F238E27FC236}">
                <a16:creationId xmlns:a16="http://schemas.microsoft.com/office/drawing/2014/main" id="{B74327DF-7939-AA4F-A46D-D3197BC7A7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7966" y="3334871"/>
            <a:ext cx="6141728" cy="3319595"/>
          </a:xfrm>
          <a:prstGeom prst="rect">
            <a:avLst/>
          </a:prstGeom>
          <a:solidFill>
            <a:schemeClr val="bg1"/>
          </a:solidFill>
        </p:spPr>
      </p:pic>
      <p:sp>
        <p:nvSpPr>
          <p:cNvPr id="5" name="TextBox 4">
            <a:extLst>
              <a:ext uri="{FF2B5EF4-FFF2-40B4-BE49-F238E27FC236}">
                <a16:creationId xmlns:a16="http://schemas.microsoft.com/office/drawing/2014/main" id="{98F9D7EC-81C5-9C41-ABD8-76A0DAF7250E}"/>
              </a:ext>
            </a:extLst>
          </p:cNvPr>
          <p:cNvSpPr txBox="1"/>
          <p:nvPr/>
        </p:nvSpPr>
        <p:spPr>
          <a:xfrm>
            <a:off x="0" y="6334780"/>
            <a:ext cx="206793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Pollyea et al, ASH 2018</a:t>
            </a:r>
          </a:p>
        </p:txBody>
      </p:sp>
    </p:spTree>
    <p:extLst>
      <p:ext uri="{BB962C8B-B14F-4D97-AF65-F5344CB8AC3E}">
        <p14:creationId xmlns:p14="http://schemas.microsoft.com/office/powerpoint/2010/main" val="3888788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5F49-EAA9-104B-89E7-3E3F3B5FBF41}"/>
              </a:ext>
            </a:extLst>
          </p:cNvPr>
          <p:cNvSpPr>
            <a:spLocks noGrp="1"/>
          </p:cNvSpPr>
          <p:nvPr>
            <p:ph type="title"/>
          </p:nvPr>
        </p:nvSpPr>
        <p:spPr/>
        <p:txBody>
          <a:bodyPr/>
          <a:lstStyle/>
          <a:p>
            <a:r>
              <a:rPr lang="en-US" dirty="0"/>
              <a:t>Responses in Various Settings</a:t>
            </a:r>
          </a:p>
        </p:txBody>
      </p:sp>
      <p:pic>
        <p:nvPicPr>
          <p:cNvPr id="4" name="Picture 3">
            <a:extLst>
              <a:ext uri="{FF2B5EF4-FFF2-40B4-BE49-F238E27FC236}">
                <a16:creationId xmlns:a16="http://schemas.microsoft.com/office/drawing/2014/main" id="{C1B3995F-2AA8-B348-A517-3C90825D5821}"/>
              </a:ext>
            </a:extLst>
          </p:cNvPr>
          <p:cNvPicPr>
            <a:picLocks noChangeAspect="1"/>
          </p:cNvPicPr>
          <p:nvPr/>
        </p:nvPicPr>
        <p:blipFill>
          <a:blip r:embed="rId2"/>
          <a:stretch>
            <a:fillRect/>
          </a:stretch>
        </p:blipFill>
        <p:spPr>
          <a:xfrm>
            <a:off x="1323470" y="4429673"/>
            <a:ext cx="9576468" cy="2296981"/>
          </a:xfrm>
          <a:prstGeom prst="rect">
            <a:avLst/>
          </a:prstGeom>
        </p:spPr>
      </p:pic>
      <p:pic>
        <p:nvPicPr>
          <p:cNvPr id="6" name="Picture 5">
            <a:extLst>
              <a:ext uri="{FF2B5EF4-FFF2-40B4-BE49-F238E27FC236}">
                <a16:creationId xmlns:a16="http://schemas.microsoft.com/office/drawing/2014/main" id="{94501616-E9CB-A643-A861-567FBC53413D}"/>
              </a:ext>
            </a:extLst>
          </p:cNvPr>
          <p:cNvPicPr>
            <a:picLocks noChangeAspect="1"/>
          </p:cNvPicPr>
          <p:nvPr/>
        </p:nvPicPr>
        <p:blipFill>
          <a:blip r:embed="rId3"/>
          <a:stretch>
            <a:fillRect/>
          </a:stretch>
        </p:blipFill>
        <p:spPr>
          <a:xfrm>
            <a:off x="2427535" y="1376947"/>
            <a:ext cx="7347658" cy="3050673"/>
          </a:xfrm>
          <a:prstGeom prst="rect">
            <a:avLst/>
          </a:prstGeom>
        </p:spPr>
      </p:pic>
    </p:spTree>
    <p:extLst>
      <p:ext uri="{BB962C8B-B14F-4D97-AF65-F5344CB8AC3E}">
        <p14:creationId xmlns:p14="http://schemas.microsoft.com/office/powerpoint/2010/main" val="3927810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FE82A-5465-F946-AAB8-27C55B2B818A}"/>
              </a:ext>
            </a:extLst>
          </p:cNvPr>
          <p:cNvSpPr>
            <a:spLocks noGrp="1"/>
          </p:cNvSpPr>
          <p:nvPr>
            <p:ph type="title"/>
          </p:nvPr>
        </p:nvSpPr>
        <p:spPr/>
        <p:txBody>
          <a:bodyPr/>
          <a:lstStyle/>
          <a:p>
            <a:r>
              <a:rPr lang="en-US" dirty="0"/>
              <a:t>Disclosures for Daniel A </a:t>
            </a:r>
            <a:r>
              <a:rPr lang="en-US" dirty="0" err="1"/>
              <a:t>Pollyea</a:t>
            </a:r>
            <a:r>
              <a:rPr lang="en-US" dirty="0"/>
              <a:t>, MD</a:t>
            </a:r>
          </a:p>
        </p:txBody>
      </p:sp>
      <p:graphicFrame>
        <p:nvGraphicFramePr>
          <p:cNvPr id="4" name="Table 3">
            <a:extLst>
              <a:ext uri="{FF2B5EF4-FFF2-40B4-BE49-F238E27FC236}">
                <a16:creationId xmlns:a16="http://schemas.microsoft.com/office/drawing/2014/main" id="{753A08E1-7FD7-9346-B13F-C55A9890875C}"/>
              </a:ext>
            </a:extLst>
          </p:cNvPr>
          <p:cNvGraphicFramePr>
            <a:graphicFrameLocks noGrp="1"/>
          </p:cNvGraphicFramePr>
          <p:nvPr/>
        </p:nvGraphicFramePr>
        <p:xfrm>
          <a:off x="1539539" y="2075129"/>
          <a:ext cx="9112922" cy="3437851"/>
        </p:xfrm>
        <a:graphic>
          <a:graphicData uri="http://schemas.openxmlformats.org/drawingml/2006/table">
            <a:tbl>
              <a:tblPr firstRow="1" bandRow="1">
                <a:tableStyleId>{5C22544A-7EE6-4342-B048-85BDC9FD1C3A}</a:tableStyleId>
              </a:tblPr>
              <a:tblGrid>
                <a:gridCol w="3378481">
                  <a:extLst>
                    <a:ext uri="{9D8B030D-6E8A-4147-A177-3AD203B41FA5}">
                      <a16:colId xmlns:a16="http://schemas.microsoft.com/office/drawing/2014/main" val="1938729319"/>
                    </a:ext>
                  </a:extLst>
                </a:gridCol>
                <a:gridCol w="5734441">
                  <a:extLst>
                    <a:ext uri="{9D8B030D-6E8A-4147-A177-3AD203B41FA5}">
                      <a16:colId xmlns:a16="http://schemas.microsoft.com/office/drawing/2014/main" val="1024383943"/>
                    </a:ext>
                  </a:extLst>
                </a:gridCol>
              </a:tblGrid>
              <a:tr h="1052265">
                <a:tc>
                  <a:txBody>
                    <a:bodyPr/>
                    <a:lstStyle/>
                    <a:p>
                      <a:r>
                        <a:rPr lang="en-US" b="1" dirty="0">
                          <a:solidFill>
                            <a:schemeClr val="tx1"/>
                          </a:solidFill>
                          <a:latin typeface="Arial" panose="020B0604020202020204" pitchFamily="34" charset="0"/>
                          <a:cs typeface="Arial" panose="020B0604020202020204" pitchFamily="34" charset="0"/>
                        </a:rPr>
                        <a:t>Advisory Committee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latin typeface="Arial" panose="020B0604020202020204" pitchFamily="34" charset="0"/>
                          <a:cs typeface="Arial" panose="020B0604020202020204" pitchFamily="34" charset="0"/>
                        </a:rPr>
                        <a:t>AbbVie Inc, </a:t>
                      </a:r>
                      <a:r>
                        <a:rPr lang="en-US" b="0" dirty="0" err="1">
                          <a:solidFill>
                            <a:schemeClr val="tx1"/>
                          </a:solidFill>
                          <a:latin typeface="Arial" panose="020B0604020202020204" pitchFamily="34" charset="0"/>
                          <a:cs typeface="Arial" panose="020B0604020202020204" pitchFamily="34" charset="0"/>
                        </a:rPr>
                        <a:t>Agios</a:t>
                      </a:r>
                      <a:r>
                        <a:rPr lang="en-US" b="0" dirty="0">
                          <a:solidFill>
                            <a:schemeClr val="tx1"/>
                          </a:solidFill>
                          <a:latin typeface="Arial" panose="020B0604020202020204" pitchFamily="34" charset="0"/>
                          <a:cs typeface="Arial" panose="020B0604020202020204" pitchFamily="34" charset="0"/>
                        </a:rPr>
                        <a:t> Pharmaceuticals Inc, </a:t>
                      </a:r>
                      <a:r>
                        <a:rPr lang="en-US" b="0" dirty="0" err="1">
                          <a:solidFill>
                            <a:schemeClr val="tx1"/>
                          </a:solidFill>
                          <a:latin typeface="Arial" panose="020B0604020202020204" pitchFamily="34" charset="0"/>
                          <a:cs typeface="Arial" panose="020B0604020202020204" pitchFamily="34" charset="0"/>
                        </a:rPr>
                        <a:t>argenx</a:t>
                      </a:r>
                      <a:r>
                        <a:rPr lang="en-US" b="0" dirty="0">
                          <a:solidFill>
                            <a:schemeClr val="tx1"/>
                          </a:solidFill>
                          <a:latin typeface="Arial" panose="020B0604020202020204" pitchFamily="34" charset="0"/>
                          <a:cs typeface="Arial" panose="020B0604020202020204" pitchFamily="34" charset="0"/>
                        </a:rPr>
                        <a:t>, Celgene Corporation, </a:t>
                      </a:r>
                      <a:r>
                        <a:rPr lang="en-US" b="0" dirty="0" err="1">
                          <a:solidFill>
                            <a:schemeClr val="tx1"/>
                          </a:solidFill>
                          <a:latin typeface="Arial" panose="020B0604020202020204" pitchFamily="34" charset="0"/>
                          <a:cs typeface="Arial" panose="020B0604020202020204" pitchFamily="34" charset="0"/>
                        </a:rPr>
                        <a:t>Celyad</a:t>
                      </a:r>
                      <a:r>
                        <a:rPr lang="en-US" b="0" dirty="0">
                          <a:solidFill>
                            <a:schemeClr val="tx1"/>
                          </a:solidFill>
                          <a:latin typeface="Arial" panose="020B0604020202020204" pitchFamily="34" charset="0"/>
                          <a:cs typeface="Arial" panose="020B0604020202020204" pitchFamily="34" charset="0"/>
                        </a:rPr>
                        <a:t>, Forty Seven Inc, Gilead Sciences Inc, Janssen Biotech Inc, Pfizer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4154411"/>
                  </a:ext>
                </a:extLst>
              </a:tr>
              <a:tr h="1052265">
                <a:tc>
                  <a:txBody>
                    <a:bodyPr/>
                    <a:lstStyle/>
                    <a:p>
                      <a:r>
                        <a:rPr lang="en-US" b="1" dirty="0">
                          <a:solidFill>
                            <a:schemeClr val="tx1"/>
                          </a:solidFill>
                          <a:latin typeface="Arial" panose="020B0604020202020204" pitchFamily="34" charset="0"/>
                          <a:cs typeface="Arial" panose="020B0604020202020204" pitchFamily="34" charset="0"/>
                        </a:rPr>
                        <a:t>Consulting Agreements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latin typeface="Arial" panose="020B0604020202020204" pitchFamily="34" charset="0"/>
                          <a:cs typeface="Arial" panose="020B0604020202020204" pitchFamily="34" charset="0"/>
                        </a:rPr>
                        <a:t>AbbVie Inc, Astellas, Daiichi Sankyo Inc, Genentech, Takeda Oncology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5554510"/>
                  </a:ext>
                </a:extLst>
              </a:tr>
              <a:tr h="596736">
                <a:tc>
                  <a:txBody>
                    <a:bodyPr/>
                    <a:lstStyle/>
                    <a:p>
                      <a:r>
                        <a:rPr lang="en-US" b="1" dirty="0">
                          <a:solidFill>
                            <a:schemeClr val="tx1"/>
                          </a:solidFill>
                          <a:latin typeface="Arial" panose="020B0604020202020204" pitchFamily="34" charset="0"/>
                          <a:cs typeface="Arial" panose="020B0604020202020204" pitchFamily="34" charset="0"/>
                        </a:rPr>
                        <a:t>Contracted Research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latin typeface="Arial" panose="020B0604020202020204" pitchFamily="34" charset="0"/>
                          <a:cs typeface="Arial" panose="020B0604020202020204" pitchFamily="34" charset="0"/>
                        </a:rPr>
                        <a:t>AbbVie Inc, </a:t>
                      </a:r>
                      <a:r>
                        <a:rPr lang="en-US" b="0" dirty="0" err="1">
                          <a:solidFill>
                            <a:schemeClr val="tx1"/>
                          </a:solidFill>
                          <a:latin typeface="Arial" panose="020B0604020202020204" pitchFamily="34" charset="0"/>
                          <a:cs typeface="Arial" panose="020B0604020202020204" pitchFamily="34" charset="0"/>
                        </a:rPr>
                        <a:t>Agios</a:t>
                      </a:r>
                      <a:r>
                        <a:rPr lang="en-US" b="0" dirty="0">
                          <a:solidFill>
                            <a:schemeClr val="tx1"/>
                          </a:solidFill>
                          <a:latin typeface="Arial" panose="020B0604020202020204" pitchFamily="34" charset="0"/>
                          <a:cs typeface="Arial" panose="020B0604020202020204" pitchFamily="34" charset="0"/>
                        </a:rPr>
                        <a:t> Pharmaceuticals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469349"/>
                  </a:ext>
                </a:extLst>
              </a:tr>
              <a:tr h="736585">
                <a:tc>
                  <a:txBody>
                    <a:bodyPr/>
                    <a:lstStyle/>
                    <a:p>
                      <a:r>
                        <a:rPr lang="en-US" b="1" dirty="0">
                          <a:solidFill>
                            <a:schemeClr val="tx1"/>
                          </a:solidFill>
                          <a:latin typeface="Arial" panose="020B0604020202020204" pitchFamily="34" charset="0"/>
                          <a:cs typeface="Arial" panose="020B0604020202020204" pitchFamily="34" charset="0"/>
                        </a:rPr>
                        <a:t>Data and Safety Monitoring Board/Committee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err="1">
                          <a:solidFill>
                            <a:schemeClr val="tx1"/>
                          </a:solidFill>
                          <a:latin typeface="Arial" panose="020B0604020202020204" pitchFamily="34" charset="0"/>
                          <a:cs typeface="Arial" panose="020B0604020202020204" pitchFamily="34" charset="0"/>
                        </a:rPr>
                        <a:t>GlycoMimetics</a:t>
                      </a:r>
                      <a:r>
                        <a:rPr lang="en-US" b="0" dirty="0">
                          <a:solidFill>
                            <a:schemeClr val="tx1"/>
                          </a:solidFill>
                          <a:latin typeface="Arial" panose="020B0604020202020204" pitchFamily="34" charset="0"/>
                          <a:cs typeface="Arial" panose="020B0604020202020204" pitchFamily="34" charset="0"/>
                        </a:rPr>
                        <a:t> Inc, </a:t>
                      </a:r>
                      <a:r>
                        <a:rPr lang="en-US" b="0" dirty="0" err="1">
                          <a:solidFill>
                            <a:schemeClr val="tx1"/>
                          </a:solidFill>
                          <a:latin typeface="Arial" panose="020B0604020202020204" pitchFamily="34" charset="0"/>
                          <a:cs typeface="Arial" panose="020B0604020202020204" pitchFamily="34" charset="0"/>
                        </a:rPr>
                        <a:t>Tolero</a:t>
                      </a:r>
                      <a:r>
                        <a:rPr lang="en-US" b="0" dirty="0">
                          <a:solidFill>
                            <a:schemeClr val="tx1"/>
                          </a:solidFill>
                          <a:latin typeface="Arial" panose="020B0604020202020204" pitchFamily="34" charset="0"/>
                          <a:cs typeface="Arial" panose="020B0604020202020204" pitchFamily="34" charset="0"/>
                        </a:rPr>
                        <a:t> Pharmaceuticals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9263920"/>
                  </a:ext>
                </a:extLst>
              </a:tr>
            </a:tbl>
          </a:graphicData>
        </a:graphic>
      </p:graphicFrame>
    </p:spTree>
    <p:extLst>
      <p:ext uri="{BB962C8B-B14F-4D97-AF65-F5344CB8AC3E}">
        <p14:creationId xmlns:p14="http://schemas.microsoft.com/office/powerpoint/2010/main" val="427206558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81F40-CD8A-0643-8785-A497C31E1DAA}"/>
              </a:ext>
            </a:extLst>
          </p:cNvPr>
          <p:cNvSpPr>
            <a:spLocks noGrp="1"/>
          </p:cNvSpPr>
          <p:nvPr>
            <p:ph type="title"/>
          </p:nvPr>
        </p:nvSpPr>
        <p:spPr/>
        <p:txBody>
          <a:bodyPr/>
          <a:lstStyle/>
          <a:p>
            <a:r>
              <a:rPr lang="en-US" dirty="0"/>
              <a:t>Real World vs Ideal World</a:t>
            </a:r>
          </a:p>
        </p:txBody>
      </p:sp>
      <p:pic>
        <p:nvPicPr>
          <p:cNvPr id="5" name="Picture 4">
            <a:extLst>
              <a:ext uri="{FF2B5EF4-FFF2-40B4-BE49-F238E27FC236}">
                <a16:creationId xmlns:a16="http://schemas.microsoft.com/office/drawing/2014/main" id="{3ED1A940-B8C9-1D4B-BF30-6BBD8EA5DFA1}"/>
              </a:ext>
            </a:extLst>
          </p:cNvPr>
          <p:cNvPicPr>
            <a:picLocks noChangeAspect="1"/>
          </p:cNvPicPr>
          <p:nvPr/>
        </p:nvPicPr>
        <p:blipFill>
          <a:blip r:embed="rId2"/>
          <a:stretch>
            <a:fillRect/>
          </a:stretch>
        </p:blipFill>
        <p:spPr>
          <a:xfrm>
            <a:off x="232944" y="1457157"/>
            <a:ext cx="11860089" cy="2284663"/>
          </a:xfrm>
          <a:prstGeom prst="rect">
            <a:avLst/>
          </a:prstGeom>
        </p:spPr>
      </p:pic>
      <p:pic>
        <p:nvPicPr>
          <p:cNvPr id="7" name="Picture 6">
            <a:extLst>
              <a:ext uri="{FF2B5EF4-FFF2-40B4-BE49-F238E27FC236}">
                <a16:creationId xmlns:a16="http://schemas.microsoft.com/office/drawing/2014/main" id="{298B5182-C2E3-354B-8818-ACA10F3F1498}"/>
              </a:ext>
            </a:extLst>
          </p:cNvPr>
          <p:cNvPicPr>
            <a:picLocks noChangeAspect="1"/>
          </p:cNvPicPr>
          <p:nvPr/>
        </p:nvPicPr>
        <p:blipFill>
          <a:blip r:embed="rId3"/>
          <a:stretch>
            <a:fillRect/>
          </a:stretch>
        </p:blipFill>
        <p:spPr>
          <a:xfrm>
            <a:off x="1839833" y="3741821"/>
            <a:ext cx="8519360" cy="2965116"/>
          </a:xfrm>
          <a:prstGeom prst="rect">
            <a:avLst/>
          </a:prstGeom>
        </p:spPr>
      </p:pic>
      <p:sp>
        <p:nvSpPr>
          <p:cNvPr id="8" name="TextBox 7">
            <a:extLst>
              <a:ext uri="{FF2B5EF4-FFF2-40B4-BE49-F238E27FC236}">
                <a16:creationId xmlns:a16="http://schemas.microsoft.com/office/drawing/2014/main" id="{51273F71-B21B-774F-913D-0842162EFF80}"/>
              </a:ext>
            </a:extLst>
          </p:cNvPr>
          <p:cNvSpPr txBox="1"/>
          <p:nvPr/>
        </p:nvSpPr>
        <p:spPr>
          <a:xfrm>
            <a:off x="0" y="6249434"/>
            <a:ext cx="180473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Winters et al, Blood Advances, 2019</a:t>
            </a:r>
          </a:p>
        </p:txBody>
      </p:sp>
    </p:spTree>
    <p:extLst>
      <p:ext uri="{BB962C8B-B14F-4D97-AF65-F5344CB8AC3E}">
        <p14:creationId xmlns:p14="http://schemas.microsoft.com/office/powerpoint/2010/main" val="4247103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4DC0-0E83-104E-A768-C7958965014A}"/>
              </a:ext>
            </a:extLst>
          </p:cNvPr>
          <p:cNvSpPr>
            <a:spLocks noGrp="1"/>
          </p:cNvSpPr>
          <p:nvPr>
            <p:ph type="title"/>
          </p:nvPr>
        </p:nvSpPr>
        <p:spPr/>
        <p:txBody>
          <a:bodyPr/>
          <a:lstStyle/>
          <a:p>
            <a:r>
              <a:rPr lang="en-US" dirty="0"/>
              <a:t>Fantasy World</a:t>
            </a:r>
          </a:p>
        </p:txBody>
      </p:sp>
      <p:sp>
        <p:nvSpPr>
          <p:cNvPr id="3" name="Content Placeholder 2">
            <a:extLst>
              <a:ext uri="{FF2B5EF4-FFF2-40B4-BE49-F238E27FC236}">
                <a16:creationId xmlns:a16="http://schemas.microsoft.com/office/drawing/2014/main" id="{45F77CD3-FF59-0F47-A951-13CBB57B891C}"/>
              </a:ext>
            </a:extLst>
          </p:cNvPr>
          <p:cNvSpPr>
            <a:spLocks noGrp="1"/>
          </p:cNvSpPr>
          <p:nvPr>
            <p:ph idx="1"/>
          </p:nvPr>
        </p:nvSpPr>
        <p:spPr/>
        <p:txBody>
          <a:bodyPr/>
          <a:lstStyle/>
          <a:p>
            <a:r>
              <a:rPr lang="en-US" dirty="0"/>
              <a:t>If compared to a theoretical scenario where all the patients had been induced:</a:t>
            </a:r>
          </a:p>
          <a:p>
            <a:pPr lvl="1"/>
            <a:r>
              <a:rPr lang="en-US" dirty="0"/>
              <a:t>No difference in actual vs predicted response rate</a:t>
            </a:r>
          </a:p>
          <a:p>
            <a:pPr lvl="1"/>
            <a:r>
              <a:rPr lang="en-US" dirty="0"/>
              <a:t>Significant improvement in early death rate with </a:t>
            </a:r>
            <a:r>
              <a:rPr lang="en-US" dirty="0" err="1"/>
              <a:t>venetoclax</a:t>
            </a:r>
            <a:r>
              <a:rPr lang="en-US" dirty="0"/>
              <a:t> vs induction</a:t>
            </a:r>
          </a:p>
        </p:txBody>
      </p:sp>
      <p:sp>
        <p:nvSpPr>
          <p:cNvPr id="4" name="TextBox 3">
            <a:extLst>
              <a:ext uri="{FF2B5EF4-FFF2-40B4-BE49-F238E27FC236}">
                <a16:creationId xmlns:a16="http://schemas.microsoft.com/office/drawing/2014/main" id="{6DD99D26-98DB-604D-94B4-21098FF9F20E}"/>
              </a:ext>
            </a:extLst>
          </p:cNvPr>
          <p:cNvSpPr txBox="1"/>
          <p:nvPr/>
        </p:nvSpPr>
        <p:spPr>
          <a:xfrm>
            <a:off x="0" y="6550223"/>
            <a:ext cx="328462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Winters et al, Blood Advances, 2019</a:t>
            </a:r>
          </a:p>
        </p:txBody>
      </p:sp>
    </p:spTree>
    <p:extLst>
      <p:ext uri="{BB962C8B-B14F-4D97-AF65-F5344CB8AC3E}">
        <p14:creationId xmlns:p14="http://schemas.microsoft.com/office/powerpoint/2010/main" val="148299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20A8-1765-0F48-81A9-4320D75CEEB1}"/>
              </a:ext>
            </a:extLst>
          </p:cNvPr>
          <p:cNvSpPr>
            <a:spLocks noGrp="1"/>
          </p:cNvSpPr>
          <p:nvPr>
            <p:ph type="title"/>
          </p:nvPr>
        </p:nvSpPr>
        <p:spPr/>
        <p:txBody>
          <a:bodyPr/>
          <a:lstStyle/>
          <a:p>
            <a:r>
              <a:rPr lang="en-US" dirty="0"/>
              <a:t>Future Directions: Combination Therapies</a:t>
            </a:r>
          </a:p>
        </p:txBody>
      </p:sp>
      <p:sp>
        <p:nvSpPr>
          <p:cNvPr id="3" name="Content Placeholder 2">
            <a:extLst>
              <a:ext uri="{FF2B5EF4-FFF2-40B4-BE49-F238E27FC236}">
                <a16:creationId xmlns:a16="http://schemas.microsoft.com/office/drawing/2014/main" id="{62BBCAD6-0C15-404D-9608-2F20792E88AC}"/>
              </a:ext>
            </a:extLst>
          </p:cNvPr>
          <p:cNvSpPr>
            <a:spLocks noGrp="1"/>
          </p:cNvSpPr>
          <p:nvPr>
            <p:ph idx="1"/>
          </p:nvPr>
        </p:nvSpPr>
        <p:spPr/>
        <p:txBody>
          <a:bodyPr/>
          <a:lstStyle/>
          <a:p>
            <a:r>
              <a:rPr lang="en-US" dirty="0"/>
              <a:t>Low Intensity Triplets</a:t>
            </a:r>
          </a:p>
          <a:p>
            <a:pPr lvl="1"/>
            <a:r>
              <a:rPr lang="en-US" dirty="0"/>
              <a:t>With other </a:t>
            </a:r>
            <a:r>
              <a:rPr lang="en-US" dirty="0" err="1"/>
              <a:t>genomically</a:t>
            </a:r>
            <a:r>
              <a:rPr lang="en-US" dirty="0"/>
              <a:t> defined targeted therapies</a:t>
            </a:r>
          </a:p>
          <a:p>
            <a:pPr lvl="1"/>
            <a:r>
              <a:rPr lang="en-US" dirty="0"/>
              <a:t>With other BCL-2 family members</a:t>
            </a:r>
          </a:p>
          <a:p>
            <a:pPr marL="228600" lvl="1" indent="0">
              <a:buNone/>
            </a:pPr>
            <a:endParaRPr lang="en-US" dirty="0"/>
          </a:p>
          <a:p>
            <a:r>
              <a:rPr lang="en-US" dirty="0"/>
              <a:t>With intensive chemotherapy</a:t>
            </a:r>
          </a:p>
          <a:p>
            <a:pPr lvl="1"/>
            <a:r>
              <a:rPr lang="en-US" dirty="0"/>
              <a:t>Up front</a:t>
            </a:r>
          </a:p>
          <a:p>
            <a:pPr lvl="1"/>
            <a:r>
              <a:rPr lang="en-US" dirty="0"/>
              <a:t>Salvage</a:t>
            </a:r>
          </a:p>
          <a:p>
            <a:endParaRPr lang="en-US" dirty="0"/>
          </a:p>
        </p:txBody>
      </p:sp>
    </p:spTree>
    <p:extLst>
      <p:ext uri="{BB962C8B-B14F-4D97-AF65-F5344CB8AC3E}">
        <p14:creationId xmlns:p14="http://schemas.microsoft.com/office/powerpoint/2010/main" val="2151465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017B-8716-E040-BB11-29514E2C69E6}"/>
              </a:ext>
            </a:extLst>
          </p:cNvPr>
          <p:cNvSpPr>
            <a:spLocks noGrp="1"/>
          </p:cNvSpPr>
          <p:nvPr>
            <p:ph type="title"/>
          </p:nvPr>
        </p:nvSpPr>
        <p:spPr/>
        <p:txBody>
          <a:bodyPr/>
          <a:lstStyle/>
          <a:p>
            <a:r>
              <a:rPr lang="en-US" dirty="0"/>
              <a:t>Future Directions: New Settings</a:t>
            </a:r>
          </a:p>
        </p:txBody>
      </p:sp>
      <p:sp>
        <p:nvSpPr>
          <p:cNvPr id="3" name="Content Placeholder 2">
            <a:extLst>
              <a:ext uri="{FF2B5EF4-FFF2-40B4-BE49-F238E27FC236}">
                <a16:creationId xmlns:a16="http://schemas.microsoft.com/office/drawing/2014/main" id="{F67277BD-4E6E-9342-96AA-988EE3DEBD95}"/>
              </a:ext>
            </a:extLst>
          </p:cNvPr>
          <p:cNvSpPr>
            <a:spLocks noGrp="1"/>
          </p:cNvSpPr>
          <p:nvPr>
            <p:ph idx="1"/>
          </p:nvPr>
        </p:nvSpPr>
        <p:spPr/>
        <p:txBody>
          <a:bodyPr/>
          <a:lstStyle/>
          <a:p>
            <a:r>
              <a:rPr lang="en-US" dirty="0"/>
              <a:t>Older “fit” patients</a:t>
            </a:r>
          </a:p>
          <a:p>
            <a:r>
              <a:rPr lang="en-US" dirty="0"/>
              <a:t>Younger “fit” patients</a:t>
            </a:r>
          </a:p>
          <a:p>
            <a:r>
              <a:rPr lang="en-US" dirty="0"/>
              <a:t>Relapsed AML</a:t>
            </a:r>
          </a:p>
          <a:p>
            <a:r>
              <a:rPr lang="en-US" dirty="0"/>
              <a:t>Maintenance strategies</a:t>
            </a:r>
          </a:p>
        </p:txBody>
      </p:sp>
    </p:spTree>
    <p:extLst>
      <p:ext uri="{BB962C8B-B14F-4D97-AF65-F5344CB8AC3E}">
        <p14:creationId xmlns:p14="http://schemas.microsoft.com/office/powerpoint/2010/main" val="2248979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4D6E-6609-764D-B255-70777B2F633A}"/>
              </a:ext>
            </a:extLst>
          </p:cNvPr>
          <p:cNvSpPr>
            <a:spLocks noGrp="1"/>
          </p:cNvSpPr>
          <p:nvPr>
            <p:ph type="title"/>
          </p:nvPr>
        </p:nvSpPr>
        <p:spPr>
          <a:xfrm>
            <a:off x="838200" y="99010"/>
            <a:ext cx="10515600" cy="1325563"/>
          </a:xfrm>
        </p:spPr>
        <p:txBody>
          <a:bodyPr/>
          <a:lstStyle/>
          <a:p>
            <a:pPr algn="ctr"/>
            <a:r>
              <a:rPr lang="en-US" dirty="0" err="1">
                <a:solidFill>
                  <a:schemeClr val="bg1"/>
                </a:solidFill>
              </a:rPr>
              <a:t>Ms</a:t>
            </a:r>
            <a:r>
              <a:rPr lang="en-US" dirty="0">
                <a:solidFill>
                  <a:schemeClr val="bg1"/>
                </a:solidFill>
              </a:rPr>
              <a:t> Hewitt Case #1</a:t>
            </a:r>
          </a:p>
        </p:txBody>
      </p:sp>
      <p:sp>
        <p:nvSpPr>
          <p:cNvPr id="3" name="Content Placeholder 2">
            <a:extLst>
              <a:ext uri="{FF2B5EF4-FFF2-40B4-BE49-F238E27FC236}">
                <a16:creationId xmlns:a16="http://schemas.microsoft.com/office/drawing/2014/main" id="{884C81D0-2B28-E34C-924E-67D5ED4F75B9}"/>
              </a:ext>
            </a:extLst>
          </p:cNvPr>
          <p:cNvSpPr>
            <a:spLocks noGrp="1"/>
          </p:cNvSpPr>
          <p:nvPr>
            <p:ph idx="1"/>
          </p:nvPr>
        </p:nvSpPr>
        <p:spPr>
          <a:xfrm>
            <a:off x="838200" y="1420837"/>
            <a:ext cx="10515600" cy="5072038"/>
          </a:xfrm>
        </p:spPr>
        <p:txBody>
          <a:bodyPr>
            <a:normAutofit fontScale="85000" lnSpcReduction="20000"/>
          </a:bodyPr>
          <a:lstStyle/>
          <a:p>
            <a:pPr>
              <a:lnSpc>
                <a:spcPct val="120000"/>
              </a:lnSpc>
            </a:pPr>
            <a:r>
              <a:rPr lang="en-US" dirty="0">
                <a:solidFill>
                  <a:schemeClr val="bg1"/>
                </a:solidFill>
              </a:rPr>
              <a:t>He decides to proceed with decitabine + </a:t>
            </a:r>
            <a:r>
              <a:rPr lang="en-US" dirty="0" err="1">
                <a:solidFill>
                  <a:schemeClr val="bg1"/>
                </a:solidFill>
              </a:rPr>
              <a:t>venetoclax</a:t>
            </a:r>
            <a:endParaRPr lang="en-US" dirty="0">
              <a:solidFill>
                <a:schemeClr val="bg1"/>
              </a:solidFill>
            </a:endParaRPr>
          </a:p>
          <a:p>
            <a:pPr>
              <a:lnSpc>
                <a:spcPct val="120000"/>
              </a:lnSpc>
            </a:pPr>
            <a:r>
              <a:rPr lang="en-US" dirty="0">
                <a:solidFill>
                  <a:schemeClr val="bg1"/>
                </a:solidFill>
              </a:rPr>
              <a:t>When starting a patient on therapy we educate about potential SE’s</a:t>
            </a:r>
          </a:p>
          <a:p>
            <a:pPr lvl="1">
              <a:lnSpc>
                <a:spcPct val="120000"/>
              </a:lnSpc>
            </a:pPr>
            <a:r>
              <a:rPr lang="en-US" dirty="0" err="1">
                <a:solidFill>
                  <a:schemeClr val="bg1"/>
                </a:solidFill>
              </a:rPr>
              <a:t>Cytopenias</a:t>
            </a:r>
            <a:r>
              <a:rPr lang="en-US" dirty="0">
                <a:solidFill>
                  <a:schemeClr val="bg1"/>
                </a:solidFill>
              </a:rPr>
              <a:t> requiring transfusion support &amp; dose adjustments/interruptions</a:t>
            </a:r>
          </a:p>
          <a:p>
            <a:pPr lvl="1">
              <a:lnSpc>
                <a:spcPct val="120000"/>
              </a:lnSpc>
            </a:pPr>
            <a:r>
              <a:rPr lang="en-US" dirty="0">
                <a:solidFill>
                  <a:schemeClr val="bg1"/>
                </a:solidFill>
              </a:rPr>
              <a:t>Risk of life threatening infections +/- bleeding complications</a:t>
            </a:r>
          </a:p>
          <a:p>
            <a:pPr lvl="1">
              <a:lnSpc>
                <a:spcPct val="120000"/>
              </a:lnSpc>
            </a:pPr>
            <a:r>
              <a:rPr lang="en-US" dirty="0">
                <a:solidFill>
                  <a:schemeClr val="bg1"/>
                </a:solidFill>
              </a:rPr>
              <a:t>Fatigue from therapy</a:t>
            </a:r>
          </a:p>
          <a:p>
            <a:pPr lvl="1">
              <a:lnSpc>
                <a:spcPct val="120000"/>
              </a:lnSpc>
            </a:pPr>
            <a:r>
              <a:rPr lang="en-US" dirty="0">
                <a:solidFill>
                  <a:schemeClr val="bg1"/>
                </a:solidFill>
              </a:rPr>
              <a:t>GI toxicities</a:t>
            </a:r>
          </a:p>
          <a:p>
            <a:pPr lvl="1">
              <a:lnSpc>
                <a:spcPct val="120000"/>
              </a:lnSpc>
            </a:pPr>
            <a:r>
              <a:rPr lang="en-US" dirty="0">
                <a:solidFill>
                  <a:schemeClr val="bg1"/>
                </a:solidFill>
              </a:rPr>
              <a:t>Need to protect &amp; monitor for TLS, AKI, other organ toxicities</a:t>
            </a:r>
          </a:p>
          <a:p>
            <a:pPr lvl="1">
              <a:lnSpc>
                <a:spcPct val="120000"/>
              </a:lnSpc>
            </a:pPr>
            <a:r>
              <a:rPr lang="en-US" dirty="0">
                <a:solidFill>
                  <a:schemeClr val="bg1"/>
                </a:solidFill>
              </a:rPr>
              <a:t>Medication adherence with oral therapies</a:t>
            </a:r>
          </a:p>
          <a:p>
            <a:pPr>
              <a:lnSpc>
                <a:spcPct val="120000"/>
              </a:lnSpc>
            </a:pPr>
            <a:r>
              <a:rPr lang="en-US" dirty="0">
                <a:solidFill>
                  <a:schemeClr val="bg1"/>
                </a:solidFill>
              </a:rPr>
              <a:t>Patients generally get a little sicker before they get better</a:t>
            </a:r>
            <a:r>
              <a:rPr lang="en-US" dirty="0">
                <a:solidFill>
                  <a:schemeClr val="bg1"/>
                </a:solidFill>
                <a:sym typeface="Wingdings" pitchFamily="2" charset="2"/>
              </a:rPr>
              <a:t> unique to our area of medicine</a:t>
            </a:r>
            <a:endParaRPr lang="en-US" dirty="0">
              <a:solidFill>
                <a:schemeClr val="bg1"/>
              </a:solidFill>
            </a:endParaRPr>
          </a:p>
          <a:p>
            <a:pPr>
              <a:lnSpc>
                <a:spcPct val="120000"/>
              </a:lnSpc>
            </a:pPr>
            <a:r>
              <a:rPr lang="en-US" dirty="0">
                <a:solidFill>
                  <a:schemeClr val="bg1"/>
                </a:solidFill>
              </a:rPr>
              <a:t>I also like to stress the importance of communication, open dialogue so we can help get patients through therapy</a:t>
            </a:r>
          </a:p>
        </p:txBody>
      </p:sp>
      <p:pic>
        <p:nvPicPr>
          <p:cNvPr id="5" name="Picture 8" descr="Picture 5.png">
            <a:extLst>
              <a:ext uri="{FF2B5EF4-FFF2-40B4-BE49-F238E27FC236}">
                <a16:creationId xmlns:a16="http://schemas.microsoft.com/office/drawing/2014/main" id="{3DFF26AA-8B30-5D4D-A1D1-236F838A8C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797F1F2-00B6-5E46-B4A6-A2C20B19F80B}"/>
              </a:ext>
            </a:extLst>
          </p:cNvPr>
          <p:cNvPicPr>
            <a:picLocks noChangeAspect="1"/>
          </p:cNvPicPr>
          <p:nvPr/>
        </p:nvPicPr>
        <p:blipFill>
          <a:blip r:embed="rId3"/>
          <a:stretch>
            <a:fillRect/>
          </a:stretch>
        </p:blipFill>
        <p:spPr>
          <a:xfrm>
            <a:off x="10016836" y="0"/>
            <a:ext cx="2175164" cy="743511"/>
          </a:xfrm>
          <a:prstGeom prst="rect">
            <a:avLst/>
          </a:prstGeom>
        </p:spPr>
      </p:pic>
    </p:spTree>
    <p:extLst>
      <p:ext uri="{BB962C8B-B14F-4D97-AF65-F5344CB8AC3E}">
        <p14:creationId xmlns:p14="http://schemas.microsoft.com/office/powerpoint/2010/main" val="3716267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4D6E-6609-764D-B255-70777B2F633A}"/>
              </a:ext>
            </a:extLst>
          </p:cNvPr>
          <p:cNvSpPr>
            <a:spLocks noGrp="1"/>
          </p:cNvSpPr>
          <p:nvPr>
            <p:ph type="title"/>
          </p:nvPr>
        </p:nvSpPr>
        <p:spPr>
          <a:xfrm>
            <a:off x="838200" y="99010"/>
            <a:ext cx="10515600" cy="1325563"/>
          </a:xfrm>
        </p:spPr>
        <p:txBody>
          <a:bodyPr/>
          <a:lstStyle/>
          <a:p>
            <a:pPr algn="ctr"/>
            <a:r>
              <a:rPr lang="en-US" dirty="0" err="1">
                <a:solidFill>
                  <a:schemeClr val="bg1"/>
                </a:solidFill>
              </a:rPr>
              <a:t>Ms</a:t>
            </a:r>
            <a:r>
              <a:rPr lang="en-US" dirty="0">
                <a:solidFill>
                  <a:schemeClr val="bg1"/>
                </a:solidFill>
              </a:rPr>
              <a:t> Hewitt Case #1</a:t>
            </a:r>
          </a:p>
        </p:txBody>
      </p:sp>
      <p:sp>
        <p:nvSpPr>
          <p:cNvPr id="3" name="Content Placeholder 2">
            <a:extLst>
              <a:ext uri="{FF2B5EF4-FFF2-40B4-BE49-F238E27FC236}">
                <a16:creationId xmlns:a16="http://schemas.microsoft.com/office/drawing/2014/main" id="{884C81D0-2B28-E34C-924E-67D5ED4F75B9}"/>
              </a:ext>
            </a:extLst>
          </p:cNvPr>
          <p:cNvSpPr>
            <a:spLocks noGrp="1"/>
          </p:cNvSpPr>
          <p:nvPr>
            <p:ph idx="1"/>
          </p:nvPr>
        </p:nvSpPr>
        <p:spPr>
          <a:xfrm>
            <a:off x="838200" y="1523583"/>
            <a:ext cx="10515600" cy="5072038"/>
          </a:xfrm>
        </p:spPr>
        <p:txBody>
          <a:bodyPr>
            <a:noAutofit/>
          </a:bodyPr>
          <a:lstStyle/>
          <a:p>
            <a:pPr>
              <a:lnSpc>
                <a:spcPct val="100000"/>
              </a:lnSpc>
            </a:pPr>
            <a:r>
              <a:rPr lang="en-US" dirty="0">
                <a:solidFill>
                  <a:schemeClr val="bg1"/>
                </a:solidFill>
              </a:rPr>
              <a:t>6/6/19 C1D1 5 day Decitabine + </a:t>
            </a:r>
            <a:r>
              <a:rPr lang="en-US" dirty="0" err="1">
                <a:solidFill>
                  <a:schemeClr val="bg1"/>
                </a:solidFill>
              </a:rPr>
              <a:t>venetoclax</a:t>
            </a:r>
            <a:r>
              <a:rPr lang="en-US" dirty="0">
                <a:solidFill>
                  <a:schemeClr val="bg1"/>
                </a:solidFill>
              </a:rPr>
              <a:t>. Complicated by prolonged neutropenia</a:t>
            </a:r>
          </a:p>
          <a:p>
            <a:pPr>
              <a:lnSpc>
                <a:spcPct val="100000"/>
              </a:lnSpc>
            </a:pPr>
            <a:r>
              <a:rPr lang="en-US" dirty="0">
                <a:solidFill>
                  <a:schemeClr val="bg1"/>
                </a:solidFill>
              </a:rPr>
              <a:t>7/1/19 </a:t>
            </a:r>
            <a:r>
              <a:rPr lang="en-US" dirty="0" err="1">
                <a:solidFill>
                  <a:schemeClr val="bg1"/>
                </a:solidFill>
              </a:rPr>
              <a:t>BMBx</a:t>
            </a:r>
            <a:r>
              <a:rPr lang="en-US" dirty="0">
                <a:solidFill>
                  <a:schemeClr val="bg1"/>
                </a:solidFill>
              </a:rPr>
              <a:t> no morphologic evidence of leukemia, 0.2% abnormal blasts by MRD flow consistent with morphologic leukemia-free state</a:t>
            </a:r>
          </a:p>
          <a:p>
            <a:pPr>
              <a:lnSpc>
                <a:spcPct val="100000"/>
              </a:lnSpc>
            </a:pPr>
            <a:r>
              <a:rPr lang="en-US" dirty="0">
                <a:solidFill>
                  <a:schemeClr val="bg1"/>
                </a:solidFill>
              </a:rPr>
              <a:t>7/3/19 C2D1 Dec/Ven with 25% dose reduction due to </a:t>
            </a:r>
            <a:r>
              <a:rPr lang="en-US" dirty="0" err="1">
                <a:solidFill>
                  <a:schemeClr val="bg1"/>
                </a:solidFill>
              </a:rPr>
              <a:t>cytopenias</a:t>
            </a:r>
            <a:r>
              <a:rPr lang="en-US" dirty="0">
                <a:solidFill>
                  <a:schemeClr val="bg1"/>
                </a:solidFill>
              </a:rPr>
              <a:t> &amp; MLFS</a:t>
            </a:r>
          </a:p>
          <a:p>
            <a:pPr lvl="1">
              <a:lnSpc>
                <a:spcPct val="100000"/>
              </a:lnSpc>
            </a:pPr>
            <a:r>
              <a:rPr lang="en-US" dirty="0">
                <a:solidFill>
                  <a:schemeClr val="bg1"/>
                </a:solidFill>
                <a:sym typeface="Wingdings" pitchFamily="2" charset="2"/>
              </a:rPr>
              <a:t> received only 3 days due to neutropenic fever hospitalization</a:t>
            </a:r>
          </a:p>
          <a:p>
            <a:pPr>
              <a:lnSpc>
                <a:spcPct val="100000"/>
              </a:lnSpc>
            </a:pPr>
            <a:r>
              <a:rPr lang="en-US" dirty="0">
                <a:solidFill>
                  <a:schemeClr val="bg1"/>
                </a:solidFill>
                <a:sym typeface="Wingdings" pitchFamily="2" charset="2"/>
              </a:rPr>
              <a:t>8/1/19 C3D1 dose reduced </a:t>
            </a:r>
            <a:r>
              <a:rPr lang="en-US" dirty="0" err="1">
                <a:solidFill>
                  <a:schemeClr val="bg1"/>
                </a:solidFill>
                <a:sym typeface="Wingdings" pitchFamily="2" charset="2"/>
              </a:rPr>
              <a:t>Dec+Ven</a:t>
            </a:r>
            <a:endParaRPr lang="en-US" dirty="0">
              <a:solidFill>
                <a:schemeClr val="bg1"/>
              </a:solidFill>
              <a:sym typeface="Wingdings" pitchFamily="2" charset="2"/>
            </a:endParaRPr>
          </a:p>
          <a:p>
            <a:pPr>
              <a:lnSpc>
                <a:spcPct val="100000"/>
              </a:lnSpc>
            </a:pPr>
            <a:r>
              <a:rPr lang="en-US" dirty="0">
                <a:solidFill>
                  <a:schemeClr val="bg1"/>
                </a:solidFill>
                <a:sym typeface="Wingdings" pitchFamily="2" charset="2"/>
              </a:rPr>
              <a:t>9/5/19 C4D1 with further dose reduction due to recurrent neutropenia  Dec 5 to 4 days &amp; Ven 28 to 14 days</a:t>
            </a:r>
            <a:endParaRPr lang="en-US" dirty="0">
              <a:solidFill>
                <a:schemeClr val="bg1"/>
              </a:solidFill>
            </a:endParaRPr>
          </a:p>
        </p:txBody>
      </p:sp>
      <p:pic>
        <p:nvPicPr>
          <p:cNvPr id="5" name="Picture 8" descr="Picture 5.png">
            <a:extLst>
              <a:ext uri="{FF2B5EF4-FFF2-40B4-BE49-F238E27FC236}">
                <a16:creationId xmlns:a16="http://schemas.microsoft.com/office/drawing/2014/main" id="{3DFF26AA-8B30-5D4D-A1D1-236F838A8C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797F1F2-00B6-5E46-B4A6-A2C20B19F80B}"/>
              </a:ext>
            </a:extLst>
          </p:cNvPr>
          <p:cNvPicPr>
            <a:picLocks noChangeAspect="1"/>
          </p:cNvPicPr>
          <p:nvPr/>
        </p:nvPicPr>
        <p:blipFill>
          <a:blip r:embed="rId3"/>
          <a:stretch>
            <a:fillRect/>
          </a:stretch>
        </p:blipFill>
        <p:spPr>
          <a:xfrm>
            <a:off x="10016836" y="0"/>
            <a:ext cx="2175164" cy="743511"/>
          </a:xfrm>
          <a:prstGeom prst="rect">
            <a:avLst/>
          </a:prstGeom>
        </p:spPr>
      </p:pic>
    </p:spTree>
    <p:extLst>
      <p:ext uri="{BB962C8B-B14F-4D97-AF65-F5344CB8AC3E}">
        <p14:creationId xmlns:p14="http://schemas.microsoft.com/office/powerpoint/2010/main" val="2488291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4D6E-6609-764D-B255-70777B2F633A}"/>
              </a:ext>
            </a:extLst>
          </p:cNvPr>
          <p:cNvSpPr>
            <a:spLocks noGrp="1"/>
          </p:cNvSpPr>
          <p:nvPr>
            <p:ph type="title"/>
          </p:nvPr>
        </p:nvSpPr>
        <p:spPr>
          <a:xfrm>
            <a:off x="3491345" y="-4763"/>
            <a:ext cx="5329631" cy="939945"/>
          </a:xfrm>
        </p:spPr>
        <p:txBody>
          <a:bodyPr>
            <a:normAutofit/>
          </a:bodyPr>
          <a:lstStyle/>
          <a:p>
            <a:pPr algn="ctr"/>
            <a:r>
              <a:rPr lang="en-US" sz="4400" dirty="0" err="1">
                <a:solidFill>
                  <a:schemeClr val="bg1"/>
                </a:solidFill>
              </a:rPr>
              <a:t>Ms</a:t>
            </a:r>
            <a:r>
              <a:rPr lang="en-US" sz="4400" dirty="0">
                <a:solidFill>
                  <a:schemeClr val="bg1"/>
                </a:solidFill>
              </a:rPr>
              <a:t> Hewitt Case #1</a:t>
            </a:r>
          </a:p>
        </p:txBody>
      </p:sp>
      <p:pic>
        <p:nvPicPr>
          <p:cNvPr id="8" name="Picture Placeholder 7">
            <a:extLst>
              <a:ext uri="{FF2B5EF4-FFF2-40B4-BE49-F238E27FC236}">
                <a16:creationId xmlns:a16="http://schemas.microsoft.com/office/drawing/2014/main" id="{5F512061-69B6-DD45-9BB0-C36D0B50BC85}"/>
              </a:ext>
            </a:extLst>
          </p:cNvPr>
          <p:cNvPicPr>
            <a:picLocks noGrp="1" noChangeAspect="1"/>
          </p:cNvPicPr>
          <p:nvPr>
            <p:ph type="pic" idx="1"/>
          </p:nvPr>
        </p:nvPicPr>
        <p:blipFill>
          <a:blip r:embed="rId2"/>
          <a:srcRect l="9172" r="9172"/>
          <a:stretch>
            <a:fillRect/>
          </a:stretch>
        </p:blipFill>
        <p:spPr>
          <a:xfrm>
            <a:off x="7726021" y="2576946"/>
            <a:ext cx="4237378" cy="3345872"/>
          </a:xfrm>
        </p:spPr>
      </p:pic>
      <p:sp>
        <p:nvSpPr>
          <p:cNvPr id="3" name="Content Placeholder 2">
            <a:extLst>
              <a:ext uri="{FF2B5EF4-FFF2-40B4-BE49-F238E27FC236}">
                <a16:creationId xmlns:a16="http://schemas.microsoft.com/office/drawing/2014/main" id="{884C81D0-2B28-E34C-924E-67D5ED4F75B9}"/>
              </a:ext>
            </a:extLst>
          </p:cNvPr>
          <p:cNvSpPr>
            <a:spLocks noGrp="1"/>
          </p:cNvSpPr>
          <p:nvPr>
            <p:ph type="body" sz="half" idx="2"/>
          </p:nvPr>
        </p:nvSpPr>
        <p:spPr>
          <a:xfrm>
            <a:off x="228601" y="935181"/>
            <a:ext cx="7339504" cy="5778439"/>
          </a:xfrm>
        </p:spPr>
        <p:txBody>
          <a:bodyPr>
            <a:normAutofit fontScale="85000" lnSpcReduction="20000"/>
          </a:bodyPr>
          <a:lstStyle/>
          <a:p>
            <a:pPr marL="0" indent="0">
              <a:lnSpc>
                <a:spcPct val="110000"/>
              </a:lnSpc>
              <a:buNone/>
            </a:pPr>
            <a:endParaRPr lang="en-US" dirty="0"/>
          </a:p>
          <a:p>
            <a:pPr>
              <a:lnSpc>
                <a:spcPct val="110000"/>
              </a:lnSpc>
            </a:pPr>
            <a:r>
              <a:rPr lang="en-US" sz="2400" dirty="0">
                <a:solidFill>
                  <a:schemeClr val="bg1"/>
                </a:solidFill>
              </a:rPr>
              <a:t>Key management points with patient &amp; family:</a:t>
            </a:r>
          </a:p>
          <a:p>
            <a:pPr marL="342900" indent="-342900">
              <a:lnSpc>
                <a:spcPct val="110000"/>
              </a:lnSpc>
              <a:buFont typeface="Arial" panose="020B0604020202020204" pitchFamily="34" charset="0"/>
              <a:buChar char="•"/>
            </a:pPr>
            <a:r>
              <a:rPr lang="en-US" sz="2400" dirty="0">
                <a:solidFill>
                  <a:schemeClr val="bg1"/>
                </a:solidFill>
              </a:rPr>
              <a:t>Balancing disease control and toxicities of therapy</a:t>
            </a:r>
          </a:p>
          <a:p>
            <a:pPr marL="800100" lvl="1" indent="-342900">
              <a:lnSpc>
                <a:spcPct val="110000"/>
              </a:lnSpc>
              <a:buFont typeface="Arial" panose="020B0604020202020204" pitchFamily="34" charset="0"/>
              <a:buChar char="•"/>
            </a:pPr>
            <a:r>
              <a:rPr lang="en-US" sz="2200" dirty="0">
                <a:solidFill>
                  <a:schemeClr val="bg1"/>
                </a:solidFill>
              </a:rPr>
              <a:t>Fatigue, nausea, myelosuppression, RLE cellulitis</a:t>
            </a:r>
          </a:p>
          <a:p>
            <a:pPr marL="342900" indent="-342900">
              <a:lnSpc>
                <a:spcPct val="110000"/>
              </a:lnSpc>
              <a:buFont typeface="Arial" panose="020B0604020202020204" pitchFamily="34" charset="0"/>
              <a:buChar char="•"/>
            </a:pPr>
            <a:r>
              <a:rPr lang="en-US" sz="2600" dirty="0">
                <a:solidFill>
                  <a:schemeClr val="bg1"/>
                </a:solidFill>
              </a:rPr>
              <a:t>Much support through necessary dose reductions</a:t>
            </a:r>
          </a:p>
          <a:p>
            <a:pPr marL="800100" lvl="1" indent="-342900">
              <a:lnSpc>
                <a:spcPct val="110000"/>
              </a:lnSpc>
              <a:buFont typeface="Arial" panose="020B0604020202020204" pitchFamily="34" charset="0"/>
              <a:buChar char="•"/>
            </a:pPr>
            <a:r>
              <a:rPr lang="en-US" sz="2200" dirty="0">
                <a:solidFill>
                  <a:schemeClr val="bg1"/>
                </a:solidFill>
              </a:rPr>
              <a:t>Ongoing discussions re cause of myelosuppression </a:t>
            </a:r>
            <a:r>
              <a:rPr lang="en-US" sz="2200" dirty="0">
                <a:solidFill>
                  <a:schemeClr val="bg1"/>
                </a:solidFill>
                <a:sym typeface="Wingdings" pitchFamily="2" charset="2"/>
              </a:rPr>
              <a:t> therapy vs disease progression</a:t>
            </a:r>
          </a:p>
          <a:p>
            <a:pPr marL="1257300" lvl="2" indent="-342900">
              <a:lnSpc>
                <a:spcPct val="110000"/>
              </a:lnSpc>
              <a:buFont typeface="Arial" panose="020B0604020202020204" pitchFamily="34" charset="0"/>
              <a:buChar char="•"/>
            </a:pPr>
            <a:r>
              <a:rPr lang="en-US" sz="2200" dirty="0">
                <a:solidFill>
                  <a:schemeClr val="bg1"/>
                </a:solidFill>
                <a:sym typeface="Wingdings" pitchFamily="2" charset="2"/>
              </a:rPr>
              <a:t>Possible </a:t>
            </a:r>
            <a:r>
              <a:rPr lang="en-US" sz="2200" dirty="0" err="1">
                <a:solidFill>
                  <a:schemeClr val="bg1"/>
                </a:solidFill>
                <a:sym typeface="Wingdings" pitchFamily="2" charset="2"/>
              </a:rPr>
              <a:t>BMBx</a:t>
            </a:r>
            <a:r>
              <a:rPr lang="en-US" sz="2200" dirty="0">
                <a:solidFill>
                  <a:schemeClr val="bg1"/>
                </a:solidFill>
                <a:sym typeface="Wingdings" pitchFamily="2" charset="2"/>
              </a:rPr>
              <a:t> if persists/worsens</a:t>
            </a:r>
          </a:p>
          <a:p>
            <a:pPr marL="800100" lvl="1" indent="-342900">
              <a:lnSpc>
                <a:spcPct val="110000"/>
              </a:lnSpc>
              <a:buFont typeface="Arial" panose="020B0604020202020204" pitchFamily="34" charset="0"/>
              <a:buChar char="•"/>
            </a:pPr>
            <a:r>
              <a:rPr lang="en-US" sz="2600" dirty="0">
                <a:solidFill>
                  <a:schemeClr val="bg1"/>
                </a:solidFill>
                <a:sym typeface="Wingdings" pitchFamily="2" charset="2"/>
              </a:rPr>
              <a:t>Education/scheduling of labs &amp; transfusion support</a:t>
            </a:r>
          </a:p>
          <a:p>
            <a:pPr marL="342900" indent="-342900">
              <a:lnSpc>
                <a:spcPct val="110000"/>
              </a:lnSpc>
              <a:buFont typeface="Arial" panose="020B0604020202020204" pitchFamily="34" charset="0"/>
              <a:buChar char="•"/>
            </a:pPr>
            <a:r>
              <a:rPr lang="en-US" sz="2600" dirty="0">
                <a:solidFill>
                  <a:schemeClr val="bg1"/>
                </a:solidFill>
              </a:rPr>
              <a:t>Education on neutropenia &amp; reportable symptoms/problems</a:t>
            </a:r>
          </a:p>
          <a:p>
            <a:pPr marL="342900" indent="-342900">
              <a:lnSpc>
                <a:spcPct val="110000"/>
              </a:lnSpc>
              <a:buFont typeface="Arial" panose="020B0604020202020204" pitchFamily="34" charset="0"/>
              <a:buChar char="•"/>
            </a:pPr>
            <a:r>
              <a:rPr lang="en-US" sz="2400" dirty="0">
                <a:solidFill>
                  <a:schemeClr val="bg1"/>
                </a:solidFill>
              </a:rPr>
              <a:t>Maintaining roles while undergoing therapy </a:t>
            </a:r>
            <a:r>
              <a:rPr lang="en-US" sz="2400" dirty="0">
                <a:solidFill>
                  <a:schemeClr val="bg1"/>
                </a:solidFill>
                <a:sym typeface="Wingdings" pitchFamily="2" charset="2"/>
              </a:rPr>
              <a:t> very important to patient to continue to work part time</a:t>
            </a:r>
          </a:p>
          <a:p>
            <a:pPr marL="342900" indent="-342900">
              <a:lnSpc>
                <a:spcPct val="110000"/>
              </a:lnSpc>
              <a:buFont typeface="Arial" panose="020B0604020202020204" pitchFamily="34" charset="0"/>
              <a:buChar char="•"/>
            </a:pPr>
            <a:r>
              <a:rPr lang="en-US" sz="2400" dirty="0">
                <a:solidFill>
                  <a:schemeClr val="bg1"/>
                </a:solidFill>
                <a:sym typeface="Wingdings" pitchFamily="2" charset="2"/>
              </a:rPr>
              <a:t>Ongoing participation in important life events  patient has upcoming vacation plans to go on a photography trip. C5D1 delayed to accommodate this important event</a:t>
            </a:r>
            <a:endParaRPr lang="en-US" sz="2400" dirty="0">
              <a:solidFill>
                <a:schemeClr val="bg1"/>
              </a:solidFill>
            </a:endParaRPr>
          </a:p>
        </p:txBody>
      </p:sp>
      <p:pic>
        <p:nvPicPr>
          <p:cNvPr id="5" name="Picture 8" descr="Picture 5.png">
            <a:extLst>
              <a:ext uri="{FF2B5EF4-FFF2-40B4-BE49-F238E27FC236}">
                <a16:creationId xmlns:a16="http://schemas.microsoft.com/office/drawing/2014/main" id="{4A3D3D48-B334-7B42-8EFD-8033D38146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86A89BA-7017-324D-AAA7-3574C59CD29A}"/>
              </a:ext>
            </a:extLst>
          </p:cNvPr>
          <p:cNvPicPr>
            <a:picLocks noChangeAspect="1"/>
          </p:cNvPicPr>
          <p:nvPr/>
        </p:nvPicPr>
        <p:blipFill>
          <a:blip r:embed="rId4"/>
          <a:stretch>
            <a:fillRect/>
          </a:stretch>
        </p:blipFill>
        <p:spPr>
          <a:xfrm>
            <a:off x="10016836" y="0"/>
            <a:ext cx="2175164" cy="743511"/>
          </a:xfrm>
          <a:prstGeom prst="rect">
            <a:avLst/>
          </a:prstGeom>
        </p:spPr>
      </p:pic>
    </p:spTree>
    <p:extLst>
      <p:ext uri="{BB962C8B-B14F-4D97-AF65-F5344CB8AC3E}">
        <p14:creationId xmlns:p14="http://schemas.microsoft.com/office/powerpoint/2010/main" val="3527155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Venetoclax + Azacitidine"/>
          <p:cNvSpPr txBox="1">
            <a:spLocks noGrp="1"/>
          </p:cNvSpPr>
          <p:nvPr>
            <p:ph type="title"/>
          </p:nvPr>
        </p:nvSpPr>
        <p:spPr>
          <a:xfrm>
            <a:off x="0" y="178593"/>
            <a:ext cx="12191999" cy="1714501"/>
          </a:xfrm>
          <a:prstGeom prst="rect">
            <a:avLst/>
          </a:prstGeom>
        </p:spPr>
        <p:txBody>
          <a:bodyPr>
            <a:normAutofit/>
          </a:bodyPr>
          <a:lstStyle/>
          <a:p>
            <a:r>
              <a:rPr lang="en-US" dirty="0" err="1"/>
              <a:t>Ms</a:t>
            </a:r>
            <a:r>
              <a:rPr lang="en-US" dirty="0"/>
              <a:t> </a:t>
            </a:r>
            <a:r>
              <a:rPr lang="en-US" dirty="0" err="1"/>
              <a:t>Ziskind</a:t>
            </a:r>
            <a:r>
              <a:rPr lang="en-US" dirty="0"/>
              <a:t> Case  </a:t>
            </a:r>
            <a:endParaRPr dirty="0"/>
          </a:p>
        </p:txBody>
      </p:sp>
      <p:sp>
        <p:nvSpPr>
          <p:cNvPr id="123" name="Mr.  V., 80 year old gentleman…"/>
          <p:cNvSpPr txBox="1">
            <a:spLocks noGrp="1"/>
          </p:cNvSpPr>
          <p:nvPr>
            <p:ph type="body" sz="half" idx="1"/>
          </p:nvPr>
        </p:nvSpPr>
        <p:spPr>
          <a:xfrm>
            <a:off x="879325" y="1957983"/>
            <a:ext cx="4143376" cy="4429126"/>
          </a:xfrm>
          <a:prstGeom prst="rect">
            <a:avLst/>
          </a:prstGeom>
        </p:spPr>
        <p:txBody>
          <a:bodyPr>
            <a:normAutofit fontScale="47500" lnSpcReduction="20000"/>
          </a:bodyPr>
          <a:lstStyle/>
          <a:p>
            <a:pPr marL="248959" indent="-248959" defTabSz="324505">
              <a:lnSpc>
                <a:spcPct val="120000"/>
              </a:lnSpc>
              <a:spcBef>
                <a:spcPts val="2550"/>
              </a:spcBef>
              <a:defRPr sz="5056"/>
            </a:pPr>
            <a:r>
              <a:rPr lang="en-US" dirty="0"/>
              <a:t>An </a:t>
            </a:r>
            <a:r>
              <a:rPr dirty="0"/>
              <a:t>80 year old gentleman</a:t>
            </a:r>
          </a:p>
          <a:p>
            <a:pPr marL="248959" indent="-248959" defTabSz="324505">
              <a:lnSpc>
                <a:spcPct val="120000"/>
              </a:lnSpc>
              <a:spcBef>
                <a:spcPts val="2550"/>
              </a:spcBef>
              <a:defRPr sz="5056"/>
            </a:pPr>
            <a:r>
              <a:rPr dirty="0"/>
              <a:t>PMH: HTN</a:t>
            </a:r>
          </a:p>
          <a:p>
            <a:pPr marL="248959" indent="-248959" defTabSz="324505">
              <a:lnSpc>
                <a:spcPct val="120000"/>
              </a:lnSpc>
              <a:spcBef>
                <a:spcPts val="2550"/>
              </a:spcBef>
              <a:defRPr sz="5056"/>
            </a:pPr>
            <a:r>
              <a:rPr dirty="0"/>
              <a:t>Married with 4 children, 20 grandchildren; retired foreman</a:t>
            </a:r>
          </a:p>
          <a:p>
            <a:pPr marL="248959" indent="-248959" defTabSz="324505">
              <a:lnSpc>
                <a:spcPct val="120000"/>
              </a:lnSpc>
              <a:spcBef>
                <a:spcPts val="2550"/>
              </a:spcBef>
              <a:defRPr sz="5056"/>
            </a:pPr>
            <a:r>
              <a:rPr dirty="0"/>
              <a:t>Enjoys gardening, being outdoors, vacationing in Florida with his family</a:t>
            </a:r>
          </a:p>
        </p:txBody>
      </p:sp>
      <p:pic>
        <p:nvPicPr>
          <p:cNvPr id="124" name="imagejpeg_0.jpg" descr="imagejpeg_0.jpg"/>
          <p:cNvPicPr>
            <a:picLocks noChangeAspect="1"/>
          </p:cNvPicPr>
          <p:nvPr/>
        </p:nvPicPr>
        <p:blipFill>
          <a:blip r:embed="rId2"/>
          <a:srcRect t="13994" b="13994"/>
          <a:stretch>
            <a:fillRect/>
          </a:stretch>
        </p:blipFill>
        <p:spPr>
          <a:xfrm>
            <a:off x="6096000" y="1919883"/>
            <a:ext cx="4321970" cy="4149726"/>
          </a:xfrm>
          <a:prstGeom prst="rect">
            <a:avLst/>
          </a:prstGeom>
          <a:ln w="12700" cap="flat">
            <a:noFill/>
            <a:miter lim="400000"/>
          </a:ln>
          <a:effectLst/>
        </p:spPr>
      </p:pic>
    </p:spTree>
    <p:extLst>
      <p:ext uri="{BB962C8B-B14F-4D97-AF65-F5344CB8AC3E}">
        <p14:creationId xmlns:p14="http://schemas.microsoft.com/office/powerpoint/2010/main" val="3590292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Diagnosis"/>
          <p:cNvSpPr txBox="1">
            <a:spLocks noGrp="1"/>
          </p:cNvSpPr>
          <p:nvPr>
            <p:ph type="title"/>
          </p:nvPr>
        </p:nvSpPr>
        <p:spPr>
          <a:prstGeom prst="rect">
            <a:avLst/>
          </a:prstGeom>
        </p:spPr>
        <p:txBody>
          <a:bodyPr/>
          <a:lstStyle/>
          <a:p>
            <a:r>
              <a:t>Diagnosis</a:t>
            </a:r>
          </a:p>
        </p:txBody>
      </p:sp>
      <p:sp>
        <p:nvSpPr>
          <p:cNvPr id="134" name="BMBX showed hypercellular bone marrow (~60%) with reduced myelopoiesis, multilineage dysplasia, increased myelofibrosis, and markedly increased myeloblasts (~37%, CD34+)…"/>
          <p:cNvSpPr txBox="1">
            <a:spLocks noGrp="1"/>
          </p:cNvSpPr>
          <p:nvPr>
            <p:ph type="body" idx="1"/>
          </p:nvPr>
        </p:nvSpPr>
        <p:spPr>
          <a:xfrm>
            <a:off x="1502058" y="1778369"/>
            <a:ext cx="9187883" cy="4429126"/>
          </a:xfrm>
          <a:prstGeom prst="rect">
            <a:avLst/>
          </a:prstGeom>
        </p:spPr>
        <p:txBody>
          <a:bodyPr/>
          <a:lstStyle/>
          <a:p>
            <a:r>
              <a:rPr dirty="0"/>
              <a:t>BMBX showed hypercellular bone marrow (~60%) with reduced myelopoiesis, multilineage dysplasia, increased myelofibrosis, and markedly increased myeloblasts (~37%, CD34+)</a:t>
            </a:r>
          </a:p>
          <a:p>
            <a:r>
              <a:rPr dirty="0"/>
              <a:t>NGS panel: ASXL1, SRSF2, STAG2</a:t>
            </a:r>
          </a:p>
          <a:p>
            <a:r>
              <a:rPr dirty="0"/>
              <a:t>AML evolved from MDS</a:t>
            </a:r>
          </a:p>
        </p:txBody>
      </p:sp>
    </p:spTree>
    <p:extLst>
      <p:ext uri="{BB962C8B-B14F-4D97-AF65-F5344CB8AC3E}">
        <p14:creationId xmlns:p14="http://schemas.microsoft.com/office/powerpoint/2010/main" val="285121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reatment"/>
          <p:cNvSpPr txBox="1">
            <a:spLocks noGrp="1"/>
          </p:cNvSpPr>
          <p:nvPr>
            <p:ph type="title"/>
          </p:nvPr>
        </p:nvSpPr>
        <p:spPr>
          <a:xfrm>
            <a:off x="1774031" y="0"/>
            <a:ext cx="8643938" cy="1714501"/>
          </a:xfrm>
          <a:prstGeom prst="rect">
            <a:avLst/>
          </a:prstGeom>
        </p:spPr>
        <p:txBody>
          <a:bodyPr/>
          <a:lstStyle/>
          <a:p>
            <a:r>
              <a:rPr dirty="0"/>
              <a:t>Treatment</a:t>
            </a:r>
          </a:p>
        </p:txBody>
      </p:sp>
      <p:sp>
        <p:nvSpPr>
          <p:cNvPr id="137" name="BEAT AML trial vs CPX-351 vs single agent hypomethylating agent (HMA)…"/>
          <p:cNvSpPr txBox="1">
            <a:spLocks noGrp="1"/>
          </p:cNvSpPr>
          <p:nvPr>
            <p:ph type="body" idx="1"/>
          </p:nvPr>
        </p:nvSpPr>
        <p:spPr>
          <a:xfrm>
            <a:off x="1104900" y="1615083"/>
            <a:ext cx="9982200" cy="4429126"/>
          </a:xfrm>
          <a:prstGeom prst="rect">
            <a:avLst/>
          </a:prstGeom>
        </p:spPr>
        <p:txBody>
          <a:bodyPr>
            <a:normAutofit fontScale="55000" lnSpcReduction="20000"/>
          </a:bodyPr>
          <a:lstStyle/>
          <a:p>
            <a:pPr marL="340493" indent="-340493" defTabSz="386120">
              <a:spcBef>
                <a:spcPts val="3000"/>
              </a:spcBef>
              <a:defRPr sz="6016"/>
            </a:pPr>
            <a:r>
              <a:rPr dirty="0"/>
              <a:t>BEAT AML trial vs CPX-351 vs single agent hypomethylating agent (HMA)</a:t>
            </a:r>
          </a:p>
          <a:p>
            <a:pPr marL="340493" indent="-340493" defTabSz="386120">
              <a:spcBef>
                <a:spcPts val="3000"/>
              </a:spcBef>
              <a:defRPr sz="6016"/>
            </a:pPr>
            <a:r>
              <a:rPr dirty="0"/>
              <a:t>August 2018: Began </a:t>
            </a:r>
            <a:r>
              <a:rPr dirty="0" err="1"/>
              <a:t>Azacitidine</a:t>
            </a:r>
            <a:r>
              <a:rPr dirty="0"/>
              <a:t> 75 mg/m</a:t>
            </a:r>
            <a:r>
              <a:rPr baseline="31999" dirty="0"/>
              <a:t>2</a:t>
            </a:r>
            <a:r>
              <a:rPr dirty="0"/>
              <a:t> SQ x 7 days</a:t>
            </a:r>
          </a:p>
          <a:p>
            <a:pPr marL="340493" indent="-340493" defTabSz="386120">
              <a:spcBef>
                <a:spcPts val="3000"/>
              </a:spcBef>
              <a:defRPr sz="6016"/>
            </a:pPr>
            <a:r>
              <a:rPr dirty="0"/>
              <a:t>November 2018: Introduced </a:t>
            </a:r>
            <a:r>
              <a:rPr dirty="0" err="1"/>
              <a:t>Venetoclax</a:t>
            </a:r>
            <a:r>
              <a:rPr dirty="0"/>
              <a:t> 50 mg daily x 28 days, in combination with </a:t>
            </a:r>
            <a:r>
              <a:rPr dirty="0" err="1"/>
              <a:t>Azacitidine</a:t>
            </a:r>
            <a:r>
              <a:rPr dirty="0"/>
              <a:t> 75 mg/m</a:t>
            </a:r>
            <a:r>
              <a:rPr baseline="31999" dirty="0"/>
              <a:t>2</a:t>
            </a:r>
            <a:r>
              <a:rPr dirty="0"/>
              <a:t> SQ x 7 days</a:t>
            </a:r>
          </a:p>
        </p:txBody>
      </p:sp>
    </p:spTree>
    <p:extLst>
      <p:ext uri="{BB962C8B-B14F-4D97-AF65-F5344CB8AC3E}">
        <p14:creationId xmlns:p14="http://schemas.microsoft.com/office/powerpoint/2010/main" val="3753572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862" y="89098"/>
            <a:ext cx="11394276" cy="1080011"/>
          </a:xfrm>
        </p:spPr>
        <p:txBody>
          <a:bodyPr>
            <a:normAutofit/>
          </a:bodyPr>
          <a:lstStyle/>
          <a:p>
            <a:pPr algn="ctr"/>
            <a:r>
              <a:rPr lang="en-US" sz="4400" dirty="0"/>
              <a:t>Disclosures for </a:t>
            </a:r>
            <a:r>
              <a:rPr lang="en-US" sz="4400" dirty="0" err="1"/>
              <a:t>Eytan</a:t>
            </a:r>
            <a:r>
              <a:rPr lang="en-US" sz="4400" dirty="0"/>
              <a:t> M Stein, MD</a:t>
            </a:r>
          </a:p>
        </p:txBody>
      </p:sp>
      <p:sp>
        <p:nvSpPr>
          <p:cNvPr id="3" name="Content Placeholder 2"/>
          <p:cNvSpPr>
            <a:spLocks noGrp="1"/>
          </p:cNvSpPr>
          <p:nvPr>
            <p:ph idx="1"/>
          </p:nvPr>
        </p:nvSpPr>
        <p:spPr/>
        <p:txBody>
          <a:bodyPr>
            <a:normAutofit lnSpcReduction="10000"/>
          </a:bodyPr>
          <a:lstStyle/>
          <a:p>
            <a:pPr marL="0" indent="0">
              <a:buNone/>
            </a:pPr>
            <a:endParaRPr lang="en-US" sz="3200" b="1" dirty="0"/>
          </a:p>
          <a:p>
            <a:r>
              <a:rPr lang="en-US" sz="3200" b="1" dirty="0"/>
              <a:t>Advisory Board Participation: </a:t>
            </a:r>
            <a:r>
              <a:rPr lang="en-US" sz="3200" dirty="0"/>
              <a:t>AbbVie Inc, </a:t>
            </a:r>
            <a:r>
              <a:rPr lang="en-US" sz="3200" dirty="0" err="1"/>
              <a:t>Agios</a:t>
            </a:r>
            <a:r>
              <a:rPr lang="en-US" sz="3200" dirty="0"/>
              <a:t> Pharmaceuticals Inc, Astellas, Celgene Corporation, Bayer HealthCare Pharmaceuticals, Pfizer Inc, PTC Therapeutics, Daiichi Sankyo Inc, Novartis and Syros</a:t>
            </a:r>
          </a:p>
          <a:p>
            <a:pPr marL="0" indent="0">
              <a:buNone/>
            </a:pPr>
            <a:endParaRPr lang="en-US" sz="3200" dirty="0"/>
          </a:p>
          <a:p>
            <a:r>
              <a:rPr lang="en-US" sz="3200" b="1" dirty="0"/>
              <a:t>Equity (Founder)</a:t>
            </a:r>
            <a:r>
              <a:rPr lang="en-US" sz="3200" dirty="0"/>
              <a:t>: </a:t>
            </a:r>
            <a:r>
              <a:rPr lang="en-US" sz="3200" dirty="0" err="1"/>
              <a:t>Auron</a:t>
            </a:r>
            <a:r>
              <a:rPr lang="en-US" sz="3200" dirty="0"/>
              <a:t> Therapeutics</a:t>
            </a:r>
          </a:p>
          <a:p>
            <a:pPr marL="0" indent="0">
              <a:buNone/>
            </a:pPr>
            <a:endParaRPr lang="en-US" sz="3200" dirty="0"/>
          </a:p>
          <a:p>
            <a:r>
              <a:rPr lang="en-US" sz="3200" b="1" dirty="0"/>
              <a:t>Research Funding:</a:t>
            </a:r>
            <a:r>
              <a:rPr lang="en-US" sz="3200" dirty="0"/>
              <a:t> </a:t>
            </a:r>
            <a:r>
              <a:rPr lang="en-US" sz="3200" dirty="0" err="1"/>
              <a:t>Agios</a:t>
            </a:r>
            <a:r>
              <a:rPr lang="en-US" sz="3200" dirty="0"/>
              <a:t> Pharmaceuticals Inc, Celgene Corporation, Bayer HealthCare Pharmaceuticals and Syros</a:t>
            </a:r>
          </a:p>
        </p:txBody>
      </p:sp>
    </p:spTree>
    <p:extLst>
      <p:ext uri="{BB962C8B-B14F-4D97-AF65-F5344CB8AC3E}">
        <p14:creationId xmlns:p14="http://schemas.microsoft.com/office/powerpoint/2010/main" val="234798503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ounseling/education"/>
          <p:cNvSpPr txBox="1">
            <a:spLocks noGrp="1"/>
          </p:cNvSpPr>
          <p:nvPr>
            <p:ph type="title"/>
          </p:nvPr>
        </p:nvSpPr>
        <p:spPr>
          <a:prstGeom prst="rect">
            <a:avLst/>
          </a:prstGeom>
        </p:spPr>
        <p:txBody>
          <a:bodyPr/>
          <a:lstStyle/>
          <a:p>
            <a:r>
              <a:t>counseling/education</a:t>
            </a:r>
          </a:p>
        </p:txBody>
      </p:sp>
      <p:sp>
        <p:nvSpPr>
          <p:cNvPr id="142" name="Neutropenia precautions…"/>
          <p:cNvSpPr txBox="1">
            <a:spLocks noGrp="1"/>
          </p:cNvSpPr>
          <p:nvPr>
            <p:ph type="body" idx="1"/>
          </p:nvPr>
        </p:nvSpPr>
        <p:spPr>
          <a:xfrm>
            <a:off x="1686946" y="1593312"/>
            <a:ext cx="8643938" cy="4429126"/>
          </a:xfrm>
          <a:prstGeom prst="rect">
            <a:avLst/>
          </a:prstGeom>
        </p:spPr>
        <p:txBody>
          <a:bodyPr/>
          <a:lstStyle/>
          <a:p>
            <a:r>
              <a:rPr dirty="0"/>
              <a:t>Neutropenia precautions</a:t>
            </a:r>
          </a:p>
          <a:p>
            <a:r>
              <a:rPr dirty="0"/>
              <a:t>Thrombocytopenia precautions </a:t>
            </a:r>
          </a:p>
          <a:p>
            <a:r>
              <a:rPr dirty="0"/>
              <a:t>Maintaining proper nutrition</a:t>
            </a:r>
          </a:p>
          <a:p>
            <a:r>
              <a:rPr dirty="0"/>
              <a:t>Maintaining physical activity</a:t>
            </a:r>
          </a:p>
        </p:txBody>
      </p:sp>
    </p:spTree>
    <p:extLst>
      <p:ext uri="{BB962C8B-B14F-4D97-AF65-F5344CB8AC3E}">
        <p14:creationId xmlns:p14="http://schemas.microsoft.com/office/powerpoint/2010/main" val="866739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ide effects/toxicities"/>
          <p:cNvSpPr txBox="1">
            <a:spLocks noGrp="1"/>
          </p:cNvSpPr>
          <p:nvPr>
            <p:ph type="title"/>
          </p:nvPr>
        </p:nvSpPr>
        <p:spPr>
          <a:prstGeom prst="rect">
            <a:avLst/>
          </a:prstGeom>
        </p:spPr>
        <p:txBody>
          <a:bodyPr/>
          <a:lstStyle/>
          <a:p>
            <a:r>
              <a:t>Side effects/toxicities</a:t>
            </a:r>
          </a:p>
        </p:txBody>
      </p:sp>
      <p:sp>
        <p:nvSpPr>
          <p:cNvPr id="147" name="Prolonged neutropenia…"/>
          <p:cNvSpPr txBox="1">
            <a:spLocks noGrp="1"/>
          </p:cNvSpPr>
          <p:nvPr>
            <p:ph type="body" idx="1"/>
          </p:nvPr>
        </p:nvSpPr>
        <p:spPr>
          <a:xfrm>
            <a:off x="1774031" y="1702169"/>
            <a:ext cx="8643938" cy="4429126"/>
          </a:xfrm>
          <a:prstGeom prst="rect">
            <a:avLst/>
          </a:prstGeom>
        </p:spPr>
        <p:txBody>
          <a:bodyPr/>
          <a:lstStyle/>
          <a:p>
            <a:r>
              <a:rPr dirty="0"/>
              <a:t>Prolonged neutropenia</a:t>
            </a:r>
          </a:p>
          <a:p>
            <a:r>
              <a:rPr dirty="0"/>
              <a:t>Increased nausea</a:t>
            </a:r>
          </a:p>
          <a:p>
            <a:r>
              <a:rPr dirty="0"/>
              <a:t>Decreased appetite</a:t>
            </a:r>
          </a:p>
          <a:p>
            <a:r>
              <a:rPr dirty="0"/>
              <a:t>Peripheral edema</a:t>
            </a:r>
          </a:p>
        </p:txBody>
      </p:sp>
    </p:spTree>
    <p:extLst>
      <p:ext uri="{BB962C8B-B14F-4D97-AF65-F5344CB8AC3E}">
        <p14:creationId xmlns:p14="http://schemas.microsoft.com/office/powerpoint/2010/main" val="1353026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Labs/transfusions twice weekly; weekly clinic visits…"/>
          <p:cNvSpPr txBox="1">
            <a:spLocks noGrp="1"/>
          </p:cNvSpPr>
          <p:nvPr>
            <p:ph type="body" sz="half" idx="1"/>
          </p:nvPr>
        </p:nvSpPr>
        <p:spPr>
          <a:xfrm>
            <a:off x="925285" y="1277626"/>
            <a:ext cx="10003972" cy="2412902"/>
          </a:xfrm>
          <a:prstGeom prst="rect">
            <a:avLst/>
          </a:prstGeom>
        </p:spPr>
        <p:txBody>
          <a:bodyPr>
            <a:normAutofit fontScale="55000" lnSpcReduction="20000"/>
          </a:bodyPr>
          <a:lstStyle/>
          <a:p>
            <a:pPr marL="344115" indent="-344115" defTabSz="390227">
              <a:lnSpc>
                <a:spcPct val="40000"/>
              </a:lnSpc>
              <a:spcBef>
                <a:spcPts val="3050"/>
              </a:spcBef>
              <a:defRPr sz="3989"/>
            </a:pPr>
            <a:r>
              <a:rPr dirty="0"/>
              <a:t>Labs/transfusions twice weekly; weekly clinic visits</a:t>
            </a:r>
          </a:p>
          <a:p>
            <a:pPr marL="344115" indent="-344115" defTabSz="390227">
              <a:lnSpc>
                <a:spcPct val="50000"/>
              </a:lnSpc>
              <a:spcBef>
                <a:spcPts val="3050"/>
              </a:spcBef>
              <a:defRPr sz="3989"/>
            </a:pPr>
            <a:r>
              <a:rPr dirty="0"/>
              <a:t>Dose reduced to </a:t>
            </a:r>
            <a:r>
              <a:rPr dirty="0" err="1"/>
              <a:t>Venetoclax</a:t>
            </a:r>
            <a:r>
              <a:rPr dirty="0"/>
              <a:t> 20 mg x 7 days + </a:t>
            </a:r>
            <a:r>
              <a:rPr dirty="0" err="1"/>
              <a:t>Azacitidine</a:t>
            </a:r>
            <a:r>
              <a:rPr dirty="0"/>
              <a:t> 75 mg/m</a:t>
            </a:r>
            <a:r>
              <a:rPr baseline="31999" dirty="0"/>
              <a:t>2 </a:t>
            </a:r>
            <a:r>
              <a:rPr dirty="0"/>
              <a:t>SQ x 7 days</a:t>
            </a:r>
            <a:endParaRPr baseline="31999" dirty="0"/>
          </a:p>
          <a:p>
            <a:pPr marL="344115" indent="-344115" defTabSz="390227">
              <a:lnSpc>
                <a:spcPct val="40000"/>
              </a:lnSpc>
              <a:spcBef>
                <a:spcPts val="3050"/>
              </a:spcBef>
              <a:defRPr sz="3989"/>
            </a:pPr>
            <a:r>
              <a:rPr dirty="0"/>
              <a:t>Continue treatment every 28-35 days</a:t>
            </a:r>
          </a:p>
          <a:p>
            <a:pPr marL="344115" indent="-344115" defTabSz="390227">
              <a:spcBef>
                <a:spcPts val="3400"/>
              </a:spcBef>
              <a:defRPr sz="3989"/>
            </a:pPr>
            <a:r>
              <a:rPr dirty="0"/>
              <a:t>Last BMBX (April 2019) showed variable cellularity around 30% without any increase in blasts </a:t>
            </a:r>
          </a:p>
        </p:txBody>
      </p:sp>
      <p:pic>
        <p:nvPicPr>
          <p:cNvPr id="150" name="IMG_4752.JPG" descr="IMG_4752.JPG"/>
          <p:cNvPicPr>
            <a:picLocks noChangeAspect="1"/>
          </p:cNvPicPr>
          <p:nvPr/>
        </p:nvPicPr>
        <p:blipFill>
          <a:blip r:embed="rId2"/>
          <a:stretch>
            <a:fillRect/>
          </a:stretch>
        </p:blipFill>
        <p:spPr>
          <a:xfrm>
            <a:off x="4073002" y="3538545"/>
            <a:ext cx="4241939" cy="3181455"/>
          </a:xfrm>
          <a:prstGeom prst="rect">
            <a:avLst/>
          </a:prstGeom>
          <a:ln w="12700">
            <a:miter lim="400000"/>
          </a:ln>
        </p:spPr>
      </p:pic>
      <p:sp>
        <p:nvSpPr>
          <p:cNvPr id="151" name="Follow-up"/>
          <p:cNvSpPr txBox="1">
            <a:spLocks noGrp="1"/>
          </p:cNvSpPr>
          <p:nvPr>
            <p:ph type="title"/>
          </p:nvPr>
        </p:nvSpPr>
        <p:spPr>
          <a:xfrm>
            <a:off x="1774031" y="138000"/>
            <a:ext cx="8643938" cy="866435"/>
          </a:xfrm>
          <a:prstGeom prst="rect">
            <a:avLst/>
          </a:prstGeom>
        </p:spPr>
        <p:txBody>
          <a:bodyPr>
            <a:normAutofit fontScale="90000"/>
          </a:bodyPr>
          <a:lstStyle/>
          <a:p>
            <a:r>
              <a:rPr dirty="0"/>
              <a:t>Follow-up</a:t>
            </a:r>
          </a:p>
        </p:txBody>
      </p:sp>
    </p:spTree>
    <p:extLst>
      <p:ext uri="{BB962C8B-B14F-4D97-AF65-F5344CB8AC3E}">
        <p14:creationId xmlns:p14="http://schemas.microsoft.com/office/powerpoint/2010/main" val="145214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729916" y="1369194"/>
            <a:ext cx="10732168" cy="411961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Keynote Session: </a:t>
            </a:r>
            <a:b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b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Acute Myeloid Leukemia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srgbClr val="002656"/>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Management of AML with FLT3 and IDH Mutations</a:t>
            </a:r>
          </a:p>
        </p:txBody>
      </p:sp>
    </p:spTree>
    <p:extLst>
      <p:ext uri="{BB962C8B-B14F-4D97-AF65-F5344CB8AC3E}">
        <p14:creationId xmlns:p14="http://schemas.microsoft.com/office/powerpoint/2010/main" val="1859489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fractory aml"/>
          <p:cNvSpPr txBox="1">
            <a:spLocks noGrp="1"/>
          </p:cNvSpPr>
          <p:nvPr>
            <p:ph type="title"/>
          </p:nvPr>
        </p:nvSpPr>
        <p:spPr>
          <a:xfrm>
            <a:off x="1924343" y="143407"/>
            <a:ext cx="8643938" cy="1714501"/>
          </a:xfrm>
          <a:prstGeom prst="rect">
            <a:avLst/>
          </a:prstGeom>
        </p:spPr>
        <p:txBody>
          <a:bodyPr/>
          <a:lstStyle/>
          <a:p>
            <a:r>
              <a:rPr lang="en-US" dirty="0"/>
              <a:t>MS </a:t>
            </a:r>
            <a:r>
              <a:rPr lang="en-US" dirty="0" err="1"/>
              <a:t>ziskind</a:t>
            </a:r>
            <a:r>
              <a:rPr lang="en-US" dirty="0"/>
              <a:t> Case </a:t>
            </a:r>
            <a:endParaRPr dirty="0"/>
          </a:p>
        </p:txBody>
      </p:sp>
      <p:sp>
        <p:nvSpPr>
          <p:cNvPr id="186" name="Ms. K., 81 year old woman…"/>
          <p:cNvSpPr txBox="1">
            <a:spLocks noGrp="1"/>
          </p:cNvSpPr>
          <p:nvPr>
            <p:ph type="body" sz="half" idx="1"/>
          </p:nvPr>
        </p:nvSpPr>
        <p:spPr>
          <a:xfrm>
            <a:off x="1681716" y="1857908"/>
            <a:ext cx="4414284" cy="4429126"/>
          </a:xfrm>
          <a:prstGeom prst="rect">
            <a:avLst/>
          </a:prstGeom>
        </p:spPr>
        <p:txBody>
          <a:bodyPr/>
          <a:lstStyle/>
          <a:p>
            <a:r>
              <a:rPr lang="en-US" dirty="0"/>
              <a:t>An </a:t>
            </a:r>
            <a:r>
              <a:rPr dirty="0"/>
              <a:t>81 year old woman</a:t>
            </a:r>
          </a:p>
          <a:p>
            <a:r>
              <a:rPr dirty="0"/>
              <a:t>PMH: Breast CA, PV, HTN</a:t>
            </a:r>
          </a:p>
          <a:p>
            <a:r>
              <a:rPr dirty="0"/>
              <a:t>Widowed, with 4 grown sons; former office secretary</a:t>
            </a:r>
          </a:p>
          <a:p>
            <a:r>
              <a:rPr dirty="0"/>
              <a:t>Enjoys singing in a German women’s choir, hosting Sunday brunch with friends</a:t>
            </a:r>
          </a:p>
        </p:txBody>
      </p:sp>
      <p:pic>
        <p:nvPicPr>
          <p:cNvPr id="187" name="600-01954189en_Masterfile.jpg" descr="600-01954189en_Masterfile.jpg"/>
          <p:cNvPicPr>
            <a:picLocks noChangeAspect="1"/>
          </p:cNvPicPr>
          <p:nvPr/>
        </p:nvPicPr>
        <p:blipFill>
          <a:blip r:embed="rId3"/>
          <a:stretch>
            <a:fillRect/>
          </a:stretch>
        </p:blipFill>
        <p:spPr>
          <a:xfrm>
            <a:off x="7788198" y="2050472"/>
            <a:ext cx="2629771" cy="3944656"/>
          </a:xfrm>
          <a:prstGeom prst="rect">
            <a:avLst/>
          </a:prstGeom>
          <a:ln w="12700">
            <a:miter lim="400000"/>
          </a:ln>
        </p:spPr>
      </p:pic>
    </p:spTree>
    <p:extLst>
      <p:ext uri="{BB962C8B-B14F-4D97-AF65-F5344CB8AC3E}">
        <p14:creationId xmlns:p14="http://schemas.microsoft.com/office/powerpoint/2010/main" val="2420073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Diagnosis"/>
          <p:cNvSpPr txBox="1">
            <a:spLocks noGrp="1"/>
          </p:cNvSpPr>
          <p:nvPr>
            <p:ph type="title"/>
          </p:nvPr>
        </p:nvSpPr>
        <p:spPr>
          <a:prstGeom prst="rect">
            <a:avLst/>
          </a:prstGeom>
        </p:spPr>
        <p:txBody>
          <a:bodyPr/>
          <a:lstStyle/>
          <a:p>
            <a:r>
              <a:t>Diagnosis</a:t>
            </a:r>
          </a:p>
        </p:txBody>
      </p:sp>
      <p:sp>
        <p:nvSpPr>
          <p:cNvPr id="197" name="February 2017: Repeat BMBX showed hypercellular bone marrow (80-90%) with 50-60% blasts…"/>
          <p:cNvSpPr txBox="1">
            <a:spLocks noGrp="1"/>
          </p:cNvSpPr>
          <p:nvPr>
            <p:ph type="body" idx="1"/>
          </p:nvPr>
        </p:nvSpPr>
        <p:spPr>
          <a:xfrm>
            <a:off x="1673822" y="1656764"/>
            <a:ext cx="9411711" cy="4429126"/>
          </a:xfrm>
          <a:prstGeom prst="rect">
            <a:avLst/>
          </a:prstGeom>
        </p:spPr>
        <p:txBody>
          <a:bodyPr/>
          <a:lstStyle/>
          <a:p>
            <a:r>
              <a:rPr dirty="0"/>
              <a:t>February 2017: Repeat BMBX showed hypercellular bone marrow (80-90%) with 50-60% blasts</a:t>
            </a:r>
          </a:p>
          <a:p>
            <a:r>
              <a:rPr dirty="0"/>
              <a:t>NGS Panel notable for JAK2, IDH2, STAG2</a:t>
            </a:r>
          </a:p>
          <a:p>
            <a:r>
              <a:rPr dirty="0"/>
              <a:t> Secondary AML arising from prior history of PV</a:t>
            </a:r>
          </a:p>
        </p:txBody>
      </p:sp>
    </p:spTree>
    <p:extLst>
      <p:ext uri="{BB962C8B-B14F-4D97-AF65-F5344CB8AC3E}">
        <p14:creationId xmlns:p14="http://schemas.microsoft.com/office/powerpoint/2010/main" val="3208733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reatment"/>
          <p:cNvSpPr txBox="1">
            <a:spLocks noGrp="1"/>
          </p:cNvSpPr>
          <p:nvPr>
            <p:ph type="title"/>
          </p:nvPr>
        </p:nvSpPr>
        <p:spPr>
          <a:prstGeom prst="rect">
            <a:avLst/>
          </a:prstGeom>
        </p:spPr>
        <p:txBody>
          <a:bodyPr/>
          <a:lstStyle/>
          <a:p>
            <a:r>
              <a:t>Treatment</a:t>
            </a:r>
          </a:p>
        </p:txBody>
      </p:sp>
      <p:sp>
        <p:nvSpPr>
          <p:cNvPr id="200" name="February 2017: Phase 1B study: AG-221 50 mg + Azacitidine 37.5 mg/m2 x 7 days for 16 cycles…"/>
          <p:cNvSpPr txBox="1">
            <a:spLocks noGrp="1"/>
          </p:cNvSpPr>
          <p:nvPr>
            <p:ph type="body" idx="1"/>
          </p:nvPr>
        </p:nvSpPr>
        <p:spPr>
          <a:xfrm>
            <a:off x="1774031" y="1855615"/>
            <a:ext cx="8906005" cy="4429126"/>
          </a:xfrm>
          <a:prstGeom prst="rect">
            <a:avLst/>
          </a:prstGeom>
        </p:spPr>
        <p:txBody>
          <a:bodyPr>
            <a:noAutofit/>
          </a:bodyPr>
          <a:lstStyle/>
          <a:p>
            <a:pPr marL="264425" indent="-264425" defTabSz="299859">
              <a:lnSpc>
                <a:spcPct val="100000"/>
              </a:lnSpc>
              <a:spcBef>
                <a:spcPts val="2350"/>
              </a:spcBef>
              <a:defRPr sz="4672"/>
            </a:pPr>
            <a:r>
              <a:rPr sz="2600" dirty="0"/>
              <a:t>February 2017: Phase 1B study: AG-221 50 mg + </a:t>
            </a:r>
            <a:r>
              <a:rPr sz="2600" dirty="0" err="1"/>
              <a:t>Azacitidine</a:t>
            </a:r>
            <a:r>
              <a:rPr sz="2600" dirty="0"/>
              <a:t> 37.5 mg/m</a:t>
            </a:r>
            <a:r>
              <a:rPr sz="2600" baseline="31999" dirty="0"/>
              <a:t>2</a:t>
            </a:r>
            <a:r>
              <a:rPr sz="2600" dirty="0"/>
              <a:t> x 7 days for 16 cycles </a:t>
            </a:r>
          </a:p>
          <a:p>
            <a:pPr marL="264425" indent="-264425" defTabSz="299859">
              <a:lnSpc>
                <a:spcPct val="100000"/>
              </a:lnSpc>
              <a:spcBef>
                <a:spcPts val="2350"/>
              </a:spcBef>
              <a:defRPr sz="4672"/>
            </a:pPr>
            <a:r>
              <a:rPr sz="2600" dirty="0"/>
              <a:t>September 2018: Continued with single agent AG-221</a:t>
            </a:r>
          </a:p>
          <a:p>
            <a:pPr marL="264425" indent="-264425" defTabSz="299859">
              <a:lnSpc>
                <a:spcPct val="100000"/>
              </a:lnSpc>
              <a:spcBef>
                <a:spcPts val="2350"/>
              </a:spcBef>
              <a:defRPr sz="4672"/>
            </a:pPr>
            <a:r>
              <a:rPr sz="2600" dirty="0"/>
              <a:t>April 2019: NGS Panel notable for IDH1, FLT3, JAK2, STAG2, ATRX, NRAS</a:t>
            </a:r>
          </a:p>
          <a:p>
            <a:pPr marL="264425" indent="-264425" defTabSz="299859">
              <a:lnSpc>
                <a:spcPct val="100000"/>
              </a:lnSpc>
              <a:spcBef>
                <a:spcPts val="2350"/>
              </a:spcBef>
              <a:defRPr sz="4672"/>
            </a:pPr>
            <a:r>
              <a:rPr sz="2600" dirty="0"/>
              <a:t>May 2019: Single agent </a:t>
            </a:r>
            <a:r>
              <a:rPr sz="2600" dirty="0" err="1"/>
              <a:t>Ivosidenib</a:t>
            </a:r>
            <a:r>
              <a:rPr sz="2600" dirty="0"/>
              <a:t> 250 mg while on </a:t>
            </a:r>
            <a:r>
              <a:rPr sz="2600" dirty="0" err="1"/>
              <a:t>Posaconazole</a:t>
            </a:r>
            <a:r>
              <a:rPr sz="2600" dirty="0"/>
              <a:t>, then increased to </a:t>
            </a:r>
            <a:r>
              <a:rPr sz="2600" dirty="0" err="1"/>
              <a:t>Ivosidenib</a:t>
            </a:r>
            <a:r>
              <a:rPr sz="2600" dirty="0"/>
              <a:t> 500 mg daily</a:t>
            </a:r>
          </a:p>
          <a:p>
            <a:pPr marL="264425" indent="-264425" defTabSz="299859">
              <a:lnSpc>
                <a:spcPct val="100000"/>
              </a:lnSpc>
              <a:spcBef>
                <a:spcPts val="2350"/>
              </a:spcBef>
              <a:defRPr sz="4672"/>
            </a:pPr>
            <a:r>
              <a:rPr sz="2600" dirty="0"/>
              <a:t>September 2019:</a:t>
            </a:r>
            <a:r>
              <a:rPr lang="en-US" sz="2600" dirty="0"/>
              <a:t> </a:t>
            </a:r>
            <a:r>
              <a:rPr sz="2600" dirty="0" err="1"/>
              <a:t>Gilteritinib</a:t>
            </a:r>
            <a:r>
              <a:rPr sz="2600" dirty="0"/>
              <a:t> 120 mg daily </a:t>
            </a:r>
          </a:p>
        </p:txBody>
      </p:sp>
    </p:spTree>
    <p:extLst>
      <p:ext uri="{BB962C8B-B14F-4D97-AF65-F5344CB8AC3E}">
        <p14:creationId xmlns:p14="http://schemas.microsoft.com/office/powerpoint/2010/main" val="1461397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ounseling/education"/>
          <p:cNvSpPr txBox="1">
            <a:spLocks noGrp="1"/>
          </p:cNvSpPr>
          <p:nvPr>
            <p:ph type="title"/>
          </p:nvPr>
        </p:nvSpPr>
        <p:spPr>
          <a:prstGeom prst="rect">
            <a:avLst/>
          </a:prstGeom>
        </p:spPr>
        <p:txBody>
          <a:bodyPr/>
          <a:lstStyle/>
          <a:p>
            <a:r>
              <a:t>counseling/education</a:t>
            </a:r>
          </a:p>
        </p:txBody>
      </p:sp>
      <p:sp>
        <p:nvSpPr>
          <p:cNvPr id="205" name="Tumor Lysis Syndrome…"/>
          <p:cNvSpPr txBox="1">
            <a:spLocks noGrp="1"/>
          </p:cNvSpPr>
          <p:nvPr>
            <p:ph type="body" idx="1"/>
          </p:nvPr>
        </p:nvSpPr>
        <p:spPr>
          <a:xfrm>
            <a:off x="1774031" y="1719467"/>
            <a:ext cx="8643938" cy="4429126"/>
          </a:xfrm>
          <a:prstGeom prst="rect">
            <a:avLst/>
          </a:prstGeom>
        </p:spPr>
        <p:txBody>
          <a:bodyPr/>
          <a:lstStyle/>
          <a:p>
            <a:r>
              <a:rPr dirty="0"/>
              <a:t>Tumor Lysis Syndrome</a:t>
            </a:r>
          </a:p>
          <a:p>
            <a:r>
              <a:rPr dirty="0"/>
              <a:t>Differentiation Syndrome</a:t>
            </a:r>
          </a:p>
          <a:p>
            <a:r>
              <a:rPr dirty="0"/>
              <a:t>Neutropenic Fever</a:t>
            </a:r>
          </a:p>
          <a:p>
            <a:r>
              <a:rPr dirty="0"/>
              <a:t>Thrombocytopenia precautions</a:t>
            </a:r>
          </a:p>
        </p:txBody>
      </p:sp>
    </p:spTree>
    <p:extLst>
      <p:ext uri="{BB962C8B-B14F-4D97-AF65-F5344CB8AC3E}">
        <p14:creationId xmlns:p14="http://schemas.microsoft.com/office/powerpoint/2010/main" val="1379381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ide effects/toxicities"/>
          <p:cNvSpPr txBox="1">
            <a:spLocks noGrp="1"/>
          </p:cNvSpPr>
          <p:nvPr>
            <p:ph type="title"/>
          </p:nvPr>
        </p:nvSpPr>
        <p:spPr>
          <a:prstGeom prst="rect">
            <a:avLst/>
          </a:prstGeom>
        </p:spPr>
        <p:txBody>
          <a:bodyPr/>
          <a:lstStyle/>
          <a:p>
            <a:r>
              <a:t>Side effects/toxicities</a:t>
            </a:r>
          </a:p>
        </p:txBody>
      </p:sp>
      <p:sp>
        <p:nvSpPr>
          <p:cNvPr id="210" name="Leg swelling…"/>
          <p:cNvSpPr txBox="1">
            <a:spLocks noGrp="1"/>
          </p:cNvSpPr>
          <p:nvPr>
            <p:ph type="body" idx="1"/>
          </p:nvPr>
        </p:nvSpPr>
        <p:spPr>
          <a:xfrm>
            <a:off x="1774031" y="1594206"/>
            <a:ext cx="8643938" cy="4429126"/>
          </a:xfrm>
          <a:prstGeom prst="rect">
            <a:avLst/>
          </a:prstGeom>
        </p:spPr>
        <p:txBody>
          <a:bodyPr/>
          <a:lstStyle/>
          <a:p>
            <a:r>
              <a:rPr dirty="0"/>
              <a:t>Leg swelling</a:t>
            </a:r>
          </a:p>
          <a:p>
            <a:r>
              <a:rPr dirty="0"/>
              <a:t>Rash</a:t>
            </a:r>
          </a:p>
          <a:p>
            <a:r>
              <a:rPr dirty="0"/>
              <a:t>Diarrhea (history of refractory </a:t>
            </a:r>
            <a:r>
              <a:rPr i="1" dirty="0">
                <a:latin typeface="Gill Sans"/>
                <a:ea typeface="Gill Sans"/>
                <a:cs typeface="Gill Sans"/>
                <a:sym typeface="Gill Sans"/>
              </a:rPr>
              <a:t>C. diff)</a:t>
            </a:r>
          </a:p>
          <a:p>
            <a:r>
              <a:rPr dirty="0"/>
              <a:t>Hair loss</a:t>
            </a:r>
          </a:p>
        </p:txBody>
      </p:sp>
    </p:spTree>
    <p:extLst>
      <p:ext uri="{BB962C8B-B14F-4D97-AF65-F5344CB8AC3E}">
        <p14:creationId xmlns:p14="http://schemas.microsoft.com/office/powerpoint/2010/main" val="1173827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Follow-up"/>
          <p:cNvSpPr txBox="1">
            <a:spLocks noGrp="1"/>
          </p:cNvSpPr>
          <p:nvPr>
            <p:ph type="title"/>
          </p:nvPr>
        </p:nvSpPr>
        <p:spPr>
          <a:xfrm>
            <a:off x="1774031" y="178594"/>
            <a:ext cx="8643938" cy="1490770"/>
          </a:xfrm>
          <a:prstGeom prst="rect">
            <a:avLst/>
          </a:prstGeom>
        </p:spPr>
        <p:txBody>
          <a:bodyPr/>
          <a:lstStyle/>
          <a:p>
            <a:r>
              <a:rPr dirty="0"/>
              <a:t>Follow-up</a:t>
            </a:r>
          </a:p>
        </p:txBody>
      </p:sp>
      <p:sp>
        <p:nvSpPr>
          <p:cNvPr id="213" name="Ms. K continues to take Gilteritinib 120 mg daily, but has been experiencing many of the known side effects…"/>
          <p:cNvSpPr txBox="1">
            <a:spLocks noGrp="1"/>
          </p:cNvSpPr>
          <p:nvPr>
            <p:ph type="body" idx="1"/>
          </p:nvPr>
        </p:nvSpPr>
        <p:spPr>
          <a:xfrm>
            <a:off x="2037077" y="1669364"/>
            <a:ext cx="8175702" cy="4429126"/>
          </a:xfrm>
          <a:prstGeom prst="rect">
            <a:avLst/>
          </a:prstGeom>
        </p:spPr>
        <p:txBody>
          <a:bodyPr/>
          <a:lstStyle/>
          <a:p>
            <a:r>
              <a:rPr lang="en-US" dirty="0"/>
              <a:t>She </a:t>
            </a:r>
            <a:r>
              <a:rPr dirty="0"/>
              <a:t>continues to take </a:t>
            </a:r>
            <a:r>
              <a:rPr dirty="0" err="1"/>
              <a:t>Gilteritinib</a:t>
            </a:r>
            <a:r>
              <a:rPr dirty="0"/>
              <a:t> 120 mg daily, but has been experiencing many of the known side effects</a:t>
            </a:r>
          </a:p>
          <a:p>
            <a:r>
              <a:rPr dirty="0"/>
              <a:t>She is being managed for an ongoing rash of unknown etiology; taking prednisone daily</a:t>
            </a:r>
          </a:p>
          <a:p>
            <a:r>
              <a:rPr dirty="0"/>
              <a:t>Blood product transfusion independent!</a:t>
            </a:r>
          </a:p>
        </p:txBody>
      </p:sp>
    </p:spTree>
    <p:extLst>
      <p:ext uri="{BB962C8B-B14F-4D97-AF65-F5344CB8AC3E}">
        <p14:creationId xmlns:p14="http://schemas.microsoft.com/office/powerpoint/2010/main" val="49528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0" y="178593"/>
            <a:ext cx="10363199" cy="1714501"/>
          </a:xfrm>
        </p:spPr>
        <p:txBody>
          <a:bodyPr>
            <a:normAutofit/>
          </a:bodyPr>
          <a:lstStyle/>
          <a:p>
            <a:r>
              <a:rPr lang="en-US" cap="none" dirty="0">
                <a:solidFill>
                  <a:schemeClr val="bg1"/>
                </a:solidFill>
              </a:rPr>
              <a:t>Disclosures for Lauren Ziskind, </a:t>
            </a:r>
            <a:br>
              <a:rPr lang="en-US" cap="none" dirty="0">
                <a:solidFill>
                  <a:schemeClr val="bg1"/>
                </a:solidFill>
              </a:rPr>
            </a:br>
            <a:r>
              <a:rPr lang="en-US" cap="none" dirty="0">
                <a:solidFill>
                  <a:schemeClr val="bg1"/>
                </a:solidFill>
              </a:rPr>
              <a:t>APN, NP-C, OCN</a:t>
            </a:r>
          </a:p>
        </p:txBody>
      </p:sp>
      <p:graphicFrame>
        <p:nvGraphicFramePr>
          <p:cNvPr id="4" name="Content Placeholder 4"/>
          <p:cNvGraphicFramePr>
            <a:graphicFrameLocks/>
          </p:cNvGraphicFramePr>
          <p:nvPr/>
        </p:nvGraphicFramePr>
        <p:xfrm>
          <a:off x="914400" y="2305539"/>
          <a:ext cx="10363199" cy="2203939"/>
        </p:xfrm>
        <a:graphic>
          <a:graphicData uri="http://schemas.openxmlformats.org/drawingml/2006/table">
            <a:tbl>
              <a:tblPr firstRow="1" bandRow="1">
                <a:tableStyleId>{5C22544A-7EE6-4342-B048-85BDC9FD1C3A}</a:tableStyleId>
              </a:tblPr>
              <a:tblGrid>
                <a:gridCol w="10363199">
                  <a:extLst>
                    <a:ext uri="{9D8B030D-6E8A-4147-A177-3AD203B41FA5}">
                      <a16:colId xmlns:a16="http://schemas.microsoft.com/office/drawing/2014/main" val="20000"/>
                    </a:ext>
                  </a:extLst>
                </a:gridCol>
              </a:tblGrid>
              <a:tr h="2203939">
                <a:tc>
                  <a:txBody>
                    <a:bodyPr/>
                    <a:lstStyle/>
                    <a:p>
                      <a:pPr algn="ctr"/>
                      <a:r>
                        <a:rPr lang="en-US" sz="2400" b="1" dirty="0">
                          <a:solidFill>
                            <a:schemeClr val="bg1"/>
                          </a:solidFill>
                        </a:rPr>
                        <a:t>No financial interests or affiliations to disclose</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6842460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Inhibitors of Mutant FLT3 and Mutant IDH</a:t>
            </a:r>
          </a:p>
        </p:txBody>
      </p:sp>
      <p:sp>
        <p:nvSpPr>
          <p:cNvPr id="3" name="Subtitle 2"/>
          <p:cNvSpPr>
            <a:spLocks noGrp="1"/>
          </p:cNvSpPr>
          <p:nvPr>
            <p:ph type="subTitle" idx="1"/>
          </p:nvPr>
        </p:nvSpPr>
        <p:spPr>
          <a:xfrm>
            <a:off x="570233" y="4156576"/>
            <a:ext cx="8534400" cy="1306987"/>
          </a:xfrm>
        </p:spPr>
        <p:txBody>
          <a:bodyPr>
            <a:noAutofit/>
          </a:bodyPr>
          <a:lstStyle/>
          <a:p>
            <a:r>
              <a:rPr lang="en-US" dirty="0" err="1"/>
              <a:t>Eytan</a:t>
            </a:r>
            <a:r>
              <a:rPr lang="en-US" dirty="0"/>
              <a:t> M Stein, MD</a:t>
            </a:r>
            <a:br>
              <a:rPr lang="en-US" dirty="0"/>
            </a:br>
            <a:r>
              <a:rPr lang="en-US" dirty="0"/>
              <a:t>Director, Center for Drug Development in Leukemia</a:t>
            </a:r>
            <a:br>
              <a:rPr lang="en-US" dirty="0"/>
            </a:br>
            <a:r>
              <a:rPr lang="en-US" dirty="0"/>
              <a:t>Assistant Attending Physician</a:t>
            </a:r>
            <a:br>
              <a:rPr lang="en-US" dirty="0"/>
            </a:br>
            <a:r>
              <a:rPr lang="en-US" dirty="0"/>
              <a:t>Leukemia Service, Department of Medicine</a:t>
            </a:r>
            <a:br>
              <a:rPr lang="en-US" dirty="0"/>
            </a:br>
            <a:r>
              <a:rPr lang="en-US" dirty="0"/>
              <a:t>Memorial Sloan Kettering Cancer Center</a:t>
            </a:r>
            <a:br>
              <a:rPr lang="en-US" dirty="0"/>
            </a:br>
            <a:r>
              <a:rPr lang="en-US" dirty="0"/>
              <a:t>New York, New York</a:t>
            </a:r>
          </a:p>
        </p:txBody>
      </p:sp>
    </p:spTree>
    <p:extLst>
      <p:ext uri="{BB962C8B-B14F-4D97-AF65-F5344CB8AC3E}">
        <p14:creationId xmlns:p14="http://schemas.microsoft.com/office/powerpoint/2010/main" val="3240936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B1C4-D953-B042-BE92-D2EEB80E028A}"/>
              </a:ext>
            </a:extLst>
          </p:cNvPr>
          <p:cNvSpPr>
            <a:spLocks noGrp="1"/>
          </p:cNvSpPr>
          <p:nvPr>
            <p:ph type="title"/>
          </p:nvPr>
        </p:nvSpPr>
        <p:spPr/>
        <p:txBody>
          <a:bodyPr/>
          <a:lstStyle/>
          <a:p>
            <a:pPr algn="ctr"/>
            <a:r>
              <a:rPr lang="en-US" dirty="0"/>
              <a:t>Patient Case</a:t>
            </a:r>
          </a:p>
        </p:txBody>
      </p:sp>
      <p:sp>
        <p:nvSpPr>
          <p:cNvPr id="3" name="Content Placeholder 2">
            <a:extLst>
              <a:ext uri="{FF2B5EF4-FFF2-40B4-BE49-F238E27FC236}">
                <a16:creationId xmlns:a16="http://schemas.microsoft.com/office/drawing/2014/main" id="{69D38109-70C5-6347-8DA4-1087FC3E105B}"/>
              </a:ext>
            </a:extLst>
          </p:cNvPr>
          <p:cNvSpPr>
            <a:spLocks noGrp="1"/>
          </p:cNvSpPr>
          <p:nvPr>
            <p:ph idx="1"/>
          </p:nvPr>
        </p:nvSpPr>
        <p:spPr/>
        <p:txBody>
          <a:bodyPr>
            <a:normAutofit lnSpcReduction="10000"/>
          </a:bodyPr>
          <a:lstStyle/>
          <a:p>
            <a:pPr>
              <a:spcBef>
                <a:spcPts val="1176"/>
              </a:spcBef>
            </a:pPr>
            <a:r>
              <a:rPr lang="en-US" sz="2400" b="1" dirty="0"/>
              <a:t>50 year old woman with no prior medical history who developed a severe headache while playing tennis. </a:t>
            </a:r>
          </a:p>
          <a:p>
            <a:pPr>
              <a:spcBef>
                <a:spcPts val="1176"/>
              </a:spcBef>
            </a:pPr>
            <a:r>
              <a:rPr lang="en-US" sz="2400" b="1" dirty="0"/>
              <a:t>The next day the headache persists. She presents to a local emergency room for evaluation.</a:t>
            </a:r>
          </a:p>
          <a:p>
            <a:pPr>
              <a:spcBef>
                <a:spcPts val="1176"/>
              </a:spcBef>
            </a:pPr>
            <a:r>
              <a:rPr lang="en-US" sz="2400" b="1" dirty="0"/>
              <a:t>She reports the headache as bifrontal, throbbing, and relentless. Pain is 8 out of 10. No fevers, chills, neck stiffness, history of prior migraines or other headache syndromes.</a:t>
            </a:r>
          </a:p>
          <a:p>
            <a:pPr>
              <a:spcBef>
                <a:spcPts val="1176"/>
              </a:spcBef>
            </a:pPr>
            <a:r>
              <a:rPr lang="en-US" sz="2400" b="1" dirty="0"/>
              <a:t>She has no family history of serious medical issues. She and her husband have three children ages 14, 16 and 18. She works as an executive coach and does not smoke. She has a glass of wine each night with dinner. </a:t>
            </a:r>
          </a:p>
          <a:p>
            <a:pPr>
              <a:spcBef>
                <a:spcPts val="1176"/>
              </a:spcBef>
            </a:pPr>
            <a:r>
              <a:rPr lang="en-US" sz="2400" b="1" dirty="0"/>
              <a:t>Physical examination is normal. A detailed neurological exam shows normal cranial nerves, gait, strength and sensation. </a:t>
            </a:r>
          </a:p>
          <a:p>
            <a:pPr>
              <a:spcBef>
                <a:spcPts val="1176"/>
              </a:spcBef>
            </a:pPr>
            <a:r>
              <a:rPr lang="en-US" sz="2400" b="1" dirty="0"/>
              <a:t>CT brain is performed and shows no abnormalities.</a:t>
            </a:r>
          </a:p>
          <a:p>
            <a:pPr>
              <a:spcBef>
                <a:spcPts val="1176"/>
              </a:spcBef>
            </a:pPr>
            <a:endParaRPr lang="en-US" dirty="0"/>
          </a:p>
        </p:txBody>
      </p:sp>
    </p:spTree>
    <p:extLst>
      <p:ext uri="{BB962C8B-B14F-4D97-AF65-F5344CB8AC3E}">
        <p14:creationId xmlns:p14="http://schemas.microsoft.com/office/powerpoint/2010/main" val="117281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FC967-B76F-CA45-9239-7BF8D0A03C17}"/>
              </a:ext>
            </a:extLst>
          </p:cNvPr>
          <p:cNvSpPr>
            <a:spLocks noGrp="1"/>
          </p:cNvSpPr>
          <p:nvPr>
            <p:ph type="title"/>
          </p:nvPr>
        </p:nvSpPr>
        <p:spPr/>
        <p:txBody>
          <a:bodyPr/>
          <a:lstStyle/>
          <a:p>
            <a:pPr algn="ctr"/>
            <a:r>
              <a:rPr lang="en-US" dirty="0"/>
              <a:t>Patient Case (continued)</a:t>
            </a:r>
          </a:p>
        </p:txBody>
      </p:sp>
      <p:sp>
        <p:nvSpPr>
          <p:cNvPr id="3" name="Content Placeholder 2">
            <a:extLst>
              <a:ext uri="{FF2B5EF4-FFF2-40B4-BE49-F238E27FC236}">
                <a16:creationId xmlns:a16="http://schemas.microsoft.com/office/drawing/2014/main" id="{2511F9DC-DC64-8743-9ADF-18D9918FCD21}"/>
              </a:ext>
            </a:extLst>
          </p:cNvPr>
          <p:cNvSpPr>
            <a:spLocks noGrp="1"/>
          </p:cNvSpPr>
          <p:nvPr>
            <p:ph idx="1"/>
          </p:nvPr>
        </p:nvSpPr>
        <p:spPr/>
        <p:txBody>
          <a:bodyPr>
            <a:normAutofit/>
          </a:bodyPr>
          <a:lstStyle/>
          <a:p>
            <a:pPr>
              <a:spcBef>
                <a:spcPts val="1776"/>
              </a:spcBef>
            </a:pPr>
            <a:r>
              <a:rPr lang="en-US" sz="2400" b="1" dirty="0"/>
              <a:t>CBC results show a white blood count of 83, hemoglobin of 5.9 and platelet count of 42.</a:t>
            </a:r>
          </a:p>
          <a:p>
            <a:pPr>
              <a:spcBef>
                <a:spcPts val="1776"/>
              </a:spcBef>
            </a:pPr>
            <a:r>
              <a:rPr lang="en-US" sz="2400" b="1" dirty="0"/>
              <a:t>Differential shows 80% blasts.</a:t>
            </a:r>
          </a:p>
          <a:p>
            <a:pPr>
              <a:spcBef>
                <a:spcPts val="1776"/>
              </a:spcBef>
            </a:pPr>
            <a:r>
              <a:rPr lang="en-US" sz="2400" b="1" dirty="0"/>
              <a:t>Bone marrow biopsy done later in the day confirms a diagnosis of acute myeloid leukemia with 90% myeloblasts, a normal karyotype and the presence of a FLT3 mutation.</a:t>
            </a:r>
          </a:p>
          <a:p>
            <a:pPr>
              <a:spcBef>
                <a:spcPts val="1776"/>
              </a:spcBef>
            </a:pPr>
            <a:r>
              <a:rPr lang="en-US" sz="2400" b="1" dirty="0"/>
              <a:t>The patient is transferred to a comprehensive cancer center, where she begins induction chemotherapy with daunorubicin, cytarabine and the </a:t>
            </a:r>
            <a:r>
              <a:rPr lang="en-US" sz="2400" b="1" dirty="0" err="1"/>
              <a:t>multikinase</a:t>
            </a:r>
            <a:r>
              <a:rPr lang="en-US" sz="2400" b="1" dirty="0"/>
              <a:t>/FLT3 inhibitor </a:t>
            </a:r>
            <a:r>
              <a:rPr lang="en-US" sz="2400" b="1" dirty="0" err="1"/>
              <a:t>Midostaurin</a:t>
            </a:r>
            <a:r>
              <a:rPr lang="en-US" sz="2400" b="1" dirty="0"/>
              <a:t>.</a:t>
            </a:r>
          </a:p>
        </p:txBody>
      </p:sp>
    </p:spTree>
    <p:extLst>
      <p:ext uri="{BB962C8B-B14F-4D97-AF65-F5344CB8AC3E}">
        <p14:creationId xmlns:p14="http://schemas.microsoft.com/office/powerpoint/2010/main" val="3114954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p:txBody>
          <a:bodyPr vert="horz" lIns="91440" tIns="12801" rIns="91440" bIns="45720" rtlCol="0" anchor="ctr">
            <a:normAutofit/>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dirty="0"/>
              <a:t>FLT3</a:t>
            </a:r>
          </a:p>
        </p:txBody>
      </p:sp>
      <p:sp>
        <p:nvSpPr>
          <p:cNvPr id="8" name="Content Placeholder 7"/>
          <p:cNvSpPr>
            <a:spLocks noGrp="1"/>
          </p:cNvSpPr>
          <p:nvPr>
            <p:ph sz="half" idx="2"/>
          </p:nvPr>
        </p:nvSpPr>
        <p:spPr>
          <a:xfrm>
            <a:off x="609600" y="1286359"/>
            <a:ext cx="5386917" cy="4457997"/>
          </a:xfrm>
        </p:spPr>
        <p:txBody>
          <a:bodyPr>
            <a:normAutofit/>
          </a:bodyPr>
          <a:lstStyle/>
          <a:p>
            <a:r>
              <a:rPr lang="en-US" b="1" dirty="0"/>
              <a:t>FLT-3 ITD found in 30% of cytogenetically normal AML</a:t>
            </a:r>
          </a:p>
          <a:p>
            <a:endParaRPr lang="en-US" b="1" dirty="0"/>
          </a:p>
          <a:p>
            <a:r>
              <a:rPr lang="en-US" b="1" dirty="0"/>
              <a:t>Constitutive activation of FLT-3 receptor</a:t>
            </a:r>
          </a:p>
          <a:p>
            <a:endParaRPr lang="en-US" b="1" dirty="0"/>
          </a:p>
          <a:p>
            <a:r>
              <a:rPr lang="en-US" b="1" dirty="0"/>
              <a:t>Confers a poor prognosis</a:t>
            </a:r>
          </a:p>
          <a:p>
            <a:endParaRPr lang="en-US" b="1" dirty="0"/>
          </a:p>
          <a:p>
            <a:r>
              <a:rPr lang="en-US" b="1" dirty="0"/>
              <a:t>Patients typically present with a high white count</a:t>
            </a:r>
          </a:p>
        </p:txBody>
      </p:sp>
      <p:pic>
        <p:nvPicPr>
          <p:cNvPr id="2051" name="Picture 2"/>
          <p:cNvPicPr>
            <a:picLocks noChangeAspect="1" noChangeArrowheads="1"/>
          </p:cNvPicPr>
          <p:nvPr/>
        </p:nvPicPr>
        <p:blipFill>
          <a:blip r:embed="rId3" cstate="print"/>
          <a:srcRect/>
          <a:stretch>
            <a:fillRect/>
          </a:stretch>
        </p:blipFill>
        <p:spPr bwMode="auto">
          <a:xfrm>
            <a:off x="6650821" y="1153307"/>
            <a:ext cx="4466357" cy="4495644"/>
          </a:xfrm>
          <a:prstGeom prst="rect">
            <a:avLst/>
          </a:prstGeom>
          <a:noFill/>
          <a:ln w="9525">
            <a:noFill/>
            <a:round/>
            <a:headEnd/>
            <a:tailEnd/>
          </a:ln>
        </p:spPr>
      </p:pic>
      <p:pic>
        <p:nvPicPr>
          <p:cNvPr id="2052" name="Picture 3"/>
          <p:cNvPicPr>
            <a:picLocks noChangeAspect="1" noChangeArrowheads="1"/>
          </p:cNvPicPr>
          <p:nvPr/>
        </p:nvPicPr>
        <p:blipFill>
          <a:blip r:embed="rId4" cstate="print"/>
          <a:srcRect/>
          <a:stretch>
            <a:fillRect/>
          </a:stretch>
        </p:blipFill>
        <p:spPr bwMode="auto">
          <a:xfrm>
            <a:off x="1524000" y="0"/>
            <a:ext cx="0" cy="0"/>
          </a:xfrm>
          <a:prstGeom prst="rect">
            <a:avLst/>
          </a:prstGeom>
          <a:noFill/>
          <a:ln w="9525">
            <a:noFill/>
            <a:round/>
            <a:headEnd/>
            <a:tailEnd/>
          </a:ln>
        </p:spPr>
      </p:pic>
      <p:sp>
        <p:nvSpPr>
          <p:cNvPr id="2053" name="Text Box 4"/>
          <p:cNvSpPr txBox="1">
            <a:spLocks noChangeArrowheads="1"/>
          </p:cNvSpPr>
          <p:nvPr/>
        </p:nvSpPr>
        <p:spPr bwMode="auto">
          <a:xfrm>
            <a:off x="6955822" y="6192801"/>
            <a:ext cx="4910391" cy="665199"/>
          </a:xfrm>
          <a:prstGeom prst="rect">
            <a:avLst/>
          </a:prstGeom>
          <a:noFill/>
          <a:ln w="9525">
            <a:noFill/>
            <a:round/>
            <a:headEnd/>
            <a:tailEnd/>
          </a:ln>
        </p:spPr>
        <p:txBody>
          <a:bodyPr lIns="81639" tIns="49620" rIns="81639" bIns="40820"/>
          <a:lstStyle/>
          <a:p>
            <a:pPr marL="0" marR="0" lvl="0" indent="0" algn="r" defTabSz="457200" rtl="0" eaLnBrk="1" fontAlgn="auto" latinLnBrk="0" hangingPunct="1">
              <a:lnSpc>
                <a:spcPct val="100000"/>
              </a:lnSpc>
              <a:spcBef>
                <a:spcPts val="0"/>
              </a:spcBef>
              <a:spcAft>
                <a:spcPts val="0"/>
              </a:spcAft>
              <a:buClrTx/>
              <a:buSzTx/>
              <a:buFontTx/>
              <a:buNone/>
              <a:tabLst>
                <a:tab pos="656650" algn="l"/>
                <a:tab pos="1313299" algn="l"/>
                <a:tab pos="1969949" algn="l"/>
                <a:tab pos="2626599" algn="l"/>
                <a:tab pos="3283248" algn="l"/>
                <a:tab pos="3939898" algn="l"/>
                <a:tab pos="4596548" algn="l"/>
                <a:tab pos="5253198" algn="l"/>
                <a:tab pos="5909847" algn="l"/>
              </a:tabLst>
              <a:defRPr/>
            </a:pPr>
            <a:r>
              <a:rPr kumimoji="0" lang="en-GB" sz="1200" b="1" i="0" u="none" strike="noStrike" kern="1200" cap="none" spc="0" normalizeH="0" baseline="0" noProof="0" dirty="0">
                <a:ln>
                  <a:noFill/>
                </a:ln>
                <a:solidFill>
                  <a:srgbClr val="000000"/>
                </a:solidFill>
                <a:effectLst/>
                <a:uLnTx/>
                <a:uFillTx/>
                <a:latin typeface="Corbel"/>
                <a:ea typeface="+mn-ea"/>
                <a:cs typeface="+mn-cs"/>
              </a:rPr>
              <a:t>Cancer; </a:t>
            </a:r>
            <a:r>
              <a:rPr kumimoji="0" lang="en-GB" sz="1200" b="1" i="0" u="none" strike="noStrike" kern="1200" cap="none" spc="0" normalizeH="0" baseline="0" noProof="0" dirty="0">
                <a:ln>
                  <a:noFill/>
                </a:ln>
                <a:solidFill>
                  <a:prstClr val="black"/>
                </a:solidFill>
                <a:effectLst/>
                <a:uLnTx/>
                <a:uFillTx/>
                <a:latin typeface="Corbel"/>
                <a:ea typeface="+mn-ea"/>
                <a:cs typeface="+mn-cs"/>
              </a:rPr>
              <a:t>pages 3293-3304, 11 FEB 2011 DOI: 10.1002/cncr.25908</a:t>
            </a:r>
            <a:br>
              <a:rPr kumimoji="0" lang="en-GB" sz="1200" b="0" i="0" u="none" strike="noStrike" kern="1200" cap="none" spc="0" normalizeH="0" baseline="0" noProof="0" dirty="0">
                <a:ln>
                  <a:noFill/>
                </a:ln>
                <a:solidFill>
                  <a:prstClr val="black"/>
                </a:solidFill>
                <a:effectLst/>
                <a:uLnTx/>
                <a:uFillTx/>
                <a:latin typeface="Corbel"/>
                <a:ea typeface="+mn-ea"/>
                <a:cs typeface="+mn-cs"/>
              </a:rPr>
            </a:br>
            <a:endParaRPr kumimoji="0" lang="en-GB" sz="1200" b="0" i="0" u="none" strike="noStrike" kern="1200" cap="none" spc="0" normalizeH="0" baseline="0" noProof="0" dirty="0">
              <a:ln>
                <a:noFill/>
              </a:ln>
              <a:solidFill>
                <a:prstClr val="black"/>
              </a:solidFill>
              <a:effectLst/>
              <a:uLnTx/>
              <a:uFillTx/>
              <a:latin typeface="Corbel"/>
              <a:ea typeface="+mn-ea"/>
              <a:cs typeface="+mn-cs"/>
              <a:hlinkClick r:id="rId5"/>
            </a:endParaRPr>
          </a:p>
        </p:txBody>
      </p:sp>
    </p:spTree>
    <p:extLst>
      <p:ext uri="{BB962C8B-B14F-4D97-AF65-F5344CB8AC3E}">
        <p14:creationId xmlns:p14="http://schemas.microsoft.com/office/powerpoint/2010/main" val="412046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stCxn id="46" idx="3"/>
          </p:cNvCxnSpPr>
          <p:nvPr/>
        </p:nvCxnSpPr>
        <p:spPr>
          <a:xfrm flipV="1">
            <a:off x="3015345" y="4038466"/>
            <a:ext cx="320675" cy="22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36017" y="2713752"/>
            <a:ext cx="0" cy="2466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itle 1"/>
          <p:cNvSpPr>
            <a:spLocks noGrp="1"/>
          </p:cNvSpPr>
          <p:nvPr>
            <p:ph type="title"/>
          </p:nvPr>
        </p:nvSpPr>
        <p:spPr>
          <a:xfrm>
            <a:off x="1615440" y="81280"/>
            <a:ext cx="8961120" cy="990600"/>
          </a:xfrm>
        </p:spPr>
        <p:txBody>
          <a:bodyPr>
            <a:normAutofit fontScale="90000"/>
          </a:bodyPr>
          <a:lstStyle/>
          <a:p>
            <a:pPr algn="ctr"/>
            <a:r>
              <a:rPr lang="en-US" altLang="en-US" dirty="0"/>
              <a:t>Phase 3 RATIFY Study: Chemotherapy ± </a:t>
            </a:r>
            <a:br>
              <a:rPr lang="en-US" altLang="en-US" dirty="0"/>
            </a:br>
            <a:r>
              <a:rPr lang="en-US" altLang="en-US" dirty="0"/>
              <a:t>Midostaurin in Newly Diagnosed AML</a:t>
            </a:r>
            <a:r>
              <a:rPr lang="en-US" altLang="en-US" baseline="30000" dirty="0"/>
              <a:t>1</a:t>
            </a:r>
          </a:p>
        </p:txBody>
      </p:sp>
      <p:sp>
        <p:nvSpPr>
          <p:cNvPr id="44" name="Content Placeholder 2"/>
          <p:cNvSpPr>
            <a:spLocks noGrp="1"/>
          </p:cNvSpPr>
          <p:nvPr>
            <p:ph idx="4294967295"/>
          </p:nvPr>
        </p:nvSpPr>
        <p:spPr>
          <a:xfrm>
            <a:off x="738868" y="1455610"/>
            <a:ext cx="8229600" cy="4982633"/>
          </a:xfrm>
        </p:spPr>
        <p:txBody>
          <a:bodyPr>
            <a:normAutofit/>
          </a:bodyPr>
          <a:lstStyle/>
          <a:p>
            <a:pPr marL="0" indent="0">
              <a:buNone/>
            </a:pPr>
            <a:r>
              <a:rPr lang="en-US" sz="1600" dirty="0"/>
              <a:t>				 			</a:t>
            </a:r>
          </a:p>
        </p:txBody>
      </p:sp>
      <p:sp>
        <p:nvSpPr>
          <p:cNvPr id="46" name="TextBox 45"/>
          <p:cNvSpPr txBox="1"/>
          <p:nvPr/>
        </p:nvSpPr>
        <p:spPr>
          <a:xfrm>
            <a:off x="1771654" y="3378080"/>
            <a:ext cx="1243691" cy="1325291"/>
          </a:xfrm>
          <a:prstGeom prst="roundRect">
            <a:avLst/>
          </a:prstGeom>
          <a:solidFill>
            <a:schemeClr val="accent6"/>
          </a:solidFill>
          <a:ln>
            <a:solidFill>
              <a:schemeClr val="accent6"/>
            </a:solidFill>
          </a:ln>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Treatment-naïve patients with AML with activating </a:t>
            </a:r>
            <a:r>
              <a:rPr kumimoji="0" lang="en-US" sz="1200" b="1" i="1" u="none" strike="noStrike" kern="1200" cap="none" spc="0" normalizeH="0" baseline="0" noProof="0" dirty="0">
                <a:ln>
                  <a:noFill/>
                </a:ln>
                <a:solidFill>
                  <a:prstClr val="white"/>
                </a:solidFill>
                <a:effectLst/>
                <a:uLnTx/>
                <a:uFillTx/>
                <a:latin typeface="Corbel"/>
                <a:ea typeface="+mn-ea"/>
                <a:cs typeface="+mn-cs"/>
              </a:rPr>
              <a:t>FLT3</a:t>
            </a:r>
            <a:r>
              <a:rPr kumimoji="0" lang="en-US" sz="1200" b="1" i="0" u="none" strike="noStrike" kern="1200" cap="none" spc="0" normalizeH="0" baseline="0" noProof="0" dirty="0">
                <a:ln>
                  <a:noFill/>
                </a:ln>
                <a:solidFill>
                  <a:prstClr val="white"/>
                </a:solidFill>
                <a:effectLst/>
                <a:uLnTx/>
                <a:uFillTx/>
                <a:latin typeface="Corbel"/>
                <a:ea typeface="+mn-ea"/>
                <a:cs typeface="+mn-cs"/>
              </a:rPr>
              <a:t> mutations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(N = 717)</a:t>
            </a:r>
          </a:p>
        </p:txBody>
      </p:sp>
      <p:sp>
        <p:nvSpPr>
          <p:cNvPr id="58" name="TextBox 57"/>
          <p:cNvSpPr txBox="1"/>
          <p:nvPr/>
        </p:nvSpPr>
        <p:spPr>
          <a:xfrm>
            <a:off x="3525247" y="2041103"/>
            <a:ext cx="2011680" cy="1336977"/>
          </a:xfrm>
          <a:prstGeom prst="roundRect">
            <a:avLst/>
          </a:prstGeom>
          <a:solidFill>
            <a:schemeClr val="tx2"/>
          </a:solidFill>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Cytarabine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(200 mg/m</a:t>
            </a:r>
            <a:r>
              <a:rPr kumimoji="0" lang="en-US" sz="1200" b="0" i="0" u="none" strike="noStrike" kern="1200" cap="none" spc="0" normalizeH="0" baseline="30000" noProof="0" dirty="0">
                <a:ln>
                  <a:noFill/>
                </a:ln>
                <a:solidFill>
                  <a:prstClr val="white"/>
                </a:solidFill>
                <a:effectLst/>
                <a:uLnTx/>
                <a:uFillTx/>
                <a:latin typeface="Corbel"/>
                <a:ea typeface="+mn-ea"/>
                <a:cs typeface="+mn-cs"/>
              </a:rPr>
              <a:t>2</a:t>
            </a:r>
            <a:r>
              <a:rPr kumimoji="0" lang="en-US" sz="1200" b="0" i="0" u="none" strike="noStrike" kern="1200" cap="none" spc="0" normalizeH="0" baseline="0" noProof="0" dirty="0">
                <a:ln>
                  <a:noFill/>
                </a:ln>
                <a:solidFill>
                  <a:prstClr val="white"/>
                </a:solidFill>
                <a:effectLst/>
                <a:uLnTx/>
                <a:uFillTx/>
                <a:latin typeface="Corbel"/>
                <a:ea typeface="+mn-ea"/>
                <a:cs typeface="+mn-cs"/>
              </a:rPr>
              <a:t>/d, d 1-7)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Daunorubicin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(60 mg/m</a:t>
            </a:r>
            <a:r>
              <a:rPr kumimoji="0" lang="en-US" sz="1200" b="0" i="0" u="none" strike="noStrike" kern="1200" cap="none" spc="0" normalizeH="0" baseline="30000" noProof="0" dirty="0">
                <a:ln>
                  <a:noFill/>
                </a:ln>
                <a:solidFill>
                  <a:prstClr val="white"/>
                </a:solidFill>
                <a:effectLst/>
                <a:uLnTx/>
                <a:uFillTx/>
                <a:latin typeface="Corbel"/>
                <a:ea typeface="+mn-ea"/>
                <a:cs typeface="+mn-cs"/>
              </a:rPr>
              <a:t>2</a:t>
            </a:r>
            <a:r>
              <a:rPr kumimoji="0" lang="en-US" sz="1200" b="0" i="0" u="none" strike="noStrike" kern="1200" cap="none" spc="0" normalizeH="0" baseline="0" noProof="0" dirty="0">
                <a:ln>
                  <a:noFill/>
                </a:ln>
                <a:solidFill>
                  <a:prstClr val="white"/>
                </a:solidFill>
                <a:effectLst/>
                <a:uLnTx/>
                <a:uFillTx/>
                <a:latin typeface="Corbel"/>
                <a:ea typeface="+mn-ea"/>
                <a:cs typeface="+mn-cs"/>
              </a:rPr>
              <a:t>/d, d 1-3)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Midostaurin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(50 mg twice daily, d 8-21)</a:t>
            </a:r>
          </a:p>
        </p:txBody>
      </p:sp>
      <p:sp>
        <p:nvSpPr>
          <p:cNvPr id="59" name="TextBox 58"/>
          <p:cNvSpPr txBox="1"/>
          <p:nvPr/>
        </p:nvSpPr>
        <p:spPr>
          <a:xfrm>
            <a:off x="3525247" y="4511650"/>
            <a:ext cx="2011680" cy="1336977"/>
          </a:xfrm>
          <a:prstGeom prst="roundRect">
            <a:avLst/>
          </a:prstGeom>
          <a:solidFill>
            <a:schemeClr val="accent2"/>
          </a:solidFill>
          <a:ln>
            <a:solidFill>
              <a:schemeClr val="accent3"/>
            </a:solidFill>
          </a:ln>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Cytarabine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(200 mg/m</a:t>
            </a:r>
            <a:r>
              <a:rPr kumimoji="0" lang="en-US" sz="1200" b="0" i="0" u="none" strike="noStrike" kern="1200" cap="none" spc="0" normalizeH="0" baseline="30000" noProof="0" dirty="0">
                <a:ln>
                  <a:noFill/>
                </a:ln>
                <a:solidFill>
                  <a:prstClr val="white"/>
                </a:solidFill>
                <a:effectLst/>
                <a:uLnTx/>
                <a:uFillTx/>
                <a:latin typeface="Corbel"/>
                <a:ea typeface="+mn-ea"/>
                <a:cs typeface="+mn-cs"/>
              </a:rPr>
              <a:t>2</a:t>
            </a:r>
            <a:r>
              <a:rPr kumimoji="0" lang="en-US" sz="1200" b="0" i="0" u="none" strike="noStrike" kern="1200" cap="none" spc="0" normalizeH="0" baseline="0" noProof="0" dirty="0">
                <a:ln>
                  <a:noFill/>
                </a:ln>
                <a:solidFill>
                  <a:prstClr val="white"/>
                </a:solidFill>
                <a:effectLst/>
                <a:uLnTx/>
                <a:uFillTx/>
                <a:latin typeface="Corbel"/>
                <a:ea typeface="+mn-ea"/>
                <a:cs typeface="+mn-cs"/>
              </a:rPr>
              <a:t>/d, d 1-7)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Daunorubicin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(60 mg/m</a:t>
            </a:r>
            <a:r>
              <a:rPr kumimoji="0" lang="en-US" sz="1200" b="0" i="0" u="none" strike="noStrike" kern="1200" cap="none" spc="0" normalizeH="0" baseline="30000" noProof="0" dirty="0">
                <a:ln>
                  <a:noFill/>
                </a:ln>
                <a:solidFill>
                  <a:prstClr val="white"/>
                </a:solidFill>
                <a:effectLst/>
                <a:uLnTx/>
                <a:uFillTx/>
                <a:latin typeface="Corbel"/>
                <a:ea typeface="+mn-ea"/>
                <a:cs typeface="+mn-cs"/>
              </a:rPr>
              <a:t>2</a:t>
            </a:r>
            <a:r>
              <a:rPr kumimoji="0" lang="en-US" sz="1200" b="0" i="0" u="none" strike="noStrike" kern="1200" cap="none" spc="0" normalizeH="0" baseline="0" noProof="0" dirty="0">
                <a:ln>
                  <a:noFill/>
                </a:ln>
                <a:solidFill>
                  <a:prstClr val="white"/>
                </a:solidFill>
                <a:effectLst/>
                <a:uLnTx/>
                <a:uFillTx/>
                <a:latin typeface="Corbel"/>
                <a:ea typeface="+mn-ea"/>
                <a:cs typeface="+mn-cs"/>
              </a:rPr>
              <a:t>/d, d 1-3)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Placebo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(twice daily, d 8-21)</a:t>
            </a:r>
          </a:p>
        </p:txBody>
      </p:sp>
      <p:sp>
        <p:nvSpPr>
          <p:cNvPr id="60" name="TextBox 59"/>
          <p:cNvSpPr txBox="1"/>
          <p:nvPr/>
        </p:nvSpPr>
        <p:spPr>
          <a:xfrm>
            <a:off x="5894436" y="2097026"/>
            <a:ext cx="1868443" cy="1233535"/>
          </a:xfrm>
          <a:prstGeom prst="roundRect">
            <a:avLst/>
          </a:prstGeom>
          <a:solidFill>
            <a:schemeClr val="tx2"/>
          </a:solidFill>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High-dose cytarabine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(3 g/m</a:t>
            </a:r>
            <a:r>
              <a:rPr kumimoji="0" lang="en-US" sz="1200" b="0" i="0" u="none" strike="noStrike" kern="1200" cap="none" spc="0" normalizeH="0" baseline="30000" noProof="0" dirty="0">
                <a:ln>
                  <a:noFill/>
                </a:ln>
                <a:solidFill>
                  <a:prstClr val="white"/>
                </a:solidFill>
                <a:effectLst/>
                <a:uLnTx/>
                <a:uFillTx/>
                <a:latin typeface="Corbel"/>
                <a:ea typeface="+mn-ea"/>
                <a:cs typeface="+mn-cs"/>
              </a:rPr>
              <a:t>2</a:t>
            </a:r>
            <a:r>
              <a:rPr kumimoji="0" lang="en-US" sz="1200" b="0" i="0" u="none" strike="noStrike" kern="1200" cap="none" spc="0" normalizeH="0" baseline="0" noProof="0" dirty="0">
                <a:ln>
                  <a:noFill/>
                </a:ln>
                <a:solidFill>
                  <a:prstClr val="white"/>
                </a:solidFill>
                <a:effectLst/>
                <a:uLnTx/>
                <a:uFillTx/>
                <a:latin typeface="Corbel"/>
                <a:ea typeface="+mn-ea"/>
                <a:cs typeface="+mn-cs"/>
              </a:rPr>
              <a:t>/d twice daily, </a:t>
            </a:r>
            <a:br>
              <a:rPr kumimoji="0" lang="en-US" sz="1200" b="0" i="0" u="none" strike="noStrike" kern="1200" cap="none" spc="0" normalizeH="0" baseline="0" noProof="0" dirty="0">
                <a:ln>
                  <a:noFill/>
                </a:ln>
                <a:solidFill>
                  <a:prstClr val="white"/>
                </a:solidFill>
                <a:effectLst/>
                <a:uLnTx/>
                <a:uFillTx/>
                <a:latin typeface="Corbel"/>
                <a:ea typeface="+mn-ea"/>
                <a:cs typeface="+mn-cs"/>
              </a:rPr>
            </a:br>
            <a:r>
              <a:rPr kumimoji="0" lang="en-US" sz="1200" b="0" i="0" u="none" strike="noStrike" kern="1200" cap="none" spc="0" normalizeH="0" baseline="0" noProof="0" dirty="0">
                <a:ln>
                  <a:noFill/>
                </a:ln>
                <a:solidFill>
                  <a:prstClr val="white"/>
                </a:solidFill>
                <a:effectLst/>
                <a:uLnTx/>
                <a:uFillTx/>
                <a:latin typeface="Corbel"/>
                <a:ea typeface="+mn-ea"/>
                <a:cs typeface="+mn-cs"/>
              </a:rPr>
              <a:t>d 1, 3, 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Midostaurin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(50 mg twice daily, </a:t>
            </a:r>
            <a:br>
              <a:rPr kumimoji="0" lang="en-US" sz="1200" b="0" i="0" u="none" strike="noStrike" kern="1200" cap="none" spc="0" normalizeH="0" baseline="0" noProof="0" dirty="0">
                <a:ln>
                  <a:noFill/>
                </a:ln>
                <a:solidFill>
                  <a:prstClr val="white"/>
                </a:solidFill>
                <a:effectLst/>
                <a:uLnTx/>
                <a:uFillTx/>
                <a:latin typeface="Corbel"/>
                <a:ea typeface="+mn-ea"/>
                <a:cs typeface="+mn-cs"/>
              </a:rPr>
            </a:br>
            <a:r>
              <a:rPr kumimoji="0" lang="en-US" sz="1200" b="0" i="0" u="none" strike="noStrike" kern="1200" cap="none" spc="0" normalizeH="0" baseline="0" noProof="0" dirty="0">
                <a:ln>
                  <a:noFill/>
                </a:ln>
                <a:solidFill>
                  <a:prstClr val="white"/>
                </a:solidFill>
                <a:effectLst/>
                <a:uLnTx/>
                <a:uFillTx/>
                <a:latin typeface="Corbel"/>
                <a:ea typeface="+mn-ea"/>
                <a:cs typeface="+mn-cs"/>
              </a:rPr>
              <a:t>d 8-21)</a:t>
            </a:r>
          </a:p>
        </p:txBody>
      </p:sp>
      <p:sp>
        <p:nvSpPr>
          <p:cNvPr id="61" name="TextBox 60"/>
          <p:cNvSpPr txBox="1"/>
          <p:nvPr/>
        </p:nvSpPr>
        <p:spPr>
          <a:xfrm>
            <a:off x="5894436" y="4567574"/>
            <a:ext cx="1868443" cy="1233535"/>
          </a:xfrm>
          <a:prstGeom prst="roundRect">
            <a:avLst/>
          </a:prstGeom>
          <a:solidFill>
            <a:schemeClr val="accent2"/>
          </a:solidFill>
          <a:ln>
            <a:solidFill>
              <a:schemeClr val="accent3"/>
            </a:solidFill>
          </a:ln>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High-dose cytarabine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(3 g/m</a:t>
            </a:r>
            <a:r>
              <a:rPr kumimoji="0" lang="en-US" sz="1200" b="0" i="0" u="none" strike="noStrike" kern="1200" cap="none" spc="0" normalizeH="0" baseline="30000" noProof="0" dirty="0">
                <a:ln>
                  <a:noFill/>
                </a:ln>
                <a:solidFill>
                  <a:prstClr val="white"/>
                </a:solidFill>
                <a:effectLst/>
                <a:uLnTx/>
                <a:uFillTx/>
                <a:latin typeface="Corbel"/>
                <a:ea typeface="+mn-ea"/>
                <a:cs typeface="+mn-cs"/>
              </a:rPr>
              <a:t>2</a:t>
            </a:r>
            <a:r>
              <a:rPr kumimoji="0" lang="en-US" sz="1200" b="0" i="0" u="none" strike="noStrike" kern="1200" cap="none" spc="0" normalizeH="0" baseline="0" noProof="0" dirty="0">
                <a:ln>
                  <a:noFill/>
                </a:ln>
                <a:solidFill>
                  <a:prstClr val="white"/>
                </a:solidFill>
                <a:effectLst/>
                <a:uLnTx/>
                <a:uFillTx/>
                <a:latin typeface="Corbel"/>
                <a:ea typeface="+mn-ea"/>
                <a:cs typeface="+mn-cs"/>
              </a:rPr>
              <a:t>/d twice daily, </a:t>
            </a:r>
            <a:br>
              <a:rPr kumimoji="0" lang="en-US" sz="1200" b="0" i="0" u="none" strike="noStrike" kern="1200" cap="none" spc="0" normalizeH="0" baseline="0" noProof="0" dirty="0">
                <a:ln>
                  <a:noFill/>
                </a:ln>
                <a:solidFill>
                  <a:prstClr val="white"/>
                </a:solidFill>
                <a:effectLst/>
                <a:uLnTx/>
                <a:uFillTx/>
                <a:latin typeface="Corbel"/>
                <a:ea typeface="+mn-ea"/>
                <a:cs typeface="+mn-cs"/>
              </a:rPr>
            </a:br>
            <a:r>
              <a:rPr kumimoji="0" lang="en-US" sz="1200" b="0" i="0" u="none" strike="noStrike" kern="1200" cap="none" spc="0" normalizeH="0" baseline="0" noProof="0" dirty="0">
                <a:ln>
                  <a:noFill/>
                </a:ln>
                <a:solidFill>
                  <a:prstClr val="white"/>
                </a:solidFill>
                <a:effectLst/>
                <a:uLnTx/>
                <a:uFillTx/>
                <a:latin typeface="Corbel"/>
                <a:ea typeface="+mn-ea"/>
                <a:cs typeface="+mn-cs"/>
              </a:rPr>
              <a:t>d 1, 3, 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Placebo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(twice daily, d 8-21)</a:t>
            </a:r>
          </a:p>
        </p:txBody>
      </p:sp>
      <p:sp>
        <p:nvSpPr>
          <p:cNvPr id="62" name="TextBox 61"/>
          <p:cNvSpPr txBox="1"/>
          <p:nvPr/>
        </p:nvSpPr>
        <p:spPr>
          <a:xfrm>
            <a:off x="8113941" y="2232823"/>
            <a:ext cx="1097280" cy="953452"/>
          </a:xfrm>
          <a:prstGeom prst="roundRect">
            <a:avLst/>
          </a:prstGeom>
          <a:solidFill>
            <a:schemeClr val="tx2"/>
          </a:solidFill>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Midostaurin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(50 mg twice daily, d 1-28)</a:t>
            </a:r>
          </a:p>
        </p:txBody>
      </p:sp>
      <p:sp>
        <p:nvSpPr>
          <p:cNvPr id="63" name="TextBox 62"/>
          <p:cNvSpPr txBox="1"/>
          <p:nvPr/>
        </p:nvSpPr>
        <p:spPr>
          <a:xfrm>
            <a:off x="8113941" y="4703371"/>
            <a:ext cx="1097280" cy="953452"/>
          </a:xfrm>
          <a:prstGeom prst="roundRect">
            <a:avLst/>
          </a:prstGeom>
          <a:solidFill>
            <a:schemeClr val="accent2"/>
          </a:solidFill>
          <a:ln>
            <a:solidFill>
              <a:schemeClr val="accent3"/>
            </a:solidFill>
          </a:ln>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Placebo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(twice daily,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rbel"/>
                <a:ea typeface="+mn-ea"/>
                <a:cs typeface="+mn-cs"/>
              </a:rPr>
              <a:t>d 1-28)</a:t>
            </a:r>
          </a:p>
        </p:txBody>
      </p:sp>
      <p:sp>
        <p:nvSpPr>
          <p:cNvPr id="67" name="Oval 66"/>
          <p:cNvSpPr/>
          <p:nvPr/>
        </p:nvSpPr>
        <p:spPr>
          <a:xfrm>
            <a:off x="3107417" y="3814011"/>
            <a:ext cx="457200" cy="46113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a:ea typeface="+mn-ea"/>
                <a:cs typeface="+mn-cs"/>
              </a:rPr>
              <a:t>R</a:t>
            </a:r>
          </a:p>
        </p:txBody>
      </p:sp>
      <p:cxnSp>
        <p:nvCxnSpPr>
          <p:cNvPr id="76" name="Straight Arrow Connector 75"/>
          <p:cNvCxnSpPr>
            <a:stCxn id="58" idx="3"/>
          </p:cNvCxnSpPr>
          <p:nvPr/>
        </p:nvCxnSpPr>
        <p:spPr>
          <a:xfrm flipV="1">
            <a:off x="5536927" y="2709549"/>
            <a:ext cx="365760" cy="4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62" idx="1"/>
          </p:cNvCxnSpPr>
          <p:nvPr/>
        </p:nvCxnSpPr>
        <p:spPr>
          <a:xfrm>
            <a:off x="7753716" y="2709550"/>
            <a:ext cx="360229" cy="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5530040" y="5180095"/>
            <a:ext cx="36576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63" idx="1"/>
          </p:cNvCxnSpPr>
          <p:nvPr/>
        </p:nvCxnSpPr>
        <p:spPr>
          <a:xfrm>
            <a:off x="7753716" y="5180098"/>
            <a:ext cx="360229" cy="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5581259" y="2340218"/>
            <a:ext cx="221214" cy="369332"/>
          </a:xfrm>
          <a:prstGeom prst="rect">
            <a:avLst/>
          </a:prstGeom>
          <a:noFill/>
        </p:spPr>
        <p:txBody>
          <a:bodyPr wrap="non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mn-cs"/>
              </a:rPr>
              <a:t>CR</a:t>
            </a:r>
          </a:p>
        </p:txBody>
      </p:sp>
      <p:sp>
        <p:nvSpPr>
          <p:cNvPr id="81" name="TextBox 80"/>
          <p:cNvSpPr txBox="1"/>
          <p:nvPr/>
        </p:nvSpPr>
        <p:spPr>
          <a:xfrm>
            <a:off x="5581259" y="4802470"/>
            <a:ext cx="221214" cy="369332"/>
          </a:xfrm>
          <a:prstGeom prst="rect">
            <a:avLst/>
          </a:prstGeom>
          <a:noFill/>
        </p:spPr>
        <p:txBody>
          <a:bodyPr wrap="non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mn-cs"/>
              </a:rPr>
              <a:t>CR</a:t>
            </a:r>
          </a:p>
        </p:txBody>
      </p:sp>
      <p:sp>
        <p:nvSpPr>
          <p:cNvPr id="82" name="TextBox 81"/>
          <p:cNvSpPr txBox="1"/>
          <p:nvPr/>
        </p:nvSpPr>
        <p:spPr>
          <a:xfrm>
            <a:off x="3525247" y="3594105"/>
            <a:ext cx="2011680" cy="681037"/>
          </a:xfrm>
          <a:prstGeom prst="roundRect">
            <a:avLst/>
          </a:prstGeom>
          <a:noFill/>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mn-cs"/>
              </a:rPr>
              <a:t>Induction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mn-cs"/>
              </a:rPr>
              <a:t>(1-2 cycles)</a:t>
            </a:r>
            <a:endParaRPr kumimoji="0" lang="en-US" sz="1200" b="0" i="0" u="none" strike="noStrike" kern="1200" cap="none" spc="0" normalizeH="0" baseline="0" noProof="0" dirty="0">
              <a:ln>
                <a:noFill/>
              </a:ln>
              <a:solidFill>
                <a:srgbClr val="000000"/>
              </a:solidFill>
              <a:effectLst/>
              <a:uLnTx/>
              <a:uFillTx/>
              <a:latin typeface="Corbel"/>
              <a:ea typeface="+mn-ea"/>
              <a:cs typeface="+mn-cs"/>
            </a:endParaRPr>
          </a:p>
        </p:txBody>
      </p:sp>
      <p:sp>
        <p:nvSpPr>
          <p:cNvPr id="83" name="TextBox 82"/>
          <p:cNvSpPr txBox="1"/>
          <p:nvPr/>
        </p:nvSpPr>
        <p:spPr>
          <a:xfrm>
            <a:off x="5846807" y="3594105"/>
            <a:ext cx="2011680" cy="681037"/>
          </a:xfrm>
          <a:prstGeom prst="roundRect">
            <a:avLst/>
          </a:prstGeom>
          <a:noFill/>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mn-cs"/>
              </a:rPr>
              <a:t>Consolidation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mn-cs"/>
              </a:rPr>
              <a:t>(4 cycles)</a:t>
            </a:r>
            <a:endParaRPr kumimoji="0" lang="en-US" sz="1200" b="0" i="0" u="none" strike="noStrike" kern="1200" cap="none" spc="0" normalizeH="0" baseline="0" noProof="0" dirty="0">
              <a:ln>
                <a:noFill/>
              </a:ln>
              <a:solidFill>
                <a:srgbClr val="000000"/>
              </a:solidFill>
              <a:effectLst/>
              <a:uLnTx/>
              <a:uFillTx/>
              <a:latin typeface="Corbel"/>
              <a:ea typeface="+mn-ea"/>
              <a:cs typeface="+mn-cs"/>
            </a:endParaRPr>
          </a:p>
        </p:txBody>
      </p:sp>
      <p:sp>
        <p:nvSpPr>
          <p:cNvPr id="84" name="TextBox 83"/>
          <p:cNvSpPr txBox="1"/>
          <p:nvPr/>
        </p:nvSpPr>
        <p:spPr>
          <a:xfrm>
            <a:off x="8112580" y="3594105"/>
            <a:ext cx="1219200" cy="681037"/>
          </a:xfrm>
          <a:prstGeom prst="roundRect">
            <a:avLst/>
          </a:prstGeom>
          <a:noFill/>
        </p:spPr>
        <p:txBody>
          <a:bodyPr wrap="squar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mn-cs"/>
              </a:rPr>
              <a:t>Continuation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mn-cs"/>
              </a:rPr>
              <a:t>(12 cycles)</a:t>
            </a:r>
            <a:endParaRPr kumimoji="0" lang="en-US" sz="1200" b="0" i="0" u="none" strike="noStrike" kern="1200" cap="none" spc="0" normalizeH="0" baseline="0" noProof="0" dirty="0">
              <a:ln>
                <a:noFill/>
              </a:ln>
              <a:solidFill>
                <a:srgbClr val="000000"/>
              </a:solidFill>
              <a:effectLst/>
              <a:uLnTx/>
              <a:uFillTx/>
              <a:latin typeface="Corbel"/>
              <a:ea typeface="+mn-ea"/>
              <a:cs typeface="+mn-cs"/>
            </a:endParaRPr>
          </a:p>
        </p:txBody>
      </p:sp>
      <p:sp>
        <p:nvSpPr>
          <p:cNvPr id="88" name="TextBox 151"/>
          <p:cNvSpPr>
            <a:spLocks noChangeArrowheads="1"/>
          </p:cNvSpPr>
          <p:nvPr/>
        </p:nvSpPr>
        <p:spPr bwMode="auto">
          <a:xfrm>
            <a:off x="9345776" y="3264411"/>
            <a:ext cx="1179353" cy="1365028"/>
          </a:xfrm>
          <a:prstGeom prst="roundRect">
            <a:avLst>
              <a:gd name="adj" fmla="val 16667"/>
            </a:avLst>
          </a:prstGeom>
          <a:solidFill>
            <a:schemeClr val="bg1"/>
          </a:solidFill>
          <a:ln w="9525">
            <a:solidFill>
              <a:srgbClr val="5B9BD5"/>
            </a:solidFill>
            <a:round/>
            <a:headEnd/>
            <a:tailEnd/>
          </a:ln>
          <a:effectLst>
            <a:outerShdw blurRad="50800" dist="38100" dir="2700000" algn="tl" rotWithShape="0">
              <a:srgbClr val="808080">
                <a:alpha val="39999"/>
              </a:srgbClr>
            </a:outerShdw>
          </a:effectLst>
        </p:spPr>
        <p:txBody>
          <a:bodyPr wrap="square">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panose="020B0604020202020204" pitchFamily="34" charset="0"/>
                <a:ea typeface=""/>
                <a:cs typeface="+mn-cs"/>
              </a:rPr>
              <a:t>Primary endpoint: </a:t>
            </a: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
                <a:cs typeface="+mn-cs"/>
              </a:rPr>
              <a:t>OS</a:t>
            </a:r>
          </a:p>
          <a:p>
            <a:pPr marL="0" marR="0" lvl="0" indent="0" algn="l" defTabSz="685800" rtl="0" eaLnBrk="1" fontAlgn="auto" latinLnBrk="0" hangingPunct="1">
              <a:lnSpc>
                <a:spcPct val="90000"/>
              </a:lnSpc>
              <a:spcBef>
                <a:spcPts val="0"/>
              </a:spcBef>
              <a:spcAft>
                <a:spcPts val="0"/>
              </a:spcAft>
              <a:buClrTx/>
              <a:buSzTx/>
              <a:buFontTx/>
              <a:buNone/>
              <a:tabLst/>
              <a:defRPr/>
            </a:pPr>
            <a:endParaRPr kumimoji="0" lang="en-US" sz="1050" b="1" i="0" u="none" strike="noStrike" kern="0" cap="none" spc="0" normalizeH="0" baseline="0" noProof="0" dirty="0">
              <a:ln>
                <a:noFill/>
              </a:ln>
              <a:solidFill>
                <a:prstClr val="black"/>
              </a:solidFill>
              <a:effectLst/>
              <a:uLnTx/>
              <a:uFillTx/>
              <a:latin typeface="Arial" panose="020B0604020202020204" pitchFamily="34" charset="0"/>
              <a:ea typeface=""/>
              <a:cs typeface="+mn-cs"/>
            </a:endParaRP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panose="020B0604020202020204" pitchFamily="34" charset="0"/>
                <a:ea typeface=""/>
                <a:cs typeface="+mn-cs"/>
              </a:rPr>
              <a:t>Key secondary endpoints: </a:t>
            </a: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
                <a:cs typeface="+mn-cs"/>
              </a:rPr>
              <a:t>EFS, OS, </a:t>
            </a:r>
            <a:b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
                <a:cs typeface="+mn-cs"/>
              </a:rPr>
            </a:br>
            <a:r>
              <a:rPr kumimoji="0" lang="en-US" sz="1050" b="0" i="0" u="none" strike="noStrike" kern="0" cap="none" spc="0" normalizeH="0" baseline="0" noProof="0" dirty="0">
                <a:ln>
                  <a:noFill/>
                </a:ln>
                <a:solidFill>
                  <a:prstClr val="black"/>
                </a:solidFill>
                <a:effectLst/>
                <a:uLnTx/>
                <a:uFillTx/>
                <a:latin typeface="Arial" panose="020B0604020202020204" pitchFamily="34" charset="0"/>
                <a:ea typeface=""/>
                <a:cs typeface="+mn-cs"/>
              </a:rPr>
              <a:t>CR, DFS</a:t>
            </a:r>
          </a:p>
        </p:txBody>
      </p:sp>
      <p:sp>
        <p:nvSpPr>
          <p:cNvPr id="89" name="TextBox 88"/>
          <p:cNvSpPr txBox="1"/>
          <p:nvPr/>
        </p:nvSpPr>
        <p:spPr>
          <a:xfrm>
            <a:off x="7770740" y="2306603"/>
            <a:ext cx="221214" cy="369332"/>
          </a:xfrm>
          <a:prstGeom prst="rect">
            <a:avLst/>
          </a:prstGeom>
          <a:noFill/>
        </p:spPr>
        <p:txBody>
          <a:bodyPr wrap="non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mn-cs"/>
              </a:rPr>
              <a:t>CR</a:t>
            </a:r>
          </a:p>
        </p:txBody>
      </p:sp>
      <p:sp>
        <p:nvSpPr>
          <p:cNvPr id="90" name="TextBox 89"/>
          <p:cNvSpPr txBox="1"/>
          <p:nvPr/>
        </p:nvSpPr>
        <p:spPr>
          <a:xfrm>
            <a:off x="7770740" y="4768855"/>
            <a:ext cx="221214" cy="369332"/>
          </a:xfrm>
          <a:prstGeom prst="rect">
            <a:avLst/>
          </a:prstGeom>
          <a:noFill/>
        </p:spPr>
        <p:txBody>
          <a:bodyPr wrap="none" lIns="0" r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rbel"/>
                <a:ea typeface="+mn-ea"/>
                <a:cs typeface="+mn-cs"/>
              </a:rPr>
              <a:t>CR</a:t>
            </a:r>
          </a:p>
        </p:txBody>
      </p:sp>
      <p:cxnSp>
        <p:nvCxnSpPr>
          <p:cNvPr id="91" name="Straight Arrow Connector 90"/>
          <p:cNvCxnSpPr>
            <a:endCxn id="59" idx="1"/>
          </p:cNvCxnSpPr>
          <p:nvPr/>
        </p:nvCxnSpPr>
        <p:spPr>
          <a:xfrm flipV="1">
            <a:off x="3336017" y="5180138"/>
            <a:ext cx="189230" cy="416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3337014" y="2713753"/>
            <a:ext cx="189230" cy="420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C412978-6B48-3346-AAAE-5196640A23A0}"/>
              </a:ext>
            </a:extLst>
          </p:cNvPr>
          <p:cNvSpPr/>
          <p:nvPr/>
        </p:nvSpPr>
        <p:spPr>
          <a:xfrm>
            <a:off x="6576755" y="6319411"/>
            <a:ext cx="5010282" cy="369332"/>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altLang="en-US" sz="1800" b="0" i="0" u="none" strike="noStrike" kern="1200" cap="none" spc="0" normalizeH="0" baseline="0" noProof="0" dirty="0">
                <a:ln>
                  <a:noFill/>
                </a:ln>
                <a:solidFill>
                  <a:srgbClr val="2986E2"/>
                </a:solidFill>
                <a:effectLst/>
                <a:uLnTx/>
                <a:uFillTx/>
                <a:latin typeface="Corbel"/>
                <a:ea typeface="+mn-ea"/>
                <a:cs typeface="+mn-cs"/>
              </a:rPr>
              <a:t> </a:t>
            </a:r>
            <a:r>
              <a:rPr kumimoji="0" lang="en-CA" altLang="en-US" sz="1800" b="1" i="0" u="none" strike="noStrike" kern="1200" cap="none" spc="0" normalizeH="0" baseline="0" noProof="0" dirty="0">
                <a:ln>
                  <a:noFill/>
                </a:ln>
                <a:solidFill>
                  <a:srgbClr val="2986E2"/>
                </a:solidFill>
                <a:effectLst/>
                <a:uLnTx/>
                <a:uFillTx/>
                <a:latin typeface="Corbel"/>
                <a:ea typeface="+mn-ea"/>
                <a:cs typeface="+mn-cs"/>
              </a:rPr>
              <a:t>Stone RM et al. </a:t>
            </a:r>
            <a:r>
              <a:rPr kumimoji="0" lang="en-CA" altLang="en-US" sz="1800" b="1" i="1" u="none" strike="noStrike" kern="1200" cap="none" spc="0" normalizeH="0" baseline="0" noProof="0" dirty="0">
                <a:ln>
                  <a:noFill/>
                </a:ln>
                <a:solidFill>
                  <a:srgbClr val="2986E2"/>
                </a:solidFill>
                <a:effectLst/>
                <a:uLnTx/>
                <a:uFillTx/>
                <a:latin typeface="Corbel"/>
                <a:ea typeface="+mn-ea"/>
                <a:cs typeface="+mn-cs"/>
              </a:rPr>
              <a:t>N </a:t>
            </a:r>
            <a:r>
              <a:rPr kumimoji="0" lang="en-CA" altLang="en-US" sz="1800" b="1" i="1" u="none" strike="noStrike" kern="1200" cap="none" spc="0" normalizeH="0" baseline="0" noProof="0" dirty="0" err="1">
                <a:ln>
                  <a:noFill/>
                </a:ln>
                <a:solidFill>
                  <a:srgbClr val="2986E2"/>
                </a:solidFill>
                <a:effectLst/>
                <a:uLnTx/>
                <a:uFillTx/>
                <a:latin typeface="Corbel"/>
                <a:ea typeface="+mn-ea"/>
                <a:cs typeface="+mn-cs"/>
              </a:rPr>
              <a:t>Engl</a:t>
            </a:r>
            <a:r>
              <a:rPr kumimoji="0" lang="en-CA" altLang="en-US" sz="1800" b="1" i="1" u="none" strike="noStrike" kern="1200" cap="none" spc="0" normalizeH="0" baseline="0" noProof="0" dirty="0">
                <a:ln>
                  <a:noFill/>
                </a:ln>
                <a:solidFill>
                  <a:srgbClr val="2986E2"/>
                </a:solidFill>
                <a:effectLst/>
                <a:uLnTx/>
                <a:uFillTx/>
                <a:latin typeface="Corbel"/>
                <a:ea typeface="+mn-ea"/>
                <a:cs typeface="+mn-cs"/>
              </a:rPr>
              <a:t> J Med</a:t>
            </a:r>
            <a:r>
              <a:rPr kumimoji="0" lang="en-CA" altLang="en-US" sz="1800" b="1" i="0" u="none" strike="noStrike" kern="1200" cap="none" spc="0" normalizeH="0" baseline="0" noProof="0" dirty="0">
                <a:ln>
                  <a:noFill/>
                </a:ln>
                <a:solidFill>
                  <a:srgbClr val="2986E2"/>
                </a:solidFill>
                <a:effectLst/>
                <a:uLnTx/>
                <a:uFillTx/>
                <a:latin typeface="Corbel"/>
                <a:ea typeface="+mn-ea"/>
                <a:cs typeface="+mn-cs"/>
              </a:rPr>
              <a:t>. 2017;377:454-464</a:t>
            </a:r>
            <a:r>
              <a:rPr kumimoji="0" lang="en-CA" altLang="en-US" sz="1800" b="0" i="0" u="none" strike="noStrike" kern="1200" cap="none" spc="0" normalizeH="0" baseline="0" noProof="0" dirty="0">
                <a:ln>
                  <a:noFill/>
                </a:ln>
                <a:solidFill>
                  <a:srgbClr val="2986E2"/>
                </a:solidFill>
                <a:effectLst/>
                <a:uLnTx/>
                <a:uFillTx/>
                <a:latin typeface="Corbel"/>
                <a:ea typeface="+mn-ea"/>
                <a:cs typeface="+mn-cs"/>
              </a:rPr>
              <a:t>.</a:t>
            </a:r>
            <a:endParaRPr kumimoji="0" lang="en-US" sz="1800" b="0"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81489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E4D3B944-0EB3-47F2-AB10-53982EBB9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3E99180A-02A2-4C12-A0AB-E40650C624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5" t="1057" r="2819" b="37504"/>
          <a:stretch/>
        </p:blipFill>
        <p:spPr bwMode="auto">
          <a:xfrm>
            <a:off x="2758596" y="810042"/>
            <a:ext cx="6803858" cy="52641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id="{DA530EA7-AA13-4CF9-AD63-62C1410DA154}"/>
              </a:ext>
            </a:extLst>
          </p:cNvPr>
          <p:cNvSpPr>
            <a:spLocks noChangeArrowheads="1"/>
          </p:cNvSpPr>
          <p:nvPr/>
        </p:nvSpPr>
        <p:spPr bwMode="auto">
          <a:xfrm>
            <a:off x="2061883" y="292754"/>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97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altLang="en-US" sz="3200" b="1" i="0" u="none" strike="noStrike" kern="1200" cap="none" spc="0" normalizeH="0" baseline="0" noProof="0" dirty="0">
                <a:ln>
                  <a:noFill/>
                </a:ln>
                <a:solidFill>
                  <a:srgbClr val="FFFFFF"/>
                </a:solidFill>
                <a:effectLst/>
                <a:uLnTx/>
                <a:uFillTx/>
                <a:latin typeface="Corbel"/>
                <a:ea typeface="Arial Unicode MS" panose="020B0604020202020204" pitchFamily="34" charset="-128"/>
                <a:cs typeface="Arial Unicode MS" panose="020B0604020202020204" pitchFamily="34" charset="-128"/>
              </a:rPr>
              <a:t>Overall </a:t>
            </a:r>
            <a:r>
              <a:rPr kumimoji="0" lang="en-US" altLang="en-US" sz="3200" b="1" i="0" u="none" strike="noStrike" kern="1200" cap="none" spc="0" normalizeH="0" baseline="0" noProof="0" dirty="0">
                <a:ln>
                  <a:noFill/>
                </a:ln>
                <a:solidFill>
                  <a:srgbClr val="2986E2"/>
                </a:solidFill>
                <a:effectLst/>
                <a:uLnTx/>
                <a:uFillTx/>
                <a:latin typeface="Corbel"/>
                <a:ea typeface="Arial Unicode MS" panose="020B0604020202020204" pitchFamily="34" charset="-128"/>
                <a:cs typeface="Arial Unicode MS" panose="020B0604020202020204" pitchFamily="34" charset="-128"/>
              </a:rPr>
              <a:t>RATIFY </a:t>
            </a:r>
            <a:r>
              <a:rPr kumimoji="0" lang="mr-IN" altLang="en-US" sz="3200" b="1" i="0" u="none" strike="noStrike" kern="1200" cap="none" spc="0" normalizeH="0" baseline="0" noProof="0" dirty="0">
                <a:ln>
                  <a:noFill/>
                </a:ln>
                <a:solidFill>
                  <a:srgbClr val="2986E2"/>
                </a:solidFill>
                <a:effectLst/>
                <a:uLnTx/>
                <a:uFillTx/>
                <a:latin typeface="Corbel"/>
                <a:ea typeface="Arial Unicode MS" panose="020B0604020202020204" pitchFamily="34" charset="-128"/>
                <a:cs typeface="Arial Unicode MS" panose="020B0604020202020204" pitchFamily="34" charset="-128"/>
              </a:rPr>
              <a:t>–</a:t>
            </a:r>
            <a:r>
              <a:rPr kumimoji="0" lang="en-US" altLang="en-US" sz="3200" b="1" i="0" u="none" strike="noStrike" kern="1200" cap="none" spc="0" normalizeH="0" baseline="0" noProof="0" dirty="0">
                <a:ln>
                  <a:noFill/>
                </a:ln>
                <a:solidFill>
                  <a:srgbClr val="2986E2"/>
                </a:solidFill>
                <a:effectLst/>
                <a:uLnTx/>
                <a:uFillTx/>
                <a:latin typeface="Corbel"/>
                <a:ea typeface="Arial Unicode MS" panose="020B0604020202020204" pitchFamily="34" charset="-128"/>
                <a:cs typeface="Arial Unicode MS" panose="020B0604020202020204" pitchFamily="34" charset="-128"/>
              </a:rPr>
              <a:t> Overall Survival</a:t>
            </a:r>
          </a:p>
        </p:txBody>
      </p:sp>
      <p:sp>
        <p:nvSpPr>
          <p:cNvPr id="8" name="Rectangle 7">
            <a:extLst>
              <a:ext uri="{FF2B5EF4-FFF2-40B4-BE49-F238E27FC236}">
                <a16:creationId xmlns:a16="http://schemas.microsoft.com/office/drawing/2014/main" id="{3FF41D40-94C8-394B-A391-EEA9EF18958D}"/>
              </a:ext>
            </a:extLst>
          </p:cNvPr>
          <p:cNvSpPr/>
          <p:nvPr/>
        </p:nvSpPr>
        <p:spPr>
          <a:xfrm>
            <a:off x="6966899" y="6319411"/>
            <a:ext cx="5010282" cy="369332"/>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altLang="en-US" sz="1800" b="0" i="0" u="none" strike="noStrike" kern="1200" cap="none" spc="0" normalizeH="0" baseline="0" noProof="0" dirty="0">
                <a:ln>
                  <a:noFill/>
                </a:ln>
                <a:solidFill>
                  <a:srgbClr val="2986E2"/>
                </a:solidFill>
                <a:effectLst/>
                <a:uLnTx/>
                <a:uFillTx/>
                <a:latin typeface="Corbel"/>
                <a:ea typeface="+mn-ea"/>
                <a:cs typeface="+mn-cs"/>
              </a:rPr>
              <a:t> </a:t>
            </a:r>
            <a:r>
              <a:rPr kumimoji="0" lang="en-CA" altLang="en-US" sz="1800" b="1" i="0" u="none" strike="noStrike" kern="1200" cap="none" spc="0" normalizeH="0" baseline="0" noProof="0" dirty="0">
                <a:ln>
                  <a:noFill/>
                </a:ln>
                <a:solidFill>
                  <a:srgbClr val="2986E2"/>
                </a:solidFill>
                <a:effectLst/>
                <a:uLnTx/>
                <a:uFillTx/>
                <a:latin typeface="Corbel"/>
                <a:ea typeface="+mn-ea"/>
                <a:cs typeface="+mn-cs"/>
              </a:rPr>
              <a:t>Stone RM et al. </a:t>
            </a:r>
            <a:r>
              <a:rPr kumimoji="0" lang="en-CA" altLang="en-US" sz="1800" b="1" i="1" u="none" strike="noStrike" kern="1200" cap="none" spc="0" normalizeH="0" baseline="0" noProof="0" dirty="0">
                <a:ln>
                  <a:noFill/>
                </a:ln>
                <a:solidFill>
                  <a:srgbClr val="2986E2"/>
                </a:solidFill>
                <a:effectLst/>
                <a:uLnTx/>
                <a:uFillTx/>
                <a:latin typeface="Corbel"/>
                <a:ea typeface="+mn-ea"/>
                <a:cs typeface="+mn-cs"/>
              </a:rPr>
              <a:t>N </a:t>
            </a:r>
            <a:r>
              <a:rPr kumimoji="0" lang="en-CA" altLang="en-US" sz="1800" b="1" i="1" u="none" strike="noStrike" kern="1200" cap="none" spc="0" normalizeH="0" baseline="0" noProof="0" dirty="0" err="1">
                <a:ln>
                  <a:noFill/>
                </a:ln>
                <a:solidFill>
                  <a:srgbClr val="2986E2"/>
                </a:solidFill>
                <a:effectLst/>
                <a:uLnTx/>
                <a:uFillTx/>
                <a:latin typeface="Corbel"/>
                <a:ea typeface="+mn-ea"/>
                <a:cs typeface="+mn-cs"/>
              </a:rPr>
              <a:t>Engl</a:t>
            </a:r>
            <a:r>
              <a:rPr kumimoji="0" lang="en-CA" altLang="en-US" sz="1800" b="1" i="1" u="none" strike="noStrike" kern="1200" cap="none" spc="0" normalizeH="0" baseline="0" noProof="0" dirty="0">
                <a:ln>
                  <a:noFill/>
                </a:ln>
                <a:solidFill>
                  <a:srgbClr val="2986E2"/>
                </a:solidFill>
                <a:effectLst/>
                <a:uLnTx/>
                <a:uFillTx/>
                <a:latin typeface="Corbel"/>
                <a:ea typeface="+mn-ea"/>
                <a:cs typeface="+mn-cs"/>
              </a:rPr>
              <a:t> J Med</a:t>
            </a:r>
            <a:r>
              <a:rPr kumimoji="0" lang="en-CA" altLang="en-US" sz="1800" b="1" i="0" u="none" strike="noStrike" kern="1200" cap="none" spc="0" normalizeH="0" baseline="0" noProof="0" dirty="0">
                <a:ln>
                  <a:noFill/>
                </a:ln>
                <a:solidFill>
                  <a:srgbClr val="2986E2"/>
                </a:solidFill>
                <a:effectLst/>
                <a:uLnTx/>
                <a:uFillTx/>
                <a:latin typeface="Corbel"/>
                <a:ea typeface="+mn-ea"/>
                <a:cs typeface="+mn-cs"/>
              </a:rPr>
              <a:t>. 2017;377:454-464</a:t>
            </a:r>
            <a:r>
              <a:rPr kumimoji="0" lang="en-CA" altLang="en-US" sz="1800" b="0" i="0" u="none" strike="noStrike" kern="1200" cap="none" spc="0" normalizeH="0" baseline="0" noProof="0" dirty="0">
                <a:ln>
                  <a:noFill/>
                </a:ln>
                <a:solidFill>
                  <a:srgbClr val="2986E2"/>
                </a:solidFill>
                <a:effectLst/>
                <a:uLnTx/>
                <a:uFillTx/>
                <a:latin typeface="Corbel"/>
                <a:ea typeface="+mn-ea"/>
                <a:cs typeface="+mn-cs"/>
              </a:rPr>
              <a:t>.</a:t>
            </a:r>
            <a:endParaRPr kumimoji="0" lang="en-US" sz="1800" b="0" i="0" u="none" strike="noStrike" kern="1200" cap="none" spc="0" normalizeH="0" baseline="0" noProof="0" dirty="0">
              <a:ln>
                <a:noFill/>
              </a:ln>
              <a:solidFill>
                <a:prstClr val="black"/>
              </a:solidFill>
              <a:effectLst/>
              <a:uLnTx/>
              <a:uFillTx/>
              <a:latin typeface="Corbel"/>
              <a:ea typeface="+mn-ea"/>
              <a:cs typeface="+mn-cs"/>
            </a:endParaRPr>
          </a:p>
        </p:txBody>
      </p:sp>
      <p:sp>
        <p:nvSpPr>
          <p:cNvPr id="2" name="TextBox 1">
            <a:extLst>
              <a:ext uri="{FF2B5EF4-FFF2-40B4-BE49-F238E27FC236}">
                <a16:creationId xmlns:a16="http://schemas.microsoft.com/office/drawing/2014/main" id="{C6FAC0CD-07CE-9843-8A63-6B2E9247258B}"/>
              </a:ext>
            </a:extLst>
          </p:cNvPr>
          <p:cNvSpPr txBox="1"/>
          <p:nvPr/>
        </p:nvSpPr>
        <p:spPr>
          <a:xfrm>
            <a:off x="4550228" y="3755572"/>
            <a:ext cx="12298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 = 0.78</a:t>
            </a:r>
          </a:p>
        </p:txBody>
      </p:sp>
    </p:spTree>
    <p:extLst>
      <p:ext uri="{BB962C8B-B14F-4D97-AF65-F5344CB8AC3E}">
        <p14:creationId xmlns:p14="http://schemas.microsoft.com/office/powerpoint/2010/main" val="626369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96A6-3B99-774D-8964-74779AC9C6B5}"/>
              </a:ext>
            </a:extLst>
          </p:cNvPr>
          <p:cNvSpPr>
            <a:spLocks noGrp="1"/>
          </p:cNvSpPr>
          <p:nvPr>
            <p:ph type="title"/>
          </p:nvPr>
        </p:nvSpPr>
        <p:spPr/>
        <p:txBody>
          <a:bodyPr/>
          <a:lstStyle/>
          <a:p>
            <a:pPr algn="ctr"/>
            <a:r>
              <a:rPr lang="en-US" dirty="0"/>
              <a:t>Patient Case (continued)</a:t>
            </a:r>
          </a:p>
        </p:txBody>
      </p:sp>
      <p:sp>
        <p:nvSpPr>
          <p:cNvPr id="3" name="Content Placeholder 2">
            <a:extLst>
              <a:ext uri="{FF2B5EF4-FFF2-40B4-BE49-F238E27FC236}">
                <a16:creationId xmlns:a16="http://schemas.microsoft.com/office/drawing/2014/main" id="{D91BF41B-835B-BF40-94AB-C5501C93D6BC}"/>
              </a:ext>
            </a:extLst>
          </p:cNvPr>
          <p:cNvSpPr>
            <a:spLocks noGrp="1"/>
          </p:cNvSpPr>
          <p:nvPr>
            <p:ph idx="1"/>
          </p:nvPr>
        </p:nvSpPr>
        <p:spPr/>
        <p:txBody>
          <a:bodyPr>
            <a:normAutofit/>
          </a:bodyPr>
          <a:lstStyle/>
          <a:p>
            <a:endParaRPr lang="en-US" sz="2400" b="1" dirty="0"/>
          </a:p>
          <a:p>
            <a:r>
              <a:rPr lang="en-US" sz="2400" b="1" dirty="0"/>
              <a:t>The patient has a bone marrow biopsy on day 21 of induction chemotherapy that shows persistent disease with 60% blasts in a cellular marrow. </a:t>
            </a:r>
          </a:p>
          <a:p>
            <a:endParaRPr lang="en-US" sz="2400" b="1" dirty="0"/>
          </a:p>
          <a:p>
            <a:r>
              <a:rPr lang="en-US" sz="2400" b="1" dirty="0"/>
              <a:t>The patient is started on the targeted FLT3 inhibitor </a:t>
            </a:r>
            <a:r>
              <a:rPr lang="en-US" sz="2400" b="1" dirty="0" err="1"/>
              <a:t>Gilteritinib</a:t>
            </a:r>
            <a:r>
              <a:rPr lang="en-US" sz="2400" b="1" dirty="0"/>
              <a:t>.</a:t>
            </a:r>
          </a:p>
          <a:p>
            <a:pPr lvl="1"/>
            <a:r>
              <a:rPr lang="en-US" sz="2400" b="1" dirty="0"/>
              <a:t>Oral medication, taken once a day in continuous 28 day cycles</a:t>
            </a:r>
          </a:p>
          <a:p>
            <a:pPr lvl="1"/>
            <a:r>
              <a:rPr lang="en-US" sz="2400" b="1" dirty="0"/>
              <a:t>Favorable side effect profile. Major toxicities are transaminitis and CK elevation</a:t>
            </a:r>
          </a:p>
          <a:p>
            <a:pPr lvl="1"/>
            <a:r>
              <a:rPr lang="en-US" sz="2400" b="1" dirty="0"/>
              <a:t>Leads to complete remission (CR) or complete remission with partial hematologic recovery (</a:t>
            </a:r>
            <a:r>
              <a:rPr lang="en-US" sz="2400" b="1" dirty="0" err="1"/>
              <a:t>CRh</a:t>
            </a:r>
            <a:r>
              <a:rPr lang="en-US" sz="2400" b="1" dirty="0"/>
              <a:t>) in 34% of patients</a:t>
            </a:r>
          </a:p>
        </p:txBody>
      </p:sp>
    </p:spTree>
    <p:extLst>
      <p:ext uri="{BB962C8B-B14F-4D97-AF65-F5344CB8AC3E}">
        <p14:creationId xmlns:p14="http://schemas.microsoft.com/office/powerpoint/2010/main" val="2969210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75FB47-D203-B042-A43B-B09E684A75AE}"/>
              </a:ext>
            </a:extLst>
          </p:cNvPr>
          <p:cNvGrpSpPr/>
          <p:nvPr/>
        </p:nvGrpSpPr>
        <p:grpSpPr>
          <a:xfrm>
            <a:off x="1740810" y="774332"/>
            <a:ext cx="9054444" cy="5326866"/>
            <a:chOff x="386736" y="1193624"/>
            <a:chExt cx="8360249" cy="4681882"/>
          </a:xfrm>
        </p:grpSpPr>
        <p:sp>
          <p:nvSpPr>
            <p:cNvPr id="4" name="Rounded Rectangle 3">
              <a:extLst>
                <a:ext uri="{FF2B5EF4-FFF2-40B4-BE49-F238E27FC236}">
                  <a16:creationId xmlns:a16="http://schemas.microsoft.com/office/drawing/2014/main" id="{8F608B0D-68F2-D342-884B-5F93E40FBA96}"/>
                </a:ext>
              </a:extLst>
            </p:cNvPr>
            <p:cNvSpPr/>
            <p:nvPr/>
          </p:nvSpPr>
          <p:spPr>
            <a:xfrm>
              <a:off x="398585" y="1556050"/>
              <a:ext cx="8346831" cy="4319456"/>
            </a:xfrm>
            <a:prstGeom prst="roundRect">
              <a:avLst>
                <a:gd name="adj" fmla="val 2915"/>
              </a:avLst>
            </a:prstGeom>
            <a:solidFill>
              <a:schemeClr val="bg1"/>
            </a:solidFill>
            <a:ln w="19050">
              <a:solidFill>
                <a:schemeClr val="accent1"/>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447675"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Corbel"/>
                <a:ea typeface="+mn-ea"/>
                <a:cs typeface="+mn-cs"/>
              </a:endParaRPr>
            </a:p>
          </p:txBody>
        </p:sp>
        <p:sp>
          <p:nvSpPr>
            <p:cNvPr id="5" name="Rounded Rectangle 4">
              <a:extLst>
                <a:ext uri="{FF2B5EF4-FFF2-40B4-BE49-F238E27FC236}">
                  <a16:creationId xmlns:a16="http://schemas.microsoft.com/office/drawing/2014/main" id="{968B3121-F128-A942-9AFA-65807B3E3B82}"/>
                </a:ext>
              </a:extLst>
            </p:cNvPr>
            <p:cNvSpPr/>
            <p:nvPr/>
          </p:nvSpPr>
          <p:spPr>
            <a:xfrm>
              <a:off x="398585" y="4844374"/>
              <a:ext cx="8348400" cy="1029871"/>
            </a:xfrm>
            <a:prstGeom prst="roundRect">
              <a:avLst>
                <a:gd name="adj" fmla="val 12226"/>
              </a:avLst>
            </a:prstGeom>
            <a:solidFill>
              <a:schemeClr val="accent1"/>
            </a:solidFill>
            <a:ln w="19050">
              <a:solidFill>
                <a:schemeClr val="accent1"/>
              </a:solidFill>
            </a:ln>
            <a:effectLst>
              <a:innerShdw blurRad="114300">
                <a:schemeClr val="accent1">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orbel"/>
                  <a:ea typeface="+mn-ea"/>
                  <a:cs typeface="+mn-cs"/>
                </a:rPr>
                <a:t>ADMIRAL addresses gilteritinib efficacy in the R/R disease setting compared with salvage chemotherapy; the study includes patients who are and are not fit for high intensity chemotherapy</a:t>
              </a:r>
              <a:endParaRPr kumimoji="0" lang="en-US" sz="1400" b="0" i="0" u="none" strike="noStrike" kern="1200" cap="none" spc="0" normalizeH="0" baseline="30000" noProof="0" dirty="0">
                <a:ln>
                  <a:noFill/>
                </a:ln>
                <a:solidFill>
                  <a:srgbClr val="FFFFFF"/>
                </a:solidFill>
                <a:effectLst/>
                <a:uLnTx/>
                <a:uFillTx/>
                <a:latin typeface="Corbel"/>
                <a:ea typeface="+mn-ea"/>
                <a:cs typeface="+mn-cs"/>
              </a:endParaRP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orbel"/>
                  <a:ea typeface="+mn-ea"/>
                  <a:cs typeface="+mn-cs"/>
                </a:rPr>
                <a:t>Based on data from the ongoing ADMIRAL study, gilteritinib is approved in Japan and US for treatment of adults with </a:t>
              </a:r>
              <a:r>
                <a:rPr kumimoji="0" lang="en-US" sz="1400" b="0" i="1" u="none" strike="noStrike" kern="1200" cap="none" spc="0" normalizeH="0" baseline="0" noProof="0" dirty="0">
                  <a:ln>
                    <a:noFill/>
                  </a:ln>
                  <a:solidFill>
                    <a:srgbClr val="FFFFFF"/>
                  </a:solidFill>
                  <a:effectLst/>
                  <a:uLnTx/>
                  <a:uFillTx/>
                  <a:latin typeface="Corbel"/>
                  <a:ea typeface="+mn-ea"/>
                  <a:cs typeface="+mn-cs"/>
                </a:rPr>
                <a:t>FLT3</a:t>
              </a:r>
              <a:r>
                <a:rPr kumimoji="0" lang="en-US" sz="1400" b="0" i="0" u="none" strike="noStrike" kern="1200" cap="none" spc="0" normalizeH="0" baseline="0" noProof="0" dirty="0">
                  <a:ln>
                    <a:noFill/>
                  </a:ln>
                  <a:solidFill>
                    <a:srgbClr val="FFFFFF"/>
                  </a:solidFill>
                  <a:effectLst/>
                  <a:uLnTx/>
                  <a:uFillTx/>
                  <a:latin typeface="Corbel"/>
                  <a:ea typeface="+mn-ea"/>
                  <a:cs typeface="+mn-cs"/>
                </a:rPr>
                <a:t>-mutated R/</a:t>
              </a:r>
              <a:r>
                <a:rPr kumimoji="0" lang="en-US" sz="1400" b="0" i="0" u="none" strike="noStrike" kern="1200" cap="none" spc="0" normalizeH="0" baseline="0" noProof="0">
                  <a:ln>
                    <a:noFill/>
                  </a:ln>
                  <a:solidFill>
                    <a:srgbClr val="FFFFFF"/>
                  </a:solidFill>
                  <a:effectLst/>
                  <a:uLnTx/>
                  <a:uFillTx/>
                  <a:latin typeface="Corbel"/>
                  <a:ea typeface="+mn-ea"/>
                  <a:cs typeface="+mn-cs"/>
                </a:rPr>
                <a:t>R AML</a:t>
              </a:r>
              <a:endParaRPr kumimoji="0" lang="en-US" sz="1400" b="0" i="0" u="none" strike="noStrike" kern="1200" cap="none" spc="0" normalizeH="0" baseline="30000" noProof="0" dirty="0">
                <a:ln>
                  <a:noFill/>
                </a:ln>
                <a:solidFill>
                  <a:srgbClr val="FFFFFF"/>
                </a:solidFill>
                <a:effectLst/>
                <a:uLnTx/>
                <a:uFillTx/>
                <a:latin typeface="Corbel"/>
                <a:ea typeface="+mn-ea"/>
                <a:cs typeface="+mn-cs"/>
              </a:endParaRPr>
            </a:p>
          </p:txBody>
        </p:sp>
        <p:sp>
          <p:nvSpPr>
            <p:cNvPr id="6" name="Rounded Rectangle 5">
              <a:extLst>
                <a:ext uri="{FF2B5EF4-FFF2-40B4-BE49-F238E27FC236}">
                  <a16:creationId xmlns:a16="http://schemas.microsoft.com/office/drawing/2014/main" id="{5210B820-5B33-9245-A020-0A72FB182EE7}"/>
                </a:ext>
              </a:extLst>
            </p:cNvPr>
            <p:cNvSpPr/>
            <p:nvPr/>
          </p:nvSpPr>
          <p:spPr>
            <a:xfrm>
              <a:off x="5136204" y="1996197"/>
              <a:ext cx="3463968" cy="776185"/>
            </a:xfrm>
            <a:prstGeom prst="roundRect">
              <a:avLst>
                <a:gd name="adj" fmla="val 6865"/>
              </a:avLst>
            </a:prstGeom>
            <a:solidFill>
              <a:schemeClr val="accent2"/>
            </a:solidFill>
            <a:ln w="19050">
              <a:solidFill>
                <a:schemeClr val="accent1"/>
              </a:solidFill>
            </a:ln>
            <a:effectLst>
              <a:innerShdw blurRad="114300">
                <a:schemeClr val="accent2">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FFFFFF"/>
                  </a:solidFill>
                  <a:effectLst/>
                  <a:uLnTx/>
                  <a:uFillTx/>
                  <a:latin typeface="Corbel"/>
                  <a:ea typeface="+mn-ea"/>
                  <a:cs typeface="+mn-cs"/>
                </a:rPr>
                <a:t>Primary endpoints</a:t>
              </a:r>
              <a:r>
                <a:rPr kumimoji="0" lang="en-US" sz="1100" b="0" i="0" u="none" strike="noStrike" kern="1200" cap="none" spc="0" normalizeH="0" baseline="0" noProof="0" dirty="0">
                  <a:ln>
                    <a:noFill/>
                  </a:ln>
                  <a:solidFill>
                    <a:srgbClr val="FFFFFF"/>
                  </a:solidFill>
                  <a:effectLst/>
                  <a:uLnTx/>
                  <a:uFillTx/>
                  <a:latin typeface="Corbel"/>
                  <a:ea typeface="+mn-ea"/>
                  <a:cs typeface="+mn-cs"/>
                </a:rPr>
                <a:t>:</a:t>
              </a:r>
              <a:endParaRPr kumimoji="0" lang="en-US" sz="1100" b="0" i="0" u="none" strike="noStrike" kern="1200" cap="none" spc="0" normalizeH="0" baseline="30000" noProof="0" dirty="0">
                <a:ln>
                  <a:noFill/>
                </a:ln>
                <a:solidFill>
                  <a:srgbClr val="FFFFFF"/>
                </a:solidFill>
                <a:effectLst/>
                <a:uLnTx/>
                <a:uFillTx/>
                <a:latin typeface="Corbe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orbel"/>
                  <a:ea typeface="+mn-ea"/>
                  <a:cs typeface="+mn-cs"/>
                </a:rPr>
                <a:t>OS; CR/</a:t>
              </a:r>
              <a:r>
                <a:rPr kumimoji="0" lang="en-US" sz="1100" b="0" i="0" u="none" strike="noStrike" kern="1200" cap="none" spc="0" normalizeH="0" baseline="0" noProof="0" dirty="0" err="1">
                  <a:ln>
                    <a:noFill/>
                  </a:ln>
                  <a:solidFill>
                    <a:srgbClr val="FFFFFF"/>
                  </a:solidFill>
                  <a:effectLst/>
                  <a:uLnTx/>
                  <a:uFillTx/>
                  <a:latin typeface="Corbel"/>
                  <a:ea typeface="+mn-ea"/>
                  <a:cs typeface="+mn-cs"/>
                </a:rPr>
                <a:t>CRh</a:t>
              </a:r>
              <a:r>
                <a:rPr kumimoji="0" lang="en-US" sz="1100" b="0" i="0" u="none" strike="noStrike" kern="1200" cap="none" spc="0" normalizeH="0" baseline="0" noProof="0" dirty="0">
                  <a:ln>
                    <a:noFill/>
                  </a:ln>
                  <a:solidFill>
                    <a:srgbClr val="FFFFFF"/>
                  </a:solidFill>
                  <a:effectLst/>
                  <a:uLnTx/>
                  <a:uFillTx/>
                  <a:latin typeface="Corbel"/>
                  <a:ea typeface="+mn-ea"/>
                  <a:cs typeface="+mn-cs"/>
                </a:rPr>
                <a:t> rate</a:t>
              </a:r>
              <a:endParaRPr kumimoji="0" lang="en-US" sz="1100" b="0" i="0" u="none" strike="noStrike" kern="1200" cap="none" spc="0" normalizeH="0" baseline="30000" noProof="0" dirty="0">
                <a:ln>
                  <a:noFill/>
                </a:ln>
                <a:solidFill>
                  <a:srgbClr val="FFFFFF"/>
                </a:solidFill>
                <a:effectLst/>
                <a:uLnTx/>
                <a:uFillTx/>
                <a:latin typeface="Corbe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FFFFFF"/>
                  </a:solidFill>
                  <a:effectLst/>
                  <a:uLnTx/>
                  <a:uFillTx/>
                  <a:latin typeface="Corbel"/>
                  <a:ea typeface="+mn-ea"/>
                  <a:cs typeface="+mn-cs"/>
                </a:rPr>
                <a:t>Secondary endpoints include: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orbel"/>
                  <a:ea typeface="+mn-ea"/>
                  <a:cs typeface="+mn-cs"/>
                </a:rPr>
                <a:t>EFS, LFS, duration of remission, CR, </a:t>
              </a:r>
              <a:r>
                <a:rPr kumimoji="0" lang="en-US" sz="1100" b="0" i="0" u="none" strike="noStrike" kern="1200" cap="none" spc="0" normalizeH="0" baseline="0" noProof="0" dirty="0" err="1">
                  <a:ln>
                    <a:noFill/>
                  </a:ln>
                  <a:solidFill>
                    <a:srgbClr val="FFFFFF"/>
                  </a:solidFill>
                  <a:effectLst/>
                  <a:uLnTx/>
                  <a:uFillTx/>
                  <a:latin typeface="Corbel"/>
                  <a:ea typeface="+mn-ea"/>
                  <a:cs typeface="+mn-cs"/>
                </a:rPr>
                <a:t>CRc</a:t>
              </a:r>
              <a:r>
                <a:rPr kumimoji="0" lang="en-US" sz="1100" b="0" i="0" u="none" strike="noStrike" kern="1200" cap="none" spc="0" normalizeH="0" baseline="0" noProof="0" dirty="0">
                  <a:ln>
                    <a:noFill/>
                  </a:ln>
                  <a:solidFill>
                    <a:srgbClr val="FFFFFF"/>
                  </a:solidFill>
                  <a:effectLst/>
                  <a:uLnTx/>
                  <a:uFillTx/>
                  <a:latin typeface="Corbel"/>
                  <a:ea typeface="+mn-ea"/>
                  <a:cs typeface="+mn-cs"/>
                </a:rPr>
                <a:t>, </a:t>
              </a:r>
              <a:r>
                <a:rPr kumimoji="0" lang="en-US" sz="1100" b="0" i="0" u="none" strike="noStrike" kern="1200" cap="none" spc="0" normalizeH="0" baseline="0" noProof="0" dirty="0" err="1">
                  <a:ln>
                    <a:noFill/>
                  </a:ln>
                  <a:solidFill>
                    <a:srgbClr val="FFFFFF"/>
                  </a:solidFill>
                  <a:effectLst/>
                  <a:uLnTx/>
                  <a:uFillTx/>
                  <a:latin typeface="Corbel"/>
                  <a:ea typeface="+mn-ea"/>
                  <a:cs typeface="+mn-cs"/>
                </a:rPr>
                <a:t>CRh</a:t>
              </a:r>
              <a:endParaRPr kumimoji="0" lang="en-US" sz="1100" b="0" i="0" u="none" strike="noStrike" kern="1200" cap="none" spc="0" normalizeH="0" baseline="0" noProof="0" dirty="0">
                <a:ln>
                  <a:noFill/>
                </a:ln>
                <a:solidFill>
                  <a:srgbClr val="FFFFFF"/>
                </a:solidFill>
                <a:effectLst/>
                <a:uLnTx/>
                <a:uFillTx/>
                <a:latin typeface="Corbel"/>
                <a:ea typeface="+mn-ea"/>
                <a:cs typeface="+mn-cs"/>
              </a:endParaRPr>
            </a:p>
          </p:txBody>
        </p:sp>
        <p:sp>
          <p:nvSpPr>
            <p:cNvPr id="7" name="Rounded Rectangle 6">
              <a:extLst>
                <a:ext uri="{FF2B5EF4-FFF2-40B4-BE49-F238E27FC236}">
                  <a16:creationId xmlns:a16="http://schemas.microsoft.com/office/drawing/2014/main" id="{42E519C9-DEEC-BB49-B2D2-D1276B2F5FB2}"/>
                </a:ext>
              </a:extLst>
            </p:cNvPr>
            <p:cNvSpPr/>
            <p:nvPr/>
          </p:nvSpPr>
          <p:spPr>
            <a:xfrm>
              <a:off x="704850" y="1193624"/>
              <a:ext cx="8039961" cy="747932"/>
            </a:xfrm>
            <a:prstGeom prst="roundRect">
              <a:avLst/>
            </a:prstGeom>
            <a:solidFill>
              <a:schemeClr val="accent1"/>
            </a:solidFill>
            <a:ln w="19050">
              <a:solidFill>
                <a:schemeClr val="accent1"/>
              </a:solid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orbel"/>
                  <a:ea typeface="+mn-ea"/>
                  <a:cs typeface="+mn-cs"/>
                </a:rPr>
                <a:t>Monotherapy vs salvage chemotherapy (ADMIRAL; NCT02421939)</a:t>
              </a:r>
              <a:endParaRPr kumimoji="0" lang="en-GB" sz="1600" b="1" i="0" u="none" strike="noStrike" kern="1200" cap="none" spc="0" normalizeH="0" baseline="30000" noProof="0" dirty="0">
                <a:ln>
                  <a:noFill/>
                </a:ln>
                <a:solidFill>
                  <a:prstClr val="white"/>
                </a:solidFill>
                <a:effectLst/>
                <a:uLnTx/>
                <a:uFillTx/>
                <a:latin typeface="Corbel"/>
                <a:ea typeface="+mn-ea"/>
                <a:cs typeface="+mn-cs"/>
              </a:endParaRPr>
            </a:p>
          </p:txBody>
        </p:sp>
        <p:grpSp>
          <p:nvGrpSpPr>
            <p:cNvPr id="8" name="Group 7">
              <a:extLst>
                <a:ext uri="{FF2B5EF4-FFF2-40B4-BE49-F238E27FC236}">
                  <a16:creationId xmlns:a16="http://schemas.microsoft.com/office/drawing/2014/main" id="{1741D241-70A7-F241-BA46-0C35876D5671}"/>
                </a:ext>
              </a:extLst>
            </p:cNvPr>
            <p:cNvGrpSpPr/>
            <p:nvPr/>
          </p:nvGrpSpPr>
          <p:grpSpPr>
            <a:xfrm>
              <a:off x="386736" y="1193624"/>
              <a:ext cx="747932" cy="747932"/>
              <a:chOff x="386736" y="1219907"/>
              <a:chExt cx="747932" cy="747932"/>
            </a:xfrm>
          </p:grpSpPr>
          <p:sp>
            <p:nvSpPr>
              <p:cNvPr id="36" name="Oval 35">
                <a:extLst>
                  <a:ext uri="{FF2B5EF4-FFF2-40B4-BE49-F238E27FC236}">
                    <a16:creationId xmlns:a16="http://schemas.microsoft.com/office/drawing/2014/main" id="{F5F49960-A289-5C4C-9C12-D9378395FDCA}"/>
                  </a:ext>
                </a:extLst>
              </p:cNvPr>
              <p:cNvSpPr/>
              <p:nvPr/>
            </p:nvSpPr>
            <p:spPr>
              <a:xfrm>
                <a:off x="386736" y="1219907"/>
                <a:ext cx="747932" cy="747932"/>
              </a:xfrm>
              <a:prstGeom prst="ellipse">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rbel"/>
                  <a:ea typeface="+mn-ea"/>
                  <a:cs typeface="+mn-cs"/>
                </a:endParaRPr>
              </a:p>
            </p:txBody>
          </p:sp>
          <p:grpSp>
            <p:nvGrpSpPr>
              <p:cNvPr id="37" name="Group 36">
                <a:extLst>
                  <a:ext uri="{FF2B5EF4-FFF2-40B4-BE49-F238E27FC236}">
                    <a16:creationId xmlns:a16="http://schemas.microsoft.com/office/drawing/2014/main" id="{0F561B35-F78A-284C-AA9F-468C5FA514EB}"/>
                  </a:ext>
                </a:extLst>
              </p:cNvPr>
              <p:cNvGrpSpPr/>
              <p:nvPr/>
            </p:nvGrpSpPr>
            <p:grpSpPr>
              <a:xfrm>
                <a:off x="386736" y="1219907"/>
                <a:ext cx="747932" cy="747932"/>
                <a:chOff x="963382" y="3722013"/>
                <a:chExt cx="747932" cy="747932"/>
              </a:xfrm>
            </p:grpSpPr>
            <p:sp>
              <p:nvSpPr>
                <p:cNvPr id="38" name="Oval 37">
                  <a:extLst>
                    <a:ext uri="{FF2B5EF4-FFF2-40B4-BE49-F238E27FC236}">
                      <a16:creationId xmlns:a16="http://schemas.microsoft.com/office/drawing/2014/main" id="{FD23C657-9F50-8847-AD5B-1D296CF9CC96}"/>
                    </a:ext>
                  </a:extLst>
                </p:cNvPr>
                <p:cNvSpPr/>
                <p:nvPr/>
              </p:nvSpPr>
              <p:spPr>
                <a:xfrm>
                  <a:off x="963382" y="3722013"/>
                  <a:ext cx="747932" cy="747932"/>
                </a:xfrm>
                <a:prstGeom prst="ellipse">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rbel"/>
                    <a:ea typeface="+mn-ea"/>
                    <a:cs typeface="+mn-cs"/>
                  </a:endParaRPr>
                </a:p>
              </p:txBody>
            </p:sp>
            <p:grpSp>
              <p:nvGrpSpPr>
                <p:cNvPr id="39" name="Group 31">
                  <a:extLst>
                    <a:ext uri="{FF2B5EF4-FFF2-40B4-BE49-F238E27FC236}">
                      <a16:creationId xmlns:a16="http://schemas.microsoft.com/office/drawing/2014/main" id="{52B46165-3A3D-EA42-A6F0-23D33E2E38A9}"/>
                    </a:ext>
                  </a:extLst>
                </p:cNvPr>
                <p:cNvGrpSpPr>
                  <a:grpSpLocks noChangeAspect="1"/>
                </p:cNvGrpSpPr>
                <p:nvPr/>
              </p:nvGrpSpPr>
              <p:grpSpPr bwMode="auto">
                <a:xfrm>
                  <a:off x="1089026" y="3835404"/>
                  <a:ext cx="498475" cy="481013"/>
                  <a:chOff x="686" y="2416"/>
                  <a:chExt cx="314" cy="303"/>
                </a:xfrm>
                <a:solidFill>
                  <a:schemeClr val="accent1"/>
                </a:solidFill>
              </p:grpSpPr>
              <p:sp>
                <p:nvSpPr>
                  <p:cNvPr id="40" name="Freeform 32">
                    <a:extLst>
                      <a:ext uri="{FF2B5EF4-FFF2-40B4-BE49-F238E27FC236}">
                        <a16:creationId xmlns:a16="http://schemas.microsoft.com/office/drawing/2014/main" id="{6682D76D-B973-934A-BE25-01FB788BAB60}"/>
                      </a:ext>
                    </a:extLst>
                  </p:cNvPr>
                  <p:cNvSpPr>
                    <a:spLocks/>
                  </p:cNvSpPr>
                  <p:nvPr/>
                </p:nvSpPr>
                <p:spPr bwMode="auto">
                  <a:xfrm>
                    <a:off x="754" y="2450"/>
                    <a:ext cx="94" cy="225"/>
                  </a:xfrm>
                  <a:custGeom>
                    <a:avLst/>
                    <a:gdLst>
                      <a:gd name="T0" fmla="*/ 5 w 94"/>
                      <a:gd name="T1" fmla="*/ 225 h 225"/>
                      <a:gd name="T2" fmla="*/ 0 w 94"/>
                      <a:gd name="T3" fmla="*/ 225 h 225"/>
                      <a:gd name="T4" fmla="*/ 0 w 94"/>
                      <a:gd name="T5" fmla="*/ 63 h 225"/>
                      <a:gd name="T6" fmla="*/ 89 w 94"/>
                      <a:gd name="T7" fmla="*/ 63 h 225"/>
                      <a:gd name="T8" fmla="*/ 89 w 94"/>
                      <a:gd name="T9" fmla="*/ 0 h 225"/>
                      <a:gd name="T10" fmla="*/ 94 w 94"/>
                      <a:gd name="T11" fmla="*/ 0 h 225"/>
                      <a:gd name="T12" fmla="*/ 94 w 94"/>
                      <a:gd name="T13" fmla="*/ 68 h 225"/>
                      <a:gd name="T14" fmla="*/ 5 w 94"/>
                      <a:gd name="T15" fmla="*/ 68 h 225"/>
                      <a:gd name="T16" fmla="*/ 5 w 94"/>
                      <a:gd name="T17"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25">
                        <a:moveTo>
                          <a:pt x="5" y="225"/>
                        </a:moveTo>
                        <a:lnTo>
                          <a:pt x="0" y="225"/>
                        </a:lnTo>
                        <a:lnTo>
                          <a:pt x="0" y="63"/>
                        </a:lnTo>
                        <a:lnTo>
                          <a:pt x="89" y="63"/>
                        </a:lnTo>
                        <a:lnTo>
                          <a:pt x="89" y="0"/>
                        </a:lnTo>
                        <a:lnTo>
                          <a:pt x="94" y="0"/>
                        </a:lnTo>
                        <a:lnTo>
                          <a:pt x="94" y="68"/>
                        </a:lnTo>
                        <a:lnTo>
                          <a:pt x="5" y="68"/>
                        </a:lnTo>
                        <a:lnTo>
                          <a:pt x="5"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rbel"/>
                      <a:ea typeface="+mn-ea"/>
                      <a:cs typeface="+mn-cs"/>
                    </a:endParaRPr>
                  </a:p>
                </p:txBody>
              </p:sp>
              <p:sp>
                <p:nvSpPr>
                  <p:cNvPr id="41" name="Freeform 33">
                    <a:extLst>
                      <a:ext uri="{FF2B5EF4-FFF2-40B4-BE49-F238E27FC236}">
                        <a16:creationId xmlns:a16="http://schemas.microsoft.com/office/drawing/2014/main" id="{4853565A-9574-1247-AAF7-7AF2E09B4A60}"/>
                      </a:ext>
                    </a:extLst>
                  </p:cNvPr>
                  <p:cNvSpPr>
                    <a:spLocks/>
                  </p:cNvSpPr>
                  <p:nvPr/>
                </p:nvSpPr>
                <p:spPr bwMode="auto">
                  <a:xfrm>
                    <a:off x="843" y="2450"/>
                    <a:ext cx="93" cy="225"/>
                  </a:xfrm>
                  <a:custGeom>
                    <a:avLst/>
                    <a:gdLst>
                      <a:gd name="T0" fmla="*/ 93 w 93"/>
                      <a:gd name="T1" fmla="*/ 225 h 225"/>
                      <a:gd name="T2" fmla="*/ 87 w 93"/>
                      <a:gd name="T3" fmla="*/ 225 h 225"/>
                      <a:gd name="T4" fmla="*/ 87 w 93"/>
                      <a:gd name="T5" fmla="*/ 68 h 225"/>
                      <a:gd name="T6" fmla="*/ 0 w 93"/>
                      <a:gd name="T7" fmla="*/ 68 h 225"/>
                      <a:gd name="T8" fmla="*/ 0 w 93"/>
                      <a:gd name="T9" fmla="*/ 0 h 225"/>
                      <a:gd name="T10" fmla="*/ 5 w 93"/>
                      <a:gd name="T11" fmla="*/ 0 h 225"/>
                      <a:gd name="T12" fmla="*/ 5 w 93"/>
                      <a:gd name="T13" fmla="*/ 63 h 225"/>
                      <a:gd name="T14" fmla="*/ 93 w 93"/>
                      <a:gd name="T15" fmla="*/ 63 h 225"/>
                      <a:gd name="T16" fmla="*/ 93 w 93"/>
                      <a:gd name="T17"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25">
                        <a:moveTo>
                          <a:pt x="93" y="225"/>
                        </a:moveTo>
                        <a:lnTo>
                          <a:pt x="87" y="225"/>
                        </a:lnTo>
                        <a:lnTo>
                          <a:pt x="87" y="68"/>
                        </a:lnTo>
                        <a:lnTo>
                          <a:pt x="0" y="68"/>
                        </a:lnTo>
                        <a:lnTo>
                          <a:pt x="0" y="0"/>
                        </a:lnTo>
                        <a:lnTo>
                          <a:pt x="5" y="0"/>
                        </a:lnTo>
                        <a:lnTo>
                          <a:pt x="5" y="63"/>
                        </a:lnTo>
                        <a:lnTo>
                          <a:pt x="93" y="63"/>
                        </a:lnTo>
                        <a:lnTo>
                          <a:pt x="93"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rbel"/>
                      <a:ea typeface="+mn-ea"/>
                      <a:cs typeface="+mn-cs"/>
                    </a:endParaRPr>
                  </a:p>
                </p:txBody>
              </p:sp>
              <p:sp>
                <p:nvSpPr>
                  <p:cNvPr id="42" name="Rectangle 34">
                    <a:extLst>
                      <a:ext uri="{FF2B5EF4-FFF2-40B4-BE49-F238E27FC236}">
                        <a16:creationId xmlns:a16="http://schemas.microsoft.com/office/drawing/2014/main" id="{48780D96-CFA8-7543-99A2-F331D8E19AC8}"/>
                      </a:ext>
                    </a:extLst>
                  </p:cNvPr>
                  <p:cNvSpPr>
                    <a:spLocks noChangeArrowheads="1"/>
                  </p:cNvSpPr>
                  <p:nvPr/>
                </p:nvSpPr>
                <p:spPr bwMode="auto">
                  <a:xfrm>
                    <a:off x="773" y="2416"/>
                    <a:ext cx="140"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rbel"/>
                      <a:ea typeface="+mn-ea"/>
                      <a:cs typeface="+mn-cs"/>
                    </a:endParaRPr>
                  </a:p>
                </p:txBody>
              </p:sp>
              <p:sp>
                <p:nvSpPr>
                  <p:cNvPr id="43" name="Rectangle 35">
                    <a:extLst>
                      <a:ext uri="{FF2B5EF4-FFF2-40B4-BE49-F238E27FC236}">
                        <a16:creationId xmlns:a16="http://schemas.microsoft.com/office/drawing/2014/main" id="{52C5A269-990F-E242-B840-2E07A65C7365}"/>
                      </a:ext>
                    </a:extLst>
                  </p:cNvPr>
                  <p:cNvSpPr>
                    <a:spLocks noChangeArrowheads="1"/>
                  </p:cNvSpPr>
                  <p:nvPr/>
                </p:nvSpPr>
                <p:spPr bwMode="auto">
                  <a:xfrm>
                    <a:off x="686" y="2546"/>
                    <a:ext cx="141"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rbel"/>
                      <a:ea typeface="+mn-ea"/>
                      <a:cs typeface="+mn-cs"/>
                    </a:endParaRPr>
                  </a:p>
                </p:txBody>
              </p:sp>
              <p:sp>
                <p:nvSpPr>
                  <p:cNvPr id="44" name="Rectangle 36">
                    <a:extLst>
                      <a:ext uri="{FF2B5EF4-FFF2-40B4-BE49-F238E27FC236}">
                        <a16:creationId xmlns:a16="http://schemas.microsoft.com/office/drawing/2014/main" id="{E7C4C833-9A74-AF4E-8A04-ACA05D1FB29A}"/>
                      </a:ext>
                    </a:extLst>
                  </p:cNvPr>
                  <p:cNvSpPr>
                    <a:spLocks noChangeArrowheads="1"/>
                  </p:cNvSpPr>
                  <p:nvPr/>
                </p:nvSpPr>
                <p:spPr bwMode="auto">
                  <a:xfrm>
                    <a:off x="858" y="2546"/>
                    <a:ext cx="142" cy="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rbel"/>
                      <a:ea typeface="+mn-ea"/>
                      <a:cs typeface="+mn-cs"/>
                    </a:endParaRPr>
                  </a:p>
                </p:txBody>
              </p:sp>
              <p:sp>
                <p:nvSpPr>
                  <p:cNvPr id="45" name="Rectangle 37">
                    <a:extLst>
                      <a:ext uri="{FF2B5EF4-FFF2-40B4-BE49-F238E27FC236}">
                        <a16:creationId xmlns:a16="http://schemas.microsoft.com/office/drawing/2014/main" id="{4595A8F1-E6B0-0C45-B684-4378BEA9B2AF}"/>
                      </a:ext>
                    </a:extLst>
                  </p:cNvPr>
                  <p:cNvSpPr>
                    <a:spLocks noChangeArrowheads="1"/>
                  </p:cNvSpPr>
                  <p:nvPr/>
                </p:nvSpPr>
                <p:spPr bwMode="auto">
                  <a:xfrm>
                    <a:off x="686" y="2652"/>
                    <a:ext cx="141"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rbel"/>
                      <a:ea typeface="+mn-ea"/>
                      <a:cs typeface="+mn-cs"/>
                    </a:endParaRPr>
                  </a:p>
                </p:txBody>
              </p:sp>
              <p:sp>
                <p:nvSpPr>
                  <p:cNvPr id="46" name="Rectangle 38">
                    <a:extLst>
                      <a:ext uri="{FF2B5EF4-FFF2-40B4-BE49-F238E27FC236}">
                        <a16:creationId xmlns:a16="http://schemas.microsoft.com/office/drawing/2014/main" id="{DDF18D09-F2E6-434F-9A40-82858F0CFA1E}"/>
                      </a:ext>
                    </a:extLst>
                  </p:cNvPr>
                  <p:cNvSpPr>
                    <a:spLocks noChangeArrowheads="1"/>
                  </p:cNvSpPr>
                  <p:nvPr/>
                </p:nvSpPr>
                <p:spPr bwMode="auto">
                  <a:xfrm>
                    <a:off x="858" y="2652"/>
                    <a:ext cx="142"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rbel"/>
                      <a:ea typeface="+mn-ea"/>
                      <a:cs typeface="+mn-cs"/>
                    </a:endParaRPr>
                  </a:p>
                </p:txBody>
              </p:sp>
            </p:grpSp>
          </p:grpSp>
        </p:grpSp>
        <p:grpSp>
          <p:nvGrpSpPr>
            <p:cNvPr id="9" name="Group 8">
              <a:extLst>
                <a:ext uri="{FF2B5EF4-FFF2-40B4-BE49-F238E27FC236}">
                  <a16:creationId xmlns:a16="http://schemas.microsoft.com/office/drawing/2014/main" id="{3186AD66-FEA0-9145-840C-194EB363C2A3}"/>
                </a:ext>
              </a:extLst>
            </p:cNvPr>
            <p:cNvGrpSpPr/>
            <p:nvPr/>
          </p:nvGrpSpPr>
          <p:grpSpPr>
            <a:xfrm>
              <a:off x="563622" y="2081719"/>
              <a:ext cx="8025901" cy="2635207"/>
              <a:chOff x="563622" y="1835755"/>
              <a:chExt cx="9107220" cy="2990246"/>
            </a:xfrm>
          </p:grpSpPr>
          <p:cxnSp>
            <p:nvCxnSpPr>
              <p:cNvPr id="10" name="Straight Arrow Connector 9">
                <a:extLst>
                  <a:ext uri="{FF2B5EF4-FFF2-40B4-BE49-F238E27FC236}">
                    <a16:creationId xmlns:a16="http://schemas.microsoft.com/office/drawing/2014/main" id="{B261F4F9-506B-A545-9064-A23CF7C00CC2}"/>
                  </a:ext>
                </a:extLst>
              </p:cNvPr>
              <p:cNvCxnSpPr>
                <a:endCxn id="18" idx="1"/>
              </p:cNvCxnSpPr>
              <p:nvPr/>
            </p:nvCxnSpPr>
            <p:spPr>
              <a:xfrm flipV="1">
                <a:off x="8422240" y="4183379"/>
                <a:ext cx="175107"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5D1B2183-BB5E-2E4E-8AC1-F169F44FE4CC}"/>
                  </a:ext>
                </a:extLst>
              </p:cNvPr>
              <p:cNvSpPr/>
              <p:nvPr/>
            </p:nvSpPr>
            <p:spPr>
              <a:xfrm>
                <a:off x="563622" y="1835755"/>
                <a:ext cx="2042008" cy="2778782"/>
              </a:xfrm>
              <a:prstGeom prst="roundRect">
                <a:avLst>
                  <a:gd name="adj" fmla="val 4782"/>
                </a:avLst>
              </a:prstGeom>
              <a:solidFill>
                <a:schemeClr val="accent2"/>
              </a:solidFill>
              <a:ln w="19050">
                <a:solidFill>
                  <a:schemeClr val="accent1"/>
                </a:solidFill>
              </a:ln>
              <a:effectLst>
                <a:innerShdw blurRad="114300">
                  <a:schemeClr val="accent2">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457200" rtl="0" eaLnBrk="1" fontAlgn="auto" latinLnBrk="0" hangingPunct="1">
                  <a:lnSpc>
                    <a:spcPct val="100000"/>
                  </a:lnSpc>
                  <a:spcBef>
                    <a:spcPts val="200"/>
                  </a:spcBef>
                  <a:spcAft>
                    <a:spcPts val="20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(N=371)</a:t>
                </a:r>
              </a:p>
              <a:p>
                <a:pPr marL="171450" marR="0" lvl="0" indent="-171450" algn="l" defTabSz="4572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GB" sz="105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FLT3</a:t>
                </a: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-ITD or D835/I836 mutation</a:t>
                </a:r>
              </a:p>
              <a:p>
                <a:pPr marL="171450" marR="0" lvl="0" indent="-171450" algn="l" defTabSz="4572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Aged ≥18 years</a:t>
                </a:r>
              </a:p>
              <a:p>
                <a:pPr marL="171450" marR="0" lvl="0" indent="-171450" algn="l" defTabSz="4572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R/R after first-line AML therapy (±HSCT)</a:t>
                </a:r>
              </a:p>
              <a:p>
                <a:pPr marL="171450" marR="0" lvl="0" indent="-171450" algn="l" defTabSz="4572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prior FLT3 inhibitor except midostaurin or sorafenib</a:t>
                </a:r>
              </a:p>
              <a:p>
                <a:pPr marL="171450" marR="0" lvl="0" indent="-171450" algn="l" defTabSz="4572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Suitable for one of the high- or low-intensity control salvage chemotherapy options</a:t>
                </a:r>
              </a:p>
            </p:txBody>
          </p:sp>
          <p:sp>
            <p:nvSpPr>
              <p:cNvPr id="12" name="Oval 11">
                <a:extLst>
                  <a:ext uri="{FF2B5EF4-FFF2-40B4-BE49-F238E27FC236}">
                    <a16:creationId xmlns:a16="http://schemas.microsoft.com/office/drawing/2014/main" id="{AE578F03-0C68-4D4F-A5B0-9E202968268D}"/>
                  </a:ext>
                </a:extLst>
              </p:cNvPr>
              <p:cNvSpPr/>
              <p:nvPr/>
            </p:nvSpPr>
            <p:spPr>
              <a:xfrm>
                <a:off x="2799397" y="3185967"/>
                <a:ext cx="844225" cy="837547"/>
              </a:xfrm>
              <a:prstGeom prst="ellipse">
                <a:avLst/>
              </a:prstGeom>
              <a:solidFill>
                <a:schemeClr val="accent3"/>
              </a:solidFill>
              <a:ln w="19050">
                <a:solidFill>
                  <a:schemeClr val="accent1"/>
                </a:solidFill>
              </a:ln>
              <a:effectLst>
                <a:innerShdw blurRad="114300">
                  <a:schemeClr val="accent2">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b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a:t>
                </a:r>
                <a:endParaRPr kumimoji="0" lang="en-GB"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3" name="Straight Arrow Connector 12">
                <a:extLst>
                  <a:ext uri="{FF2B5EF4-FFF2-40B4-BE49-F238E27FC236}">
                    <a16:creationId xmlns:a16="http://schemas.microsoft.com/office/drawing/2014/main" id="{E89E696B-5946-0949-B4AD-6BF124C60804}"/>
                  </a:ext>
                </a:extLst>
              </p:cNvPr>
              <p:cNvCxnSpPr/>
              <p:nvPr/>
            </p:nvCxnSpPr>
            <p:spPr>
              <a:xfrm>
                <a:off x="2605630" y="3604740"/>
                <a:ext cx="19376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3137C46F-8E5B-8F43-A42D-1FA39D0CAA96}"/>
                  </a:ext>
                </a:extLst>
              </p:cNvPr>
              <p:cNvCxnSpPr>
                <a:stCxn id="12" idx="6"/>
                <a:endCxn id="15" idx="1"/>
              </p:cNvCxnSpPr>
              <p:nvPr/>
            </p:nvCxnSpPr>
            <p:spPr>
              <a:xfrm flipV="1">
                <a:off x="3643622" y="3006725"/>
                <a:ext cx="269257" cy="598016"/>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10E0AF04-7555-0F41-BF19-46CFE3522CBE}"/>
                  </a:ext>
                </a:extLst>
              </p:cNvPr>
              <p:cNvSpPr/>
              <p:nvPr/>
            </p:nvSpPr>
            <p:spPr>
              <a:xfrm>
                <a:off x="3912879" y="2292349"/>
                <a:ext cx="1173471" cy="1428751"/>
              </a:xfrm>
              <a:prstGeom prst="roundRect">
                <a:avLst>
                  <a:gd name="adj" fmla="val 11182"/>
                </a:avLst>
              </a:prstGeom>
              <a:solidFill>
                <a:schemeClr val="accent2"/>
              </a:solidFill>
              <a:ln w="19050">
                <a:solidFill>
                  <a:schemeClr val="accent1"/>
                </a:solidFill>
              </a:ln>
              <a:effectLst>
                <a:innerShdw blurRad="114300">
                  <a:schemeClr val="accent4">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Gilteritinib</a:t>
                </a:r>
                <a:b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continuous </a:t>
                </a:r>
                <a:b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28-day cycles until lack of clinical benefit </a:t>
                </a:r>
                <a:b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unacceptable toxicity</a:t>
                </a:r>
              </a:p>
            </p:txBody>
          </p:sp>
          <p:sp>
            <p:nvSpPr>
              <p:cNvPr id="16" name="Rounded Rectangle 15">
                <a:extLst>
                  <a:ext uri="{FF2B5EF4-FFF2-40B4-BE49-F238E27FC236}">
                    <a16:creationId xmlns:a16="http://schemas.microsoft.com/office/drawing/2014/main" id="{E18BE375-1BC3-1E42-9D43-6F516009A0B8}"/>
                  </a:ext>
                </a:extLst>
              </p:cNvPr>
              <p:cNvSpPr/>
              <p:nvPr/>
            </p:nvSpPr>
            <p:spPr>
              <a:xfrm>
                <a:off x="3912879" y="3836030"/>
                <a:ext cx="1173471" cy="661370"/>
              </a:xfrm>
              <a:prstGeom prst="roundRect">
                <a:avLst>
                  <a:gd name="adj" fmla="val 11182"/>
                </a:avLst>
              </a:prstGeom>
              <a:solidFill>
                <a:schemeClr val="accent2"/>
              </a:solidFill>
              <a:ln w="19050">
                <a:solidFill>
                  <a:schemeClr val="accent1"/>
                </a:solidFill>
              </a:ln>
              <a:effectLst>
                <a:innerShdw blurRad="114300">
                  <a:schemeClr val="accent4">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Salvage chemotherapy</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ounded Rectangle 16">
                <a:extLst>
                  <a:ext uri="{FF2B5EF4-FFF2-40B4-BE49-F238E27FC236}">
                    <a16:creationId xmlns:a16="http://schemas.microsoft.com/office/drawing/2014/main" id="{B0255CD5-9C69-AE4B-83BC-4763A207B90F}"/>
                  </a:ext>
                </a:extLst>
              </p:cNvPr>
              <p:cNvSpPr/>
              <p:nvPr/>
            </p:nvSpPr>
            <p:spPr>
              <a:xfrm>
                <a:off x="8597347" y="2676040"/>
                <a:ext cx="1073495" cy="661370"/>
              </a:xfrm>
              <a:prstGeom prst="roundRect">
                <a:avLst>
                  <a:gd name="adj" fmla="val 11182"/>
                </a:avLst>
              </a:prstGeom>
              <a:solidFill>
                <a:schemeClr val="accent2"/>
              </a:solidFill>
              <a:ln w="19050">
                <a:solidFill>
                  <a:schemeClr val="accent1"/>
                </a:solidFill>
              </a:ln>
              <a:effectLst>
                <a:innerShdw blurRad="114300">
                  <a:schemeClr val="accent4">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Follow-up</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ounded Rectangle 17">
                <a:extLst>
                  <a:ext uri="{FF2B5EF4-FFF2-40B4-BE49-F238E27FC236}">
                    <a16:creationId xmlns:a16="http://schemas.microsoft.com/office/drawing/2014/main" id="{A758AB82-A83B-6D4D-917C-3ED1764DE6E8}"/>
                  </a:ext>
                </a:extLst>
              </p:cNvPr>
              <p:cNvSpPr/>
              <p:nvPr/>
            </p:nvSpPr>
            <p:spPr>
              <a:xfrm>
                <a:off x="8597347" y="3852694"/>
                <a:ext cx="1073495" cy="661370"/>
              </a:xfrm>
              <a:prstGeom prst="roundRect">
                <a:avLst>
                  <a:gd name="adj" fmla="val 11182"/>
                </a:avLst>
              </a:prstGeom>
              <a:solidFill>
                <a:schemeClr val="accent2"/>
              </a:solidFill>
              <a:ln w="19050">
                <a:solidFill>
                  <a:schemeClr val="accent1"/>
                </a:solidFill>
              </a:ln>
              <a:effectLst>
                <a:innerShdw blurRad="114300">
                  <a:schemeClr val="accent4">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Follow-up</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9" name="Straight Arrow Connector 18">
                <a:extLst>
                  <a:ext uri="{FF2B5EF4-FFF2-40B4-BE49-F238E27FC236}">
                    <a16:creationId xmlns:a16="http://schemas.microsoft.com/office/drawing/2014/main" id="{A27252A8-EDE6-6940-B8FD-847609996D80}"/>
                  </a:ext>
                </a:extLst>
              </p:cNvPr>
              <p:cNvCxnSpPr>
                <a:stCxn id="15" idx="3"/>
                <a:endCxn id="17" idx="1"/>
              </p:cNvCxnSpPr>
              <p:nvPr/>
            </p:nvCxnSpPr>
            <p:spPr>
              <a:xfrm>
                <a:off x="5086350" y="3006725"/>
                <a:ext cx="3510997" cy="0"/>
              </a:xfrm>
              <a:prstGeom prst="straightConnector1">
                <a:avLst/>
              </a:prstGeom>
              <a:ln w="19050">
                <a:solidFill>
                  <a:srgbClr val="003D8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D875411-2CF0-A642-A2D5-43858BB4FC7A}"/>
                  </a:ext>
                </a:extLst>
              </p:cNvPr>
              <p:cNvCxnSpPr/>
              <p:nvPr/>
            </p:nvCxnSpPr>
            <p:spPr>
              <a:xfrm>
                <a:off x="6526387" y="3595552"/>
                <a:ext cx="26044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BB4F8EFC-2C41-4147-A553-59E0D2AFEC24}"/>
                  </a:ext>
                </a:extLst>
              </p:cNvPr>
              <p:cNvCxnSpPr>
                <a:stCxn id="12" idx="6"/>
                <a:endCxn id="16" idx="1"/>
              </p:cNvCxnSpPr>
              <p:nvPr/>
            </p:nvCxnSpPr>
            <p:spPr>
              <a:xfrm>
                <a:off x="3643622" y="3604741"/>
                <a:ext cx="269257" cy="561975"/>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860484E9-B2D5-1240-84E0-2F7633CAD9EC}"/>
                  </a:ext>
                </a:extLst>
              </p:cNvPr>
              <p:cNvSpPr/>
              <p:nvPr/>
            </p:nvSpPr>
            <p:spPr>
              <a:xfrm>
                <a:off x="5286375" y="3168650"/>
                <a:ext cx="2047876" cy="1000125"/>
              </a:xfrm>
              <a:prstGeom prst="roundRect">
                <a:avLst>
                  <a:gd name="adj" fmla="val 11182"/>
                </a:avLst>
              </a:prstGeom>
              <a:solidFill>
                <a:schemeClr val="accent2"/>
              </a:solidFill>
              <a:ln w="19050">
                <a:solidFill>
                  <a:schemeClr val="accent1"/>
                </a:solidFill>
              </a:ln>
              <a:effectLst>
                <a:innerShdw blurRad="114300">
                  <a:schemeClr val="accent4">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LoDAC</a:t>
                </a: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or </a:t>
                </a:r>
                <a:r>
                  <a:rPr kumimoji="0" lang="en-GB"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azacitidine</a:t>
                </a:r>
                <a:b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Continuous 28-day cycles until lack of clinical benefit or unacceptable toxicity</a:t>
                </a:r>
              </a:p>
            </p:txBody>
          </p:sp>
          <p:sp>
            <p:nvSpPr>
              <p:cNvPr id="23" name="Rounded Rectangle 22">
                <a:extLst>
                  <a:ext uri="{FF2B5EF4-FFF2-40B4-BE49-F238E27FC236}">
                    <a16:creationId xmlns:a16="http://schemas.microsoft.com/office/drawing/2014/main" id="{FD56E62A-0AA5-D94B-A246-82DB094EC9EA}"/>
                  </a:ext>
                </a:extLst>
              </p:cNvPr>
              <p:cNvSpPr/>
              <p:nvPr/>
            </p:nvSpPr>
            <p:spPr>
              <a:xfrm>
                <a:off x="5286375" y="4197981"/>
                <a:ext cx="2047876" cy="628020"/>
              </a:xfrm>
              <a:prstGeom prst="roundRect">
                <a:avLst>
                  <a:gd name="adj" fmla="val 11182"/>
                </a:avLst>
              </a:prstGeom>
              <a:solidFill>
                <a:schemeClr val="accent2"/>
              </a:solidFill>
              <a:ln w="19050">
                <a:solidFill>
                  <a:schemeClr val="accent1"/>
                </a:solidFill>
              </a:ln>
              <a:effectLst>
                <a:innerShdw blurRad="114300">
                  <a:schemeClr val="accent4">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MEC or FLAG-IDA</a:t>
                </a:r>
                <a:br>
                  <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a maximum of 2 cycles or until NR or PD</a:t>
                </a:r>
              </a:p>
            </p:txBody>
          </p:sp>
          <p:cxnSp>
            <p:nvCxnSpPr>
              <p:cNvPr id="24" name="Elbow Connector 23">
                <a:extLst>
                  <a:ext uri="{FF2B5EF4-FFF2-40B4-BE49-F238E27FC236}">
                    <a16:creationId xmlns:a16="http://schemas.microsoft.com/office/drawing/2014/main" id="{DADF690F-416A-FB4B-A801-909AB16FD348}"/>
                  </a:ext>
                </a:extLst>
              </p:cNvPr>
              <p:cNvCxnSpPr>
                <a:stCxn id="16" idx="3"/>
                <a:endCxn id="22" idx="1"/>
              </p:cNvCxnSpPr>
              <p:nvPr/>
            </p:nvCxnSpPr>
            <p:spPr>
              <a:xfrm flipV="1">
                <a:off x="5086350" y="3668713"/>
                <a:ext cx="200025" cy="498002"/>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14ACD3A7-FD23-BF40-8A50-C641D7D49DBA}"/>
                  </a:ext>
                </a:extLst>
              </p:cNvPr>
              <p:cNvCxnSpPr>
                <a:stCxn id="16" idx="3"/>
                <a:endCxn id="23" idx="1"/>
              </p:cNvCxnSpPr>
              <p:nvPr/>
            </p:nvCxnSpPr>
            <p:spPr>
              <a:xfrm>
                <a:off x="5086350" y="4166715"/>
                <a:ext cx="200025" cy="345276"/>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762FDF49-3884-274A-BD85-BC77D1C3152E}"/>
                  </a:ext>
                </a:extLst>
              </p:cNvPr>
              <p:cNvCxnSpPr/>
              <p:nvPr/>
            </p:nvCxnSpPr>
            <p:spPr>
              <a:xfrm>
                <a:off x="8404922" y="3911088"/>
                <a:ext cx="192425" cy="274320"/>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80524C9A-2A0A-9E44-9369-66F5221EFDA9}"/>
                  </a:ext>
                </a:extLst>
              </p:cNvPr>
              <p:cNvCxnSpPr/>
              <p:nvPr/>
            </p:nvCxnSpPr>
            <p:spPr>
              <a:xfrm flipV="1">
                <a:off x="8404922" y="4194416"/>
                <a:ext cx="192425" cy="328613"/>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E534E3D7-F8E0-404E-A415-22F368F310D0}"/>
                  </a:ext>
                </a:extLst>
              </p:cNvPr>
              <p:cNvSpPr/>
              <p:nvPr/>
            </p:nvSpPr>
            <p:spPr>
              <a:xfrm>
                <a:off x="4725442" y="1875927"/>
                <a:ext cx="787284" cy="361070"/>
              </a:xfrm>
              <a:prstGeom prst="roundRect">
                <a:avLst>
                  <a:gd name="adj" fmla="val 11182"/>
                </a:avLst>
              </a:prstGeom>
              <a:solidFill>
                <a:srgbClr val="D9D9D9"/>
              </a:solidFill>
              <a:ln w="19050">
                <a:solidFill>
                  <a:schemeClr val="bg1">
                    <a:lumMod val="50000"/>
                  </a:schemeClr>
                </a:solidFill>
              </a:ln>
              <a:effectLst>
                <a:innerShdw blurRad="114300">
                  <a:schemeClr val="accent4">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HSCT</a:t>
                </a:r>
                <a:endParaRPr kumimoji="0" lang="en-GB" sz="1100" b="0" i="1" u="none" strike="noStrike" kern="1200" cap="none" spc="0" normalizeH="0" baseline="3000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29" name="Straight Arrow Connector 28">
                <a:extLst>
                  <a:ext uri="{FF2B5EF4-FFF2-40B4-BE49-F238E27FC236}">
                    <a16:creationId xmlns:a16="http://schemas.microsoft.com/office/drawing/2014/main" id="{7AE8EB3A-6654-2A4D-B0BA-1A07E1590108}"/>
                  </a:ext>
                </a:extLst>
              </p:cNvPr>
              <p:cNvCxnSpPr/>
              <p:nvPr/>
            </p:nvCxnSpPr>
            <p:spPr>
              <a:xfrm flipV="1">
                <a:off x="4480421" y="2060154"/>
                <a:ext cx="244409" cy="186562"/>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CC1C487-8C96-A046-8145-222ED69DA1B0}"/>
                  </a:ext>
                </a:extLst>
              </p:cNvPr>
              <p:cNvCxnSpPr/>
              <p:nvPr/>
            </p:nvCxnSpPr>
            <p:spPr>
              <a:xfrm flipH="1">
                <a:off x="5102969" y="2247900"/>
                <a:ext cx="216457" cy="342402"/>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597A35AA-FCBD-DA49-897E-C8F09347C3B9}"/>
                  </a:ext>
                </a:extLst>
              </p:cNvPr>
              <p:cNvSpPr/>
              <p:nvPr/>
            </p:nvSpPr>
            <p:spPr>
              <a:xfrm>
                <a:off x="7643570" y="3996908"/>
                <a:ext cx="787284" cy="361070"/>
              </a:xfrm>
              <a:prstGeom prst="roundRect">
                <a:avLst>
                  <a:gd name="adj" fmla="val 11182"/>
                </a:avLst>
              </a:prstGeom>
              <a:solidFill>
                <a:srgbClr val="D9D9D9"/>
              </a:solidFill>
              <a:ln w="19050">
                <a:solidFill>
                  <a:schemeClr val="bg1">
                    <a:lumMod val="50000"/>
                  </a:schemeClr>
                </a:solidFill>
              </a:ln>
              <a:effectLst>
                <a:innerShdw blurRad="114300">
                  <a:schemeClr val="accent4">
                    <a:lumMod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HSCT</a:t>
                </a:r>
                <a:endParaRPr kumimoji="0" lang="en-GB" sz="1100" b="0" i="1" u="none" strike="noStrike" kern="1200" cap="none" spc="0" normalizeH="0" baseline="3000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32" name="Straight Arrow Connector 31">
                <a:extLst>
                  <a:ext uri="{FF2B5EF4-FFF2-40B4-BE49-F238E27FC236}">
                    <a16:creationId xmlns:a16="http://schemas.microsoft.com/office/drawing/2014/main" id="{3DCA713F-CDF5-5C4A-ACB7-056E951CDED4}"/>
                  </a:ext>
                </a:extLst>
              </p:cNvPr>
              <p:cNvCxnSpPr/>
              <p:nvPr/>
            </p:nvCxnSpPr>
            <p:spPr>
              <a:xfrm>
                <a:off x="7334251" y="3962110"/>
                <a:ext cx="311279" cy="176391"/>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2A322A3-8DEC-204F-9928-9F181B4AA0D6}"/>
                  </a:ext>
                </a:extLst>
              </p:cNvPr>
              <p:cNvCxnSpPr/>
              <p:nvPr/>
            </p:nvCxnSpPr>
            <p:spPr>
              <a:xfrm>
                <a:off x="7334251" y="3911088"/>
                <a:ext cx="114135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A620A2-5FAD-BA44-82A9-25D04C37047F}"/>
                  </a:ext>
                </a:extLst>
              </p:cNvPr>
              <p:cNvCxnSpPr/>
              <p:nvPr/>
            </p:nvCxnSpPr>
            <p:spPr>
              <a:xfrm>
                <a:off x="7334251" y="4523029"/>
                <a:ext cx="114135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AFF53BD-0CF9-A94C-AD35-7E99054CBE98}"/>
                  </a:ext>
                </a:extLst>
              </p:cNvPr>
              <p:cNvCxnSpPr>
                <a:endCxn id="31" idx="1"/>
              </p:cNvCxnSpPr>
              <p:nvPr/>
            </p:nvCxnSpPr>
            <p:spPr>
              <a:xfrm flipV="1">
                <a:off x="7330451" y="4177443"/>
                <a:ext cx="313119" cy="17874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7" name="Title 46">
            <a:extLst>
              <a:ext uri="{FF2B5EF4-FFF2-40B4-BE49-F238E27FC236}">
                <a16:creationId xmlns:a16="http://schemas.microsoft.com/office/drawing/2014/main" id="{AFC9C460-3B1E-594F-A8A9-A84AE5E0506C}"/>
              </a:ext>
            </a:extLst>
          </p:cNvPr>
          <p:cNvSpPr>
            <a:spLocks noGrp="1"/>
          </p:cNvSpPr>
          <p:nvPr>
            <p:ph type="title"/>
          </p:nvPr>
        </p:nvSpPr>
        <p:spPr/>
        <p:txBody>
          <a:bodyPr/>
          <a:lstStyle/>
          <a:p>
            <a:pPr algn="ctr"/>
            <a:r>
              <a:rPr lang="en-US" dirty="0" err="1"/>
              <a:t>Gilteritinib</a:t>
            </a:r>
            <a:r>
              <a:rPr lang="en-US" dirty="0"/>
              <a:t> – Phase III ADMIRAL Study</a:t>
            </a:r>
          </a:p>
        </p:txBody>
      </p:sp>
    </p:spTree>
    <p:extLst>
      <p:ext uri="{BB962C8B-B14F-4D97-AF65-F5344CB8AC3E}">
        <p14:creationId xmlns:p14="http://schemas.microsoft.com/office/powerpoint/2010/main" val="299628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778" y="0"/>
            <a:ext cx="11394276" cy="1080011"/>
          </a:xfrm>
        </p:spPr>
        <p:txBody>
          <a:bodyPr/>
          <a:lstStyle/>
          <a:p>
            <a:r>
              <a:rPr lang="en-US" sz="3467" dirty="0"/>
              <a:t>ADMIRAL: Overall Survival (ITT Population: N=371)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 y="814048"/>
            <a:ext cx="11473060" cy="5530179"/>
          </a:xfrm>
          <a:prstGeom prst="rect">
            <a:avLst/>
          </a:prstGeom>
        </p:spPr>
      </p:pic>
      <p:sp>
        <p:nvSpPr>
          <p:cNvPr id="5" name="TextBox 4">
            <a:extLst>
              <a:ext uri="{FF2B5EF4-FFF2-40B4-BE49-F238E27FC236}">
                <a16:creationId xmlns:a16="http://schemas.microsoft.com/office/drawing/2014/main" id="{3BA389CF-BEF4-0040-9634-E1C03FB9176E}"/>
              </a:ext>
            </a:extLst>
          </p:cNvPr>
          <p:cNvSpPr txBox="1"/>
          <p:nvPr/>
        </p:nvSpPr>
        <p:spPr>
          <a:xfrm>
            <a:off x="8751975" y="6344227"/>
            <a:ext cx="3188565" cy="369332"/>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Perl A, et al, NEJM, Oct 31, 2019</a:t>
            </a:r>
          </a:p>
        </p:txBody>
      </p:sp>
    </p:spTree>
    <p:extLst>
      <p:ext uri="{BB962C8B-B14F-4D97-AF65-F5344CB8AC3E}">
        <p14:creationId xmlns:p14="http://schemas.microsoft.com/office/powerpoint/2010/main" val="4081608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54AB-90FD-1B4A-B653-56D63F8F6AAE}"/>
              </a:ext>
            </a:extLst>
          </p:cNvPr>
          <p:cNvSpPr>
            <a:spLocks noGrp="1"/>
          </p:cNvSpPr>
          <p:nvPr>
            <p:ph type="title"/>
          </p:nvPr>
        </p:nvSpPr>
        <p:spPr/>
        <p:txBody>
          <a:bodyPr/>
          <a:lstStyle/>
          <a:p>
            <a:pPr algn="ctr"/>
            <a:r>
              <a:rPr lang="en-US" dirty="0"/>
              <a:t>Patient Case, Continued</a:t>
            </a:r>
          </a:p>
        </p:txBody>
      </p:sp>
      <p:sp>
        <p:nvSpPr>
          <p:cNvPr id="3" name="Content Placeholder 2">
            <a:extLst>
              <a:ext uri="{FF2B5EF4-FFF2-40B4-BE49-F238E27FC236}">
                <a16:creationId xmlns:a16="http://schemas.microsoft.com/office/drawing/2014/main" id="{422FB461-DAB4-5D4C-9D2F-38C2DBFED4A5}"/>
              </a:ext>
            </a:extLst>
          </p:cNvPr>
          <p:cNvSpPr>
            <a:spLocks noGrp="1"/>
          </p:cNvSpPr>
          <p:nvPr>
            <p:ph idx="1"/>
          </p:nvPr>
        </p:nvSpPr>
        <p:spPr/>
        <p:txBody>
          <a:bodyPr>
            <a:normAutofit/>
          </a:bodyPr>
          <a:lstStyle/>
          <a:p>
            <a:endParaRPr lang="en-US" sz="3200" b="1" dirty="0"/>
          </a:p>
          <a:p>
            <a:endParaRPr lang="en-US" sz="3200" b="1" dirty="0"/>
          </a:p>
          <a:p>
            <a:r>
              <a:rPr lang="en-US" sz="3200" b="1" dirty="0"/>
              <a:t>The patient achieves a complete remission with the absence of measurable residual disease by flow cytometry and molecular testing. She is scheduled to be admitted in two weeks for an allogeneic bone marrow transplant. </a:t>
            </a:r>
          </a:p>
        </p:txBody>
      </p:sp>
    </p:spTree>
    <p:extLst>
      <p:ext uri="{BB962C8B-B14F-4D97-AF65-F5344CB8AC3E}">
        <p14:creationId xmlns:p14="http://schemas.microsoft.com/office/powerpoint/2010/main" val="2668830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ED47-739D-F94E-A142-F2B52D73BDC1}"/>
              </a:ext>
            </a:extLst>
          </p:cNvPr>
          <p:cNvSpPr>
            <a:spLocks noGrp="1"/>
          </p:cNvSpPr>
          <p:nvPr>
            <p:ph type="title"/>
          </p:nvPr>
        </p:nvSpPr>
        <p:spPr/>
        <p:txBody>
          <a:bodyPr>
            <a:normAutofit/>
          </a:bodyPr>
          <a:lstStyle/>
          <a:p>
            <a:r>
              <a:rPr lang="en-US" sz="2800" dirty="0"/>
              <a:t>Approximately how many patients with the following types of cancer have you interacted with over the past year?</a:t>
            </a:r>
          </a:p>
        </p:txBody>
      </p:sp>
      <p:graphicFrame>
        <p:nvGraphicFramePr>
          <p:cNvPr id="3" name="Content Placeholder 1">
            <a:extLst>
              <a:ext uri="{FF2B5EF4-FFF2-40B4-BE49-F238E27FC236}">
                <a16:creationId xmlns:a16="http://schemas.microsoft.com/office/drawing/2014/main" id="{2C271D99-C0A1-6648-8525-D68F0F54CC7C}"/>
              </a:ext>
            </a:extLst>
          </p:cNvPr>
          <p:cNvGraphicFramePr>
            <a:graphicFrameLocks/>
          </p:cNvGraphicFramePr>
          <p:nvPr/>
        </p:nvGraphicFramePr>
        <p:xfrm>
          <a:off x="838200" y="1394688"/>
          <a:ext cx="5067300" cy="4389120"/>
        </p:xfrm>
        <a:graphic>
          <a:graphicData uri="http://schemas.openxmlformats.org/drawingml/2006/table">
            <a:tbl>
              <a:tblPr firstRow="1" bandRow="1">
                <a:tableStyleId>{21E4AEA4-8DFA-4A89-87EB-49C32662AFE0}</a:tableStyleId>
              </a:tblPr>
              <a:tblGrid>
                <a:gridCol w="3591294">
                  <a:extLst>
                    <a:ext uri="{9D8B030D-6E8A-4147-A177-3AD203B41FA5}">
                      <a16:colId xmlns:a16="http://schemas.microsoft.com/office/drawing/2014/main" val="2901513083"/>
                    </a:ext>
                  </a:extLst>
                </a:gridCol>
                <a:gridCol w="1476006">
                  <a:extLst>
                    <a:ext uri="{9D8B030D-6E8A-4147-A177-3AD203B41FA5}">
                      <a16:colId xmlns:a16="http://schemas.microsoft.com/office/drawing/2014/main" val="20000"/>
                    </a:ext>
                  </a:extLst>
                </a:gridCol>
              </a:tblGrid>
              <a:tr h="278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Type of cancer</a:t>
                      </a:r>
                    </a:p>
                  </a:txBody>
                  <a:tcPr marL="182880" marR="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Median</a:t>
                      </a:r>
                    </a:p>
                  </a:txBody>
                  <a:tcPr marL="182880" marR="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extLst>
                  <a:ext uri="{0D108BD9-81ED-4DB2-BD59-A6C34878D82A}">
                    <a16:rowId xmlns:a16="http://schemas.microsoft.com/office/drawing/2014/main" val="10000"/>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Breast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40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extLst>
                  <a:ext uri="{0D108BD9-81ED-4DB2-BD59-A6C34878D82A}">
                    <a16:rowId xmlns:a16="http://schemas.microsoft.com/office/drawing/2014/main" val="10001"/>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Lung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35</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Colorectal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800" kern="1200" dirty="0">
                          <a:solidFill>
                            <a:schemeClr val="dk1"/>
                          </a:solidFill>
                          <a:effectLst/>
                          <a:latin typeface="+mn-lt"/>
                          <a:ea typeface="+mn-ea"/>
                          <a:cs typeface="+mn-cs"/>
                        </a:rPr>
                        <a:t>30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2252450315"/>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Myelodysplastic syndromes</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20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8756180"/>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Multiple myeloma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800" kern="1200" dirty="0">
                          <a:solidFill>
                            <a:schemeClr val="dk1"/>
                          </a:solidFill>
                          <a:effectLst/>
                          <a:latin typeface="+mn-lt"/>
                          <a:ea typeface="+mn-ea"/>
                          <a:cs typeface="+mn-cs"/>
                        </a:rPr>
                        <a:t>20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3753791377"/>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Chronic lymphocytic leukemia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15</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844790"/>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Pancreatic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800" kern="1200" dirty="0">
                          <a:solidFill>
                            <a:schemeClr val="dk1"/>
                          </a:solidFill>
                          <a:effectLst/>
                          <a:latin typeface="+mn-lt"/>
                          <a:ea typeface="+mn-ea"/>
                          <a:cs typeface="+mn-cs"/>
                        </a:rPr>
                        <a:t>10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3945050804"/>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Diffuse large B-cell lymphoma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10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1038400"/>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Prostate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800" kern="1200" dirty="0">
                          <a:solidFill>
                            <a:schemeClr val="dk1"/>
                          </a:solidFill>
                          <a:effectLst/>
                          <a:latin typeface="+mn-lt"/>
                          <a:ea typeface="+mn-ea"/>
                          <a:cs typeface="+mn-cs"/>
                        </a:rPr>
                        <a:t>10</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2439699441"/>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Follicular lymphoma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7</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0604537"/>
                  </a:ext>
                </a:extLst>
              </a:tr>
              <a:tr h="278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Melanoma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800" kern="1200" dirty="0">
                          <a:solidFill>
                            <a:schemeClr val="dk1"/>
                          </a:solidFill>
                          <a:effectLst/>
                          <a:latin typeface="+mn-lt"/>
                          <a:ea typeface="+mn-ea"/>
                          <a:cs typeface="+mn-cs"/>
                        </a:rPr>
                        <a:t>6</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2014128371"/>
                  </a:ext>
                </a:extLst>
              </a:tr>
            </a:tbl>
          </a:graphicData>
        </a:graphic>
      </p:graphicFrame>
      <p:graphicFrame>
        <p:nvGraphicFramePr>
          <p:cNvPr id="6" name="Content Placeholder 1">
            <a:extLst>
              <a:ext uri="{FF2B5EF4-FFF2-40B4-BE49-F238E27FC236}">
                <a16:creationId xmlns:a16="http://schemas.microsoft.com/office/drawing/2014/main" id="{A4C06C22-CF73-D14F-ABD7-F13D0E081D6C}"/>
              </a:ext>
            </a:extLst>
          </p:cNvPr>
          <p:cNvGraphicFramePr>
            <a:graphicFrameLocks/>
          </p:cNvGraphicFramePr>
          <p:nvPr/>
        </p:nvGraphicFramePr>
        <p:xfrm>
          <a:off x="6324600" y="1394687"/>
          <a:ext cx="5067300" cy="4389121"/>
        </p:xfrm>
        <a:graphic>
          <a:graphicData uri="http://schemas.openxmlformats.org/drawingml/2006/table">
            <a:tbl>
              <a:tblPr firstRow="1" bandRow="1">
                <a:tableStyleId>{21E4AEA4-8DFA-4A89-87EB-49C32662AFE0}</a:tableStyleId>
              </a:tblPr>
              <a:tblGrid>
                <a:gridCol w="3591294">
                  <a:extLst>
                    <a:ext uri="{9D8B030D-6E8A-4147-A177-3AD203B41FA5}">
                      <a16:colId xmlns:a16="http://schemas.microsoft.com/office/drawing/2014/main" val="2901513083"/>
                    </a:ext>
                  </a:extLst>
                </a:gridCol>
                <a:gridCol w="1476006">
                  <a:extLst>
                    <a:ext uri="{9D8B030D-6E8A-4147-A177-3AD203B41FA5}">
                      <a16:colId xmlns:a16="http://schemas.microsoft.com/office/drawing/2014/main" val="20000"/>
                    </a:ext>
                  </a:extLst>
                </a:gridCol>
              </a:tblGrid>
              <a:tr h="399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Type of cancer</a:t>
                      </a:r>
                    </a:p>
                  </a:txBody>
                  <a:tcPr marL="182880" marR="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Median</a:t>
                      </a:r>
                    </a:p>
                  </a:txBody>
                  <a:tcPr marL="182880" marR="18288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extLst>
                  <a:ext uri="{0D108BD9-81ED-4DB2-BD59-A6C34878D82A}">
                    <a16:rowId xmlns:a16="http://schemas.microsoft.com/office/drawing/2014/main" val="10000"/>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Ovarian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800" kern="1200" dirty="0">
                          <a:solidFill>
                            <a:schemeClr val="dk1"/>
                          </a:solidFill>
                          <a:effectLst/>
                          <a:latin typeface="+mn-lt"/>
                          <a:ea typeface="+mn-ea"/>
                          <a:cs typeface="+mn-cs"/>
                        </a:rPr>
                        <a:t>6</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4152856212"/>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Renal cell carcinoma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6</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4524646"/>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Hepatocellular carcinoma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800" kern="1200" dirty="0">
                          <a:solidFill>
                            <a:schemeClr val="dk1"/>
                          </a:solidFill>
                          <a:effectLst/>
                          <a:latin typeface="+mn-lt"/>
                          <a:ea typeface="+mn-ea"/>
                          <a:cs typeface="+mn-cs"/>
                        </a:rPr>
                        <a:t>5</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170638834"/>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Gastric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5</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1326417"/>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Acute myeloid leukemia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kern="1200" dirty="0">
                          <a:solidFill>
                            <a:schemeClr val="dk1"/>
                          </a:solidFill>
                          <a:effectLst/>
                          <a:latin typeface="+mn-lt"/>
                          <a:ea typeface="+mn-ea"/>
                          <a:cs typeface="+mn-cs"/>
                        </a:rPr>
                        <a:t>4</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561847465"/>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Hodgkin lymphoma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4</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356773"/>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Urothelial bladder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800" kern="1200" dirty="0">
                          <a:solidFill>
                            <a:schemeClr val="dk1"/>
                          </a:solidFill>
                          <a:effectLst/>
                          <a:latin typeface="+mn-lt"/>
                          <a:ea typeface="+mn-ea"/>
                          <a:cs typeface="+mn-cs"/>
                        </a:rPr>
                        <a:t>4</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3491484078"/>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Endometrial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3</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21408"/>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Cervical cancer</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800" kern="1200" dirty="0">
                          <a:solidFill>
                            <a:schemeClr val="dk1"/>
                          </a:solidFill>
                          <a:effectLst/>
                          <a:latin typeface="+mn-lt"/>
                          <a:ea typeface="+mn-ea"/>
                          <a:cs typeface="+mn-cs"/>
                        </a:rPr>
                        <a:t>2</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198610262"/>
                  </a:ext>
                </a:extLst>
              </a:tr>
              <a:tr h="399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Mantle cell lymphoma</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kern="1200" dirty="0">
                          <a:solidFill>
                            <a:schemeClr val="dk1"/>
                          </a:solidFill>
                          <a:effectLst/>
                          <a:latin typeface="+mn-lt"/>
                          <a:ea typeface="+mn-ea"/>
                          <a:cs typeface="+mn-cs"/>
                        </a:rPr>
                        <a:t>2</a:t>
                      </a:r>
                    </a:p>
                  </a:txBody>
                  <a:tcPr marL="182880" marR="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7744689"/>
                  </a:ext>
                </a:extLst>
              </a:tr>
            </a:tbl>
          </a:graphicData>
        </a:graphic>
      </p:graphicFrame>
    </p:spTree>
    <p:extLst>
      <p:ext uri="{BB962C8B-B14F-4D97-AF65-F5344CB8AC3E}">
        <p14:creationId xmlns:p14="http://schemas.microsoft.com/office/powerpoint/2010/main" val="2066337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Patient Case – IDH Mutation</a:t>
            </a:r>
          </a:p>
        </p:txBody>
      </p:sp>
      <p:sp>
        <p:nvSpPr>
          <p:cNvPr id="3" name="Content Placeholder 2"/>
          <p:cNvSpPr>
            <a:spLocks noGrp="1"/>
          </p:cNvSpPr>
          <p:nvPr>
            <p:ph idx="1"/>
          </p:nvPr>
        </p:nvSpPr>
        <p:spPr>
          <a:xfrm>
            <a:off x="471938" y="1478996"/>
            <a:ext cx="11394276" cy="5176316"/>
          </a:xfrm>
        </p:spPr>
        <p:txBody>
          <a:bodyPr>
            <a:normAutofit/>
          </a:bodyPr>
          <a:lstStyle/>
          <a:p>
            <a:r>
              <a:rPr lang="en-US" sz="2400" b="1" dirty="0"/>
              <a:t>58 year old man diagnosed in January, 2017 with AML associated with an isolated mutation in IDH2 (R140Q). Receives induction chemotherapy with 7+3 </a:t>
            </a:r>
            <a:r>
              <a:rPr lang="en-US" sz="2400" b="1" dirty="0">
                <a:sym typeface="Wingdings"/>
              </a:rPr>
              <a:t> no remission </a:t>
            </a:r>
            <a:r>
              <a:rPr lang="en-US" sz="2400" b="1" dirty="0"/>
              <a:t> FLAG-IDA </a:t>
            </a:r>
            <a:r>
              <a:rPr lang="en-US" sz="2400" b="1" dirty="0">
                <a:sym typeface="Wingdings"/>
              </a:rPr>
              <a:t> no remission.</a:t>
            </a:r>
            <a:endParaRPr lang="en-US" sz="2400" b="1" dirty="0"/>
          </a:p>
          <a:p>
            <a:endParaRPr lang="en-US" sz="2400" b="1" dirty="0"/>
          </a:p>
          <a:p>
            <a:r>
              <a:rPr lang="en-US" sz="2400" b="1" dirty="0"/>
              <a:t>The patient feels well. Physical examination is normal. Labs are notable for a WBC of 2.4 with 90% peripheral blasts, an ANC of 0.2, </a:t>
            </a:r>
            <a:r>
              <a:rPr lang="en-US" sz="2400" b="1" dirty="0" err="1"/>
              <a:t>hgb</a:t>
            </a:r>
            <a:r>
              <a:rPr lang="en-US" sz="2400" b="1" dirty="0"/>
              <a:t> of 7.1 and platelets of 13. </a:t>
            </a:r>
          </a:p>
          <a:p>
            <a:endParaRPr lang="en-US" sz="2400" b="1" dirty="0"/>
          </a:p>
          <a:p>
            <a:r>
              <a:rPr lang="en-US" sz="2400" b="1" dirty="0"/>
              <a:t>Repeat bone marrow biopsy shows 80% </a:t>
            </a:r>
            <a:r>
              <a:rPr lang="en-US" sz="2400" b="1" dirty="0" err="1"/>
              <a:t>myeloblasts</a:t>
            </a:r>
            <a:r>
              <a:rPr lang="en-US" sz="2400" b="1" dirty="0"/>
              <a:t> and confirms the continued presence of an IDH2 mutation. What should you do?</a:t>
            </a:r>
          </a:p>
        </p:txBody>
      </p:sp>
    </p:spTree>
    <p:extLst>
      <p:ext uri="{BB962C8B-B14F-4D97-AF65-F5344CB8AC3E}">
        <p14:creationId xmlns:p14="http://schemas.microsoft.com/office/powerpoint/2010/main" val="3784014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2" y="135051"/>
            <a:ext cx="11103095" cy="642939"/>
          </a:xfrm>
        </p:spPr>
        <p:txBody>
          <a:bodyPr>
            <a:normAutofit fontScale="90000"/>
          </a:bodyPr>
          <a:lstStyle/>
          <a:p>
            <a:pPr algn="ctr"/>
            <a:r>
              <a:rPr lang="en-US" sz="3600" dirty="0">
                <a:latin typeface="+mn-lt"/>
                <a:ea typeface="MS PGothic" pitchFamily="34" charset="-128"/>
              </a:rPr>
              <a:t>IDH2m and IDH1m: Distinct Genetically Defined Population</a:t>
            </a:r>
            <a:r>
              <a:rPr lang="en-US" dirty="0">
                <a:latin typeface="+mn-lt"/>
                <a:ea typeface="MS PGothic" pitchFamily="34" charset="-128"/>
              </a:rPr>
              <a:t>s</a:t>
            </a:r>
            <a:endParaRPr lang="en-US" dirty="0">
              <a:latin typeface="+mn-lt"/>
            </a:endParaRPr>
          </a:p>
        </p:txBody>
      </p:sp>
      <p:sp>
        <p:nvSpPr>
          <p:cNvPr id="3" name="Content Placeholder 2"/>
          <p:cNvSpPr>
            <a:spLocks noGrp="1"/>
          </p:cNvSpPr>
          <p:nvPr>
            <p:ph idx="1"/>
          </p:nvPr>
        </p:nvSpPr>
        <p:spPr>
          <a:xfrm>
            <a:off x="7095744" y="6240624"/>
            <a:ext cx="4478193" cy="494517"/>
          </a:xfrm>
        </p:spPr>
        <p:txBody>
          <a:bodyPr>
            <a:normAutofit fontScale="85000" lnSpcReduction="20000"/>
          </a:bodyPr>
          <a:lstStyle/>
          <a:p>
            <a:pPr marL="0" indent="0">
              <a:buNone/>
            </a:pPr>
            <a:r>
              <a:rPr lang="en-US" sz="1600" baseline="30000" dirty="0">
                <a:cs typeface="Arial" charset="0"/>
              </a:rPr>
              <a:t>1</a:t>
            </a:r>
            <a:r>
              <a:rPr lang="en-US" sz="1600" dirty="0">
                <a:cs typeface="Arial" charset="0"/>
              </a:rPr>
              <a:t>Includes 8.5% of Primary GBM</a:t>
            </a:r>
            <a:endParaRPr lang="en-US" sz="1600" b="1" i="1" dirty="0">
              <a:cs typeface="Arial" charset="0"/>
            </a:endParaRPr>
          </a:p>
          <a:p>
            <a:pPr marL="0" indent="0">
              <a:buNone/>
            </a:pPr>
            <a:r>
              <a:rPr lang="en-US" sz="1600" baseline="30000" dirty="0">
                <a:cs typeface="Arial" charset="0"/>
              </a:rPr>
              <a:t>2</a:t>
            </a:r>
            <a:r>
              <a:rPr lang="en-US" sz="1600" dirty="0">
                <a:cs typeface="Arial" charset="0"/>
              </a:rPr>
              <a:t>Includes “basket” of emerging unconfirmed indications</a:t>
            </a:r>
            <a:endParaRPr lang="en-US" dirty="0"/>
          </a:p>
          <a:p>
            <a:pPr marL="0" indent="0">
              <a:buNone/>
            </a:pPr>
            <a:endParaRPr lang="en-US" b="1" i="1" dirty="0">
              <a:cs typeface="Arial" charset="0"/>
            </a:endParaRPr>
          </a:p>
        </p:txBody>
      </p:sp>
      <p:graphicFrame>
        <p:nvGraphicFramePr>
          <p:cNvPr id="8" name="Content Placeholder 3"/>
          <p:cNvGraphicFramePr>
            <a:graphicFrameLocks/>
          </p:cNvGraphicFramePr>
          <p:nvPr/>
        </p:nvGraphicFramePr>
        <p:xfrm>
          <a:off x="601137" y="858227"/>
          <a:ext cx="10972800" cy="5166360"/>
        </p:xfrm>
        <a:graphic>
          <a:graphicData uri="http://schemas.openxmlformats.org/drawingml/2006/table">
            <a:tbl>
              <a:tblPr firstRow="1" bandRow="1">
                <a:tableStyleId>{B301B821-A1FF-4177-AEE7-76D212191A09}</a:tableStyleId>
              </a:tblPr>
              <a:tblGrid>
                <a:gridCol w="2209800">
                  <a:extLst>
                    <a:ext uri="{9D8B030D-6E8A-4147-A177-3AD203B41FA5}">
                      <a16:colId xmlns:a16="http://schemas.microsoft.com/office/drawing/2014/main" val="20000"/>
                    </a:ext>
                  </a:extLst>
                </a:gridCol>
                <a:gridCol w="6976533">
                  <a:extLst>
                    <a:ext uri="{9D8B030D-6E8A-4147-A177-3AD203B41FA5}">
                      <a16:colId xmlns:a16="http://schemas.microsoft.com/office/drawing/2014/main" val="20001"/>
                    </a:ext>
                  </a:extLst>
                </a:gridCol>
                <a:gridCol w="1786467">
                  <a:extLst>
                    <a:ext uri="{9D8B030D-6E8A-4147-A177-3AD203B41FA5}">
                      <a16:colId xmlns:a16="http://schemas.microsoft.com/office/drawing/2014/main" val="20002"/>
                    </a:ext>
                  </a:extLst>
                </a:gridCol>
              </a:tblGrid>
              <a:tr h="386756">
                <a:tc gridSpan="3">
                  <a:txBody>
                    <a:bodyPr/>
                    <a:lstStyle/>
                    <a:p>
                      <a:pPr algn="ctr"/>
                      <a:r>
                        <a:rPr lang="en-US" sz="2000" dirty="0"/>
                        <a:t>IDH Mutations Seen</a:t>
                      </a:r>
                      <a:r>
                        <a:rPr lang="en-US" sz="2000" baseline="0" dirty="0"/>
                        <a:t> in Multiple Cancer Types</a:t>
                      </a:r>
                      <a:endParaRPr lang="en-US" sz="2000" dirty="0">
                        <a:solidFill>
                          <a:srgbClr val="FFFFFF"/>
                        </a:solidFill>
                      </a:endParaRPr>
                    </a:p>
                  </a:txBody>
                  <a:tcPr marL="121920" marR="121920"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1881">
                <a:tc>
                  <a:txBody>
                    <a:bodyPr/>
                    <a:lstStyle/>
                    <a:p>
                      <a:pPr algn="ctr"/>
                      <a:r>
                        <a:rPr lang="en-US" sz="1900" dirty="0"/>
                        <a:t>Target</a:t>
                      </a:r>
                      <a:endParaRPr lang="en-US" sz="1900" b="1" dirty="0">
                        <a:solidFill>
                          <a:schemeClr val="bg1"/>
                        </a:solidFill>
                      </a:endParaRPr>
                    </a:p>
                  </a:txBody>
                  <a:tcPr marL="121920" marR="121920" anchor="ctr"/>
                </a:tc>
                <a:tc>
                  <a:txBody>
                    <a:bodyPr/>
                    <a:lstStyle/>
                    <a:p>
                      <a:pPr algn="ctr"/>
                      <a:r>
                        <a:rPr lang="en-US" sz="1900" kern="1200" dirty="0"/>
                        <a:t>Indication</a:t>
                      </a:r>
                      <a:endParaRPr lang="en-US" sz="1900" b="1" kern="1200" dirty="0">
                        <a:solidFill>
                          <a:schemeClr val="bg1"/>
                        </a:solidFill>
                        <a:latin typeface="+mn-lt"/>
                        <a:ea typeface="+mn-ea"/>
                        <a:cs typeface="+mn-cs"/>
                      </a:endParaRPr>
                    </a:p>
                  </a:txBody>
                  <a:tcPr marL="121920" marR="121920" anchor="ctr"/>
                </a:tc>
                <a:tc>
                  <a:txBody>
                    <a:bodyPr/>
                    <a:lstStyle/>
                    <a:p>
                      <a:pPr algn="ctr"/>
                      <a:r>
                        <a:rPr lang="en-US" sz="1900" kern="1200" dirty="0" err="1"/>
                        <a:t>IDHm</a:t>
                      </a:r>
                      <a:r>
                        <a:rPr lang="en-US" sz="1900" kern="1200" dirty="0"/>
                        <a:t> (%)</a:t>
                      </a:r>
                      <a:endParaRPr lang="en-US" sz="1900" b="1" kern="1200" dirty="0">
                        <a:solidFill>
                          <a:schemeClr val="bg1"/>
                        </a:solidFill>
                        <a:latin typeface="+mn-lt"/>
                        <a:ea typeface="+mn-ea"/>
                        <a:cs typeface="+mn-cs"/>
                      </a:endParaRPr>
                    </a:p>
                  </a:txBody>
                  <a:tcPr marL="121920" marR="121920" anchor="ctr"/>
                </a:tc>
                <a:extLst>
                  <a:ext uri="{0D108BD9-81ED-4DB2-BD59-A6C34878D82A}">
                    <a16:rowId xmlns:a16="http://schemas.microsoft.com/office/drawing/2014/main" val="10001"/>
                  </a:ext>
                </a:extLst>
              </a:tr>
              <a:tr h="357005">
                <a:tc rowSpan="5">
                  <a:txBody>
                    <a:bodyPr/>
                    <a:lstStyle/>
                    <a:p>
                      <a:endParaRPr lang="en-US" sz="2400" dirty="0"/>
                    </a:p>
                  </a:txBody>
                  <a:tcPr marL="121920" marR="121920" anchor="ctr"/>
                </a:tc>
                <a:tc>
                  <a:txBody>
                    <a:bodyPr/>
                    <a:lstStyle/>
                    <a:p>
                      <a:pPr algn="l"/>
                      <a:r>
                        <a:rPr lang="en-US" sz="1800" b="1" dirty="0"/>
                        <a:t>AML</a:t>
                      </a:r>
                      <a:endParaRPr lang="en-US" sz="1800" b="1" baseline="30000" dirty="0">
                        <a:solidFill>
                          <a:srgbClr val="000000"/>
                        </a:solidFill>
                      </a:endParaRPr>
                    </a:p>
                  </a:txBody>
                  <a:tcPr marL="121920" marR="121920" anchor="ctr"/>
                </a:tc>
                <a:tc>
                  <a:txBody>
                    <a:bodyPr/>
                    <a:lstStyle/>
                    <a:p>
                      <a:pPr algn="ctr"/>
                      <a:r>
                        <a:rPr lang="en-US" sz="1800" b="1" dirty="0"/>
                        <a:t>15%</a:t>
                      </a:r>
                      <a:endParaRPr lang="en-US" sz="1800" b="1" dirty="0">
                        <a:solidFill>
                          <a:srgbClr val="000000"/>
                        </a:solidFill>
                      </a:endParaRPr>
                    </a:p>
                  </a:txBody>
                  <a:tcPr marL="121920" marR="121920" anchor="ctr"/>
                </a:tc>
                <a:extLst>
                  <a:ext uri="{0D108BD9-81ED-4DB2-BD59-A6C34878D82A}">
                    <a16:rowId xmlns:a16="http://schemas.microsoft.com/office/drawing/2014/main" val="10002"/>
                  </a:ext>
                </a:extLst>
              </a:tr>
              <a:tr h="357005">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MDS/MPN</a:t>
                      </a:r>
                      <a:endParaRPr lang="en-US" sz="1800" b="1" dirty="0">
                        <a:solidFill>
                          <a:srgbClr val="000000"/>
                        </a:solidFill>
                      </a:endParaRPr>
                    </a:p>
                  </a:txBody>
                  <a:tcPr marL="121920" marR="121920" anchor="ctr"/>
                </a:tc>
                <a:tc>
                  <a:txBody>
                    <a:bodyPr/>
                    <a:lstStyle/>
                    <a:p>
                      <a:pPr algn="ctr"/>
                      <a:r>
                        <a:rPr lang="en-US" sz="1800" b="1" dirty="0"/>
                        <a:t>5%</a:t>
                      </a:r>
                      <a:endParaRPr lang="en-US" sz="1800" b="1" dirty="0">
                        <a:solidFill>
                          <a:srgbClr val="000000"/>
                        </a:solidFill>
                      </a:endParaRPr>
                    </a:p>
                  </a:txBody>
                  <a:tcPr marL="121920" marR="121920" anchor="ctr"/>
                </a:tc>
                <a:extLst>
                  <a:ext uri="{0D108BD9-81ED-4DB2-BD59-A6C34878D82A}">
                    <a16:rowId xmlns:a16="http://schemas.microsoft.com/office/drawing/2014/main" val="10003"/>
                  </a:ext>
                </a:extLst>
              </a:tr>
              <a:tr h="357005">
                <a:tc vMerge="1">
                  <a:txBody>
                    <a:bodyPr/>
                    <a:lstStyle/>
                    <a:p>
                      <a:endParaRPr lang="en-US" dirty="0"/>
                    </a:p>
                  </a:txBody>
                  <a:tcPr/>
                </a:tc>
                <a:tc>
                  <a:txBody>
                    <a:bodyPr/>
                    <a:lstStyle/>
                    <a:p>
                      <a:pPr algn="l"/>
                      <a:r>
                        <a:rPr lang="en-US" sz="1800" b="1" dirty="0" err="1"/>
                        <a:t>Angio-immunoblastic</a:t>
                      </a:r>
                      <a:r>
                        <a:rPr lang="en-US" sz="1800" b="1" baseline="0" dirty="0"/>
                        <a:t> NHL</a:t>
                      </a:r>
                      <a:endParaRPr lang="en-US" sz="1800" b="1" dirty="0">
                        <a:solidFill>
                          <a:srgbClr val="000000"/>
                        </a:solidFill>
                      </a:endParaRPr>
                    </a:p>
                  </a:txBody>
                  <a:tcPr marL="121920" marR="121920" anchor="ctr"/>
                </a:tc>
                <a:tc>
                  <a:txBody>
                    <a:bodyPr/>
                    <a:lstStyle/>
                    <a:p>
                      <a:pPr algn="ctr"/>
                      <a:r>
                        <a:rPr lang="en-US" sz="1800" b="1" dirty="0"/>
                        <a:t>25%</a:t>
                      </a:r>
                      <a:endParaRPr lang="en-US" sz="1800" b="1" dirty="0">
                        <a:solidFill>
                          <a:srgbClr val="000000"/>
                        </a:solidFill>
                      </a:endParaRPr>
                    </a:p>
                  </a:txBody>
                  <a:tcPr marL="121920" marR="121920" anchor="ctr"/>
                </a:tc>
                <a:extLst>
                  <a:ext uri="{0D108BD9-81ED-4DB2-BD59-A6C34878D82A}">
                    <a16:rowId xmlns:a16="http://schemas.microsoft.com/office/drawing/2014/main" val="10004"/>
                  </a:ext>
                </a:extLst>
              </a:tr>
              <a:tr h="357005">
                <a:tc vMerge="1">
                  <a:txBody>
                    <a:bodyPr/>
                    <a:lstStyle/>
                    <a:p>
                      <a:endParaRPr lang="en-US" dirty="0"/>
                    </a:p>
                  </a:txBody>
                  <a:tcPr/>
                </a:tc>
                <a:tc>
                  <a:txBody>
                    <a:bodyPr/>
                    <a:lstStyle/>
                    <a:p>
                      <a:pPr algn="l"/>
                      <a:r>
                        <a:rPr lang="en-US" sz="1800" b="1" dirty="0"/>
                        <a:t>Others</a:t>
                      </a:r>
                      <a:r>
                        <a:rPr lang="en-US" sz="1800" b="1" baseline="0" dirty="0"/>
                        <a:t> (melanoma, glioma, </a:t>
                      </a:r>
                      <a:r>
                        <a:rPr lang="en-US" sz="1800" b="1" baseline="0" dirty="0" err="1"/>
                        <a:t>chondro</a:t>
                      </a:r>
                      <a:r>
                        <a:rPr lang="en-US" sz="1800" b="1" baseline="0" dirty="0"/>
                        <a:t>)</a:t>
                      </a:r>
                      <a:r>
                        <a:rPr lang="en-US" sz="1800" b="1" baseline="30000" dirty="0"/>
                        <a:t>2</a:t>
                      </a:r>
                      <a:endParaRPr lang="en-US" sz="1800" b="1" baseline="30000" dirty="0">
                        <a:solidFill>
                          <a:srgbClr val="000000"/>
                        </a:solidFill>
                      </a:endParaRPr>
                    </a:p>
                  </a:txBody>
                  <a:tcPr marL="121920" marR="121920" anchor="ctr"/>
                </a:tc>
                <a:tc>
                  <a:txBody>
                    <a:bodyPr/>
                    <a:lstStyle/>
                    <a:p>
                      <a:pPr algn="ctr"/>
                      <a:r>
                        <a:rPr lang="en-US" sz="1800" b="1" dirty="0"/>
                        <a:t>3-5%</a:t>
                      </a:r>
                      <a:endParaRPr lang="en-US" sz="1800" b="1" dirty="0">
                        <a:solidFill>
                          <a:srgbClr val="000000"/>
                        </a:solidFill>
                      </a:endParaRPr>
                    </a:p>
                  </a:txBody>
                  <a:tcPr marL="121920" marR="121920" anchor="ctr"/>
                </a:tc>
                <a:extLst>
                  <a:ext uri="{0D108BD9-81ED-4DB2-BD59-A6C34878D82A}">
                    <a16:rowId xmlns:a16="http://schemas.microsoft.com/office/drawing/2014/main" val="10005"/>
                  </a:ext>
                </a:extLst>
              </a:tr>
              <a:tr h="357005">
                <a:tc vMerge="1">
                  <a:txBody>
                    <a:bodyPr/>
                    <a:lstStyle/>
                    <a:p>
                      <a:endParaRPr lang="en-US" dirty="0"/>
                    </a:p>
                  </a:txBody>
                  <a:tcPr/>
                </a:tc>
                <a:tc>
                  <a:txBody>
                    <a:bodyPr/>
                    <a:lstStyle/>
                    <a:p>
                      <a:pPr algn="l"/>
                      <a:r>
                        <a:rPr lang="en-US" sz="1800" b="1" dirty="0"/>
                        <a:t>Type</a:t>
                      </a:r>
                      <a:r>
                        <a:rPr lang="en-US" sz="1800" b="1" baseline="0" dirty="0"/>
                        <a:t> II D-2HG Aciduria (inborn error of metabolism)</a:t>
                      </a:r>
                      <a:endParaRPr lang="en-US" sz="1800" b="1" dirty="0">
                        <a:solidFill>
                          <a:srgbClr val="000000"/>
                        </a:solidFill>
                      </a:endParaRPr>
                    </a:p>
                  </a:txBody>
                  <a:tcPr marL="121920" marR="121920" anchor="ctr"/>
                </a:tc>
                <a:tc>
                  <a:txBody>
                    <a:bodyPr/>
                    <a:lstStyle/>
                    <a:p>
                      <a:pPr algn="ctr"/>
                      <a:r>
                        <a:rPr lang="en-US" sz="1800" b="1" dirty="0"/>
                        <a:t>100%</a:t>
                      </a:r>
                      <a:endParaRPr lang="en-US" sz="1800" b="1" dirty="0">
                        <a:solidFill>
                          <a:srgbClr val="000000"/>
                        </a:solidFill>
                      </a:endParaRPr>
                    </a:p>
                  </a:txBody>
                  <a:tcPr marL="121920" marR="121920" anchor="ctr"/>
                </a:tc>
                <a:extLst>
                  <a:ext uri="{0D108BD9-81ED-4DB2-BD59-A6C34878D82A}">
                    <a16:rowId xmlns:a16="http://schemas.microsoft.com/office/drawing/2014/main" val="10006"/>
                  </a:ext>
                </a:extLst>
              </a:tr>
              <a:tr h="357005">
                <a:tc>
                  <a:txBody>
                    <a:bodyPr/>
                    <a:lstStyle/>
                    <a:p>
                      <a:endParaRPr lang="en-US" sz="1800" dirty="0"/>
                    </a:p>
                  </a:txBody>
                  <a:tcPr marL="121920" marR="121920" anchor="ctr"/>
                </a:tc>
                <a:tc>
                  <a:txBody>
                    <a:bodyPr/>
                    <a:lstStyle/>
                    <a:p>
                      <a:pPr algn="l"/>
                      <a:endParaRPr lang="en-US" sz="1800" b="1" dirty="0">
                        <a:solidFill>
                          <a:srgbClr val="000000"/>
                        </a:solidFill>
                      </a:endParaRPr>
                    </a:p>
                  </a:txBody>
                  <a:tcPr marL="121920" marR="121920" anchor="ctr"/>
                </a:tc>
                <a:tc>
                  <a:txBody>
                    <a:bodyPr/>
                    <a:lstStyle/>
                    <a:p>
                      <a:pPr algn="ctr"/>
                      <a:endParaRPr lang="en-US" sz="1800" b="1" dirty="0">
                        <a:solidFill>
                          <a:srgbClr val="000000"/>
                        </a:solidFill>
                      </a:endParaRPr>
                    </a:p>
                  </a:txBody>
                  <a:tcPr marL="121920" marR="121920" anchor="ctr"/>
                </a:tc>
                <a:extLst>
                  <a:ext uri="{0D108BD9-81ED-4DB2-BD59-A6C34878D82A}">
                    <a16:rowId xmlns:a16="http://schemas.microsoft.com/office/drawing/2014/main" val="10007"/>
                  </a:ext>
                </a:extLst>
              </a:tr>
              <a:tr h="357005">
                <a:tc rowSpan="6">
                  <a:txBody>
                    <a:bodyPr/>
                    <a:lstStyle/>
                    <a:p>
                      <a:endParaRPr lang="en-US" sz="2400" dirty="0"/>
                    </a:p>
                  </a:txBody>
                  <a:tcPr marL="121920" marR="121920" anchor="ctr"/>
                </a:tc>
                <a:tc>
                  <a:txBody>
                    <a:bodyPr/>
                    <a:lstStyle/>
                    <a:p>
                      <a:pPr algn="l"/>
                      <a:r>
                        <a:rPr lang="en-US" sz="1800" b="1" dirty="0"/>
                        <a:t>Low-grade glioma</a:t>
                      </a:r>
                      <a:r>
                        <a:rPr lang="en-US" sz="1800" b="1" baseline="0" dirty="0"/>
                        <a:t> &amp; 2</a:t>
                      </a:r>
                      <a:r>
                        <a:rPr lang="en-US" sz="1800" b="1" baseline="30000" dirty="0"/>
                        <a:t>ary</a:t>
                      </a:r>
                      <a:r>
                        <a:rPr lang="en-US" sz="1800" b="1" baseline="0" dirty="0"/>
                        <a:t> GBM</a:t>
                      </a:r>
                      <a:r>
                        <a:rPr lang="en-US" sz="1800" b="1" baseline="30000" dirty="0"/>
                        <a:t>1</a:t>
                      </a:r>
                      <a:endParaRPr lang="en-US" sz="1800" b="1" baseline="30000" dirty="0">
                        <a:solidFill>
                          <a:srgbClr val="000000"/>
                        </a:solidFill>
                      </a:endParaRPr>
                    </a:p>
                  </a:txBody>
                  <a:tcPr marL="121920" marR="121920" anchor="ctr"/>
                </a:tc>
                <a:tc>
                  <a:txBody>
                    <a:bodyPr/>
                    <a:lstStyle/>
                    <a:p>
                      <a:pPr algn="ctr"/>
                      <a:r>
                        <a:rPr lang="en-US" sz="1800" b="1" dirty="0"/>
                        <a:t>70%</a:t>
                      </a:r>
                      <a:endParaRPr lang="en-US" sz="1800" b="1" dirty="0">
                        <a:solidFill>
                          <a:srgbClr val="000000"/>
                        </a:solidFill>
                      </a:endParaRPr>
                    </a:p>
                  </a:txBody>
                  <a:tcPr marL="121920" marR="121920" anchor="ctr"/>
                </a:tc>
                <a:extLst>
                  <a:ext uri="{0D108BD9-81ED-4DB2-BD59-A6C34878D82A}">
                    <a16:rowId xmlns:a16="http://schemas.microsoft.com/office/drawing/2014/main" val="10008"/>
                  </a:ext>
                </a:extLst>
              </a:tr>
              <a:tr h="357005">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Chondrosarcoma</a:t>
                      </a:r>
                      <a:endParaRPr lang="en-US" sz="1800" b="1" dirty="0">
                        <a:solidFill>
                          <a:srgbClr val="000000"/>
                        </a:solidFill>
                      </a:endParaRPr>
                    </a:p>
                  </a:txBody>
                  <a:tcPr marL="121920" marR="121920" anchor="ctr"/>
                </a:tc>
                <a:tc>
                  <a:txBody>
                    <a:bodyPr/>
                    <a:lstStyle/>
                    <a:p>
                      <a:pPr algn="ctr"/>
                      <a:r>
                        <a:rPr lang="en-US" sz="1800" b="1" dirty="0"/>
                        <a:t>&gt;50%</a:t>
                      </a:r>
                      <a:endParaRPr lang="en-US" sz="1800" b="1" dirty="0">
                        <a:solidFill>
                          <a:srgbClr val="000000"/>
                        </a:solidFill>
                      </a:endParaRPr>
                    </a:p>
                  </a:txBody>
                  <a:tcPr marL="121920" marR="121920" anchor="ctr"/>
                </a:tc>
                <a:extLst>
                  <a:ext uri="{0D108BD9-81ED-4DB2-BD59-A6C34878D82A}">
                    <a16:rowId xmlns:a16="http://schemas.microsoft.com/office/drawing/2014/main" val="10009"/>
                  </a:ext>
                </a:extLst>
              </a:tr>
              <a:tr h="357005">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AML</a:t>
                      </a:r>
                      <a:endParaRPr lang="en-US" sz="1800" b="1" dirty="0">
                        <a:solidFill>
                          <a:srgbClr val="000000"/>
                        </a:solidFill>
                      </a:endParaRPr>
                    </a:p>
                  </a:txBody>
                  <a:tcPr marL="121920" marR="121920" anchor="ctr"/>
                </a:tc>
                <a:tc>
                  <a:txBody>
                    <a:bodyPr/>
                    <a:lstStyle/>
                    <a:p>
                      <a:pPr algn="ctr"/>
                      <a:r>
                        <a:rPr lang="en-US" sz="1800" b="1" dirty="0"/>
                        <a:t>7.5%</a:t>
                      </a:r>
                      <a:endParaRPr lang="en-US" sz="1800" b="1" dirty="0">
                        <a:solidFill>
                          <a:srgbClr val="000000"/>
                        </a:solidFill>
                      </a:endParaRPr>
                    </a:p>
                  </a:txBody>
                  <a:tcPr marL="121920" marR="121920" anchor="ctr"/>
                </a:tc>
                <a:extLst>
                  <a:ext uri="{0D108BD9-81ED-4DB2-BD59-A6C34878D82A}">
                    <a16:rowId xmlns:a16="http://schemas.microsoft.com/office/drawing/2014/main" val="10010"/>
                  </a:ext>
                </a:extLst>
              </a:tr>
              <a:tr h="357005">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MDS/MPN</a:t>
                      </a:r>
                      <a:endParaRPr lang="en-US" sz="1800" b="1" dirty="0">
                        <a:solidFill>
                          <a:srgbClr val="000000"/>
                        </a:solidFill>
                      </a:endParaRPr>
                    </a:p>
                  </a:txBody>
                  <a:tcPr marL="121920" marR="121920" anchor="ctr"/>
                </a:tc>
                <a:tc>
                  <a:txBody>
                    <a:bodyPr/>
                    <a:lstStyle/>
                    <a:p>
                      <a:pPr algn="ctr"/>
                      <a:r>
                        <a:rPr lang="en-US" sz="1800" b="1" dirty="0"/>
                        <a:t>5%</a:t>
                      </a:r>
                      <a:endParaRPr lang="en-US" sz="1800" b="1" dirty="0">
                        <a:solidFill>
                          <a:srgbClr val="000000"/>
                        </a:solidFill>
                      </a:endParaRPr>
                    </a:p>
                  </a:txBody>
                  <a:tcPr marL="121920" marR="121920" anchor="ctr"/>
                </a:tc>
                <a:extLst>
                  <a:ext uri="{0D108BD9-81ED-4DB2-BD59-A6C34878D82A}">
                    <a16:rowId xmlns:a16="http://schemas.microsoft.com/office/drawing/2014/main" val="10011"/>
                  </a:ext>
                </a:extLst>
              </a:tr>
              <a:tr h="357005">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Intrahepatic </a:t>
                      </a:r>
                      <a:r>
                        <a:rPr lang="en-US" sz="1800" b="1" dirty="0" err="1"/>
                        <a:t>cholangiocarcinoma</a:t>
                      </a:r>
                      <a:endParaRPr lang="en-US" sz="1800" b="1" dirty="0">
                        <a:solidFill>
                          <a:srgbClr val="000000"/>
                        </a:solidFill>
                      </a:endParaRPr>
                    </a:p>
                  </a:txBody>
                  <a:tcPr marL="121920" marR="121920" anchor="ctr"/>
                </a:tc>
                <a:tc>
                  <a:txBody>
                    <a:bodyPr/>
                    <a:lstStyle/>
                    <a:p>
                      <a:pPr algn="ctr"/>
                      <a:r>
                        <a:rPr lang="en-US" sz="1800" b="1" dirty="0"/>
                        <a:t>20%</a:t>
                      </a:r>
                      <a:endParaRPr lang="en-US" sz="1800" b="1" dirty="0">
                        <a:solidFill>
                          <a:srgbClr val="000000"/>
                        </a:solidFill>
                      </a:endParaRPr>
                    </a:p>
                  </a:txBody>
                  <a:tcPr marL="121920" marR="121920" anchor="ctr"/>
                </a:tc>
                <a:extLst>
                  <a:ext uri="{0D108BD9-81ED-4DB2-BD59-A6C34878D82A}">
                    <a16:rowId xmlns:a16="http://schemas.microsoft.com/office/drawing/2014/main" val="10012"/>
                  </a:ext>
                </a:extLst>
              </a:tr>
              <a:tr h="357005">
                <a:tc vMerge="1">
                  <a:txBody>
                    <a:bodyPr/>
                    <a:lstStyle/>
                    <a:p>
                      <a:endParaRPr lang="en-US" dirty="0"/>
                    </a:p>
                  </a:txBody>
                  <a:tcPr anchor="ct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Others (colon, melanoma, lung)</a:t>
                      </a:r>
                      <a:r>
                        <a:rPr lang="en-US" sz="1800" b="1" baseline="30000" dirty="0"/>
                        <a:t>2</a:t>
                      </a:r>
                      <a:endParaRPr lang="en-US" sz="1800" b="1" baseline="30000" dirty="0">
                        <a:solidFill>
                          <a:srgbClr val="000000"/>
                        </a:solidFill>
                      </a:endParaRPr>
                    </a:p>
                  </a:txBody>
                  <a:tcPr marL="121920" marR="121920" anchor="ctr"/>
                </a:tc>
                <a:tc>
                  <a:txBody>
                    <a:bodyPr/>
                    <a:lstStyle/>
                    <a:p>
                      <a:pPr algn="ctr"/>
                      <a:r>
                        <a:rPr lang="en-US" sz="1800" b="1" dirty="0"/>
                        <a:t>1-2%</a:t>
                      </a:r>
                      <a:endParaRPr lang="en-US" sz="1800" b="1" dirty="0">
                        <a:solidFill>
                          <a:srgbClr val="000000"/>
                        </a:solidFill>
                      </a:endParaRPr>
                    </a:p>
                  </a:txBody>
                  <a:tcPr marL="121920" marR="121920" anchor="ctr"/>
                </a:tc>
                <a:extLst>
                  <a:ext uri="{0D108BD9-81ED-4DB2-BD59-A6C34878D82A}">
                    <a16:rowId xmlns:a16="http://schemas.microsoft.com/office/drawing/2014/main" val="10013"/>
                  </a:ext>
                </a:extLst>
              </a:tr>
            </a:tbl>
          </a:graphicData>
        </a:graphic>
      </p:graphicFrame>
      <p:grpSp>
        <p:nvGrpSpPr>
          <p:cNvPr id="4" name="Group 8"/>
          <p:cNvGrpSpPr/>
          <p:nvPr/>
        </p:nvGrpSpPr>
        <p:grpSpPr>
          <a:xfrm>
            <a:off x="947865" y="2206401"/>
            <a:ext cx="1512107" cy="851987"/>
            <a:chOff x="750864" y="1581639"/>
            <a:chExt cx="1134080" cy="851986"/>
          </a:xfrm>
        </p:grpSpPr>
        <p:sp>
          <p:nvSpPr>
            <p:cNvPr id="10" name="Oval 9"/>
            <p:cNvSpPr/>
            <p:nvPr/>
          </p:nvSpPr>
          <p:spPr>
            <a:xfrm>
              <a:off x="750864" y="1581639"/>
              <a:ext cx="1134080" cy="85198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1" name="TextBox 10"/>
            <p:cNvSpPr txBox="1"/>
            <p:nvPr/>
          </p:nvSpPr>
          <p:spPr>
            <a:xfrm>
              <a:off x="850408" y="1842856"/>
              <a:ext cx="97693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orbel"/>
                  <a:ea typeface="+mn-ea"/>
                  <a:cs typeface="+mn-cs"/>
                </a:rPr>
                <a:t>IDH2m</a:t>
              </a:r>
            </a:p>
          </p:txBody>
        </p:sp>
      </p:grpSp>
      <p:grpSp>
        <p:nvGrpSpPr>
          <p:cNvPr id="5" name="Group 11"/>
          <p:cNvGrpSpPr/>
          <p:nvPr/>
        </p:nvGrpSpPr>
        <p:grpSpPr>
          <a:xfrm>
            <a:off x="947865" y="4216559"/>
            <a:ext cx="1523483" cy="858399"/>
            <a:chOff x="750864" y="3075456"/>
            <a:chExt cx="1142612" cy="858398"/>
          </a:xfrm>
        </p:grpSpPr>
        <p:sp>
          <p:nvSpPr>
            <p:cNvPr id="13" name="Oval 12"/>
            <p:cNvSpPr/>
            <p:nvPr/>
          </p:nvSpPr>
          <p:spPr>
            <a:xfrm>
              <a:off x="750864" y="3075456"/>
              <a:ext cx="1142612" cy="8583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4" name="TextBox 13"/>
            <p:cNvSpPr txBox="1"/>
            <p:nvPr/>
          </p:nvSpPr>
          <p:spPr>
            <a:xfrm>
              <a:off x="826094" y="3348142"/>
              <a:ext cx="100124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3D5B"/>
                  </a:solidFill>
                  <a:effectLst/>
                  <a:uLnTx/>
                  <a:uFillTx/>
                  <a:latin typeface="Corbel"/>
                  <a:ea typeface="+mn-ea"/>
                  <a:cs typeface="+mn-cs"/>
                </a:rPr>
                <a:t>IDH1m</a:t>
              </a:r>
            </a:p>
          </p:txBody>
        </p:sp>
      </p:grpSp>
    </p:spTree>
    <p:extLst>
      <p:ext uri="{BB962C8B-B14F-4D97-AF65-F5344CB8AC3E}">
        <p14:creationId xmlns:p14="http://schemas.microsoft.com/office/powerpoint/2010/main" val="2741068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27" y="1"/>
            <a:ext cx="11179295" cy="642939"/>
          </a:xfrm>
        </p:spPr>
        <p:txBody>
          <a:bodyPr>
            <a:normAutofit fontScale="90000"/>
          </a:bodyPr>
          <a:lstStyle/>
          <a:p>
            <a:pPr algn="ctr"/>
            <a:r>
              <a:rPr lang="en-US" sz="4000" dirty="0"/>
              <a:t>IDH in AML</a:t>
            </a:r>
          </a:p>
        </p:txBody>
      </p:sp>
      <p:sp>
        <p:nvSpPr>
          <p:cNvPr id="3" name="Content Placeholder 2"/>
          <p:cNvSpPr>
            <a:spLocks noGrp="1"/>
          </p:cNvSpPr>
          <p:nvPr>
            <p:ph idx="1"/>
          </p:nvPr>
        </p:nvSpPr>
        <p:spPr>
          <a:xfrm>
            <a:off x="7315200" y="843561"/>
            <a:ext cx="4615371" cy="4635499"/>
          </a:xfrm>
        </p:spPr>
        <p:txBody>
          <a:bodyPr>
            <a:normAutofit fontScale="85000" lnSpcReduction="20000"/>
          </a:bodyPr>
          <a:lstStyle/>
          <a:p>
            <a:r>
              <a:rPr lang="en-US" sz="2533" b="1" dirty="0"/>
              <a:t>IDH1 in cytoplasm and IDH2 </a:t>
            </a:r>
            <a:br>
              <a:rPr lang="en-US" sz="2533" b="1" dirty="0"/>
            </a:br>
            <a:r>
              <a:rPr lang="en-US" sz="2533" b="1" dirty="0"/>
              <a:t>in mitochondria </a:t>
            </a:r>
          </a:p>
          <a:p>
            <a:endParaRPr lang="en-US" sz="2533" b="1" dirty="0"/>
          </a:p>
          <a:p>
            <a:r>
              <a:rPr lang="en-US" sz="2533" b="1" dirty="0"/>
              <a:t>Cancer-associated </a:t>
            </a:r>
            <a:r>
              <a:rPr lang="en-US" sz="2533" b="1" dirty="0" err="1"/>
              <a:t>IDHm</a:t>
            </a:r>
            <a:r>
              <a:rPr lang="en-US" sz="2533" b="1" dirty="0"/>
              <a:t> produces 2-hydroxyglutarate </a:t>
            </a:r>
            <a:br>
              <a:rPr lang="en-US" sz="2533" b="1" dirty="0"/>
            </a:br>
            <a:r>
              <a:rPr lang="en-US" sz="2533" b="1" dirty="0"/>
              <a:t>(R-2-HG)</a:t>
            </a:r>
          </a:p>
          <a:p>
            <a:pPr>
              <a:buNone/>
            </a:pPr>
            <a:endParaRPr lang="en-US" sz="2533" b="1" dirty="0"/>
          </a:p>
          <a:p>
            <a:r>
              <a:rPr lang="en-US" sz="2533" b="1" dirty="0"/>
              <a:t>IDH1/IDH2 mutations induce </a:t>
            </a:r>
            <a:br>
              <a:rPr lang="en-US" sz="2533" b="1" dirty="0"/>
            </a:br>
            <a:r>
              <a:rPr lang="en-US" sz="2533" b="1" dirty="0"/>
              <a:t>BCL-2 dependence (</a:t>
            </a:r>
            <a:r>
              <a:rPr lang="en-US" sz="2533" b="1" dirty="0" err="1"/>
              <a:t>Majeti</a:t>
            </a:r>
            <a:r>
              <a:rPr lang="en-US" sz="2533" b="1" dirty="0"/>
              <a:t>, Nature Medicine, 2015)</a:t>
            </a:r>
          </a:p>
          <a:p>
            <a:pPr>
              <a:buNone/>
            </a:pPr>
            <a:endParaRPr lang="en-US" sz="2533" b="1" dirty="0"/>
          </a:p>
          <a:p>
            <a:r>
              <a:rPr lang="en-US" sz="2533" b="1" dirty="0"/>
              <a:t>R-2HG suppresses homologous recombination (Bindra, Science Translational Medicine, 2017)</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l="16495" t="9375" r="13907" b="5679"/>
          <a:stretch/>
        </p:blipFill>
        <p:spPr>
          <a:xfrm>
            <a:off x="220845" y="642941"/>
            <a:ext cx="7094356" cy="5015095"/>
          </a:xfrm>
          <a:prstGeom prst="rect">
            <a:avLst/>
          </a:prstGeom>
        </p:spPr>
      </p:pic>
      <p:sp>
        <p:nvSpPr>
          <p:cNvPr id="5" name="TextBox 4"/>
          <p:cNvSpPr txBox="1"/>
          <p:nvPr/>
        </p:nvSpPr>
        <p:spPr>
          <a:xfrm>
            <a:off x="7649555" y="6306985"/>
            <a:ext cx="4281016"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orbel"/>
                <a:ea typeface="+mn-ea"/>
                <a:cs typeface="+mn-cs"/>
              </a:rPr>
              <a:t>Prensner</a:t>
            </a:r>
            <a:r>
              <a:rPr kumimoji="0" lang="en-US" sz="1600" b="0" i="0" u="none" strike="noStrike" kern="1200" cap="none" spc="0" normalizeH="0" baseline="0" noProof="0" dirty="0">
                <a:ln>
                  <a:noFill/>
                </a:ln>
                <a:solidFill>
                  <a:prstClr val="black"/>
                </a:solidFill>
                <a:effectLst/>
                <a:uLnTx/>
                <a:uFillTx/>
                <a:latin typeface="Corbel"/>
                <a:ea typeface="+mn-ea"/>
                <a:cs typeface="+mn-cs"/>
              </a:rPr>
              <a:t> and </a:t>
            </a:r>
            <a:r>
              <a:rPr kumimoji="0" lang="en-US" sz="1600" b="0" i="0" u="none" strike="noStrike" kern="1200" cap="none" spc="0" normalizeH="0" baseline="0" noProof="0" dirty="0" err="1">
                <a:ln>
                  <a:noFill/>
                </a:ln>
                <a:solidFill>
                  <a:prstClr val="black"/>
                </a:solidFill>
                <a:effectLst/>
                <a:uLnTx/>
                <a:uFillTx/>
                <a:latin typeface="Corbel"/>
                <a:ea typeface="+mn-ea"/>
                <a:cs typeface="+mn-cs"/>
              </a:rPr>
              <a:t>Chinnaiyan</a:t>
            </a:r>
            <a:r>
              <a:rPr kumimoji="0" lang="en-US" sz="1600" b="0" i="0" u="none" strike="noStrike" kern="1200" cap="none" spc="0" normalizeH="0" baseline="0" noProof="0" dirty="0">
                <a:ln>
                  <a:noFill/>
                </a:ln>
                <a:solidFill>
                  <a:prstClr val="black"/>
                </a:solidFill>
                <a:effectLst/>
                <a:uLnTx/>
                <a:uFillTx/>
                <a:latin typeface="Corbel"/>
                <a:ea typeface="+mn-ea"/>
                <a:cs typeface="+mn-cs"/>
              </a:rPr>
              <a:t> Nature, 2011</a:t>
            </a:r>
          </a:p>
        </p:txBody>
      </p:sp>
    </p:spTree>
    <p:extLst>
      <p:ext uri="{BB962C8B-B14F-4D97-AF65-F5344CB8AC3E}">
        <p14:creationId xmlns:p14="http://schemas.microsoft.com/office/powerpoint/2010/main" val="2174565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38" y="774332"/>
            <a:ext cx="6182102" cy="3485160"/>
          </a:xfrm>
          <a:prstGeom prst="rect">
            <a:avLst/>
          </a:prstGeom>
        </p:spPr>
      </p:pic>
      <p:sp>
        <p:nvSpPr>
          <p:cNvPr id="2" name="Title 1">
            <a:extLst>
              <a:ext uri="{FF2B5EF4-FFF2-40B4-BE49-F238E27FC236}">
                <a16:creationId xmlns:a16="http://schemas.microsoft.com/office/drawing/2014/main" id="{91DBFAEC-2F18-854B-A97D-D655F861CA66}"/>
              </a:ext>
            </a:extLst>
          </p:cNvPr>
          <p:cNvSpPr>
            <a:spLocks noGrp="1"/>
          </p:cNvSpPr>
          <p:nvPr>
            <p:ph type="title"/>
          </p:nvPr>
        </p:nvSpPr>
        <p:spPr/>
        <p:txBody>
          <a:bodyPr/>
          <a:lstStyle/>
          <a:p>
            <a:pPr algn="ctr"/>
            <a:r>
              <a:rPr lang="en-US" dirty="0"/>
              <a:t>Chemotherapy</a:t>
            </a:r>
          </a:p>
        </p:txBody>
      </p:sp>
      <p:pic>
        <p:nvPicPr>
          <p:cNvPr id="4" name="Picture 3">
            <a:extLst>
              <a:ext uri="{FF2B5EF4-FFF2-40B4-BE49-F238E27FC236}">
                <a16:creationId xmlns:a16="http://schemas.microsoft.com/office/drawing/2014/main" id="{2F0FDDA6-D956-BA4B-AEA0-E05E2FBC7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877" y="2805194"/>
            <a:ext cx="6915598" cy="3198982"/>
          </a:xfrm>
          <a:prstGeom prst="rect">
            <a:avLst/>
          </a:prstGeom>
        </p:spPr>
      </p:pic>
    </p:spTree>
    <p:extLst>
      <p:ext uri="{BB962C8B-B14F-4D97-AF65-F5344CB8AC3E}">
        <p14:creationId xmlns:p14="http://schemas.microsoft.com/office/powerpoint/2010/main" val="3761034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0879"/>
            <a:ext cx="6501711" cy="36653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791" y="2634712"/>
            <a:ext cx="6926214" cy="3491751"/>
          </a:xfrm>
          <a:prstGeom prst="rect">
            <a:avLst/>
          </a:prstGeom>
        </p:spPr>
      </p:pic>
      <p:sp>
        <p:nvSpPr>
          <p:cNvPr id="2" name="Title 1">
            <a:extLst>
              <a:ext uri="{FF2B5EF4-FFF2-40B4-BE49-F238E27FC236}">
                <a16:creationId xmlns:a16="http://schemas.microsoft.com/office/drawing/2014/main" id="{19889222-BAD2-7349-928D-4B52FAC3ABE7}"/>
              </a:ext>
            </a:extLst>
          </p:cNvPr>
          <p:cNvSpPr>
            <a:spLocks noGrp="1"/>
          </p:cNvSpPr>
          <p:nvPr>
            <p:ph type="title"/>
          </p:nvPr>
        </p:nvSpPr>
        <p:spPr/>
        <p:txBody>
          <a:bodyPr/>
          <a:lstStyle/>
          <a:p>
            <a:pPr algn="ctr"/>
            <a:r>
              <a:rPr lang="en-US" dirty="0"/>
              <a:t>Differentiation Therapy</a:t>
            </a:r>
          </a:p>
        </p:txBody>
      </p:sp>
    </p:spTree>
    <p:extLst>
      <p:ext uri="{BB962C8B-B14F-4D97-AF65-F5344CB8AC3E}">
        <p14:creationId xmlns:p14="http://schemas.microsoft.com/office/powerpoint/2010/main" val="2603148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A192-F067-394F-862E-E7C1078AC1C4}"/>
              </a:ext>
            </a:extLst>
          </p:cNvPr>
          <p:cNvSpPr>
            <a:spLocks noGrp="1"/>
          </p:cNvSpPr>
          <p:nvPr>
            <p:ph type="title"/>
          </p:nvPr>
        </p:nvSpPr>
        <p:spPr/>
        <p:txBody>
          <a:bodyPr/>
          <a:lstStyle/>
          <a:p>
            <a:pPr algn="ctr"/>
            <a:r>
              <a:rPr lang="en-US" dirty="0"/>
              <a:t>Approved IDH Inhibitors in AML</a:t>
            </a:r>
          </a:p>
        </p:txBody>
      </p:sp>
      <p:sp>
        <p:nvSpPr>
          <p:cNvPr id="3" name="Content Placeholder 2">
            <a:extLst>
              <a:ext uri="{FF2B5EF4-FFF2-40B4-BE49-F238E27FC236}">
                <a16:creationId xmlns:a16="http://schemas.microsoft.com/office/drawing/2014/main" id="{8CACEC4D-3366-594E-BFE4-D4418D142B71}"/>
              </a:ext>
            </a:extLst>
          </p:cNvPr>
          <p:cNvSpPr>
            <a:spLocks noGrp="1"/>
          </p:cNvSpPr>
          <p:nvPr>
            <p:ph idx="1"/>
          </p:nvPr>
        </p:nvSpPr>
        <p:spPr>
          <a:xfrm>
            <a:off x="471938" y="325464"/>
            <a:ext cx="11394276" cy="5833902"/>
          </a:xfrm>
        </p:spPr>
        <p:txBody>
          <a:bodyPr>
            <a:normAutofit fontScale="92500" lnSpcReduction="10000"/>
          </a:bodyPr>
          <a:lstStyle/>
          <a:p>
            <a:pPr marL="0" indent="0">
              <a:buNone/>
            </a:pPr>
            <a:endParaRPr lang="en-US" sz="3200" b="1" dirty="0"/>
          </a:p>
          <a:p>
            <a:pPr marL="0" indent="0">
              <a:buNone/>
            </a:pPr>
            <a:endParaRPr lang="en-US" sz="3200" b="1" dirty="0"/>
          </a:p>
          <a:p>
            <a:r>
              <a:rPr lang="en-US" sz="3000" b="1" dirty="0" err="1"/>
              <a:t>Enasidenib</a:t>
            </a:r>
            <a:r>
              <a:rPr lang="en-US" sz="3000" b="1" dirty="0"/>
              <a:t> – IDH2 inhibitor. Approved for relapsed and refractory IDH2 mutant AML.</a:t>
            </a:r>
          </a:p>
          <a:p>
            <a:pPr lvl="1"/>
            <a:r>
              <a:rPr lang="en-US" sz="2400" b="1" dirty="0"/>
              <a:t>Oral, given once daily, continuous 28 day cycles</a:t>
            </a:r>
          </a:p>
          <a:p>
            <a:pPr lvl="1"/>
            <a:r>
              <a:rPr lang="en-US" sz="2400" b="1" dirty="0"/>
              <a:t>Indirect hyperbilirubinemia</a:t>
            </a:r>
          </a:p>
          <a:p>
            <a:pPr lvl="1"/>
            <a:endParaRPr lang="en-US" sz="3000" b="1" dirty="0"/>
          </a:p>
          <a:p>
            <a:r>
              <a:rPr lang="en-US" sz="3000" b="1" dirty="0" err="1"/>
              <a:t>Ivosidenib</a:t>
            </a:r>
            <a:r>
              <a:rPr lang="en-US" sz="3000" b="1" dirty="0"/>
              <a:t> – IDH1 inhibitor. Approved for relapsed and refractory and newly diagnosed IDH1 mutant AML.</a:t>
            </a:r>
          </a:p>
          <a:p>
            <a:pPr lvl="1"/>
            <a:r>
              <a:rPr lang="en-US" sz="2400" b="1" dirty="0"/>
              <a:t>Oral, once daily, continuous 28 day cycles</a:t>
            </a:r>
          </a:p>
          <a:p>
            <a:pPr lvl="1"/>
            <a:r>
              <a:rPr lang="en-US" sz="2400" b="1" dirty="0"/>
              <a:t>QT prolongation</a:t>
            </a:r>
          </a:p>
          <a:p>
            <a:endParaRPr lang="en-US" sz="3000" b="1" dirty="0"/>
          </a:p>
          <a:p>
            <a:r>
              <a:rPr lang="en-US" sz="3000" b="1" dirty="0"/>
              <a:t>In R/R AML, complete remission rates with IDH inhibitors is about 21%</a:t>
            </a:r>
          </a:p>
        </p:txBody>
      </p:sp>
    </p:spTree>
    <p:extLst>
      <p:ext uri="{BB962C8B-B14F-4D97-AF65-F5344CB8AC3E}">
        <p14:creationId xmlns:p14="http://schemas.microsoft.com/office/powerpoint/2010/main" val="23012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C044A88-AB5B-4DE3-BFC4-EE38D4A1B22D}"/>
              </a:ext>
            </a:extLst>
          </p:cNvPr>
          <p:cNvGraphicFramePr/>
          <p:nvPr/>
        </p:nvGraphicFramePr>
        <p:xfrm>
          <a:off x="657227" y="1368642"/>
          <a:ext cx="10075544" cy="490220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491808" y="-119874"/>
            <a:ext cx="11401425" cy="1138387"/>
          </a:xfrm>
        </p:spPr>
        <p:txBody>
          <a:bodyPr>
            <a:normAutofit/>
          </a:bodyPr>
          <a:lstStyle/>
          <a:p>
            <a:pPr algn="ctr"/>
            <a:r>
              <a:rPr lang="en-US" dirty="0"/>
              <a:t>Enasidenib – Response Over Time</a:t>
            </a:r>
          </a:p>
        </p:txBody>
      </p:sp>
      <p:sp>
        <p:nvSpPr>
          <p:cNvPr id="10" name="TextBox 9">
            <a:extLst>
              <a:ext uri="{FF2B5EF4-FFF2-40B4-BE49-F238E27FC236}">
                <a16:creationId xmlns:a16="http://schemas.microsoft.com/office/drawing/2014/main" id="{9B46324A-D5A3-469B-B696-3CD7E46C86E9}"/>
              </a:ext>
            </a:extLst>
          </p:cNvPr>
          <p:cNvSpPr txBox="1"/>
          <p:nvPr/>
        </p:nvSpPr>
        <p:spPr>
          <a:xfrm>
            <a:off x="4062779" y="953401"/>
            <a:ext cx="4259483" cy="408623"/>
          </a:xfrm>
          <a:prstGeom prst="round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a:ea typeface="+mn-ea"/>
                <a:cs typeface="+mn-cs"/>
              </a:rPr>
              <a:t>Responding Patients (n=79)</a:t>
            </a:r>
          </a:p>
        </p:txBody>
      </p:sp>
      <p:grpSp>
        <p:nvGrpSpPr>
          <p:cNvPr id="11" name="Group 10">
            <a:extLst>
              <a:ext uri="{FF2B5EF4-FFF2-40B4-BE49-F238E27FC236}">
                <a16:creationId xmlns:a16="http://schemas.microsoft.com/office/drawing/2014/main" id="{4D6C0EB8-CE71-4788-837C-B4F2A0496C39}"/>
              </a:ext>
            </a:extLst>
          </p:cNvPr>
          <p:cNvGrpSpPr/>
          <p:nvPr/>
        </p:nvGrpSpPr>
        <p:grpSpPr>
          <a:xfrm>
            <a:off x="9450661" y="2618759"/>
            <a:ext cx="1375308" cy="1969770"/>
            <a:chOff x="4985468" y="1056792"/>
            <a:chExt cx="1375308" cy="1969770"/>
          </a:xfrm>
        </p:grpSpPr>
        <p:sp>
          <p:nvSpPr>
            <p:cNvPr id="12" name="TextBox 11">
              <a:extLst>
                <a:ext uri="{FF2B5EF4-FFF2-40B4-BE49-F238E27FC236}">
                  <a16:creationId xmlns:a16="http://schemas.microsoft.com/office/drawing/2014/main" id="{3D9D8274-CECA-46C0-A32E-DF07398BEB94}"/>
                </a:ext>
              </a:extLst>
            </p:cNvPr>
            <p:cNvSpPr txBox="1"/>
            <p:nvPr/>
          </p:nvSpPr>
          <p:spPr>
            <a:xfrm>
              <a:off x="4985468" y="1056792"/>
              <a:ext cx="1375308" cy="1969770"/>
            </a:xfrm>
            <a:prstGeom prst="rect">
              <a:avLst/>
            </a:prstGeom>
            <a:solidFill>
              <a:schemeClr val="bg1"/>
            </a:solidFill>
          </p:spPr>
          <p:txBody>
            <a:bodyPr wrap="square" rIns="45720" rtlCol="0">
              <a:spAutoFit/>
            </a:bodyPr>
            <a:lstStyle/>
            <a:p>
              <a:pPr marL="153984" marR="0" lvl="0" indent="0" algn="l" defTabSz="4572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NA</a:t>
              </a:r>
            </a:p>
            <a:p>
              <a:pPr marL="153984" marR="0" lvl="0" indent="0" algn="l" defTabSz="4572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Relapse/PD</a:t>
              </a:r>
            </a:p>
            <a:p>
              <a:pPr marL="153984" marR="0" lvl="0" indent="0" algn="l" defTabSz="4572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SD</a:t>
              </a:r>
            </a:p>
            <a:p>
              <a:pPr marL="153984" marR="0" lvl="0" indent="0" algn="l" defTabSz="4572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PR</a:t>
              </a:r>
            </a:p>
            <a:p>
              <a:pPr marL="153984" marR="0" lvl="0" indent="0" algn="l" defTabSz="4572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MLFS</a:t>
              </a:r>
            </a:p>
            <a:p>
              <a:pPr marL="153984" marR="0" lvl="0" indent="0" algn="l" defTabSz="4572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CRi/CRp</a:t>
              </a:r>
            </a:p>
            <a:p>
              <a:pPr marL="153984" marR="0" lvl="0" indent="0" algn="l" defTabSz="4572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mn-cs"/>
                </a:rPr>
                <a:t>CR</a:t>
              </a:r>
            </a:p>
          </p:txBody>
        </p:sp>
        <p:sp>
          <p:nvSpPr>
            <p:cNvPr id="13" name="Rectangle 12">
              <a:extLst>
                <a:ext uri="{FF2B5EF4-FFF2-40B4-BE49-F238E27FC236}">
                  <a16:creationId xmlns:a16="http://schemas.microsoft.com/office/drawing/2014/main" id="{AFCFAFC5-8084-46FF-8F9E-5C37BE580CB4}"/>
                </a:ext>
              </a:extLst>
            </p:cNvPr>
            <p:cNvSpPr/>
            <p:nvPr/>
          </p:nvSpPr>
          <p:spPr>
            <a:xfrm>
              <a:off x="5069666" y="2777411"/>
              <a:ext cx="128016"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4" name="Rectangle 13">
              <a:extLst>
                <a:ext uri="{FF2B5EF4-FFF2-40B4-BE49-F238E27FC236}">
                  <a16:creationId xmlns:a16="http://schemas.microsoft.com/office/drawing/2014/main" id="{A1D42D4B-E328-4117-AB62-C342B98FC6D4}"/>
                </a:ext>
              </a:extLst>
            </p:cNvPr>
            <p:cNvSpPr/>
            <p:nvPr/>
          </p:nvSpPr>
          <p:spPr>
            <a:xfrm>
              <a:off x="5069666" y="2512636"/>
              <a:ext cx="128016" cy="1280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5" name="Rectangle 14">
              <a:extLst>
                <a:ext uri="{FF2B5EF4-FFF2-40B4-BE49-F238E27FC236}">
                  <a16:creationId xmlns:a16="http://schemas.microsoft.com/office/drawing/2014/main" id="{F1214FAF-35FF-4E8D-BBE0-A75ED00F1FD5}"/>
                </a:ext>
              </a:extLst>
            </p:cNvPr>
            <p:cNvSpPr/>
            <p:nvPr/>
          </p:nvSpPr>
          <p:spPr>
            <a:xfrm>
              <a:off x="5069666" y="2244781"/>
              <a:ext cx="128016" cy="1280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6" name="Rectangle 15">
              <a:extLst>
                <a:ext uri="{FF2B5EF4-FFF2-40B4-BE49-F238E27FC236}">
                  <a16:creationId xmlns:a16="http://schemas.microsoft.com/office/drawing/2014/main" id="{9C7993CB-5946-47A7-937E-152414276CE6}"/>
                </a:ext>
              </a:extLst>
            </p:cNvPr>
            <p:cNvSpPr/>
            <p:nvPr/>
          </p:nvSpPr>
          <p:spPr>
            <a:xfrm>
              <a:off x="5069666" y="1973848"/>
              <a:ext cx="128016" cy="128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7" name="Rectangle 16">
              <a:extLst>
                <a:ext uri="{FF2B5EF4-FFF2-40B4-BE49-F238E27FC236}">
                  <a16:creationId xmlns:a16="http://schemas.microsoft.com/office/drawing/2014/main" id="{2892A2C2-366F-4EF6-8C60-47DE600D77FB}"/>
                </a:ext>
              </a:extLst>
            </p:cNvPr>
            <p:cNvSpPr/>
            <p:nvPr/>
          </p:nvSpPr>
          <p:spPr>
            <a:xfrm>
              <a:off x="5069666" y="1702914"/>
              <a:ext cx="128016" cy="12801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8" name="Rectangle 17">
              <a:extLst>
                <a:ext uri="{FF2B5EF4-FFF2-40B4-BE49-F238E27FC236}">
                  <a16:creationId xmlns:a16="http://schemas.microsoft.com/office/drawing/2014/main" id="{C4F86CDD-19C0-4B02-9EDB-C73600CE3237}"/>
                </a:ext>
              </a:extLst>
            </p:cNvPr>
            <p:cNvSpPr/>
            <p:nvPr/>
          </p:nvSpPr>
          <p:spPr>
            <a:xfrm>
              <a:off x="5069666" y="1431981"/>
              <a:ext cx="128016" cy="128016"/>
            </a:xfrm>
            <a:prstGeom prst="rect">
              <a:avLst/>
            </a:prstGeom>
            <a:solidFill>
              <a:srgbClr val="949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2" name="Rectangle 21">
              <a:extLst>
                <a:ext uri="{FF2B5EF4-FFF2-40B4-BE49-F238E27FC236}">
                  <a16:creationId xmlns:a16="http://schemas.microsoft.com/office/drawing/2014/main" id="{14439936-B5B8-4A7D-802B-04191CFD1E1D}"/>
                </a:ext>
              </a:extLst>
            </p:cNvPr>
            <p:cNvSpPr/>
            <p:nvPr/>
          </p:nvSpPr>
          <p:spPr>
            <a:xfrm>
              <a:off x="5069666" y="1160675"/>
              <a:ext cx="128016" cy="1280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grpSp>
      <p:sp>
        <p:nvSpPr>
          <p:cNvPr id="19" name="TextBox 18">
            <a:extLst>
              <a:ext uri="{FF2B5EF4-FFF2-40B4-BE49-F238E27FC236}">
                <a16:creationId xmlns:a16="http://schemas.microsoft.com/office/drawing/2014/main" id="{0837AC44-8749-4DE1-9E2B-918698933F52}"/>
              </a:ext>
            </a:extLst>
          </p:cNvPr>
          <p:cNvSpPr txBox="1"/>
          <p:nvPr/>
        </p:nvSpPr>
        <p:spPr>
          <a:xfrm>
            <a:off x="3281478" y="6248547"/>
            <a:ext cx="8364808"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rPr>
              <a:t>Data cutoff: 14 October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orbel"/>
                <a:ea typeface="+mn-ea"/>
                <a:cs typeface="Arial" panose="020B0604020202020204" pitchFamily="34" charset="0"/>
              </a:rPr>
              <a:t>CR, complete remission; CRp, CR with incomplete platelet recovery; CRi, CR with incomplete hematologic recovery; MLFS, morphologic leukemia-free state; PR, partial remission; SD, stable disease; PD, progressive disease</a:t>
            </a:r>
          </a:p>
        </p:txBody>
      </p:sp>
      <p:sp>
        <p:nvSpPr>
          <p:cNvPr id="20" name="TextBox 19">
            <a:extLst>
              <a:ext uri="{FF2B5EF4-FFF2-40B4-BE49-F238E27FC236}">
                <a16:creationId xmlns:a16="http://schemas.microsoft.com/office/drawing/2014/main" id="{1C90B24A-84BC-44ED-AE3B-BC6CC9743605}"/>
              </a:ext>
            </a:extLst>
          </p:cNvPr>
          <p:cNvSpPr txBox="1"/>
          <p:nvPr/>
        </p:nvSpPr>
        <p:spPr>
          <a:xfrm>
            <a:off x="7056508" y="1668490"/>
            <a:ext cx="442760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a:ea typeface="+mn-ea"/>
                <a:cs typeface="+mn-cs"/>
              </a:rPr>
              <a:t>Median time to first response = 1.9 mo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a:ea typeface="+mn-ea"/>
                <a:cs typeface="+mn-cs"/>
              </a:rPr>
              <a:t>Median time to best response = 3.7 mo</a:t>
            </a:r>
          </a:p>
        </p:txBody>
      </p:sp>
    </p:spTree>
    <p:extLst>
      <p:ext uri="{BB962C8B-B14F-4D97-AF65-F5344CB8AC3E}">
        <p14:creationId xmlns:p14="http://schemas.microsoft.com/office/powerpoint/2010/main" val="2235686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94691-6C4D-472F-903E-641B63076AD4}"/>
              </a:ext>
            </a:extLst>
          </p:cNvPr>
          <p:cNvSpPr>
            <a:spLocks noGrp="1"/>
          </p:cNvSpPr>
          <p:nvPr>
            <p:ph type="title"/>
          </p:nvPr>
        </p:nvSpPr>
        <p:spPr>
          <a:xfrm>
            <a:off x="398862" y="0"/>
            <a:ext cx="11394276" cy="685235"/>
          </a:xfrm>
        </p:spPr>
        <p:txBody>
          <a:bodyPr>
            <a:normAutofit/>
          </a:bodyPr>
          <a:lstStyle/>
          <a:p>
            <a:pPr algn="ctr"/>
            <a:r>
              <a:rPr lang="en-US" dirty="0"/>
              <a:t>Overall Survival </a:t>
            </a:r>
            <a:r>
              <a:rPr lang="mr-IN" dirty="0"/>
              <a:t>–</a:t>
            </a:r>
            <a:r>
              <a:rPr lang="en-US" dirty="0"/>
              <a:t> All R/R Patients</a:t>
            </a:r>
          </a:p>
        </p:txBody>
      </p:sp>
      <p:pic>
        <p:nvPicPr>
          <p:cNvPr id="3" name="Picture 2">
            <a:extLst>
              <a:ext uri="{FF2B5EF4-FFF2-40B4-BE49-F238E27FC236}">
                <a16:creationId xmlns:a16="http://schemas.microsoft.com/office/drawing/2014/main" id="{BD287F42-1F30-4CF7-B2AA-4E6BAB36BA36}"/>
              </a:ext>
            </a:extLst>
          </p:cNvPr>
          <p:cNvPicPr>
            <a:picLocks noChangeAspect="1"/>
          </p:cNvPicPr>
          <p:nvPr/>
        </p:nvPicPr>
        <p:blipFill rotWithShape="1">
          <a:blip r:embed="rId2"/>
          <a:srcRect l="8139" t="8426" r="988" b="8278"/>
          <a:stretch/>
        </p:blipFill>
        <p:spPr>
          <a:xfrm>
            <a:off x="2208811" y="1131570"/>
            <a:ext cx="7774379" cy="5009805"/>
          </a:xfrm>
          <a:prstGeom prst="rect">
            <a:avLst/>
          </a:prstGeom>
        </p:spPr>
      </p:pic>
      <p:sp>
        <p:nvSpPr>
          <p:cNvPr id="4" name="TextBox 3"/>
          <p:cNvSpPr txBox="1"/>
          <p:nvPr/>
        </p:nvSpPr>
        <p:spPr>
          <a:xfrm>
            <a:off x="7938136" y="6343650"/>
            <a:ext cx="321229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86E2"/>
                </a:solidFill>
                <a:effectLst/>
                <a:uLnTx/>
                <a:uFillTx/>
                <a:latin typeface="Corbel"/>
                <a:ea typeface="+mn-ea"/>
                <a:cs typeface="+mn-cs"/>
              </a:rPr>
              <a:t>Stein EM, </a:t>
            </a:r>
            <a:r>
              <a:rPr kumimoji="0" lang="en-US" sz="1400" b="1" i="0" u="none" strike="noStrike" kern="1200" cap="none" spc="0" normalizeH="0" baseline="0" noProof="0" dirty="0" err="1">
                <a:ln>
                  <a:noFill/>
                </a:ln>
                <a:solidFill>
                  <a:srgbClr val="2986E2"/>
                </a:solidFill>
                <a:effectLst/>
                <a:uLnTx/>
                <a:uFillTx/>
                <a:latin typeface="Corbel"/>
                <a:ea typeface="+mn-ea"/>
                <a:cs typeface="+mn-cs"/>
              </a:rPr>
              <a:t>Dinardo</a:t>
            </a:r>
            <a:r>
              <a:rPr kumimoji="0" lang="en-US" sz="1400" b="1" i="0" u="none" strike="noStrike" kern="1200" cap="none" spc="0" normalizeH="0" baseline="0" noProof="0" dirty="0">
                <a:ln>
                  <a:noFill/>
                </a:ln>
                <a:solidFill>
                  <a:srgbClr val="2986E2"/>
                </a:solidFill>
                <a:effectLst/>
                <a:uLnTx/>
                <a:uFillTx/>
                <a:latin typeface="Corbel"/>
                <a:ea typeface="+mn-ea"/>
                <a:cs typeface="+mn-cs"/>
              </a:rPr>
              <a:t> CD, et al, Blood 2017</a:t>
            </a:r>
          </a:p>
        </p:txBody>
      </p:sp>
    </p:spTree>
    <p:extLst>
      <p:ext uri="{BB962C8B-B14F-4D97-AF65-F5344CB8AC3E}">
        <p14:creationId xmlns:p14="http://schemas.microsoft.com/office/powerpoint/2010/main" val="2635717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Case Continued</a:t>
            </a:r>
          </a:p>
        </p:txBody>
      </p:sp>
      <p:sp>
        <p:nvSpPr>
          <p:cNvPr id="3" name="Content Placeholder 2"/>
          <p:cNvSpPr>
            <a:spLocks noGrp="1"/>
          </p:cNvSpPr>
          <p:nvPr>
            <p:ph idx="1"/>
          </p:nvPr>
        </p:nvSpPr>
        <p:spPr/>
        <p:txBody>
          <a:bodyPr>
            <a:normAutofit/>
          </a:bodyPr>
          <a:lstStyle/>
          <a:p>
            <a:endParaRPr lang="en-US" sz="2600" b="1" dirty="0"/>
          </a:p>
          <a:p>
            <a:r>
              <a:rPr lang="en-US" sz="2600" b="1" dirty="0"/>
              <a:t>At cycle 5 day 1, the patient is noted to have a decrease in his peripheral blasts and a rise in the absolute neutrophil count to 1.1/ul. </a:t>
            </a:r>
          </a:p>
          <a:p>
            <a:endParaRPr lang="en-US" sz="2600" b="1" dirty="0"/>
          </a:p>
          <a:p>
            <a:r>
              <a:rPr lang="en-US" sz="2600" b="1" dirty="0"/>
              <a:t>At cycle 5 day 15, the patient calls the office reporting new dyspnea on exertion and leg swelling.</a:t>
            </a:r>
          </a:p>
          <a:p>
            <a:endParaRPr lang="en-US" sz="2600" b="1" dirty="0"/>
          </a:p>
          <a:p>
            <a:r>
              <a:rPr lang="en-US" sz="2600" b="1" dirty="0"/>
              <a:t>You ask him to come in to your office. Physical exam is notable for bilateral rales in all lung fields. Chest X-ray shows bilateral fluffy infiltrates.</a:t>
            </a:r>
          </a:p>
        </p:txBody>
      </p:sp>
    </p:spTree>
    <p:extLst>
      <p:ext uri="{BB962C8B-B14F-4D97-AF65-F5344CB8AC3E}">
        <p14:creationId xmlns:p14="http://schemas.microsoft.com/office/powerpoint/2010/main" val="2858912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Differentiation Syndrome</a:t>
            </a:r>
          </a:p>
        </p:txBody>
      </p:sp>
      <p:sp>
        <p:nvSpPr>
          <p:cNvPr id="4" name="TextBox 3"/>
          <p:cNvSpPr txBox="1"/>
          <p:nvPr/>
        </p:nvSpPr>
        <p:spPr>
          <a:xfrm>
            <a:off x="7532916" y="6109429"/>
            <a:ext cx="4215689" cy="348763"/>
          </a:xfrm>
          <a:prstGeom prst="rect">
            <a:avLst/>
          </a:prstGeom>
          <a:noFill/>
        </p:spPr>
        <p:txBody>
          <a:bodyPr wrap="square" lIns="121800" tIns="60903" rIns="121800" bIns="60903" rtlCol="0">
            <a:spAutoFit/>
          </a:bodyPr>
          <a:lstStyle/>
          <a:p>
            <a:pPr marL="0" marR="0" lvl="0" indent="0" algn="l" defTabSz="121803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Corbel"/>
                <a:ea typeface="+mn-ea"/>
                <a:cs typeface="+mn-cs"/>
              </a:rPr>
              <a:t>Fathi A et al, JAMA Oncology 2018</a:t>
            </a:r>
          </a:p>
        </p:txBody>
      </p:sp>
      <p:grpSp>
        <p:nvGrpSpPr>
          <p:cNvPr id="6" name="Group 5">
            <a:extLst>
              <a:ext uri="{FF2B5EF4-FFF2-40B4-BE49-F238E27FC236}">
                <a16:creationId xmlns:a16="http://schemas.microsoft.com/office/drawing/2014/main" id="{F9F49C96-D71C-9B4D-80EB-E8E165274D29}"/>
              </a:ext>
            </a:extLst>
          </p:cNvPr>
          <p:cNvGrpSpPr/>
          <p:nvPr/>
        </p:nvGrpSpPr>
        <p:grpSpPr>
          <a:xfrm>
            <a:off x="3259382" y="745756"/>
            <a:ext cx="5673235" cy="5335097"/>
            <a:chOff x="3259382" y="745756"/>
            <a:chExt cx="5673235" cy="5335097"/>
          </a:xfrm>
        </p:grpSpPr>
        <p:pic>
          <p:nvPicPr>
            <p:cNvPr id="3" name="Picture 2" descr="https://jamanetwork.com/data/Journals/ONCOLOGY/0/cbr170035t1.png"/>
            <p:cNvPicPr>
              <a:picLocks noChangeAspect="1" noChangeArrowheads="1"/>
            </p:cNvPicPr>
            <p:nvPr/>
          </p:nvPicPr>
          <p:blipFill rotWithShape="1">
            <a:blip r:embed="rId2">
              <a:extLst>
                <a:ext uri="{28A0092B-C50C-407E-A947-70E740481C1C}">
                  <a14:useLocalDpi xmlns:a14="http://schemas.microsoft.com/office/drawing/2010/main" val="0"/>
                </a:ext>
              </a:extLst>
            </a:blip>
            <a:srcRect r="6198" b="23184"/>
            <a:stretch/>
          </p:blipFill>
          <p:spPr bwMode="auto">
            <a:xfrm>
              <a:off x="3259382" y="745756"/>
              <a:ext cx="5673235" cy="53350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257AE22-30B8-5642-A7EB-ED1C787EB0A0}"/>
                </a:ext>
              </a:extLst>
            </p:cNvPr>
            <p:cNvSpPr/>
            <p:nvPr/>
          </p:nvSpPr>
          <p:spPr>
            <a:xfrm>
              <a:off x="3276600" y="870857"/>
              <a:ext cx="653143" cy="2503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grpSp>
      <p:sp>
        <p:nvSpPr>
          <p:cNvPr id="7" name="TextBox 6">
            <a:extLst>
              <a:ext uri="{FF2B5EF4-FFF2-40B4-BE49-F238E27FC236}">
                <a16:creationId xmlns:a16="http://schemas.microsoft.com/office/drawing/2014/main" id="{DC4B4431-244E-814A-A816-FFF7C7B8BEE2}"/>
              </a:ext>
            </a:extLst>
          </p:cNvPr>
          <p:cNvSpPr txBox="1"/>
          <p:nvPr/>
        </p:nvSpPr>
        <p:spPr>
          <a:xfrm>
            <a:off x="239486" y="4487457"/>
            <a:ext cx="3019896" cy="1354102"/>
          </a:xfrm>
          <a:prstGeom prst="rect">
            <a:avLst/>
          </a:prstGeom>
          <a:noFill/>
        </p:spPr>
        <p:txBody>
          <a:bodyPr wrap="square" lIns="121800" tIns="60903" rIns="121800" bIns="60903" rtlCol="0">
            <a:spAutoFit/>
          </a:bodyPr>
          <a:lstStyle/>
          <a:p>
            <a:pPr marL="0" marR="0" lvl="0" indent="0" algn="l" defTabSz="457200" rtl="0" eaLnBrk="1" fontAlgn="auto" latinLnBrk="0" hangingPunct="1">
              <a:lnSpc>
                <a:spcPts val="1480"/>
              </a:lnSpc>
              <a:spcBef>
                <a:spcPts val="60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a:ea typeface="+mn-ea"/>
                <a:cs typeface="+mn-cs"/>
              </a:rPr>
              <a:t>a </a:t>
            </a:r>
            <a:r>
              <a:rPr kumimoji="0" lang="en-US" sz="1400" b="0" i="0" u="none" strike="noStrike" kern="1200" cap="none" spc="0" normalizeH="0" baseline="0" noProof="0" dirty="0">
                <a:ln>
                  <a:noFill/>
                </a:ln>
                <a:solidFill>
                  <a:prstClr val="black"/>
                </a:solidFill>
                <a:effectLst/>
                <a:uLnTx/>
                <a:uFillTx/>
                <a:latin typeface="Corbel"/>
                <a:ea typeface="+mn-ea"/>
                <a:cs typeface="+mn-cs"/>
              </a:rPr>
              <a:t>Signs and symptoms are based on retrospective differentiation syndrome review committee review of clinical records.</a:t>
            </a:r>
          </a:p>
          <a:p>
            <a:pPr marL="0" marR="0" lvl="0" indent="0" algn="l" defTabSz="457200" rtl="0" eaLnBrk="1" fontAlgn="auto" latinLnBrk="0" hangingPunct="1">
              <a:lnSpc>
                <a:spcPts val="1480"/>
              </a:lnSpc>
              <a:spcBef>
                <a:spcPts val="60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Corbel"/>
                <a:ea typeface="+mn-ea"/>
                <a:cs typeface="+mn-cs"/>
              </a:rPr>
              <a:t>b </a:t>
            </a:r>
            <a:r>
              <a:rPr kumimoji="0" lang="en-US" sz="1400" b="0" i="0" u="none" strike="noStrike" kern="1200" cap="none" spc="0" normalizeH="0" baseline="0" noProof="0" dirty="0">
                <a:ln>
                  <a:noFill/>
                </a:ln>
                <a:solidFill>
                  <a:prstClr val="black"/>
                </a:solidFill>
                <a:effectLst/>
                <a:uLnTx/>
                <a:uFillTx/>
                <a:latin typeface="Corbel"/>
                <a:ea typeface="+mn-ea"/>
                <a:cs typeface="+mn-cs"/>
              </a:rPr>
              <a:t>Patients may have had multiple symptoms.</a:t>
            </a:r>
          </a:p>
        </p:txBody>
      </p:sp>
    </p:spTree>
    <p:extLst>
      <p:ext uri="{BB962C8B-B14F-4D97-AF65-F5344CB8AC3E}">
        <p14:creationId xmlns:p14="http://schemas.microsoft.com/office/powerpoint/2010/main" val="3783004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Day in the Life: AML</a:t>
            </a:r>
          </a:p>
        </p:txBody>
      </p:sp>
      <p:sp>
        <p:nvSpPr>
          <p:cNvPr id="3" name="Content Placeholder 2"/>
          <p:cNvSpPr>
            <a:spLocks noGrp="1"/>
          </p:cNvSpPr>
          <p:nvPr>
            <p:ph idx="1"/>
          </p:nvPr>
        </p:nvSpPr>
        <p:spPr>
          <a:xfrm>
            <a:off x="838200" y="1069383"/>
            <a:ext cx="10515600" cy="5526626"/>
          </a:xfrm>
        </p:spPr>
        <p:txBody>
          <a:bodyPr>
            <a:noAutofit/>
          </a:bodyPr>
          <a:lstStyle/>
          <a:p>
            <a:pPr>
              <a:spcBef>
                <a:spcPts val="800"/>
              </a:spcBef>
              <a:spcAft>
                <a:spcPts val="600"/>
              </a:spcAft>
            </a:pPr>
            <a:r>
              <a:rPr lang="en-US" sz="2400" dirty="0"/>
              <a:t>80 F, AML and lung cancer, pembrolizumab, venetoclax/azacitidine, family support</a:t>
            </a:r>
          </a:p>
          <a:p>
            <a:pPr>
              <a:spcBef>
                <a:spcPts val="800"/>
              </a:spcBef>
              <a:spcAft>
                <a:spcPts val="600"/>
              </a:spcAft>
            </a:pPr>
            <a:r>
              <a:rPr lang="en-US" sz="2400" dirty="0"/>
              <a:t>47 M, </a:t>
            </a:r>
            <a:r>
              <a:rPr lang="en-US" sz="2400" dirty="0" err="1"/>
              <a:t>azacitidine</a:t>
            </a:r>
            <a:r>
              <a:rPr lang="en-US" sz="2400" dirty="0"/>
              <a:t>/</a:t>
            </a:r>
            <a:r>
              <a:rPr lang="en-US" sz="2400" dirty="0" err="1"/>
              <a:t>venetoclax</a:t>
            </a:r>
            <a:r>
              <a:rPr lang="en-US" sz="2400" dirty="0"/>
              <a:t>, </a:t>
            </a:r>
            <a:r>
              <a:rPr lang="en-US" sz="2400" dirty="0" err="1"/>
              <a:t>Jehovas</a:t>
            </a:r>
            <a:r>
              <a:rPr lang="en-US" sz="2400" dirty="0"/>
              <a:t>' Witness, must keep dosing low so he doesn't become </a:t>
            </a:r>
            <a:r>
              <a:rPr lang="en-US" sz="2400" dirty="0" err="1"/>
              <a:t>pancytopenic</a:t>
            </a:r>
            <a:endParaRPr lang="en-US" sz="2400" dirty="0"/>
          </a:p>
          <a:p>
            <a:pPr>
              <a:spcBef>
                <a:spcPts val="800"/>
              </a:spcBef>
              <a:spcAft>
                <a:spcPts val="600"/>
              </a:spcAft>
            </a:pPr>
            <a:r>
              <a:rPr lang="en-US" sz="2400" dirty="0"/>
              <a:t>45 M, post BMT, </a:t>
            </a:r>
            <a:r>
              <a:rPr lang="en-US" sz="2400" dirty="0" err="1"/>
              <a:t>azacitidine</a:t>
            </a:r>
            <a:r>
              <a:rPr lang="en-US" sz="2400" dirty="0"/>
              <a:t>/</a:t>
            </a:r>
            <a:r>
              <a:rPr lang="en-US" sz="2400" dirty="0" err="1"/>
              <a:t>venetoclax</a:t>
            </a:r>
            <a:r>
              <a:rPr lang="en-US" sz="2400" dirty="0"/>
              <a:t>, patient with colostomy that he doesn't routinely care for/high risk for infection</a:t>
            </a:r>
          </a:p>
          <a:p>
            <a:pPr>
              <a:spcBef>
                <a:spcPts val="800"/>
              </a:spcBef>
              <a:spcAft>
                <a:spcPts val="600"/>
              </a:spcAft>
            </a:pPr>
            <a:r>
              <a:rPr lang="en-US" sz="2400" dirty="0"/>
              <a:t>40 M, AML and DLBCL, </a:t>
            </a:r>
            <a:r>
              <a:rPr lang="en-US" sz="2400" dirty="0" err="1"/>
              <a:t>gilteritinib</a:t>
            </a:r>
            <a:r>
              <a:rPr lang="en-US" sz="2400" dirty="0"/>
              <a:t>, solid neck mass responded to azacitidine/venetoclax but bone marrow did not respond</a:t>
            </a:r>
          </a:p>
          <a:p>
            <a:pPr>
              <a:spcBef>
                <a:spcPts val="800"/>
              </a:spcBef>
              <a:spcAft>
                <a:spcPts val="600"/>
              </a:spcAft>
            </a:pPr>
            <a:r>
              <a:rPr lang="en-US" sz="2400" dirty="0"/>
              <a:t>70 F, </a:t>
            </a:r>
            <a:r>
              <a:rPr lang="en-US" sz="2400" dirty="0" err="1"/>
              <a:t>azacitidine</a:t>
            </a:r>
            <a:r>
              <a:rPr lang="en-US" sz="2400" dirty="0"/>
              <a:t>/</a:t>
            </a:r>
            <a:r>
              <a:rPr lang="en-US" sz="2400" dirty="0" err="1"/>
              <a:t>venetoclax</a:t>
            </a:r>
            <a:r>
              <a:rPr lang="en-US" sz="2400" dirty="0"/>
              <a:t>, relapse after 10 </a:t>
            </a:r>
            <a:r>
              <a:rPr lang="en-US" sz="2400" dirty="0" err="1"/>
              <a:t>yr</a:t>
            </a:r>
            <a:r>
              <a:rPr lang="en-US" sz="2400" dirty="0"/>
              <a:t> post BMT transplant</a:t>
            </a:r>
          </a:p>
          <a:p>
            <a:pPr>
              <a:spcBef>
                <a:spcPts val="800"/>
              </a:spcBef>
              <a:spcAft>
                <a:spcPts val="600"/>
              </a:spcAft>
            </a:pPr>
            <a:r>
              <a:rPr lang="en-US" sz="2400" dirty="0"/>
              <a:t>82 F, azacitidine/venetoclax, dressed up in full make up and fashion every day for chemotherapy</a:t>
            </a:r>
          </a:p>
          <a:p>
            <a:pPr>
              <a:spcBef>
                <a:spcPts val="800"/>
              </a:spcBef>
              <a:spcAft>
                <a:spcPts val="600"/>
              </a:spcAft>
            </a:pPr>
            <a:r>
              <a:rPr lang="en-US" sz="2400" dirty="0"/>
              <a:t>89 M, palliative transfusions, has 38 grandchildren</a:t>
            </a:r>
          </a:p>
        </p:txBody>
      </p:sp>
    </p:spTree>
    <p:extLst>
      <p:ext uri="{BB962C8B-B14F-4D97-AF65-F5344CB8AC3E}">
        <p14:creationId xmlns:p14="http://schemas.microsoft.com/office/powerpoint/2010/main" val="163710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2099920" y="611242"/>
            <a:ext cx="8303231" cy="5441331"/>
          </a:xfrm>
          <a:prstGeom prst="rect">
            <a:avLst/>
          </a:prstGeom>
        </p:spPr>
      </p:pic>
      <p:sp>
        <p:nvSpPr>
          <p:cNvPr id="3" name="Rectangle 2"/>
          <p:cNvSpPr/>
          <p:nvPr/>
        </p:nvSpPr>
        <p:spPr>
          <a:xfrm>
            <a:off x="6251536" y="6259809"/>
            <a:ext cx="4126179" cy="338554"/>
          </a:xfrm>
          <a:prstGeom prst="rect">
            <a:avLst/>
          </a:prstGeom>
        </p:spPr>
        <p:txBody>
          <a:bodyPr wrap="square">
            <a:spAutoFit/>
          </a:bodyPr>
          <a:lstStyle/>
          <a:p>
            <a:pPr marL="0" marR="0" lvl="0" indent="0" algn="l" defTabSz="121803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orbel"/>
                <a:ea typeface="+mn-ea"/>
                <a:cs typeface="+mn-cs"/>
              </a:rPr>
              <a:t>Abou</a:t>
            </a:r>
            <a:r>
              <a:rPr kumimoji="0" lang="en-US" sz="1600" b="1" i="0" u="none" strike="noStrike" kern="1200" cap="none" spc="0" normalizeH="0" baseline="0" noProof="0" dirty="0">
                <a:ln>
                  <a:noFill/>
                </a:ln>
                <a:solidFill>
                  <a:prstClr val="black"/>
                </a:solidFill>
                <a:effectLst/>
                <a:uLnTx/>
                <a:uFillTx/>
                <a:latin typeface="Corbel"/>
                <a:ea typeface="+mn-ea"/>
                <a:cs typeface="+mn-cs"/>
              </a:rPr>
              <a:t> </a:t>
            </a:r>
            <a:r>
              <a:rPr kumimoji="0" lang="en-US" sz="1600" b="1" i="0" u="none" strike="noStrike" kern="1200" cap="none" spc="0" normalizeH="0" baseline="0" noProof="0" dirty="0" err="1">
                <a:ln>
                  <a:noFill/>
                </a:ln>
                <a:solidFill>
                  <a:prstClr val="black"/>
                </a:solidFill>
                <a:effectLst/>
                <a:uLnTx/>
                <a:uFillTx/>
                <a:latin typeface="Corbel"/>
                <a:ea typeface="+mn-ea"/>
                <a:cs typeface="+mn-cs"/>
              </a:rPr>
              <a:t>Dalle</a:t>
            </a:r>
            <a:r>
              <a:rPr kumimoji="0" lang="en-US" sz="1600" b="1" i="0" u="none" strike="noStrike" kern="1200" cap="none" spc="0" normalizeH="0" baseline="0" noProof="0" dirty="0">
                <a:ln>
                  <a:noFill/>
                </a:ln>
                <a:solidFill>
                  <a:prstClr val="black"/>
                </a:solidFill>
                <a:effectLst/>
                <a:uLnTx/>
                <a:uFillTx/>
                <a:latin typeface="Corbel"/>
                <a:ea typeface="+mn-ea"/>
                <a:cs typeface="+mn-cs"/>
              </a:rPr>
              <a:t> I et al, </a:t>
            </a:r>
            <a:r>
              <a:rPr kumimoji="0" lang="en-US" sz="1600" b="1" i="0" u="none" strike="noStrike" kern="1200" cap="none" spc="0" normalizeH="0" baseline="0" noProof="0" dirty="0" err="1">
                <a:ln>
                  <a:noFill/>
                </a:ln>
                <a:solidFill>
                  <a:prstClr val="black"/>
                </a:solidFill>
                <a:effectLst/>
                <a:uLnTx/>
                <a:uFillTx/>
                <a:latin typeface="Corbel"/>
                <a:ea typeface="+mn-ea"/>
                <a:cs typeface="+mn-cs"/>
              </a:rPr>
              <a:t>Ther</a:t>
            </a:r>
            <a:r>
              <a:rPr kumimoji="0" lang="en-US" sz="1600" b="1" i="0" u="none" strike="noStrike" kern="1200" cap="none" spc="0" normalizeH="0" baseline="0" noProof="0" dirty="0">
                <a:ln>
                  <a:noFill/>
                </a:ln>
                <a:solidFill>
                  <a:prstClr val="black"/>
                </a:solidFill>
                <a:effectLst/>
                <a:uLnTx/>
                <a:uFillTx/>
                <a:latin typeface="Corbel"/>
                <a:ea typeface="+mn-ea"/>
                <a:cs typeface="+mn-cs"/>
              </a:rPr>
              <a:t> </a:t>
            </a:r>
            <a:r>
              <a:rPr kumimoji="0" lang="en-US" sz="1600" b="1" i="0" u="none" strike="noStrike" kern="1200" cap="none" spc="0" normalizeH="0" baseline="0" noProof="0" dirty="0" err="1">
                <a:ln>
                  <a:noFill/>
                </a:ln>
                <a:solidFill>
                  <a:prstClr val="black"/>
                </a:solidFill>
                <a:effectLst/>
                <a:uLnTx/>
                <a:uFillTx/>
                <a:latin typeface="Corbel"/>
                <a:ea typeface="+mn-ea"/>
                <a:cs typeface="+mn-cs"/>
              </a:rPr>
              <a:t>Adv</a:t>
            </a:r>
            <a:r>
              <a:rPr kumimoji="0" lang="en-US" sz="1600" b="1" i="0" u="none" strike="noStrike" kern="1200" cap="none" spc="0" normalizeH="0" baseline="0" noProof="0" dirty="0">
                <a:ln>
                  <a:noFill/>
                </a:ln>
                <a:solidFill>
                  <a:prstClr val="black"/>
                </a:solidFill>
                <a:effectLst/>
                <a:uLnTx/>
                <a:uFillTx/>
                <a:latin typeface="Corbel"/>
                <a:ea typeface="+mn-ea"/>
                <a:cs typeface="+mn-cs"/>
              </a:rPr>
              <a:t> </a:t>
            </a:r>
            <a:r>
              <a:rPr kumimoji="0" lang="en-US" sz="1600" b="1" i="0" u="none" strike="noStrike" kern="1200" cap="none" spc="0" normalizeH="0" baseline="0" noProof="0" dirty="0" err="1">
                <a:ln>
                  <a:noFill/>
                </a:ln>
                <a:solidFill>
                  <a:prstClr val="black"/>
                </a:solidFill>
                <a:effectLst/>
                <a:uLnTx/>
                <a:uFillTx/>
                <a:latin typeface="Corbel"/>
                <a:ea typeface="+mn-ea"/>
                <a:cs typeface="+mn-cs"/>
              </a:rPr>
              <a:t>Heme</a:t>
            </a:r>
            <a:r>
              <a:rPr kumimoji="0" lang="en-US" sz="1600" b="1" i="0" u="none" strike="noStrike" kern="1200" cap="none" spc="0" normalizeH="0" baseline="0" noProof="0" dirty="0">
                <a:ln>
                  <a:noFill/>
                </a:ln>
                <a:solidFill>
                  <a:prstClr val="black"/>
                </a:solidFill>
                <a:effectLst/>
                <a:uLnTx/>
                <a:uFillTx/>
                <a:latin typeface="Corbel"/>
                <a:ea typeface="+mn-ea"/>
                <a:cs typeface="+mn-cs"/>
              </a:rPr>
              <a:t> 2018</a:t>
            </a:r>
          </a:p>
        </p:txBody>
      </p:sp>
      <p:sp>
        <p:nvSpPr>
          <p:cNvPr id="4" name="Title 3"/>
          <p:cNvSpPr>
            <a:spLocks noGrp="1"/>
          </p:cNvSpPr>
          <p:nvPr>
            <p:ph type="title"/>
          </p:nvPr>
        </p:nvSpPr>
        <p:spPr/>
        <p:txBody>
          <a:bodyPr>
            <a:normAutofit/>
          </a:bodyPr>
          <a:lstStyle/>
          <a:p>
            <a:pPr algn="ctr"/>
            <a:r>
              <a:rPr lang="en-US" dirty="0"/>
              <a:t>Management of IDH-DS</a:t>
            </a:r>
          </a:p>
        </p:txBody>
      </p:sp>
    </p:spTree>
    <p:extLst>
      <p:ext uri="{BB962C8B-B14F-4D97-AF65-F5344CB8AC3E}">
        <p14:creationId xmlns:p14="http://schemas.microsoft.com/office/powerpoint/2010/main" val="3147538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Case Continued</a:t>
            </a:r>
          </a:p>
        </p:txBody>
      </p:sp>
      <p:sp>
        <p:nvSpPr>
          <p:cNvPr id="3" name="Content Placeholder 2"/>
          <p:cNvSpPr>
            <a:spLocks noGrp="1"/>
          </p:cNvSpPr>
          <p:nvPr>
            <p:ph idx="1"/>
          </p:nvPr>
        </p:nvSpPr>
        <p:spPr>
          <a:xfrm>
            <a:off x="471938" y="1169109"/>
            <a:ext cx="11394276" cy="5176316"/>
          </a:xfrm>
        </p:spPr>
        <p:txBody>
          <a:bodyPr>
            <a:normAutofit/>
          </a:bodyPr>
          <a:lstStyle/>
          <a:p>
            <a:pPr>
              <a:spcBef>
                <a:spcPts val="1176"/>
              </a:spcBef>
            </a:pPr>
            <a:r>
              <a:rPr lang="en-US" sz="2400" b="1" dirty="0"/>
              <a:t>At cycle 6 day 1, a bone marrow biopsy confirms a morphologic CR, with the presence of 2% abnormal myeloblasts by flow cytometry and the persistence of the IDH2 mutation by next generation sequencing. </a:t>
            </a:r>
          </a:p>
          <a:p>
            <a:pPr>
              <a:spcBef>
                <a:spcPts val="1176"/>
              </a:spcBef>
            </a:pPr>
            <a:r>
              <a:rPr lang="en-US" sz="2400" b="1" dirty="0"/>
              <a:t>You recommend to the patient that he proceed to an allogeneic bone marrow transplant from his matched sibling donor. </a:t>
            </a:r>
          </a:p>
          <a:p>
            <a:pPr>
              <a:spcBef>
                <a:spcPts val="1176"/>
              </a:spcBef>
            </a:pPr>
            <a:r>
              <a:rPr lang="en-US" sz="2400" b="1" dirty="0"/>
              <a:t>The patient declines and says, “Doctor, I feel great, I have no side effects from this oral pill and I don’t want to be admitted to the hospital for another month. I’m going to take my chances with Enasidenib.”</a:t>
            </a:r>
          </a:p>
          <a:p>
            <a:pPr>
              <a:spcBef>
                <a:spcPts val="1176"/>
              </a:spcBef>
            </a:pPr>
            <a:r>
              <a:rPr lang="en-US" sz="2400" b="1" dirty="0"/>
              <a:t>At cycle 9 day 1, the patient relapses with 40% blasts in the peripheral blood. Bone marrow biopsy shows 75% blasts, persistence of the IDH2 mutation and a new FLT3-ITD.</a:t>
            </a:r>
          </a:p>
        </p:txBody>
      </p:sp>
    </p:spTree>
    <p:extLst>
      <p:ext uri="{BB962C8B-B14F-4D97-AF65-F5344CB8AC3E}">
        <p14:creationId xmlns:p14="http://schemas.microsoft.com/office/powerpoint/2010/main" val="3054375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8046-2622-014A-8BE9-4389B321DFBC}"/>
              </a:ext>
            </a:extLst>
          </p:cNvPr>
          <p:cNvSpPr>
            <a:spLocks noGrp="1"/>
          </p:cNvSpPr>
          <p:nvPr>
            <p:ph type="title"/>
          </p:nvPr>
        </p:nvSpPr>
        <p:spPr/>
        <p:txBody>
          <a:bodyPr/>
          <a:lstStyle/>
          <a:p>
            <a:pPr algn="ctr"/>
            <a:r>
              <a:rPr lang="en-US" dirty="0"/>
              <a:t>Improving Survival with FLT3 and IDH Inhibitors</a:t>
            </a:r>
          </a:p>
        </p:txBody>
      </p:sp>
      <p:sp>
        <p:nvSpPr>
          <p:cNvPr id="3" name="Content Placeholder 2">
            <a:extLst>
              <a:ext uri="{FF2B5EF4-FFF2-40B4-BE49-F238E27FC236}">
                <a16:creationId xmlns:a16="http://schemas.microsoft.com/office/drawing/2014/main" id="{A9FC50ED-8724-5E44-AB56-1CD1E1E2C90E}"/>
              </a:ext>
            </a:extLst>
          </p:cNvPr>
          <p:cNvSpPr>
            <a:spLocks noGrp="1"/>
          </p:cNvSpPr>
          <p:nvPr>
            <p:ph idx="1"/>
          </p:nvPr>
        </p:nvSpPr>
        <p:spPr/>
        <p:txBody>
          <a:bodyPr>
            <a:normAutofit/>
          </a:bodyPr>
          <a:lstStyle/>
          <a:p>
            <a:endParaRPr lang="en-US" sz="2800" b="1" dirty="0"/>
          </a:p>
          <a:p>
            <a:r>
              <a:rPr lang="en-US" sz="2600" b="1" dirty="0"/>
              <a:t>Combining these drugs with standard of care chemotherapy and hypomethylating agents.</a:t>
            </a:r>
          </a:p>
          <a:p>
            <a:pPr lvl="1"/>
            <a:r>
              <a:rPr lang="en-US" sz="2600" b="1" dirty="0"/>
              <a:t>Phase III study of IDH1/IDH2 inhibitors in combination with chemotherapy</a:t>
            </a:r>
          </a:p>
          <a:p>
            <a:pPr lvl="1"/>
            <a:r>
              <a:rPr lang="en-US" sz="2600" b="1" dirty="0"/>
              <a:t>Phase III studies of FLT3 inhibitors (</a:t>
            </a:r>
            <a:r>
              <a:rPr lang="en-US" sz="2600" b="1" dirty="0" err="1"/>
              <a:t>Gilteritinib</a:t>
            </a:r>
            <a:r>
              <a:rPr lang="en-US" sz="2600" b="1" dirty="0"/>
              <a:t>/</a:t>
            </a:r>
            <a:r>
              <a:rPr lang="en-US" sz="2600" b="1" dirty="0" err="1"/>
              <a:t>Quizartinib</a:t>
            </a:r>
            <a:r>
              <a:rPr lang="en-US" sz="2600" b="1" dirty="0"/>
              <a:t>/Crenolanib) in combination with chemotherapy versus </a:t>
            </a:r>
            <a:r>
              <a:rPr lang="en-US" sz="2600" b="1" dirty="0" err="1"/>
              <a:t>Midostaurin</a:t>
            </a:r>
            <a:r>
              <a:rPr lang="en-US" sz="2600" b="1" dirty="0"/>
              <a:t> or Placebo in combination with chemotherapy</a:t>
            </a:r>
          </a:p>
          <a:p>
            <a:pPr lvl="1"/>
            <a:r>
              <a:rPr lang="en-US" sz="2600" b="1" dirty="0"/>
              <a:t>Studies of IDH inhibitors and FLT3 inhibitors in combination with hypomethylating agents</a:t>
            </a:r>
          </a:p>
        </p:txBody>
      </p:sp>
    </p:spTree>
    <p:extLst>
      <p:ext uri="{BB962C8B-B14F-4D97-AF65-F5344CB8AC3E}">
        <p14:creationId xmlns:p14="http://schemas.microsoft.com/office/powerpoint/2010/main" val="183390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729916" y="1369194"/>
            <a:ext cx="10732168" cy="411961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Keynote Session: </a:t>
            </a:r>
            <a:b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b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Acute Myeloid Leukemia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srgbClr val="002656"/>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Induction Treatment for Younger, Fit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Secondary AML</a:t>
            </a:r>
          </a:p>
        </p:txBody>
      </p:sp>
    </p:spTree>
    <p:extLst>
      <p:ext uri="{BB962C8B-B14F-4D97-AF65-F5344CB8AC3E}">
        <p14:creationId xmlns:p14="http://schemas.microsoft.com/office/powerpoint/2010/main" val="3470282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4550-D234-9F49-B75E-5755986CE532}"/>
              </a:ext>
            </a:extLst>
          </p:cNvPr>
          <p:cNvSpPr>
            <a:spLocks noGrp="1"/>
          </p:cNvSpPr>
          <p:nvPr>
            <p:ph type="title"/>
          </p:nvPr>
        </p:nvSpPr>
        <p:spPr/>
        <p:txBody>
          <a:bodyPr/>
          <a:lstStyle/>
          <a:p>
            <a:pPr algn="ctr"/>
            <a:r>
              <a:rPr lang="en-US" dirty="0" err="1">
                <a:solidFill>
                  <a:schemeClr val="bg1"/>
                </a:solidFill>
              </a:rPr>
              <a:t>Ms</a:t>
            </a:r>
            <a:r>
              <a:rPr lang="en-US" dirty="0">
                <a:solidFill>
                  <a:schemeClr val="bg1"/>
                </a:solidFill>
              </a:rPr>
              <a:t> Hewitt Case #3</a:t>
            </a:r>
          </a:p>
        </p:txBody>
      </p:sp>
      <p:sp>
        <p:nvSpPr>
          <p:cNvPr id="3" name="Content Placeholder 2">
            <a:extLst>
              <a:ext uri="{FF2B5EF4-FFF2-40B4-BE49-F238E27FC236}">
                <a16:creationId xmlns:a16="http://schemas.microsoft.com/office/drawing/2014/main" id="{C4539003-E620-0441-8919-D4ADEE029521}"/>
              </a:ext>
            </a:extLst>
          </p:cNvPr>
          <p:cNvSpPr>
            <a:spLocks noGrp="1"/>
          </p:cNvSpPr>
          <p:nvPr>
            <p:ph idx="1"/>
          </p:nvPr>
        </p:nvSpPr>
        <p:spPr/>
        <p:txBody>
          <a:bodyPr>
            <a:noAutofit/>
          </a:bodyPr>
          <a:lstStyle/>
          <a:p>
            <a:pPr>
              <a:lnSpc>
                <a:spcPct val="100000"/>
              </a:lnSpc>
            </a:pPr>
            <a:r>
              <a:rPr lang="en-US" dirty="0">
                <a:solidFill>
                  <a:schemeClr val="bg1"/>
                </a:solidFill>
              </a:rPr>
              <a:t>Patient is a 64 </a:t>
            </a:r>
            <a:r>
              <a:rPr lang="en-US" dirty="0" err="1">
                <a:solidFill>
                  <a:schemeClr val="bg1"/>
                </a:solidFill>
              </a:rPr>
              <a:t>yo</a:t>
            </a:r>
            <a:r>
              <a:rPr lang="en-US" dirty="0">
                <a:solidFill>
                  <a:schemeClr val="bg1"/>
                </a:solidFill>
              </a:rPr>
              <a:t> man with h/o provoked bilateral PE after international flights/p 6 months of warfarin in 2015 and provoked DVT/PE after gastrectomy in 2016 s/p </a:t>
            </a:r>
            <a:r>
              <a:rPr lang="en-US" dirty="0" err="1">
                <a:solidFill>
                  <a:schemeClr val="bg1"/>
                </a:solidFill>
              </a:rPr>
              <a:t>tPA</a:t>
            </a:r>
            <a:r>
              <a:rPr lang="en-US" dirty="0">
                <a:solidFill>
                  <a:schemeClr val="bg1"/>
                </a:solidFill>
              </a:rPr>
              <a:t> and now on lifelong rivaroxaban who is followed in the VA Hematology clinic </a:t>
            </a:r>
          </a:p>
          <a:p>
            <a:pPr>
              <a:lnSpc>
                <a:spcPct val="100000"/>
              </a:lnSpc>
            </a:pPr>
            <a:r>
              <a:rPr lang="en-US" dirty="0">
                <a:solidFill>
                  <a:schemeClr val="bg1"/>
                </a:solidFill>
              </a:rPr>
              <a:t>1/8/19 noted to have </a:t>
            </a:r>
            <a:r>
              <a:rPr lang="en-US" dirty="0" err="1">
                <a:solidFill>
                  <a:schemeClr val="bg1"/>
                </a:solidFill>
              </a:rPr>
              <a:t>cytopenias</a:t>
            </a:r>
            <a:r>
              <a:rPr lang="en-US" dirty="0">
                <a:solidFill>
                  <a:schemeClr val="bg1"/>
                </a:solidFill>
              </a:rPr>
              <a:t> </a:t>
            </a:r>
            <a:r>
              <a:rPr lang="en-US" dirty="0">
                <a:solidFill>
                  <a:schemeClr val="bg1"/>
                </a:solidFill>
                <a:sym typeface="Wingdings" pitchFamily="2" charset="2"/>
              </a:rPr>
              <a:t> referred for </a:t>
            </a:r>
            <a:r>
              <a:rPr lang="en-US" dirty="0" err="1">
                <a:solidFill>
                  <a:schemeClr val="bg1"/>
                </a:solidFill>
                <a:sym typeface="Wingdings" pitchFamily="2" charset="2"/>
              </a:rPr>
              <a:t>BMBx</a:t>
            </a:r>
            <a:endParaRPr lang="en-US" dirty="0">
              <a:solidFill>
                <a:schemeClr val="bg1"/>
              </a:solidFill>
              <a:sym typeface="Wingdings" pitchFamily="2" charset="2"/>
            </a:endParaRPr>
          </a:p>
          <a:p>
            <a:pPr>
              <a:lnSpc>
                <a:spcPct val="100000"/>
              </a:lnSpc>
            </a:pPr>
            <a:r>
              <a:rPr lang="en-US" dirty="0">
                <a:solidFill>
                  <a:schemeClr val="bg1"/>
                </a:solidFill>
                <a:sym typeface="Wingdings" pitchFamily="2" charset="2"/>
              </a:rPr>
              <a:t>1/9/19 </a:t>
            </a:r>
            <a:r>
              <a:rPr lang="en-US" dirty="0" err="1">
                <a:solidFill>
                  <a:schemeClr val="bg1"/>
                </a:solidFill>
                <a:sym typeface="Wingdings" pitchFamily="2" charset="2"/>
              </a:rPr>
              <a:t>BMBx</a:t>
            </a:r>
            <a:r>
              <a:rPr lang="en-US" dirty="0">
                <a:solidFill>
                  <a:schemeClr val="bg1"/>
                </a:solidFill>
                <a:sym typeface="Wingdings" pitchFamily="2" charset="2"/>
              </a:rPr>
              <a:t> with 65% blasts; erythroid cells and megakaryocytes were normal in appearance, flow with 64% blasts, NPM1 mutation present, FLT3-ITD wild-type, normal karyotype</a:t>
            </a:r>
            <a:endParaRPr lang="en-US" dirty="0">
              <a:solidFill>
                <a:schemeClr val="bg1"/>
              </a:solidFill>
            </a:endParaRPr>
          </a:p>
        </p:txBody>
      </p:sp>
      <p:pic>
        <p:nvPicPr>
          <p:cNvPr id="5" name="Picture 8" descr="Picture 5.png">
            <a:extLst>
              <a:ext uri="{FF2B5EF4-FFF2-40B4-BE49-F238E27FC236}">
                <a16:creationId xmlns:a16="http://schemas.microsoft.com/office/drawing/2014/main" id="{2F78CACC-3E87-324F-8108-6EB9304337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2DE7607-D692-FF4E-BFC3-B617BFDF1551}"/>
              </a:ext>
            </a:extLst>
          </p:cNvPr>
          <p:cNvPicPr>
            <a:picLocks noChangeAspect="1"/>
          </p:cNvPicPr>
          <p:nvPr/>
        </p:nvPicPr>
        <p:blipFill>
          <a:blip r:embed="rId4"/>
          <a:stretch>
            <a:fillRect/>
          </a:stretch>
        </p:blipFill>
        <p:spPr>
          <a:xfrm>
            <a:off x="10016836" y="0"/>
            <a:ext cx="2175164" cy="743511"/>
          </a:xfrm>
          <a:prstGeom prst="rect">
            <a:avLst/>
          </a:prstGeom>
        </p:spPr>
      </p:pic>
    </p:spTree>
    <p:extLst>
      <p:ext uri="{BB962C8B-B14F-4D97-AF65-F5344CB8AC3E}">
        <p14:creationId xmlns:p14="http://schemas.microsoft.com/office/powerpoint/2010/main" val="3608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7663F-11B8-DC42-9F45-0FF5551B43EB}"/>
              </a:ext>
            </a:extLst>
          </p:cNvPr>
          <p:cNvSpPr>
            <a:spLocks noGrp="1"/>
          </p:cNvSpPr>
          <p:nvPr>
            <p:ph type="title"/>
          </p:nvPr>
        </p:nvSpPr>
        <p:spPr>
          <a:xfrm>
            <a:off x="838200" y="153192"/>
            <a:ext cx="10515600" cy="1325563"/>
          </a:xfrm>
        </p:spPr>
        <p:txBody>
          <a:bodyPr/>
          <a:lstStyle/>
          <a:p>
            <a:pPr algn="ctr"/>
            <a:r>
              <a:rPr lang="en-US" dirty="0" err="1">
                <a:solidFill>
                  <a:schemeClr val="bg1"/>
                </a:solidFill>
              </a:rPr>
              <a:t>Ms</a:t>
            </a:r>
            <a:r>
              <a:rPr lang="en-US" dirty="0">
                <a:solidFill>
                  <a:schemeClr val="bg1"/>
                </a:solidFill>
              </a:rPr>
              <a:t> Hewitt Case #3</a:t>
            </a:r>
          </a:p>
        </p:txBody>
      </p:sp>
      <p:sp>
        <p:nvSpPr>
          <p:cNvPr id="3" name="Content Placeholder 2">
            <a:extLst>
              <a:ext uri="{FF2B5EF4-FFF2-40B4-BE49-F238E27FC236}">
                <a16:creationId xmlns:a16="http://schemas.microsoft.com/office/drawing/2014/main" id="{0BB97D63-A607-D746-93D4-057800670413}"/>
              </a:ext>
            </a:extLst>
          </p:cNvPr>
          <p:cNvSpPr>
            <a:spLocks noGrp="1"/>
          </p:cNvSpPr>
          <p:nvPr>
            <p:ph idx="1"/>
          </p:nvPr>
        </p:nvSpPr>
        <p:spPr>
          <a:xfrm>
            <a:off x="838200" y="1478755"/>
            <a:ext cx="10515600" cy="4351338"/>
          </a:xfrm>
        </p:spPr>
        <p:txBody>
          <a:bodyPr>
            <a:noAutofit/>
          </a:bodyPr>
          <a:lstStyle/>
          <a:p>
            <a:pPr>
              <a:lnSpc>
                <a:spcPct val="100000"/>
              </a:lnSpc>
            </a:pPr>
            <a:r>
              <a:rPr lang="en-US" dirty="0">
                <a:solidFill>
                  <a:schemeClr val="bg1"/>
                </a:solidFill>
              </a:rPr>
              <a:t>PMH</a:t>
            </a:r>
          </a:p>
          <a:p>
            <a:pPr lvl="1">
              <a:lnSpc>
                <a:spcPct val="100000"/>
              </a:lnSpc>
            </a:pPr>
            <a:r>
              <a:rPr lang="en-US" dirty="0">
                <a:solidFill>
                  <a:schemeClr val="bg1"/>
                </a:solidFill>
              </a:rPr>
              <a:t>HTN, PEs, DVT</a:t>
            </a:r>
          </a:p>
          <a:p>
            <a:pPr>
              <a:lnSpc>
                <a:spcPct val="100000"/>
              </a:lnSpc>
            </a:pPr>
            <a:r>
              <a:rPr lang="en-US" dirty="0">
                <a:solidFill>
                  <a:schemeClr val="bg1"/>
                </a:solidFill>
              </a:rPr>
              <a:t>Meds</a:t>
            </a:r>
          </a:p>
          <a:p>
            <a:pPr lvl="1">
              <a:lnSpc>
                <a:spcPct val="100000"/>
              </a:lnSpc>
            </a:pPr>
            <a:r>
              <a:rPr lang="en-US" dirty="0">
                <a:solidFill>
                  <a:schemeClr val="bg1"/>
                </a:solidFill>
              </a:rPr>
              <a:t>Rivaroxaban 20 mg (for past 3 </a:t>
            </a:r>
            <a:r>
              <a:rPr lang="en-US" dirty="0" err="1">
                <a:solidFill>
                  <a:schemeClr val="bg1"/>
                </a:solidFill>
              </a:rPr>
              <a:t>yrs</a:t>
            </a:r>
            <a:r>
              <a:rPr lang="en-US" dirty="0">
                <a:solidFill>
                  <a:schemeClr val="bg1"/>
                </a:solidFill>
              </a:rPr>
              <a:t>)</a:t>
            </a:r>
          </a:p>
          <a:p>
            <a:pPr lvl="1">
              <a:lnSpc>
                <a:spcPct val="100000"/>
              </a:lnSpc>
            </a:pPr>
            <a:r>
              <a:rPr lang="en-US" dirty="0">
                <a:solidFill>
                  <a:schemeClr val="bg1"/>
                </a:solidFill>
              </a:rPr>
              <a:t>Multivitamin</a:t>
            </a:r>
          </a:p>
          <a:p>
            <a:pPr>
              <a:lnSpc>
                <a:spcPct val="100000"/>
              </a:lnSpc>
            </a:pPr>
            <a:r>
              <a:rPr lang="en-US" dirty="0">
                <a:solidFill>
                  <a:schemeClr val="bg1"/>
                </a:solidFill>
              </a:rPr>
              <a:t>SH</a:t>
            </a:r>
          </a:p>
          <a:p>
            <a:pPr lvl="1">
              <a:lnSpc>
                <a:spcPct val="100000"/>
              </a:lnSpc>
            </a:pPr>
            <a:r>
              <a:rPr lang="en-US" dirty="0">
                <a:solidFill>
                  <a:schemeClr val="bg1"/>
                </a:solidFill>
              </a:rPr>
              <a:t>Lives 1 </a:t>
            </a:r>
            <a:r>
              <a:rPr lang="en-US" dirty="0" err="1">
                <a:solidFill>
                  <a:schemeClr val="bg1"/>
                </a:solidFill>
              </a:rPr>
              <a:t>hr</a:t>
            </a:r>
            <a:r>
              <a:rPr lang="en-US" dirty="0">
                <a:solidFill>
                  <a:schemeClr val="bg1"/>
                </a:solidFill>
              </a:rPr>
              <a:t> away with his wife of 37yrs. 5 grown sons who all live locally. Retired marine who served in many places including Camp Lejeune, Vietnam, and Japan. Exposed to water contamination &amp; agent orange. Has worked as a pastor for 36yrs &amp; does overseas missionary work. Also works in state prisons. Two half sibs, no full sibs</a:t>
            </a:r>
          </a:p>
        </p:txBody>
      </p:sp>
      <p:pic>
        <p:nvPicPr>
          <p:cNvPr id="5" name="Picture 8" descr="Picture 5.png">
            <a:extLst>
              <a:ext uri="{FF2B5EF4-FFF2-40B4-BE49-F238E27FC236}">
                <a16:creationId xmlns:a16="http://schemas.microsoft.com/office/drawing/2014/main" id="{78071CB5-ED4C-2B45-838D-2070CD7511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EA92FB6-E9FA-2844-807A-BC4D96102F4F}"/>
              </a:ext>
            </a:extLst>
          </p:cNvPr>
          <p:cNvPicPr>
            <a:picLocks noChangeAspect="1"/>
          </p:cNvPicPr>
          <p:nvPr/>
        </p:nvPicPr>
        <p:blipFill>
          <a:blip r:embed="rId4"/>
          <a:stretch>
            <a:fillRect/>
          </a:stretch>
        </p:blipFill>
        <p:spPr>
          <a:xfrm>
            <a:off x="10016836" y="0"/>
            <a:ext cx="2175164" cy="743511"/>
          </a:xfrm>
          <a:prstGeom prst="rect">
            <a:avLst/>
          </a:prstGeom>
        </p:spPr>
      </p:pic>
    </p:spTree>
    <p:extLst>
      <p:ext uri="{BB962C8B-B14F-4D97-AF65-F5344CB8AC3E}">
        <p14:creationId xmlns:p14="http://schemas.microsoft.com/office/powerpoint/2010/main" val="546374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6EBB-F68E-E74A-B148-88BFFC32F42C}"/>
              </a:ext>
            </a:extLst>
          </p:cNvPr>
          <p:cNvSpPr>
            <a:spLocks noGrp="1"/>
          </p:cNvSpPr>
          <p:nvPr>
            <p:ph type="title"/>
          </p:nvPr>
        </p:nvSpPr>
        <p:spPr/>
        <p:txBody>
          <a:bodyPr/>
          <a:lstStyle/>
          <a:p>
            <a:pPr algn="ctr"/>
            <a:r>
              <a:rPr lang="en-US" dirty="0" err="1">
                <a:solidFill>
                  <a:schemeClr val="bg1"/>
                </a:solidFill>
              </a:rPr>
              <a:t>Ms</a:t>
            </a:r>
            <a:r>
              <a:rPr lang="en-US" dirty="0">
                <a:solidFill>
                  <a:schemeClr val="bg1"/>
                </a:solidFill>
              </a:rPr>
              <a:t> Hewitt Case #3</a:t>
            </a:r>
          </a:p>
        </p:txBody>
      </p:sp>
      <p:sp>
        <p:nvSpPr>
          <p:cNvPr id="3" name="Content Placeholder 2">
            <a:extLst>
              <a:ext uri="{FF2B5EF4-FFF2-40B4-BE49-F238E27FC236}">
                <a16:creationId xmlns:a16="http://schemas.microsoft.com/office/drawing/2014/main" id="{752140FC-A609-9948-8A3D-D9349E446169}"/>
              </a:ext>
            </a:extLst>
          </p:cNvPr>
          <p:cNvSpPr>
            <a:spLocks noGrp="1"/>
          </p:cNvSpPr>
          <p:nvPr>
            <p:ph idx="1"/>
          </p:nvPr>
        </p:nvSpPr>
        <p:spPr/>
        <p:txBody>
          <a:bodyPr>
            <a:noAutofit/>
          </a:bodyPr>
          <a:lstStyle/>
          <a:p>
            <a:pPr>
              <a:lnSpc>
                <a:spcPct val="100000"/>
              </a:lnSpc>
            </a:pPr>
            <a:r>
              <a:rPr lang="en-US" dirty="0">
                <a:solidFill>
                  <a:schemeClr val="bg1"/>
                </a:solidFill>
              </a:rPr>
              <a:t>We discussed that his AML is favorable prognosis given NPM1+ mutation</a:t>
            </a:r>
          </a:p>
          <a:p>
            <a:pPr lvl="1">
              <a:lnSpc>
                <a:spcPct val="100000"/>
              </a:lnSpc>
            </a:pPr>
            <a:r>
              <a:rPr lang="en-US" dirty="0">
                <a:solidFill>
                  <a:schemeClr val="bg1"/>
                </a:solidFill>
              </a:rPr>
              <a:t>40-60% chance of cure with chemotherapy</a:t>
            </a:r>
            <a:r>
              <a:rPr lang="en-US" dirty="0">
                <a:solidFill>
                  <a:schemeClr val="bg1"/>
                </a:solidFill>
                <a:sym typeface="Wingdings" pitchFamily="2" charset="2"/>
              </a:rPr>
              <a:t> 7+3 with </a:t>
            </a:r>
            <a:r>
              <a:rPr lang="en-US" dirty="0" err="1">
                <a:solidFill>
                  <a:schemeClr val="bg1"/>
                </a:solidFill>
                <a:sym typeface="Wingdings" pitchFamily="2" charset="2"/>
              </a:rPr>
              <a:t>gemtuzumab</a:t>
            </a:r>
            <a:r>
              <a:rPr lang="en-US" dirty="0">
                <a:solidFill>
                  <a:schemeClr val="bg1"/>
                </a:solidFill>
                <a:sym typeface="Wingdings" pitchFamily="2" charset="2"/>
              </a:rPr>
              <a:t> </a:t>
            </a:r>
            <a:r>
              <a:rPr lang="en-US" dirty="0" err="1">
                <a:solidFill>
                  <a:schemeClr val="bg1"/>
                </a:solidFill>
                <a:sym typeface="Wingdings" pitchFamily="2" charset="2"/>
              </a:rPr>
              <a:t>ozogamicin</a:t>
            </a:r>
            <a:endParaRPr lang="en-US" dirty="0">
              <a:solidFill>
                <a:schemeClr val="bg1"/>
              </a:solidFill>
            </a:endParaRPr>
          </a:p>
          <a:p>
            <a:pPr lvl="1">
              <a:lnSpc>
                <a:spcPct val="100000"/>
              </a:lnSpc>
            </a:pPr>
            <a:r>
              <a:rPr lang="en-US" dirty="0">
                <a:solidFill>
                  <a:schemeClr val="bg1"/>
                </a:solidFill>
              </a:rPr>
              <a:t>Needs to be admitted to hospital for ~1 month for induction</a:t>
            </a:r>
          </a:p>
          <a:p>
            <a:pPr lvl="1">
              <a:lnSpc>
                <a:spcPct val="100000"/>
              </a:lnSpc>
            </a:pPr>
            <a:r>
              <a:rPr lang="en-US" dirty="0">
                <a:solidFill>
                  <a:schemeClr val="bg1"/>
                </a:solidFill>
              </a:rPr>
              <a:t>Needs PICC placed prior to admission</a:t>
            </a:r>
          </a:p>
          <a:p>
            <a:pPr lvl="1">
              <a:lnSpc>
                <a:spcPct val="100000"/>
              </a:lnSpc>
            </a:pPr>
            <a:r>
              <a:rPr lang="en-US" dirty="0">
                <a:solidFill>
                  <a:schemeClr val="bg1"/>
                </a:solidFill>
              </a:rPr>
              <a:t>Needs ECHO prior to anthracycline</a:t>
            </a:r>
          </a:p>
          <a:p>
            <a:pPr lvl="1">
              <a:lnSpc>
                <a:spcPct val="100000"/>
              </a:lnSpc>
            </a:pPr>
            <a:r>
              <a:rPr lang="en-US" dirty="0">
                <a:solidFill>
                  <a:schemeClr val="bg1"/>
                </a:solidFill>
              </a:rPr>
              <a:t>HLA typing immediately in case needs BMT in future</a:t>
            </a:r>
          </a:p>
          <a:p>
            <a:pPr lvl="1">
              <a:lnSpc>
                <a:spcPct val="100000"/>
              </a:lnSpc>
            </a:pPr>
            <a:r>
              <a:rPr lang="en-US" dirty="0">
                <a:solidFill>
                  <a:schemeClr val="bg1"/>
                </a:solidFill>
              </a:rPr>
              <a:t>Given h/o extensive travel abroad to endemic regions, he needs tuberculosis test, Hep B/C, and </a:t>
            </a:r>
            <a:r>
              <a:rPr lang="en-US" dirty="0" err="1">
                <a:solidFill>
                  <a:schemeClr val="bg1"/>
                </a:solidFill>
              </a:rPr>
              <a:t>strongyloides</a:t>
            </a:r>
            <a:r>
              <a:rPr lang="en-US" dirty="0">
                <a:solidFill>
                  <a:schemeClr val="bg1"/>
                </a:solidFill>
              </a:rPr>
              <a:t> antibody testing</a:t>
            </a:r>
          </a:p>
          <a:p>
            <a:pPr lvl="1">
              <a:lnSpc>
                <a:spcPct val="100000"/>
              </a:lnSpc>
            </a:pPr>
            <a:endParaRPr lang="en-US" dirty="0"/>
          </a:p>
        </p:txBody>
      </p:sp>
      <p:pic>
        <p:nvPicPr>
          <p:cNvPr id="5" name="Picture 8" descr="Picture 5.png">
            <a:extLst>
              <a:ext uri="{FF2B5EF4-FFF2-40B4-BE49-F238E27FC236}">
                <a16:creationId xmlns:a16="http://schemas.microsoft.com/office/drawing/2014/main" id="{8F09E875-E010-F442-982F-BF1735755C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0DD3052-D894-9E4F-907E-D16B7C161863}"/>
              </a:ext>
            </a:extLst>
          </p:cNvPr>
          <p:cNvPicPr>
            <a:picLocks noChangeAspect="1"/>
          </p:cNvPicPr>
          <p:nvPr/>
        </p:nvPicPr>
        <p:blipFill>
          <a:blip r:embed="rId4"/>
          <a:stretch>
            <a:fillRect/>
          </a:stretch>
        </p:blipFill>
        <p:spPr>
          <a:xfrm>
            <a:off x="10016836" y="0"/>
            <a:ext cx="2175164" cy="743511"/>
          </a:xfrm>
          <a:prstGeom prst="rect">
            <a:avLst/>
          </a:prstGeom>
        </p:spPr>
      </p:pic>
    </p:spTree>
    <p:extLst>
      <p:ext uri="{BB962C8B-B14F-4D97-AF65-F5344CB8AC3E}">
        <p14:creationId xmlns:p14="http://schemas.microsoft.com/office/powerpoint/2010/main" val="1161903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4EA3-2A0D-F845-A6EB-462E4C63D2A7}"/>
              </a:ext>
            </a:extLst>
          </p:cNvPr>
          <p:cNvSpPr>
            <a:spLocks noGrp="1"/>
          </p:cNvSpPr>
          <p:nvPr>
            <p:ph type="title"/>
          </p:nvPr>
        </p:nvSpPr>
        <p:spPr>
          <a:xfrm>
            <a:off x="3183311" y="156682"/>
            <a:ext cx="5258324" cy="965200"/>
          </a:xfrm>
        </p:spPr>
        <p:txBody>
          <a:bodyPr>
            <a:normAutofit/>
          </a:bodyPr>
          <a:lstStyle/>
          <a:p>
            <a:pPr algn="ctr"/>
            <a:r>
              <a:rPr lang="en-US" sz="4400" dirty="0" err="1">
                <a:solidFill>
                  <a:schemeClr val="bg1"/>
                </a:solidFill>
              </a:rPr>
              <a:t>Ms</a:t>
            </a:r>
            <a:r>
              <a:rPr lang="en-US" sz="4400" dirty="0">
                <a:solidFill>
                  <a:schemeClr val="bg1"/>
                </a:solidFill>
              </a:rPr>
              <a:t> Hewitt Case #3</a:t>
            </a:r>
          </a:p>
        </p:txBody>
      </p:sp>
      <p:sp>
        <p:nvSpPr>
          <p:cNvPr id="3" name="Content Placeholder 2">
            <a:extLst>
              <a:ext uri="{FF2B5EF4-FFF2-40B4-BE49-F238E27FC236}">
                <a16:creationId xmlns:a16="http://schemas.microsoft.com/office/drawing/2014/main" id="{025E77C9-E00C-BC4D-AE9F-CE160984CB54}"/>
              </a:ext>
            </a:extLst>
          </p:cNvPr>
          <p:cNvSpPr>
            <a:spLocks noGrp="1"/>
          </p:cNvSpPr>
          <p:nvPr>
            <p:ph type="body" sz="half" idx="2"/>
          </p:nvPr>
        </p:nvSpPr>
        <p:spPr>
          <a:xfrm>
            <a:off x="426210" y="1472956"/>
            <a:ext cx="6070843" cy="4732915"/>
          </a:xfrm>
        </p:spPr>
        <p:txBody>
          <a:bodyPr>
            <a:noAutofit/>
          </a:bodyPr>
          <a:lstStyle/>
          <a:p>
            <a:pPr marL="457200" indent="-457200">
              <a:lnSpc>
                <a:spcPct val="100000"/>
              </a:lnSpc>
              <a:buFont typeface="Arial" panose="020B0604020202020204" pitchFamily="34" charset="0"/>
              <a:buChar char="•"/>
            </a:pPr>
            <a:r>
              <a:rPr lang="en-US" sz="2800" dirty="0">
                <a:solidFill>
                  <a:schemeClr val="bg1"/>
                </a:solidFill>
              </a:rPr>
              <a:t>1/27-2/17/19 admitted for induction with 7+3+GO. </a:t>
            </a:r>
          </a:p>
          <a:p>
            <a:pPr marL="914400" lvl="1" indent="-457200">
              <a:lnSpc>
                <a:spcPct val="100000"/>
              </a:lnSpc>
              <a:buFont typeface="Arial" panose="020B0604020202020204" pitchFamily="34" charset="0"/>
              <a:buChar char="•"/>
            </a:pPr>
            <a:r>
              <a:rPr lang="en-US" sz="2800" dirty="0">
                <a:solidFill>
                  <a:schemeClr val="bg1"/>
                </a:solidFill>
              </a:rPr>
              <a:t>Course c/b ESBL bacteremia and diffuse skin rash</a:t>
            </a:r>
          </a:p>
          <a:p>
            <a:pPr marL="457200" indent="-457200">
              <a:lnSpc>
                <a:spcPct val="100000"/>
              </a:lnSpc>
              <a:buFont typeface="Arial" panose="020B0604020202020204" pitchFamily="34" charset="0"/>
              <a:buChar char="•"/>
            </a:pPr>
            <a:r>
              <a:rPr lang="en-US" sz="2800" dirty="0">
                <a:solidFill>
                  <a:schemeClr val="bg1"/>
                </a:solidFill>
              </a:rPr>
              <a:t>3/3/19 C1D1 IDAC + GO</a:t>
            </a:r>
          </a:p>
          <a:p>
            <a:pPr marL="914400" lvl="1" indent="-457200">
              <a:lnSpc>
                <a:spcPct val="100000"/>
              </a:lnSpc>
              <a:buFont typeface="Arial" panose="020B0604020202020204" pitchFamily="34" charset="0"/>
              <a:buChar char="•"/>
            </a:pPr>
            <a:r>
              <a:rPr lang="en-US" sz="2800" dirty="0">
                <a:solidFill>
                  <a:schemeClr val="bg1"/>
                </a:solidFill>
              </a:rPr>
              <a:t>Course c/b grade 1 mucositis, multiple oral blood blisters, epistaxis, fatigue, and toothache (occurred with count recovery) in tooth with pre-existing cavity in base of tooth (seen on x-ray only)</a:t>
            </a:r>
          </a:p>
        </p:txBody>
      </p:sp>
      <p:pic>
        <p:nvPicPr>
          <p:cNvPr id="5" name="Picture 8" descr="Picture 5.png">
            <a:extLst>
              <a:ext uri="{FF2B5EF4-FFF2-40B4-BE49-F238E27FC236}">
                <a16:creationId xmlns:a16="http://schemas.microsoft.com/office/drawing/2014/main" id="{4997E746-7B9D-6F47-BDA9-CA34C3030F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3366C6B-C827-8D43-A558-DCBD4618CACC}"/>
              </a:ext>
            </a:extLst>
          </p:cNvPr>
          <p:cNvPicPr>
            <a:picLocks noChangeAspect="1"/>
          </p:cNvPicPr>
          <p:nvPr/>
        </p:nvPicPr>
        <p:blipFill>
          <a:blip r:embed="rId4"/>
          <a:stretch>
            <a:fillRect/>
          </a:stretch>
        </p:blipFill>
        <p:spPr>
          <a:xfrm>
            <a:off x="10016836" y="0"/>
            <a:ext cx="2175164" cy="743511"/>
          </a:xfrm>
          <a:prstGeom prst="rect">
            <a:avLst/>
          </a:prstGeom>
        </p:spPr>
      </p:pic>
      <p:pic>
        <p:nvPicPr>
          <p:cNvPr id="6" name="Picture 5">
            <a:extLst>
              <a:ext uri="{FF2B5EF4-FFF2-40B4-BE49-F238E27FC236}">
                <a16:creationId xmlns:a16="http://schemas.microsoft.com/office/drawing/2014/main" id="{58A0B66D-9BA3-EB47-B79D-72B2AA49CD58}"/>
              </a:ext>
            </a:extLst>
          </p:cNvPr>
          <p:cNvPicPr>
            <a:picLocks noChangeAspect="1"/>
          </p:cNvPicPr>
          <p:nvPr/>
        </p:nvPicPr>
        <p:blipFill>
          <a:blip r:embed="rId5"/>
          <a:stretch>
            <a:fillRect/>
          </a:stretch>
        </p:blipFill>
        <p:spPr>
          <a:xfrm>
            <a:off x="6871855" y="2120900"/>
            <a:ext cx="4343400" cy="2616200"/>
          </a:xfrm>
          <a:prstGeom prst="rect">
            <a:avLst/>
          </a:prstGeom>
        </p:spPr>
      </p:pic>
    </p:spTree>
    <p:extLst>
      <p:ext uri="{BB962C8B-B14F-4D97-AF65-F5344CB8AC3E}">
        <p14:creationId xmlns:p14="http://schemas.microsoft.com/office/powerpoint/2010/main" val="1367137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4EA3-2A0D-F845-A6EB-462E4C63D2A7}"/>
              </a:ext>
            </a:extLst>
          </p:cNvPr>
          <p:cNvSpPr>
            <a:spLocks noGrp="1"/>
          </p:cNvSpPr>
          <p:nvPr>
            <p:ph type="title"/>
          </p:nvPr>
        </p:nvSpPr>
        <p:spPr/>
        <p:txBody>
          <a:bodyPr/>
          <a:lstStyle/>
          <a:p>
            <a:pPr algn="ctr"/>
            <a:r>
              <a:rPr lang="en-US" dirty="0" err="1">
                <a:solidFill>
                  <a:schemeClr val="bg1"/>
                </a:solidFill>
              </a:rPr>
              <a:t>Ms</a:t>
            </a:r>
            <a:r>
              <a:rPr lang="en-US" dirty="0">
                <a:solidFill>
                  <a:schemeClr val="bg1"/>
                </a:solidFill>
              </a:rPr>
              <a:t> Hewitt Case #3</a:t>
            </a:r>
          </a:p>
        </p:txBody>
      </p:sp>
      <p:sp>
        <p:nvSpPr>
          <p:cNvPr id="3" name="Content Placeholder 2">
            <a:extLst>
              <a:ext uri="{FF2B5EF4-FFF2-40B4-BE49-F238E27FC236}">
                <a16:creationId xmlns:a16="http://schemas.microsoft.com/office/drawing/2014/main" id="{025E77C9-E00C-BC4D-AE9F-CE160984CB54}"/>
              </a:ext>
            </a:extLst>
          </p:cNvPr>
          <p:cNvSpPr>
            <a:spLocks noGrp="1"/>
          </p:cNvSpPr>
          <p:nvPr>
            <p:ph idx="1"/>
          </p:nvPr>
        </p:nvSpPr>
        <p:spPr>
          <a:xfrm>
            <a:off x="838200" y="1825625"/>
            <a:ext cx="10515600" cy="4667250"/>
          </a:xfrm>
        </p:spPr>
        <p:txBody>
          <a:bodyPr>
            <a:normAutofit/>
          </a:bodyPr>
          <a:lstStyle/>
          <a:p>
            <a:r>
              <a:rPr lang="en-US" dirty="0">
                <a:solidFill>
                  <a:schemeClr val="bg1"/>
                </a:solidFill>
              </a:rPr>
              <a:t>Management considerations</a:t>
            </a:r>
          </a:p>
          <a:p>
            <a:pPr lvl="1"/>
            <a:r>
              <a:rPr lang="en-US" dirty="0">
                <a:solidFill>
                  <a:schemeClr val="bg1"/>
                </a:solidFill>
              </a:rPr>
              <a:t>Reviewed neutropenic precautions and reportable symptoms</a:t>
            </a:r>
          </a:p>
          <a:p>
            <a:pPr lvl="1"/>
            <a:r>
              <a:rPr lang="en-US" dirty="0">
                <a:solidFill>
                  <a:schemeClr val="bg1"/>
                </a:solidFill>
              </a:rPr>
              <a:t>TIW infusion appts for labs, transfusion support </a:t>
            </a:r>
          </a:p>
          <a:p>
            <a:pPr lvl="1"/>
            <a:r>
              <a:rPr lang="en-US" dirty="0">
                <a:solidFill>
                  <a:schemeClr val="bg1"/>
                </a:solidFill>
              </a:rPr>
              <a:t>Low threshold to add </a:t>
            </a:r>
            <a:r>
              <a:rPr lang="en-US" dirty="0" err="1">
                <a:solidFill>
                  <a:schemeClr val="bg1"/>
                </a:solidFill>
              </a:rPr>
              <a:t>antibx</a:t>
            </a:r>
            <a:r>
              <a:rPr lang="en-US" dirty="0">
                <a:solidFill>
                  <a:schemeClr val="bg1"/>
                </a:solidFill>
              </a:rPr>
              <a:t> for toothache =/- imaging given concern for possible development of abscess</a:t>
            </a:r>
          </a:p>
          <a:p>
            <a:pPr lvl="1"/>
            <a:r>
              <a:rPr lang="en-US" dirty="0">
                <a:solidFill>
                  <a:schemeClr val="bg1"/>
                </a:solidFill>
              </a:rPr>
              <a:t>Hold rivaroxaban when PLT &lt;50k, restart at recovery </a:t>
            </a:r>
            <a:r>
              <a:rPr lang="en-US" dirty="0">
                <a:solidFill>
                  <a:schemeClr val="bg1"/>
                </a:solidFill>
                <a:sym typeface="Wingdings" pitchFamily="2" charset="2"/>
              </a:rPr>
              <a:t> cancer is in hypercoagulable state</a:t>
            </a:r>
          </a:p>
          <a:p>
            <a:pPr lvl="1"/>
            <a:r>
              <a:rPr lang="en-US" dirty="0">
                <a:solidFill>
                  <a:schemeClr val="bg1"/>
                </a:solidFill>
                <a:sym typeface="Wingdings" pitchFamily="2" charset="2"/>
              </a:rPr>
              <a:t>Send MRD testing at end of C3 consolidation</a:t>
            </a:r>
            <a:endParaRPr lang="en-US" dirty="0">
              <a:solidFill>
                <a:schemeClr val="bg1"/>
              </a:solidFill>
            </a:endParaRPr>
          </a:p>
        </p:txBody>
      </p:sp>
      <p:pic>
        <p:nvPicPr>
          <p:cNvPr id="5" name="Picture 8" descr="Picture 5.png">
            <a:extLst>
              <a:ext uri="{FF2B5EF4-FFF2-40B4-BE49-F238E27FC236}">
                <a16:creationId xmlns:a16="http://schemas.microsoft.com/office/drawing/2014/main" id="{DC53B419-A8C3-EF4C-97D9-588C292EF6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FA71D58-6D1B-0649-B582-80627C968774}"/>
              </a:ext>
            </a:extLst>
          </p:cNvPr>
          <p:cNvPicPr>
            <a:picLocks noChangeAspect="1"/>
          </p:cNvPicPr>
          <p:nvPr/>
        </p:nvPicPr>
        <p:blipFill>
          <a:blip r:embed="rId4"/>
          <a:stretch>
            <a:fillRect/>
          </a:stretch>
        </p:blipFill>
        <p:spPr>
          <a:xfrm>
            <a:off x="10016836" y="0"/>
            <a:ext cx="2175164" cy="743511"/>
          </a:xfrm>
          <a:prstGeom prst="rect">
            <a:avLst/>
          </a:prstGeom>
        </p:spPr>
      </p:pic>
    </p:spTree>
    <p:extLst>
      <p:ext uri="{BB962C8B-B14F-4D97-AF65-F5344CB8AC3E}">
        <p14:creationId xmlns:p14="http://schemas.microsoft.com/office/powerpoint/2010/main" val="410346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8065-4AC7-A045-A130-C452D9EB37A7}"/>
              </a:ext>
            </a:extLst>
          </p:cNvPr>
          <p:cNvSpPr>
            <a:spLocks noGrp="1"/>
          </p:cNvSpPr>
          <p:nvPr>
            <p:ph type="title"/>
          </p:nvPr>
        </p:nvSpPr>
        <p:spPr/>
        <p:txBody>
          <a:bodyPr/>
          <a:lstStyle/>
          <a:p>
            <a:pPr algn="ctr"/>
            <a:r>
              <a:rPr lang="en-US" dirty="0" err="1">
                <a:solidFill>
                  <a:schemeClr val="bg1"/>
                </a:solidFill>
              </a:rPr>
              <a:t>Ms</a:t>
            </a:r>
            <a:r>
              <a:rPr lang="en-US" dirty="0">
                <a:solidFill>
                  <a:schemeClr val="bg1"/>
                </a:solidFill>
              </a:rPr>
              <a:t> Hewitt Case #3</a:t>
            </a:r>
          </a:p>
        </p:txBody>
      </p:sp>
      <p:sp>
        <p:nvSpPr>
          <p:cNvPr id="3" name="Content Placeholder 2">
            <a:extLst>
              <a:ext uri="{FF2B5EF4-FFF2-40B4-BE49-F238E27FC236}">
                <a16:creationId xmlns:a16="http://schemas.microsoft.com/office/drawing/2014/main" id="{F3ED6E19-3584-054A-919F-767882A8A251}"/>
              </a:ext>
            </a:extLst>
          </p:cNvPr>
          <p:cNvSpPr>
            <a:spLocks noGrp="1"/>
          </p:cNvSpPr>
          <p:nvPr>
            <p:ph idx="1"/>
          </p:nvPr>
        </p:nvSpPr>
        <p:spPr/>
        <p:txBody>
          <a:bodyPr/>
          <a:lstStyle/>
          <a:p>
            <a:pPr>
              <a:lnSpc>
                <a:spcPct val="100000"/>
              </a:lnSpc>
            </a:pPr>
            <a:r>
              <a:rPr lang="en-US" dirty="0">
                <a:solidFill>
                  <a:schemeClr val="bg1"/>
                </a:solidFill>
              </a:rPr>
              <a:t>During 3</a:t>
            </a:r>
            <a:r>
              <a:rPr lang="en-US" baseline="30000" dirty="0">
                <a:solidFill>
                  <a:schemeClr val="bg1"/>
                </a:solidFill>
              </a:rPr>
              <a:t>rd</a:t>
            </a:r>
            <a:r>
              <a:rPr lang="en-US" dirty="0">
                <a:solidFill>
                  <a:schemeClr val="bg1"/>
                </a:solidFill>
              </a:rPr>
              <a:t> cycle of consolidation patient presented as a sick call with c/o 10/10 tooth/jaw pain &amp; fevers to 39C</a:t>
            </a:r>
          </a:p>
          <a:p>
            <a:pPr>
              <a:lnSpc>
                <a:spcPct val="100000"/>
              </a:lnSpc>
            </a:pPr>
            <a:r>
              <a:rPr lang="en-US" dirty="0">
                <a:solidFill>
                  <a:schemeClr val="bg1"/>
                </a:solidFill>
              </a:rPr>
              <a:t>Found to have a dental abscess requiring tooth extraction &amp; </a:t>
            </a:r>
            <a:r>
              <a:rPr lang="en-US" dirty="0" err="1">
                <a:solidFill>
                  <a:schemeClr val="bg1"/>
                </a:solidFill>
              </a:rPr>
              <a:t>antibx</a:t>
            </a:r>
            <a:endParaRPr lang="en-US" dirty="0">
              <a:solidFill>
                <a:schemeClr val="bg1"/>
              </a:solidFill>
            </a:endParaRPr>
          </a:p>
          <a:p>
            <a:pPr lvl="1">
              <a:lnSpc>
                <a:spcPct val="100000"/>
              </a:lnSpc>
            </a:pPr>
            <a:r>
              <a:rPr lang="en-US" dirty="0">
                <a:solidFill>
                  <a:schemeClr val="bg1"/>
                </a:solidFill>
              </a:rPr>
              <a:t>Coordination with oral surgery </a:t>
            </a:r>
            <a:r>
              <a:rPr lang="en-US" dirty="0">
                <a:solidFill>
                  <a:schemeClr val="bg1"/>
                </a:solidFill>
                <a:sym typeface="Wingdings" pitchFamily="2" charset="2"/>
              </a:rPr>
              <a:t> </a:t>
            </a:r>
            <a:r>
              <a:rPr lang="en-US" dirty="0" err="1">
                <a:solidFill>
                  <a:schemeClr val="bg1"/>
                </a:solidFill>
                <a:sym typeface="Wingdings" pitchFamily="2" charset="2"/>
              </a:rPr>
              <a:t>antibx</a:t>
            </a:r>
            <a:r>
              <a:rPr lang="en-US" dirty="0">
                <a:solidFill>
                  <a:schemeClr val="bg1"/>
                </a:solidFill>
                <a:sym typeface="Wingdings" pitchFamily="2" charset="2"/>
              </a:rPr>
              <a:t>, PLT transfusions with increased transfusion threshold x3 days</a:t>
            </a:r>
          </a:p>
          <a:p>
            <a:pPr lvl="1">
              <a:lnSpc>
                <a:spcPct val="100000"/>
              </a:lnSpc>
            </a:pPr>
            <a:r>
              <a:rPr lang="en-US" dirty="0">
                <a:solidFill>
                  <a:schemeClr val="bg1"/>
                </a:solidFill>
                <a:sym typeface="Wingdings" pitchFamily="2" charset="2"/>
              </a:rPr>
              <a:t>Pain management</a:t>
            </a:r>
          </a:p>
          <a:p>
            <a:pPr>
              <a:lnSpc>
                <a:spcPct val="100000"/>
              </a:lnSpc>
            </a:pPr>
            <a:r>
              <a:rPr lang="en-US" dirty="0">
                <a:solidFill>
                  <a:schemeClr val="bg1"/>
                </a:solidFill>
                <a:sym typeface="Wingdings" pitchFamily="2" charset="2"/>
              </a:rPr>
              <a:t>6/17/19 </a:t>
            </a:r>
            <a:r>
              <a:rPr lang="en-US" dirty="0" err="1">
                <a:solidFill>
                  <a:schemeClr val="bg1"/>
                </a:solidFill>
                <a:sym typeface="Wingdings" pitchFamily="2" charset="2"/>
              </a:rPr>
              <a:t>BMBx</a:t>
            </a:r>
            <a:r>
              <a:rPr lang="en-US" dirty="0">
                <a:solidFill>
                  <a:schemeClr val="bg1"/>
                </a:solidFill>
                <a:sym typeface="Wingdings" pitchFamily="2" charset="2"/>
              </a:rPr>
              <a:t> shows CR, MRD-</a:t>
            </a:r>
            <a:endParaRPr lang="en-US" dirty="0">
              <a:solidFill>
                <a:schemeClr val="bg1"/>
              </a:solidFill>
            </a:endParaRPr>
          </a:p>
        </p:txBody>
      </p:sp>
      <p:pic>
        <p:nvPicPr>
          <p:cNvPr id="6" name="Picture 5">
            <a:extLst>
              <a:ext uri="{FF2B5EF4-FFF2-40B4-BE49-F238E27FC236}">
                <a16:creationId xmlns:a16="http://schemas.microsoft.com/office/drawing/2014/main" id="{34FFDA3F-DE1F-1548-822E-7846EFD77ADD}"/>
              </a:ext>
            </a:extLst>
          </p:cNvPr>
          <p:cNvPicPr>
            <a:picLocks noChangeAspect="1"/>
          </p:cNvPicPr>
          <p:nvPr/>
        </p:nvPicPr>
        <p:blipFill>
          <a:blip r:embed="rId2"/>
          <a:stretch>
            <a:fillRect/>
          </a:stretch>
        </p:blipFill>
        <p:spPr>
          <a:xfrm>
            <a:off x="10016836" y="0"/>
            <a:ext cx="2175164" cy="743511"/>
          </a:xfrm>
          <a:prstGeom prst="rect">
            <a:avLst/>
          </a:prstGeom>
        </p:spPr>
      </p:pic>
      <p:pic>
        <p:nvPicPr>
          <p:cNvPr id="8" name="Picture 8" descr="Picture 5.png">
            <a:extLst>
              <a:ext uri="{FF2B5EF4-FFF2-40B4-BE49-F238E27FC236}">
                <a16:creationId xmlns:a16="http://schemas.microsoft.com/office/drawing/2014/main" id="{19238569-4530-5F46-A9FF-5B6E1ABDB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8192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619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Day in the Life: AML</a:t>
            </a:r>
          </a:p>
        </p:txBody>
      </p:sp>
      <p:sp>
        <p:nvSpPr>
          <p:cNvPr id="3" name="Content Placeholder 2"/>
          <p:cNvSpPr>
            <a:spLocks noGrp="1"/>
          </p:cNvSpPr>
          <p:nvPr>
            <p:ph idx="1"/>
          </p:nvPr>
        </p:nvSpPr>
        <p:spPr>
          <a:xfrm>
            <a:off x="838200" y="1069383"/>
            <a:ext cx="10515600" cy="5526626"/>
          </a:xfrm>
        </p:spPr>
        <p:txBody>
          <a:bodyPr>
            <a:noAutofit/>
          </a:bodyPr>
          <a:lstStyle/>
          <a:p>
            <a:pPr>
              <a:spcBef>
                <a:spcPts val="800"/>
              </a:spcBef>
              <a:spcAft>
                <a:spcPts val="600"/>
              </a:spcAft>
            </a:pPr>
            <a:r>
              <a:rPr lang="en-US" sz="2400" dirty="0"/>
              <a:t>20, </a:t>
            </a:r>
            <a:r>
              <a:rPr lang="en-US" sz="2400" dirty="0" err="1"/>
              <a:t>M,post</a:t>
            </a:r>
            <a:r>
              <a:rPr lang="en-US" sz="2400" dirty="0"/>
              <a:t> BMT relapse; azacitidine/venetoclax, noncompliance and usage of holistic medicines</a:t>
            </a:r>
          </a:p>
          <a:p>
            <a:pPr>
              <a:spcBef>
                <a:spcPts val="800"/>
              </a:spcBef>
              <a:spcAft>
                <a:spcPts val="600"/>
              </a:spcAft>
            </a:pPr>
            <a:r>
              <a:rPr lang="en-US" sz="2400" dirty="0"/>
              <a:t>83 M, </a:t>
            </a:r>
            <a:r>
              <a:rPr lang="en-US" sz="2400" dirty="0" err="1"/>
              <a:t>venetoclax</a:t>
            </a:r>
            <a:r>
              <a:rPr lang="en-US" sz="2400" dirty="0"/>
              <a:t>/decitabine, constipation</a:t>
            </a:r>
          </a:p>
          <a:p>
            <a:pPr>
              <a:spcBef>
                <a:spcPts val="800"/>
              </a:spcBef>
              <a:spcAft>
                <a:spcPts val="600"/>
              </a:spcAft>
            </a:pPr>
            <a:r>
              <a:rPr lang="en-US" sz="2400" dirty="0"/>
              <a:t>24 F, Post-BMT patient, relapsed after one year, decided to go holistic therapy after relapse</a:t>
            </a:r>
          </a:p>
          <a:p>
            <a:pPr>
              <a:spcBef>
                <a:spcPts val="800"/>
              </a:spcBef>
              <a:spcAft>
                <a:spcPts val="600"/>
              </a:spcAft>
            </a:pPr>
            <a:r>
              <a:rPr lang="en-US" sz="2400" dirty="0"/>
              <a:t>22 M, Pre BMT conditioning, homeless/extensive illicit drug use</a:t>
            </a:r>
          </a:p>
          <a:p>
            <a:pPr>
              <a:spcBef>
                <a:spcPts val="800"/>
              </a:spcBef>
              <a:spcAft>
                <a:spcPts val="600"/>
              </a:spcAft>
            </a:pPr>
            <a:r>
              <a:rPr lang="en-US" sz="2400" dirty="0"/>
              <a:t>54 F, </a:t>
            </a:r>
            <a:r>
              <a:rPr lang="en-US" sz="2400" dirty="0" err="1"/>
              <a:t>azacitidine</a:t>
            </a:r>
            <a:r>
              <a:rPr lang="en-US" sz="2400" dirty="0"/>
              <a:t>, pain control</a:t>
            </a:r>
          </a:p>
          <a:p>
            <a:pPr>
              <a:spcBef>
                <a:spcPts val="800"/>
              </a:spcBef>
              <a:spcAft>
                <a:spcPts val="600"/>
              </a:spcAft>
            </a:pPr>
            <a:r>
              <a:rPr lang="en-US" sz="2400" dirty="0"/>
              <a:t>76 M, </a:t>
            </a:r>
            <a:r>
              <a:rPr lang="en-US" sz="2400" dirty="0" err="1"/>
              <a:t>Ruxolitinib</a:t>
            </a:r>
            <a:r>
              <a:rPr lang="en-US" sz="2400" dirty="0"/>
              <a:t> and azacitidine, positive and always comes prepared to engage</a:t>
            </a:r>
          </a:p>
          <a:p>
            <a:pPr>
              <a:spcBef>
                <a:spcPts val="800"/>
              </a:spcBef>
              <a:spcAft>
                <a:spcPts val="600"/>
              </a:spcAft>
            </a:pPr>
            <a:r>
              <a:rPr lang="en-US" sz="2400" dirty="0"/>
              <a:t>82 M, azacitidine, sweetest patient and wife</a:t>
            </a:r>
          </a:p>
          <a:p>
            <a:pPr>
              <a:spcBef>
                <a:spcPts val="800"/>
              </a:spcBef>
              <a:spcAft>
                <a:spcPts val="600"/>
              </a:spcAft>
            </a:pPr>
            <a:r>
              <a:rPr lang="en-US" sz="2400" dirty="0"/>
              <a:t> 62, F, nivolumab, amazing attitude</a:t>
            </a:r>
          </a:p>
        </p:txBody>
      </p:sp>
    </p:spTree>
    <p:extLst>
      <p:ext uri="{BB962C8B-B14F-4D97-AF65-F5344CB8AC3E}">
        <p14:creationId xmlns:p14="http://schemas.microsoft.com/office/powerpoint/2010/main" val="63618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729916" y="1369194"/>
            <a:ext cx="10732168" cy="411961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Special Issues in Oncology Care</a:t>
            </a: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3200" b="0" i="0" u="none" strike="noStrike" kern="1200" cap="none" spc="0" normalizeH="0" baseline="0" noProof="0" dirty="0">
                <a:ln>
                  <a:noFill/>
                </a:ln>
                <a:solidFill>
                  <a:srgbClr val="002656"/>
                </a:solidFill>
                <a:effectLst/>
                <a:uLnTx/>
                <a:uFillTx/>
                <a:latin typeface="Arial" panose="020B0604020202020204"/>
                <a:ea typeface="+mn-ea"/>
                <a:cs typeface="+mn-cs"/>
              </a:rPr>
              <a:t>Clinical research opportunities offering </a:t>
            </a:r>
            <a:br>
              <a:rPr kumimoji="0" lang="en-US" sz="3200" b="0" i="0" u="none" strike="noStrike" kern="1200" cap="none" spc="0" normalizeH="0" baseline="0" noProof="0" dirty="0">
                <a:ln>
                  <a:noFill/>
                </a:ln>
                <a:solidFill>
                  <a:srgbClr val="002656"/>
                </a:solidFill>
                <a:effectLst/>
                <a:uLnTx/>
                <a:uFillTx/>
                <a:latin typeface="Arial" panose="020B0604020202020204"/>
                <a:ea typeface="+mn-ea"/>
                <a:cs typeface="+mn-cs"/>
              </a:rPr>
            </a:br>
            <a:r>
              <a:rPr kumimoji="0" lang="en-US" sz="3200" b="0" i="0" u="none" strike="noStrike" kern="1200" cap="none" spc="0" normalizeH="0" baseline="0" noProof="0" dirty="0">
                <a:ln>
                  <a:noFill/>
                </a:ln>
                <a:solidFill>
                  <a:srgbClr val="002656"/>
                </a:solidFill>
                <a:effectLst/>
                <a:uLnTx/>
                <a:uFillTx/>
                <a:latin typeface="Arial" panose="020B0604020202020204"/>
                <a:ea typeface="+mn-ea"/>
                <a:cs typeface="+mn-cs"/>
              </a:rPr>
              <a:t>important new options for patients</a:t>
            </a:r>
          </a:p>
        </p:txBody>
      </p:sp>
    </p:spTree>
    <p:extLst>
      <p:ext uri="{BB962C8B-B14F-4D97-AF65-F5344CB8AC3E}">
        <p14:creationId xmlns:p14="http://schemas.microsoft.com/office/powerpoint/2010/main" val="847739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729916" y="1369194"/>
            <a:ext cx="10732168" cy="411961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Keynote Session: </a:t>
            </a:r>
            <a:b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b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Acute Myeloid Leukemia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srgbClr val="002656"/>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656"/>
                </a:solidFill>
                <a:effectLst/>
                <a:uLnTx/>
                <a:uFillTx/>
                <a:latin typeface="Arial" panose="020B0604020202020204"/>
                <a:ea typeface="+mn-ea"/>
                <a:cs typeface="+mn-cs"/>
              </a:rPr>
              <a:t>Venetoclax Combinations</a:t>
            </a:r>
          </a:p>
        </p:txBody>
      </p:sp>
    </p:spTree>
    <p:extLst>
      <p:ext uri="{BB962C8B-B14F-4D97-AF65-F5344CB8AC3E}">
        <p14:creationId xmlns:p14="http://schemas.microsoft.com/office/powerpoint/2010/main" val="4094811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Powerpoint template">
  <a:themeElements>
    <a:clrScheme name="MSK Color Palette">
      <a:dk1>
        <a:sysClr val="windowText" lastClr="000000"/>
      </a:dk1>
      <a:lt1>
        <a:sysClr val="window" lastClr="FFFFFF"/>
      </a:lt1>
      <a:dk2>
        <a:srgbClr val="737373"/>
      </a:dk2>
      <a:lt2>
        <a:srgbClr val="B3B3A6"/>
      </a:lt2>
      <a:accent1>
        <a:srgbClr val="2986E2"/>
      </a:accent1>
      <a:accent2>
        <a:srgbClr val="F26529"/>
      </a:accent2>
      <a:accent3>
        <a:srgbClr val="FFF5BC"/>
      </a:accent3>
      <a:accent4>
        <a:srgbClr val="737373"/>
      </a:accent4>
      <a:accent5>
        <a:srgbClr val="B3B3A6"/>
      </a:accent5>
      <a:accent6>
        <a:srgbClr val="2875B4"/>
      </a:accent6>
      <a:hlink>
        <a:srgbClr val="00BDF2"/>
      </a:hlink>
      <a:folHlink>
        <a:srgbClr val="9BDCFF"/>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491</TotalTime>
  <Words>5245</Words>
  <Application>Microsoft Macintosh PowerPoint</Application>
  <PresentationFormat>Widescreen</PresentationFormat>
  <Paragraphs>684</Paragraphs>
  <Slides>80</Slides>
  <Notes>33</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80</vt:i4>
      </vt:variant>
    </vt:vector>
  </HeadingPairs>
  <TitlesOfParts>
    <vt:vector size="99" baseType="lpstr">
      <vt:lpstr>Arial Unicode MS</vt:lpstr>
      <vt:lpstr>Arial</vt:lpstr>
      <vt:lpstr>Arial (Body)</vt:lpstr>
      <vt:lpstr>Calibri</vt:lpstr>
      <vt:lpstr>Calibri Light</vt:lpstr>
      <vt:lpstr>Corbel</vt:lpstr>
      <vt:lpstr>Gill Sans</vt:lpstr>
      <vt:lpstr>Gill Sans Light</vt:lpstr>
      <vt:lpstr>Gill Sans MT</vt:lpstr>
      <vt:lpstr>Times New Roman</vt:lpstr>
      <vt:lpstr>Office Theme</vt:lpstr>
      <vt:lpstr>1_Office Theme</vt:lpstr>
      <vt:lpstr>Parcel</vt:lpstr>
      <vt:lpstr>Blank Presentation</vt:lpstr>
      <vt:lpstr>Showroom</vt:lpstr>
      <vt:lpstr>Powerpoint template</vt:lpstr>
      <vt:lpstr>3_Office Theme</vt:lpstr>
      <vt:lpstr>2_Office Theme</vt:lpstr>
      <vt:lpstr>1_Showroom</vt:lpstr>
      <vt:lpstr>PowerPoint Presentation</vt:lpstr>
      <vt:lpstr>Disclosures for Rhonda Hewitt, MSN, RN, ANP-BC, AOCNP</vt:lpstr>
      <vt:lpstr>Disclosures for Daniel A Pollyea, MD</vt:lpstr>
      <vt:lpstr>Disclosures for Eytan M Stein, MD</vt:lpstr>
      <vt:lpstr>Disclosures for Lauren Ziskind,  APN, NP-C, OCN</vt:lpstr>
      <vt:lpstr>Approximately how many patients with the following types of cancer have you interacted with over the past year?</vt:lpstr>
      <vt:lpstr>Day in the Life: AML</vt:lpstr>
      <vt:lpstr>Day in the Life: AML</vt:lpstr>
      <vt:lpstr>PowerPoint Presentation</vt:lpstr>
      <vt:lpstr>PowerPoint Presentation</vt:lpstr>
      <vt:lpstr>The Reality for Older AML Patients</vt:lpstr>
      <vt:lpstr>Ms Hewitt Case #1</vt:lpstr>
      <vt:lpstr>Ms Hewitt Case #1</vt:lpstr>
      <vt:lpstr>Ms Hewitt Case #1</vt:lpstr>
      <vt:lpstr>Venetoclax Combinations  in Older Patients</vt:lpstr>
      <vt:lpstr>BCL-2 Family Proteins Mediate Apoptosis</vt:lpstr>
      <vt:lpstr>Cells Use the BCL-2 Family of Proteins  to Decide Whether to Die or to Survive</vt:lpstr>
      <vt:lpstr>Rationale for BCL-2 Inhibition in AML</vt:lpstr>
      <vt:lpstr>BCL-2 Inhibition Impacts  Leukemia Stem Cells (LSCs)</vt:lpstr>
      <vt:lpstr>Venetoclax + Azacitidine Specifically Targets Untreated LSCs by Altering Metabolism</vt:lpstr>
      <vt:lpstr>Pre-Venetoclax BCL-2 Inhibitor Clinical Trials in AML</vt:lpstr>
      <vt:lpstr>Venetoclax (ABT-199) Is a Potent,  Selective Inhibitor of BCL-2</vt:lpstr>
      <vt:lpstr>Single Agent Venetoclax in R/R AML</vt:lpstr>
      <vt:lpstr>Venetoclax Plus LDAC in Newly Diagnosed Elderly AML Patients</vt:lpstr>
      <vt:lpstr>Venetoclax Plus a Hypomethylator in Newly Diagnosed Elderly AML Patients</vt:lpstr>
      <vt:lpstr>High Response Rates That Occur Rapidly</vt:lpstr>
      <vt:lpstr>Responses Occur Across the AML Landscape</vt:lpstr>
      <vt:lpstr>PowerPoint Presentation</vt:lpstr>
      <vt:lpstr>Responses in Various Settings</vt:lpstr>
      <vt:lpstr>Real World vs Ideal World</vt:lpstr>
      <vt:lpstr>Fantasy World</vt:lpstr>
      <vt:lpstr>Future Directions: Combination Therapies</vt:lpstr>
      <vt:lpstr>Future Directions: New Settings</vt:lpstr>
      <vt:lpstr>Ms Hewitt Case #1</vt:lpstr>
      <vt:lpstr>Ms Hewitt Case #1</vt:lpstr>
      <vt:lpstr>Ms Hewitt Case #1</vt:lpstr>
      <vt:lpstr>Ms Ziskind Case  </vt:lpstr>
      <vt:lpstr>Diagnosis</vt:lpstr>
      <vt:lpstr>Treatment</vt:lpstr>
      <vt:lpstr>counseling/education</vt:lpstr>
      <vt:lpstr>Side effects/toxicities</vt:lpstr>
      <vt:lpstr>Follow-up</vt:lpstr>
      <vt:lpstr>PowerPoint Presentation</vt:lpstr>
      <vt:lpstr>MS ziskind Case </vt:lpstr>
      <vt:lpstr>Diagnosis</vt:lpstr>
      <vt:lpstr>Treatment</vt:lpstr>
      <vt:lpstr>counseling/education</vt:lpstr>
      <vt:lpstr>Side effects/toxicities</vt:lpstr>
      <vt:lpstr>Follow-up</vt:lpstr>
      <vt:lpstr>Inhibitors of Mutant FLT3 and Mutant IDH</vt:lpstr>
      <vt:lpstr>Patient Case</vt:lpstr>
      <vt:lpstr>Patient Case (continued)</vt:lpstr>
      <vt:lpstr>FLT3</vt:lpstr>
      <vt:lpstr>Phase 3 RATIFY Study: Chemotherapy ±  Midostaurin in Newly Diagnosed AML1</vt:lpstr>
      <vt:lpstr>PowerPoint Presentation</vt:lpstr>
      <vt:lpstr>Patient Case (continued)</vt:lpstr>
      <vt:lpstr>Gilteritinib – Phase III ADMIRAL Study</vt:lpstr>
      <vt:lpstr>ADMIRAL: Overall Survival (ITT Population: N=371)</vt:lpstr>
      <vt:lpstr>Patient Case, Continued</vt:lpstr>
      <vt:lpstr>Patient Case – IDH Mutation</vt:lpstr>
      <vt:lpstr>IDH2m and IDH1m: Distinct Genetically Defined Populations</vt:lpstr>
      <vt:lpstr>IDH in AML</vt:lpstr>
      <vt:lpstr>Chemotherapy</vt:lpstr>
      <vt:lpstr>Differentiation Therapy</vt:lpstr>
      <vt:lpstr>Approved IDH Inhibitors in AML</vt:lpstr>
      <vt:lpstr>Enasidenib – Response Over Time</vt:lpstr>
      <vt:lpstr>Overall Survival – All R/R Patients</vt:lpstr>
      <vt:lpstr>Case Continued</vt:lpstr>
      <vt:lpstr>Differentiation Syndrome</vt:lpstr>
      <vt:lpstr>Management of IDH-DS</vt:lpstr>
      <vt:lpstr>Case Continued</vt:lpstr>
      <vt:lpstr>Improving Survival with FLT3 and IDH Inhibitors</vt:lpstr>
      <vt:lpstr>PowerPoint Presentation</vt:lpstr>
      <vt:lpstr>Ms Hewitt Case #3</vt:lpstr>
      <vt:lpstr>Ms Hewitt Case #3</vt:lpstr>
      <vt:lpstr>Ms Hewitt Case #3</vt:lpstr>
      <vt:lpstr>Ms Hewitt Case #3</vt:lpstr>
      <vt:lpstr>Ms Hewitt Case #3</vt:lpstr>
      <vt:lpstr>Ms Hewitt Case #3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Kyriaki Tsaganis</cp:lastModifiedBy>
  <cp:revision>77</cp:revision>
  <cp:lastPrinted>2019-02-22T23:35:19Z</cp:lastPrinted>
  <dcterms:created xsi:type="dcterms:W3CDTF">2019-01-10T16:49:45Z</dcterms:created>
  <dcterms:modified xsi:type="dcterms:W3CDTF">2019-11-13T16:57:23Z</dcterms:modified>
</cp:coreProperties>
</file>