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700" r:id="rId3"/>
    <p:sldMasterId id="2147483718" r:id="rId4"/>
    <p:sldMasterId id="2147483746" r:id="rId5"/>
  </p:sldMasterIdLst>
  <p:notesMasterIdLst>
    <p:notesMasterId r:id="rId61"/>
  </p:notesMasterIdLst>
  <p:sldIdLst>
    <p:sldId id="267" r:id="rId6"/>
    <p:sldId id="3166" r:id="rId7"/>
    <p:sldId id="542" r:id="rId8"/>
    <p:sldId id="3155" r:id="rId9"/>
    <p:sldId id="259" r:id="rId10"/>
    <p:sldId id="260" r:id="rId11"/>
    <p:sldId id="261" r:id="rId12"/>
    <p:sldId id="262" r:id="rId13"/>
    <p:sldId id="3156" r:id="rId14"/>
    <p:sldId id="256" r:id="rId15"/>
    <p:sldId id="264" r:id="rId16"/>
    <p:sldId id="257" r:id="rId17"/>
    <p:sldId id="258" r:id="rId18"/>
    <p:sldId id="3157" r:id="rId19"/>
    <p:sldId id="3158" r:id="rId20"/>
    <p:sldId id="265" r:id="rId21"/>
    <p:sldId id="3164" r:id="rId22"/>
    <p:sldId id="3159" r:id="rId23"/>
    <p:sldId id="455" r:id="rId24"/>
    <p:sldId id="614" r:id="rId25"/>
    <p:sldId id="877" r:id="rId26"/>
    <p:sldId id="887" r:id="rId27"/>
    <p:sldId id="3160" r:id="rId28"/>
    <p:sldId id="619" r:id="rId29"/>
    <p:sldId id="621" r:id="rId30"/>
    <p:sldId id="888" r:id="rId31"/>
    <p:sldId id="431" r:id="rId32"/>
    <p:sldId id="3161" r:id="rId33"/>
    <p:sldId id="861" r:id="rId34"/>
    <p:sldId id="909" r:id="rId35"/>
    <p:sldId id="917" r:id="rId36"/>
    <p:sldId id="924" r:id="rId37"/>
    <p:sldId id="864" r:id="rId38"/>
    <p:sldId id="3162" r:id="rId39"/>
    <p:sldId id="314" r:id="rId40"/>
    <p:sldId id="435" r:id="rId41"/>
    <p:sldId id="438" r:id="rId42"/>
    <p:sldId id="454" r:id="rId43"/>
    <p:sldId id="890" r:id="rId44"/>
    <p:sldId id="304" r:id="rId45"/>
    <p:sldId id="647" r:id="rId46"/>
    <p:sldId id="3163" r:id="rId47"/>
    <p:sldId id="271" r:id="rId48"/>
    <p:sldId id="272" r:id="rId49"/>
    <p:sldId id="273" r:id="rId50"/>
    <p:sldId id="274" r:id="rId51"/>
    <p:sldId id="275" r:id="rId52"/>
    <p:sldId id="276" r:id="rId53"/>
    <p:sldId id="277" r:id="rId54"/>
    <p:sldId id="3165" r:id="rId55"/>
    <p:sldId id="543" r:id="rId56"/>
    <p:sldId id="545" r:id="rId57"/>
    <p:sldId id="648" r:id="rId58"/>
    <p:sldId id="889" r:id="rId59"/>
    <p:sldId id="26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56208-CB67-3A42-B641-664CEBD33555}" v="1" dt="2019-11-13T17:00:01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0"/>
    <p:restoredTop sz="94675"/>
  </p:normalViewPr>
  <p:slideViewPr>
    <p:cSldViewPr snapToGrid="0" snapToObjects="1">
      <p:cViewPr varScale="1">
        <p:scale>
          <a:sx n="99" d="100"/>
          <a:sy n="99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iaki Tsaganis" userId="1f2818a1-fb25-4bcc-a33e-eeea456b3642" providerId="ADAL" clId="{5D556208-CB67-3A42-B641-664CEBD33555}"/>
    <pc:docChg chg="addSld delSld modSld delMainMaster">
      <pc:chgData name="Kyriaki Tsaganis" userId="1f2818a1-fb25-4bcc-a33e-eeea456b3642" providerId="ADAL" clId="{5D556208-CB67-3A42-B641-664CEBD33555}" dt="2019-11-13T17:00:33.263" v="23" actId="2696"/>
      <pc:docMkLst>
        <pc:docMk/>
      </pc:docMkLst>
      <pc:sldChg chg="del">
        <pc:chgData name="Kyriaki Tsaganis" userId="1f2818a1-fb25-4bcc-a33e-eeea456b3642" providerId="ADAL" clId="{5D556208-CB67-3A42-B641-664CEBD33555}" dt="2019-11-13T17:00:22.661" v="1" actId="2696"/>
        <pc:sldMkLst>
          <pc:docMk/>
          <pc:sldMk cId="225367281" sldId="279"/>
        </pc:sldMkLst>
      </pc:sldChg>
      <pc:sldChg chg="del">
        <pc:chgData name="Kyriaki Tsaganis" userId="1f2818a1-fb25-4bcc-a33e-eeea456b3642" providerId="ADAL" clId="{5D556208-CB67-3A42-B641-664CEBD33555}" dt="2019-11-13T17:00:22.672" v="2" actId="2696"/>
        <pc:sldMkLst>
          <pc:docMk/>
          <pc:sldMk cId="2445683409" sldId="289"/>
        </pc:sldMkLst>
      </pc:sldChg>
      <pc:sldChg chg="del">
        <pc:chgData name="Kyriaki Tsaganis" userId="1f2818a1-fb25-4bcc-a33e-eeea456b3642" providerId="ADAL" clId="{5D556208-CB67-3A42-B641-664CEBD33555}" dt="2019-11-13T17:00:22.684" v="3" actId="2696"/>
        <pc:sldMkLst>
          <pc:docMk/>
          <pc:sldMk cId="3400421764" sldId="290"/>
        </pc:sldMkLst>
      </pc:sldChg>
      <pc:sldChg chg="del">
        <pc:chgData name="Kyriaki Tsaganis" userId="1f2818a1-fb25-4bcc-a33e-eeea456b3642" providerId="ADAL" clId="{5D556208-CB67-3A42-B641-664CEBD33555}" dt="2019-11-13T17:00:22.702" v="4" actId="2696"/>
        <pc:sldMkLst>
          <pc:docMk/>
          <pc:sldMk cId="1370479080" sldId="291"/>
        </pc:sldMkLst>
      </pc:sldChg>
      <pc:sldChg chg="del">
        <pc:chgData name="Kyriaki Tsaganis" userId="1f2818a1-fb25-4bcc-a33e-eeea456b3642" providerId="ADAL" clId="{5D556208-CB67-3A42-B641-664CEBD33555}" dt="2019-11-13T17:00:33.189" v="5" actId="2696"/>
        <pc:sldMkLst>
          <pc:docMk/>
          <pc:sldMk cId="542969905" sldId="292"/>
        </pc:sldMkLst>
      </pc:sldChg>
      <pc:sldChg chg="del">
        <pc:chgData name="Kyriaki Tsaganis" userId="1f2818a1-fb25-4bcc-a33e-eeea456b3642" providerId="ADAL" clId="{5D556208-CB67-3A42-B641-664CEBD33555}" dt="2019-11-13T17:00:33.202" v="6" actId="2696"/>
        <pc:sldMkLst>
          <pc:docMk/>
          <pc:sldMk cId="1873528004" sldId="293"/>
        </pc:sldMkLst>
      </pc:sldChg>
      <pc:sldChg chg="del">
        <pc:chgData name="Kyriaki Tsaganis" userId="1f2818a1-fb25-4bcc-a33e-eeea456b3642" providerId="ADAL" clId="{5D556208-CB67-3A42-B641-664CEBD33555}" dt="2019-11-13T17:00:33.214" v="7" actId="2696"/>
        <pc:sldMkLst>
          <pc:docMk/>
          <pc:sldMk cId="337001773" sldId="294"/>
        </pc:sldMkLst>
      </pc:sldChg>
      <pc:sldChg chg="del">
        <pc:chgData name="Kyriaki Tsaganis" userId="1f2818a1-fb25-4bcc-a33e-eeea456b3642" providerId="ADAL" clId="{5D556208-CB67-3A42-B641-664CEBD33555}" dt="2019-11-13T17:00:33.227" v="8" actId="2696"/>
        <pc:sldMkLst>
          <pc:docMk/>
          <pc:sldMk cId="1135306385" sldId="295"/>
        </pc:sldMkLst>
      </pc:sldChg>
      <pc:sldChg chg="del">
        <pc:chgData name="Kyriaki Tsaganis" userId="1f2818a1-fb25-4bcc-a33e-eeea456b3642" providerId="ADAL" clId="{5D556208-CB67-3A42-B641-664CEBD33555}" dt="2019-11-13T17:00:33.248" v="9" actId="2696"/>
        <pc:sldMkLst>
          <pc:docMk/>
          <pc:sldMk cId="334533425" sldId="296"/>
        </pc:sldMkLst>
      </pc:sldChg>
      <pc:sldChg chg="add">
        <pc:chgData name="Kyriaki Tsaganis" userId="1f2818a1-fb25-4bcc-a33e-eeea456b3642" providerId="ADAL" clId="{5D556208-CB67-3A42-B641-664CEBD33555}" dt="2019-11-13T17:00:01.208" v="0"/>
        <pc:sldMkLst>
          <pc:docMk/>
          <pc:sldMk cId="369533658" sldId="542"/>
        </pc:sldMkLst>
      </pc:sldChg>
      <pc:sldChg chg="add">
        <pc:chgData name="Kyriaki Tsaganis" userId="1f2818a1-fb25-4bcc-a33e-eeea456b3642" providerId="ADAL" clId="{5D556208-CB67-3A42-B641-664CEBD33555}" dt="2019-11-13T17:00:01.208" v="0"/>
        <pc:sldMkLst>
          <pc:docMk/>
          <pc:sldMk cId="3464072954" sldId="3166"/>
        </pc:sldMkLst>
      </pc:sldChg>
      <pc:sldMasterChg chg="del delSldLayout">
        <pc:chgData name="Kyriaki Tsaganis" userId="1f2818a1-fb25-4bcc-a33e-eeea456b3642" providerId="ADAL" clId="{5D556208-CB67-3A42-B641-664CEBD33555}" dt="2019-11-13T17:00:33.263" v="23" actId="2696"/>
        <pc:sldMasterMkLst>
          <pc:docMk/>
          <pc:sldMasterMk cId="582539190" sldId="2147483686"/>
        </pc:sldMasterMkLst>
        <pc:sldLayoutChg chg="del">
          <pc:chgData name="Kyriaki Tsaganis" userId="1f2818a1-fb25-4bcc-a33e-eeea456b3642" providerId="ADAL" clId="{5D556208-CB67-3A42-B641-664CEBD33555}" dt="2019-11-13T17:00:33.249" v="10" actId="2696"/>
          <pc:sldLayoutMkLst>
            <pc:docMk/>
            <pc:sldMasterMk cId="582539190" sldId="2147483686"/>
            <pc:sldLayoutMk cId="2061240277" sldId="2147483687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0" v="11" actId="2696"/>
          <pc:sldLayoutMkLst>
            <pc:docMk/>
            <pc:sldMasterMk cId="582539190" sldId="2147483686"/>
            <pc:sldLayoutMk cId="1133100120" sldId="2147483688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1" v="12" actId="2696"/>
          <pc:sldLayoutMkLst>
            <pc:docMk/>
            <pc:sldMasterMk cId="582539190" sldId="2147483686"/>
            <pc:sldLayoutMk cId="453443748" sldId="2147483689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2" v="13" actId="2696"/>
          <pc:sldLayoutMkLst>
            <pc:docMk/>
            <pc:sldMasterMk cId="582539190" sldId="2147483686"/>
            <pc:sldLayoutMk cId="3065498023" sldId="2147483690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3" v="14" actId="2696"/>
          <pc:sldLayoutMkLst>
            <pc:docMk/>
            <pc:sldMasterMk cId="582539190" sldId="2147483686"/>
            <pc:sldLayoutMk cId="132944806" sldId="2147483691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4" v="15" actId="2696"/>
          <pc:sldLayoutMkLst>
            <pc:docMk/>
            <pc:sldMasterMk cId="582539190" sldId="2147483686"/>
            <pc:sldLayoutMk cId="3420240518" sldId="2147483692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5" v="16" actId="2696"/>
          <pc:sldLayoutMkLst>
            <pc:docMk/>
            <pc:sldMasterMk cId="582539190" sldId="2147483686"/>
            <pc:sldLayoutMk cId="2785465263" sldId="2147483693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6" v="17" actId="2696"/>
          <pc:sldLayoutMkLst>
            <pc:docMk/>
            <pc:sldMasterMk cId="582539190" sldId="2147483686"/>
            <pc:sldLayoutMk cId="3494730023" sldId="2147483694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7" v="18" actId="2696"/>
          <pc:sldLayoutMkLst>
            <pc:docMk/>
            <pc:sldMasterMk cId="582539190" sldId="2147483686"/>
            <pc:sldLayoutMk cId="12293939" sldId="2147483695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8" v="19" actId="2696"/>
          <pc:sldLayoutMkLst>
            <pc:docMk/>
            <pc:sldMasterMk cId="582539190" sldId="2147483686"/>
            <pc:sldLayoutMk cId="585800041" sldId="2147483696"/>
          </pc:sldLayoutMkLst>
        </pc:sldLayoutChg>
        <pc:sldLayoutChg chg="del">
          <pc:chgData name="Kyriaki Tsaganis" userId="1f2818a1-fb25-4bcc-a33e-eeea456b3642" providerId="ADAL" clId="{5D556208-CB67-3A42-B641-664CEBD33555}" dt="2019-11-13T17:00:33.259" v="20" actId="2696"/>
          <pc:sldLayoutMkLst>
            <pc:docMk/>
            <pc:sldMasterMk cId="582539190" sldId="2147483686"/>
            <pc:sldLayoutMk cId="119837004" sldId="2147483697"/>
          </pc:sldLayoutMkLst>
        </pc:sldLayoutChg>
        <pc:sldLayoutChg chg="del">
          <pc:chgData name="Kyriaki Tsaganis" userId="1f2818a1-fb25-4bcc-a33e-eeea456b3642" providerId="ADAL" clId="{5D556208-CB67-3A42-B641-664CEBD33555}" dt="2019-11-13T17:00:33.260" v="21" actId="2696"/>
          <pc:sldLayoutMkLst>
            <pc:docMk/>
            <pc:sldMasterMk cId="582539190" sldId="2147483686"/>
            <pc:sldLayoutMk cId="1787328452" sldId="2147483698"/>
          </pc:sldLayoutMkLst>
        </pc:sldLayoutChg>
        <pc:sldLayoutChg chg="del">
          <pc:chgData name="Kyriaki Tsaganis" userId="1f2818a1-fb25-4bcc-a33e-eeea456b3642" providerId="ADAL" clId="{5D556208-CB67-3A42-B641-664CEBD33555}" dt="2019-11-13T17:00:33.261" v="22" actId="2696"/>
          <pc:sldLayoutMkLst>
            <pc:docMk/>
            <pc:sldMasterMk cId="582539190" sldId="2147483686"/>
            <pc:sldLayoutMk cId="286290102" sldId="214748369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A1496-F1EC-3143-B77E-557AEF97A4F5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FC7F-B276-264F-8B26-AAD833F0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34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6383C-86F8-4F50-871D-51EDE0EBE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32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C53C9-63E1-44DB-9363-1DBB1B42FB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964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5538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043344" cy="4654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29"/>
            <a:ext cx="3043344" cy="4654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78132" y="8842029"/>
            <a:ext cx="3043344" cy="46545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DE2CB-08B5-479E-98F6-1BB61067F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82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6383C-86F8-4F50-871D-51EDE0EBE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7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16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9C3B-1335-AB49-9154-0E3C879F13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2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9C3B-1335-AB49-9154-0E3C879F13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4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4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3D48E-CB22-493F-9E43-001A324F4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37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0903">
              <a:lnSpc>
                <a:spcPct val="120000"/>
              </a:lnSpc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4F60-D4C2-48B7-A628-9010ECD731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67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3D48E-CB22-493F-9E43-001A324F4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477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BRAF mutations are present in 5–10% of mCRC,</a:t>
            </a:r>
            <a:r>
              <a:rPr lang="en-US" sz="1800" baseline="30000" dirty="0"/>
              <a:t>1</a:t>
            </a:r>
            <a:r>
              <a:rPr lang="en-US" sz="1800" dirty="0"/>
              <a:t> the most common of these being the V600E mutation</a:t>
            </a:r>
            <a:r>
              <a:rPr lang="en-US" sz="1800" baseline="30000" dirty="0"/>
              <a:t>2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Associated with aggressive biology, short OS, and limited response to standard CT</a:t>
            </a:r>
            <a:r>
              <a:rPr lang="en-US" sz="1800" baseline="30000" dirty="0"/>
              <a:t>1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 TRIBE, FOLFOXIRI plus bevacizumab significantly improved PFS vs FOLFIRI (primary endpoint)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611C2-033B-4A2B-BAF9-0CBE812C7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0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6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701675"/>
            <a:ext cx="62420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3198" indent="-293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4151" indent="-234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3812" indent="-234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3473" indent="-234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3132" indent="-234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2793" indent="-234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2454" indent="-234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2114" indent="-234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87709-EAC2-4505-8940-50CB4DA8136F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6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C53C9-63E1-44DB-9363-1DBB1B42FB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61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9070"/>
            <a:ext cx="9144000" cy="2123615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4761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rgbClr val="5051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9070"/>
            <a:ext cx="9144000" cy="2123615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4761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rgbClr val="5051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1149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0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FD8-C2F6-4D0A-A59F-C50D34963996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845-4FCD-4416-9D8F-54D1806D9814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0CDE-EDA6-47B6-AEAF-1A33229D249B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C5ADF-52E9-4780-A078-EB357B734D7C}" type="datetime1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097B-E0E2-4B14-A54A-299CBE545577}" type="datetime1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DAB-2D82-4B21-BE24-8AEE5D5BDFB4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9E83-8EBA-4438-9AC3-C3C7A8982CCF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947-4694-409F-AF71-F430CD0D753D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EB42-297A-4DC9-B3FE-435771A2AD59}" type="datetime1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1093-6DED-4642-AAAC-1AC7CA1F5ECE}" type="datetime1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1093-6DED-4642-AAAC-1AC7CA1F5ECE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1093-6DED-4642-AAAC-1AC7CA1F5ECE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8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1093-6DED-4642-AAAC-1AC7CA1F5ECE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1093-6DED-4642-AAAC-1AC7CA1F5ECE}" type="datetime1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1093-6DED-4642-AAAC-1AC7CA1F5ECE}" type="datetime1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571B-2DAD-4CB0-8898-06911042710F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C925-DBF9-43DC-8023-2CFD1FC181FF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4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333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9327848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2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333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9327848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5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333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9327848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1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333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9327848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5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20504"/>
            <a:ext cx="11447319" cy="838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17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26" y="6526841"/>
            <a:ext cx="11445393" cy="226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" b="1">
                <a:solidFill>
                  <a:schemeClr val="bg1"/>
                </a:solidFill>
              </a:defRPr>
            </a:lvl1pPr>
            <a:lvl2pPr marL="403386" indent="0">
              <a:buNone/>
              <a:defRPr sz="1059">
                <a:solidFill>
                  <a:schemeClr val="bg1"/>
                </a:solidFill>
              </a:defRPr>
            </a:lvl2pPr>
            <a:lvl3pPr marL="806771" indent="0">
              <a:buNone/>
              <a:defRPr sz="1059">
                <a:solidFill>
                  <a:schemeClr val="bg1"/>
                </a:solidFill>
              </a:defRPr>
            </a:lvl3pPr>
            <a:lvl4pPr marL="1210157" indent="0">
              <a:buNone/>
              <a:defRPr sz="1059">
                <a:solidFill>
                  <a:schemeClr val="bg1"/>
                </a:solidFill>
              </a:defRPr>
            </a:lvl4pPr>
            <a:lvl5pPr marL="1613544" indent="0">
              <a:buNone/>
              <a:defRPr sz="105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1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8183" y="6311903"/>
            <a:ext cx="3936436" cy="390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lang="en-GB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887553">
              <a:buClr>
                <a:srgbClr val="4CB7B5"/>
              </a:buClr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29167" y="6311903"/>
            <a:ext cx="403066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7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04"/>
            <a:ext cx="12209319" cy="838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17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447319" cy="51816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spcBef>
                <a:spcPts val="0"/>
              </a:spcBef>
              <a:spcAft>
                <a:spcPts val="1059"/>
              </a:spcAft>
              <a:defRPr sz="247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059"/>
              </a:spcAft>
              <a:defRPr sz="2118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059"/>
              </a:spcAft>
              <a:defRPr sz="1765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25" y="6526841"/>
            <a:ext cx="11445394" cy="226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" b="1">
                <a:solidFill>
                  <a:schemeClr val="bg1"/>
                </a:solidFill>
              </a:defRPr>
            </a:lvl1pPr>
            <a:lvl2pPr marL="403386" indent="0">
              <a:buNone/>
              <a:defRPr sz="1059">
                <a:solidFill>
                  <a:schemeClr val="bg1"/>
                </a:solidFill>
              </a:defRPr>
            </a:lvl2pPr>
            <a:lvl3pPr marL="806771" indent="0">
              <a:buNone/>
              <a:defRPr sz="1059">
                <a:solidFill>
                  <a:schemeClr val="bg1"/>
                </a:solidFill>
              </a:defRPr>
            </a:lvl3pPr>
            <a:lvl4pPr marL="1210157" indent="0">
              <a:buNone/>
              <a:defRPr sz="1059">
                <a:solidFill>
                  <a:schemeClr val="bg1"/>
                </a:solidFill>
              </a:defRPr>
            </a:lvl4pPr>
            <a:lvl5pPr marL="1613544" indent="0">
              <a:buNone/>
              <a:defRPr sz="105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8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04"/>
            <a:ext cx="12209319" cy="838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17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447319" cy="51816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spcBef>
                <a:spcPts val="0"/>
              </a:spcBef>
              <a:spcAft>
                <a:spcPts val="1059"/>
              </a:spcAft>
              <a:defRPr sz="247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059"/>
              </a:spcAft>
              <a:defRPr sz="2118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059"/>
              </a:spcAft>
              <a:defRPr sz="1765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25" y="6526841"/>
            <a:ext cx="11445394" cy="226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" b="1">
                <a:solidFill>
                  <a:schemeClr val="bg1"/>
                </a:solidFill>
              </a:defRPr>
            </a:lvl1pPr>
            <a:lvl2pPr marL="403386" indent="0">
              <a:buNone/>
              <a:defRPr sz="1059">
                <a:solidFill>
                  <a:schemeClr val="bg1"/>
                </a:solidFill>
              </a:defRPr>
            </a:lvl2pPr>
            <a:lvl3pPr marL="806771" indent="0">
              <a:buNone/>
              <a:defRPr sz="1059">
                <a:solidFill>
                  <a:schemeClr val="bg1"/>
                </a:solidFill>
              </a:defRPr>
            </a:lvl3pPr>
            <a:lvl4pPr marL="1210157" indent="0">
              <a:buNone/>
              <a:defRPr sz="1059">
                <a:solidFill>
                  <a:schemeClr val="bg1"/>
                </a:solidFill>
              </a:defRPr>
            </a:lvl4pPr>
            <a:lvl5pPr marL="1613544" indent="0">
              <a:buNone/>
              <a:defRPr sz="105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5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04"/>
            <a:ext cx="12209319" cy="838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17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447319" cy="51816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spcBef>
                <a:spcPts val="0"/>
              </a:spcBef>
              <a:spcAft>
                <a:spcPts val="1059"/>
              </a:spcAft>
              <a:defRPr sz="247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059"/>
              </a:spcAft>
              <a:defRPr sz="2118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059"/>
              </a:spcAft>
              <a:defRPr sz="1765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25" y="6526841"/>
            <a:ext cx="11445394" cy="226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" b="1">
                <a:solidFill>
                  <a:schemeClr val="bg1"/>
                </a:solidFill>
              </a:defRPr>
            </a:lvl1pPr>
            <a:lvl2pPr marL="403386" indent="0">
              <a:buNone/>
              <a:defRPr sz="1059">
                <a:solidFill>
                  <a:schemeClr val="bg1"/>
                </a:solidFill>
              </a:defRPr>
            </a:lvl2pPr>
            <a:lvl3pPr marL="806771" indent="0">
              <a:buNone/>
              <a:defRPr sz="1059">
                <a:solidFill>
                  <a:schemeClr val="bg1"/>
                </a:solidFill>
              </a:defRPr>
            </a:lvl3pPr>
            <a:lvl4pPr marL="1210157" indent="0">
              <a:buNone/>
              <a:defRPr sz="1059">
                <a:solidFill>
                  <a:schemeClr val="bg1"/>
                </a:solidFill>
              </a:defRPr>
            </a:lvl4pPr>
            <a:lvl5pPr marL="1613544" indent="0">
              <a:buNone/>
              <a:defRPr sz="105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6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333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9327848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8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AD96-8F40-4F79-AC39-479225BE0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5B4B9-2304-47B1-AE88-098CDA974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566D-6506-461D-A127-1DF36A5B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716F6-9F16-4DAD-97DA-D408319A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3B185-AED0-4153-BAB1-9BF3DD1A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C811-B0F8-4689-928B-6FE825DC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5BD6-40BE-48ED-B23B-10AA7BB6C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53F54-BD22-41B1-8490-C311C296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B4E64-DD0E-4A77-A03B-7BDD8D0A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4DCF4-3D35-4896-9186-54A185E7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DF48-5E99-408B-B476-951835B8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1F0C7-4F8E-4040-BB11-86E7CE41F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3B106-C43B-4E67-A254-16D7A376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F92EA-4C6E-434A-9894-E7100B89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0BFD5-80D0-4439-AC80-5DDCBB2C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4D7E-260A-42EB-84B0-76E57A50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5179C-A20A-477C-9CF8-1A097668C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60C1D-70D4-4104-9CF4-54EECA604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1967-FA44-4C74-A0C3-BF541715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007B5-6866-47F7-9F5C-B6A450E2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5C22-1088-453E-9422-EFC07EDF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A054-918A-4C90-A7A7-9A16C892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F580-FECC-4A9F-BC40-A5EDB314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403DB-038A-4CA8-9453-6DD066E9A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62D92-0924-4FA0-A2CE-5759FCF9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D5183-EB48-46B1-B860-42D6E946D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3DF0C1-0823-40AB-8321-0696EC89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634CC-4C21-4324-B91F-51054D73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F6ABC-9A4E-4760-88B7-6F2310EF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2B08-DBF4-44B2-985E-341F8699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B7D07-02FE-42C2-8FA2-A6A96F8A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40639-B4C5-4717-85DB-B94CAD68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00B39-C01B-4932-865B-1CCAF439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5DA5A-EBE8-4505-888E-D3D523E5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6124B-20FA-4E3F-9DBF-838DC29B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CD3DC-54C3-471B-8748-CC0D41E3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25CB-B285-4E1C-A6F5-85694525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D933E-9B9D-43A9-B640-D894BE65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E7DD-93BB-4A2C-89F9-C22DD4352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33E97-3A26-45BB-9B2E-9E8731AA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A2F11-F89F-411C-8768-FD7C4B23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949BF-7EBE-4E72-A781-7332C8E3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8F5F-77C2-43BC-B86C-41169279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E2BDD-C10E-41FD-8F7A-8D959C98E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F5CEF-FDAC-47DE-A802-1C10A5E6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A33D0-5DF7-422F-B905-0AD6F90B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CAE10-5AB1-4093-9FBE-6CBF069A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13582-3766-46FB-863F-B62A01F3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3FC0-F131-4884-BE14-F7F8B11B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9F3EA-22E1-4170-8B38-31AF2CD61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CB5DC-80D5-44E9-86EB-464862CA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7F37-CEF8-4F0A-9ED0-67D88996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51265-8BD4-46F8-8DB2-5551F65A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BDC0E-49BC-40B8-854C-4ABBA7D74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0F988-2A35-4B2D-A300-D1719A4A0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E1858-7545-49E7-B9C8-7A4526CE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8A41-713F-4E46-9F4F-56CE9E2D74F4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93E3E-9CF0-40D6-8E01-EB34C348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26F67-EF32-4796-8931-EB390753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9154-DE3F-4F48-9D5A-5E67CBAA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56">
                <a:solidFill>
                  <a:schemeClr val="tx1"/>
                </a:solidFill>
              </a:defRPr>
            </a:lvl1pPr>
            <a:lvl2pPr>
              <a:defRPr sz="1456">
                <a:solidFill>
                  <a:schemeClr val="tx1"/>
                </a:solidFill>
              </a:defRPr>
            </a:lvl2pPr>
            <a:lvl3pPr>
              <a:defRPr sz="1456">
                <a:solidFill>
                  <a:schemeClr val="tx1"/>
                </a:solidFill>
              </a:defRPr>
            </a:lvl3pPr>
            <a:lvl4pPr>
              <a:defRPr sz="1456">
                <a:solidFill>
                  <a:schemeClr val="tx1"/>
                </a:solidFill>
              </a:defRPr>
            </a:lvl4pPr>
            <a:lvl5pPr>
              <a:defRPr sz="1456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8182" y="6311902"/>
            <a:ext cx="3936436" cy="390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lang="en-GB" sz="874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65665">
              <a:buClr>
                <a:srgbClr val="4CB7B5"/>
              </a:buClr>
            </a:pPr>
            <a:endParaRPr lang="en-US">
              <a:solidFill>
                <a:srgbClr val="595959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29169" y="6311902"/>
            <a:ext cx="4030661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874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1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image" Target="../media/image13.pn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A2A8E9-5512-2D47-94AB-9D53DE2E2E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737"/>
            <a:ext cx="1051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916FF65-E16B-BA4F-9591-6B4416106527}" type="datetimeFigureOut">
              <a:rPr lang="en-US" smtClean="0"/>
              <a:pPr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442168-F8B8-B34D-83CF-DF309AC81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656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E51829A-A666-F44E-BD42-BE63A462661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1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737"/>
            <a:ext cx="10515600" cy="521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916FF65-E16B-BA4F-9591-6B4416106527}" type="datetimeFigureOut">
              <a:rPr lang="en-US" smtClean="0"/>
              <a:pPr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442168-F8B8-B34D-83CF-DF309AC81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656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331093-6DED-4642-AAAC-1AC7CA1F5ECE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Regorafenib dose-optimisation in patients with refractory metastatic colorectal cancer (ReDOS): a randomised, multicentre, open-label, phase 2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B07A-BD21-4012-9668-F7EE1E9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63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53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433EF-EC89-4285-9086-50415508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05C4-08B2-4454-B0C6-387569312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3B438-5836-4309-AD3D-7EE1D9031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27D1-4588-49AA-9937-6FAE993BCC5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F57F-E8AC-4F6B-81E0-514293DD5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EA53-697F-42F2-8886-1901A1E51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742A-E114-4FA2-8804-3B7A6F0CD68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A3743-C771-4417-BE4E-404AEDC17643}"/>
              </a:ext>
            </a:extLst>
          </p:cNvPr>
          <p:cNvGrpSpPr/>
          <p:nvPr userDrawn="1"/>
        </p:nvGrpSpPr>
        <p:grpSpPr>
          <a:xfrm>
            <a:off x="12360675" y="109402"/>
            <a:ext cx="6432296" cy="6748598"/>
            <a:chOff x="12315112" y="-1396895"/>
            <a:chExt cx="8466521" cy="88828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8DA9F7-422B-44B9-B078-BDCD9E60F777}"/>
                </a:ext>
              </a:extLst>
            </p:cNvPr>
            <p:cNvGrpSpPr/>
            <p:nvPr userDrawn="1"/>
          </p:nvGrpSpPr>
          <p:grpSpPr>
            <a:xfrm>
              <a:off x="12315112" y="5332411"/>
              <a:ext cx="1388243" cy="1008000"/>
              <a:chOff x="12315112" y="5352365"/>
              <a:chExt cx="1388243" cy="10080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E3D2642-F648-4FBF-AE05-EFAB62A44F47}"/>
                  </a:ext>
                </a:extLst>
              </p:cNvPr>
              <p:cNvSpPr/>
              <p:nvPr userDrawn="1"/>
            </p:nvSpPr>
            <p:spPr bwMode="auto">
              <a:xfrm>
                <a:off x="12315112" y="5352365"/>
                <a:ext cx="1388243" cy="10080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10" b="1" kern="0" dirty="0">
                  <a:solidFill>
                    <a:srgbClr val="FF0000"/>
                  </a:solidFill>
                  <a:ea typeface="MS PGothic" pitchFamily="34" charset="-128"/>
                  <a:cs typeface="ヒラギノ角ゴ Pro W3"/>
                </a:endParaRPr>
              </a:p>
            </p:txBody>
          </p:sp>
          <p:sp>
            <p:nvSpPr>
              <p:cNvPr id="50" name="Rounded Rectangle 115">
                <a:extLst>
                  <a:ext uri="{FF2B5EF4-FFF2-40B4-BE49-F238E27FC236}">
                    <a16:creationId xmlns:a16="http://schemas.microsoft.com/office/drawing/2014/main" id="{90A26250-02AC-4F47-90C7-5C1F9600A9FA}"/>
                  </a:ext>
                </a:extLst>
              </p:cNvPr>
              <p:cNvSpPr/>
              <p:nvPr userDrawn="1"/>
            </p:nvSpPr>
            <p:spPr>
              <a:xfrm>
                <a:off x="12471538" y="5496365"/>
                <a:ext cx="1080000" cy="720000"/>
              </a:xfrm>
              <a:prstGeom prst="roundRect">
                <a:avLst/>
              </a:prstGeom>
              <a:solidFill>
                <a:srgbClr val="FF33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65665">
                  <a:defRPr/>
                </a:pPr>
                <a:r>
                  <a:rPr lang="en-GB" sz="874" b="1" kern="0" dirty="0">
                    <a:solidFill>
                      <a:prstClr val="white"/>
                    </a:solidFill>
                  </a:rPr>
                  <a:t>TRAST+PERT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D23085-B29D-4BE7-9827-6D82A7B9A303}"/>
                </a:ext>
              </a:extLst>
            </p:cNvPr>
            <p:cNvGrpSpPr/>
            <p:nvPr userDrawn="1"/>
          </p:nvGrpSpPr>
          <p:grpSpPr>
            <a:xfrm>
              <a:off x="12315112" y="4186860"/>
              <a:ext cx="2620060" cy="1008000"/>
              <a:chOff x="12315112" y="4189993"/>
              <a:chExt cx="2620060" cy="100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7CDF761-C323-4471-BD24-8E9653BAF2E0}"/>
                  </a:ext>
                </a:extLst>
              </p:cNvPr>
              <p:cNvSpPr/>
              <p:nvPr userDrawn="1"/>
            </p:nvSpPr>
            <p:spPr bwMode="auto">
              <a:xfrm>
                <a:off x="12315112" y="4189993"/>
                <a:ext cx="2620060" cy="10080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10" b="1" kern="0" dirty="0">
                  <a:solidFill>
                    <a:srgbClr val="FF0000"/>
                  </a:solidFill>
                  <a:ea typeface="MS PGothic" pitchFamily="34" charset="-128"/>
                  <a:cs typeface="ヒラギノ角ゴ Pro W3"/>
                </a:endParaRPr>
              </a:p>
            </p:txBody>
          </p:sp>
          <p:sp>
            <p:nvSpPr>
              <p:cNvPr id="47" name="Rounded Rectangle 115">
                <a:extLst>
                  <a:ext uri="{FF2B5EF4-FFF2-40B4-BE49-F238E27FC236}">
                    <a16:creationId xmlns:a16="http://schemas.microsoft.com/office/drawing/2014/main" id="{97A8E2F8-92C2-4A66-9943-7A1C0FF65F67}"/>
                  </a:ext>
                </a:extLst>
              </p:cNvPr>
              <p:cNvSpPr/>
              <p:nvPr userDrawn="1"/>
            </p:nvSpPr>
            <p:spPr>
              <a:xfrm>
                <a:off x="12471538" y="4333993"/>
                <a:ext cx="1080000" cy="720000"/>
              </a:xfrm>
              <a:prstGeom prst="roundRect">
                <a:avLst/>
              </a:prstGeom>
              <a:solidFill>
                <a:srgbClr val="CC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65665">
                  <a:defRPr/>
                </a:pPr>
                <a:r>
                  <a:rPr lang="en-US" sz="874" b="1" kern="0" dirty="0">
                    <a:solidFill>
                      <a:prstClr val="white"/>
                    </a:solidFill>
                  </a:rPr>
                  <a:t>T</a:t>
                </a:r>
                <a:r>
                  <a:rPr lang="en-GB" sz="874" b="1" kern="0" dirty="0">
                    <a:solidFill>
                      <a:prstClr val="white"/>
                    </a:solidFill>
                  </a:rPr>
                  <a:t>ACE</a:t>
                </a:r>
              </a:p>
            </p:txBody>
          </p:sp>
          <p:sp>
            <p:nvSpPr>
              <p:cNvPr id="48" name="Rounded Rectangle 115">
                <a:extLst>
                  <a:ext uri="{FF2B5EF4-FFF2-40B4-BE49-F238E27FC236}">
                    <a16:creationId xmlns:a16="http://schemas.microsoft.com/office/drawing/2014/main" id="{B752FEF5-20D2-4579-9340-37795692EE02}"/>
                  </a:ext>
                </a:extLst>
              </p:cNvPr>
              <p:cNvSpPr/>
              <p:nvPr userDrawn="1"/>
            </p:nvSpPr>
            <p:spPr>
              <a:xfrm>
                <a:off x="13703355" y="4333993"/>
                <a:ext cx="1080000" cy="720000"/>
              </a:xfrm>
              <a:prstGeom prst="roundRect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65665">
                  <a:defRPr/>
                </a:pPr>
                <a:r>
                  <a:rPr lang="en-US" sz="874" b="1" kern="0" dirty="0">
                    <a:solidFill>
                      <a:srgbClr val="595959"/>
                    </a:solidFill>
                  </a:rPr>
                  <a:t>S</a:t>
                </a:r>
                <a:r>
                  <a:rPr lang="en-GB" sz="874" b="1" kern="0" dirty="0">
                    <a:solidFill>
                      <a:srgbClr val="595959"/>
                    </a:solidFill>
                  </a:rPr>
                  <a:t>IRT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594778-1DB2-4739-BAB3-7F044D1EA16B}"/>
                </a:ext>
              </a:extLst>
            </p:cNvPr>
            <p:cNvGrpSpPr/>
            <p:nvPr userDrawn="1"/>
          </p:nvGrpSpPr>
          <p:grpSpPr>
            <a:xfrm>
              <a:off x="12315112" y="894207"/>
              <a:ext cx="3851877" cy="720000"/>
              <a:chOff x="12315112" y="1562287"/>
              <a:chExt cx="3851877" cy="72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94A8ED0-2FC8-48C7-8479-7ED1B09CE87D}"/>
                  </a:ext>
                </a:extLst>
              </p:cNvPr>
              <p:cNvSpPr/>
              <p:nvPr userDrawn="1"/>
            </p:nvSpPr>
            <p:spPr bwMode="auto">
              <a:xfrm>
                <a:off x="12315112" y="1728847"/>
                <a:ext cx="3851877" cy="386882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10" b="1" kern="0" dirty="0">
                  <a:solidFill>
                    <a:prstClr val="white"/>
                  </a:solidFill>
                  <a:ea typeface="MS PGothic" pitchFamily="34" charset="-128"/>
                  <a:cs typeface="ヒラギノ角ゴ Pro W3"/>
                </a:endParaRPr>
              </a:p>
            </p:txBody>
          </p:sp>
          <p:sp>
            <p:nvSpPr>
              <p:cNvPr id="43" name="Rounded Rectangle 87">
                <a:extLst>
                  <a:ext uri="{FF2B5EF4-FFF2-40B4-BE49-F238E27FC236}">
                    <a16:creationId xmlns:a16="http://schemas.microsoft.com/office/drawing/2014/main" id="{6C2566D2-E286-4FED-BA66-0DB04A8C3B67}"/>
                  </a:ext>
                </a:extLst>
              </p:cNvPr>
              <p:cNvSpPr/>
              <p:nvPr userDrawn="1"/>
            </p:nvSpPr>
            <p:spPr>
              <a:xfrm>
                <a:off x="12471538" y="1562287"/>
                <a:ext cx="1080000" cy="720000"/>
              </a:xfrm>
              <a:prstGeom prst="roundRect">
                <a:avLst/>
              </a:prstGeom>
              <a:solidFill>
                <a:srgbClr val="00A8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 err="1">
                    <a:solidFill>
                      <a:prstClr val="white"/>
                    </a:solidFill>
                  </a:rPr>
                  <a:t>Cetux</a:t>
                </a:r>
                <a:endParaRPr lang="en-GB" sz="874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ounded Rectangle 104">
                <a:extLst>
                  <a:ext uri="{FF2B5EF4-FFF2-40B4-BE49-F238E27FC236}">
                    <a16:creationId xmlns:a16="http://schemas.microsoft.com/office/drawing/2014/main" id="{BD039532-5241-4471-8A30-B14E5317748B}"/>
                  </a:ext>
                </a:extLst>
              </p:cNvPr>
              <p:cNvSpPr/>
              <p:nvPr userDrawn="1"/>
            </p:nvSpPr>
            <p:spPr>
              <a:xfrm>
                <a:off x="13703355" y="1562287"/>
                <a:ext cx="1080000" cy="720000"/>
              </a:xfrm>
              <a:prstGeom prst="roundRect">
                <a:avLst/>
              </a:prstGeom>
              <a:solidFill>
                <a:srgbClr val="00DE6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 err="1">
                    <a:solidFill>
                      <a:srgbClr val="595959"/>
                    </a:solidFill>
                  </a:rPr>
                  <a:t>Cetux</a:t>
                </a:r>
                <a:r>
                  <a:rPr lang="en-GB" sz="874" b="1" kern="0" dirty="0">
                    <a:solidFill>
                      <a:srgbClr val="595959"/>
                    </a:solidFill>
                  </a:rPr>
                  <a:t> combos</a:t>
                </a:r>
              </a:p>
            </p:txBody>
          </p:sp>
          <p:sp>
            <p:nvSpPr>
              <p:cNvPr id="45" name="Rounded Rectangle 107">
                <a:extLst>
                  <a:ext uri="{FF2B5EF4-FFF2-40B4-BE49-F238E27FC236}">
                    <a16:creationId xmlns:a16="http://schemas.microsoft.com/office/drawing/2014/main" id="{AAF338DA-520B-4199-9B5F-6E00E407354E}"/>
                  </a:ext>
                </a:extLst>
              </p:cNvPr>
              <p:cNvSpPr/>
              <p:nvPr userDrawn="1"/>
            </p:nvSpPr>
            <p:spPr>
              <a:xfrm>
                <a:off x="14935172" y="1562287"/>
                <a:ext cx="1080000" cy="720000"/>
              </a:xfrm>
              <a:prstGeom prst="roundRect">
                <a:avLst/>
              </a:prstGeom>
              <a:solidFill>
                <a:srgbClr val="00A854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 err="1">
                    <a:solidFill>
                      <a:prstClr val="white"/>
                    </a:solidFill>
                  </a:rPr>
                  <a:t>Cetux</a:t>
                </a:r>
                <a:r>
                  <a:rPr lang="en-GB" sz="874" b="1" kern="0" dirty="0">
                    <a:solidFill>
                      <a:prstClr val="white"/>
                    </a:solidFill>
                  </a:rPr>
                  <a:t> combos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D32E84-5C94-483F-B1E0-2B92AFDAC7C1}"/>
                </a:ext>
              </a:extLst>
            </p:cNvPr>
            <p:cNvGrpSpPr/>
            <p:nvPr userDrawn="1"/>
          </p:nvGrpSpPr>
          <p:grpSpPr>
            <a:xfrm>
              <a:off x="12315112" y="-1396895"/>
              <a:ext cx="3851877" cy="720000"/>
              <a:chOff x="12315112" y="-1396895"/>
              <a:chExt cx="3851877" cy="720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635A8EC-00D1-42F3-AEF7-C6CDDFB7E50C}"/>
                  </a:ext>
                </a:extLst>
              </p:cNvPr>
              <p:cNvSpPr/>
              <p:nvPr userDrawn="1"/>
            </p:nvSpPr>
            <p:spPr bwMode="auto">
              <a:xfrm>
                <a:off x="12315112" y="-1230335"/>
                <a:ext cx="3851877" cy="386882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10" b="1" kern="0" dirty="0">
                  <a:solidFill>
                    <a:prstClr val="white"/>
                  </a:solidFill>
                  <a:ea typeface="MS PGothic" pitchFamily="34" charset="-128"/>
                  <a:cs typeface="ヒラギノ角ゴ Pro W3"/>
                </a:endParaRPr>
              </a:p>
            </p:txBody>
          </p:sp>
          <p:sp>
            <p:nvSpPr>
              <p:cNvPr id="39" name="Rounded Rectangle 6">
                <a:extLst>
                  <a:ext uri="{FF2B5EF4-FFF2-40B4-BE49-F238E27FC236}">
                    <a16:creationId xmlns:a16="http://schemas.microsoft.com/office/drawing/2014/main" id="{B5FCDF0D-FA98-46E2-980C-C50BD35A67AE}"/>
                  </a:ext>
                </a:extLst>
              </p:cNvPr>
              <p:cNvSpPr/>
              <p:nvPr userDrawn="1"/>
            </p:nvSpPr>
            <p:spPr>
              <a:xfrm>
                <a:off x="12471538" y="-1396895"/>
                <a:ext cx="1080000" cy="720000"/>
              </a:xfrm>
              <a:prstGeom prst="roundRect">
                <a:avLst/>
              </a:prstGeom>
              <a:solidFill>
                <a:srgbClr val="8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65665">
                  <a:defRPr/>
                </a:pPr>
                <a:r>
                  <a:rPr lang="en-GB" sz="874" b="1" kern="0" dirty="0">
                    <a:solidFill>
                      <a:prstClr val="white"/>
                    </a:solidFill>
                  </a:rPr>
                  <a:t>Bev</a:t>
                </a:r>
              </a:p>
            </p:txBody>
          </p:sp>
          <p:sp>
            <p:nvSpPr>
              <p:cNvPr id="40" name="Rounded Rectangle 112">
                <a:extLst>
                  <a:ext uri="{FF2B5EF4-FFF2-40B4-BE49-F238E27FC236}">
                    <a16:creationId xmlns:a16="http://schemas.microsoft.com/office/drawing/2014/main" id="{00978E2B-0DEA-4332-8F3E-7EF2D2FB29CA}"/>
                  </a:ext>
                </a:extLst>
              </p:cNvPr>
              <p:cNvSpPr/>
              <p:nvPr userDrawn="1"/>
            </p:nvSpPr>
            <p:spPr>
              <a:xfrm>
                <a:off x="13703355" y="-1396895"/>
                <a:ext cx="1080000" cy="720000"/>
              </a:xfrm>
              <a:prstGeom prst="roundRect">
                <a:avLst/>
              </a:prstGeom>
              <a:solidFill>
                <a:srgbClr val="FF3B3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65665">
                  <a:defRPr/>
                </a:pPr>
                <a:r>
                  <a:rPr lang="en-GB" sz="874" b="1" kern="0" dirty="0">
                    <a:solidFill>
                      <a:prstClr val="white"/>
                    </a:solidFill>
                  </a:rPr>
                  <a:t>Ramucirumab</a:t>
                </a:r>
              </a:p>
            </p:txBody>
          </p:sp>
          <p:sp>
            <p:nvSpPr>
              <p:cNvPr id="41" name="Rounded Rectangle 86">
                <a:extLst>
                  <a:ext uri="{FF2B5EF4-FFF2-40B4-BE49-F238E27FC236}">
                    <a16:creationId xmlns:a16="http://schemas.microsoft.com/office/drawing/2014/main" id="{51C13669-488A-4270-AE6B-5C2FA68A74D0}"/>
                  </a:ext>
                </a:extLst>
              </p:cNvPr>
              <p:cNvSpPr/>
              <p:nvPr userDrawn="1"/>
            </p:nvSpPr>
            <p:spPr>
              <a:xfrm>
                <a:off x="14935172" y="-1396895"/>
                <a:ext cx="1080000" cy="720000"/>
              </a:xfrm>
              <a:prstGeom prst="roundRect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>
                    <a:solidFill>
                      <a:prstClr val="white"/>
                    </a:solidFill>
                  </a:rPr>
                  <a:t>Anti </a:t>
                </a:r>
                <a:r>
                  <a:rPr lang="en-GB" sz="874" b="1" kern="0" dirty="0" err="1">
                    <a:solidFill>
                      <a:prstClr val="white"/>
                    </a:solidFill>
                  </a:rPr>
                  <a:t>VegF</a:t>
                </a:r>
                <a:endParaRPr lang="en-GB" sz="874" b="1" kern="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D63757-6A43-4642-B77B-E6C10478CDC5}"/>
                </a:ext>
              </a:extLst>
            </p:cNvPr>
            <p:cNvGrpSpPr/>
            <p:nvPr userDrawn="1"/>
          </p:nvGrpSpPr>
          <p:grpSpPr>
            <a:xfrm>
              <a:off x="12315112" y="-251344"/>
              <a:ext cx="5083694" cy="720000"/>
              <a:chOff x="12315112" y="195555"/>
              <a:chExt cx="5083694" cy="72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9D0C01B-A932-406A-BC65-B4D447FA0187}"/>
                  </a:ext>
                </a:extLst>
              </p:cNvPr>
              <p:cNvSpPr/>
              <p:nvPr userDrawn="1"/>
            </p:nvSpPr>
            <p:spPr bwMode="auto">
              <a:xfrm>
                <a:off x="12315112" y="362115"/>
                <a:ext cx="5083694" cy="386882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10" b="1" kern="0" dirty="0">
                  <a:solidFill>
                    <a:prstClr val="white"/>
                  </a:solidFill>
                  <a:ea typeface="MS PGothic" pitchFamily="34" charset="-128"/>
                  <a:cs typeface="ヒラギノ角ゴ Pro W3"/>
                </a:endParaRPr>
              </a:p>
            </p:txBody>
          </p:sp>
          <p:sp>
            <p:nvSpPr>
              <p:cNvPr id="34" name="Rounded Rectangle 86">
                <a:extLst>
                  <a:ext uri="{FF2B5EF4-FFF2-40B4-BE49-F238E27FC236}">
                    <a16:creationId xmlns:a16="http://schemas.microsoft.com/office/drawing/2014/main" id="{BD44661E-1DDB-4211-A258-D5039C3E1D07}"/>
                  </a:ext>
                </a:extLst>
              </p:cNvPr>
              <p:cNvSpPr/>
              <p:nvPr userDrawn="1"/>
            </p:nvSpPr>
            <p:spPr>
              <a:xfrm>
                <a:off x="12471539" y="390368"/>
                <a:ext cx="1080001" cy="330367"/>
              </a:xfrm>
              <a:prstGeom prst="roundRect">
                <a:avLst/>
              </a:prstGeom>
              <a:solidFill>
                <a:srgbClr val="3215E1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874" b="1" dirty="0">
                    <a:solidFill>
                      <a:prstClr val="white"/>
                    </a:solidFill>
                  </a:rPr>
                  <a:t>Anti PD(L)1</a:t>
                </a:r>
              </a:p>
            </p:txBody>
          </p:sp>
          <p:sp>
            <p:nvSpPr>
              <p:cNvPr id="35" name="Rounded Rectangle 9">
                <a:extLst>
                  <a:ext uri="{FF2B5EF4-FFF2-40B4-BE49-F238E27FC236}">
                    <a16:creationId xmlns:a16="http://schemas.microsoft.com/office/drawing/2014/main" id="{027555E0-56E7-4168-BE57-63ADFF1C4CDF}"/>
                  </a:ext>
                </a:extLst>
              </p:cNvPr>
              <p:cNvSpPr/>
              <p:nvPr userDrawn="1"/>
            </p:nvSpPr>
            <p:spPr bwMode="auto">
              <a:xfrm>
                <a:off x="13703355" y="292418"/>
                <a:ext cx="1080001" cy="526271"/>
              </a:xfrm>
              <a:prstGeom prst="roundRect">
                <a:avLst/>
              </a:prstGeom>
              <a:solidFill>
                <a:srgbClr val="6A2FC1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874" b="1" dirty="0" err="1">
                    <a:solidFill>
                      <a:prstClr val="white"/>
                    </a:solidFill>
                  </a:rPr>
                  <a:t>Pembro</a:t>
                </a:r>
                <a:endParaRPr lang="en-GB" sz="874" b="1" dirty="0">
                  <a:solidFill>
                    <a:prstClr val="white"/>
                  </a:solidFill>
                </a:endParaRPr>
              </a:p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</a:pPr>
                <a:endParaRPr lang="en-GB" sz="874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ounded Rectangle 9">
                <a:extLst>
                  <a:ext uri="{FF2B5EF4-FFF2-40B4-BE49-F238E27FC236}">
                    <a16:creationId xmlns:a16="http://schemas.microsoft.com/office/drawing/2014/main" id="{08364737-43BD-4E98-9068-049722D67F0C}"/>
                  </a:ext>
                </a:extLst>
              </p:cNvPr>
              <p:cNvSpPr/>
              <p:nvPr userDrawn="1"/>
            </p:nvSpPr>
            <p:spPr bwMode="auto">
              <a:xfrm>
                <a:off x="14935172" y="292418"/>
                <a:ext cx="1080001" cy="526271"/>
              </a:xfrm>
              <a:prstGeom prst="roundRect">
                <a:avLst/>
              </a:prstGeom>
              <a:solidFill>
                <a:srgbClr val="A959D5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874" b="1" dirty="0" err="1">
                    <a:solidFill>
                      <a:prstClr val="white"/>
                    </a:solidFill>
                  </a:rPr>
                  <a:t>Pembro</a:t>
                </a:r>
                <a:r>
                  <a:rPr lang="en-GB" sz="874" b="1" dirty="0">
                    <a:solidFill>
                      <a:prstClr val="white"/>
                    </a:solidFill>
                  </a:rPr>
                  <a:t> + LEN</a:t>
                </a:r>
              </a:p>
            </p:txBody>
          </p:sp>
          <p:sp>
            <p:nvSpPr>
              <p:cNvPr id="37" name="Rounded Rectangle 121">
                <a:extLst>
                  <a:ext uri="{FF2B5EF4-FFF2-40B4-BE49-F238E27FC236}">
                    <a16:creationId xmlns:a16="http://schemas.microsoft.com/office/drawing/2014/main" id="{9003366C-A599-40AD-B9F6-80D99A00BCA9}"/>
                  </a:ext>
                </a:extLst>
              </p:cNvPr>
              <p:cNvSpPr/>
              <p:nvPr userDrawn="1"/>
            </p:nvSpPr>
            <p:spPr>
              <a:xfrm>
                <a:off x="16166989" y="195555"/>
                <a:ext cx="1080000" cy="720000"/>
              </a:xfrm>
              <a:prstGeom prst="roundRect">
                <a:avLst/>
              </a:prstGeom>
              <a:solidFill>
                <a:srgbClr val="65208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 err="1">
                    <a:solidFill>
                      <a:prstClr val="white"/>
                    </a:solidFill>
                  </a:rPr>
                  <a:t>Nivo</a:t>
                </a:r>
                <a:endParaRPr lang="en-GB" sz="874" b="1" kern="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B5E0A1D-CB23-46D1-B4AE-4BCB4CE9AC50}"/>
                </a:ext>
              </a:extLst>
            </p:cNvPr>
            <p:cNvGrpSpPr/>
            <p:nvPr userDrawn="1"/>
          </p:nvGrpSpPr>
          <p:grpSpPr>
            <a:xfrm>
              <a:off x="12315112" y="3185309"/>
              <a:ext cx="5083693" cy="720000"/>
              <a:chOff x="12315112" y="3188474"/>
              <a:chExt cx="5083693" cy="720000"/>
            </a:xfrm>
          </p:grpSpPr>
          <p:sp>
            <p:nvSpPr>
              <p:cNvPr id="28" name="Rounded Rectangle 8">
                <a:extLst>
                  <a:ext uri="{FF2B5EF4-FFF2-40B4-BE49-F238E27FC236}">
                    <a16:creationId xmlns:a16="http://schemas.microsoft.com/office/drawing/2014/main" id="{F0429454-5590-4AC1-AB77-D9C008D091AF}"/>
                  </a:ext>
                </a:extLst>
              </p:cNvPr>
              <p:cNvSpPr/>
              <p:nvPr userDrawn="1"/>
            </p:nvSpPr>
            <p:spPr>
              <a:xfrm>
                <a:off x="12471538" y="3188474"/>
                <a:ext cx="1080000" cy="720000"/>
              </a:xfrm>
              <a:prstGeom prst="roundRect">
                <a:avLst/>
              </a:prstGeom>
              <a:solidFill>
                <a:srgbClr val="FF277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 err="1">
                    <a:solidFill>
                      <a:prstClr val="white"/>
                    </a:solidFill>
                  </a:rPr>
                  <a:t>Rego</a:t>
                </a:r>
                <a:endParaRPr lang="en-GB" sz="874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ounded Rectangle 54">
                <a:extLst>
                  <a:ext uri="{FF2B5EF4-FFF2-40B4-BE49-F238E27FC236}">
                    <a16:creationId xmlns:a16="http://schemas.microsoft.com/office/drawing/2014/main" id="{6B3D73B0-E33F-4CF6-8D26-9C2604727827}"/>
                  </a:ext>
                </a:extLst>
              </p:cNvPr>
              <p:cNvSpPr/>
              <p:nvPr userDrawn="1"/>
            </p:nvSpPr>
            <p:spPr>
              <a:xfrm>
                <a:off x="13703355" y="3188474"/>
                <a:ext cx="1080000" cy="720000"/>
              </a:xfrm>
              <a:prstGeom prst="roundRect">
                <a:avLst/>
              </a:prstGeom>
              <a:solidFill>
                <a:srgbClr val="FFA9C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>
                    <a:solidFill>
                      <a:srgbClr val="595959"/>
                    </a:solidFill>
                  </a:rPr>
                  <a:t>Sorafenib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ACF7DAF-853F-4D2C-B11A-F481CC662437}"/>
                  </a:ext>
                </a:extLst>
              </p:cNvPr>
              <p:cNvSpPr/>
              <p:nvPr userDrawn="1"/>
            </p:nvSpPr>
            <p:spPr bwMode="auto">
              <a:xfrm>
                <a:off x="12315112" y="3355034"/>
                <a:ext cx="5083693" cy="386882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10" b="1" kern="0" dirty="0">
                  <a:solidFill>
                    <a:prstClr val="white"/>
                  </a:solidFill>
                  <a:ea typeface="MS PGothic" pitchFamily="34" charset="-128"/>
                  <a:cs typeface="ヒラギノ角ゴ Pro W3"/>
                </a:endParaRPr>
              </a:p>
            </p:txBody>
          </p:sp>
          <p:sp>
            <p:nvSpPr>
              <p:cNvPr id="31" name="Rounded Rectangle 86">
                <a:extLst>
                  <a:ext uri="{FF2B5EF4-FFF2-40B4-BE49-F238E27FC236}">
                    <a16:creationId xmlns:a16="http://schemas.microsoft.com/office/drawing/2014/main" id="{69BFE107-219B-4796-A01E-49943AF06617}"/>
                  </a:ext>
                </a:extLst>
              </p:cNvPr>
              <p:cNvSpPr/>
              <p:nvPr userDrawn="1"/>
            </p:nvSpPr>
            <p:spPr>
              <a:xfrm>
                <a:off x="14935172" y="3188474"/>
                <a:ext cx="1080000" cy="720000"/>
              </a:xfrm>
              <a:prstGeom prst="roundRect">
                <a:avLst/>
              </a:prstGeom>
              <a:solidFill>
                <a:srgbClr val="D98BB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 err="1">
                    <a:solidFill>
                      <a:prstClr val="white"/>
                    </a:solidFill>
                  </a:rPr>
                  <a:t>TKi</a:t>
                </a:r>
                <a:endParaRPr lang="en-GB" sz="874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ounded Rectangle 86">
                <a:extLst>
                  <a:ext uri="{FF2B5EF4-FFF2-40B4-BE49-F238E27FC236}">
                    <a16:creationId xmlns:a16="http://schemas.microsoft.com/office/drawing/2014/main" id="{8CD5B1A2-E167-4FBC-9027-510AB539C8EC}"/>
                  </a:ext>
                </a:extLst>
              </p:cNvPr>
              <p:cNvSpPr/>
              <p:nvPr userDrawn="1"/>
            </p:nvSpPr>
            <p:spPr>
              <a:xfrm>
                <a:off x="16166989" y="3188474"/>
                <a:ext cx="1080000" cy="720000"/>
              </a:xfrm>
              <a:prstGeom prst="roundRect">
                <a:avLst/>
              </a:prstGeom>
              <a:solidFill>
                <a:srgbClr val="C2469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>
                    <a:solidFill>
                      <a:prstClr val="white"/>
                    </a:solidFill>
                  </a:rPr>
                  <a:t>LEN Mono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21167A-0AF4-4CA3-AF33-4FF4BD00744A}"/>
                </a:ext>
              </a:extLst>
            </p:cNvPr>
            <p:cNvGrpSpPr/>
            <p:nvPr userDrawn="1"/>
          </p:nvGrpSpPr>
          <p:grpSpPr>
            <a:xfrm>
              <a:off x="12315112" y="1895758"/>
              <a:ext cx="1388243" cy="1008000"/>
              <a:chOff x="12315112" y="2263569"/>
              <a:chExt cx="1388243" cy="1008000"/>
            </a:xfrm>
          </p:grpSpPr>
          <p:sp>
            <p:nvSpPr>
              <p:cNvPr id="26" name="Rounded Rectangle 115">
                <a:extLst>
                  <a:ext uri="{FF2B5EF4-FFF2-40B4-BE49-F238E27FC236}">
                    <a16:creationId xmlns:a16="http://schemas.microsoft.com/office/drawing/2014/main" id="{26B18178-EDD8-452A-94CB-BA5ED97192E4}"/>
                  </a:ext>
                </a:extLst>
              </p:cNvPr>
              <p:cNvSpPr/>
              <p:nvPr userDrawn="1"/>
            </p:nvSpPr>
            <p:spPr>
              <a:xfrm>
                <a:off x="12471538" y="2407569"/>
                <a:ext cx="1080000" cy="720000"/>
              </a:xfrm>
              <a:prstGeom prst="roundRect">
                <a:avLst/>
              </a:prstGeom>
              <a:solidFill>
                <a:srgbClr val="4493A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65665">
                  <a:defRPr/>
                </a:pPr>
                <a:r>
                  <a:rPr lang="en-GB" sz="874" b="1" kern="0" dirty="0" err="1">
                    <a:solidFill>
                      <a:prstClr val="white"/>
                    </a:solidFill>
                  </a:rPr>
                  <a:t>Pani</a:t>
                </a:r>
                <a:endParaRPr lang="en-GB" sz="874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4FC04BC-FA9C-47FE-B291-1F53EC99C361}"/>
                  </a:ext>
                </a:extLst>
              </p:cNvPr>
              <p:cNvSpPr/>
              <p:nvPr userDrawn="1"/>
            </p:nvSpPr>
            <p:spPr bwMode="auto">
              <a:xfrm>
                <a:off x="12315112" y="2263569"/>
                <a:ext cx="1388243" cy="100800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65665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10" b="1" kern="0" dirty="0">
                  <a:solidFill>
                    <a:srgbClr val="FF0000"/>
                  </a:solidFill>
                  <a:ea typeface="MS PGothic" pitchFamily="34" charset="-128"/>
                  <a:cs typeface="ヒラギノ角ゴ Pro W3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CCC0D6-6921-42A3-82E5-0687D75A1B0C}"/>
                </a:ext>
              </a:extLst>
            </p:cNvPr>
            <p:cNvGrpSpPr/>
            <p:nvPr userDrawn="1"/>
          </p:nvGrpSpPr>
          <p:grpSpPr>
            <a:xfrm>
              <a:off x="12315112" y="6477961"/>
              <a:ext cx="8466521" cy="1008000"/>
              <a:chOff x="12315112" y="6477961"/>
              <a:chExt cx="8466521" cy="1008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3DB672D-D550-4D87-873C-7FC7A5CE99EC}"/>
                  </a:ext>
                </a:extLst>
              </p:cNvPr>
              <p:cNvGrpSpPr/>
              <p:nvPr userDrawn="1"/>
            </p:nvGrpSpPr>
            <p:grpSpPr>
              <a:xfrm>
                <a:off x="12315112" y="6477961"/>
                <a:ext cx="6796084" cy="1008000"/>
                <a:chOff x="12315112" y="6792092"/>
                <a:chExt cx="6796084" cy="1008000"/>
              </a:xfrm>
            </p:grpSpPr>
            <p:sp>
              <p:nvSpPr>
                <p:cNvPr id="20" name="Rounded Rectangle 123">
                  <a:extLst>
                    <a:ext uri="{FF2B5EF4-FFF2-40B4-BE49-F238E27FC236}">
                      <a16:creationId xmlns:a16="http://schemas.microsoft.com/office/drawing/2014/main" id="{D60E4752-8242-4E76-8A81-02A4E92EA417}"/>
                    </a:ext>
                  </a:extLst>
                </p:cNvPr>
                <p:cNvSpPr/>
                <p:nvPr userDrawn="1"/>
              </p:nvSpPr>
              <p:spPr>
                <a:xfrm>
                  <a:off x="17398806" y="6936092"/>
                  <a:ext cx="1080000" cy="720000"/>
                </a:xfrm>
                <a:prstGeom prst="roundRect">
                  <a:avLst/>
                </a:prstGeom>
                <a:solidFill>
                  <a:srgbClr val="0066CC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65665">
                    <a:defRPr/>
                  </a:pP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Atezo</a:t>
                  </a:r>
                  <a:r>
                    <a:rPr lang="en-GB" sz="874" b="1" kern="0" dirty="0">
                      <a:solidFill>
                        <a:prstClr val="white"/>
                      </a:solidFill>
                    </a:rPr>
                    <a:t> + </a:t>
                  </a: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bev</a:t>
                  </a:r>
                  <a:r>
                    <a:rPr lang="en-GB" sz="874" b="1" kern="0" dirty="0">
                      <a:solidFill>
                        <a:prstClr val="white"/>
                      </a:solidFill>
                    </a:rPr>
                    <a:t> + </a:t>
                  </a: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cobi</a:t>
                  </a:r>
                  <a:endParaRPr lang="en-GB" sz="874" b="1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6AE90E2-39B6-44A2-A158-141D2DC95742}"/>
                    </a:ext>
                  </a:extLst>
                </p:cNvPr>
                <p:cNvSpPr/>
                <p:nvPr userDrawn="1"/>
              </p:nvSpPr>
              <p:spPr bwMode="auto">
                <a:xfrm>
                  <a:off x="12315112" y="6792092"/>
                  <a:ext cx="6796084" cy="1008000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665665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10" b="1" kern="0" dirty="0">
                    <a:solidFill>
                      <a:prstClr val="white"/>
                    </a:solidFill>
                    <a:ea typeface="MS PGothic" pitchFamily="34" charset="-128"/>
                    <a:cs typeface="ヒラギノ角ゴ Pro W3"/>
                  </a:endParaRPr>
                </a:p>
              </p:txBody>
            </p:sp>
            <p:sp>
              <p:nvSpPr>
                <p:cNvPr id="22" name="Rounded Rectangle 57">
                  <a:extLst>
                    <a:ext uri="{FF2B5EF4-FFF2-40B4-BE49-F238E27FC236}">
                      <a16:creationId xmlns:a16="http://schemas.microsoft.com/office/drawing/2014/main" id="{6781775D-6C9F-4CD4-AF0B-FB4620AA91A1}"/>
                    </a:ext>
                  </a:extLst>
                </p:cNvPr>
                <p:cNvSpPr/>
                <p:nvPr userDrawn="1"/>
              </p:nvSpPr>
              <p:spPr>
                <a:xfrm>
                  <a:off x="12471538" y="6936092"/>
                  <a:ext cx="1080000" cy="720000"/>
                </a:xfrm>
                <a:prstGeom prst="roundRect">
                  <a:avLst/>
                </a:prstGeom>
                <a:solidFill>
                  <a:srgbClr val="0066C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65665">
                    <a:defRPr/>
                  </a:pP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Atezo</a:t>
                  </a:r>
                  <a:endParaRPr lang="en-GB" sz="874" b="1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ounded Rectangle 80">
                  <a:extLst>
                    <a:ext uri="{FF2B5EF4-FFF2-40B4-BE49-F238E27FC236}">
                      <a16:creationId xmlns:a16="http://schemas.microsoft.com/office/drawing/2014/main" id="{96AF62B2-727E-4B69-A076-49F087AA8009}"/>
                    </a:ext>
                  </a:extLst>
                </p:cNvPr>
                <p:cNvSpPr/>
                <p:nvPr userDrawn="1"/>
              </p:nvSpPr>
              <p:spPr>
                <a:xfrm>
                  <a:off x="13703355" y="6936092"/>
                  <a:ext cx="1080000" cy="720000"/>
                </a:xfrm>
                <a:prstGeom prst="roundRect">
                  <a:avLst/>
                </a:prstGeom>
                <a:solidFill>
                  <a:srgbClr val="0066CC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65665">
                    <a:defRPr/>
                  </a:pP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Atezo</a:t>
                  </a:r>
                  <a:r>
                    <a:rPr lang="en-GB" sz="874" b="1" kern="0" dirty="0">
                      <a:solidFill>
                        <a:prstClr val="white"/>
                      </a:solidFill>
                    </a:rPr>
                    <a:t> + </a:t>
                  </a: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cobi</a:t>
                  </a:r>
                  <a:endParaRPr lang="en-GB" sz="874" b="1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Rounded Rectangle 59">
                  <a:extLst>
                    <a:ext uri="{FF2B5EF4-FFF2-40B4-BE49-F238E27FC236}">
                      <a16:creationId xmlns:a16="http://schemas.microsoft.com/office/drawing/2014/main" id="{1FCD2BF7-66FB-40F4-BDB0-218E2EB91CB8}"/>
                    </a:ext>
                  </a:extLst>
                </p:cNvPr>
                <p:cNvSpPr/>
                <p:nvPr userDrawn="1"/>
              </p:nvSpPr>
              <p:spPr>
                <a:xfrm>
                  <a:off x="14935172" y="6936092"/>
                  <a:ext cx="1080000" cy="720000"/>
                </a:xfrm>
                <a:prstGeom prst="roundRect">
                  <a:avLst/>
                </a:prstGeom>
                <a:solidFill>
                  <a:srgbClr val="0066CC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65665">
                    <a:defRPr/>
                  </a:pP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Atezo</a:t>
                  </a:r>
                  <a:r>
                    <a:rPr lang="en-GB" sz="874" b="1" kern="0" dirty="0">
                      <a:solidFill>
                        <a:prstClr val="white"/>
                      </a:solidFill>
                    </a:rPr>
                    <a:t> + </a:t>
                  </a: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bev</a:t>
                  </a:r>
                  <a:endParaRPr lang="en-GB" sz="874" b="1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Rounded Rectangle 122">
                  <a:extLst>
                    <a:ext uri="{FF2B5EF4-FFF2-40B4-BE49-F238E27FC236}">
                      <a16:creationId xmlns:a16="http://schemas.microsoft.com/office/drawing/2014/main" id="{5F4043CD-F8F5-449A-AE4B-C3F80D78B5F7}"/>
                    </a:ext>
                  </a:extLst>
                </p:cNvPr>
                <p:cNvSpPr/>
                <p:nvPr userDrawn="1"/>
              </p:nvSpPr>
              <p:spPr>
                <a:xfrm>
                  <a:off x="16166989" y="6936092"/>
                  <a:ext cx="1080000" cy="720000"/>
                </a:xfrm>
                <a:prstGeom prst="roundRect">
                  <a:avLst/>
                </a:prstGeom>
                <a:solidFill>
                  <a:srgbClr val="0066CC">
                    <a:lumMod val="20000"/>
                    <a:lumOff val="8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65665">
                    <a:defRPr/>
                  </a:pPr>
                  <a:r>
                    <a:rPr lang="en-GB" sz="874" b="1" kern="0" dirty="0" err="1">
                      <a:solidFill>
                        <a:srgbClr val="595959"/>
                      </a:solidFill>
                    </a:rPr>
                    <a:t>Atezo</a:t>
                  </a:r>
                  <a:r>
                    <a:rPr lang="en-GB" sz="874" b="1" kern="0" dirty="0">
                      <a:solidFill>
                        <a:srgbClr val="595959"/>
                      </a:solidFill>
                    </a:rPr>
                    <a:t> + </a:t>
                  </a:r>
                  <a:r>
                    <a:rPr lang="en-GB" sz="874" b="1" kern="0" dirty="0" err="1">
                      <a:solidFill>
                        <a:srgbClr val="595959"/>
                      </a:solidFill>
                    </a:rPr>
                    <a:t>bev</a:t>
                  </a:r>
                  <a:r>
                    <a:rPr lang="en-GB" sz="874" b="1" kern="0" dirty="0">
                      <a:solidFill>
                        <a:srgbClr val="595959"/>
                      </a:solidFill>
                    </a:rPr>
                    <a:t> + chemo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6DD2724-7070-41AB-9FBF-B78F075A6778}"/>
                  </a:ext>
                </a:extLst>
              </p:cNvPr>
              <p:cNvGrpSpPr/>
              <p:nvPr userDrawn="1"/>
            </p:nvGrpSpPr>
            <p:grpSpPr>
              <a:xfrm>
                <a:off x="19393390" y="6477961"/>
                <a:ext cx="1388243" cy="1008000"/>
                <a:chOff x="19591062" y="6490848"/>
                <a:chExt cx="1388243" cy="1008000"/>
              </a:xfrm>
            </p:grpSpPr>
            <p:sp>
              <p:nvSpPr>
                <p:cNvPr id="18" name="Rounded Rectangle 86">
                  <a:extLst>
                    <a:ext uri="{FF2B5EF4-FFF2-40B4-BE49-F238E27FC236}">
                      <a16:creationId xmlns:a16="http://schemas.microsoft.com/office/drawing/2014/main" id="{5D1CC718-B9E1-44D4-8A32-B7B6803935B7}"/>
                    </a:ext>
                  </a:extLst>
                </p:cNvPr>
                <p:cNvSpPr/>
                <p:nvPr userDrawn="1"/>
              </p:nvSpPr>
              <p:spPr>
                <a:xfrm>
                  <a:off x="19745183" y="6634848"/>
                  <a:ext cx="1080000" cy="720000"/>
                </a:xfrm>
                <a:prstGeom prst="roundRect">
                  <a:avLst/>
                </a:prstGeom>
                <a:solidFill>
                  <a:srgbClr val="6A1C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65665">
                    <a:defRPr/>
                  </a:pP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Durva</a:t>
                  </a:r>
                  <a:r>
                    <a:rPr lang="en-GB" sz="874" b="1" kern="0" dirty="0">
                      <a:solidFill>
                        <a:prstClr val="white"/>
                      </a:solidFill>
                    </a:rPr>
                    <a:t> + </a:t>
                  </a:r>
                  <a:r>
                    <a:rPr lang="en-GB" sz="874" b="1" kern="0" dirty="0" err="1">
                      <a:solidFill>
                        <a:prstClr val="white"/>
                      </a:solidFill>
                    </a:rPr>
                    <a:t>tremi</a:t>
                  </a:r>
                  <a:endParaRPr lang="en-GB" sz="874" b="1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52E316D-FBA5-4E06-825B-DFDD2B1BC9B9}"/>
                    </a:ext>
                  </a:extLst>
                </p:cNvPr>
                <p:cNvSpPr/>
                <p:nvPr userDrawn="1"/>
              </p:nvSpPr>
              <p:spPr bwMode="auto">
                <a:xfrm>
                  <a:off x="19591062" y="6490848"/>
                  <a:ext cx="1388243" cy="1008000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665665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10" b="1" kern="0" dirty="0">
                    <a:solidFill>
                      <a:srgbClr val="FF0000"/>
                    </a:solidFill>
                    <a:ea typeface="MS PGothic" pitchFamily="34" charset="-128"/>
                    <a:cs typeface="ヒラギノ角ゴ Pro W3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3038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1054D5-DDB1-3C41-A0C4-A7AC0BECE38B}"/>
              </a:ext>
            </a:extLst>
          </p:cNvPr>
          <p:cNvSpPr txBox="1"/>
          <p:nvPr/>
        </p:nvSpPr>
        <p:spPr>
          <a:xfrm>
            <a:off x="729916" y="1369194"/>
            <a:ext cx="10732168" cy="41196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Module 1: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Colorectal and Gastric Cancers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2656"/>
              </a:solidFill>
              <a:latin typeface="Arial" panose="020B0604020202020204"/>
            </a:endParaRPr>
          </a:p>
          <a:p>
            <a:pPr lvl="0" algn="ctr">
              <a:defRPr/>
            </a:pPr>
            <a:r>
              <a:rPr lang="en-US" sz="2800" dirty="0">
                <a:solidFill>
                  <a:srgbClr val="002656"/>
                </a:solidFill>
              </a:rPr>
              <a:t>Amanda Wagner, APRN-CNP, AOCNP</a:t>
            </a:r>
          </a:p>
          <a:p>
            <a:pPr lvl="0" algn="ctr">
              <a:defRPr/>
            </a:pPr>
            <a:r>
              <a:rPr lang="en-US" sz="2800" dirty="0">
                <a:solidFill>
                  <a:srgbClr val="002656"/>
                </a:solidFill>
              </a:rPr>
              <a:t>Johanna </a:t>
            </a:r>
            <a:r>
              <a:rPr lang="en-US" sz="2800" dirty="0" err="1">
                <a:solidFill>
                  <a:srgbClr val="002656"/>
                </a:solidFill>
              </a:rPr>
              <a:t>Bendell</a:t>
            </a:r>
            <a:r>
              <a:rPr lang="en-US" sz="2800" dirty="0">
                <a:solidFill>
                  <a:srgbClr val="002656"/>
                </a:solidFill>
              </a:rPr>
              <a:t>, MD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4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60 </a:t>
            </a:r>
            <a:r>
              <a:rPr lang="en-US" dirty="0" err="1"/>
              <a:t>yo</a:t>
            </a:r>
            <a:r>
              <a:rPr lang="en-US" dirty="0"/>
              <a:t> female with a past medical history of HTN/HLD/GERD</a:t>
            </a:r>
          </a:p>
          <a:p>
            <a:pPr lvl="1"/>
            <a:r>
              <a:rPr lang="en-US" dirty="0"/>
              <a:t>Presented to local ED with worsening fatigue and shortness of breath</a:t>
            </a:r>
          </a:p>
          <a:p>
            <a:pPr lvl="1"/>
            <a:r>
              <a:rPr lang="en-US" dirty="0"/>
              <a:t>Labs revealed: hemoglobin 8.8, MCV 66, chest x-ray with pulmonary nodules</a:t>
            </a:r>
          </a:p>
          <a:p>
            <a:pPr lvl="1"/>
            <a:r>
              <a:rPr lang="en-US" dirty="0"/>
              <a:t>CT C/A/P with contrast showed multiple pulmonary nodules, liver lesions, and enlarged mesenteric lymph nodes in the L abdomen. </a:t>
            </a:r>
          </a:p>
          <a:p>
            <a:pPr lvl="1"/>
            <a:r>
              <a:rPr lang="en-US" dirty="0"/>
              <a:t>Colonoscopy showed a high-grade obstructing lesion in the transverse colon, +adenocarcinoma</a:t>
            </a:r>
          </a:p>
          <a:p>
            <a:pPr lvl="1"/>
            <a:r>
              <a:rPr lang="en-US" dirty="0"/>
              <a:t>Liver biopsy--+adenocarcinoma consistent with colorectal primary (</a:t>
            </a:r>
            <a:r>
              <a:rPr lang="en-US" dirty="0" err="1"/>
              <a:t>pMMR</a:t>
            </a:r>
            <a:r>
              <a:rPr lang="en-US" dirty="0"/>
              <a:t>, RAS/RAF wild type)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 (cont’d)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439449"/>
            <a:ext cx="4395787" cy="3438014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Received FOLFOX/Bevacizumab</a:t>
            </a:r>
          </a:p>
          <a:p>
            <a:r>
              <a:rPr lang="en-US" dirty="0"/>
              <a:t>Developed bilateral LE weakness/inability to walk after 3</a:t>
            </a:r>
            <a:r>
              <a:rPr lang="en-US" baseline="30000" dirty="0"/>
              <a:t>rd</a:t>
            </a:r>
            <a:r>
              <a:rPr lang="en-US" dirty="0"/>
              <a:t> infusion, resolved after ~12 hours</a:t>
            </a:r>
          </a:p>
          <a:p>
            <a:r>
              <a:rPr lang="en-US" dirty="0"/>
              <a:t>Presumed to be related to </a:t>
            </a:r>
            <a:r>
              <a:rPr lang="en-US" dirty="0" err="1"/>
              <a:t>oxaliplatin</a:t>
            </a:r>
            <a:endParaRPr lang="en-US" dirty="0"/>
          </a:p>
          <a:p>
            <a:r>
              <a:rPr lang="en-US" dirty="0"/>
              <a:t>Continued on 5FU/Bevacizumab with initial response, eventual progression after 12 months</a:t>
            </a:r>
          </a:p>
          <a:p>
            <a:r>
              <a:rPr lang="en-US" dirty="0"/>
              <a:t>FOLFIRI/Bevacizumab x 4 months</a:t>
            </a:r>
          </a:p>
          <a:p>
            <a:r>
              <a:rPr lang="en-US" dirty="0" err="1"/>
              <a:t>Irinotecan</a:t>
            </a:r>
            <a:r>
              <a:rPr lang="en-US" dirty="0"/>
              <a:t>/</a:t>
            </a:r>
            <a:r>
              <a:rPr lang="en-US" dirty="0" err="1"/>
              <a:t>Panitumumab</a:t>
            </a:r>
            <a:r>
              <a:rPr lang="en-US" dirty="0"/>
              <a:t> x 6 months then progression</a:t>
            </a:r>
          </a:p>
          <a:p>
            <a:r>
              <a:rPr lang="en-US" dirty="0"/>
              <a:t>Discussed further treatment with TAS-102 vs </a:t>
            </a:r>
            <a:r>
              <a:rPr lang="en-US" dirty="0" err="1"/>
              <a:t>Regorafenib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do you choose?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TAS-102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Myelosuppression</a:t>
            </a:r>
            <a:r>
              <a:rPr lang="en-US" dirty="0"/>
              <a:t> (increased infection risk/bleeding)</a:t>
            </a:r>
          </a:p>
          <a:p>
            <a:r>
              <a:rPr lang="en-US" dirty="0"/>
              <a:t>Nausea/vomiting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Fatigue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Regorafenib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Anorexia/weight loss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Hand Foot Syndrome</a:t>
            </a:r>
          </a:p>
          <a:p>
            <a:r>
              <a:rPr lang="en-US" dirty="0"/>
              <a:t>Stomatitis 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Nausea/vomiting</a:t>
            </a:r>
          </a:p>
          <a:p>
            <a:r>
              <a:rPr lang="en-US" dirty="0"/>
              <a:t>Hair texture changes</a:t>
            </a:r>
          </a:p>
          <a:p>
            <a:r>
              <a:rPr lang="en-US" dirty="0"/>
              <a:t>HTN</a:t>
            </a:r>
          </a:p>
          <a:p>
            <a:r>
              <a:rPr lang="en-US" dirty="0"/>
              <a:t>Hepatotoxicity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elected for treatment on TAS-102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Was relatively asymptomatic at the time of progression other than weight loss</a:t>
            </a:r>
          </a:p>
          <a:p>
            <a:r>
              <a:rPr lang="en-US" dirty="0"/>
              <a:t>Had a lot of anxiety/depression related to her diagnosis</a:t>
            </a:r>
          </a:p>
          <a:p>
            <a:r>
              <a:rPr lang="en-US" dirty="0"/>
              <a:t>Family very supportive, utilized supportive care services (massage, psychologist) as well as pharmacological management with SSRI with improvement</a:t>
            </a:r>
          </a:p>
          <a:p>
            <a:r>
              <a:rPr lang="en-US" dirty="0"/>
              <a:t>Had recently retired prior to diagnosis still wanted to travel</a:t>
            </a:r>
          </a:p>
          <a:p>
            <a:r>
              <a:rPr lang="en-US" dirty="0"/>
              <a:t>Preferred side effect profile of TAS-102 to preserve QOL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ADMINISTRATION INSTRUCTIONS:</a:t>
            </a:r>
          </a:p>
          <a:p>
            <a:r>
              <a:rPr lang="en-US" dirty="0"/>
              <a:t>Take tablets with a full glass of water and with food.  </a:t>
            </a:r>
          </a:p>
          <a:p>
            <a:r>
              <a:rPr lang="en-US" dirty="0"/>
              <a:t>Do not crush or chew. O.K. to handle whole tablets, wash hands when done. </a:t>
            </a:r>
          </a:p>
          <a:p>
            <a:r>
              <a:rPr lang="en-US" dirty="0"/>
              <a:t>Separate doses by 10-12 hours.</a:t>
            </a:r>
          </a:p>
          <a:p>
            <a:r>
              <a:rPr lang="en-US" dirty="0"/>
              <a:t>Dosed at 35 mg/m</a:t>
            </a:r>
            <a:r>
              <a:rPr lang="en-US" baseline="30000" dirty="0"/>
              <a:t>2</a:t>
            </a:r>
            <a:r>
              <a:rPr lang="en-US" dirty="0"/>
              <a:t> BID on days 1-5 and 8-12 of a 28 day cycle (calendar provided)</a:t>
            </a:r>
          </a:p>
          <a:p>
            <a:r>
              <a:rPr lang="en-US" dirty="0"/>
              <a:t>Side effect management (anti-emetics, anti-</a:t>
            </a:r>
            <a:r>
              <a:rPr lang="en-US" dirty="0" err="1"/>
              <a:t>diarrheals</a:t>
            </a:r>
            <a:r>
              <a:rPr lang="en-US" dirty="0"/>
              <a:t>)</a:t>
            </a:r>
          </a:p>
          <a:p>
            <a:r>
              <a:rPr lang="en-US" dirty="0"/>
              <a:t>Instructed patient to call with uncontrolled n/v/d or Fever &gt;100.4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patient’s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Overall tolerated very well, still able to do travel </a:t>
            </a:r>
          </a:p>
          <a:p>
            <a:pPr marL="0" indent="0">
              <a:buNone/>
            </a:pPr>
            <a:r>
              <a:rPr lang="en-US" dirty="0"/>
              <a:t>Was able to complete Bucket List </a:t>
            </a:r>
          </a:p>
          <a:p>
            <a:pPr marL="0" indent="0">
              <a:buNone/>
            </a:pPr>
            <a:r>
              <a:rPr lang="en-US" dirty="0"/>
              <a:t>Stable disease maintained x 4 months</a:t>
            </a:r>
          </a:p>
          <a:p>
            <a:pPr marL="0" indent="0">
              <a:buNone/>
            </a:pPr>
            <a:r>
              <a:rPr lang="en-US" u="sng" dirty="0"/>
              <a:t>Grade 3 and 4 neutropenia</a:t>
            </a:r>
          </a:p>
          <a:p>
            <a:r>
              <a:rPr lang="en-US" dirty="0"/>
              <a:t>Initial treatment delay with Cycle 2 and Cycle 3</a:t>
            </a:r>
          </a:p>
          <a:p>
            <a:r>
              <a:rPr lang="en-US" dirty="0"/>
              <a:t>Checked labs before she came to save trips</a:t>
            </a:r>
          </a:p>
          <a:p>
            <a:r>
              <a:rPr lang="en-US" dirty="0"/>
              <a:t>Eventual dose reduction to 30 mg/m</a:t>
            </a:r>
            <a:r>
              <a:rPr lang="en-US" baseline="30000" dirty="0"/>
              <a:t>2</a:t>
            </a:r>
            <a:r>
              <a:rPr lang="en-US" dirty="0"/>
              <a:t> BID</a:t>
            </a:r>
          </a:p>
          <a:p>
            <a:r>
              <a:rPr lang="en-US" dirty="0"/>
              <a:t>Growth factor support</a:t>
            </a:r>
          </a:p>
          <a:p>
            <a:pPr marL="0" indent="0">
              <a:buNone/>
            </a:pPr>
            <a:r>
              <a:rPr lang="en-US" u="sng" dirty="0"/>
              <a:t>Grade 1 Diarrhea/Nausea</a:t>
            </a:r>
          </a:p>
          <a:p>
            <a:r>
              <a:rPr lang="en-US" dirty="0"/>
              <a:t>Well managed with prochlorperazine PRN and loperamide PRN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277" y="3481829"/>
            <a:ext cx="3469652" cy="16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our patient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61382"/>
            <a:ext cx="8842945" cy="4687018"/>
          </a:xfrm>
        </p:spPr>
        <p:txBody>
          <a:bodyPr>
            <a:normAutofit/>
          </a:bodyPr>
          <a:lstStyle/>
          <a:p>
            <a:r>
              <a:rPr lang="en-US" dirty="0"/>
              <a:t>Patient eventually progressed on TAS-102 after 4 months of therapy</a:t>
            </a:r>
          </a:p>
          <a:p>
            <a:r>
              <a:rPr lang="en-US" dirty="0"/>
              <a:t>Went on to receive </a:t>
            </a:r>
            <a:r>
              <a:rPr lang="en-US" dirty="0" err="1"/>
              <a:t>regorafenib</a:t>
            </a:r>
            <a:r>
              <a:rPr lang="en-US" dirty="0"/>
              <a:t> </a:t>
            </a:r>
          </a:p>
          <a:p>
            <a:r>
              <a:rPr lang="en-US" dirty="0"/>
              <a:t>Titrated up dose as tolerated via </a:t>
            </a:r>
            <a:r>
              <a:rPr lang="en-US" dirty="0" err="1"/>
              <a:t>ReDos</a:t>
            </a:r>
            <a:r>
              <a:rPr lang="en-US" dirty="0"/>
              <a:t> study (80 mg x 1 week, </a:t>
            </a:r>
            <a:br>
              <a:rPr lang="en-US" dirty="0"/>
            </a:br>
            <a:r>
              <a:rPr lang="en-US" dirty="0"/>
              <a:t>120 mg x 1 week, 160 mg x 1 week) </a:t>
            </a:r>
          </a:p>
          <a:p>
            <a:r>
              <a:rPr lang="en-US" dirty="0"/>
              <a:t>Could only tolerate 120 mg (3 weeks on, 1 week off)</a:t>
            </a:r>
          </a:p>
          <a:p>
            <a:r>
              <a:rPr lang="en-US" dirty="0"/>
              <a:t>Fatigue, anorexia, diarrhea, </a:t>
            </a:r>
            <a:r>
              <a:rPr lang="en-US" dirty="0" err="1"/>
              <a:t>mucositis</a:t>
            </a:r>
            <a:r>
              <a:rPr lang="en-US" dirty="0"/>
              <a:t> were her adverse effects </a:t>
            </a:r>
          </a:p>
          <a:p>
            <a:r>
              <a:rPr lang="en-US" dirty="0"/>
              <a:t>Had biochemical response-CEA improved from 547 to 67</a:t>
            </a:r>
          </a:p>
          <a:p>
            <a:r>
              <a:rPr lang="en-US" dirty="0"/>
              <a:t>Improved on imaging as well</a:t>
            </a:r>
          </a:p>
          <a:p>
            <a:r>
              <a:rPr lang="en-US" dirty="0"/>
              <a:t>Eventually progressed after ~8 months</a:t>
            </a:r>
          </a:p>
          <a:p>
            <a:r>
              <a:rPr lang="en-US" dirty="0"/>
              <a:t>Re-challenging FOLFOX, CEA has improved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905" y="6202392"/>
            <a:ext cx="671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Bekaii-Saab,T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et all. (2019)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Regorafenib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dose-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optimisation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patients with refractory metastatic colorectal cancer (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ReDOS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): a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randomised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multicentre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open-label, phase 2 study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 months on </a:t>
            </a:r>
            <a:r>
              <a:rPr lang="en-US" dirty="0" err="1"/>
              <a:t>Regorafenib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535880"/>
            <a:ext cx="8957844" cy="31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192D-D2DE-48E2-8026-96E945554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472" y="884865"/>
            <a:ext cx="8828121" cy="2971801"/>
          </a:xfrm>
        </p:spPr>
        <p:txBody>
          <a:bodyPr>
            <a:noAutofit/>
          </a:bodyPr>
          <a:lstStyle/>
          <a:p>
            <a:r>
              <a:rPr lang="en-US" sz="6000" dirty="0"/>
              <a:t>Module 1: Metastatic colorectal and gastric cancers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F36E0-CD91-424F-804F-F0338CD0D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794" y="4063787"/>
            <a:ext cx="9171136" cy="2395960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1"/>
                </a:solidFill>
              </a:rPr>
              <a:t>Johanna </a:t>
            </a:r>
            <a:r>
              <a:rPr lang="en-US" b="1" cap="none" dirty="0" err="1">
                <a:solidFill>
                  <a:schemeClr val="tx1"/>
                </a:solidFill>
              </a:rPr>
              <a:t>Bendell</a:t>
            </a:r>
            <a:r>
              <a:rPr lang="en-US" b="1" cap="none" dirty="0">
                <a:solidFill>
                  <a:schemeClr val="tx1"/>
                </a:solidFill>
              </a:rPr>
              <a:t>, MD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Chief Development Officer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Director, Drug Development Unit Nashville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Sarah Cannon Research Institute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Tennessee Oncology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Nashville, Tennessee </a:t>
            </a:r>
          </a:p>
        </p:txBody>
      </p:sp>
    </p:spTree>
    <p:extLst>
      <p:ext uri="{BB962C8B-B14F-4D97-AF65-F5344CB8AC3E}">
        <p14:creationId xmlns:p14="http://schemas.microsoft.com/office/powerpoint/2010/main" val="152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FA51-9742-4E84-9DAC-92BF8FC7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8735"/>
            <a:ext cx="9404723" cy="1400530"/>
          </a:xfrm>
        </p:spPr>
        <p:txBody>
          <a:bodyPr/>
          <a:lstStyle/>
          <a:p>
            <a:r>
              <a:rPr lang="en-US" dirty="0"/>
              <a:t>First-line treatment of L sided, symptomatic, RAS WT mCRC</a:t>
            </a:r>
          </a:p>
        </p:txBody>
      </p:sp>
    </p:spTree>
    <p:extLst>
      <p:ext uri="{BB962C8B-B14F-4D97-AF65-F5344CB8AC3E}">
        <p14:creationId xmlns:p14="http://schemas.microsoft.com/office/powerpoint/2010/main" val="33374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1050-7715-4D88-8ABA-FC8C7D5F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NCCN Recommendations for </a:t>
            </a:r>
            <a:br>
              <a:rPr lang="en-US" dirty="0"/>
            </a:br>
            <a:r>
              <a:rPr lang="en-US" dirty="0"/>
              <a:t>First-Line Treatment of CRC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4744E7A-374B-420B-BC6A-8139F917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35" y="1602959"/>
            <a:ext cx="8153400" cy="12317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candidates of intensive therapy:</a:t>
            </a:r>
          </a:p>
          <a:p>
            <a:pPr lvl="1"/>
            <a:r>
              <a:rPr lang="en-US" dirty="0"/>
              <a:t>Multi-agent chemotherapy regimens with option of targeted therapy, with no preference for a specific regimen</a:t>
            </a:r>
          </a:p>
          <a:p>
            <a:pPr lvl="1"/>
            <a:r>
              <a:rPr lang="en-US" dirty="0"/>
              <a:t>May add targeted therapy according to molecular testing results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8918980-3522-4A94-A4EE-2BBB3AB03808}"/>
              </a:ext>
            </a:extLst>
          </p:cNvPr>
          <p:cNvGraphicFramePr>
            <a:graphicFrameLocks noGrp="1"/>
          </p:cNvGraphicFramePr>
          <p:nvPr/>
        </p:nvGraphicFramePr>
        <p:xfrm>
          <a:off x="1891739" y="2992595"/>
          <a:ext cx="216823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237">
                  <a:extLst>
                    <a:ext uri="{9D8B030D-6E8A-4147-A177-3AD203B41FA5}">
                      <a16:colId xmlns:a16="http://schemas.microsoft.com/office/drawing/2014/main" val="582776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Chemotherapy Backbone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52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FOLFOX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481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FOLFIRI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0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CAPEOX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8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FOLFOXIRI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93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5-FU/leucovorin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6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Capecitabine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2762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3F79F22-7183-498F-8B99-1872A3A003A1}"/>
              </a:ext>
            </a:extLst>
          </p:cNvPr>
          <p:cNvSpPr txBox="1"/>
          <p:nvPr/>
        </p:nvSpPr>
        <p:spPr>
          <a:xfrm>
            <a:off x="2915228" y="5939265"/>
            <a:ext cx="5970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KRAS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NRAS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wild-type and left-sided tumors only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810D97-3767-4327-A8F9-AA11752186FA}"/>
              </a:ext>
            </a:extLst>
          </p:cNvPr>
          <p:cNvGrpSpPr/>
          <p:nvPr/>
        </p:nvGrpSpPr>
        <p:grpSpPr>
          <a:xfrm>
            <a:off x="4699487" y="4021793"/>
            <a:ext cx="2221274" cy="967670"/>
            <a:chOff x="561599" y="2764206"/>
            <a:chExt cx="2585067" cy="9676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30A054B-23A6-491C-9469-D6C7BC0F61CE}"/>
                </a:ext>
              </a:extLst>
            </p:cNvPr>
            <p:cNvSpPr/>
            <p:nvPr/>
          </p:nvSpPr>
          <p:spPr>
            <a:xfrm>
              <a:off x="561599" y="2764206"/>
              <a:ext cx="2523345" cy="96767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D1D2E3-E9CE-449A-AE50-D2DD05F8EE7C}"/>
                </a:ext>
              </a:extLst>
            </p:cNvPr>
            <p:cNvSpPr txBox="1"/>
            <p:nvPr/>
          </p:nvSpPr>
          <p:spPr>
            <a:xfrm>
              <a:off x="623321" y="3011706"/>
              <a:ext cx="2523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Bevacizumab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DE11F7-B459-409A-BCE4-2DBA7D2A09D5}"/>
              </a:ext>
            </a:extLst>
          </p:cNvPr>
          <p:cNvGrpSpPr/>
          <p:nvPr/>
        </p:nvGrpSpPr>
        <p:grpSpPr>
          <a:xfrm>
            <a:off x="7629934" y="4023260"/>
            <a:ext cx="2510898" cy="979806"/>
            <a:chOff x="3874402" y="3304086"/>
            <a:chExt cx="1981453" cy="621182"/>
          </a:xfrm>
          <a:solidFill>
            <a:srgbClr val="C6C2C2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4FF3166-6E12-4D42-9C29-D5B20E805CB0}"/>
                </a:ext>
              </a:extLst>
            </p:cNvPr>
            <p:cNvSpPr/>
            <p:nvPr/>
          </p:nvSpPr>
          <p:spPr>
            <a:xfrm>
              <a:off x="3894980" y="3304086"/>
              <a:ext cx="1960875" cy="62118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982BAC-F619-4221-8717-719E44B96A0C}"/>
                </a:ext>
              </a:extLst>
            </p:cNvPr>
            <p:cNvSpPr txBox="1"/>
            <p:nvPr/>
          </p:nvSpPr>
          <p:spPr>
            <a:xfrm>
              <a:off x="3874402" y="3321989"/>
              <a:ext cx="1960875" cy="5853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Anti-EGFR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antibody</a:t>
              </a:r>
              <a:r>
                <a:rPr kumimoji="0" lang="en-US" sz="1800" b="1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(cetuximab or panitumumab)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5BE9C7-C9F6-482C-B69E-5901D755269B}"/>
              </a:ext>
            </a:extLst>
          </p:cNvPr>
          <p:cNvSpPr txBox="1"/>
          <p:nvPr/>
        </p:nvSpPr>
        <p:spPr>
          <a:xfrm>
            <a:off x="4184174" y="4159628"/>
            <a:ext cx="393405" cy="584775"/>
          </a:xfrm>
          <a:prstGeom prst="rect">
            <a:avLst/>
          </a:prstGeom>
          <a:solidFill>
            <a:srgbClr val="C6C2C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9183C-5397-4AD8-81DD-7CE52B497D62}"/>
              </a:ext>
            </a:extLst>
          </p:cNvPr>
          <p:cNvSpPr txBox="1"/>
          <p:nvPr/>
        </p:nvSpPr>
        <p:spPr>
          <a:xfrm>
            <a:off x="4447793" y="3549900"/>
            <a:ext cx="282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mutations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F7F00F-AAE6-4DEC-9F59-F0530042C13F}"/>
              </a:ext>
            </a:extLst>
          </p:cNvPr>
          <p:cNvSpPr txBox="1"/>
          <p:nvPr/>
        </p:nvSpPr>
        <p:spPr>
          <a:xfrm>
            <a:off x="7254575" y="3479067"/>
            <a:ext cx="299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wild-type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F8D95-33A4-4E9C-8ED8-45A1D1B7C5AB}"/>
              </a:ext>
            </a:extLst>
          </p:cNvPr>
          <p:cNvSpPr txBox="1"/>
          <p:nvPr/>
        </p:nvSpPr>
        <p:spPr>
          <a:xfrm>
            <a:off x="6987780" y="4223931"/>
            <a:ext cx="533590" cy="461665"/>
          </a:xfrm>
          <a:prstGeom prst="rect">
            <a:avLst/>
          </a:prstGeom>
          <a:solidFill>
            <a:srgbClr val="C6C2C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2DA3DCF-53BD-4A2A-98CA-4AF1DA9D8925}"/>
              </a:ext>
            </a:extLst>
          </p:cNvPr>
          <p:cNvSpPr txBox="1">
            <a:spLocks/>
          </p:cNvSpPr>
          <p:nvPr/>
        </p:nvSpPr>
        <p:spPr>
          <a:xfrm>
            <a:off x="441560" y="6158755"/>
            <a:ext cx="10972800" cy="676514"/>
          </a:xfrm>
          <a:prstGeom prst="rect">
            <a:avLst/>
          </a:prstGeom>
          <a:noFill/>
        </p:spPr>
        <p:txBody>
          <a:bodyPr vert="horz" lIns="45720" tIns="45720" rIns="4572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20000"/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C133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CAPEOX, capecitabine, oxaliplatin; FOLFIRI, leucovorin, 5-fluorouracil, irinotecan; FOLFOX, leucovorin, 5-FU, oxaliplatin; FOLFOXIRI, leucovorin, 5-fluorouracil, oxaliplatin, irinotecan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C133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Benson AB, et al. Colon Cancer, Version 4.2018. NCCN Clinical Practice Guidelines in Oncology.</a:t>
            </a:r>
          </a:p>
        </p:txBody>
      </p:sp>
    </p:spTree>
    <p:extLst>
      <p:ext uri="{BB962C8B-B14F-4D97-AF65-F5344CB8AC3E}">
        <p14:creationId xmlns:p14="http://schemas.microsoft.com/office/powerpoint/2010/main" val="21690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Disclosures for </a:t>
            </a:r>
            <a:r>
              <a:rPr lang="en-US" dirty="0" err="1">
                <a:solidFill>
                  <a:schemeClr val="tx1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 Wagner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914399" y="2305538"/>
          <a:ext cx="10363199" cy="2203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39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No financial interests or affiliations to disclose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0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3675" y="144172"/>
            <a:ext cx="8104654" cy="978412"/>
          </a:xfrm>
        </p:spPr>
        <p:txBody>
          <a:bodyPr/>
          <a:lstStyle/>
          <a:p>
            <a:pPr algn="ctr"/>
            <a:r>
              <a:rPr lang="en-GB" sz="3883" dirty="0">
                <a:solidFill>
                  <a:srgbClr val="002060"/>
                </a:solidFill>
              </a:rPr>
              <a:t>What influences treatment choices in mCRC?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3056755" y="6092312"/>
            <a:ext cx="6078490" cy="3401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2412" tIns="52412" rIns="52412" bIns="52412" rtlCol="0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1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Therapy tailored according to individual patient needs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2EFEBB-7E7F-B143-AB2E-5F9BD573F507}"/>
              </a:ext>
            </a:extLst>
          </p:cNvPr>
          <p:cNvGrpSpPr/>
          <p:nvPr/>
        </p:nvGrpSpPr>
        <p:grpSpPr>
          <a:xfrm>
            <a:off x="646047" y="1838169"/>
            <a:ext cx="10870708" cy="3993570"/>
            <a:chOff x="2060660" y="1998634"/>
            <a:chExt cx="8097063" cy="2974616"/>
          </a:xfrm>
        </p:grpSpPr>
        <p:grpSp>
          <p:nvGrpSpPr>
            <p:cNvPr id="12" name="Group 11"/>
            <p:cNvGrpSpPr/>
            <p:nvPr/>
          </p:nvGrpSpPr>
          <p:grpSpPr>
            <a:xfrm>
              <a:off x="8065189" y="3561169"/>
              <a:ext cx="2092534" cy="864935"/>
              <a:chOff x="8801149" y="3610564"/>
              <a:chExt cx="2874592" cy="1188193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8801149" y="4260811"/>
                <a:ext cx="1296000" cy="53794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Quality </a:t>
                </a:r>
                <a:b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</a:b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of life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9582246" y="3610564"/>
                <a:ext cx="1296000" cy="537943"/>
              </a:xfrm>
              <a:prstGeom prst="roundRect">
                <a:avLst/>
              </a:prstGeom>
              <a:solidFill>
                <a:srgbClr val="003366"/>
              </a:solidFill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Patient preference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10379741" y="4260814"/>
                <a:ext cx="1296000" cy="53794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Toxicity </a:t>
                </a:r>
                <a:b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</a:b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profile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060660" y="3696692"/>
              <a:ext cx="2022342" cy="1165087"/>
              <a:chOff x="552501" y="3796735"/>
              <a:chExt cx="2778167" cy="1600522"/>
            </a:xfrm>
          </p:grpSpPr>
          <p:sp>
            <p:nvSpPr>
              <p:cNvPr id="32" name="Rounded Rectangle 31"/>
              <p:cNvSpPr/>
              <p:nvPr/>
            </p:nvSpPr>
            <p:spPr bwMode="auto">
              <a:xfrm>
                <a:off x="552501" y="4333874"/>
                <a:ext cx="1296000" cy="537943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Tumor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</a:t>
                </a:r>
                <a:b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</a:b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burden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 bwMode="auto">
              <a:xfrm>
                <a:off x="2034668" y="4432729"/>
                <a:ext cx="1296000" cy="328885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Resectability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1296197" y="5068372"/>
                <a:ext cx="1296000" cy="328885"/>
              </a:xfrm>
              <a:prstGeom prst="roundRect">
                <a:avLst/>
              </a:prstGeom>
              <a:solidFill>
                <a:schemeClr val="bg1">
                  <a:alpha val="80000"/>
                </a:schemeClr>
              </a:solidFill>
              <a:ln w="38100"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Tumor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location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1043675" y="3796735"/>
                <a:ext cx="1832047" cy="328885"/>
              </a:xfrm>
              <a:prstGeom prst="roundRect">
                <a:avLst/>
              </a:prstGeom>
              <a:solidFill>
                <a:srgbClr val="003366"/>
              </a:solidFill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Tumor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characteristics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060660" y="1998634"/>
              <a:ext cx="2026144" cy="1327233"/>
              <a:chOff x="552501" y="1464053"/>
              <a:chExt cx="2783391" cy="1823270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1094805" y="1464053"/>
                <a:ext cx="1640697" cy="537944"/>
              </a:xfrm>
              <a:prstGeom prst="roundRect">
                <a:avLst/>
              </a:prstGeom>
              <a:solidFill>
                <a:srgbClr val="003366"/>
              </a:solidFill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Patient characteristics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552501" y="2853203"/>
                <a:ext cx="1296000" cy="32888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Age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552501" y="2203481"/>
                <a:ext cx="1296000" cy="32888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Comorbidities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 bwMode="auto">
              <a:xfrm>
                <a:off x="2039892" y="2099302"/>
                <a:ext cx="1296000" cy="53794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Prior adjuvant treatment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2039892" y="2749379"/>
                <a:ext cx="1296000" cy="53794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Performance status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065189" y="1998637"/>
              <a:ext cx="2092534" cy="1338463"/>
              <a:chOff x="8801149" y="1464054"/>
              <a:chExt cx="2874592" cy="1838696"/>
            </a:xfrm>
          </p:grpSpPr>
          <p:sp>
            <p:nvSpPr>
              <p:cNvPr id="38" name="Rounded Rectangle 37"/>
              <p:cNvSpPr/>
              <p:nvPr/>
            </p:nvSpPr>
            <p:spPr bwMode="auto">
              <a:xfrm>
                <a:off x="9408055" y="1464054"/>
                <a:ext cx="1629000" cy="537944"/>
              </a:xfrm>
              <a:prstGeom prst="roundRect">
                <a:avLst/>
              </a:prstGeom>
              <a:solidFill>
                <a:srgbClr val="003366"/>
              </a:solidFill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Molecular characteristics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8801149" y="2207477"/>
                <a:ext cx="1296000" cy="32888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RAS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10363344" y="2198515"/>
                <a:ext cx="1296000" cy="32888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BRAF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 bwMode="auto">
              <a:xfrm>
                <a:off x="8801149" y="2856112"/>
                <a:ext cx="1296000" cy="32888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sp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MSI-high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10379741" y="2733950"/>
                <a:ext cx="1296000" cy="5688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3366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52412" tIns="52412" rIns="52412" bIns="52412" rtlCol="0" anchor="ctr">
                <a:noAutofit/>
              </a:bodyPr>
              <a:lstStyle/>
              <a:p>
                <a:pPr marL="0" marR="0" lvl="0" indent="0" algn="ctr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HER2</a:t>
                </a:r>
              </a:p>
            </p:txBody>
          </p:sp>
        </p:grpSp>
        <p:sp>
          <p:nvSpPr>
            <p:cNvPr id="2" name="Rounded Rectangle 1"/>
            <p:cNvSpPr/>
            <p:nvPr/>
          </p:nvSpPr>
          <p:spPr bwMode="auto">
            <a:xfrm>
              <a:off x="4322327" y="2652984"/>
              <a:ext cx="3547346" cy="502980"/>
            </a:xfrm>
            <a:prstGeom prst="roundRect">
              <a:avLst>
                <a:gd name="adj" fmla="val 50000"/>
              </a:avLst>
            </a:prstGeom>
            <a:solidFill>
              <a:srgbClr val="47A3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88755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MS PGothic" pitchFamily="34" charset="-128"/>
                  <a:cs typeface="ヒラギノ角ゴ Pro W3"/>
                </a:rPr>
                <a:t>1L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4977035" y="3156236"/>
              <a:ext cx="2237931" cy="502980"/>
            </a:xfrm>
            <a:prstGeom prst="roundRect">
              <a:avLst>
                <a:gd name="adj" fmla="val 50000"/>
              </a:avLst>
            </a:prstGeom>
            <a:solidFill>
              <a:srgbClr val="33CC33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88755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MS PGothic" pitchFamily="34" charset="-128"/>
                  <a:cs typeface="ヒラギノ角ゴ Pro W3"/>
                </a:rPr>
                <a:t>2L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536518" y="3659491"/>
              <a:ext cx="1118965" cy="50298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88755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MS PGothic" pitchFamily="34" charset="-128"/>
                  <a:cs typeface="ヒラギノ角ゴ Pro W3"/>
                </a:rPr>
                <a:t>3L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5775141" y="4161925"/>
              <a:ext cx="639409" cy="50298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88755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MS PGothic" pitchFamily="34" charset="-128"/>
                  <a:cs typeface="ヒラギノ角ゴ Pro W3"/>
                </a:rPr>
                <a:t>4L</a:t>
              </a: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4374829" y="2361257"/>
              <a:ext cx="144782" cy="223285"/>
              <a:chOff x="3593333" y="1335032"/>
              <a:chExt cx="198892" cy="306735"/>
            </a:xfrm>
          </p:grpSpPr>
          <p:sp>
            <p:nvSpPr>
              <p:cNvPr id="133" name="Freeform 5"/>
              <p:cNvSpPr>
                <a:spLocks noEditPoints="1"/>
              </p:cNvSpPr>
              <p:nvPr/>
            </p:nvSpPr>
            <p:spPr bwMode="auto">
              <a:xfrm>
                <a:off x="3593333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34" name="Freeform 6"/>
              <p:cNvSpPr>
                <a:spLocks/>
              </p:cNvSpPr>
              <p:nvPr/>
            </p:nvSpPr>
            <p:spPr bwMode="auto">
              <a:xfrm>
                <a:off x="3640131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35" name="Freeform 7"/>
              <p:cNvSpPr>
                <a:spLocks/>
              </p:cNvSpPr>
              <p:nvPr/>
            </p:nvSpPr>
            <p:spPr bwMode="auto">
              <a:xfrm>
                <a:off x="3654430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4546529" y="2353387"/>
              <a:ext cx="144782" cy="229187"/>
              <a:chOff x="3818223" y="1324222"/>
              <a:chExt cx="198892" cy="314843"/>
            </a:xfrm>
          </p:grpSpPr>
          <p:sp>
            <p:nvSpPr>
              <p:cNvPr id="137" name="Freeform 12"/>
              <p:cNvSpPr>
                <a:spLocks noEditPoints="1"/>
              </p:cNvSpPr>
              <p:nvPr/>
            </p:nvSpPr>
            <p:spPr bwMode="auto">
              <a:xfrm>
                <a:off x="3818223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38" name="Freeform 16"/>
              <p:cNvSpPr>
                <a:spLocks/>
              </p:cNvSpPr>
              <p:nvPr/>
            </p:nvSpPr>
            <p:spPr bwMode="auto">
              <a:xfrm>
                <a:off x="3836422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7"/>
              <p:cNvSpPr>
                <a:spLocks noChangeArrowheads="1"/>
              </p:cNvSpPr>
              <p:nvPr/>
            </p:nvSpPr>
            <p:spPr bwMode="auto">
              <a:xfrm>
                <a:off x="3872821" y="1582312"/>
                <a:ext cx="44198" cy="567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40" name="Rectangle 18"/>
              <p:cNvSpPr>
                <a:spLocks noChangeArrowheads="1"/>
              </p:cNvSpPr>
              <p:nvPr/>
            </p:nvSpPr>
            <p:spPr bwMode="auto">
              <a:xfrm>
                <a:off x="3923519" y="1582312"/>
                <a:ext cx="42899" cy="567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41" name="Freeform 19"/>
              <p:cNvSpPr>
                <a:spLocks/>
              </p:cNvSpPr>
              <p:nvPr/>
            </p:nvSpPr>
            <p:spPr bwMode="auto">
              <a:xfrm>
                <a:off x="3875421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42" name="Freeform 21"/>
              <p:cNvSpPr>
                <a:spLocks/>
              </p:cNvSpPr>
              <p:nvPr/>
            </p:nvSpPr>
            <p:spPr bwMode="auto">
              <a:xfrm>
                <a:off x="3881921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4718229" y="2361257"/>
              <a:ext cx="144782" cy="223285"/>
              <a:chOff x="4048201" y="1335032"/>
              <a:chExt cx="198892" cy="306735"/>
            </a:xfrm>
          </p:grpSpPr>
          <p:sp>
            <p:nvSpPr>
              <p:cNvPr id="159" name="Freeform 5"/>
              <p:cNvSpPr>
                <a:spLocks noEditPoints="1"/>
              </p:cNvSpPr>
              <p:nvPr/>
            </p:nvSpPr>
            <p:spPr bwMode="auto">
              <a:xfrm>
                <a:off x="4048201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60" name="Freeform 6"/>
              <p:cNvSpPr>
                <a:spLocks/>
              </p:cNvSpPr>
              <p:nvPr/>
            </p:nvSpPr>
            <p:spPr bwMode="auto">
              <a:xfrm>
                <a:off x="4094999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61" name="Freeform 7"/>
              <p:cNvSpPr>
                <a:spLocks/>
              </p:cNvSpPr>
              <p:nvPr/>
            </p:nvSpPr>
            <p:spPr bwMode="auto">
              <a:xfrm>
                <a:off x="4109298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4889929" y="2353387"/>
              <a:ext cx="144782" cy="229187"/>
              <a:chOff x="4273091" y="1324222"/>
              <a:chExt cx="198892" cy="314843"/>
            </a:xfrm>
          </p:grpSpPr>
          <p:sp>
            <p:nvSpPr>
              <p:cNvPr id="163" name="Freeform 12"/>
              <p:cNvSpPr>
                <a:spLocks noEditPoints="1"/>
              </p:cNvSpPr>
              <p:nvPr/>
            </p:nvSpPr>
            <p:spPr bwMode="auto">
              <a:xfrm>
                <a:off x="4273091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64" name="Freeform 16"/>
              <p:cNvSpPr>
                <a:spLocks/>
              </p:cNvSpPr>
              <p:nvPr/>
            </p:nvSpPr>
            <p:spPr bwMode="auto">
              <a:xfrm>
                <a:off x="4291290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65" name="Rectangle 17"/>
              <p:cNvSpPr>
                <a:spLocks noChangeArrowheads="1"/>
              </p:cNvSpPr>
              <p:nvPr/>
            </p:nvSpPr>
            <p:spPr bwMode="auto">
              <a:xfrm>
                <a:off x="4327689" y="1582312"/>
                <a:ext cx="44198" cy="5675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66" name="Rectangle 18"/>
              <p:cNvSpPr>
                <a:spLocks noChangeArrowheads="1"/>
              </p:cNvSpPr>
              <p:nvPr/>
            </p:nvSpPr>
            <p:spPr bwMode="auto">
              <a:xfrm>
                <a:off x="4378387" y="1582312"/>
                <a:ext cx="42899" cy="5675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67" name="Freeform 19"/>
              <p:cNvSpPr>
                <a:spLocks/>
              </p:cNvSpPr>
              <p:nvPr/>
            </p:nvSpPr>
            <p:spPr bwMode="auto">
              <a:xfrm>
                <a:off x="4330289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68" name="Freeform 21"/>
              <p:cNvSpPr>
                <a:spLocks/>
              </p:cNvSpPr>
              <p:nvPr/>
            </p:nvSpPr>
            <p:spPr bwMode="auto">
              <a:xfrm>
                <a:off x="4336789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7122033" y="2361257"/>
              <a:ext cx="144782" cy="223285"/>
              <a:chOff x="7395116" y="1335032"/>
              <a:chExt cx="198892" cy="306735"/>
            </a:xfrm>
          </p:grpSpPr>
          <p:sp>
            <p:nvSpPr>
              <p:cNvPr id="170" name="Freeform 5"/>
              <p:cNvSpPr>
                <a:spLocks noEditPoints="1"/>
              </p:cNvSpPr>
              <p:nvPr/>
            </p:nvSpPr>
            <p:spPr bwMode="auto">
              <a:xfrm>
                <a:off x="7395116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71" name="Freeform 6"/>
              <p:cNvSpPr>
                <a:spLocks/>
              </p:cNvSpPr>
              <p:nvPr/>
            </p:nvSpPr>
            <p:spPr bwMode="auto">
              <a:xfrm>
                <a:off x="7441914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72" name="Freeform 7"/>
              <p:cNvSpPr>
                <a:spLocks/>
              </p:cNvSpPr>
              <p:nvPr/>
            </p:nvSpPr>
            <p:spPr bwMode="auto">
              <a:xfrm>
                <a:off x="7456213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7293732" y="2353387"/>
              <a:ext cx="144782" cy="229187"/>
              <a:chOff x="7620006" y="1324222"/>
              <a:chExt cx="198892" cy="314843"/>
            </a:xfrm>
          </p:grpSpPr>
          <p:sp>
            <p:nvSpPr>
              <p:cNvPr id="174" name="Freeform 12"/>
              <p:cNvSpPr>
                <a:spLocks noEditPoints="1"/>
              </p:cNvSpPr>
              <p:nvPr/>
            </p:nvSpPr>
            <p:spPr bwMode="auto">
              <a:xfrm>
                <a:off x="7620006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75" name="Freeform 16"/>
              <p:cNvSpPr>
                <a:spLocks/>
              </p:cNvSpPr>
              <p:nvPr/>
            </p:nvSpPr>
            <p:spPr bwMode="auto">
              <a:xfrm>
                <a:off x="7638205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76" name="Rectangle 17"/>
              <p:cNvSpPr>
                <a:spLocks noChangeArrowheads="1"/>
              </p:cNvSpPr>
              <p:nvPr/>
            </p:nvSpPr>
            <p:spPr bwMode="auto">
              <a:xfrm>
                <a:off x="7674604" y="1582312"/>
                <a:ext cx="44198" cy="5675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77" name="Rectangle 18"/>
              <p:cNvSpPr>
                <a:spLocks noChangeArrowheads="1"/>
              </p:cNvSpPr>
              <p:nvPr/>
            </p:nvSpPr>
            <p:spPr bwMode="auto">
              <a:xfrm>
                <a:off x="7725302" y="1582312"/>
                <a:ext cx="42899" cy="5675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78" name="Freeform 19"/>
              <p:cNvSpPr>
                <a:spLocks/>
              </p:cNvSpPr>
              <p:nvPr/>
            </p:nvSpPr>
            <p:spPr bwMode="auto">
              <a:xfrm>
                <a:off x="7677204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79" name="Freeform 21"/>
              <p:cNvSpPr>
                <a:spLocks/>
              </p:cNvSpPr>
              <p:nvPr/>
            </p:nvSpPr>
            <p:spPr bwMode="auto">
              <a:xfrm>
                <a:off x="7683704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7465433" y="2361257"/>
              <a:ext cx="144782" cy="223285"/>
              <a:chOff x="7849984" y="1335032"/>
              <a:chExt cx="198892" cy="306735"/>
            </a:xfrm>
          </p:grpSpPr>
          <p:sp>
            <p:nvSpPr>
              <p:cNvPr id="181" name="Freeform 5"/>
              <p:cNvSpPr>
                <a:spLocks noEditPoints="1"/>
              </p:cNvSpPr>
              <p:nvPr/>
            </p:nvSpPr>
            <p:spPr bwMode="auto">
              <a:xfrm>
                <a:off x="7849984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82" name="Freeform 6"/>
              <p:cNvSpPr>
                <a:spLocks/>
              </p:cNvSpPr>
              <p:nvPr/>
            </p:nvSpPr>
            <p:spPr bwMode="auto">
              <a:xfrm>
                <a:off x="7896782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83" name="Freeform 7"/>
              <p:cNvSpPr>
                <a:spLocks/>
              </p:cNvSpPr>
              <p:nvPr/>
            </p:nvSpPr>
            <p:spPr bwMode="auto">
              <a:xfrm>
                <a:off x="7911081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7637126" y="2353387"/>
              <a:ext cx="144782" cy="229187"/>
              <a:chOff x="8074874" y="1324222"/>
              <a:chExt cx="198892" cy="314843"/>
            </a:xfrm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8074874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86" name="Freeform 16"/>
              <p:cNvSpPr>
                <a:spLocks/>
              </p:cNvSpPr>
              <p:nvPr/>
            </p:nvSpPr>
            <p:spPr bwMode="auto">
              <a:xfrm>
                <a:off x="8093073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87" name="Rectangle 17"/>
              <p:cNvSpPr>
                <a:spLocks noChangeArrowheads="1"/>
              </p:cNvSpPr>
              <p:nvPr/>
            </p:nvSpPr>
            <p:spPr bwMode="auto">
              <a:xfrm>
                <a:off x="8129472" y="1582312"/>
                <a:ext cx="44198" cy="567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88" name="Rectangle 18"/>
              <p:cNvSpPr>
                <a:spLocks noChangeArrowheads="1"/>
              </p:cNvSpPr>
              <p:nvPr/>
            </p:nvSpPr>
            <p:spPr bwMode="auto">
              <a:xfrm>
                <a:off x="8180170" y="1582312"/>
                <a:ext cx="42899" cy="567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89" name="Freeform 19"/>
              <p:cNvSpPr>
                <a:spLocks/>
              </p:cNvSpPr>
              <p:nvPr/>
            </p:nvSpPr>
            <p:spPr bwMode="auto">
              <a:xfrm>
                <a:off x="8132072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90" name="Freeform 21"/>
              <p:cNvSpPr>
                <a:spLocks/>
              </p:cNvSpPr>
              <p:nvPr/>
            </p:nvSpPr>
            <p:spPr bwMode="auto">
              <a:xfrm>
                <a:off x="8138572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6435232" y="2361257"/>
              <a:ext cx="144782" cy="223285"/>
              <a:chOff x="6444671" y="1335032"/>
              <a:chExt cx="198892" cy="306735"/>
            </a:xfrm>
          </p:grpSpPr>
          <p:sp>
            <p:nvSpPr>
              <p:cNvPr id="192" name="Freeform 5"/>
              <p:cNvSpPr>
                <a:spLocks noEditPoints="1"/>
              </p:cNvSpPr>
              <p:nvPr/>
            </p:nvSpPr>
            <p:spPr bwMode="auto">
              <a:xfrm>
                <a:off x="6444671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93" name="Freeform 6"/>
              <p:cNvSpPr>
                <a:spLocks/>
              </p:cNvSpPr>
              <p:nvPr/>
            </p:nvSpPr>
            <p:spPr bwMode="auto">
              <a:xfrm>
                <a:off x="6491469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94" name="Freeform 7"/>
              <p:cNvSpPr>
                <a:spLocks/>
              </p:cNvSpPr>
              <p:nvPr/>
            </p:nvSpPr>
            <p:spPr bwMode="auto">
              <a:xfrm>
                <a:off x="6505768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6606932" y="2353387"/>
              <a:ext cx="144782" cy="229187"/>
              <a:chOff x="6669561" y="1324222"/>
              <a:chExt cx="198892" cy="314843"/>
            </a:xfrm>
          </p:grpSpPr>
          <p:sp>
            <p:nvSpPr>
              <p:cNvPr id="196" name="Freeform 12"/>
              <p:cNvSpPr>
                <a:spLocks noEditPoints="1"/>
              </p:cNvSpPr>
              <p:nvPr/>
            </p:nvSpPr>
            <p:spPr bwMode="auto">
              <a:xfrm>
                <a:off x="6669561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97" name="Freeform 16"/>
              <p:cNvSpPr>
                <a:spLocks/>
              </p:cNvSpPr>
              <p:nvPr/>
            </p:nvSpPr>
            <p:spPr bwMode="auto">
              <a:xfrm>
                <a:off x="6687760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98" name="Rectangle 17"/>
              <p:cNvSpPr>
                <a:spLocks noChangeArrowheads="1"/>
              </p:cNvSpPr>
              <p:nvPr/>
            </p:nvSpPr>
            <p:spPr bwMode="auto">
              <a:xfrm>
                <a:off x="6724159" y="1582312"/>
                <a:ext cx="44198" cy="5675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99" name="Rectangle 18"/>
              <p:cNvSpPr>
                <a:spLocks noChangeArrowheads="1"/>
              </p:cNvSpPr>
              <p:nvPr/>
            </p:nvSpPr>
            <p:spPr bwMode="auto">
              <a:xfrm>
                <a:off x="6774857" y="1582312"/>
                <a:ext cx="42899" cy="5675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"/>
              <p:cNvSpPr>
                <a:spLocks/>
              </p:cNvSpPr>
              <p:nvPr/>
            </p:nvSpPr>
            <p:spPr bwMode="auto">
              <a:xfrm>
                <a:off x="6726759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01" name="Freeform 21"/>
              <p:cNvSpPr>
                <a:spLocks/>
              </p:cNvSpPr>
              <p:nvPr/>
            </p:nvSpPr>
            <p:spPr bwMode="auto">
              <a:xfrm>
                <a:off x="6733259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6778631" y="2361257"/>
              <a:ext cx="144782" cy="223285"/>
              <a:chOff x="6899539" y="1335032"/>
              <a:chExt cx="198892" cy="306735"/>
            </a:xfrm>
          </p:grpSpPr>
          <p:sp>
            <p:nvSpPr>
              <p:cNvPr id="203" name="Freeform 5"/>
              <p:cNvSpPr>
                <a:spLocks noEditPoints="1"/>
              </p:cNvSpPr>
              <p:nvPr/>
            </p:nvSpPr>
            <p:spPr bwMode="auto">
              <a:xfrm>
                <a:off x="6899539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04" name="Freeform 6"/>
              <p:cNvSpPr>
                <a:spLocks/>
              </p:cNvSpPr>
              <p:nvPr/>
            </p:nvSpPr>
            <p:spPr bwMode="auto">
              <a:xfrm>
                <a:off x="6946337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05" name="Freeform 7"/>
              <p:cNvSpPr>
                <a:spLocks/>
              </p:cNvSpPr>
              <p:nvPr/>
            </p:nvSpPr>
            <p:spPr bwMode="auto">
              <a:xfrm>
                <a:off x="6960636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6950332" y="2353387"/>
              <a:ext cx="144782" cy="229187"/>
              <a:chOff x="7124429" y="1324222"/>
              <a:chExt cx="198892" cy="314843"/>
            </a:xfrm>
          </p:grpSpPr>
          <p:sp>
            <p:nvSpPr>
              <p:cNvPr id="207" name="Freeform 12"/>
              <p:cNvSpPr>
                <a:spLocks noEditPoints="1"/>
              </p:cNvSpPr>
              <p:nvPr/>
            </p:nvSpPr>
            <p:spPr bwMode="auto">
              <a:xfrm>
                <a:off x="7124429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7142628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09" name="Rectangle 17"/>
              <p:cNvSpPr>
                <a:spLocks noChangeArrowheads="1"/>
              </p:cNvSpPr>
              <p:nvPr/>
            </p:nvSpPr>
            <p:spPr bwMode="auto">
              <a:xfrm>
                <a:off x="7179027" y="1582312"/>
                <a:ext cx="44198" cy="5675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10" name="Rectangle 18"/>
              <p:cNvSpPr>
                <a:spLocks noChangeArrowheads="1"/>
              </p:cNvSpPr>
              <p:nvPr/>
            </p:nvSpPr>
            <p:spPr bwMode="auto">
              <a:xfrm>
                <a:off x="7229725" y="1582312"/>
                <a:ext cx="42899" cy="5675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11" name="Freeform 19"/>
              <p:cNvSpPr>
                <a:spLocks/>
              </p:cNvSpPr>
              <p:nvPr/>
            </p:nvSpPr>
            <p:spPr bwMode="auto">
              <a:xfrm>
                <a:off x="7181627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12" name="Freeform 21"/>
              <p:cNvSpPr>
                <a:spLocks/>
              </p:cNvSpPr>
              <p:nvPr/>
            </p:nvSpPr>
            <p:spPr bwMode="auto">
              <a:xfrm>
                <a:off x="7188127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5748430" y="2361257"/>
              <a:ext cx="144782" cy="223285"/>
              <a:chOff x="5494225" y="1335032"/>
              <a:chExt cx="198892" cy="306735"/>
            </a:xfrm>
          </p:grpSpPr>
          <p:sp>
            <p:nvSpPr>
              <p:cNvPr id="214" name="Freeform 5"/>
              <p:cNvSpPr>
                <a:spLocks noEditPoints="1"/>
              </p:cNvSpPr>
              <p:nvPr/>
            </p:nvSpPr>
            <p:spPr bwMode="auto">
              <a:xfrm>
                <a:off x="5494225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15" name="Freeform 6"/>
              <p:cNvSpPr>
                <a:spLocks/>
              </p:cNvSpPr>
              <p:nvPr/>
            </p:nvSpPr>
            <p:spPr bwMode="auto">
              <a:xfrm>
                <a:off x="5541023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16" name="Freeform 7"/>
              <p:cNvSpPr>
                <a:spLocks/>
              </p:cNvSpPr>
              <p:nvPr/>
            </p:nvSpPr>
            <p:spPr bwMode="auto">
              <a:xfrm>
                <a:off x="5555322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920131" y="2353387"/>
              <a:ext cx="144782" cy="229187"/>
              <a:chOff x="5719115" y="1324222"/>
              <a:chExt cx="198892" cy="314843"/>
            </a:xfrm>
          </p:grpSpPr>
          <p:sp>
            <p:nvSpPr>
              <p:cNvPr id="218" name="Freeform 12"/>
              <p:cNvSpPr>
                <a:spLocks noEditPoints="1"/>
              </p:cNvSpPr>
              <p:nvPr/>
            </p:nvSpPr>
            <p:spPr bwMode="auto">
              <a:xfrm>
                <a:off x="5719115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19" name="Freeform 16"/>
              <p:cNvSpPr>
                <a:spLocks/>
              </p:cNvSpPr>
              <p:nvPr/>
            </p:nvSpPr>
            <p:spPr bwMode="auto">
              <a:xfrm>
                <a:off x="5737314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20" name="Rectangle 17"/>
              <p:cNvSpPr>
                <a:spLocks noChangeArrowheads="1"/>
              </p:cNvSpPr>
              <p:nvPr/>
            </p:nvSpPr>
            <p:spPr bwMode="auto">
              <a:xfrm>
                <a:off x="5773713" y="1582312"/>
                <a:ext cx="44198" cy="5675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21" name="Rectangle 18"/>
              <p:cNvSpPr>
                <a:spLocks noChangeArrowheads="1"/>
              </p:cNvSpPr>
              <p:nvPr/>
            </p:nvSpPr>
            <p:spPr bwMode="auto">
              <a:xfrm>
                <a:off x="5824411" y="1582312"/>
                <a:ext cx="42899" cy="5675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22" name="Freeform 19"/>
              <p:cNvSpPr>
                <a:spLocks/>
              </p:cNvSpPr>
              <p:nvPr/>
            </p:nvSpPr>
            <p:spPr bwMode="auto">
              <a:xfrm>
                <a:off x="5776313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23" name="Freeform 21"/>
              <p:cNvSpPr>
                <a:spLocks/>
              </p:cNvSpPr>
              <p:nvPr/>
            </p:nvSpPr>
            <p:spPr bwMode="auto">
              <a:xfrm>
                <a:off x="5782813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6091831" y="2361257"/>
              <a:ext cx="144782" cy="223285"/>
              <a:chOff x="5949093" y="1335032"/>
              <a:chExt cx="198892" cy="306735"/>
            </a:xfrm>
          </p:grpSpPr>
          <p:sp>
            <p:nvSpPr>
              <p:cNvPr id="225" name="Freeform 5"/>
              <p:cNvSpPr>
                <a:spLocks noEditPoints="1"/>
              </p:cNvSpPr>
              <p:nvPr/>
            </p:nvSpPr>
            <p:spPr bwMode="auto">
              <a:xfrm>
                <a:off x="5949093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26" name="Freeform 6"/>
              <p:cNvSpPr>
                <a:spLocks/>
              </p:cNvSpPr>
              <p:nvPr/>
            </p:nvSpPr>
            <p:spPr bwMode="auto">
              <a:xfrm>
                <a:off x="5995891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27" name="Freeform 7"/>
              <p:cNvSpPr>
                <a:spLocks/>
              </p:cNvSpPr>
              <p:nvPr/>
            </p:nvSpPr>
            <p:spPr bwMode="auto">
              <a:xfrm>
                <a:off x="6010190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6263530" y="2353387"/>
              <a:ext cx="144782" cy="229187"/>
              <a:chOff x="6173983" y="1324222"/>
              <a:chExt cx="198892" cy="314843"/>
            </a:xfrm>
          </p:grpSpPr>
          <p:sp>
            <p:nvSpPr>
              <p:cNvPr id="229" name="Freeform 12"/>
              <p:cNvSpPr>
                <a:spLocks noEditPoints="1"/>
              </p:cNvSpPr>
              <p:nvPr/>
            </p:nvSpPr>
            <p:spPr bwMode="auto">
              <a:xfrm>
                <a:off x="6173983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30" name="Freeform 16"/>
              <p:cNvSpPr>
                <a:spLocks/>
              </p:cNvSpPr>
              <p:nvPr/>
            </p:nvSpPr>
            <p:spPr bwMode="auto">
              <a:xfrm>
                <a:off x="6192182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31" name="Rectangle 17"/>
              <p:cNvSpPr>
                <a:spLocks noChangeArrowheads="1"/>
              </p:cNvSpPr>
              <p:nvPr/>
            </p:nvSpPr>
            <p:spPr bwMode="auto">
              <a:xfrm>
                <a:off x="6228581" y="1582312"/>
                <a:ext cx="44198" cy="5675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32" name="Rectangle 18"/>
              <p:cNvSpPr>
                <a:spLocks noChangeArrowheads="1"/>
              </p:cNvSpPr>
              <p:nvPr/>
            </p:nvSpPr>
            <p:spPr bwMode="auto">
              <a:xfrm>
                <a:off x="6279279" y="1582312"/>
                <a:ext cx="42899" cy="5675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33" name="Freeform 19"/>
              <p:cNvSpPr>
                <a:spLocks/>
              </p:cNvSpPr>
              <p:nvPr/>
            </p:nvSpPr>
            <p:spPr bwMode="auto">
              <a:xfrm>
                <a:off x="6231181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34" name="Freeform 21"/>
              <p:cNvSpPr>
                <a:spLocks/>
              </p:cNvSpPr>
              <p:nvPr/>
            </p:nvSpPr>
            <p:spPr bwMode="auto">
              <a:xfrm>
                <a:off x="6237681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5061630" y="2361257"/>
              <a:ext cx="144782" cy="223285"/>
              <a:chOff x="4543779" y="1335032"/>
              <a:chExt cx="198892" cy="306735"/>
            </a:xfrm>
          </p:grpSpPr>
          <p:sp>
            <p:nvSpPr>
              <p:cNvPr id="236" name="Freeform 5"/>
              <p:cNvSpPr>
                <a:spLocks noEditPoints="1"/>
              </p:cNvSpPr>
              <p:nvPr/>
            </p:nvSpPr>
            <p:spPr bwMode="auto">
              <a:xfrm>
                <a:off x="4543779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590577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604876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5233330" y="2353387"/>
              <a:ext cx="144782" cy="229187"/>
              <a:chOff x="4768669" y="1324222"/>
              <a:chExt cx="198892" cy="314843"/>
            </a:xfrm>
          </p:grpSpPr>
          <p:sp>
            <p:nvSpPr>
              <p:cNvPr id="240" name="Freeform 12"/>
              <p:cNvSpPr>
                <a:spLocks noEditPoints="1"/>
              </p:cNvSpPr>
              <p:nvPr/>
            </p:nvSpPr>
            <p:spPr bwMode="auto">
              <a:xfrm>
                <a:off x="4768669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1" name="Freeform 16"/>
              <p:cNvSpPr>
                <a:spLocks/>
              </p:cNvSpPr>
              <p:nvPr/>
            </p:nvSpPr>
            <p:spPr bwMode="auto">
              <a:xfrm>
                <a:off x="4786868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2" name="Rectangle 17"/>
              <p:cNvSpPr>
                <a:spLocks noChangeArrowheads="1"/>
              </p:cNvSpPr>
              <p:nvPr/>
            </p:nvSpPr>
            <p:spPr bwMode="auto">
              <a:xfrm>
                <a:off x="4823267" y="1582312"/>
                <a:ext cx="44198" cy="5675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3" name="Rectangle 18"/>
              <p:cNvSpPr>
                <a:spLocks noChangeArrowheads="1"/>
              </p:cNvSpPr>
              <p:nvPr/>
            </p:nvSpPr>
            <p:spPr bwMode="auto">
              <a:xfrm>
                <a:off x="4873965" y="1582312"/>
                <a:ext cx="42899" cy="5675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4" name="Freeform 19"/>
              <p:cNvSpPr>
                <a:spLocks/>
              </p:cNvSpPr>
              <p:nvPr/>
            </p:nvSpPr>
            <p:spPr bwMode="auto">
              <a:xfrm>
                <a:off x="4825867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5" name="Freeform 21"/>
              <p:cNvSpPr>
                <a:spLocks/>
              </p:cNvSpPr>
              <p:nvPr/>
            </p:nvSpPr>
            <p:spPr bwMode="auto">
              <a:xfrm>
                <a:off x="4832367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405030" y="2361257"/>
              <a:ext cx="144782" cy="223285"/>
              <a:chOff x="4998647" y="1335032"/>
              <a:chExt cx="198892" cy="306735"/>
            </a:xfrm>
          </p:grpSpPr>
          <p:sp>
            <p:nvSpPr>
              <p:cNvPr id="247" name="Freeform 5"/>
              <p:cNvSpPr>
                <a:spLocks noEditPoints="1"/>
              </p:cNvSpPr>
              <p:nvPr/>
            </p:nvSpPr>
            <p:spPr bwMode="auto">
              <a:xfrm>
                <a:off x="4998647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8" name="Freeform 6"/>
              <p:cNvSpPr>
                <a:spLocks/>
              </p:cNvSpPr>
              <p:nvPr/>
            </p:nvSpPr>
            <p:spPr bwMode="auto">
              <a:xfrm>
                <a:off x="5045445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9" name="Freeform 7"/>
              <p:cNvSpPr>
                <a:spLocks/>
              </p:cNvSpPr>
              <p:nvPr/>
            </p:nvSpPr>
            <p:spPr bwMode="auto">
              <a:xfrm>
                <a:off x="5059744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5576730" y="2353387"/>
              <a:ext cx="144782" cy="229187"/>
              <a:chOff x="5223537" y="1324222"/>
              <a:chExt cx="198892" cy="314843"/>
            </a:xfrm>
          </p:grpSpPr>
          <p:sp>
            <p:nvSpPr>
              <p:cNvPr id="251" name="Freeform 12"/>
              <p:cNvSpPr>
                <a:spLocks noEditPoints="1"/>
              </p:cNvSpPr>
              <p:nvPr/>
            </p:nvSpPr>
            <p:spPr bwMode="auto">
              <a:xfrm>
                <a:off x="5223537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52" name="Freeform 16"/>
              <p:cNvSpPr>
                <a:spLocks/>
              </p:cNvSpPr>
              <p:nvPr/>
            </p:nvSpPr>
            <p:spPr bwMode="auto">
              <a:xfrm>
                <a:off x="5241736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53" name="Rectangle 17"/>
              <p:cNvSpPr>
                <a:spLocks noChangeArrowheads="1"/>
              </p:cNvSpPr>
              <p:nvPr/>
            </p:nvSpPr>
            <p:spPr bwMode="auto">
              <a:xfrm>
                <a:off x="5278135" y="1582312"/>
                <a:ext cx="44198" cy="5675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54" name="Rectangle 18"/>
              <p:cNvSpPr>
                <a:spLocks noChangeArrowheads="1"/>
              </p:cNvSpPr>
              <p:nvPr/>
            </p:nvSpPr>
            <p:spPr bwMode="auto">
              <a:xfrm>
                <a:off x="5328833" y="1582312"/>
                <a:ext cx="42899" cy="5675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55" name="Freeform 19"/>
              <p:cNvSpPr>
                <a:spLocks/>
              </p:cNvSpPr>
              <p:nvPr/>
            </p:nvSpPr>
            <p:spPr bwMode="auto">
              <a:xfrm>
                <a:off x="5280735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56" name="Freeform 21"/>
              <p:cNvSpPr>
                <a:spLocks/>
              </p:cNvSpPr>
              <p:nvPr/>
            </p:nvSpPr>
            <p:spPr bwMode="auto">
              <a:xfrm>
                <a:off x="5287235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7" name="Group 256"/>
            <p:cNvGrpSpPr/>
            <p:nvPr/>
          </p:nvGrpSpPr>
          <p:grpSpPr>
            <a:xfrm>
              <a:off x="5853869" y="4749965"/>
              <a:ext cx="144782" cy="223285"/>
              <a:chOff x="7395116" y="1335032"/>
              <a:chExt cx="198892" cy="306735"/>
            </a:xfrm>
          </p:grpSpPr>
          <p:sp>
            <p:nvSpPr>
              <p:cNvPr id="258" name="Freeform 5"/>
              <p:cNvSpPr>
                <a:spLocks noEditPoints="1"/>
              </p:cNvSpPr>
              <p:nvPr/>
            </p:nvSpPr>
            <p:spPr bwMode="auto">
              <a:xfrm>
                <a:off x="7395116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59" name="Freeform 6"/>
              <p:cNvSpPr>
                <a:spLocks/>
              </p:cNvSpPr>
              <p:nvPr/>
            </p:nvSpPr>
            <p:spPr bwMode="auto">
              <a:xfrm>
                <a:off x="7441914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60" name="Freeform 7"/>
              <p:cNvSpPr>
                <a:spLocks/>
              </p:cNvSpPr>
              <p:nvPr/>
            </p:nvSpPr>
            <p:spPr bwMode="auto">
              <a:xfrm>
                <a:off x="7456213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6025570" y="4742097"/>
              <a:ext cx="144782" cy="229187"/>
              <a:chOff x="7620006" y="1324222"/>
              <a:chExt cx="198892" cy="314843"/>
            </a:xfrm>
          </p:grpSpPr>
          <p:sp>
            <p:nvSpPr>
              <p:cNvPr id="262" name="Freeform 12"/>
              <p:cNvSpPr>
                <a:spLocks noEditPoints="1"/>
              </p:cNvSpPr>
              <p:nvPr/>
            </p:nvSpPr>
            <p:spPr bwMode="auto">
              <a:xfrm>
                <a:off x="7620006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63" name="Freeform 16"/>
              <p:cNvSpPr>
                <a:spLocks/>
              </p:cNvSpPr>
              <p:nvPr/>
            </p:nvSpPr>
            <p:spPr bwMode="auto">
              <a:xfrm>
                <a:off x="7638205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64" name="Rectangle 17"/>
              <p:cNvSpPr>
                <a:spLocks noChangeArrowheads="1"/>
              </p:cNvSpPr>
              <p:nvPr/>
            </p:nvSpPr>
            <p:spPr bwMode="auto">
              <a:xfrm>
                <a:off x="7674604" y="1582312"/>
                <a:ext cx="44198" cy="56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65" name="Rectangle 18"/>
              <p:cNvSpPr>
                <a:spLocks noChangeArrowheads="1"/>
              </p:cNvSpPr>
              <p:nvPr/>
            </p:nvSpPr>
            <p:spPr bwMode="auto">
              <a:xfrm>
                <a:off x="7725302" y="1582312"/>
                <a:ext cx="42899" cy="56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66" name="Freeform 19"/>
              <p:cNvSpPr>
                <a:spLocks/>
              </p:cNvSpPr>
              <p:nvPr/>
            </p:nvSpPr>
            <p:spPr bwMode="auto">
              <a:xfrm>
                <a:off x="7677204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67" name="Freeform 21"/>
              <p:cNvSpPr>
                <a:spLocks/>
              </p:cNvSpPr>
              <p:nvPr/>
            </p:nvSpPr>
            <p:spPr bwMode="auto">
              <a:xfrm>
                <a:off x="7683704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6197269" y="4749965"/>
              <a:ext cx="144782" cy="223285"/>
              <a:chOff x="7849984" y="1335032"/>
              <a:chExt cx="198892" cy="306735"/>
            </a:xfrm>
          </p:grpSpPr>
          <p:sp>
            <p:nvSpPr>
              <p:cNvPr id="269" name="Freeform 5"/>
              <p:cNvSpPr>
                <a:spLocks noEditPoints="1"/>
              </p:cNvSpPr>
              <p:nvPr/>
            </p:nvSpPr>
            <p:spPr bwMode="auto">
              <a:xfrm>
                <a:off x="7849984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4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3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1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2" y="361"/>
                      <a:pt x="376" y="360"/>
                      <a:pt x="299" y="360"/>
                    </a:cubicBezTo>
                    <a:cubicBezTo>
                      <a:pt x="259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8" y="419"/>
                      <a:pt x="90" y="408"/>
                    </a:cubicBezTo>
                    <a:cubicBezTo>
                      <a:pt x="92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4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8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3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3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5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1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2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70" name="Freeform 6"/>
              <p:cNvSpPr>
                <a:spLocks/>
              </p:cNvSpPr>
              <p:nvPr/>
            </p:nvSpPr>
            <p:spPr bwMode="auto">
              <a:xfrm>
                <a:off x="7896782" y="1529613"/>
                <a:ext cx="106595" cy="112154"/>
              </a:xfrm>
              <a:custGeom>
                <a:avLst/>
                <a:gdLst>
                  <a:gd name="T0" fmla="*/ 381 w 381"/>
                  <a:gd name="T1" fmla="*/ 386 h 386"/>
                  <a:gd name="T2" fmla="*/ 380 w 381"/>
                  <a:gd name="T3" fmla="*/ 370 h 386"/>
                  <a:gd name="T4" fmla="*/ 381 w 381"/>
                  <a:gd name="T5" fmla="*/ 16 h 386"/>
                  <a:gd name="T6" fmla="*/ 364 w 381"/>
                  <a:gd name="T7" fmla="*/ 0 h 386"/>
                  <a:gd name="T8" fmla="*/ 16 w 381"/>
                  <a:gd name="T9" fmla="*/ 0 h 386"/>
                  <a:gd name="T10" fmla="*/ 0 w 381"/>
                  <a:gd name="T11" fmla="*/ 16 h 386"/>
                  <a:gd name="T12" fmla="*/ 0 w 381"/>
                  <a:gd name="T13" fmla="*/ 386 h 386"/>
                  <a:gd name="T14" fmla="*/ 177 w 381"/>
                  <a:gd name="T15" fmla="*/ 386 h 386"/>
                  <a:gd name="T16" fmla="*/ 178 w 381"/>
                  <a:gd name="T17" fmla="*/ 369 h 386"/>
                  <a:gd name="T18" fmla="*/ 178 w 381"/>
                  <a:gd name="T19" fmla="*/ 171 h 386"/>
                  <a:gd name="T20" fmla="*/ 190 w 381"/>
                  <a:gd name="T21" fmla="*/ 158 h 386"/>
                  <a:gd name="T22" fmla="*/ 202 w 381"/>
                  <a:gd name="T23" fmla="*/ 171 h 386"/>
                  <a:gd name="T24" fmla="*/ 202 w 381"/>
                  <a:gd name="T25" fmla="*/ 287 h 386"/>
                  <a:gd name="T26" fmla="*/ 201 w 381"/>
                  <a:gd name="T27" fmla="*/ 386 h 386"/>
                  <a:gd name="T28" fmla="*/ 381 w 381"/>
                  <a:gd name="T2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86">
                    <a:moveTo>
                      <a:pt x="381" y="386"/>
                    </a:moveTo>
                    <a:cubicBezTo>
                      <a:pt x="381" y="381"/>
                      <a:pt x="380" y="376"/>
                      <a:pt x="380" y="370"/>
                    </a:cubicBezTo>
                    <a:cubicBezTo>
                      <a:pt x="380" y="252"/>
                      <a:pt x="380" y="134"/>
                      <a:pt x="381" y="16"/>
                    </a:cubicBezTo>
                    <a:cubicBezTo>
                      <a:pt x="381" y="3"/>
                      <a:pt x="376" y="0"/>
                      <a:pt x="364" y="0"/>
                    </a:cubicBezTo>
                    <a:cubicBezTo>
                      <a:pt x="248" y="0"/>
                      <a:pt x="132" y="0"/>
                      <a:pt x="16" y="0"/>
                    </a:cubicBezTo>
                    <a:cubicBezTo>
                      <a:pt x="4" y="0"/>
                      <a:pt x="0" y="3"/>
                      <a:pt x="0" y="16"/>
                    </a:cubicBezTo>
                    <a:cubicBezTo>
                      <a:pt x="0" y="139"/>
                      <a:pt x="0" y="263"/>
                      <a:pt x="0" y="386"/>
                    </a:cubicBezTo>
                    <a:cubicBezTo>
                      <a:pt x="59" y="386"/>
                      <a:pt x="118" y="386"/>
                      <a:pt x="177" y="386"/>
                    </a:cubicBezTo>
                    <a:cubicBezTo>
                      <a:pt x="178" y="380"/>
                      <a:pt x="178" y="375"/>
                      <a:pt x="178" y="369"/>
                    </a:cubicBezTo>
                    <a:cubicBezTo>
                      <a:pt x="178" y="303"/>
                      <a:pt x="179" y="237"/>
                      <a:pt x="178" y="171"/>
                    </a:cubicBezTo>
                    <a:cubicBezTo>
                      <a:pt x="178" y="162"/>
                      <a:pt x="180" y="158"/>
                      <a:pt x="190" y="158"/>
                    </a:cubicBezTo>
                    <a:cubicBezTo>
                      <a:pt x="199" y="158"/>
                      <a:pt x="202" y="162"/>
                      <a:pt x="202" y="171"/>
                    </a:cubicBezTo>
                    <a:cubicBezTo>
                      <a:pt x="202" y="209"/>
                      <a:pt x="202" y="248"/>
                      <a:pt x="202" y="287"/>
                    </a:cubicBezTo>
                    <a:cubicBezTo>
                      <a:pt x="202" y="320"/>
                      <a:pt x="201" y="353"/>
                      <a:pt x="201" y="386"/>
                    </a:cubicBezTo>
                    <a:cubicBezTo>
                      <a:pt x="261" y="386"/>
                      <a:pt x="321" y="386"/>
                      <a:pt x="381" y="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71" name="Freeform 7"/>
              <p:cNvSpPr>
                <a:spLocks/>
              </p:cNvSpPr>
              <p:nvPr/>
            </p:nvSpPr>
            <p:spPr bwMode="auto">
              <a:xfrm>
                <a:off x="7911081" y="1335032"/>
                <a:ext cx="75397" cy="82426"/>
              </a:xfrm>
              <a:custGeom>
                <a:avLst/>
                <a:gdLst>
                  <a:gd name="T0" fmla="*/ 66 w 268"/>
                  <a:gd name="T1" fmla="*/ 0 h 285"/>
                  <a:gd name="T2" fmla="*/ 64 w 268"/>
                  <a:gd name="T3" fmla="*/ 40 h 285"/>
                  <a:gd name="T4" fmla="*/ 52 w 268"/>
                  <a:gd name="T5" fmla="*/ 52 h 285"/>
                  <a:gd name="T6" fmla="*/ 1 w 268"/>
                  <a:gd name="T7" fmla="*/ 106 h 285"/>
                  <a:gd name="T8" fmla="*/ 1 w 268"/>
                  <a:gd name="T9" fmla="*/ 210 h 285"/>
                  <a:gd name="T10" fmla="*/ 52 w 268"/>
                  <a:gd name="T11" fmla="*/ 264 h 285"/>
                  <a:gd name="T12" fmla="*/ 64 w 268"/>
                  <a:gd name="T13" fmla="*/ 275 h 285"/>
                  <a:gd name="T14" fmla="*/ 74 w 268"/>
                  <a:gd name="T15" fmla="*/ 285 h 285"/>
                  <a:gd name="T16" fmla="*/ 196 w 268"/>
                  <a:gd name="T17" fmla="*/ 285 h 285"/>
                  <a:gd name="T18" fmla="*/ 205 w 268"/>
                  <a:gd name="T19" fmla="*/ 276 h 285"/>
                  <a:gd name="T20" fmla="*/ 216 w 268"/>
                  <a:gd name="T21" fmla="*/ 264 h 285"/>
                  <a:gd name="T22" fmla="*/ 268 w 268"/>
                  <a:gd name="T23" fmla="*/ 210 h 285"/>
                  <a:gd name="T24" fmla="*/ 268 w 268"/>
                  <a:gd name="T25" fmla="*/ 100 h 285"/>
                  <a:gd name="T26" fmla="*/ 220 w 268"/>
                  <a:gd name="T27" fmla="*/ 52 h 285"/>
                  <a:gd name="T28" fmla="*/ 205 w 268"/>
                  <a:gd name="T29" fmla="*/ 35 h 285"/>
                  <a:gd name="T30" fmla="*/ 204 w 268"/>
                  <a:gd name="T31" fmla="*/ 0 h 285"/>
                  <a:gd name="T32" fmla="*/ 66 w 268"/>
                  <a:gd name="T3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85">
                    <a:moveTo>
                      <a:pt x="66" y="0"/>
                    </a:moveTo>
                    <a:cubicBezTo>
                      <a:pt x="65" y="14"/>
                      <a:pt x="64" y="27"/>
                      <a:pt x="64" y="40"/>
                    </a:cubicBezTo>
                    <a:cubicBezTo>
                      <a:pt x="64" y="48"/>
                      <a:pt x="61" y="52"/>
                      <a:pt x="52" y="52"/>
                    </a:cubicBezTo>
                    <a:cubicBezTo>
                      <a:pt x="19" y="49"/>
                      <a:pt x="0" y="74"/>
                      <a:pt x="1" y="106"/>
                    </a:cubicBezTo>
                    <a:cubicBezTo>
                      <a:pt x="2" y="141"/>
                      <a:pt x="1" y="176"/>
                      <a:pt x="1" y="210"/>
                    </a:cubicBezTo>
                    <a:cubicBezTo>
                      <a:pt x="1" y="246"/>
                      <a:pt x="17" y="263"/>
                      <a:pt x="52" y="264"/>
                    </a:cubicBezTo>
                    <a:cubicBezTo>
                      <a:pt x="60" y="264"/>
                      <a:pt x="65" y="266"/>
                      <a:pt x="64" y="275"/>
                    </a:cubicBezTo>
                    <a:cubicBezTo>
                      <a:pt x="63" y="283"/>
                      <a:pt x="67" y="285"/>
                      <a:pt x="74" y="285"/>
                    </a:cubicBezTo>
                    <a:cubicBezTo>
                      <a:pt x="115" y="285"/>
                      <a:pt x="155" y="285"/>
                      <a:pt x="196" y="285"/>
                    </a:cubicBezTo>
                    <a:cubicBezTo>
                      <a:pt x="203" y="285"/>
                      <a:pt x="206" y="282"/>
                      <a:pt x="205" y="276"/>
                    </a:cubicBezTo>
                    <a:cubicBezTo>
                      <a:pt x="204" y="267"/>
                      <a:pt x="207" y="264"/>
                      <a:pt x="216" y="264"/>
                    </a:cubicBezTo>
                    <a:cubicBezTo>
                      <a:pt x="252" y="263"/>
                      <a:pt x="268" y="246"/>
                      <a:pt x="268" y="210"/>
                    </a:cubicBezTo>
                    <a:cubicBezTo>
                      <a:pt x="268" y="173"/>
                      <a:pt x="268" y="137"/>
                      <a:pt x="268" y="100"/>
                    </a:cubicBezTo>
                    <a:cubicBezTo>
                      <a:pt x="268" y="71"/>
                      <a:pt x="250" y="52"/>
                      <a:pt x="220" y="52"/>
                    </a:cubicBezTo>
                    <a:cubicBezTo>
                      <a:pt x="207" y="52"/>
                      <a:pt x="204" y="47"/>
                      <a:pt x="205" y="35"/>
                    </a:cubicBezTo>
                    <a:cubicBezTo>
                      <a:pt x="205" y="23"/>
                      <a:pt x="204" y="12"/>
                      <a:pt x="204" y="0"/>
                    </a:cubicBezTo>
                    <a:cubicBezTo>
                      <a:pt x="158" y="0"/>
                      <a:pt x="112" y="0"/>
                      <a:pt x="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2" name="Group 271"/>
            <p:cNvGrpSpPr/>
            <p:nvPr/>
          </p:nvGrpSpPr>
          <p:grpSpPr>
            <a:xfrm>
              <a:off x="6368964" y="4742097"/>
              <a:ext cx="144782" cy="229187"/>
              <a:chOff x="8074874" y="1324222"/>
              <a:chExt cx="198892" cy="314843"/>
            </a:xfrm>
          </p:grpSpPr>
          <p:sp>
            <p:nvSpPr>
              <p:cNvPr id="273" name="Freeform 12"/>
              <p:cNvSpPr>
                <a:spLocks noEditPoints="1"/>
              </p:cNvSpPr>
              <p:nvPr/>
            </p:nvSpPr>
            <p:spPr bwMode="auto">
              <a:xfrm>
                <a:off x="8074874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74" name="Freeform 16"/>
              <p:cNvSpPr>
                <a:spLocks/>
              </p:cNvSpPr>
              <p:nvPr/>
            </p:nvSpPr>
            <p:spPr bwMode="auto">
              <a:xfrm>
                <a:off x="8093073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75" name="Rectangle 17"/>
              <p:cNvSpPr>
                <a:spLocks noChangeArrowheads="1"/>
              </p:cNvSpPr>
              <p:nvPr/>
            </p:nvSpPr>
            <p:spPr bwMode="auto">
              <a:xfrm>
                <a:off x="8129472" y="1582312"/>
                <a:ext cx="44198" cy="567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76" name="Rectangle 18"/>
              <p:cNvSpPr>
                <a:spLocks noChangeArrowheads="1"/>
              </p:cNvSpPr>
              <p:nvPr/>
            </p:nvSpPr>
            <p:spPr bwMode="auto">
              <a:xfrm>
                <a:off x="8180170" y="1582312"/>
                <a:ext cx="42899" cy="567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77" name="Freeform 19"/>
              <p:cNvSpPr>
                <a:spLocks/>
              </p:cNvSpPr>
              <p:nvPr/>
            </p:nvSpPr>
            <p:spPr bwMode="auto">
              <a:xfrm>
                <a:off x="8132072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78" name="Freeform 21"/>
              <p:cNvSpPr>
                <a:spLocks/>
              </p:cNvSpPr>
              <p:nvPr/>
            </p:nvSpPr>
            <p:spPr bwMode="auto">
              <a:xfrm>
                <a:off x="8138572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5682168" y="4742097"/>
              <a:ext cx="144782" cy="229187"/>
              <a:chOff x="7124429" y="1324222"/>
              <a:chExt cx="198892" cy="314843"/>
            </a:xfrm>
          </p:grpSpPr>
          <p:sp>
            <p:nvSpPr>
              <p:cNvPr id="280" name="Freeform 12"/>
              <p:cNvSpPr>
                <a:spLocks noEditPoints="1"/>
              </p:cNvSpPr>
              <p:nvPr/>
            </p:nvSpPr>
            <p:spPr bwMode="auto">
              <a:xfrm>
                <a:off x="7124429" y="1420161"/>
                <a:ext cx="198892" cy="128369"/>
              </a:xfrm>
              <a:custGeom>
                <a:avLst/>
                <a:gdLst>
                  <a:gd name="T0" fmla="*/ 357 w 712"/>
                  <a:gd name="T1" fmla="*/ 1 h 442"/>
                  <a:gd name="T2" fmla="*/ 477 w 712"/>
                  <a:gd name="T3" fmla="*/ 1 h 442"/>
                  <a:gd name="T4" fmla="*/ 508 w 712"/>
                  <a:gd name="T5" fmla="*/ 28 h 442"/>
                  <a:gd name="T6" fmla="*/ 544 w 712"/>
                  <a:gd name="T7" fmla="*/ 343 h 442"/>
                  <a:gd name="T8" fmla="*/ 529 w 712"/>
                  <a:gd name="T9" fmla="*/ 360 h 442"/>
                  <a:gd name="T10" fmla="*/ 299 w 712"/>
                  <a:gd name="T11" fmla="*/ 360 h 442"/>
                  <a:gd name="T12" fmla="*/ 180 w 712"/>
                  <a:gd name="T13" fmla="*/ 361 h 442"/>
                  <a:gd name="T14" fmla="*/ 168 w 712"/>
                  <a:gd name="T15" fmla="*/ 349 h 442"/>
                  <a:gd name="T16" fmla="*/ 204 w 712"/>
                  <a:gd name="T17" fmla="*/ 34 h 442"/>
                  <a:gd name="T18" fmla="*/ 240 w 712"/>
                  <a:gd name="T19" fmla="*/ 1 h 442"/>
                  <a:gd name="T20" fmla="*/ 357 w 712"/>
                  <a:gd name="T21" fmla="*/ 1 h 442"/>
                  <a:gd name="T22" fmla="*/ 190 w 712"/>
                  <a:gd name="T23" fmla="*/ 27 h 442"/>
                  <a:gd name="T24" fmla="*/ 190 w 712"/>
                  <a:gd name="T25" fmla="*/ 37 h 442"/>
                  <a:gd name="T26" fmla="*/ 175 w 712"/>
                  <a:gd name="T27" fmla="*/ 170 h 442"/>
                  <a:gd name="T28" fmla="*/ 150 w 712"/>
                  <a:gd name="T29" fmla="*/ 296 h 442"/>
                  <a:gd name="T30" fmla="*/ 140 w 712"/>
                  <a:gd name="T31" fmla="*/ 311 h 442"/>
                  <a:gd name="T32" fmla="*/ 135 w 712"/>
                  <a:gd name="T33" fmla="*/ 338 h 442"/>
                  <a:gd name="T34" fmla="*/ 131 w 712"/>
                  <a:gd name="T35" fmla="*/ 430 h 442"/>
                  <a:gd name="T36" fmla="*/ 97 w 712"/>
                  <a:gd name="T37" fmla="*/ 437 h 442"/>
                  <a:gd name="T38" fmla="*/ 90 w 712"/>
                  <a:gd name="T39" fmla="*/ 408 h 442"/>
                  <a:gd name="T40" fmla="*/ 96 w 712"/>
                  <a:gd name="T41" fmla="*/ 369 h 442"/>
                  <a:gd name="T42" fmla="*/ 85 w 712"/>
                  <a:gd name="T43" fmla="*/ 353 h 442"/>
                  <a:gd name="T44" fmla="*/ 66 w 712"/>
                  <a:gd name="T45" fmla="*/ 361 h 442"/>
                  <a:gd name="T46" fmla="*/ 60 w 712"/>
                  <a:gd name="T47" fmla="*/ 378 h 442"/>
                  <a:gd name="T48" fmla="*/ 49 w 712"/>
                  <a:gd name="T49" fmla="*/ 415 h 442"/>
                  <a:gd name="T50" fmla="*/ 17 w 712"/>
                  <a:gd name="T51" fmla="*/ 419 h 442"/>
                  <a:gd name="T52" fmla="*/ 5 w 712"/>
                  <a:gd name="T53" fmla="*/ 371 h 442"/>
                  <a:gd name="T54" fmla="*/ 51 w 712"/>
                  <a:gd name="T55" fmla="*/ 316 h 442"/>
                  <a:gd name="T56" fmla="*/ 58 w 712"/>
                  <a:gd name="T57" fmla="*/ 293 h 442"/>
                  <a:gd name="T58" fmla="*/ 54 w 712"/>
                  <a:gd name="T59" fmla="*/ 270 h 442"/>
                  <a:gd name="T60" fmla="*/ 115 w 712"/>
                  <a:gd name="T61" fmla="*/ 112 h 442"/>
                  <a:gd name="T62" fmla="*/ 148 w 712"/>
                  <a:gd name="T63" fmla="*/ 50 h 442"/>
                  <a:gd name="T64" fmla="*/ 190 w 712"/>
                  <a:gd name="T65" fmla="*/ 27 h 442"/>
                  <a:gd name="T66" fmla="*/ 523 w 712"/>
                  <a:gd name="T67" fmla="*/ 27 h 442"/>
                  <a:gd name="T68" fmla="*/ 538 w 712"/>
                  <a:gd name="T69" fmla="*/ 31 h 442"/>
                  <a:gd name="T70" fmla="*/ 586 w 712"/>
                  <a:gd name="T71" fmla="*/ 87 h 442"/>
                  <a:gd name="T72" fmla="*/ 658 w 712"/>
                  <a:gd name="T73" fmla="*/ 274 h 442"/>
                  <a:gd name="T74" fmla="*/ 656 w 712"/>
                  <a:gd name="T75" fmla="*/ 289 h 442"/>
                  <a:gd name="T76" fmla="*/ 662 w 712"/>
                  <a:gd name="T77" fmla="*/ 318 h 442"/>
                  <a:gd name="T78" fmla="*/ 694 w 712"/>
                  <a:gd name="T79" fmla="*/ 344 h 442"/>
                  <a:gd name="T80" fmla="*/ 696 w 712"/>
                  <a:gd name="T81" fmla="*/ 416 h 442"/>
                  <a:gd name="T82" fmla="*/ 661 w 712"/>
                  <a:gd name="T83" fmla="*/ 413 h 442"/>
                  <a:gd name="T84" fmla="*/ 651 w 712"/>
                  <a:gd name="T85" fmla="*/ 377 h 442"/>
                  <a:gd name="T86" fmla="*/ 628 w 712"/>
                  <a:gd name="T87" fmla="*/ 352 h 442"/>
                  <a:gd name="T88" fmla="*/ 615 w 712"/>
                  <a:gd name="T89" fmla="*/ 384 h 442"/>
                  <a:gd name="T90" fmla="*/ 622 w 712"/>
                  <a:gd name="T91" fmla="*/ 418 h 442"/>
                  <a:gd name="T92" fmla="*/ 601 w 712"/>
                  <a:gd name="T93" fmla="*/ 438 h 442"/>
                  <a:gd name="T94" fmla="*/ 573 w 712"/>
                  <a:gd name="T95" fmla="*/ 421 h 442"/>
                  <a:gd name="T96" fmla="*/ 578 w 712"/>
                  <a:gd name="T97" fmla="*/ 335 h 442"/>
                  <a:gd name="T98" fmla="*/ 573 w 712"/>
                  <a:gd name="T99" fmla="*/ 312 h 442"/>
                  <a:gd name="T100" fmla="*/ 563 w 712"/>
                  <a:gd name="T101" fmla="*/ 303 h 442"/>
                  <a:gd name="T102" fmla="*/ 546 w 712"/>
                  <a:gd name="T103" fmla="*/ 239 h 442"/>
                  <a:gd name="T104" fmla="*/ 526 w 712"/>
                  <a:gd name="T105" fmla="*/ 62 h 442"/>
                  <a:gd name="T106" fmla="*/ 523 w 712"/>
                  <a:gd name="T107" fmla="*/ 2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2" h="442">
                    <a:moveTo>
                      <a:pt x="357" y="1"/>
                    </a:moveTo>
                    <a:cubicBezTo>
                      <a:pt x="397" y="1"/>
                      <a:pt x="437" y="0"/>
                      <a:pt x="477" y="1"/>
                    </a:cubicBezTo>
                    <a:cubicBezTo>
                      <a:pt x="496" y="1"/>
                      <a:pt x="506" y="11"/>
                      <a:pt x="508" y="28"/>
                    </a:cubicBezTo>
                    <a:cubicBezTo>
                      <a:pt x="520" y="133"/>
                      <a:pt x="532" y="238"/>
                      <a:pt x="544" y="343"/>
                    </a:cubicBezTo>
                    <a:cubicBezTo>
                      <a:pt x="546" y="360"/>
                      <a:pt x="546" y="360"/>
                      <a:pt x="529" y="360"/>
                    </a:cubicBezTo>
                    <a:cubicBezTo>
                      <a:pt x="453" y="361"/>
                      <a:pt x="376" y="360"/>
                      <a:pt x="299" y="360"/>
                    </a:cubicBezTo>
                    <a:cubicBezTo>
                      <a:pt x="260" y="360"/>
                      <a:pt x="220" y="360"/>
                      <a:pt x="180" y="361"/>
                    </a:cubicBezTo>
                    <a:cubicBezTo>
                      <a:pt x="172" y="361"/>
                      <a:pt x="167" y="360"/>
                      <a:pt x="168" y="349"/>
                    </a:cubicBezTo>
                    <a:cubicBezTo>
                      <a:pt x="180" y="244"/>
                      <a:pt x="192" y="139"/>
                      <a:pt x="204" y="34"/>
                    </a:cubicBezTo>
                    <a:cubicBezTo>
                      <a:pt x="206" y="9"/>
                      <a:pt x="216" y="1"/>
                      <a:pt x="240" y="1"/>
                    </a:cubicBezTo>
                    <a:cubicBezTo>
                      <a:pt x="279" y="0"/>
                      <a:pt x="318" y="1"/>
                      <a:pt x="357" y="1"/>
                    </a:cubicBezTo>
                    <a:close/>
                    <a:moveTo>
                      <a:pt x="190" y="27"/>
                    </a:moveTo>
                    <a:cubicBezTo>
                      <a:pt x="190" y="32"/>
                      <a:pt x="190" y="35"/>
                      <a:pt x="190" y="37"/>
                    </a:cubicBezTo>
                    <a:cubicBezTo>
                      <a:pt x="185" y="81"/>
                      <a:pt x="179" y="125"/>
                      <a:pt x="175" y="170"/>
                    </a:cubicBezTo>
                    <a:cubicBezTo>
                      <a:pt x="171" y="213"/>
                      <a:pt x="164" y="255"/>
                      <a:pt x="150" y="296"/>
                    </a:cubicBezTo>
                    <a:cubicBezTo>
                      <a:pt x="148" y="302"/>
                      <a:pt x="145" y="308"/>
                      <a:pt x="140" y="311"/>
                    </a:cubicBezTo>
                    <a:cubicBezTo>
                      <a:pt x="124" y="320"/>
                      <a:pt x="123" y="323"/>
                      <a:pt x="135" y="338"/>
                    </a:cubicBezTo>
                    <a:cubicBezTo>
                      <a:pt x="157" y="367"/>
                      <a:pt x="156" y="406"/>
                      <a:pt x="131" y="430"/>
                    </a:cubicBezTo>
                    <a:cubicBezTo>
                      <a:pt x="121" y="439"/>
                      <a:pt x="106" y="442"/>
                      <a:pt x="97" y="437"/>
                    </a:cubicBezTo>
                    <a:cubicBezTo>
                      <a:pt x="86" y="430"/>
                      <a:pt x="89" y="419"/>
                      <a:pt x="90" y="408"/>
                    </a:cubicBezTo>
                    <a:cubicBezTo>
                      <a:pt x="93" y="395"/>
                      <a:pt x="96" y="382"/>
                      <a:pt x="96" y="369"/>
                    </a:cubicBezTo>
                    <a:cubicBezTo>
                      <a:pt x="96" y="364"/>
                      <a:pt x="90" y="355"/>
                      <a:pt x="85" y="353"/>
                    </a:cubicBezTo>
                    <a:cubicBezTo>
                      <a:pt x="79" y="352"/>
                      <a:pt x="71" y="356"/>
                      <a:pt x="66" y="361"/>
                    </a:cubicBezTo>
                    <a:cubicBezTo>
                      <a:pt x="62" y="365"/>
                      <a:pt x="61" y="372"/>
                      <a:pt x="60" y="378"/>
                    </a:cubicBezTo>
                    <a:cubicBezTo>
                      <a:pt x="56" y="390"/>
                      <a:pt x="54" y="404"/>
                      <a:pt x="49" y="415"/>
                    </a:cubicBezTo>
                    <a:cubicBezTo>
                      <a:pt x="41" y="431"/>
                      <a:pt x="29" y="432"/>
                      <a:pt x="17" y="419"/>
                    </a:cubicBezTo>
                    <a:cubicBezTo>
                      <a:pt x="6" y="405"/>
                      <a:pt x="0" y="389"/>
                      <a:pt x="5" y="371"/>
                    </a:cubicBezTo>
                    <a:cubicBezTo>
                      <a:pt x="11" y="345"/>
                      <a:pt x="26" y="326"/>
                      <a:pt x="51" y="316"/>
                    </a:cubicBezTo>
                    <a:cubicBezTo>
                      <a:pt x="63" y="312"/>
                      <a:pt x="67" y="299"/>
                      <a:pt x="58" y="293"/>
                    </a:cubicBezTo>
                    <a:cubicBezTo>
                      <a:pt x="49" y="286"/>
                      <a:pt x="50" y="279"/>
                      <a:pt x="54" y="270"/>
                    </a:cubicBezTo>
                    <a:cubicBezTo>
                      <a:pt x="74" y="217"/>
                      <a:pt x="93" y="164"/>
                      <a:pt x="115" y="112"/>
                    </a:cubicBezTo>
                    <a:cubicBezTo>
                      <a:pt x="124" y="91"/>
                      <a:pt x="136" y="70"/>
                      <a:pt x="148" y="50"/>
                    </a:cubicBezTo>
                    <a:cubicBezTo>
                      <a:pt x="157" y="37"/>
                      <a:pt x="171" y="29"/>
                      <a:pt x="190" y="27"/>
                    </a:cubicBezTo>
                    <a:close/>
                    <a:moveTo>
                      <a:pt x="523" y="27"/>
                    </a:moveTo>
                    <a:cubicBezTo>
                      <a:pt x="530" y="28"/>
                      <a:pt x="534" y="29"/>
                      <a:pt x="538" y="31"/>
                    </a:cubicBezTo>
                    <a:cubicBezTo>
                      <a:pt x="563" y="42"/>
                      <a:pt x="576" y="64"/>
                      <a:pt x="586" y="87"/>
                    </a:cubicBezTo>
                    <a:cubicBezTo>
                      <a:pt x="611" y="149"/>
                      <a:pt x="635" y="211"/>
                      <a:pt x="658" y="274"/>
                    </a:cubicBezTo>
                    <a:cubicBezTo>
                      <a:pt x="660" y="278"/>
                      <a:pt x="659" y="286"/>
                      <a:pt x="656" y="289"/>
                    </a:cubicBezTo>
                    <a:cubicBezTo>
                      <a:pt x="645" y="303"/>
                      <a:pt x="647" y="310"/>
                      <a:pt x="662" y="318"/>
                    </a:cubicBezTo>
                    <a:cubicBezTo>
                      <a:pt x="674" y="324"/>
                      <a:pt x="686" y="333"/>
                      <a:pt x="694" y="344"/>
                    </a:cubicBezTo>
                    <a:cubicBezTo>
                      <a:pt x="712" y="366"/>
                      <a:pt x="711" y="396"/>
                      <a:pt x="696" y="416"/>
                    </a:cubicBezTo>
                    <a:cubicBezTo>
                      <a:pt x="683" y="433"/>
                      <a:pt x="669" y="432"/>
                      <a:pt x="661" y="413"/>
                    </a:cubicBezTo>
                    <a:cubicBezTo>
                      <a:pt x="656" y="402"/>
                      <a:pt x="654" y="389"/>
                      <a:pt x="651" y="377"/>
                    </a:cubicBezTo>
                    <a:cubicBezTo>
                      <a:pt x="648" y="360"/>
                      <a:pt x="639" y="350"/>
                      <a:pt x="628" y="352"/>
                    </a:cubicBezTo>
                    <a:cubicBezTo>
                      <a:pt x="616" y="353"/>
                      <a:pt x="611" y="364"/>
                      <a:pt x="615" y="384"/>
                    </a:cubicBezTo>
                    <a:cubicBezTo>
                      <a:pt x="618" y="395"/>
                      <a:pt x="620" y="406"/>
                      <a:pt x="622" y="418"/>
                    </a:cubicBezTo>
                    <a:cubicBezTo>
                      <a:pt x="623" y="433"/>
                      <a:pt x="615" y="442"/>
                      <a:pt x="601" y="438"/>
                    </a:cubicBezTo>
                    <a:cubicBezTo>
                      <a:pt x="591" y="436"/>
                      <a:pt x="579" y="429"/>
                      <a:pt x="573" y="421"/>
                    </a:cubicBezTo>
                    <a:cubicBezTo>
                      <a:pt x="553" y="395"/>
                      <a:pt x="556" y="363"/>
                      <a:pt x="578" y="335"/>
                    </a:cubicBezTo>
                    <a:cubicBezTo>
                      <a:pt x="587" y="324"/>
                      <a:pt x="585" y="317"/>
                      <a:pt x="573" y="312"/>
                    </a:cubicBezTo>
                    <a:cubicBezTo>
                      <a:pt x="569" y="310"/>
                      <a:pt x="564" y="306"/>
                      <a:pt x="563" y="303"/>
                    </a:cubicBezTo>
                    <a:cubicBezTo>
                      <a:pt x="557" y="281"/>
                      <a:pt x="549" y="260"/>
                      <a:pt x="546" y="239"/>
                    </a:cubicBezTo>
                    <a:cubicBezTo>
                      <a:pt x="538" y="180"/>
                      <a:pt x="533" y="121"/>
                      <a:pt x="526" y="62"/>
                    </a:cubicBezTo>
                    <a:cubicBezTo>
                      <a:pt x="525" y="51"/>
                      <a:pt x="524" y="40"/>
                      <a:pt x="523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81" name="Freeform 16"/>
              <p:cNvSpPr>
                <a:spLocks/>
              </p:cNvSpPr>
              <p:nvPr/>
            </p:nvSpPr>
            <p:spPr bwMode="auto">
              <a:xfrm>
                <a:off x="7142628" y="1526911"/>
                <a:ext cx="165093" cy="58104"/>
              </a:xfrm>
              <a:custGeom>
                <a:avLst/>
                <a:gdLst>
                  <a:gd name="T0" fmla="*/ 132 w 589"/>
                  <a:gd name="T1" fmla="*/ 0 h 201"/>
                  <a:gd name="T2" fmla="*/ 446 w 589"/>
                  <a:gd name="T3" fmla="*/ 0 h 201"/>
                  <a:gd name="T4" fmla="*/ 459 w 589"/>
                  <a:gd name="T5" fmla="*/ 6 h 201"/>
                  <a:gd name="T6" fmla="*/ 584 w 589"/>
                  <a:gd name="T7" fmla="*/ 187 h 201"/>
                  <a:gd name="T8" fmla="*/ 570 w 589"/>
                  <a:gd name="T9" fmla="*/ 201 h 201"/>
                  <a:gd name="T10" fmla="*/ 18 w 589"/>
                  <a:gd name="T11" fmla="*/ 201 h 201"/>
                  <a:gd name="T12" fmla="*/ 4 w 589"/>
                  <a:gd name="T13" fmla="*/ 187 h 201"/>
                  <a:gd name="T14" fmla="*/ 118 w 589"/>
                  <a:gd name="T15" fmla="*/ 6 h 201"/>
                  <a:gd name="T16" fmla="*/ 132 w 589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01">
                    <a:moveTo>
                      <a:pt x="132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452" y="0"/>
                      <a:pt x="457" y="2"/>
                      <a:pt x="459" y="6"/>
                    </a:cubicBezTo>
                    <a:cubicBezTo>
                      <a:pt x="584" y="187"/>
                      <a:pt x="584" y="187"/>
                      <a:pt x="584" y="187"/>
                    </a:cubicBezTo>
                    <a:cubicBezTo>
                      <a:pt x="589" y="193"/>
                      <a:pt x="581" y="201"/>
                      <a:pt x="570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7" y="201"/>
                      <a:pt x="0" y="194"/>
                      <a:pt x="4" y="187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21" y="3"/>
                      <a:pt x="126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82" name="Rectangle 17"/>
              <p:cNvSpPr>
                <a:spLocks noChangeArrowheads="1"/>
              </p:cNvSpPr>
              <p:nvPr/>
            </p:nvSpPr>
            <p:spPr bwMode="auto">
              <a:xfrm>
                <a:off x="7179027" y="1582312"/>
                <a:ext cx="44198" cy="567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83" name="Rectangle 18"/>
              <p:cNvSpPr>
                <a:spLocks noChangeArrowheads="1"/>
              </p:cNvSpPr>
              <p:nvPr/>
            </p:nvSpPr>
            <p:spPr bwMode="auto">
              <a:xfrm>
                <a:off x="7229725" y="1582312"/>
                <a:ext cx="42899" cy="567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84" name="Freeform 19"/>
              <p:cNvSpPr>
                <a:spLocks/>
              </p:cNvSpPr>
              <p:nvPr/>
            </p:nvSpPr>
            <p:spPr bwMode="auto">
              <a:xfrm>
                <a:off x="7181627" y="1324222"/>
                <a:ext cx="87097" cy="90534"/>
              </a:xfrm>
              <a:custGeom>
                <a:avLst/>
                <a:gdLst>
                  <a:gd name="T0" fmla="*/ 0 w 310"/>
                  <a:gd name="T1" fmla="*/ 166 h 313"/>
                  <a:gd name="T2" fmla="*/ 155 w 310"/>
                  <a:gd name="T3" fmla="*/ 0 h 313"/>
                  <a:gd name="T4" fmla="*/ 310 w 310"/>
                  <a:gd name="T5" fmla="*/ 166 h 313"/>
                  <a:gd name="T6" fmla="*/ 310 w 310"/>
                  <a:gd name="T7" fmla="*/ 258 h 313"/>
                  <a:gd name="T8" fmla="*/ 155 w 310"/>
                  <a:gd name="T9" fmla="*/ 313 h 313"/>
                  <a:gd name="T10" fmla="*/ 0 w 310"/>
                  <a:gd name="T11" fmla="*/ 258 h 313"/>
                  <a:gd name="T12" fmla="*/ 0 w 310"/>
                  <a:gd name="T13" fmla="*/ 16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3">
                    <a:moveTo>
                      <a:pt x="0" y="166"/>
                    </a:moveTo>
                    <a:cubicBezTo>
                      <a:pt x="0" y="166"/>
                      <a:pt x="0" y="0"/>
                      <a:pt x="155" y="0"/>
                    </a:cubicBezTo>
                    <a:cubicBezTo>
                      <a:pt x="310" y="0"/>
                      <a:pt x="310" y="166"/>
                      <a:pt x="310" y="166"/>
                    </a:cubicBezTo>
                    <a:cubicBezTo>
                      <a:pt x="310" y="258"/>
                      <a:pt x="310" y="258"/>
                      <a:pt x="310" y="258"/>
                    </a:cubicBezTo>
                    <a:cubicBezTo>
                      <a:pt x="310" y="258"/>
                      <a:pt x="261" y="313"/>
                      <a:pt x="155" y="313"/>
                    </a:cubicBezTo>
                    <a:cubicBezTo>
                      <a:pt x="49" y="313"/>
                      <a:pt x="0" y="258"/>
                      <a:pt x="0" y="258"/>
                    </a:cubicBez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85" name="Freeform 21"/>
              <p:cNvSpPr>
                <a:spLocks/>
              </p:cNvSpPr>
              <p:nvPr/>
            </p:nvSpPr>
            <p:spPr bwMode="auto">
              <a:xfrm>
                <a:off x="7188127" y="1351247"/>
                <a:ext cx="74097" cy="67563"/>
              </a:xfrm>
              <a:custGeom>
                <a:avLst/>
                <a:gdLst>
                  <a:gd name="T0" fmla="*/ 145 w 267"/>
                  <a:gd name="T1" fmla="*/ 3 h 233"/>
                  <a:gd name="T2" fmla="*/ 142 w 267"/>
                  <a:gd name="T3" fmla="*/ 0 h 233"/>
                  <a:gd name="T4" fmla="*/ 128 w 267"/>
                  <a:gd name="T5" fmla="*/ 0 h 233"/>
                  <a:gd name="T6" fmla="*/ 126 w 267"/>
                  <a:gd name="T7" fmla="*/ 3 h 233"/>
                  <a:gd name="T8" fmla="*/ 2 w 267"/>
                  <a:gd name="T9" fmla="*/ 74 h 233"/>
                  <a:gd name="T10" fmla="*/ 0 w 267"/>
                  <a:gd name="T11" fmla="*/ 74 h 233"/>
                  <a:gd name="T12" fmla="*/ 0 w 267"/>
                  <a:gd name="T13" fmla="*/ 158 h 233"/>
                  <a:gd name="T14" fmla="*/ 51 w 267"/>
                  <a:gd name="T15" fmla="*/ 212 h 233"/>
                  <a:gd name="T16" fmla="*/ 62 w 267"/>
                  <a:gd name="T17" fmla="*/ 223 h 233"/>
                  <a:gd name="T18" fmla="*/ 73 w 267"/>
                  <a:gd name="T19" fmla="*/ 233 h 233"/>
                  <a:gd name="T20" fmla="*/ 194 w 267"/>
                  <a:gd name="T21" fmla="*/ 233 h 233"/>
                  <a:gd name="T22" fmla="*/ 204 w 267"/>
                  <a:gd name="T23" fmla="*/ 223 h 233"/>
                  <a:gd name="T24" fmla="*/ 215 w 267"/>
                  <a:gd name="T25" fmla="*/ 212 h 233"/>
                  <a:gd name="T26" fmla="*/ 267 w 267"/>
                  <a:gd name="T27" fmla="*/ 158 h 233"/>
                  <a:gd name="T28" fmla="*/ 267 w 267"/>
                  <a:gd name="T29" fmla="*/ 74 h 233"/>
                  <a:gd name="T30" fmla="*/ 145 w 267"/>
                  <a:gd name="T31" fmla="*/ 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7" h="233">
                    <a:moveTo>
                      <a:pt x="145" y="3"/>
                    </a:moveTo>
                    <a:cubicBezTo>
                      <a:pt x="144" y="2"/>
                      <a:pt x="143" y="1"/>
                      <a:pt x="142" y="0"/>
                    </a:cubicBezTo>
                    <a:cubicBezTo>
                      <a:pt x="138" y="0"/>
                      <a:pt x="133" y="0"/>
                      <a:pt x="128" y="0"/>
                    </a:cubicBezTo>
                    <a:cubicBezTo>
                      <a:pt x="127" y="1"/>
                      <a:pt x="126" y="2"/>
                      <a:pt x="126" y="3"/>
                    </a:cubicBezTo>
                    <a:cubicBezTo>
                      <a:pt x="96" y="66"/>
                      <a:pt x="30" y="74"/>
                      <a:pt x="2" y="74"/>
                    </a:cubicBezTo>
                    <a:cubicBezTo>
                      <a:pt x="1" y="74"/>
                      <a:pt x="0" y="74"/>
                      <a:pt x="0" y="74"/>
                    </a:cubicBezTo>
                    <a:cubicBezTo>
                      <a:pt x="0" y="102"/>
                      <a:pt x="0" y="130"/>
                      <a:pt x="0" y="158"/>
                    </a:cubicBezTo>
                    <a:cubicBezTo>
                      <a:pt x="0" y="193"/>
                      <a:pt x="16" y="211"/>
                      <a:pt x="51" y="212"/>
                    </a:cubicBezTo>
                    <a:cubicBezTo>
                      <a:pt x="59" y="212"/>
                      <a:pt x="64" y="213"/>
                      <a:pt x="62" y="223"/>
                    </a:cubicBezTo>
                    <a:cubicBezTo>
                      <a:pt x="62" y="230"/>
                      <a:pt x="66" y="233"/>
                      <a:pt x="73" y="233"/>
                    </a:cubicBezTo>
                    <a:cubicBezTo>
                      <a:pt x="113" y="232"/>
                      <a:pt x="154" y="232"/>
                      <a:pt x="194" y="233"/>
                    </a:cubicBezTo>
                    <a:cubicBezTo>
                      <a:pt x="201" y="233"/>
                      <a:pt x="204" y="230"/>
                      <a:pt x="204" y="223"/>
                    </a:cubicBezTo>
                    <a:cubicBezTo>
                      <a:pt x="202" y="215"/>
                      <a:pt x="206" y="212"/>
                      <a:pt x="215" y="212"/>
                    </a:cubicBezTo>
                    <a:cubicBezTo>
                      <a:pt x="251" y="210"/>
                      <a:pt x="267" y="194"/>
                      <a:pt x="267" y="158"/>
                    </a:cubicBezTo>
                    <a:cubicBezTo>
                      <a:pt x="267" y="130"/>
                      <a:pt x="267" y="102"/>
                      <a:pt x="267" y="74"/>
                    </a:cubicBezTo>
                    <a:cubicBezTo>
                      <a:pt x="238" y="73"/>
                      <a:pt x="174" y="64"/>
                      <a:pt x="145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noFill/>
              </a:ln>
            </p:spPr>
            <p:txBody>
              <a:bodyPr vert="horz" wrap="square" lIns="66563" tIns="33281" rIns="66563" bIns="33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875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14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4" y="2155656"/>
            <a:ext cx="8942476" cy="319751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CALGB 80405: CT* + Bevacizumab or Cetuximab in 1L mCRC</a:t>
            </a:r>
            <a:br>
              <a:rPr lang="en-GB" sz="3200" dirty="0"/>
            </a:br>
            <a:r>
              <a:rPr lang="en-US" altLang="en-US" sz="3200" dirty="0"/>
              <a:t>OS in all RAS WT Patients by Treatment Arm and Location</a:t>
            </a:r>
            <a:endParaRPr lang="en-GB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18901" y="5640011"/>
            <a:ext cx="6187042" cy="39052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*FOLFOX or FOLFIRI (investigator’s choice)</a:t>
            </a:r>
            <a:br>
              <a:rPr lang="en-GB" dirty="0"/>
            </a:br>
            <a:r>
              <a:rPr lang="en-GB" dirty="0"/>
              <a:t>CT, chemotherapy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60472" y="2199749"/>
            <a:ext cx="3129766" cy="1449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Arial Narrow" charset="0"/>
                <a:cs typeface="Arial Narrow" charset="0"/>
              </a:rPr>
              <a:t>Left bevacizumab: 32.6 months (n=152)</a:t>
            </a:r>
          </a:p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Arial Narrow" charset="0"/>
                <a:cs typeface="Arial Narrow" charset="0"/>
              </a:rPr>
              <a:t>Right bevacizumab: 29.2 months (n=78)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Arial Narrow" charset="0"/>
                <a:cs typeface="Arial Narrow" charset="0"/>
              </a:rPr>
              <a:t> </a:t>
            </a:r>
          </a:p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Arial Narrow" charset="0"/>
                <a:cs typeface="Arial Narrow" charset="0"/>
              </a:rPr>
              <a:t>HR=0.88 (95% CI: 0.62–1.25); adjusted p=0.50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Arial Narrow" charset="0"/>
              <a:cs typeface="Arial Narrow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Arial Narrow" charset="0"/>
                <a:cs typeface="Arial Narrow" charset="0"/>
              </a:rPr>
              <a:t>Left cetuximab: 39.3 months (n=173)</a:t>
            </a:r>
          </a:p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Arial Narrow" charset="0"/>
                <a:cs typeface="Arial Narrow" charset="0"/>
              </a:rPr>
              <a:t>Right cetuximab: 13.6 months (n=71)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Arial Narrow" charset="0"/>
                <a:cs typeface="Arial Narrow" charset="0"/>
              </a:rPr>
              <a:t> </a:t>
            </a:r>
          </a:p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Arial Narrow" charset="0"/>
                <a:cs typeface="Arial Narrow" charset="0"/>
              </a:rPr>
              <a:t>HR=0.55 (95% CI: 0.39–0.79); adjusted p=0.001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5206287" y="3468795"/>
            <a:ext cx="0" cy="1485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607210" y="3468794"/>
            <a:ext cx="0" cy="1485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6EC9330-B1DC-49ED-A379-98D3C5CC5DF9}"/>
              </a:ext>
            </a:extLst>
          </p:cNvPr>
          <p:cNvCxnSpPr>
            <a:cxnSpLocks/>
          </p:cNvCxnSpPr>
          <p:nvPr/>
        </p:nvCxnSpPr>
        <p:spPr>
          <a:xfrm flipV="1">
            <a:off x="2740435" y="3481995"/>
            <a:ext cx="246585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803167" y="3468794"/>
            <a:ext cx="0" cy="1485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583054" y="3468794"/>
            <a:ext cx="0" cy="1485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6EC9330-B1DC-49ED-A379-98D3C5CC5DF9}"/>
              </a:ext>
            </a:extLst>
          </p:cNvPr>
          <p:cNvCxnSpPr>
            <a:cxnSpLocks/>
          </p:cNvCxnSpPr>
          <p:nvPr/>
        </p:nvCxnSpPr>
        <p:spPr>
          <a:xfrm>
            <a:off x="2740436" y="3481995"/>
            <a:ext cx="208140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10"/>
          <p:cNvSpPr>
            <a:spLocks/>
          </p:cNvSpPr>
          <p:nvPr/>
        </p:nvSpPr>
        <p:spPr bwMode="auto">
          <a:xfrm>
            <a:off x="2738664" y="2026640"/>
            <a:ext cx="7116526" cy="2762437"/>
          </a:xfrm>
          <a:custGeom>
            <a:avLst/>
            <a:gdLst>
              <a:gd name="T0" fmla="*/ 102 w 5915"/>
              <a:gd name="T1" fmla="*/ 21 h 3517"/>
              <a:gd name="T2" fmla="*/ 172 w 5915"/>
              <a:gd name="T3" fmla="*/ 64 h 3517"/>
              <a:gd name="T4" fmla="*/ 220 w 5915"/>
              <a:gd name="T5" fmla="*/ 107 h 3517"/>
              <a:gd name="T6" fmla="*/ 256 w 5915"/>
              <a:gd name="T7" fmla="*/ 152 h 3517"/>
              <a:gd name="T8" fmla="*/ 316 w 5915"/>
              <a:gd name="T9" fmla="*/ 218 h 3517"/>
              <a:gd name="T10" fmla="*/ 398 w 5915"/>
              <a:gd name="T11" fmla="*/ 288 h 3517"/>
              <a:gd name="T12" fmla="*/ 469 w 5915"/>
              <a:gd name="T13" fmla="*/ 377 h 3517"/>
              <a:gd name="T14" fmla="*/ 548 w 5915"/>
              <a:gd name="T15" fmla="*/ 444 h 3517"/>
              <a:gd name="T16" fmla="*/ 590 w 5915"/>
              <a:gd name="T17" fmla="*/ 487 h 3517"/>
              <a:gd name="T18" fmla="*/ 622 w 5915"/>
              <a:gd name="T19" fmla="*/ 529 h 3517"/>
              <a:gd name="T20" fmla="*/ 760 w 5915"/>
              <a:gd name="T21" fmla="*/ 597 h 3517"/>
              <a:gd name="T22" fmla="*/ 807 w 5915"/>
              <a:gd name="T23" fmla="*/ 643 h 3517"/>
              <a:gd name="T24" fmla="*/ 896 w 5915"/>
              <a:gd name="T25" fmla="*/ 710 h 3517"/>
              <a:gd name="T26" fmla="*/ 1013 w 5915"/>
              <a:gd name="T27" fmla="*/ 756 h 3517"/>
              <a:gd name="T28" fmla="*/ 1087 w 5915"/>
              <a:gd name="T29" fmla="*/ 796 h 3517"/>
              <a:gd name="T30" fmla="*/ 1130 w 5915"/>
              <a:gd name="T31" fmla="*/ 841 h 3517"/>
              <a:gd name="T32" fmla="*/ 1198 w 5915"/>
              <a:gd name="T33" fmla="*/ 884 h 3517"/>
              <a:gd name="T34" fmla="*/ 1234 w 5915"/>
              <a:gd name="T35" fmla="*/ 930 h 3517"/>
              <a:gd name="T36" fmla="*/ 1281 w 5915"/>
              <a:gd name="T37" fmla="*/ 979 h 3517"/>
              <a:gd name="T38" fmla="*/ 1321 w 5915"/>
              <a:gd name="T39" fmla="*/ 1048 h 3517"/>
              <a:gd name="T40" fmla="*/ 1345 w 5915"/>
              <a:gd name="T41" fmla="*/ 1135 h 3517"/>
              <a:gd name="T42" fmla="*/ 1392 w 5915"/>
              <a:gd name="T43" fmla="*/ 1184 h 3517"/>
              <a:gd name="T44" fmla="*/ 1430 w 5915"/>
              <a:gd name="T45" fmla="*/ 1232 h 3517"/>
              <a:gd name="T46" fmla="*/ 1496 w 5915"/>
              <a:gd name="T47" fmla="*/ 1274 h 3517"/>
              <a:gd name="T48" fmla="*/ 1538 w 5915"/>
              <a:gd name="T49" fmla="*/ 1320 h 3517"/>
              <a:gd name="T50" fmla="*/ 1628 w 5915"/>
              <a:gd name="T51" fmla="*/ 1365 h 3517"/>
              <a:gd name="T52" fmla="*/ 1658 w 5915"/>
              <a:gd name="T53" fmla="*/ 1469 h 3517"/>
              <a:gd name="T54" fmla="*/ 1694 w 5915"/>
              <a:gd name="T55" fmla="*/ 1508 h 3517"/>
              <a:gd name="T56" fmla="*/ 1756 w 5915"/>
              <a:gd name="T57" fmla="*/ 1581 h 3517"/>
              <a:gd name="T58" fmla="*/ 1824 w 5915"/>
              <a:gd name="T59" fmla="*/ 1654 h 3517"/>
              <a:gd name="T60" fmla="*/ 1893 w 5915"/>
              <a:gd name="T61" fmla="*/ 1732 h 3517"/>
              <a:gd name="T62" fmla="*/ 1943 w 5915"/>
              <a:gd name="T63" fmla="*/ 1780 h 3517"/>
              <a:gd name="T64" fmla="*/ 2051 w 5915"/>
              <a:gd name="T65" fmla="*/ 1832 h 3517"/>
              <a:gd name="T66" fmla="*/ 2104 w 5915"/>
              <a:gd name="T67" fmla="*/ 1895 h 3517"/>
              <a:gd name="T68" fmla="*/ 2169 w 5915"/>
              <a:gd name="T69" fmla="*/ 1996 h 3517"/>
              <a:gd name="T70" fmla="*/ 2198 w 5915"/>
              <a:gd name="T71" fmla="*/ 2068 h 3517"/>
              <a:gd name="T72" fmla="*/ 2216 w 5915"/>
              <a:gd name="T73" fmla="*/ 2136 h 3517"/>
              <a:gd name="T74" fmla="*/ 2286 w 5915"/>
              <a:gd name="T75" fmla="*/ 2183 h 3517"/>
              <a:gd name="T76" fmla="*/ 2322 w 5915"/>
              <a:gd name="T77" fmla="*/ 2265 h 3517"/>
              <a:gd name="T78" fmla="*/ 2453 w 5915"/>
              <a:gd name="T79" fmla="*/ 2321 h 3517"/>
              <a:gd name="T80" fmla="*/ 2574 w 5915"/>
              <a:gd name="T81" fmla="*/ 2379 h 3517"/>
              <a:gd name="T82" fmla="*/ 2630 w 5915"/>
              <a:gd name="T83" fmla="*/ 2444 h 3517"/>
              <a:gd name="T84" fmla="*/ 2679 w 5915"/>
              <a:gd name="T85" fmla="*/ 2546 h 3517"/>
              <a:gd name="T86" fmla="*/ 2860 w 5915"/>
              <a:gd name="T87" fmla="*/ 2615 h 3517"/>
              <a:gd name="T88" fmla="*/ 3192 w 5915"/>
              <a:gd name="T89" fmla="*/ 2696 h 3517"/>
              <a:gd name="T90" fmla="*/ 3304 w 5915"/>
              <a:gd name="T91" fmla="*/ 2792 h 3517"/>
              <a:gd name="T92" fmla="*/ 3414 w 5915"/>
              <a:gd name="T93" fmla="*/ 2943 h 3517"/>
              <a:gd name="T94" fmla="*/ 3569 w 5915"/>
              <a:gd name="T95" fmla="*/ 3046 h 3517"/>
              <a:gd name="T96" fmla="*/ 4211 w 5915"/>
              <a:gd name="T97" fmla="*/ 3226 h 3517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0 w 10000"/>
              <a:gd name="connsiteY190" fmla="*/ 8661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0 w 10000"/>
              <a:gd name="connsiteY190" fmla="*/ 8661 h 10000"/>
              <a:gd name="connsiteX191" fmla="*/ 5830 w 10000"/>
              <a:gd name="connsiteY191" fmla="*/ 8659 h 10000"/>
              <a:gd name="connsiteX192" fmla="*/ 6034 w 10000"/>
              <a:gd name="connsiteY192" fmla="*/ 8661 h 10000"/>
              <a:gd name="connsiteX193" fmla="*/ 6034 w 10000"/>
              <a:gd name="connsiteY193" fmla="*/ 8863 h 10000"/>
              <a:gd name="connsiteX194" fmla="*/ 6663 w 10000"/>
              <a:gd name="connsiteY194" fmla="*/ 8863 h 10000"/>
              <a:gd name="connsiteX195" fmla="*/ 6663 w 10000"/>
              <a:gd name="connsiteY195" fmla="*/ 9173 h 10000"/>
              <a:gd name="connsiteX196" fmla="*/ 7119 w 10000"/>
              <a:gd name="connsiteY196" fmla="*/ 9173 h 10000"/>
              <a:gd name="connsiteX197" fmla="*/ 7119 w 10000"/>
              <a:gd name="connsiteY197" fmla="*/ 10000 h 10000"/>
              <a:gd name="connsiteX198" fmla="*/ 10000 w 10000"/>
              <a:gd name="connsiteY198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830 w 10000"/>
              <a:gd name="connsiteY190" fmla="*/ 8659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830 w 10000"/>
              <a:gd name="connsiteY190" fmla="*/ 8659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802 w 10000"/>
              <a:gd name="connsiteY190" fmla="*/ 8650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802 w 10000"/>
              <a:gd name="connsiteY190" fmla="*/ 8650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802 w 10000"/>
              <a:gd name="connsiteY190" fmla="*/ 8650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802 w 10000"/>
              <a:gd name="connsiteY190" fmla="*/ 8650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2 w 10000"/>
              <a:gd name="connsiteY190" fmla="*/ 8637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2 w 10000"/>
              <a:gd name="connsiteY190" fmla="*/ 8637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2 w 10000"/>
              <a:gd name="connsiteY190" fmla="*/ 8646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2 w 10000"/>
              <a:gd name="connsiteY190" fmla="*/ 8646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2 w 10000"/>
              <a:gd name="connsiteY190" fmla="*/ 8646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2 w 10000"/>
              <a:gd name="connsiteY190" fmla="*/ 8646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2 w 10000"/>
              <a:gd name="connsiteY190" fmla="*/ 8646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5 w 10000"/>
              <a:gd name="connsiteY190" fmla="*/ 8656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5 w 10000"/>
              <a:gd name="connsiteY190" fmla="*/ 8656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1 w 10000"/>
              <a:gd name="connsiteY190" fmla="*/ 8659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1 w 10000"/>
              <a:gd name="connsiteY190" fmla="*/ 8659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1 w 10000"/>
              <a:gd name="connsiteY190" fmla="*/ 8659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  <a:gd name="connsiteX0" fmla="*/ 0 w 10000"/>
              <a:gd name="connsiteY0" fmla="*/ 0 h 10000"/>
              <a:gd name="connsiteX1" fmla="*/ 41 w 10000"/>
              <a:gd name="connsiteY1" fmla="*/ 0 h 10000"/>
              <a:gd name="connsiteX2" fmla="*/ 41 w 10000"/>
              <a:gd name="connsiteY2" fmla="*/ 60 h 10000"/>
              <a:gd name="connsiteX3" fmla="*/ 172 w 10000"/>
              <a:gd name="connsiteY3" fmla="*/ 60 h 10000"/>
              <a:gd name="connsiteX4" fmla="*/ 172 w 10000"/>
              <a:gd name="connsiteY4" fmla="*/ 119 h 10000"/>
              <a:gd name="connsiteX5" fmla="*/ 228 w 10000"/>
              <a:gd name="connsiteY5" fmla="*/ 119 h 10000"/>
              <a:gd name="connsiteX6" fmla="*/ 228 w 10000"/>
              <a:gd name="connsiteY6" fmla="*/ 182 h 10000"/>
              <a:gd name="connsiteX7" fmla="*/ 291 w 10000"/>
              <a:gd name="connsiteY7" fmla="*/ 182 h 10000"/>
              <a:gd name="connsiteX8" fmla="*/ 291 w 10000"/>
              <a:gd name="connsiteY8" fmla="*/ 253 h 10000"/>
              <a:gd name="connsiteX9" fmla="*/ 355 w 10000"/>
              <a:gd name="connsiteY9" fmla="*/ 253 h 10000"/>
              <a:gd name="connsiteX10" fmla="*/ 355 w 10000"/>
              <a:gd name="connsiteY10" fmla="*/ 304 h 10000"/>
              <a:gd name="connsiteX11" fmla="*/ 372 w 10000"/>
              <a:gd name="connsiteY11" fmla="*/ 304 h 10000"/>
              <a:gd name="connsiteX12" fmla="*/ 372 w 10000"/>
              <a:gd name="connsiteY12" fmla="*/ 370 h 10000"/>
              <a:gd name="connsiteX13" fmla="*/ 404 w 10000"/>
              <a:gd name="connsiteY13" fmla="*/ 370 h 10000"/>
              <a:gd name="connsiteX14" fmla="*/ 404 w 10000"/>
              <a:gd name="connsiteY14" fmla="*/ 432 h 10000"/>
              <a:gd name="connsiteX15" fmla="*/ 433 w 10000"/>
              <a:gd name="connsiteY15" fmla="*/ 432 h 10000"/>
              <a:gd name="connsiteX16" fmla="*/ 433 w 10000"/>
              <a:gd name="connsiteY16" fmla="*/ 503 h 10000"/>
              <a:gd name="connsiteX17" fmla="*/ 495 w 10000"/>
              <a:gd name="connsiteY17" fmla="*/ 503 h 10000"/>
              <a:gd name="connsiteX18" fmla="*/ 495 w 10000"/>
              <a:gd name="connsiteY18" fmla="*/ 620 h 10000"/>
              <a:gd name="connsiteX19" fmla="*/ 534 w 10000"/>
              <a:gd name="connsiteY19" fmla="*/ 620 h 10000"/>
              <a:gd name="connsiteX20" fmla="*/ 534 w 10000"/>
              <a:gd name="connsiteY20" fmla="*/ 697 h 10000"/>
              <a:gd name="connsiteX21" fmla="*/ 565 w 10000"/>
              <a:gd name="connsiteY21" fmla="*/ 697 h 10000"/>
              <a:gd name="connsiteX22" fmla="*/ 565 w 10000"/>
              <a:gd name="connsiteY22" fmla="*/ 819 h 10000"/>
              <a:gd name="connsiteX23" fmla="*/ 673 w 10000"/>
              <a:gd name="connsiteY23" fmla="*/ 819 h 10000"/>
              <a:gd name="connsiteX24" fmla="*/ 673 w 10000"/>
              <a:gd name="connsiteY24" fmla="*/ 1012 h 10000"/>
              <a:gd name="connsiteX25" fmla="*/ 776 w 10000"/>
              <a:gd name="connsiteY25" fmla="*/ 1012 h 10000"/>
              <a:gd name="connsiteX26" fmla="*/ 776 w 10000"/>
              <a:gd name="connsiteY26" fmla="*/ 1072 h 10000"/>
              <a:gd name="connsiteX27" fmla="*/ 793 w 10000"/>
              <a:gd name="connsiteY27" fmla="*/ 1072 h 10000"/>
              <a:gd name="connsiteX28" fmla="*/ 793 w 10000"/>
              <a:gd name="connsiteY28" fmla="*/ 1200 h 10000"/>
              <a:gd name="connsiteX29" fmla="*/ 861 w 10000"/>
              <a:gd name="connsiteY29" fmla="*/ 1200 h 10000"/>
              <a:gd name="connsiteX30" fmla="*/ 861 w 10000"/>
              <a:gd name="connsiteY30" fmla="*/ 1262 h 10000"/>
              <a:gd name="connsiteX31" fmla="*/ 926 w 10000"/>
              <a:gd name="connsiteY31" fmla="*/ 1262 h 10000"/>
              <a:gd name="connsiteX32" fmla="*/ 926 w 10000"/>
              <a:gd name="connsiteY32" fmla="*/ 1319 h 10000"/>
              <a:gd name="connsiteX33" fmla="*/ 977 w 10000"/>
              <a:gd name="connsiteY33" fmla="*/ 1319 h 10000"/>
              <a:gd name="connsiteX34" fmla="*/ 977 w 10000"/>
              <a:gd name="connsiteY34" fmla="*/ 1385 h 10000"/>
              <a:gd name="connsiteX35" fmla="*/ 997 w 10000"/>
              <a:gd name="connsiteY35" fmla="*/ 1385 h 10000"/>
              <a:gd name="connsiteX36" fmla="*/ 997 w 10000"/>
              <a:gd name="connsiteY36" fmla="*/ 1444 h 10000"/>
              <a:gd name="connsiteX37" fmla="*/ 1026 w 10000"/>
              <a:gd name="connsiteY37" fmla="*/ 1444 h 10000"/>
              <a:gd name="connsiteX38" fmla="*/ 1026 w 10000"/>
              <a:gd name="connsiteY38" fmla="*/ 1504 h 10000"/>
              <a:gd name="connsiteX39" fmla="*/ 1052 w 10000"/>
              <a:gd name="connsiteY39" fmla="*/ 1504 h 10000"/>
              <a:gd name="connsiteX40" fmla="*/ 1052 w 10000"/>
              <a:gd name="connsiteY40" fmla="*/ 1635 h 10000"/>
              <a:gd name="connsiteX41" fmla="*/ 1126 w 10000"/>
              <a:gd name="connsiteY41" fmla="*/ 1635 h 10000"/>
              <a:gd name="connsiteX42" fmla="*/ 1126 w 10000"/>
              <a:gd name="connsiteY42" fmla="*/ 1697 h 10000"/>
              <a:gd name="connsiteX43" fmla="*/ 1285 w 10000"/>
              <a:gd name="connsiteY43" fmla="*/ 1697 h 10000"/>
              <a:gd name="connsiteX44" fmla="*/ 1285 w 10000"/>
              <a:gd name="connsiteY44" fmla="*/ 1763 h 10000"/>
              <a:gd name="connsiteX45" fmla="*/ 1319 w 10000"/>
              <a:gd name="connsiteY45" fmla="*/ 1763 h 10000"/>
              <a:gd name="connsiteX46" fmla="*/ 1319 w 10000"/>
              <a:gd name="connsiteY46" fmla="*/ 1828 h 10000"/>
              <a:gd name="connsiteX47" fmla="*/ 1364 w 10000"/>
              <a:gd name="connsiteY47" fmla="*/ 1828 h 10000"/>
              <a:gd name="connsiteX48" fmla="*/ 1364 w 10000"/>
              <a:gd name="connsiteY48" fmla="*/ 1962 h 10000"/>
              <a:gd name="connsiteX49" fmla="*/ 1432 w 10000"/>
              <a:gd name="connsiteY49" fmla="*/ 1962 h 10000"/>
              <a:gd name="connsiteX50" fmla="*/ 1432 w 10000"/>
              <a:gd name="connsiteY50" fmla="*/ 2019 h 10000"/>
              <a:gd name="connsiteX51" fmla="*/ 1515 w 10000"/>
              <a:gd name="connsiteY51" fmla="*/ 2019 h 10000"/>
              <a:gd name="connsiteX52" fmla="*/ 1515 w 10000"/>
              <a:gd name="connsiteY52" fmla="*/ 2064 h 10000"/>
              <a:gd name="connsiteX53" fmla="*/ 1537 w 10000"/>
              <a:gd name="connsiteY53" fmla="*/ 2064 h 10000"/>
              <a:gd name="connsiteX54" fmla="*/ 1537 w 10000"/>
              <a:gd name="connsiteY54" fmla="*/ 2150 h 10000"/>
              <a:gd name="connsiteX55" fmla="*/ 1713 w 10000"/>
              <a:gd name="connsiteY55" fmla="*/ 2150 h 10000"/>
              <a:gd name="connsiteX56" fmla="*/ 1713 w 10000"/>
              <a:gd name="connsiteY56" fmla="*/ 2209 h 10000"/>
              <a:gd name="connsiteX57" fmla="*/ 1765 w 10000"/>
              <a:gd name="connsiteY57" fmla="*/ 2209 h 10000"/>
              <a:gd name="connsiteX58" fmla="*/ 1765 w 10000"/>
              <a:gd name="connsiteY58" fmla="*/ 2263 h 10000"/>
              <a:gd name="connsiteX59" fmla="*/ 1838 w 10000"/>
              <a:gd name="connsiteY59" fmla="*/ 2263 h 10000"/>
              <a:gd name="connsiteX60" fmla="*/ 1838 w 10000"/>
              <a:gd name="connsiteY60" fmla="*/ 2320 h 10000"/>
              <a:gd name="connsiteX61" fmla="*/ 1875 w 10000"/>
              <a:gd name="connsiteY61" fmla="*/ 2320 h 10000"/>
              <a:gd name="connsiteX62" fmla="*/ 1875 w 10000"/>
              <a:gd name="connsiteY62" fmla="*/ 2391 h 10000"/>
              <a:gd name="connsiteX63" fmla="*/ 1910 w 10000"/>
              <a:gd name="connsiteY63" fmla="*/ 2391 h 10000"/>
              <a:gd name="connsiteX64" fmla="*/ 1910 w 10000"/>
              <a:gd name="connsiteY64" fmla="*/ 2454 h 10000"/>
              <a:gd name="connsiteX65" fmla="*/ 1959 w 10000"/>
              <a:gd name="connsiteY65" fmla="*/ 2454 h 10000"/>
              <a:gd name="connsiteX66" fmla="*/ 1959 w 10000"/>
              <a:gd name="connsiteY66" fmla="*/ 2514 h 10000"/>
              <a:gd name="connsiteX67" fmla="*/ 2025 w 10000"/>
              <a:gd name="connsiteY67" fmla="*/ 2514 h 10000"/>
              <a:gd name="connsiteX68" fmla="*/ 2025 w 10000"/>
              <a:gd name="connsiteY68" fmla="*/ 2585 h 10000"/>
              <a:gd name="connsiteX69" fmla="*/ 2054 w 10000"/>
              <a:gd name="connsiteY69" fmla="*/ 2585 h 10000"/>
              <a:gd name="connsiteX70" fmla="*/ 2054 w 10000"/>
              <a:gd name="connsiteY70" fmla="*/ 2644 h 10000"/>
              <a:gd name="connsiteX71" fmla="*/ 2086 w 10000"/>
              <a:gd name="connsiteY71" fmla="*/ 2644 h 10000"/>
              <a:gd name="connsiteX72" fmla="*/ 2086 w 10000"/>
              <a:gd name="connsiteY72" fmla="*/ 2710 h 10000"/>
              <a:gd name="connsiteX73" fmla="*/ 2120 w 10000"/>
              <a:gd name="connsiteY73" fmla="*/ 2710 h 10000"/>
              <a:gd name="connsiteX74" fmla="*/ 2120 w 10000"/>
              <a:gd name="connsiteY74" fmla="*/ 2784 h 10000"/>
              <a:gd name="connsiteX75" fmla="*/ 2166 w 10000"/>
              <a:gd name="connsiteY75" fmla="*/ 2784 h 10000"/>
              <a:gd name="connsiteX76" fmla="*/ 2166 w 10000"/>
              <a:gd name="connsiteY76" fmla="*/ 2840 h 10000"/>
              <a:gd name="connsiteX77" fmla="*/ 2196 w 10000"/>
              <a:gd name="connsiteY77" fmla="*/ 2840 h 10000"/>
              <a:gd name="connsiteX78" fmla="*/ 2196 w 10000"/>
              <a:gd name="connsiteY78" fmla="*/ 2980 h 10000"/>
              <a:gd name="connsiteX79" fmla="*/ 2233 w 10000"/>
              <a:gd name="connsiteY79" fmla="*/ 2980 h 10000"/>
              <a:gd name="connsiteX80" fmla="*/ 2233 w 10000"/>
              <a:gd name="connsiteY80" fmla="*/ 3048 h 10000"/>
              <a:gd name="connsiteX81" fmla="*/ 2243 w 10000"/>
              <a:gd name="connsiteY81" fmla="*/ 3048 h 10000"/>
              <a:gd name="connsiteX82" fmla="*/ 2243 w 10000"/>
              <a:gd name="connsiteY82" fmla="*/ 3227 h 10000"/>
              <a:gd name="connsiteX83" fmla="*/ 2274 w 10000"/>
              <a:gd name="connsiteY83" fmla="*/ 3227 h 10000"/>
              <a:gd name="connsiteX84" fmla="*/ 2274 w 10000"/>
              <a:gd name="connsiteY84" fmla="*/ 3293 h 10000"/>
              <a:gd name="connsiteX85" fmla="*/ 2308 w 10000"/>
              <a:gd name="connsiteY85" fmla="*/ 3293 h 10000"/>
              <a:gd name="connsiteX86" fmla="*/ 2308 w 10000"/>
              <a:gd name="connsiteY86" fmla="*/ 3367 h 10000"/>
              <a:gd name="connsiteX87" fmla="*/ 2353 w 10000"/>
              <a:gd name="connsiteY87" fmla="*/ 3367 h 10000"/>
              <a:gd name="connsiteX88" fmla="*/ 2353 w 10000"/>
              <a:gd name="connsiteY88" fmla="*/ 3421 h 10000"/>
              <a:gd name="connsiteX89" fmla="*/ 2385 w 10000"/>
              <a:gd name="connsiteY89" fmla="*/ 3421 h 10000"/>
              <a:gd name="connsiteX90" fmla="*/ 2385 w 10000"/>
              <a:gd name="connsiteY90" fmla="*/ 3503 h 10000"/>
              <a:gd name="connsiteX91" fmla="*/ 2418 w 10000"/>
              <a:gd name="connsiteY91" fmla="*/ 3503 h 10000"/>
              <a:gd name="connsiteX92" fmla="*/ 2418 w 10000"/>
              <a:gd name="connsiteY92" fmla="*/ 3560 h 10000"/>
              <a:gd name="connsiteX93" fmla="*/ 2490 w 10000"/>
              <a:gd name="connsiteY93" fmla="*/ 3560 h 10000"/>
              <a:gd name="connsiteX94" fmla="*/ 2490 w 10000"/>
              <a:gd name="connsiteY94" fmla="*/ 3622 h 10000"/>
              <a:gd name="connsiteX95" fmla="*/ 2529 w 10000"/>
              <a:gd name="connsiteY95" fmla="*/ 3622 h 10000"/>
              <a:gd name="connsiteX96" fmla="*/ 2529 w 10000"/>
              <a:gd name="connsiteY96" fmla="*/ 3693 h 10000"/>
              <a:gd name="connsiteX97" fmla="*/ 2548 w 10000"/>
              <a:gd name="connsiteY97" fmla="*/ 3693 h 10000"/>
              <a:gd name="connsiteX98" fmla="*/ 2548 w 10000"/>
              <a:gd name="connsiteY98" fmla="*/ 3753 h 10000"/>
              <a:gd name="connsiteX99" fmla="*/ 2600 w 10000"/>
              <a:gd name="connsiteY99" fmla="*/ 3753 h 10000"/>
              <a:gd name="connsiteX100" fmla="*/ 2600 w 10000"/>
              <a:gd name="connsiteY100" fmla="*/ 3819 h 10000"/>
              <a:gd name="connsiteX101" fmla="*/ 2732 w 10000"/>
              <a:gd name="connsiteY101" fmla="*/ 3819 h 10000"/>
              <a:gd name="connsiteX102" fmla="*/ 2732 w 10000"/>
              <a:gd name="connsiteY102" fmla="*/ 3881 h 10000"/>
              <a:gd name="connsiteX103" fmla="*/ 2752 w 10000"/>
              <a:gd name="connsiteY103" fmla="*/ 3881 h 10000"/>
              <a:gd name="connsiteX104" fmla="*/ 2752 w 10000"/>
              <a:gd name="connsiteY104" fmla="*/ 4083 h 10000"/>
              <a:gd name="connsiteX105" fmla="*/ 2773 w 10000"/>
              <a:gd name="connsiteY105" fmla="*/ 4083 h 10000"/>
              <a:gd name="connsiteX106" fmla="*/ 2773 w 10000"/>
              <a:gd name="connsiteY106" fmla="*/ 4177 h 10000"/>
              <a:gd name="connsiteX107" fmla="*/ 2803 w 10000"/>
              <a:gd name="connsiteY107" fmla="*/ 4177 h 10000"/>
              <a:gd name="connsiteX108" fmla="*/ 2803 w 10000"/>
              <a:gd name="connsiteY108" fmla="*/ 4225 h 10000"/>
              <a:gd name="connsiteX109" fmla="*/ 2840 w 10000"/>
              <a:gd name="connsiteY109" fmla="*/ 4225 h 10000"/>
              <a:gd name="connsiteX110" fmla="*/ 2840 w 10000"/>
              <a:gd name="connsiteY110" fmla="*/ 4288 h 10000"/>
              <a:gd name="connsiteX111" fmla="*/ 2864 w 10000"/>
              <a:gd name="connsiteY111" fmla="*/ 4288 h 10000"/>
              <a:gd name="connsiteX112" fmla="*/ 2864 w 10000"/>
              <a:gd name="connsiteY112" fmla="*/ 4427 h 10000"/>
              <a:gd name="connsiteX113" fmla="*/ 2935 w 10000"/>
              <a:gd name="connsiteY113" fmla="*/ 4427 h 10000"/>
              <a:gd name="connsiteX114" fmla="*/ 2935 w 10000"/>
              <a:gd name="connsiteY114" fmla="*/ 4495 h 10000"/>
              <a:gd name="connsiteX115" fmla="*/ 2969 w 10000"/>
              <a:gd name="connsiteY115" fmla="*/ 4495 h 10000"/>
              <a:gd name="connsiteX116" fmla="*/ 2969 w 10000"/>
              <a:gd name="connsiteY116" fmla="*/ 4632 h 10000"/>
              <a:gd name="connsiteX117" fmla="*/ 3038 w 10000"/>
              <a:gd name="connsiteY117" fmla="*/ 4632 h 10000"/>
              <a:gd name="connsiteX118" fmla="*/ 3038 w 10000"/>
              <a:gd name="connsiteY118" fmla="*/ 4703 h 10000"/>
              <a:gd name="connsiteX119" fmla="*/ 3084 w 10000"/>
              <a:gd name="connsiteY119" fmla="*/ 4703 h 10000"/>
              <a:gd name="connsiteX120" fmla="*/ 3084 w 10000"/>
              <a:gd name="connsiteY120" fmla="*/ 4848 h 10000"/>
              <a:gd name="connsiteX121" fmla="*/ 3177 w 10000"/>
              <a:gd name="connsiteY121" fmla="*/ 4848 h 10000"/>
              <a:gd name="connsiteX122" fmla="*/ 3177 w 10000"/>
              <a:gd name="connsiteY122" fmla="*/ 4925 h 10000"/>
              <a:gd name="connsiteX123" fmla="*/ 3200 w 10000"/>
              <a:gd name="connsiteY123" fmla="*/ 4925 h 10000"/>
              <a:gd name="connsiteX124" fmla="*/ 3200 w 10000"/>
              <a:gd name="connsiteY124" fmla="*/ 4990 h 10000"/>
              <a:gd name="connsiteX125" fmla="*/ 3241 w 10000"/>
              <a:gd name="connsiteY125" fmla="*/ 4990 h 10000"/>
              <a:gd name="connsiteX126" fmla="*/ 3241 w 10000"/>
              <a:gd name="connsiteY126" fmla="*/ 5061 h 10000"/>
              <a:gd name="connsiteX127" fmla="*/ 3285 w 10000"/>
              <a:gd name="connsiteY127" fmla="*/ 5061 h 10000"/>
              <a:gd name="connsiteX128" fmla="*/ 3285 w 10000"/>
              <a:gd name="connsiteY128" fmla="*/ 5135 h 10000"/>
              <a:gd name="connsiteX129" fmla="*/ 3383 w 10000"/>
              <a:gd name="connsiteY129" fmla="*/ 5135 h 10000"/>
              <a:gd name="connsiteX130" fmla="*/ 3383 w 10000"/>
              <a:gd name="connsiteY130" fmla="*/ 5209 h 10000"/>
              <a:gd name="connsiteX131" fmla="*/ 3467 w 10000"/>
              <a:gd name="connsiteY131" fmla="*/ 5209 h 10000"/>
              <a:gd name="connsiteX132" fmla="*/ 3467 w 10000"/>
              <a:gd name="connsiteY132" fmla="*/ 5274 h 10000"/>
              <a:gd name="connsiteX133" fmla="*/ 3544 w 10000"/>
              <a:gd name="connsiteY133" fmla="*/ 5274 h 10000"/>
              <a:gd name="connsiteX134" fmla="*/ 3544 w 10000"/>
              <a:gd name="connsiteY134" fmla="*/ 5388 h 10000"/>
              <a:gd name="connsiteX135" fmla="*/ 3557 w 10000"/>
              <a:gd name="connsiteY135" fmla="*/ 5388 h 10000"/>
              <a:gd name="connsiteX136" fmla="*/ 3557 w 10000"/>
              <a:gd name="connsiteY136" fmla="*/ 5505 h 10000"/>
              <a:gd name="connsiteX137" fmla="*/ 3640 w 10000"/>
              <a:gd name="connsiteY137" fmla="*/ 5505 h 10000"/>
              <a:gd name="connsiteX138" fmla="*/ 3640 w 10000"/>
              <a:gd name="connsiteY138" fmla="*/ 5675 h 10000"/>
              <a:gd name="connsiteX139" fmla="*/ 3667 w 10000"/>
              <a:gd name="connsiteY139" fmla="*/ 5675 h 10000"/>
              <a:gd name="connsiteX140" fmla="*/ 3667 w 10000"/>
              <a:gd name="connsiteY140" fmla="*/ 5735 h 10000"/>
              <a:gd name="connsiteX141" fmla="*/ 3687 w 10000"/>
              <a:gd name="connsiteY141" fmla="*/ 5735 h 10000"/>
              <a:gd name="connsiteX142" fmla="*/ 3687 w 10000"/>
              <a:gd name="connsiteY142" fmla="*/ 5880 h 10000"/>
              <a:gd name="connsiteX143" fmla="*/ 3716 w 10000"/>
              <a:gd name="connsiteY143" fmla="*/ 5880 h 10000"/>
              <a:gd name="connsiteX144" fmla="*/ 3716 w 10000"/>
              <a:gd name="connsiteY144" fmla="*/ 5960 h 10000"/>
              <a:gd name="connsiteX145" fmla="*/ 3735 w 10000"/>
              <a:gd name="connsiteY145" fmla="*/ 5960 h 10000"/>
              <a:gd name="connsiteX146" fmla="*/ 3735 w 10000"/>
              <a:gd name="connsiteY146" fmla="*/ 6073 h 10000"/>
              <a:gd name="connsiteX147" fmla="*/ 3746 w 10000"/>
              <a:gd name="connsiteY147" fmla="*/ 6073 h 10000"/>
              <a:gd name="connsiteX148" fmla="*/ 3746 w 10000"/>
              <a:gd name="connsiteY148" fmla="*/ 6127 h 10000"/>
              <a:gd name="connsiteX149" fmla="*/ 3790 w 10000"/>
              <a:gd name="connsiteY149" fmla="*/ 6127 h 10000"/>
              <a:gd name="connsiteX150" fmla="*/ 3790 w 10000"/>
              <a:gd name="connsiteY150" fmla="*/ 6207 h 10000"/>
              <a:gd name="connsiteX151" fmla="*/ 3865 w 10000"/>
              <a:gd name="connsiteY151" fmla="*/ 6207 h 10000"/>
              <a:gd name="connsiteX152" fmla="*/ 3865 w 10000"/>
              <a:gd name="connsiteY152" fmla="*/ 6287 h 10000"/>
              <a:gd name="connsiteX153" fmla="*/ 3878 w 10000"/>
              <a:gd name="connsiteY153" fmla="*/ 6287 h 10000"/>
              <a:gd name="connsiteX154" fmla="*/ 3878 w 10000"/>
              <a:gd name="connsiteY154" fmla="*/ 6440 h 10000"/>
              <a:gd name="connsiteX155" fmla="*/ 3926 w 10000"/>
              <a:gd name="connsiteY155" fmla="*/ 6440 h 10000"/>
              <a:gd name="connsiteX156" fmla="*/ 3926 w 10000"/>
              <a:gd name="connsiteY156" fmla="*/ 6520 h 10000"/>
              <a:gd name="connsiteX157" fmla="*/ 4030 w 10000"/>
              <a:gd name="connsiteY157" fmla="*/ 6520 h 10000"/>
              <a:gd name="connsiteX158" fmla="*/ 4030 w 10000"/>
              <a:gd name="connsiteY158" fmla="*/ 6599 h 10000"/>
              <a:gd name="connsiteX159" fmla="*/ 4147 w 10000"/>
              <a:gd name="connsiteY159" fmla="*/ 6599 h 10000"/>
              <a:gd name="connsiteX160" fmla="*/ 4147 w 10000"/>
              <a:gd name="connsiteY160" fmla="*/ 6673 h 10000"/>
              <a:gd name="connsiteX161" fmla="*/ 4162 w 10000"/>
              <a:gd name="connsiteY161" fmla="*/ 6673 h 10000"/>
              <a:gd name="connsiteX162" fmla="*/ 4162 w 10000"/>
              <a:gd name="connsiteY162" fmla="*/ 6764 h 10000"/>
              <a:gd name="connsiteX163" fmla="*/ 4352 w 10000"/>
              <a:gd name="connsiteY163" fmla="*/ 6764 h 10000"/>
              <a:gd name="connsiteX164" fmla="*/ 4352 w 10000"/>
              <a:gd name="connsiteY164" fmla="*/ 6855 h 10000"/>
              <a:gd name="connsiteX165" fmla="*/ 4418 w 10000"/>
              <a:gd name="connsiteY165" fmla="*/ 6855 h 10000"/>
              <a:gd name="connsiteX166" fmla="*/ 4418 w 10000"/>
              <a:gd name="connsiteY166" fmla="*/ 6949 h 10000"/>
              <a:gd name="connsiteX167" fmla="*/ 4446 w 10000"/>
              <a:gd name="connsiteY167" fmla="*/ 6949 h 10000"/>
              <a:gd name="connsiteX168" fmla="*/ 4446 w 10000"/>
              <a:gd name="connsiteY168" fmla="*/ 7151 h 10000"/>
              <a:gd name="connsiteX169" fmla="*/ 4473 w 10000"/>
              <a:gd name="connsiteY169" fmla="*/ 7151 h 10000"/>
              <a:gd name="connsiteX170" fmla="*/ 4473 w 10000"/>
              <a:gd name="connsiteY170" fmla="*/ 7239 h 10000"/>
              <a:gd name="connsiteX171" fmla="*/ 4529 w 10000"/>
              <a:gd name="connsiteY171" fmla="*/ 7239 h 10000"/>
              <a:gd name="connsiteX172" fmla="*/ 4529 w 10000"/>
              <a:gd name="connsiteY172" fmla="*/ 7336 h 10000"/>
              <a:gd name="connsiteX173" fmla="*/ 4609 w 10000"/>
              <a:gd name="connsiteY173" fmla="*/ 7336 h 10000"/>
              <a:gd name="connsiteX174" fmla="*/ 4609 w 10000"/>
              <a:gd name="connsiteY174" fmla="*/ 7435 h 10000"/>
              <a:gd name="connsiteX175" fmla="*/ 4835 w 10000"/>
              <a:gd name="connsiteY175" fmla="*/ 7435 h 10000"/>
              <a:gd name="connsiteX176" fmla="*/ 4835 w 10000"/>
              <a:gd name="connsiteY176" fmla="*/ 7552 h 10000"/>
              <a:gd name="connsiteX177" fmla="*/ 4889 w 10000"/>
              <a:gd name="connsiteY177" fmla="*/ 7552 h 10000"/>
              <a:gd name="connsiteX178" fmla="*/ 4889 w 10000"/>
              <a:gd name="connsiteY178" fmla="*/ 7666 h 10000"/>
              <a:gd name="connsiteX179" fmla="*/ 5396 w 10000"/>
              <a:gd name="connsiteY179" fmla="*/ 7666 h 10000"/>
              <a:gd name="connsiteX180" fmla="*/ 5396 w 10000"/>
              <a:gd name="connsiteY180" fmla="*/ 7811 h 10000"/>
              <a:gd name="connsiteX181" fmla="*/ 5500 w 10000"/>
              <a:gd name="connsiteY181" fmla="*/ 7811 h 10000"/>
              <a:gd name="connsiteX182" fmla="*/ 5500 w 10000"/>
              <a:gd name="connsiteY182" fmla="*/ 7939 h 10000"/>
              <a:gd name="connsiteX183" fmla="*/ 5586 w 10000"/>
              <a:gd name="connsiteY183" fmla="*/ 7939 h 10000"/>
              <a:gd name="connsiteX184" fmla="*/ 5586 w 10000"/>
              <a:gd name="connsiteY184" fmla="*/ 8229 h 10000"/>
              <a:gd name="connsiteX185" fmla="*/ 5745 w 10000"/>
              <a:gd name="connsiteY185" fmla="*/ 8229 h 10000"/>
              <a:gd name="connsiteX186" fmla="*/ 5745 w 10000"/>
              <a:gd name="connsiteY186" fmla="*/ 8368 h 10000"/>
              <a:gd name="connsiteX187" fmla="*/ 5772 w 10000"/>
              <a:gd name="connsiteY187" fmla="*/ 8368 h 10000"/>
              <a:gd name="connsiteX188" fmla="*/ 5772 w 10000"/>
              <a:gd name="connsiteY188" fmla="*/ 8521 h 10000"/>
              <a:gd name="connsiteX189" fmla="*/ 5790 w 10000"/>
              <a:gd name="connsiteY189" fmla="*/ 8521 h 10000"/>
              <a:gd name="connsiteX190" fmla="*/ 5791 w 10000"/>
              <a:gd name="connsiteY190" fmla="*/ 8659 h 10000"/>
              <a:gd name="connsiteX191" fmla="*/ 6034 w 10000"/>
              <a:gd name="connsiteY191" fmla="*/ 8661 h 10000"/>
              <a:gd name="connsiteX192" fmla="*/ 6034 w 10000"/>
              <a:gd name="connsiteY192" fmla="*/ 8863 h 10000"/>
              <a:gd name="connsiteX193" fmla="*/ 6663 w 10000"/>
              <a:gd name="connsiteY193" fmla="*/ 8863 h 10000"/>
              <a:gd name="connsiteX194" fmla="*/ 6663 w 10000"/>
              <a:gd name="connsiteY194" fmla="*/ 9173 h 10000"/>
              <a:gd name="connsiteX195" fmla="*/ 7119 w 10000"/>
              <a:gd name="connsiteY195" fmla="*/ 9173 h 10000"/>
              <a:gd name="connsiteX196" fmla="*/ 7119 w 10000"/>
              <a:gd name="connsiteY196" fmla="*/ 10000 h 10000"/>
              <a:gd name="connsiteX197" fmla="*/ 10000 w 10000"/>
              <a:gd name="connsiteY197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41" y="0"/>
                </a:lnTo>
                <a:lnTo>
                  <a:pt x="41" y="60"/>
                </a:lnTo>
                <a:lnTo>
                  <a:pt x="172" y="60"/>
                </a:lnTo>
                <a:lnTo>
                  <a:pt x="172" y="119"/>
                </a:lnTo>
                <a:lnTo>
                  <a:pt x="228" y="119"/>
                </a:lnTo>
                <a:lnTo>
                  <a:pt x="228" y="182"/>
                </a:lnTo>
                <a:lnTo>
                  <a:pt x="291" y="182"/>
                </a:lnTo>
                <a:lnTo>
                  <a:pt x="291" y="253"/>
                </a:lnTo>
                <a:lnTo>
                  <a:pt x="355" y="253"/>
                </a:lnTo>
                <a:lnTo>
                  <a:pt x="355" y="304"/>
                </a:lnTo>
                <a:lnTo>
                  <a:pt x="372" y="304"/>
                </a:lnTo>
                <a:lnTo>
                  <a:pt x="372" y="370"/>
                </a:lnTo>
                <a:lnTo>
                  <a:pt x="404" y="370"/>
                </a:lnTo>
                <a:lnTo>
                  <a:pt x="404" y="432"/>
                </a:lnTo>
                <a:lnTo>
                  <a:pt x="433" y="432"/>
                </a:lnTo>
                <a:lnTo>
                  <a:pt x="433" y="503"/>
                </a:lnTo>
                <a:lnTo>
                  <a:pt x="495" y="503"/>
                </a:lnTo>
                <a:lnTo>
                  <a:pt x="495" y="620"/>
                </a:lnTo>
                <a:lnTo>
                  <a:pt x="534" y="620"/>
                </a:lnTo>
                <a:lnTo>
                  <a:pt x="534" y="697"/>
                </a:lnTo>
                <a:lnTo>
                  <a:pt x="565" y="697"/>
                </a:lnTo>
                <a:lnTo>
                  <a:pt x="565" y="819"/>
                </a:lnTo>
                <a:lnTo>
                  <a:pt x="673" y="819"/>
                </a:lnTo>
                <a:lnTo>
                  <a:pt x="673" y="1012"/>
                </a:lnTo>
                <a:lnTo>
                  <a:pt x="776" y="1012"/>
                </a:lnTo>
                <a:lnTo>
                  <a:pt x="776" y="1072"/>
                </a:lnTo>
                <a:lnTo>
                  <a:pt x="793" y="1072"/>
                </a:lnTo>
                <a:lnTo>
                  <a:pt x="793" y="1200"/>
                </a:lnTo>
                <a:lnTo>
                  <a:pt x="861" y="1200"/>
                </a:lnTo>
                <a:lnTo>
                  <a:pt x="861" y="1262"/>
                </a:lnTo>
                <a:lnTo>
                  <a:pt x="926" y="1262"/>
                </a:lnTo>
                <a:lnTo>
                  <a:pt x="926" y="1319"/>
                </a:lnTo>
                <a:lnTo>
                  <a:pt x="977" y="1319"/>
                </a:lnTo>
                <a:lnTo>
                  <a:pt x="977" y="1385"/>
                </a:lnTo>
                <a:lnTo>
                  <a:pt x="997" y="1385"/>
                </a:lnTo>
                <a:lnTo>
                  <a:pt x="997" y="1444"/>
                </a:lnTo>
                <a:lnTo>
                  <a:pt x="1026" y="1444"/>
                </a:lnTo>
                <a:lnTo>
                  <a:pt x="1026" y="1504"/>
                </a:lnTo>
                <a:lnTo>
                  <a:pt x="1052" y="1504"/>
                </a:lnTo>
                <a:lnTo>
                  <a:pt x="1052" y="1635"/>
                </a:lnTo>
                <a:lnTo>
                  <a:pt x="1126" y="1635"/>
                </a:lnTo>
                <a:lnTo>
                  <a:pt x="1126" y="1697"/>
                </a:lnTo>
                <a:lnTo>
                  <a:pt x="1285" y="1697"/>
                </a:lnTo>
                <a:lnTo>
                  <a:pt x="1285" y="1763"/>
                </a:lnTo>
                <a:lnTo>
                  <a:pt x="1319" y="1763"/>
                </a:lnTo>
                <a:lnTo>
                  <a:pt x="1319" y="1828"/>
                </a:lnTo>
                <a:lnTo>
                  <a:pt x="1364" y="1828"/>
                </a:lnTo>
                <a:lnTo>
                  <a:pt x="1364" y="1962"/>
                </a:lnTo>
                <a:lnTo>
                  <a:pt x="1432" y="1962"/>
                </a:lnTo>
                <a:lnTo>
                  <a:pt x="1432" y="2019"/>
                </a:lnTo>
                <a:lnTo>
                  <a:pt x="1515" y="2019"/>
                </a:lnTo>
                <a:lnTo>
                  <a:pt x="1515" y="2064"/>
                </a:lnTo>
                <a:lnTo>
                  <a:pt x="1537" y="2064"/>
                </a:lnTo>
                <a:lnTo>
                  <a:pt x="1537" y="2150"/>
                </a:lnTo>
                <a:lnTo>
                  <a:pt x="1713" y="2150"/>
                </a:lnTo>
                <a:lnTo>
                  <a:pt x="1713" y="2209"/>
                </a:lnTo>
                <a:lnTo>
                  <a:pt x="1765" y="2209"/>
                </a:lnTo>
                <a:lnTo>
                  <a:pt x="1765" y="2263"/>
                </a:lnTo>
                <a:lnTo>
                  <a:pt x="1838" y="2263"/>
                </a:lnTo>
                <a:lnTo>
                  <a:pt x="1838" y="2320"/>
                </a:lnTo>
                <a:lnTo>
                  <a:pt x="1875" y="2320"/>
                </a:lnTo>
                <a:lnTo>
                  <a:pt x="1875" y="2391"/>
                </a:lnTo>
                <a:lnTo>
                  <a:pt x="1910" y="2391"/>
                </a:lnTo>
                <a:lnTo>
                  <a:pt x="1910" y="2454"/>
                </a:lnTo>
                <a:lnTo>
                  <a:pt x="1959" y="2454"/>
                </a:lnTo>
                <a:lnTo>
                  <a:pt x="1959" y="2514"/>
                </a:lnTo>
                <a:lnTo>
                  <a:pt x="2025" y="2514"/>
                </a:lnTo>
                <a:lnTo>
                  <a:pt x="2025" y="2585"/>
                </a:lnTo>
                <a:lnTo>
                  <a:pt x="2054" y="2585"/>
                </a:lnTo>
                <a:lnTo>
                  <a:pt x="2054" y="2644"/>
                </a:lnTo>
                <a:lnTo>
                  <a:pt x="2086" y="2644"/>
                </a:lnTo>
                <a:lnTo>
                  <a:pt x="2086" y="2710"/>
                </a:lnTo>
                <a:lnTo>
                  <a:pt x="2120" y="2710"/>
                </a:lnTo>
                <a:lnTo>
                  <a:pt x="2120" y="2784"/>
                </a:lnTo>
                <a:lnTo>
                  <a:pt x="2166" y="2784"/>
                </a:lnTo>
                <a:lnTo>
                  <a:pt x="2166" y="2840"/>
                </a:lnTo>
                <a:lnTo>
                  <a:pt x="2196" y="2840"/>
                </a:lnTo>
                <a:lnTo>
                  <a:pt x="2196" y="2980"/>
                </a:lnTo>
                <a:lnTo>
                  <a:pt x="2233" y="2980"/>
                </a:lnTo>
                <a:lnTo>
                  <a:pt x="2233" y="3048"/>
                </a:lnTo>
                <a:lnTo>
                  <a:pt x="2243" y="3048"/>
                </a:lnTo>
                <a:lnTo>
                  <a:pt x="2243" y="3227"/>
                </a:lnTo>
                <a:lnTo>
                  <a:pt x="2274" y="3227"/>
                </a:lnTo>
                <a:lnTo>
                  <a:pt x="2274" y="3293"/>
                </a:lnTo>
                <a:lnTo>
                  <a:pt x="2308" y="3293"/>
                </a:lnTo>
                <a:lnTo>
                  <a:pt x="2308" y="3367"/>
                </a:lnTo>
                <a:lnTo>
                  <a:pt x="2353" y="3367"/>
                </a:lnTo>
                <a:lnTo>
                  <a:pt x="2353" y="3421"/>
                </a:lnTo>
                <a:lnTo>
                  <a:pt x="2385" y="3421"/>
                </a:lnTo>
                <a:lnTo>
                  <a:pt x="2385" y="3503"/>
                </a:lnTo>
                <a:lnTo>
                  <a:pt x="2418" y="3503"/>
                </a:lnTo>
                <a:lnTo>
                  <a:pt x="2418" y="3560"/>
                </a:lnTo>
                <a:lnTo>
                  <a:pt x="2490" y="3560"/>
                </a:lnTo>
                <a:lnTo>
                  <a:pt x="2490" y="3622"/>
                </a:lnTo>
                <a:lnTo>
                  <a:pt x="2529" y="3622"/>
                </a:lnTo>
                <a:lnTo>
                  <a:pt x="2529" y="3693"/>
                </a:lnTo>
                <a:lnTo>
                  <a:pt x="2548" y="3693"/>
                </a:lnTo>
                <a:lnTo>
                  <a:pt x="2548" y="3753"/>
                </a:lnTo>
                <a:lnTo>
                  <a:pt x="2600" y="3753"/>
                </a:lnTo>
                <a:lnTo>
                  <a:pt x="2600" y="3819"/>
                </a:lnTo>
                <a:lnTo>
                  <a:pt x="2732" y="3819"/>
                </a:lnTo>
                <a:lnTo>
                  <a:pt x="2732" y="3881"/>
                </a:lnTo>
                <a:lnTo>
                  <a:pt x="2752" y="3881"/>
                </a:lnTo>
                <a:lnTo>
                  <a:pt x="2752" y="4083"/>
                </a:lnTo>
                <a:lnTo>
                  <a:pt x="2773" y="4083"/>
                </a:lnTo>
                <a:lnTo>
                  <a:pt x="2773" y="4177"/>
                </a:lnTo>
                <a:lnTo>
                  <a:pt x="2803" y="4177"/>
                </a:lnTo>
                <a:lnTo>
                  <a:pt x="2803" y="4225"/>
                </a:lnTo>
                <a:lnTo>
                  <a:pt x="2840" y="4225"/>
                </a:lnTo>
                <a:lnTo>
                  <a:pt x="2840" y="4288"/>
                </a:lnTo>
                <a:lnTo>
                  <a:pt x="2864" y="4288"/>
                </a:lnTo>
                <a:lnTo>
                  <a:pt x="2864" y="4427"/>
                </a:lnTo>
                <a:lnTo>
                  <a:pt x="2935" y="4427"/>
                </a:lnTo>
                <a:lnTo>
                  <a:pt x="2935" y="4495"/>
                </a:lnTo>
                <a:lnTo>
                  <a:pt x="2969" y="4495"/>
                </a:lnTo>
                <a:cubicBezTo>
                  <a:pt x="2972" y="4495"/>
                  <a:pt x="2969" y="4632"/>
                  <a:pt x="2969" y="4632"/>
                </a:cubicBezTo>
                <a:lnTo>
                  <a:pt x="3038" y="4632"/>
                </a:lnTo>
                <a:lnTo>
                  <a:pt x="3038" y="4703"/>
                </a:lnTo>
                <a:lnTo>
                  <a:pt x="3084" y="4703"/>
                </a:lnTo>
                <a:lnTo>
                  <a:pt x="3084" y="4848"/>
                </a:lnTo>
                <a:lnTo>
                  <a:pt x="3177" y="4848"/>
                </a:lnTo>
                <a:lnTo>
                  <a:pt x="3177" y="4925"/>
                </a:lnTo>
                <a:lnTo>
                  <a:pt x="3200" y="4925"/>
                </a:lnTo>
                <a:lnTo>
                  <a:pt x="3200" y="4990"/>
                </a:lnTo>
                <a:lnTo>
                  <a:pt x="3241" y="4990"/>
                </a:lnTo>
                <a:lnTo>
                  <a:pt x="3241" y="5061"/>
                </a:lnTo>
                <a:lnTo>
                  <a:pt x="3285" y="5061"/>
                </a:lnTo>
                <a:lnTo>
                  <a:pt x="3285" y="5135"/>
                </a:lnTo>
                <a:lnTo>
                  <a:pt x="3383" y="5135"/>
                </a:lnTo>
                <a:lnTo>
                  <a:pt x="3383" y="5209"/>
                </a:lnTo>
                <a:lnTo>
                  <a:pt x="3467" y="5209"/>
                </a:lnTo>
                <a:lnTo>
                  <a:pt x="3467" y="5274"/>
                </a:lnTo>
                <a:lnTo>
                  <a:pt x="3544" y="5274"/>
                </a:lnTo>
                <a:lnTo>
                  <a:pt x="3544" y="5388"/>
                </a:lnTo>
                <a:lnTo>
                  <a:pt x="3557" y="5388"/>
                </a:lnTo>
                <a:lnTo>
                  <a:pt x="3557" y="5505"/>
                </a:lnTo>
                <a:lnTo>
                  <a:pt x="3640" y="5505"/>
                </a:lnTo>
                <a:lnTo>
                  <a:pt x="3640" y="5675"/>
                </a:lnTo>
                <a:lnTo>
                  <a:pt x="3667" y="5675"/>
                </a:lnTo>
                <a:lnTo>
                  <a:pt x="3667" y="5735"/>
                </a:lnTo>
                <a:lnTo>
                  <a:pt x="3687" y="5735"/>
                </a:lnTo>
                <a:lnTo>
                  <a:pt x="3687" y="5880"/>
                </a:lnTo>
                <a:lnTo>
                  <a:pt x="3716" y="5880"/>
                </a:lnTo>
                <a:lnTo>
                  <a:pt x="3716" y="5960"/>
                </a:lnTo>
                <a:lnTo>
                  <a:pt x="3735" y="5960"/>
                </a:lnTo>
                <a:lnTo>
                  <a:pt x="3735" y="6073"/>
                </a:lnTo>
                <a:lnTo>
                  <a:pt x="3746" y="6073"/>
                </a:lnTo>
                <a:lnTo>
                  <a:pt x="3746" y="6127"/>
                </a:lnTo>
                <a:lnTo>
                  <a:pt x="3790" y="6127"/>
                </a:lnTo>
                <a:lnTo>
                  <a:pt x="3790" y="6207"/>
                </a:lnTo>
                <a:lnTo>
                  <a:pt x="3865" y="6207"/>
                </a:lnTo>
                <a:lnTo>
                  <a:pt x="3865" y="6287"/>
                </a:lnTo>
                <a:lnTo>
                  <a:pt x="3878" y="6287"/>
                </a:lnTo>
                <a:lnTo>
                  <a:pt x="3878" y="6440"/>
                </a:lnTo>
                <a:lnTo>
                  <a:pt x="3926" y="6440"/>
                </a:lnTo>
                <a:lnTo>
                  <a:pt x="3926" y="6520"/>
                </a:lnTo>
                <a:lnTo>
                  <a:pt x="4030" y="6520"/>
                </a:lnTo>
                <a:lnTo>
                  <a:pt x="4030" y="6599"/>
                </a:lnTo>
                <a:lnTo>
                  <a:pt x="4147" y="6599"/>
                </a:lnTo>
                <a:lnTo>
                  <a:pt x="4147" y="6673"/>
                </a:lnTo>
                <a:lnTo>
                  <a:pt x="4162" y="6673"/>
                </a:lnTo>
                <a:lnTo>
                  <a:pt x="4162" y="6764"/>
                </a:lnTo>
                <a:lnTo>
                  <a:pt x="4352" y="6764"/>
                </a:lnTo>
                <a:lnTo>
                  <a:pt x="4352" y="6855"/>
                </a:lnTo>
                <a:lnTo>
                  <a:pt x="4418" y="6855"/>
                </a:lnTo>
                <a:lnTo>
                  <a:pt x="4418" y="6949"/>
                </a:lnTo>
                <a:lnTo>
                  <a:pt x="4446" y="6949"/>
                </a:lnTo>
                <a:lnTo>
                  <a:pt x="4446" y="7151"/>
                </a:lnTo>
                <a:lnTo>
                  <a:pt x="4473" y="7151"/>
                </a:lnTo>
                <a:lnTo>
                  <a:pt x="4473" y="7239"/>
                </a:lnTo>
                <a:lnTo>
                  <a:pt x="4529" y="7239"/>
                </a:lnTo>
                <a:lnTo>
                  <a:pt x="4529" y="7336"/>
                </a:lnTo>
                <a:lnTo>
                  <a:pt x="4609" y="7336"/>
                </a:lnTo>
                <a:lnTo>
                  <a:pt x="4609" y="7435"/>
                </a:lnTo>
                <a:lnTo>
                  <a:pt x="4835" y="7435"/>
                </a:lnTo>
                <a:lnTo>
                  <a:pt x="4835" y="7552"/>
                </a:lnTo>
                <a:lnTo>
                  <a:pt x="4889" y="7552"/>
                </a:lnTo>
                <a:lnTo>
                  <a:pt x="4889" y="7666"/>
                </a:lnTo>
                <a:lnTo>
                  <a:pt x="5396" y="7666"/>
                </a:lnTo>
                <a:lnTo>
                  <a:pt x="5396" y="7811"/>
                </a:lnTo>
                <a:lnTo>
                  <a:pt x="5500" y="7811"/>
                </a:lnTo>
                <a:lnTo>
                  <a:pt x="5500" y="7939"/>
                </a:lnTo>
                <a:lnTo>
                  <a:pt x="5586" y="7939"/>
                </a:lnTo>
                <a:lnTo>
                  <a:pt x="5586" y="8229"/>
                </a:lnTo>
                <a:lnTo>
                  <a:pt x="5745" y="8229"/>
                </a:lnTo>
                <a:lnTo>
                  <a:pt x="5745" y="8368"/>
                </a:lnTo>
                <a:lnTo>
                  <a:pt x="5772" y="8368"/>
                </a:lnTo>
                <a:lnTo>
                  <a:pt x="5772" y="8521"/>
                </a:lnTo>
                <a:lnTo>
                  <a:pt x="5790" y="8521"/>
                </a:lnTo>
                <a:cubicBezTo>
                  <a:pt x="5790" y="8590"/>
                  <a:pt x="5790" y="8590"/>
                  <a:pt x="5791" y="8659"/>
                </a:cubicBezTo>
                <a:cubicBezTo>
                  <a:pt x="5819" y="8666"/>
                  <a:pt x="5966" y="8660"/>
                  <a:pt x="6034" y="8661"/>
                </a:cubicBezTo>
                <a:lnTo>
                  <a:pt x="6034" y="8863"/>
                </a:lnTo>
                <a:lnTo>
                  <a:pt x="6663" y="8863"/>
                </a:lnTo>
                <a:lnTo>
                  <a:pt x="6663" y="9173"/>
                </a:lnTo>
                <a:lnTo>
                  <a:pt x="7119" y="9173"/>
                </a:lnTo>
                <a:lnTo>
                  <a:pt x="7119" y="10000"/>
                </a:lnTo>
                <a:lnTo>
                  <a:pt x="10000" y="10000"/>
                </a:lnTo>
              </a:path>
            </a:pathLst>
          </a:custGeom>
          <a:noFill/>
          <a:ln w="28575" cap="flat">
            <a:solidFill>
              <a:srgbClr val="00A85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4" name="Freeform 11"/>
          <p:cNvSpPr>
            <a:spLocks/>
          </p:cNvSpPr>
          <p:nvPr/>
        </p:nvSpPr>
        <p:spPr bwMode="auto">
          <a:xfrm>
            <a:off x="2738665" y="2025027"/>
            <a:ext cx="4964027" cy="2608531"/>
          </a:xfrm>
          <a:custGeom>
            <a:avLst/>
            <a:gdLst>
              <a:gd name="T0" fmla="*/ 31 w 4126"/>
              <a:gd name="T1" fmla="*/ 0 h 3369"/>
              <a:gd name="T2" fmla="*/ 56 w 4126"/>
              <a:gd name="T3" fmla="*/ 54 h 3369"/>
              <a:gd name="T4" fmla="*/ 79 w 4126"/>
              <a:gd name="T5" fmla="*/ 108 h 3369"/>
              <a:gd name="T6" fmla="*/ 106 w 4126"/>
              <a:gd name="T7" fmla="*/ 169 h 3369"/>
              <a:gd name="T8" fmla="*/ 161 w 4126"/>
              <a:gd name="T9" fmla="*/ 215 h 3369"/>
              <a:gd name="T10" fmla="*/ 220 w 4126"/>
              <a:gd name="T11" fmla="*/ 270 h 3369"/>
              <a:gd name="T12" fmla="*/ 247 w 4126"/>
              <a:gd name="T13" fmla="*/ 328 h 3369"/>
              <a:gd name="T14" fmla="*/ 264 w 4126"/>
              <a:gd name="T15" fmla="*/ 382 h 3369"/>
              <a:gd name="T16" fmla="*/ 287 w 4126"/>
              <a:gd name="T17" fmla="*/ 436 h 3369"/>
              <a:gd name="T18" fmla="*/ 296 w 4126"/>
              <a:gd name="T19" fmla="*/ 491 h 3369"/>
              <a:gd name="T20" fmla="*/ 304 w 4126"/>
              <a:gd name="T21" fmla="*/ 542 h 3369"/>
              <a:gd name="T22" fmla="*/ 315 w 4126"/>
              <a:gd name="T23" fmla="*/ 598 h 3369"/>
              <a:gd name="T24" fmla="*/ 350 w 4126"/>
              <a:gd name="T25" fmla="*/ 653 h 3369"/>
              <a:gd name="T26" fmla="*/ 360 w 4126"/>
              <a:gd name="T27" fmla="*/ 705 h 3369"/>
              <a:gd name="T28" fmla="*/ 372 w 4126"/>
              <a:gd name="T29" fmla="*/ 764 h 3369"/>
              <a:gd name="T30" fmla="*/ 423 w 4126"/>
              <a:gd name="T31" fmla="*/ 813 h 3369"/>
              <a:gd name="T32" fmla="*/ 460 w 4126"/>
              <a:gd name="T33" fmla="*/ 872 h 3369"/>
              <a:gd name="T34" fmla="*/ 503 w 4126"/>
              <a:gd name="T35" fmla="*/ 980 h 3369"/>
              <a:gd name="T36" fmla="*/ 510 w 4126"/>
              <a:gd name="T37" fmla="*/ 1032 h 3369"/>
              <a:gd name="T38" fmla="*/ 543 w 4126"/>
              <a:gd name="T39" fmla="*/ 1088 h 3369"/>
              <a:gd name="T40" fmla="*/ 551 w 4126"/>
              <a:gd name="T41" fmla="*/ 1143 h 3369"/>
              <a:gd name="T42" fmla="*/ 574 w 4126"/>
              <a:gd name="T43" fmla="*/ 1199 h 3369"/>
              <a:gd name="T44" fmla="*/ 581 w 4126"/>
              <a:gd name="T45" fmla="*/ 1246 h 3369"/>
              <a:gd name="T46" fmla="*/ 586 w 4126"/>
              <a:gd name="T47" fmla="*/ 1312 h 3369"/>
              <a:gd name="T48" fmla="*/ 593 w 4126"/>
              <a:gd name="T49" fmla="*/ 1359 h 3369"/>
              <a:gd name="T50" fmla="*/ 611 w 4126"/>
              <a:gd name="T51" fmla="*/ 1416 h 3369"/>
              <a:gd name="T52" fmla="*/ 618 w 4126"/>
              <a:gd name="T53" fmla="*/ 1522 h 3369"/>
              <a:gd name="T54" fmla="*/ 629 w 4126"/>
              <a:gd name="T55" fmla="*/ 1580 h 3369"/>
              <a:gd name="T56" fmla="*/ 636 w 4126"/>
              <a:gd name="T57" fmla="*/ 1635 h 3369"/>
              <a:gd name="T58" fmla="*/ 660 w 4126"/>
              <a:gd name="T59" fmla="*/ 1688 h 3369"/>
              <a:gd name="T60" fmla="*/ 695 w 4126"/>
              <a:gd name="T61" fmla="*/ 1741 h 3369"/>
              <a:gd name="T62" fmla="*/ 719 w 4126"/>
              <a:gd name="T63" fmla="*/ 1795 h 3369"/>
              <a:gd name="T64" fmla="*/ 744 w 4126"/>
              <a:gd name="T65" fmla="*/ 1901 h 3369"/>
              <a:gd name="T66" fmla="*/ 756 w 4126"/>
              <a:gd name="T67" fmla="*/ 1953 h 3369"/>
              <a:gd name="T68" fmla="*/ 878 w 4126"/>
              <a:gd name="T69" fmla="*/ 2012 h 3369"/>
              <a:gd name="T70" fmla="*/ 924 w 4126"/>
              <a:gd name="T71" fmla="*/ 2122 h 3369"/>
              <a:gd name="T72" fmla="*/ 964 w 4126"/>
              <a:gd name="T73" fmla="*/ 2175 h 3369"/>
              <a:gd name="T74" fmla="*/ 1008 w 4126"/>
              <a:gd name="T75" fmla="*/ 2229 h 3369"/>
              <a:gd name="T76" fmla="*/ 1016 w 4126"/>
              <a:gd name="T77" fmla="*/ 2279 h 3369"/>
              <a:gd name="T78" fmla="*/ 1042 w 4126"/>
              <a:gd name="T79" fmla="*/ 2336 h 3369"/>
              <a:gd name="T80" fmla="*/ 1163 w 4126"/>
              <a:gd name="T81" fmla="*/ 2399 h 3369"/>
              <a:gd name="T82" fmla="*/ 1176 w 4126"/>
              <a:gd name="T83" fmla="*/ 2446 h 3369"/>
              <a:gd name="T84" fmla="*/ 1205 w 4126"/>
              <a:gd name="T85" fmla="*/ 2504 h 3369"/>
              <a:gd name="T86" fmla="*/ 1417 w 4126"/>
              <a:gd name="T87" fmla="*/ 2555 h 3369"/>
              <a:gd name="T88" fmla="*/ 1612 w 4126"/>
              <a:gd name="T89" fmla="*/ 2611 h 3369"/>
              <a:gd name="T90" fmla="*/ 1707 w 4126"/>
              <a:gd name="T91" fmla="*/ 2668 h 3369"/>
              <a:gd name="T92" fmla="*/ 1853 w 4126"/>
              <a:gd name="T93" fmla="*/ 2729 h 3369"/>
              <a:gd name="T94" fmla="*/ 1904 w 4126"/>
              <a:gd name="T95" fmla="*/ 2789 h 3369"/>
              <a:gd name="T96" fmla="*/ 1920 w 4126"/>
              <a:gd name="T97" fmla="*/ 2847 h 3369"/>
              <a:gd name="T98" fmla="*/ 2339 w 4126"/>
              <a:gd name="T99" fmla="*/ 2910 h 3369"/>
              <a:gd name="T100" fmla="*/ 2909 w 4126"/>
              <a:gd name="T101" fmla="*/ 2985 h 3369"/>
              <a:gd name="T102" fmla="*/ 3735 w 4126"/>
              <a:gd name="T103" fmla="*/ 3148 h 3369"/>
              <a:gd name="T104" fmla="*/ 4126 w 4126"/>
              <a:gd name="T105" fmla="*/ 3369 h 3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26" h="3369">
                <a:moveTo>
                  <a:pt x="0" y="0"/>
                </a:moveTo>
                <a:lnTo>
                  <a:pt x="31" y="0"/>
                </a:lnTo>
                <a:lnTo>
                  <a:pt x="31" y="54"/>
                </a:lnTo>
                <a:lnTo>
                  <a:pt x="56" y="54"/>
                </a:lnTo>
                <a:lnTo>
                  <a:pt x="56" y="108"/>
                </a:lnTo>
                <a:lnTo>
                  <a:pt x="79" y="108"/>
                </a:lnTo>
                <a:lnTo>
                  <a:pt x="79" y="169"/>
                </a:lnTo>
                <a:lnTo>
                  <a:pt x="106" y="169"/>
                </a:lnTo>
                <a:lnTo>
                  <a:pt x="106" y="215"/>
                </a:lnTo>
                <a:lnTo>
                  <a:pt x="161" y="215"/>
                </a:lnTo>
                <a:lnTo>
                  <a:pt x="161" y="270"/>
                </a:lnTo>
                <a:lnTo>
                  <a:pt x="220" y="270"/>
                </a:lnTo>
                <a:lnTo>
                  <a:pt x="220" y="328"/>
                </a:lnTo>
                <a:lnTo>
                  <a:pt x="247" y="328"/>
                </a:lnTo>
                <a:lnTo>
                  <a:pt x="247" y="382"/>
                </a:lnTo>
                <a:lnTo>
                  <a:pt x="264" y="382"/>
                </a:lnTo>
                <a:lnTo>
                  <a:pt x="264" y="436"/>
                </a:lnTo>
                <a:lnTo>
                  <a:pt x="287" y="436"/>
                </a:lnTo>
                <a:lnTo>
                  <a:pt x="287" y="491"/>
                </a:lnTo>
                <a:lnTo>
                  <a:pt x="296" y="491"/>
                </a:lnTo>
                <a:lnTo>
                  <a:pt x="296" y="542"/>
                </a:lnTo>
                <a:lnTo>
                  <a:pt x="304" y="542"/>
                </a:lnTo>
                <a:lnTo>
                  <a:pt x="304" y="598"/>
                </a:lnTo>
                <a:lnTo>
                  <a:pt x="315" y="598"/>
                </a:lnTo>
                <a:lnTo>
                  <a:pt x="315" y="653"/>
                </a:lnTo>
                <a:lnTo>
                  <a:pt x="350" y="653"/>
                </a:lnTo>
                <a:lnTo>
                  <a:pt x="350" y="705"/>
                </a:lnTo>
                <a:lnTo>
                  <a:pt x="360" y="705"/>
                </a:lnTo>
                <a:lnTo>
                  <a:pt x="360" y="764"/>
                </a:lnTo>
                <a:lnTo>
                  <a:pt x="372" y="764"/>
                </a:lnTo>
                <a:lnTo>
                  <a:pt x="372" y="813"/>
                </a:lnTo>
                <a:lnTo>
                  <a:pt x="423" y="813"/>
                </a:lnTo>
                <a:lnTo>
                  <a:pt x="423" y="872"/>
                </a:lnTo>
                <a:lnTo>
                  <a:pt x="460" y="872"/>
                </a:lnTo>
                <a:lnTo>
                  <a:pt x="460" y="980"/>
                </a:lnTo>
                <a:lnTo>
                  <a:pt x="503" y="980"/>
                </a:lnTo>
                <a:lnTo>
                  <a:pt x="503" y="1032"/>
                </a:lnTo>
                <a:lnTo>
                  <a:pt x="510" y="1032"/>
                </a:lnTo>
                <a:lnTo>
                  <a:pt x="510" y="1088"/>
                </a:lnTo>
                <a:lnTo>
                  <a:pt x="543" y="1088"/>
                </a:lnTo>
                <a:lnTo>
                  <a:pt x="543" y="1143"/>
                </a:lnTo>
                <a:lnTo>
                  <a:pt x="551" y="1143"/>
                </a:lnTo>
                <a:lnTo>
                  <a:pt x="551" y="1199"/>
                </a:lnTo>
                <a:lnTo>
                  <a:pt x="574" y="1199"/>
                </a:lnTo>
                <a:lnTo>
                  <a:pt x="574" y="1246"/>
                </a:lnTo>
                <a:lnTo>
                  <a:pt x="581" y="1246"/>
                </a:lnTo>
                <a:lnTo>
                  <a:pt x="581" y="1312"/>
                </a:lnTo>
                <a:lnTo>
                  <a:pt x="586" y="1312"/>
                </a:lnTo>
                <a:lnTo>
                  <a:pt x="586" y="1359"/>
                </a:lnTo>
                <a:lnTo>
                  <a:pt x="593" y="1359"/>
                </a:lnTo>
                <a:lnTo>
                  <a:pt x="593" y="1416"/>
                </a:lnTo>
                <a:lnTo>
                  <a:pt x="611" y="1416"/>
                </a:lnTo>
                <a:lnTo>
                  <a:pt x="611" y="1522"/>
                </a:lnTo>
                <a:lnTo>
                  <a:pt x="618" y="1522"/>
                </a:lnTo>
                <a:lnTo>
                  <a:pt x="618" y="1580"/>
                </a:lnTo>
                <a:lnTo>
                  <a:pt x="629" y="1580"/>
                </a:lnTo>
                <a:lnTo>
                  <a:pt x="629" y="1635"/>
                </a:lnTo>
                <a:lnTo>
                  <a:pt x="636" y="1635"/>
                </a:lnTo>
                <a:lnTo>
                  <a:pt x="636" y="1688"/>
                </a:lnTo>
                <a:lnTo>
                  <a:pt x="660" y="1688"/>
                </a:lnTo>
                <a:lnTo>
                  <a:pt x="660" y="1741"/>
                </a:lnTo>
                <a:lnTo>
                  <a:pt x="695" y="1741"/>
                </a:lnTo>
                <a:lnTo>
                  <a:pt x="695" y="1795"/>
                </a:lnTo>
                <a:lnTo>
                  <a:pt x="719" y="1795"/>
                </a:lnTo>
                <a:lnTo>
                  <a:pt x="719" y="1901"/>
                </a:lnTo>
                <a:lnTo>
                  <a:pt x="744" y="1901"/>
                </a:lnTo>
                <a:lnTo>
                  <a:pt x="744" y="1953"/>
                </a:lnTo>
                <a:lnTo>
                  <a:pt x="756" y="1953"/>
                </a:lnTo>
                <a:lnTo>
                  <a:pt x="756" y="2012"/>
                </a:lnTo>
                <a:lnTo>
                  <a:pt x="878" y="2012"/>
                </a:lnTo>
                <a:lnTo>
                  <a:pt x="878" y="2122"/>
                </a:lnTo>
                <a:lnTo>
                  <a:pt x="924" y="2122"/>
                </a:lnTo>
                <a:lnTo>
                  <a:pt x="924" y="2175"/>
                </a:lnTo>
                <a:lnTo>
                  <a:pt x="964" y="2175"/>
                </a:lnTo>
                <a:lnTo>
                  <a:pt x="964" y="2229"/>
                </a:lnTo>
                <a:lnTo>
                  <a:pt x="1008" y="2229"/>
                </a:lnTo>
                <a:lnTo>
                  <a:pt x="1008" y="2279"/>
                </a:lnTo>
                <a:lnTo>
                  <a:pt x="1016" y="2279"/>
                </a:lnTo>
                <a:lnTo>
                  <a:pt x="1016" y="2336"/>
                </a:lnTo>
                <a:lnTo>
                  <a:pt x="1042" y="2336"/>
                </a:lnTo>
                <a:lnTo>
                  <a:pt x="1042" y="2399"/>
                </a:lnTo>
                <a:lnTo>
                  <a:pt x="1163" y="2399"/>
                </a:lnTo>
                <a:lnTo>
                  <a:pt x="1163" y="2446"/>
                </a:lnTo>
                <a:lnTo>
                  <a:pt x="1176" y="2446"/>
                </a:lnTo>
                <a:lnTo>
                  <a:pt x="1176" y="2504"/>
                </a:lnTo>
                <a:lnTo>
                  <a:pt x="1205" y="2504"/>
                </a:lnTo>
                <a:lnTo>
                  <a:pt x="1205" y="2555"/>
                </a:lnTo>
                <a:lnTo>
                  <a:pt x="1417" y="2555"/>
                </a:lnTo>
                <a:lnTo>
                  <a:pt x="1417" y="2611"/>
                </a:lnTo>
                <a:lnTo>
                  <a:pt x="1612" y="2611"/>
                </a:lnTo>
                <a:lnTo>
                  <a:pt x="1612" y="2668"/>
                </a:lnTo>
                <a:lnTo>
                  <a:pt x="1707" y="2668"/>
                </a:lnTo>
                <a:lnTo>
                  <a:pt x="1707" y="2729"/>
                </a:lnTo>
                <a:lnTo>
                  <a:pt x="1853" y="2729"/>
                </a:lnTo>
                <a:lnTo>
                  <a:pt x="1853" y="2789"/>
                </a:lnTo>
                <a:lnTo>
                  <a:pt x="1904" y="2789"/>
                </a:lnTo>
                <a:lnTo>
                  <a:pt x="1904" y="2847"/>
                </a:lnTo>
                <a:lnTo>
                  <a:pt x="1920" y="2847"/>
                </a:lnTo>
                <a:lnTo>
                  <a:pt x="1920" y="2910"/>
                </a:lnTo>
                <a:lnTo>
                  <a:pt x="2339" y="2910"/>
                </a:lnTo>
                <a:lnTo>
                  <a:pt x="2339" y="2985"/>
                </a:lnTo>
                <a:lnTo>
                  <a:pt x="2909" y="2985"/>
                </a:lnTo>
                <a:lnTo>
                  <a:pt x="2909" y="3148"/>
                </a:lnTo>
                <a:lnTo>
                  <a:pt x="3735" y="3148"/>
                </a:lnTo>
                <a:lnTo>
                  <a:pt x="3735" y="3369"/>
                </a:lnTo>
                <a:lnTo>
                  <a:pt x="4126" y="3369"/>
                </a:lnTo>
              </a:path>
            </a:pathLst>
          </a:custGeom>
          <a:noFill/>
          <a:ln w="28575" cap="flat">
            <a:solidFill>
              <a:srgbClr val="00DE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28152" y="4677319"/>
            <a:ext cx="324001" cy="31256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7E385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13.6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18376" y="4677319"/>
            <a:ext cx="297000" cy="31256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3B3B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29.2</a:t>
            </a:r>
          </a:p>
        </p:txBody>
      </p:sp>
      <p:sp>
        <p:nvSpPr>
          <p:cNvPr id="77" name="Freeform 6"/>
          <p:cNvSpPr>
            <a:spLocks/>
          </p:cNvSpPr>
          <p:nvPr/>
        </p:nvSpPr>
        <p:spPr bwMode="auto">
          <a:xfrm>
            <a:off x="2714876" y="2011743"/>
            <a:ext cx="5261276" cy="2939032"/>
          </a:xfrm>
          <a:custGeom>
            <a:avLst/>
            <a:gdLst>
              <a:gd name="T0" fmla="*/ 115 w 4374"/>
              <a:gd name="T1" fmla="*/ 0 h 3798"/>
              <a:gd name="T2" fmla="*/ 135 w 4374"/>
              <a:gd name="T3" fmla="*/ 97 h 3798"/>
              <a:gd name="T4" fmla="*/ 157 w 4374"/>
              <a:gd name="T5" fmla="*/ 143 h 3798"/>
              <a:gd name="T6" fmla="*/ 168 w 4374"/>
              <a:gd name="T7" fmla="*/ 195 h 3798"/>
              <a:gd name="T8" fmla="*/ 203 w 4374"/>
              <a:gd name="T9" fmla="*/ 240 h 3798"/>
              <a:gd name="T10" fmla="*/ 298 w 4374"/>
              <a:gd name="T11" fmla="*/ 341 h 3798"/>
              <a:gd name="T12" fmla="*/ 327 w 4374"/>
              <a:gd name="T13" fmla="*/ 391 h 3798"/>
              <a:gd name="T14" fmla="*/ 349 w 4374"/>
              <a:gd name="T15" fmla="*/ 442 h 3798"/>
              <a:gd name="T16" fmla="*/ 403 w 4374"/>
              <a:gd name="T17" fmla="*/ 491 h 3798"/>
              <a:gd name="T18" fmla="*/ 409 w 4374"/>
              <a:gd name="T19" fmla="*/ 539 h 3798"/>
              <a:gd name="T20" fmla="*/ 575 w 4374"/>
              <a:gd name="T21" fmla="*/ 644 h 3798"/>
              <a:gd name="T22" fmla="*/ 661 w 4374"/>
              <a:gd name="T23" fmla="*/ 741 h 3798"/>
              <a:gd name="T24" fmla="*/ 666 w 4374"/>
              <a:gd name="T25" fmla="*/ 791 h 3798"/>
              <a:gd name="T26" fmla="*/ 688 w 4374"/>
              <a:gd name="T27" fmla="*/ 841 h 3798"/>
              <a:gd name="T28" fmla="*/ 720 w 4374"/>
              <a:gd name="T29" fmla="*/ 891 h 3798"/>
              <a:gd name="T30" fmla="*/ 755 w 4374"/>
              <a:gd name="T31" fmla="*/ 942 h 3798"/>
              <a:gd name="T32" fmla="*/ 799 w 4374"/>
              <a:gd name="T33" fmla="*/ 991 h 3798"/>
              <a:gd name="T34" fmla="*/ 815 w 4374"/>
              <a:gd name="T35" fmla="*/ 1039 h 3798"/>
              <a:gd name="T36" fmla="*/ 823 w 4374"/>
              <a:gd name="T37" fmla="*/ 1092 h 3798"/>
              <a:gd name="T38" fmla="*/ 862 w 4374"/>
              <a:gd name="T39" fmla="*/ 1140 h 3798"/>
              <a:gd name="T40" fmla="*/ 896 w 4374"/>
              <a:gd name="T41" fmla="*/ 1193 h 3798"/>
              <a:gd name="T42" fmla="*/ 938 w 4374"/>
              <a:gd name="T43" fmla="*/ 1239 h 3798"/>
              <a:gd name="T44" fmla="*/ 947 w 4374"/>
              <a:gd name="T45" fmla="*/ 1289 h 3798"/>
              <a:gd name="T46" fmla="*/ 1082 w 4374"/>
              <a:gd name="T47" fmla="*/ 1343 h 3798"/>
              <a:gd name="T48" fmla="*/ 1166 w 4374"/>
              <a:gd name="T49" fmla="*/ 1392 h 3798"/>
              <a:gd name="T50" fmla="*/ 1192 w 4374"/>
              <a:gd name="T51" fmla="*/ 1439 h 3798"/>
              <a:gd name="T52" fmla="*/ 1200 w 4374"/>
              <a:gd name="T53" fmla="*/ 1491 h 3798"/>
              <a:gd name="T54" fmla="*/ 1252 w 4374"/>
              <a:gd name="T55" fmla="*/ 1542 h 3798"/>
              <a:gd name="T56" fmla="*/ 1259 w 4374"/>
              <a:gd name="T57" fmla="*/ 1647 h 3798"/>
              <a:gd name="T58" fmla="*/ 1358 w 4374"/>
              <a:gd name="T59" fmla="*/ 1703 h 3798"/>
              <a:gd name="T60" fmla="*/ 1429 w 4374"/>
              <a:gd name="T61" fmla="*/ 1754 h 3798"/>
              <a:gd name="T62" fmla="*/ 1541 w 4374"/>
              <a:gd name="T63" fmla="*/ 1807 h 3798"/>
              <a:gd name="T64" fmla="*/ 1554 w 4374"/>
              <a:gd name="T65" fmla="*/ 1856 h 3798"/>
              <a:gd name="T66" fmla="*/ 1613 w 4374"/>
              <a:gd name="T67" fmla="*/ 1965 h 3798"/>
              <a:gd name="T68" fmla="*/ 1734 w 4374"/>
              <a:gd name="T69" fmla="*/ 2014 h 3798"/>
              <a:gd name="T70" fmla="*/ 1747 w 4374"/>
              <a:gd name="T71" fmla="*/ 2070 h 3798"/>
              <a:gd name="T72" fmla="*/ 1836 w 4374"/>
              <a:gd name="T73" fmla="*/ 2124 h 3798"/>
              <a:gd name="T74" fmla="*/ 1844 w 4374"/>
              <a:gd name="T75" fmla="*/ 2175 h 3798"/>
              <a:gd name="T76" fmla="*/ 1871 w 4374"/>
              <a:gd name="T77" fmla="*/ 2227 h 3798"/>
              <a:gd name="T78" fmla="*/ 1966 w 4374"/>
              <a:gd name="T79" fmla="*/ 2280 h 3798"/>
              <a:gd name="T80" fmla="*/ 1999 w 4374"/>
              <a:gd name="T81" fmla="*/ 2398 h 3798"/>
              <a:gd name="T82" fmla="*/ 2108 w 4374"/>
              <a:gd name="T83" fmla="*/ 2458 h 3798"/>
              <a:gd name="T84" fmla="*/ 2226 w 4374"/>
              <a:gd name="T85" fmla="*/ 2511 h 3798"/>
              <a:gd name="T86" fmla="*/ 2249 w 4374"/>
              <a:gd name="T87" fmla="*/ 2576 h 3798"/>
              <a:gd name="T88" fmla="*/ 2330 w 4374"/>
              <a:gd name="T89" fmla="*/ 2645 h 3798"/>
              <a:gd name="T90" fmla="*/ 2377 w 4374"/>
              <a:gd name="T91" fmla="*/ 2771 h 3798"/>
              <a:gd name="T92" fmla="*/ 2766 w 4374"/>
              <a:gd name="T93" fmla="*/ 2845 h 3798"/>
              <a:gd name="T94" fmla="*/ 2976 w 4374"/>
              <a:gd name="T95" fmla="*/ 2916 h 3798"/>
              <a:gd name="T96" fmla="*/ 3092 w 4374"/>
              <a:gd name="T97" fmla="*/ 3005 h 3798"/>
              <a:gd name="T98" fmla="*/ 4374 w 4374"/>
              <a:gd name="T99" fmla="*/ 3096 h 3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74" h="3798">
                <a:moveTo>
                  <a:pt x="0" y="0"/>
                </a:moveTo>
                <a:lnTo>
                  <a:pt x="115" y="0"/>
                </a:lnTo>
                <a:lnTo>
                  <a:pt x="115" y="97"/>
                </a:lnTo>
                <a:lnTo>
                  <a:pt x="135" y="97"/>
                </a:lnTo>
                <a:lnTo>
                  <a:pt x="135" y="143"/>
                </a:lnTo>
                <a:lnTo>
                  <a:pt x="157" y="143"/>
                </a:lnTo>
                <a:lnTo>
                  <a:pt x="157" y="195"/>
                </a:lnTo>
                <a:lnTo>
                  <a:pt x="168" y="195"/>
                </a:lnTo>
                <a:lnTo>
                  <a:pt x="168" y="240"/>
                </a:lnTo>
                <a:lnTo>
                  <a:pt x="203" y="240"/>
                </a:lnTo>
                <a:lnTo>
                  <a:pt x="203" y="341"/>
                </a:lnTo>
                <a:lnTo>
                  <a:pt x="298" y="341"/>
                </a:lnTo>
                <a:lnTo>
                  <a:pt x="298" y="391"/>
                </a:lnTo>
                <a:lnTo>
                  <a:pt x="327" y="391"/>
                </a:lnTo>
                <a:lnTo>
                  <a:pt x="327" y="442"/>
                </a:lnTo>
                <a:lnTo>
                  <a:pt x="349" y="442"/>
                </a:lnTo>
                <a:lnTo>
                  <a:pt x="349" y="491"/>
                </a:lnTo>
                <a:lnTo>
                  <a:pt x="403" y="491"/>
                </a:lnTo>
                <a:lnTo>
                  <a:pt x="403" y="539"/>
                </a:lnTo>
                <a:lnTo>
                  <a:pt x="409" y="539"/>
                </a:lnTo>
                <a:lnTo>
                  <a:pt x="409" y="644"/>
                </a:lnTo>
                <a:lnTo>
                  <a:pt x="575" y="644"/>
                </a:lnTo>
                <a:lnTo>
                  <a:pt x="575" y="741"/>
                </a:lnTo>
                <a:lnTo>
                  <a:pt x="661" y="741"/>
                </a:lnTo>
                <a:lnTo>
                  <a:pt x="661" y="791"/>
                </a:lnTo>
                <a:lnTo>
                  <a:pt x="666" y="791"/>
                </a:lnTo>
                <a:lnTo>
                  <a:pt x="666" y="841"/>
                </a:lnTo>
                <a:lnTo>
                  <a:pt x="688" y="841"/>
                </a:lnTo>
                <a:lnTo>
                  <a:pt x="688" y="891"/>
                </a:lnTo>
                <a:lnTo>
                  <a:pt x="720" y="891"/>
                </a:lnTo>
                <a:lnTo>
                  <a:pt x="720" y="942"/>
                </a:lnTo>
                <a:lnTo>
                  <a:pt x="755" y="942"/>
                </a:lnTo>
                <a:lnTo>
                  <a:pt x="755" y="991"/>
                </a:lnTo>
                <a:lnTo>
                  <a:pt x="799" y="991"/>
                </a:lnTo>
                <a:lnTo>
                  <a:pt x="799" y="1039"/>
                </a:lnTo>
                <a:lnTo>
                  <a:pt x="815" y="1039"/>
                </a:lnTo>
                <a:lnTo>
                  <a:pt x="815" y="1092"/>
                </a:lnTo>
                <a:lnTo>
                  <a:pt x="823" y="1092"/>
                </a:lnTo>
                <a:lnTo>
                  <a:pt x="823" y="1140"/>
                </a:lnTo>
                <a:lnTo>
                  <a:pt x="862" y="1140"/>
                </a:lnTo>
                <a:lnTo>
                  <a:pt x="862" y="1193"/>
                </a:lnTo>
                <a:lnTo>
                  <a:pt x="896" y="1193"/>
                </a:lnTo>
                <a:lnTo>
                  <a:pt x="896" y="1239"/>
                </a:lnTo>
                <a:lnTo>
                  <a:pt x="938" y="1239"/>
                </a:lnTo>
                <a:lnTo>
                  <a:pt x="938" y="1289"/>
                </a:lnTo>
                <a:lnTo>
                  <a:pt x="947" y="1289"/>
                </a:lnTo>
                <a:lnTo>
                  <a:pt x="947" y="1343"/>
                </a:lnTo>
                <a:lnTo>
                  <a:pt x="1082" y="1343"/>
                </a:lnTo>
                <a:lnTo>
                  <a:pt x="1082" y="1392"/>
                </a:lnTo>
                <a:lnTo>
                  <a:pt x="1166" y="1392"/>
                </a:lnTo>
                <a:lnTo>
                  <a:pt x="1166" y="1439"/>
                </a:lnTo>
                <a:lnTo>
                  <a:pt x="1192" y="1439"/>
                </a:lnTo>
                <a:lnTo>
                  <a:pt x="1192" y="1491"/>
                </a:lnTo>
                <a:lnTo>
                  <a:pt x="1200" y="1491"/>
                </a:lnTo>
                <a:lnTo>
                  <a:pt x="1200" y="1542"/>
                </a:lnTo>
                <a:lnTo>
                  <a:pt x="1252" y="1542"/>
                </a:lnTo>
                <a:lnTo>
                  <a:pt x="1252" y="1647"/>
                </a:lnTo>
                <a:lnTo>
                  <a:pt x="1259" y="1647"/>
                </a:lnTo>
                <a:lnTo>
                  <a:pt x="1259" y="1703"/>
                </a:lnTo>
                <a:lnTo>
                  <a:pt x="1358" y="1703"/>
                </a:lnTo>
                <a:lnTo>
                  <a:pt x="1358" y="1754"/>
                </a:lnTo>
                <a:lnTo>
                  <a:pt x="1429" y="1754"/>
                </a:lnTo>
                <a:lnTo>
                  <a:pt x="1429" y="1807"/>
                </a:lnTo>
                <a:lnTo>
                  <a:pt x="1541" y="1807"/>
                </a:lnTo>
                <a:lnTo>
                  <a:pt x="1541" y="1856"/>
                </a:lnTo>
                <a:lnTo>
                  <a:pt x="1554" y="1856"/>
                </a:lnTo>
                <a:lnTo>
                  <a:pt x="1554" y="1965"/>
                </a:lnTo>
                <a:lnTo>
                  <a:pt x="1613" y="1965"/>
                </a:lnTo>
                <a:lnTo>
                  <a:pt x="1613" y="2014"/>
                </a:lnTo>
                <a:lnTo>
                  <a:pt x="1734" y="2014"/>
                </a:lnTo>
                <a:lnTo>
                  <a:pt x="1734" y="2070"/>
                </a:lnTo>
                <a:lnTo>
                  <a:pt x="1747" y="2070"/>
                </a:lnTo>
                <a:lnTo>
                  <a:pt x="1747" y="2124"/>
                </a:lnTo>
                <a:lnTo>
                  <a:pt x="1836" y="2124"/>
                </a:lnTo>
                <a:lnTo>
                  <a:pt x="1836" y="2175"/>
                </a:lnTo>
                <a:lnTo>
                  <a:pt x="1844" y="2175"/>
                </a:lnTo>
                <a:lnTo>
                  <a:pt x="1844" y="2227"/>
                </a:lnTo>
                <a:lnTo>
                  <a:pt x="1871" y="2227"/>
                </a:lnTo>
                <a:lnTo>
                  <a:pt x="1871" y="2280"/>
                </a:lnTo>
                <a:lnTo>
                  <a:pt x="1966" y="2280"/>
                </a:lnTo>
                <a:lnTo>
                  <a:pt x="1966" y="2398"/>
                </a:lnTo>
                <a:lnTo>
                  <a:pt x="1999" y="2398"/>
                </a:lnTo>
                <a:lnTo>
                  <a:pt x="1999" y="2458"/>
                </a:lnTo>
                <a:lnTo>
                  <a:pt x="2108" y="2458"/>
                </a:lnTo>
                <a:lnTo>
                  <a:pt x="2108" y="2511"/>
                </a:lnTo>
                <a:lnTo>
                  <a:pt x="2226" y="2511"/>
                </a:lnTo>
                <a:lnTo>
                  <a:pt x="2226" y="2576"/>
                </a:lnTo>
                <a:lnTo>
                  <a:pt x="2249" y="2576"/>
                </a:lnTo>
                <a:lnTo>
                  <a:pt x="2249" y="2645"/>
                </a:lnTo>
                <a:lnTo>
                  <a:pt x="2330" y="2645"/>
                </a:lnTo>
                <a:lnTo>
                  <a:pt x="2330" y="2771"/>
                </a:lnTo>
                <a:lnTo>
                  <a:pt x="2377" y="2771"/>
                </a:lnTo>
                <a:lnTo>
                  <a:pt x="2377" y="2845"/>
                </a:lnTo>
                <a:lnTo>
                  <a:pt x="2766" y="2845"/>
                </a:lnTo>
                <a:lnTo>
                  <a:pt x="2766" y="2916"/>
                </a:lnTo>
                <a:lnTo>
                  <a:pt x="2976" y="2916"/>
                </a:lnTo>
                <a:lnTo>
                  <a:pt x="2976" y="3005"/>
                </a:lnTo>
                <a:lnTo>
                  <a:pt x="3092" y="3005"/>
                </a:lnTo>
                <a:lnTo>
                  <a:pt x="3092" y="3096"/>
                </a:lnTo>
                <a:lnTo>
                  <a:pt x="4374" y="3096"/>
                </a:lnTo>
                <a:lnTo>
                  <a:pt x="4374" y="3798"/>
                </a:lnTo>
              </a:path>
            </a:pathLst>
          </a:custGeom>
          <a:noFill/>
          <a:ln w="28575" cap="flat">
            <a:solidFill>
              <a:srgbClr val="FF3B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26728" y="4677319"/>
            <a:ext cx="324001" cy="31256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32.6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74408" y="4677319"/>
            <a:ext cx="297000" cy="31256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854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39.3</a:t>
            </a:r>
          </a:p>
        </p:txBody>
      </p:sp>
      <p:sp>
        <p:nvSpPr>
          <p:cNvPr id="80" name="Freeform 5"/>
          <p:cNvSpPr>
            <a:spLocks/>
          </p:cNvSpPr>
          <p:nvPr/>
        </p:nvSpPr>
        <p:spPr bwMode="auto">
          <a:xfrm>
            <a:off x="2709866" y="2011743"/>
            <a:ext cx="5970296" cy="2534370"/>
          </a:xfrm>
          <a:custGeom>
            <a:avLst/>
            <a:gdLst>
              <a:gd name="T0" fmla="*/ 219 w 4964"/>
              <a:gd name="T1" fmla="*/ 49 h 3275"/>
              <a:gd name="T2" fmla="*/ 263 w 4964"/>
              <a:gd name="T3" fmla="*/ 103 h 3275"/>
              <a:gd name="T4" fmla="*/ 324 w 4964"/>
              <a:gd name="T5" fmla="*/ 174 h 3275"/>
              <a:gd name="T6" fmla="*/ 390 w 4964"/>
              <a:gd name="T7" fmla="*/ 222 h 3275"/>
              <a:gd name="T8" fmla="*/ 466 w 4964"/>
              <a:gd name="T9" fmla="*/ 275 h 3275"/>
              <a:gd name="T10" fmla="*/ 501 w 4964"/>
              <a:gd name="T11" fmla="*/ 322 h 3275"/>
              <a:gd name="T12" fmla="*/ 534 w 4964"/>
              <a:gd name="T13" fmla="*/ 380 h 3275"/>
              <a:gd name="T14" fmla="*/ 577 w 4964"/>
              <a:gd name="T15" fmla="*/ 472 h 3275"/>
              <a:gd name="T16" fmla="*/ 607 w 4964"/>
              <a:gd name="T17" fmla="*/ 577 h 3275"/>
              <a:gd name="T18" fmla="*/ 679 w 4964"/>
              <a:gd name="T19" fmla="*/ 653 h 3275"/>
              <a:gd name="T20" fmla="*/ 714 w 4964"/>
              <a:gd name="T21" fmla="*/ 731 h 3275"/>
              <a:gd name="T22" fmla="*/ 763 w 4964"/>
              <a:gd name="T23" fmla="*/ 796 h 3275"/>
              <a:gd name="T24" fmla="*/ 807 w 4964"/>
              <a:gd name="T25" fmla="*/ 858 h 3275"/>
              <a:gd name="T26" fmla="*/ 876 w 4964"/>
              <a:gd name="T27" fmla="*/ 903 h 3275"/>
              <a:gd name="T28" fmla="*/ 903 w 4964"/>
              <a:gd name="T29" fmla="*/ 963 h 3275"/>
              <a:gd name="T30" fmla="*/ 1030 w 4964"/>
              <a:gd name="T31" fmla="*/ 1006 h 3275"/>
              <a:gd name="T32" fmla="*/ 1121 w 4964"/>
              <a:gd name="T33" fmla="*/ 1057 h 3275"/>
              <a:gd name="T34" fmla="*/ 1235 w 4964"/>
              <a:gd name="T35" fmla="*/ 1106 h 3275"/>
              <a:gd name="T36" fmla="*/ 1266 w 4964"/>
              <a:gd name="T37" fmla="*/ 1182 h 3275"/>
              <a:gd name="T38" fmla="*/ 1295 w 4964"/>
              <a:gd name="T39" fmla="*/ 1259 h 3275"/>
              <a:gd name="T40" fmla="*/ 1341 w 4964"/>
              <a:gd name="T41" fmla="*/ 1337 h 3275"/>
              <a:gd name="T42" fmla="*/ 1390 w 4964"/>
              <a:gd name="T43" fmla="*/ 1386 h 3275"/>
              <a:gd name="T44" fmla="*/ 1426 w 4964"/>
              <a:gd name="T45" fmla="*/ 1441 h 3275"/>
              <a:gd name="T46" fmla="*/ 1458 w 4964"/>
              <a:gd name="T47" fmla="*/ 1517 h 3275"/>
              <a:gd name="T48" fmla="*/ 1506 w 4964"/>
              <a:gd name="T49" fmla="*/ 1567 h 3275"/>
              <a:gd name="T50" fmla="*/ 1571 w 4964"/>
              <a:gd name="T51" fmla="*/ 1672 h 3275"/>
              <a:gd name="T52" fmla="*/ 1666 w 4964"/>
              <a:gd name="T53" fmla="*/ 1748 h 3275"/>
              <a:gd name="T54" fmla="*/ 1716 w 4964"/>
              <a:gd name="T55" fmla="*/ 1824 h 3275"/>
              <a:gd name="T56" fmla="*/ 1756 w 4964"/>
              <a:gd name="T57" fmla="*/ 1899 h 3275"/>
              <a:gd name="T58" fmla="*/ 1788 w 4964"/>
              <a:gd name="T59" fmla="*/ 1953 h 3275"/>
              <a:gd name="T60" fmla="*/ 1821 w 4964"/>
              <a:gd name="T61" fmla="*/ 2026 h 3275"/>
              <a:gd name="T62" fmla="*/ 1859 w 4964"/>
              <a:gd name="T63" fmla="*/ 2087 h 3275"/>
              <a:gd name="T64" fmla="*/ 1908 w 4964"/>
              <a:gd name="T65" fmla="*/ 2138 h 3275"/>
              <a:gd name="T66" fmla="*/ 1930 w 4964"/>
              <a:gd name="T67" fmla="*/ 2197 h 3275"/>
              <a:gd name="T68" fmla="*/ 1964 w 4964"/>
              <a:gd name="T69" fmla="*/ 2246 h 3275"/>
              <a:gd name="T70" fmla="*/ 2066 w 4964"/>
              <a:gd name="T71" fmla="*/ 2299 h 3275"/>
              <a:gd name="T72" fmla="*/ 2081 w 4964"/>
              <a:gd name="T73" fmla="*/ 2355 h 3275"/>
              <a:gd name="T74" fmla="*/ 2119 w 4964"/>
              <a:gd name="T75" fmla="*/ 2411 h 3275"/>
              <a:gd name="T76" fmla="*/ 2205 w 4964"/>
              <a:gd name="T77" fmla="*/ 2501 h 3275"/>
              <a:gd name="T78" fmla="*/ 2257 w 4964"/>
              <a:gd name="T79" fmla="*/ 2583 h 3275"/>
              <a:gd name="T80" fmla="*/ 2390 w 4964"/>
              <a:gd name="T81" fmla="*/ 2710 h 3275"/>
              <a:gd name="T82" fmla="*/ 2427 w 4964"/>
              <a:gd name="T83" fmla="*/ 2761 h 3275"/>
              <a:gd name="T84" fmla="*/ 2623 w 4964"/>
              <a:gd name="T85" fmla="*/ 2863 h 3275"/>
              <a:gd name="T86" fmla="*/ 2721 w 4964"/>
              <a:gd name="T87" fmla="*/ 2928 h 3275"/>
              <a:gd name="T88" fmla="*/ 2912 w 4964"/>
              <a:gd name="T89" fmla="*/ 3004 h 3275"/>
              <a:gd name="T90" fmla="*/ 3057 w 4964"/>
              <a:gd name="T91" fmla="*/ 3087 h 3275"/>
              <a:gd name="T92" fmla="*/ 3231 w 4964"/>
              <a:gd name="T93" fmla="*/ 3178 h 3275"/>
              <a:gd name="T94" fmla="*/ 4964 w 4964"/>
              <a:gd name="T95" fmla="*/ 3275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4" h="3275">
                <a:moveTo>
                  <a:pt x="0" y="0"/>
                </a:moveTo>
                <a:lnTo>
                  <a:pt x="103" y="0"/>
                </a:lnTo>
                <a:lnTo>
                  <a:pt x="103" y="49"/>
                </a:lnTo>
                <a:lnTo>
                  <a:pt x="219" y="49"/>
                </a:lnTo>
                <a:lnTo>
                  <a:pt x="219" y="68"/>
                </a:lnTo>
                <a:lnTo>
                  <a:pt x="250" y="68"/>
                </a:lnTo>
                <a:lnTo>
                  <a:pt x="250" y="103"/>
                </a:lnTo>
                <a:lnTo>
                  <a:pt x="263" y="103"/>
                </a:lnTo>
                <a:lnTo>
                  <a:pt x="263" y="127"/>
                </a:lnTo>
                <a:lnTo>
                  <a:pt x="291" y="127"/>
                </a:lnTo>
                <a:lnTo>
                  <a:pt x="291" y="174"/>
                </a:lnTo>
                <a:lnTo>
                  <a:pt x="324" y="174"/>
                </a:lnTo>
                <a:lnTo>
                  <a:pt x="324" y="197"/>
                </a:lnTo>
                <a:lnTo>
                  <a:pt x="357" y="197"/>
                </a:lnTo>
                <a:lnTo>
                  <a:pt x="357" y="222"/>
                </a:lnTo>
                <a:lnTo>
                  <a:pt x="390" y="222"/>
                </a:lnTo>
                <a:lnTo>
                  <a:pt x="390" y="246"/>
                </a:lnTo>
                <a:lnTo>
                  <a:pt x="421" y="246"/>
                </a:lnTo>
                <a:lnTo>
                  <a:pt x="421" y="275"/>
                </a:lnTo>
                <a:lnTo>
                  <a:pt x="466" y="275"/>
                </a:lnTo>
                <a:lnTo>
                  <a:pt x="466" y="302"/>
                </a:lnTo>
                <a:lnTo>
                  <a:pt x="492" y="302"/>
                </a:lnTo>
                <a:lnTo>
                  <a:pt x="492" y="322"/>
                </a:lnTo>
                <a:lnTo>
                  <a:pt x="501" y="322"/>
                </a:lnTo>
                <a:lnTo>
                  <a:pt x="501" y="355"/>
                </a:lnTo>
                <a:lnTo>
                  <a:pt x="511" y="355"/>
                </a:lnTo>
                <a:lnTo>
                  <a:pt x="511" y="380"/>
                </a:lnTo>
                <a:lnTo>
                  <a:pt x="534" y="380"/>
                </a:lnTo>
                <a:lnTo>
                  <a:pt x="534" y="400"/>
                </a:lnTo>
                <a:lnTo>
                  <a:pt x="562" y="400"/>
                </a:lnTo>
                <a:lnTo>
                  <a:pt x="562" y="472"/>
                </a:lnTo>
                <a:lnTo>
                  <a:pt x="577" y="472"/>
                </a:lnTo>
                <a:lnTo>
                  <a:pt x="577" y="544"/>
                </a:lnTo>
                <a:lnTo>
                  <a:pt x="585" y="544"/>
                </a:lnTo>
                <a:lnTo>
                  <a:pt x="585" y="577"/>
                </a:lnTo>
                <a:lnTo>
                  <a:pt x="607" y="577"/>
                </a:lnTo>
                <a:lnTo>
                  <a:pt x="607" y="607"/>
                </a:lnTo>
                <a:lnTo>
                  <a:pt x="630" y="607"/>
                </a:lnTo>
                <a:lnTo>
                  <a:pt x="630" y="653"/>
                </a:lnTo>
                <a:lnTo>
                  <a:pt x="679" y="653"/>
                </a:lnTo>
                <a:lnTo>
                  <a:pt x="679" y="675"/>
                </a:lnTo>
                <a:lnTo>
                  <a:pt x="688" y="675"/>
                </a:lnTo>
                <a:lnTo>
                  <a:pt x="688" y="731"/>
                </a:lnTo>
                <a:lnTo>
                  <a:pt x="714" y="731"/>
                </a:lnTo>
                <a:lnTo>
                  <a:pt x="714" y="751"/>
                </a:lnTo>
                <a:lnTo>
                  <a:pt x="753" y="751"/>
                </a:lnTo>
                <a:lnTo>
                  <a:pt x="753" y="796"/>
                </a:lnTo>
                <a:lnTo>
                  <a:pt x="763" y="796"/>
                </a:lnTo>
                <a:lnTo>
                  <a:pt x="763" y="835"/>
                </a:lnTo>
                <a:lnTo>
                  <a:pt x="774" y="835"/>
                </a:lnTo>
                <a:lnTo>
                  <a:pt x="774" y="858"/>
                </a:lnTo>
                <a:lnTo>
                  <a:pt x="807" y="858"/>
                </a:lnTo>
                <a:lnTo>
                  <a:pt x="807" y="876"/>
                </a:lnTo>
                <a:lnTo>
                  <a:pt x="862" y="876"/>
                </a:lnTo>
                <a:lnTo>
                  <a:pt x="862" y="903"/>
                </a:lnTo>
                <a:lnTo>
                  <a:pt x="876" y="903"/>
                </a:lnTo>
                <a:lnTo>
                  <a:pt x="876" y="936"/>
                </a:lnTo>
                <a:lnTo>
                  <a:pt x="885" y="936"/>
                </a:lnTo>
                <a:lnTo>
                  <a:pt x="885" y="963"/>
                </a:lnTo>
                <a:lnTo>
                  <a:pt x="903" y="963"/>
                </a:lnTo>
                <a:lnTo>
                  <a:pt x="903" y="985"/>
                </a:lnTo>
                <a:lnTo>
                  <a:pt x="917" y="985"/>
                </a:lnTo>
                <a:lnTo>
                  <a:pt x="917" y="1006"/>
                </a:lnTo>
                <a:lnTo>
                  <a:pt x="1030" y="1006"/>
                </a:lnTo>
                <a:lnTo>
                  <a:pt x="1030" y="1032"/>
                </a:lnTo>
                <a:lnTo>
                  <a:pt x="1063" y="1032"/>
                </a:lnTo>
                <a:lnTo>
                  <a:pt x="1063" y="1057"/>
                </a:lnTo>
                <a:lnTo>
                  <a:pt x="1121" y="1057"/>
                </a:lnTo>
                <a:lnTo>
                  <a:pt x="1121" y="1084"/>
                </a:lnTo>
                <a:lnTo>
                  <a:pt x="1180" y="1084"/>
                </a:lnTo>
                <a:lnTo>
                  <a:pt x="1180" y="1106"/>
                </a:lnTo>
                <a:lnTo>
                  <a:pt x="1235" y="1106"/>
                </a:lnTo>
                <a:lnTo>
                  <a:pt x="1235" y="1160"/>
                </a:lnTo>
                <a:lnTo>
                  <a:pt x="1258" y="1160"/>
                </a:lnTo>
                <a:lnTo>
                  <a:pt x="1258" y="1182"/>
                </a:lnTo>
                <a:lnTo>
                  <a:pt x="1266" y="1182"/>
                </a:lnTo>
                <a:lnTo>
                  <a:pt x="1266" y="1234"/>
                </a:lnTo>
                <a:lnTo>
                  <a:pt x="1281" y="1234"/>
                </a:lnTo>
                <a:lnTo>
                  <a:pt x="1281" y="1259"/>
                </a:lnTo>
                <a:lnTo>
                  <a:pt x="1295" y="1259"/>
                </a:lnTo>
                <a:lnTo>
                  <a:pt x="1295" y="1313"/>
                </a:lnTo>
                <a:lnTo>
                  <a:pt x="1314" y="1313"/>
                </a:lnTo>
                <a:lnTo>
                  <a:pt x="1314" y="1337"/>
                </a:lnTo>
                <a:lnTo>
                  <a:pt x="1341" y="1337"/>
                </a:lnTo>
                <a:lnTo>
                  <a:pt x="1341" y="1360"/>
                </a:lnTo>
                <a:lnTo>
                  <a:pt x="1346" y="1360"/>
                </a:lnTo>
                <a:lnTo>
                  <a:pt x="1346" y="1386"/>
                </a:lnTo>
                <a:lnTo>
                  <a:pt x="1390" y="1386"/>
                </a:lnTo>
                <a:lnTo>
                  <a:pt x="1390" y="1415"/>
                </a:lnTo>
                <a:lnTo>
                  <a:pt x="1409" y="1415"/>
                </a:lnTo>
                <a:lnTo>
                  <a:pt x="1409" y="1441"/>
                </a:lnTo>
                <a:lnTo>
                  <a:pt x="1426" y="1441"/>
                </a:lnTo>
                <a:lnTo>
                  <a:pt x="1426" y="1484"/>
                </a:lnTo>
                <a:lnTo>
                  <a:pt x="1434" y="1484"/>
                </a:lnTo>
                <a:lnTo>
                  <a:pt x="1434" y="1517"/>
                </a:lnTo>
                <a:lnTo>
                  <a:pt x="1458" y="1517"/>
                </a:lnTo>
                <a:lnTo>
                  <a:pt x="1458" y="1541"/>
                </a:lnTo>
                <a:lnTo>
                  <a:pt x="1486" y="1541"/>
                </a:lnTo>
                <a:lnTo>
                  <a:pt x="1486" y="1567"/>
                </a:lnTo>
                <a:lnTo>
                  <a:pt x="1506" y="1567"/>
                </a:lnTo>
                <a:lnTo>
                  <a:pt x="1506" y="1588"/>
                </a:lnTo>
                <a:lnTo>
                  <a:pt x="1545" y="1588"/>
                </a:lnTo>
                <a:lnTo>
                  <a:pt x="1545" y="1672"/>
                </a:lnTo>
                <a:lnTo>
                  <a:pt x="1571" y="1672"/>
                </a:lnTo>
                <a:lnTo>
                  <a:pt x="1571" y="1720"/>
                </a:lnTo>
                <a:lnTo>
                  <a:pt x="1614" y="1720"/>
                </a:lnTo>
                <a:lnTo>
                  <a:pt x="1614" y="1748"/>
                </a:lnTo>
                <a:lnTo>
                  <a:pt x="1666" y="1748"/>
                </a:lnTo>
                <a:lnTo>
                  <a:pt x="1666" y="1798"/>
                </a:lnTo>
                <a:lnTo>
                  <a:pt x="1677" y="1798"/>
                </a:lnTo>
                <a:lnTo>
                  <a:pt x="1677" y="1824"/>
                </a:lnTo>
                <a:lnTo>
                  <a:pt x="1716" y="1824"/>
                </a:lnTo>
                <a:lnTo>
                  <a:pt x="1716" y="1876"/>
                </a:lnTo>
                <a:lnTo>
                  <a:pt x="1746" y="1876"/>
                </a:lnTo>
                <a:lnTo>
                  <a:pt x="1746" y="1899"/>
                </a:lnTo>
                <a:lnTo>
                  <a:pt x="1756" y="1899"/>
                </a:lnTo>
                <a:lnTo>
                  <a:pt x="1756" y="1926"/>
                </a:lnTo>
                <a:lnTo>
                  <a:pt x="1781" y="1926"/>
                </a:lnTo>
                <a:lnTo>
                  <a:pt x="1781" y="1953"/>
                </a:lnTo>
                <a:lnTo>
                  <a:pt x="1788" y="1953"/>
                </a:lnTo>
                <a:lnTo>
                  <a:pt x="1788" y="2008"/>
                </a:lnTo>
                <a:lnTo>
                  <a:pt x="1809" y="2008"/>
                </a:lnTo>
                <a:lnTo>
                  <a:pt x="1809" y="2026"/>
                </a:lnTo>
                <a:lnTo>
                  <a:pt x="1821" y="2026"/>
                </a:lnTo>
                <a:lnTo>
                  <a:pt x="1821" y="2038"/>
                </a:lnTo>
                <a:lnTo>
                  <a:pt x="1830" y="2038"/>
                </a:lnTo>
                <a:lnTo>
                  <a:pt x="1830" y="2087"/>
                </a:lnTo>
                <a:lnTo>
                  <a:pt x="1859" y="2087"/>
                </a:lnTo>
                <a:lnTo>
                  <a:pt x="1859" y="2111"/>
                </a:lnTo>
                <a:lnTo>
                  <a:pt x="1901" y="2111"/>
                </a:lnTo>
                <a:lnTo>
                  <a:pt x="1901" y="2138"/>
                </a:lnTo>
                <a:lnTo>
                  <a:pt x="1908" y="2138"/>
                </a:lnTo>
                <a:lnTo>
                  <a:pt x="1908" y="2167"/>
                </a:lnTo>
                <a:lnTo>
                  <a:pt x="1919" y="2167"/>
                </a:lnTo>
                <a:lnTo>
                  <a:pt x="1919" y="2197"/>
                </a:lnTo>
                <a:lnTo>
                  <a:pt x="1930" y="2197"/>
                </a:lnTo>
                <a:lnTo>
                  <a:pt x="1930" y="2222"/>
                </a:lnTo>
                <a:lnTo>
                  <a:pt x="1956" y="2222"/>
                </a:lnTo>
                <a:lnTo>
                  <a:pt x="1956" y="2246"/>
                </a:lnTo>
                <a:lnTo>
                  <a:pt x="1964" y="2246"/>
                </a:lnTo>
                <a:lnTo>
                  <a:pt x="1964" y="2274"/>
                </a:lnTo>
                <a:lnTo>
                  <a:pt x="2007" y="2274"/>
                </a:lnTo>
                <a:lnTo>
                  <a:pt x="2007" y="2299"/>
                </a:lnTo>
                <a:lnTo>
                  <a:pt x="2066" y="2299"/>
                </a:lnTo>
                <a:lnTo>
                  <a:pt x="2066" y="2322"/>
                </a:lnTo>
                <a:lnTo>
                  <a:pt x="2074" y="2322"/>
                </a:lnTo>
                <a:lnTo>
                  <a:pt x="2074" y="2355"/>
                </a:lnTo>
                <a:lnTo>
                  <a:pt x="2081" y="2355"/>
                </a:lnTo>
                <a:lnTo>
                  <a:pt x="2081" y="2381"/>
                </a:lnTo>
                <a:lnTo>
                  <a:pt x="2091" y="2381"/>
                </a:lnTo>
                <a:lnTo>
                  <a:pt x="2091" y="2411"/>
                </a:lnTo>
                <a:lnTo>
                  <a:pt x="2119" y="2411"/>
                </a:lnTo>
                <a:lnTo>
                  <a:pt x="2119" y="2434"/>
                </a:lnTo>
                <a:lnTo>
                  <a:pt x="2194" y="2434"/>
                </a:lnTo>
                <a:lnTo>
                  <a:pt x="2194" y="2501"/>
                </a:lnTo>
                <a:lnTo>
                  <a:pt x="2205" y="2501"/>
                </a:lnTo>
                <a:lnTo>
                  <a:pt x="2205" y="2527"/>
                </a:lnTo>
                <a:lnTo>
                  <a:pt x="2242" y="2527"/>
                </a:lnTo>
                <a:lnTo>
                  <a:pt x="2242" y="2583"/>
                </a:lnTo>
                <a:lnTo>
                  <a:pt x="2257" y="2583"/>
                </a:lnTo>
                <a:lnTo>
                  <a:pt x="2257" y="2653"/>
                </a:lnTo>
                <a:lnTo>
                  <a:pt x="2307" y="2653"/>
                </a:lnTo>
                <a:lnTo>
                  <a:pt x="2307" y="2710"/>
                </a:lnTo>
                <a:lnTo>
                  <a:pt x="2390" y="2710"/>
                </a:lnTo>
                <a:lnTo>
                  <a:pt x="2390" y="2734"/>
                </a:lnTo>
                <a:lnTo>
                  <a:pt x="2403" y="2734"/>
                </a:lnTo>
                <a:lnTo>
                  <a:pt x="2403" y="2761"/>
                </a:lnTo>
                <a:lnTo>
                  <a:pt x="2427" y="2761"/>
                </a:lnTo>
                <a:lnTo>
                  <a:pt x="2427" y="2829"/>
                </a:lnTo>
                <a:lnTo>
                  <a:pt x="2547" y="2829"/>
                </a:lnTo>
                <a:lnTo>
                  <a:pt x="2547" y="2863"/>
                </a:lnTo>
                <a:lnTo>
                  <a:pt x="2623" y="2863"/>
                </a:lnTo>
                <a:lnTo>
                  <a:pt x="2623" y="2897"/>
                </a:lnTo>
                <a:lnTo>
                  <a:pt x="2638" y="2897"/>
                </a:lnTo>
                <a:lnTo>
                  <a:pt x="2638" y="2928"/>
                </a:lnTo>
                <a:lnTo>
                  <a:pt x="2721" y="2928"/>
                </a:lnTo>
                <a:lnTo>
                  <a:pt x="2721" y="2965"/>
                </a:lnTo>
                <a:lnTo>
                  <a:pt x="2858" y="2965"/>
                </a:lnTo>
                <a:lnTo>
                  <a:pt x="2858" y="3004"/>
                </a:lnTo>
                <a:lnTo>
                  <a:pt x="2912" y="3004"/>
                </a:lnTo>
                <a:lnTo>
                  <a:pt x="2912" y="3042"/>
                </a:lnTo>
                <a:lnTo>
                  <a:pt x="3051" y="3042"/>
                </a:lnTo>
                <a:lnTo>
                  <a:pt x="3051" y="3087"/>
                </a:lnTo>
                <a:lnTo>
                  <a:pt x="3057" y="3087"/>
                </a:lnTo>
                <a:lnTo>
                  <a:pt x="3057" y="3134"/>
                </a:lnTo>
                <a:lnTo>
                  <a:pt x="3075" y="3134"/>
                </a:lnTo>
                <a:lnTo>
                  <a:pt x="3075" y="3178"/>
                </a:lnTo>
                <a:lnTo>
                  <a:pt x="3231" y="3178"/>
                </a:lnTo>
                <a:lnTo>
                  <a:pt x="3231" y="3228"/>
                </a:lnTo>
                <a:lnTo>
                  <a:pt x="3316" y="3228"/>
                </a:lnTo>
                <a:lnTo>
                  <a:pt x="3316" y="3275"/>
                </a:lnTo>
                <a:lnTo>
                  <a:pt x="4964" y="3275"/>
                </a:lnTo>
              </a:path>
            </a:pathLst>
          </a:custGeom>
          <a:noFill/>
          <a:ln w="28575" cap="flat">
            <a:solidFill>
              <a:srgbClr val="8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012282" y="1921470"/>
            <a:ext cx="8231234" cy="3319189"/>
            <a:chOff x="769030" y="1310114"/>
            <a:chExt cx="10974978" cy="4425585"/>
          </a:xfrm>
        </p:grpSpPr>
        <p:sp>
          <p:nvSpPr>
            <p:cNvPr id="82" name="TextBox 238"/>
            <p:cNvSpPr txBox="1">
              <a:spLocks noChangeArrowheads="1"/>
            </p:cNvSpPr>
            <p:nvPr/>
          </p:nvSpPr>
          <p:spPr bwMode="auto">
            <a:xfrm>
              <a:off x="1416058" y="5520255"/>
              <a:ext cx="642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0</a:t>
              </a:r>
            </a:p>
          </p:txBody>
        </p:sp>
        <p:sp>
          <p:nvSpPr>
            <p:cNvPr id="83" name="TextBox 240"/>
            <p:cNvSpPr txBox="1">
              <a:spLocks noChangeArrowheads="1"/>
            </p:cNvSpPr>
            <p:nvPr/>
          </p:nvSpPr>
          <p:spPr bwMode="auto">
            <a:xfrm>
              <a:off x="3440939" y="5520203"/>
              <a:ext cx="642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24</a:t>
              </a:r>
            </a:p>
          </p:txBody>
        </p:sp>
        <p:sp>
          <p:nvSpPr>
            <p:cNvPr id="84" name="TextBox 242"/>
            <p:cNvSpPr txBox="1">
              <a:spLocks noChangeArrowheads="1"/>
            </p:cNvSpPr>
            <p:nvPr/>
          </p:nvSpPr>
          <p:spPr bwMode="auto">
            <a:xfrm>
              <a:off x="5459191" y="5520107"/>
              <a:ext cx="642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48</a:t>
              </a:r>
            </a:p>
          </p:txBody>
        </p:sp>
        <p:sp>
          <p:nvSpPr>
            <p:cNvPr id="85" name="TextBox 244"/>
            <p:cNvSpPr txBox="1">
              <a:spLocks noChangeArrowheads="1"/>
            </p:cNvSpPr>
            <p:nvPr/>
          </p:nvSpPr>
          <p:spPr bwMode="auto">
            <a:xfrm>
              <a:off x="7477730" y="5520079"/>
              <a:ext cx="642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72</a:t>
              </a:r>
            </a:p>
          </p:txBody>
        </p:sp>
        <p:sp>
          <p:nvSpPr>
            <p:cNvPr id="86" name="TextBox 246"/>
            <p:cNvSpPr txBox="1">
              <a:spLocks noChangeArrowheads="1"/>
            </p:cNvSpPr>
            <p:nvPr/>
          </p:nvSpPr>
          <p:spPr bwMode="auto">
            <a:xfrm>
              <a:off x="9486181" y="5508744"/>
              <a:ext cx="642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96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789664" y="5357675"/>
              <a:ext cx="2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790825" y="5357675"/>
              <a:ext cx="2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783195" y="5357675"/>
              <a:ext cx="2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9821783" y="5357675"/>
              <a:ext cx="2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769030" y="1310114"/>
              <a:ext cx="968269" cy="4160173"/>
              <a:chOff x="769030" y="1302970"/>
              <a:chExt cx="968269" cy="4160173"/>
            </a:xfrm>
          </p:grpSpPr>
          <p:sp>
            <p:nvSpPr>
              <p:cNvPr id="93" name="TextBox 231"/>
              <p:cNvSpPr txBox="1">
                <a:spLocks noChangeArrowheads="1"/>
              </p:cNvSpPr>
              <p:nvPr/>
            </p:nvSpPr>
            <p:spPr bwMode="auto">
              <a:xfrm>
                <a:off x="1033202" y="1302970"/>
                <a:ext cx="542150" cy="250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1.0</a:t>
                </a:r>
              </a:p>
            </p:txBody>
          </p:sp>
          <p:sp>
            <p:nvSpPr>
              <p:cNvPr id="95" name="TextBox 232"/>
              <p:cNvSpPr txBox="1">
                <a:spLocks noChangeArrowheads="1"/>
              </p:cNvSpPr>
              <p:nvPr/>
            </p:nvSpPr>
            <p:spPr bwMode="auto">
              <a:xfrm>
                <a:off x="769030" y="2084994"/>
                <a:ext cx="806322" cy="250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0.8</a:t>
                </a:r>
              </a:p>
            </p:txBody>
          </p:sp>
          <p:sp>
            <p:nvSpPr>
              <p:cNvPr id="96" name="TextBox 233"/>
              <p:cNvSpPr txBox="1">
                <a:spLocks noChangeArrowheads="1"/>
              </p:cNvSpPr>
              <p:nvPr/>
            </p:nvSpPr>
            <p:spPr bwMode="auto">
              <a:xfrm>
                <a:off x="992829" y="2867018"/>
                <a:ext cx="582523" cy="250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0.6</a:t>
                </a:r>
              </a:p>
            </p:txBody>
          </p:sp>
          <p:sp>
            <p:nvSpPr>
              <p:cNvPr id="97" name="TextBox 234"/>
              <p:cNvSpPr txBox="1">
                <a:spLocks noChangeArrowheads="1"/>
              </p:cNvSpPr>
              <p:nvPr/>
            </p:nvSpPr>
            <p:spPr bwMode="auto">
              <a:xfrm>
                <a:off x="963995" y="3649042"/>
                <a:ext cx="611357" cy="250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0.4</a:t>
                </a:r>
              </a:p>
            </p:txBody>
          </p:sp>
          <p:sp>
            <p:nvSpPr>
              <p:cNvPr id="98" name="TextBox 235"/>
              <p:cNvSpPr txBox="1">
                <a:spLocks noChangeArrowheads="1"/>
              </p:cNvSpPr>
              <p:nvPr/>
            </p:nvSpPr>
            <p:spPr bwMode="auto">
              <a:xfrm>
                <a:off x="963995" y="4431066"/>
                <a:ext cx="611357" cy="250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0.2</a:t>
                </a:r>
              </a:p>
            </p:txBody>
          </p:sp>
          <p:sp>
            <p:nvSpPr>
              <p:cNvPr id="99" name="TextBox 236"/>
              <p:cNvSpPr txBox="1">
                <a:spLocks noChangeArrowheads="1"/>
              </p:cNvSpPr>
              <p:nvPr/>
            </p:nvSpPr>
            <p:spPr bwMode="auto">
              <a:xfrm>
                <a:off x="963995" y="5213090"/>
                <a:ext cx="611357" cy="250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0</a:t>
                </a: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 flipH="1">
                <a:off x="1629299" y="5337409"/>
                <a:ext cx="1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627818" y="4555913"/>
                <a:ext cx="1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627818" y="3774419"/>
                <a:ext cx="1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627818" y="2992925"/>
                <a:ext cx="1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627818" y="2211431"/>
                <a:ext cx="1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627818" y="1429937"/>
                <a:ext cx="1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B609F6C-F458-4A52-A63C-9B30589D1BEA}"/>
                  </a:ext>
                </a:extLst>
              </p:cNvPr>
              <p:cNvCxnSpPr/>
              <p:nvPr/>
            </p:nvCxnSpPr>
            <p:spPr>
              <a:xfrm>
                <a:off x="1735818" y="5350531"/>
                <a:ext cx="2" cy="10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Freeform 14336">
              <a:extLst>
                <a:ext uri="{FF2B5EF4-FFF2-40B4-BE49-F238E27FC236}">
                  <a16:creationId xmlns:a16="http://schemas.microsoft.com/office/drawing/2014/main" id="{45732837-EFB4-421B-8192-CF8CC0FD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818" y="1412082"/>
              <a:ext cx="10008190" cy="3933229"/>
            </a:xfrm>
            <a:custGeom>
              <a:avLst/>
              <a:gdLst>
                <a:gd name="T0" fmla="*/ 0 w 7124700"/>
                <a:gd name="T1" fmla="*/ 0 h 2933700"/>
                <a:gd name="T2" fmla="*/ 0 w 7124700"/>
                <a:gd name="T3" fmla="*/ 2933700 h 2933700"/>
                <a:gd name="T4" fmla="*/ 7124700 w 7124700"/>
                <a:gd name="T5" fmla="*/ 2933700 h 2933700"/>
                <a:gd name="T6" fmla="*/ 0 60000 65536"/>
                <a:gd name="T7" fmla="*/ 0 60000 65536"/>
                <a:gd name="T8" fmla="*/ 0 60000 65536"/>
                <a:gd name="T9" fmla="*/ 0 w 7124700"/>
                <a:gd name="T10" fmla="*/ 0 h 2933700"/>
                <a:gd name="T11" fmla="*/ 7124700 w 7124700"/>
                <a:gd name="T12" fmla="*/ 2933700 h 2933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24700" h="2933700">
                  <a:moveTo>
                    <a:pt x="0" y="0"/>
                  </a:moveTo>
                  <a:lnTo>
                    <a:pt x="0" y="2933700"/>
                  </a:lnTo>
                  <a:lnTo>
                    <a:pt x="7124700" y="29337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595959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55" name="TextBox 338">
            <a:extLst>
              <a:ext uri="{FF2B5EF4-FFF2-40B4-BE49-F238E27FC236}">
                <a16:creationId xmlns:a16="http://schemas.microsoft.com/office/drawing/2014/main" id="{3B95B461-7CF0-4521-A892-D493B818B4F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4759" y="3324834"/>
            <a:ext cx="29406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OS estimate</a:t>
            </a:r>
          </a:p>
        </p:txBody>
      </p:sp>
      <p:sp>
        <p:nvSpPr>
          <p:cNvPr id="57" name="TextBox 338">
            <a:extLst>
              <a:ext uri="{FF2B5EF4-FFF2-40B4-BE49-F238E27FC236}">
                <a16:creationId xmlns:a16="http://schemas.microsoft.com/office/drawing/2014/main" id="{FDC022B4-53F0-4CE4-A0A5-F19799ED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096" y="5244643"/>
            <a:ext cx="29406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Time (months)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7083608" y="3135379"/>
            <a:ext cx="161999" cy="0"/>
          </a:xfrm>
          <a:prstGeom prst="line">
            <a:avLst/>
          </a:prstGeom>
          <a:noFill/>
          <a:ln w="28575" cap="flat" cmpd="sng" algn="ctr">
            <a:solidFill>
              <a:srgbClr val="00A854"/>
            </a:solidFill>
            <a:prstDash val="solid"/>
          </a:ln>
          <a:effectLst/>
        </p:spPr>
      </p:cxnSp>
      <p:cxnSp>
        <p:nvCxnSpPr>
          <p:cNvPr id="59" name="Straight Connector 58"/>
          <p:cNvCxnSpPr>
            <a:cxnSpLocks/>
          </p:cNvCxnSpPr>
          <p:nvPr/>
        </p:nvCxnSpPr>
        <p:spPr>
          <a:xfrm flipH="1">
            <a:off x="7083608" y="3329291"/>
            <a:ext cx="161999" cy="0"/>
          </a:xfrm>
          <a:prstGeom prst="line">
            <a:avLst/>
          </a:prstGeom>
          <a:noFill/>
          <a:ln w="28575" cap="flat" cmpd="sng" algn="ctr">
            <a:solidFill>
              <a:srgbClr val="00DE6F"/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 flipH="1">
            <a:off x="7083585" y="2366686"/>
            <a:ext cx="161999" cy="0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flipH="1">
            <a:off x="7083608" y="2560783"/>
            <a:ext cx="161999" cy="0"/>
          </a:xfrm>
          <a:prstGeom prst="line">
            <a:avLst/>
          </a:prstGeom>
          <a:noFill/>
          <a:ln w="28575" cap="flat" cmpd="sng" algn="ctr">
            <a:solidFill>
              <a:srgbClr val="FF3B3B"/>
            </a:solidFill>
            <a:prstDash val="solid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6840187" y="1428907"/>
            <a:ext cx="3383702" cy="66037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ヒラギノ角ゴ Pro W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95FBE-8D26-45A2-8A38-FF8480642727}"/>
              </a:ext>
            </a:extLst>
          </p:cNvPr>
          <p:cNvSpPr txBox="1"/>
          <p:nvPr/>
        </p:nvSpPr>
        <p:spPr>
          <a:xfrm>
            <a:off x="365579" y="6506351"/>
            <a:ext cx="1792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Lenz HJ, et al. ESMO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9520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Algorithm by Tumour Side and Molecular Subgroup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C570B9-8C13-4C01-ABBA-019F5093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Modified from Sridharan et al.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Oncology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(Williston Park) 2014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NCCN Clinical Practice Guidelines in Oncology: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Colon Cancer v2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.2018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624638" y="6249988"/>
            <a:ext cx="5567362" cy="25860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100" dirty="0"/>
              <a:t>1L anti-EGFRs are recommended in RAS WT left-sided tumours only </a:t>
            </a:r>
            <a:br>
              <a:rPr lang="en-GB" sz="1100" dirty="0"/>
            </a:br>
            <a:r>
              <a:rPr lang="en-GB" sz="1100" dirty="0"/>
              <a:t>BSC, best supportive care; CT, chemotherapy</a:t>
            </a:r>
          </a:p>
        </p:txBody>
      </p:sp>
      <p:sp>
        <p:nvSpPr>
          <p:cNvPr id="50" name="Down Arrow 49"/>
          <p:cNvSpPr/>
          <p:nvPr/>
        </p:nvSpPr>
        <p:spPr bwMode="auto">
          <a:xfrm>
            <a:off x="1683290" y="2159789"/>
            <a:ext cx="724872" cy="3294467"/>
          </a:xfrm>
          <a:prstGeom prst="downArrow">
            <a:avLst>
              <a:gd name="adj1" fmla="val 50000"/>
              <a:gd name="adj2" fmla="val 39682"/>
            </a:avLst>
          </a:prstGeom>
          <a:solidFill>
            <a:schemeClr val="tx1"/>
          </a:solidFill>
          <a:ln w="38100" cap="flat" cmpd="sng" algn="ctr">
            <a:noFill/>
            <a:prstDash val="solid"/>
            <a:headEnd type="none" w="med" len="med"/>
            <a:tailEnd type="triangle" w="lg" len="lg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898330" y="2575954"/>
            <a:ext cx="341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1L</a:t>
            </a:r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1898330" y="3212278"/>
            <a:ext cx="341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2L</a:t>
            </a: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auto">
          <a:xfrm>
            <a:off x="1898330" y="3848601"/>
            <a:ext cx="341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3L</a:t>
            </a: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1898330" y="4484925"/>
            <a:ext cx="341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4L</a:t>
            </a:r>
          </a:p>
        </p:txBody>
      </p:sp>
      <p:sp>
        <p:nvSpPr>
          <p:cNvPr id="96" name="AutoShape 4"/>
          <p:cNvSpPr>
            <a:spLocks noChangeArrowheads="1"/>
          </p:cNvSpPr>
          <p:nvPr/>
        </p:nvSpPr>
        <p:spPr bwMode="auto">
          <a:xfrm>
            <a:off x="3699758" y="3092012"/>
            <a:ext cx="1296000" cy="486000"/>
          </a:xfrm>
          <a:prstGeom prst="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VEGF inhibitor +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doublet</a:t>
            </a:r>
          </a:p>
        </p:txBody>
      </p:sp>
      <p:sp>
        <p:nvSpPr>
          <p:cNvPr id="97" name="AutoShape 4"/>
          <p:cNvSpPr>
            <a:spLocks noChangeArrowheads="1"/>
          </p:cNvSpPr>
          <p:nvPr/>
        </p:nvSpPr>
        <p:spPr bwMode="auto">
          <a:xfrm>
            <a:off x="3699758" y="3730028"/>
            <a:ext cx="1296000" cy="4860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EGFR inhibitor ± irinotecan 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8" name="AutoShape 4"/>
          <p:cNvSpPr>
            <a:spLocks noChangeArrowheads="1"/>
          </p:cNvSpPr>
          <p:nvPr/>
        </p:nvSpPr>
        <p:spPr bwMode="auto">
          <a:xfrm>
            <a:off x="3696958" y="4352576"/>
            <a:ext cx="1296000" cy="4860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Regorafenib/</a:t>
            </a:r>
            <a:b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</a:b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Trifluridine/tipiracil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" name="Rounded Rectangle 98"/>
          <p:cNvSpPr>
            <a:spLocks/>
          </p:cNvSpPr>
          <p:nvPr/>
        </p:nvSpPr>
        <p:spPr bwMode="auto">
          <a:xfrm>
            <a:off x="3696956" y="4961230"/>
            <a:ext cx="1296000" cy="486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BSC</a:t>
            </a:r>
          </a:p>
        </p:txBody>
      </p:sp>
      <p:sp>
        <p:nvSpPr>
          <p:cNvPr id="100" name="AutoShape 4"/>
          <p:cNvSpPr>
            <a:spLocks noChangeArrowheads="1"/>
          </p:cNvSpPr>
          <p:nvPr/>
        </p:nvSpPr>
        <p:spPr bwMode="auto">
          <a:xfrm>
            <a:off x="3699758" y="2455577"/>
            <a:ext cx="1296000" cy="486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0" tIns="34282" rIns="0" bIns="34282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Bevacizumab +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doublet</a:t>
            </a:r>
          </a:p>
        </p:txBody>
      </p:sp>
      <p:sp>
        <p:nvSpPr>
          <p:cNvPr id="101" name="AutoShape 4"/>
          <p:cNvSpPr>
            <a:spLocks noChangeArrowheads="1"/>
          </p:cNvSpPr>
          <p:nvPr/>
        </p:nvSpPr>
        <p:spPr bwMode="auto">
          <a:xfrm>
            <a:off x="2336529" y="3092012"/>
            <a:ext cx="1296000" cy="486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0" tIns="34282" rIns="0" bIns="34282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Bevacizumab +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doublet</a:t>
            </a:r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>
            <a:off x="2336531" y="3730028"/>
            <a:ext cx="1296000" cy="4860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Regorafenib/</a:t>
            </a:r>
            <a:b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</a:b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Trifluridine/tipiracil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" name="Rounded Rectangle 102"/>
          <p:cNvSpPr>
            <a:spLocks/>
          </p:cNvSpPr>
          <p:nvPr/>
        </p:nvSpPr>
        <p:spPr bwMode="auto">
          <a:xfrm>
            <a:off x="2336531" y="4352576"/>
            <a:ext cx="1296000" cy="486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BSC</a:t>
            </a:r>
          </a:p>
        </p:txBody>
      </p:sp>
      <p:sp>
        <p:nvSpPr>
          <p:cNvPr id="104" name="AutoShape 4"/>
          <p:cNvSpPr>
            <a:spLocks noChangeArrowheads="1"/>
          </p:cNvSpPr>
          <p:nvPr/>
        </p:nvSpPr>
        <p:spPr bwMode="auto">
          <a:xfrm>
            <a:off x="2336529" y="2455577"/>
            <a:ext cx="1296000" cy="4860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EGFR inhibitor +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doublet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714737" y="1851014"/>
            <a:ext cx="1902815" cy="4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54000" rIns="54000" bIns="5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Left-sided </a:t>
            </a:r>
            <a:b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RAS/BRAF WT tumours</a:t>
            </a:r>
            <a:r>
              <a:rPr kumimoji="0" lang="en-GB" sz="1200" b="1" i="0" u="none" strike="noStrike" kern="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23941" y="2328662"/>
            <a:ext cx="21726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627918" y="2455577"/>
            <a:ext cx="1296000" cy="486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0" tIns="34282" rIns="0" bIns="34282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Bevacizumab +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doublet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5205576" y="1851014"/>
            <a:ext cx="2173719" cy="4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4000" tIns="54000" rIns="54000" bIns="5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Right-sided </a:t>
            </a:r>
            <a:b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RAS/BRAF WT tumours</a:t>
            </a:r>
            <a:r>
              <a:rPr kumimoji="0" lang="en-GB" sz="1200" b="1" i="0" u="none" strike="noStrike" kern="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627918" y="3092012"/>
            <a:ext cx="1296000" cy="486000"/>
          </a:xfrm>
          <a:prstGeom prst="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VEGF inhibitor +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doublet</a:t>
            </a:r>
          </a:p>
        </p:txBody>
      </p:sp>
      <p:sp>
        <p:nvSpPr>
          <p:cNvPr id="26" name="Rounded Rectangle 25"/>
          <p:cNvSpPr>
            <a:spLocks/>
          </p:cNvSpPr>
          <p:nvPr/>
        </p:nvSpPr>
        <p:spPr bwMode="auto">
          <a:xfrm>
            <a:off x="5627918" y="4352576"/>
            <a:ext cx="1296000" cy="486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BSC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5627918" y="3730028"/>
            <a:ext cx="1296000" cy="4860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Regorafenib/</a:t>
            </a:r>
            <a:b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</a:b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Trifluridine/tipiracil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27918" y="2329400"/>
            <a:ext cx="12698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7237236" y="1851014"/>
            <a:ext cx="1341425" cy="4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4000" tIns="54000" rIns="54000" bIns="5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 MT tumours</a:t>
            </a:r>
            <a:r>
              <a:rPr kumimoji="0" lang="en-GB" sz="1200" b="1" i="0" u="none" strike="noStrike" kern="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7259948" y="2455577"/>
            <a:ext cx="1296000" cy="486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0" tIns="34282" rIns="0" bIns="34282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Bevacizumab +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doublet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7259948" y="3092012"/>
            <a:ext cx="1296000" cy="486000"/>
          </a:xfrm>
          <a:prstGeom prst="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VEGF inhibitor +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doublet</a:t>
            </a:r>
          </a:p>
        </p:txBody>
      </p:sp>
      <p:sp>
        <p:nvSpPr>
          <p:cNvPr id="37" name="Rounded Rectangle 36"/>
          <p:cNvSpPr>
            <a:spLocks/>
          </p:cNvSpPr>
          <p:nvPr/>
        </p:nvSpPr>
        <p:spPr bwMode="auto">
          <a:xfrm>
            <a:off x="7259948" y="4352576"/>
            <a:ext cx="1296000" cy="486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BSC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7259948" y="3730028"/>
            <a:ext cx="1296000" cy="4860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Regorafenib/</a:t>
            </a:r>
            <a:b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</a:b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Trifluridine/tipiracil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273031" y="2328662"/>
            <a:ext cx="12698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8997671" y="2455577"/>
            <a:ext cx="1296000" cy="486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0" tIns="34282" rIns="0" bIns="34282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Bevacizumab +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FOLFOXIRI</a:t>
            </a: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8997670" y="3092012"/>
            <a:ext cx="1296000" cy="4860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EGFR inhibitor 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 CT</a:t>
            </a:r>
          </a:p>
        </p:txBody>
      </p:sp>
      <p:sp>
        <p:nvSpPr>
          <p:cNvPr id="31" name="Rounded Rectangle 30"/>
          <p:cNvSpPr>
            <a:spLocks/>
          </p:cNvSpPr>
          <p:nvPr/>
        </p:nvSpPr>
        <p:spPr bwMode="auto">
          <a:xfrm>
            <a:off x="8997670" y="4352576"/>
            <a:ext cx="1296000" cy="486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BSC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9080025" y="1851014"/>
            <a:ext cx="1131290" cy="4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4000" tIns="54000" rIns="54000" bIns="5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BRAF MT tumours</a:t>
            </a:r>
            <a:r>
              <a:rPr kumimoji="0" lang="en-GB" sz="1200" b="1" i="0" u="none" strike="noStrike" kern="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8997670" y="3730028"/>
            <a:ext cx="1296000" cy="4860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Regorafenib/</a:t>
            </a:r>
            <a:b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</a:b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Trifluridine/tipiracil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9010753" y="2332350"/>
            <a:ext cx="12698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11838" y="1930406"/>
            <a:ext cx="0" cy="3510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776809" y="1930406"/>
            <a:ext cx="0" cy="3510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1898330" y="4977264"/>
            <a:ext cx="341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5L</a:t>
            </a:r>
          </a:p>
        </p:txBody>
      </p:sp>
    </p:spTree>
    <p:extLst>
      <p:ext uri="{BB962C8B-B14F-4D97-AF65-F5344CB8AC3E}">
        <p14:creationId xmlns:p14="http://schemas.microsoft.com/office/powerpoint/2010/main" val="385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DB3D-CD33-420B-BC03-5E47210C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498688"/>
            <a:ext cx="9404723" cy="1400530"/>
          </a:xfrm>
        </p:spPr>
        <p:txBody>
          <a:bodyPr/>
          <a:lstStyle/>
          <a:p>
            <a:r>
              <a:rPr lang="en-US" dirty="0"/>
              <a:t>Targeted treatment of BRAF-mutated mCRC</a:t>
            </a:r>
          </a:p>
        </p:txBody>
      </p:sp>
    </p:spTree>
    <p:extLst>
      <p:ext uri="{BB962C8B-B14F-4D97-AF65-F5344CB8AC3E}">
        <p14:creationId xmlns:p14="http://schemas.microsoft.com/office/powerpoint/2010/main" val="5555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-128"/>
                <a:cs typeface="ＭＳ Ｐゴシック" charset="-128"/>
              </a:rPr>
              <a:t>BRAF Mutations in CRC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3284" y="1533806"/>
            <a:ext cx="4209490" cy="4881282"/>
          </a:xfrm>
        </p:spPr>
        <p:txBody>
          <a:bodyPr/>
          <a:lstStyle/>
          <a:p>
            <a:pPr>
              <a:defRPr/>
            </a:pPr>
            <a:r>
              <a:rPr lang="en-US" sz="2330">
                <a:ea typeface="ＭＳ Ｐゴシック" charset="-128"/>
                <a:cs typeface="ＭＳ Ｐゴシック" charset="-128"/>
              </a:rPr>
              <a:t>BRAF is primary effector of KRAS signaling</a:t>
            </a:r>
          </a:p>
          <a:p>
            <a:pPr>
              <a:defRPr/>
            </a:pPr>
            <a:r>
              <a:rPr lang="en-US" sz="2330">
                <a:ea typeface="ＭＳ Ｐゴシック" charset="-128"/>
                <a:cs typeface="ＭＳ Ｐゴシック" charset="-128"/>
              </a:rPr>
              <a:t>BRAF mutations: </a:t>
            </a:r>
          </a:p>
          <a:p>
            <a:pPr lvl="1">
              <a:defRPr/>
            </a:pPr>
            <a:r>
              <a:rPr lang="en-US" sz="2330"/>
              <a:t>Occur most frequently in exon 15 (V600E)</a:t>
            </a:r>
          </a:p>
          <a:p>
            <a:pPr lvl="1">
              <a:defRPr/>
            </a:pPr>
            <a:r>
              <a:rPr lang="en-US" sz="2330"/>
              <a:t>Found in 4%-14% of patients with CRC</a:t>
            </a:r>
          </a:p>
          <a:p>
            <a:pPr lvl="1">
              <a:defRPr/>
            </a:pPr>
            <a:r>
              <a:rPr lang="en-US" sz="2330"/>
              <a:t>Mutually exclusive with KRAS mutations</a:t>
            </a:r>
          </a:p>
        </p:txBody>
      </p:sp>
      <p:sp>
        <p:nvSpPr>
          <p:cNvPr id="126979" name="Rectangle 4" descr="Wide upward diagonal"/>
          <p:cNvSpPr>
            <a:spLocks noChangeArrowheads="1"/>
          </p:cNvSpPr>
          <p:nvPr/>
        </p:nvSpPr>
        <p:spPr bwMode="invGray">
          <a:xfrm>
            <a:off x="8365612" y="2404363"/>
            <a:ext cx="46225" cy="2183326"/>
          </a:xfrm>
          <a:prstGeom prst="rect">
            <a:avLst/>
          </a:prstGeom>
          <a:pattFill prst="wdUpDiag">
            <a:fgClr>
              <a:schemeClr val="folHlink"/>
            </a:fgClr>
            <a:bgClr>
              <a:srgbClr val="642A74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80" name="Rectangle 5" descr="Wide upward diagonal"/>
          <p:cNvSpPr>
            <a:spLocks noChangeArrowheads="1"/>
          </p:cNvSpPr>
          <p:nvPr/>
        </p:nvSpPr>
        <p:spPr bwMode="invGray">
          <a:xfrm>
            <a:off x="8203828" y="2408984"/>
            <a:ext cx="47765" cy="2183327"/>
          </a:xfrm>
          <a:prstGeom prst="rect">
            <a:avLst/>
          </a:prstGeom>
          <a:pattFill prst="wdUpDiag">
            <a:fgClr>
              <a:schemeClr val="folHlink"/>
            </a:fgClr>
            <a:bgClr>
              <a:srgbClr val="642A74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81" name="Line 6"/>
          <p:cNvSpPr>
            <a:spLocks noChangeShapeType="1"/>
          </p:cNvSpPr>
          <p:nvPr/>
        </p:nvSpPr>
        <p:spPr bwMode="invGray">
          <a:xfrm>
            <a:off x="8228479" y="2407445"/>
            <a:ext cx="0" cy="220489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82" name="Line 7"/>
          <p:cNvSpPr>
            <a:spLocks noChangeShapeType="1"/>
          </p:cNvSpPr>
          <p:nvPr/>
        </p:nvSpPr>
        <p:spPr bwMode="invGray">
          <a:xfrm>
            <a:off x="8385642" y="2405903"/>
            <a:ext cx="0" cy="220643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83" name="Oval 8"/>
          <p:cNvSpPr>
            <a:spLocks noChangeArrowheads="1"/>
          </p:cNvSpPr>
          <p:nvPr/>
        </p:nvSpPr>
        <p:spPr bwMode="invGray">
          <a:xfrm>
            <a:off x="8948038" y="3903569"/>
            <a:ext cx="644059" cy="41447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Raf</a:t>
            </a:r>
          </a:p>
        </p:txBody>
      </p:sp>
      <p:sp>
        <p:nvSpPr>
          <p:cNvPr id="126984" name="Oval 10"/>
          <p:cNvSpPr>
            <a:spLocks noChangeArrowheads="1"/>
          </p:cNvSpPr>
          <p:nvPr/>
        </p:nvSpPr>
        <p:spPr bwMode="invGray">
          <a:xfrm>
            <a:off x="8948038" y="4627750"/>
            <a:ext cx="696446" cy="412937"/>
          </a:xfrm>
          <a:prstGeom prst="ellipse">
            <a:avLst/>
          </a:prstGeom>
          <a:gradFill rotWithShape="1">
            <a:gsLst>
              <a:gs pos="0">
                <a:srgbClr val="B9B96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85" name="Text Box 11"/>
          <p:cNvSpPr txBox="1">
            <a:spLocks noChangeArrowheads="1"/>
          </p:cNvSpPr>
          <p:nvPr/>
        </p:nvSpPr>
        <p:spPr bwMode="invGray">
          <a:xfrm>
            <a:off x="8807825" y="4677056"/>
            <a:ext cx="1027720" cy="36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MEK</a:t>
            </a:r>
            <a:endParaRPr kumimoji="0" lang="en-US" sz="174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ＭＳ Ｐゴシック" pitchFamily="34" charset="-128"/>
              <a:cs typeface="Arial" charset="0"/>
            </a:endParaRPr>
          </a:p>
        </p:txBody>
      </p:sp>
      <p:sp>
        <p:nvSpPr>
          <p:cNvPr id="126986" name="Oval 12"/>
          <p:cNvSpPr>
            <a:spLocks noChangeArrowheads="1"/>
          </p:cNvSpPr>
          <p:nvPr/>
        </p:nvSpPr>
        <p:spPr bwMode="invGray">
          <a:xfrm>
            <a:off x="8948039" y="5307247"/>
            <a:ext cx="710313" cy="412937"/>
          </a:xfrm>
          <a:prstGeom prst="ellipse">
            <a:avLst/>
          </a:prstGeom>
          <a:gradFill rotWithShape="1">
            <a:gsLst>
              <a:gs pos="0">
                <a:srgbClr val="B9B96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87" name="Text Box 13"/>
          <p:cNvSpPr txBox="1">
            <a:spLocks noChangeArrowheads="1"/>
          </p:cNvSpPr>
          <p:nvPr/>
        </p:nvSpPr>
        <p:spPr bwMode="invGray">
          <a:xfrm>
            <a:off x="8948038" y="5361175"/>
            <a:ext cx="684119" cy="30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Erk</a:t>
            </a:r>
            <a:endParaRPr kumimoji="0" lang="en-US" sz="174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ＭＳ Ｐゴシック" pitchFamily="34" charset="-128"/>
              <a:cs typeface="Arial" charset="0"/>
            </a:endParaRPr>
          </a:p>
        </p:txBody>
      </p:sp>
      <p:sp>
        <p:nvSpPr>
          <p:cNvPr id="126988" name="Line 14"/>
          <p:cNvSpPr>
            <a:spLocks noChangeShapeType="1"/>
          </p:cNvSpPr>
          <p:nvPr/>
        </p:nvSpPr>
        <p:spPr bwMode="invGray">
          <a:xfrm>
            <a:off x="8655284" y="3413592"/>
            <a:ext cx="2758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grpSp>
        <p:nvGrpSpPr>
          <p:cNvPr id="126989" name="Group 15"/>
          <p:cNvGrpSpPr>
            <a:grpSpLocks/>
          </p:cNvGrpSpPr>
          <p:nvPr/>
        </p:nvGrpSpPr>
        <p:grpSpPr bwMode="auto">
          <a:xfrm>
            <a:off x="7943431" y="3304200"/>
            <a:ext cx="380244" cy="519717"/>
            <a:chOff x="2818" y="1992"/>
            <a:chExt cx="452" cy="385"/>
          </a:xfrm>
        </p:grpSpPr>
        <p:sp>
          <p:nvSpPr>
            <p:cNvPr id="127033" name="Oval 16"/>
            <p:cNvSpPr>
              <a:spLocks noChangeArrowheads="1"/>
            </p:cNvSpPr>
            <p:nvPr/>
          </p:nvSpPr>
          <p:spPr bwMode="invGray">
            <a:xfrm>
              <a:off x="2899" y="1992"/>
              <a:ext cx="180" cy="1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34" name="Text Box 17"/>
            <p:cNvSpPr txBox="1">
              <a:spLocks noChangeArrowheads="1"/>
            </p:cNvSpPr>
            <p:nvPr/>
          </p:nvSpPr>
          <p:spPr bwMode="invGray">
            <a:xfrm>
              <a:off x="2818" y="1999"/>
              <a:ext cx="45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1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  <a:ea typeface="ＭＳ Ｐゴシック" pitchFamily="34" charset="-128"/>
                  <a:cs typeface="Arial" charset="0"/>
                </a:rPr>
                <a:t>P</a:t>
              </a:r>
            </a:p>
          </p:txBody>
        </p:sp>
      </p:grpSp>
      <p:grpSp>
        <p:nvGrpSpPr>
          <p:cNvPr id="126990" name="Group 18"/>
          <p:cNvGrpSpPr>
            <a:grpSpLocks/>
          </p:cNvGrpSpPr>
          <p:nvPr/>
        </p:nvGrpSpPr>
        <p:grpSpPr bwMode="auto">
          <a:xfrm>
            <a:off x="7943431" y="3925141"/>
            <a:ext cx="380244" cy="520670"/>
            <a:chOff x="2818" y="1992"/>
            <a:chExt cx="452" cy="384"/>
          </a:xfrm>
        </p:grpSpPr>
        <p:sp>
          <p:nvSpPr>
            <p:cNvPr id="127031" name="Oval 19"/>
            <p:cNvSpPr>
              <a:spLocks noChangeArrowheads="1"/>
            </p:cNvSpPr>
            <p:nvPr/>
          </p:nvSpPr>
          <p:spPr bwMode="invGray">
            <a:xfrm>
              <a:off x="2899" y="1992"/>
              <a:ext cx="180" cy="1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32" name="Text Box 20"/>
            <p:cNvSpPr txBox="1">
              <a:spLocks noChangeArrowheads="1"/>
            </p:cNvSpPr>
            <p:nvPr/>
          </p:nvSpPr>
          <p:spPr bwMode="invGray">
            <a:xfrm>
              <a:off x="2818" y="1999"/>
              <a:ext cx="452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1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  <a:ea typeface="ＭＳ Ｐゴシック" pitchFamily="34" charset="-128"/>
                  <a:cs typeface="Arial" charset="0"/>
                </a:rPr>
                <a:t>P</a:t>
              </a:r>
            </a:p>
          </p:txBody>
        </p:sp>
      </p:grpSp>
      <p:grpSp>
        <p:nvGrpSpPr>
          <p:cNvPr id="126991" name="Group 21"/>
          <p:cNvGrpSpPr>
            <a:grpSpLocks/>
          </p:cNvGrpSpPr>
          <p:nvPr/>
        </p:nvGrpSpPr>
        <p:grpSpPr bwMode="auto">
          <a:xfrm>
            <a:off x="8405674" y="3925141"/>
            <a:ext cx="380244" cy="520670"/>
            <a:chOff x="2820" y="1992"/>
            <a:chExt cx="452" cy="384"/>
          </a:xfrm>
        </p:grpSpPr>
        <p:sp>
          <p:nvSpPr>
            <p:cNvPr id="127029" name="Oval 22"/>
            <p:cNvSpPr>
              <a:spLocks noChangeArrowheads="1"/>
            </p:cNvSpPr>
            <p:nvPr/>
          </p:nvSpPr>
          <p:spPr bwMode="invGray">
            <a:xfrm>
              <a:off x="2899" y="1992"/>
              <a:ext cx="180" cy="1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30" name="Text Box 23"/>
            <p:cNvSpPr txBox="1">
              <a:spLocks noChangeArrowheads="1"/>
            </p:cNvSpPr>
            <p:nvPr/>
          </p:nvSpPr>
          <p:spPr bwMode="invGray">
            <a:xfrm>
              <a:off x="2820" y="1999"/>
              <a:ext cx="452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1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  <a:ea typeface="ＭＳ Ｐゴシック" pitchFamily="34" charset="-128"/>
                  <a:cs typeface="Arial" charset="0"/>
                </a:rPr>
                <a:t>P</a:t>
              </a:r>
            </a:p>
          </p:txBody>
        </p:sp>
      </p:grpSp>
      <p:grpSp>
        <p:nvGrpSpPr>
          <p:cNvPr id="126992" name="Group 24"/>
          <p:cNvGrpSpPr>
            <a:grpSpLocks/>
          </p:cNvGrpSpPr>
          <p:nvPr/>
        </p:nvGrpSpPr>
        <p:grpSpPr bwMode="auto">
          <a:xfrm>
            <a:off x="8405674" y="3294955"/>
            <a:ext cx="380244" cy="519717"/>
            <a:chOff x="2820" y="1992"/>
            <a:chExt cx="452" cy="385"/>
          </a:xfrm>
        </p:grpSpPr>
        <p:sp>
          <p:nvSpPr>
            <p:cNvPr id="127027" name="Oval 25"/>
            <p:cNvSpPr>
              <a:spLocks noChangeArrowheads="1"/>
            </p:cNvSpPr>
            <p:nvPr/>
          </p:nvSpPr>
          <p:spPr bwMode="invGray">
            <a:xfrm>
              <a:off x="2899" y="1992"/>
              <a:ext cx="180" cy="1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28" name="Text Box 26"/>
            <p:cNvSpPr txBox="1">
              <a:spLocks noChangeArrowheads="1"/>
            </p:cNvSpPr>
            <p:nvPr/>
          </p:nvSpPr>
          <p:spPr bwMode="invGray">
            <a:xfrm>
              <a:off x="2820" y="1999"/>
              <a:ext cx="45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18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  <a:ea typeface="ＭＳ Ｐゴシック" pitchFamily="34" charset="-128"/>
                  <a:cs typeface="Arial" charset="0"/>
                </a:rPr>
                <a:t>P</a:t>
              </a:r>
            </a:p>
          </p:txBody>
        </p:sp>
      </p:grpSp>
      <p:sp>
        <p:nvSpPr>
          <p:cNvPr id="126993" name="Line 27"/>
          <p:cNvSpPr>
            <a:spLocks noChangeShapeType="1"/>
          </p:cNvSpPr>
          <p:nvPr/>
        </p:nvSpPr>
        <p:spPr bwMode="invGray">
          <a:xfrm>
            <a:off x="7632187" y="2704820"/>
            <a:ext cx="2172541" cy="1541"/>
          </a:xfrm>
          <a:prstGeom prst="line">
            <a:avLst/>
          </a:prstGeom>
          <a:noFill/>
          <a:ln w="76200" cmpd="tri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94" name="Line 28"/>
          <p:cNvSpPr>
            <a:spLocks noChangeShapeType="1"/>
          </p:cNvSpPr>
          <p:nvPr/>
        </p:nvSpPr>
        <p:spPr bwMode="invGray">
          <a:xfrm>
            <a:off x="7644514" y="2886636"/>
            <a:ext cx="2160214" cy="1541"/>
          </a:xfrm>
          <a:prstGeom prst="line">
            <a:avLst/>
          </a:prstGeom>
          <a:noFill/>
          <a:ln w="76200" cmpd="tri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95" name="Line 29"/>
          <p:cNvSpPr>
            <a:spLocks noChangeShapeType="1"/>
          </p:cNvSpPr>
          <p:nvPr/>
        </p:nvSpPr>
        <p:spPr bwMode="invGray">
          <a:xfrm flipH="1" flipV="1">
            <a:off x="8254674" y="5478276"/>
            <a:ext cx="560854" cy="1448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96" name="Line 30"/>
          <p:cNvSpPr>
            <a:spLocks noChangeShapeType="1"/>
          </p:cNvSpPr>
          <p:nvPr/>
        </p:nvSpPr>
        <p:spPr bwMode="invGray">
          <a:xfrm>
            <a:off x="9300883" y="5083829"/>
            <a:ext cx="1541" cy="2711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97" name="Line 31"/>
          <p:cNvSpPr>
            <a:spLocks noChangeShapeType="1"/>
          </p:cNvSpPr>
          <p:nvPr/>
        </p:nvSpPr>
        <p:spPr bwMode="invGray">
          <a:xfrm>
            <a:off x="9266985" y="4353486"/>
            <a:ext cx="1541" cy="2696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98" name="Rectangle 32"/>
          <p:cNvSpPr>
            <a:spLocks noChangeArrowheads="1"/>
          </p:cNvSpPr>
          <p:nvPr/>
        </p:nvSpPr>
        <p:spPr bwMode="invGray">
          <a:xfrm>
            <a:off x="8171471" y="3247185"/>
            <a:ext cx="107857" cy="33281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767647"/>
              </a:gs>
              <a:gs pos="100000">
                <a:srgbClr val="FFFF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6999" name="Rectangle 33"/>
          <p:cNvSpPr>
            <a:spLocks noChangeArrowheads="1"/>
          </p:cNvSpPr>
          <p:nvPr/>
        </p:nvSpPr>
        <p:spPr bwMode="invGray">
          <a:xfrm>
            <a:off x="8331714" y="3247185"/>
            <a:ext cx="104775" cy="33281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767647"/>
              </a:gs>
              <a:gs pos="100000">
                <a:srgbClr val="FFFF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7000" name="Rectangle 34"/>
          <p:cNvSpPr>
            <a:spLocks noChangeArrowheads="1"/>
          </p:cNvSpPr>
          <p:nvPr/>
        </p:nvSpPr>
        <p:spPr bwMode="invGray">
          <a:xfrm>
            <a:off x="8331714" y="3877375"/>
            <a:ext cx="104775" cy="33281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767647"/>
              </a:gs>
              <a:gs pos="100000">
                <a:srgbClr val="FFFF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7001" name="Rectangle 35"/>
          <p:cNvSpPr>
            <a:spLocks noChangeArrowheads="1"/>
          </p:cNvSpPr>
          <p:nvPr/>
        </p:nvSpPr>
        <p:spPr bwMode="invGray">
          <a:xfrm>
            <a:off x="8171471" y="3868131"/>
            <a:ext cx="107857" cy="33435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767647"/>
              </a:gs>
              <a:gs pos="100000">
                <a:srgbClr val="FFFF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grpSp>
        <p:nvGrpSpPr>
          <p:cNvPr id="127002" name="Group 36"/>
          <p:cNvGrpSpPr>
            <a:grpSpLocks/>
          </p:cNvGrpSpPr>
          <p:nvPr/>
        </p:nvGrpSpPr>
        <p:grpSpPr bwMode="auto">
          <a:xfrm>
            <a:off x="8353286" y="1573867"/>
            <a:ext cx="348223" cy="827415"/>
            <a:chOff x="3445" y="1118"/>
            <a:chExt cx="415" cy="612"/>
          </a:xfrm>
        </p:grpSpPr>
        <p:sp>
          <p:nvSpPr>
            <p:cNvPr id="127020" name="Oval 37"/>
            <p:cNvSpPr>
              <a:spLocks noChangeArrowheads="1"/>
            </p:cNvSpPr>
            <p:nvPr/>
          </p:nvSpPr>
          <p:spPr bwMode="invGray">
            <a:xfrm>
              <a:off x="3445" y="164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21" name="Oval 38"/>
            <p:cNvSpPr>
              <a:spLocks noChangeArrowheads="1"/>
            </p:cNvSpPr>
            <p:nvPr/>
          </p:nvSpPr>
          <p:spPr bwMode="invGray">
            <a:xfrm>
              <a:off x="3486" y="156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22" name="Oval 39"/>
            <p:cNvSpPr>
              <a:spLocks noChangeArrowheads="1"/>
            </p:cNvSpPr>
            <p:nvPr/>
          </p:nvSpPr>
          <p:spPr bwMode="invGray">
            <a:xfrm>
              <a:off x="3547" y="147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23" name="Oval 40"/>
            <p:cNvSpPr>
              <a:spLocks noChangeArrowheads="1"/>
            </p:cNvSpPr>
            <p:nvPr/>
          </p:nvSpPr>
          <p:spPr bwMode="invGray">
            <a:xfrm>
              <a:off x="3606" y="1385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24" name="Oval 41"/>
            <p:cNvSpPr>
              <a:spLocks noChangeArrowheads="1"/>
            </p:cNvSpPr>
            <p:nvPr/>
          </p:nvSpPr>
          <p:spPr bwMode="invGray">
            <a:xfrm>
              <a:off x="3665" y="1299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25" name="Oval 42"/>
            <p:cNvSpPr>
              <a:spLocks noChangeArrowheads="1"/>
            </p:cNvSpPr>
            <p:nvPr/>
          </p:nvSpPr>
          <p:spPr bwMode="invGray">
            <a:xfrm>
              <a:off x="3726" y="121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26" name="Oval 43"/>
            <p:cNvSpPr>
              <a:spLocks noChangeArrowheads="1"/>
            </p:cNvSpPr>
            <p:nvPr/>
          </p:nvSpPr>
          <p:spPr bwMode="invGray">
            <a:xfrm>
              <a:off x="3774" y="111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</p:grpSp>
      <p:grpSp>
        <p:nvGrpSpPr>
          <p:cNvPr id="127003" name="Group 44"/>
          <p:cNvGrpSpPr>
            <a:grpSpLocks/>
          </p:cNvGrpSpPr>
          <p:nvPr/>
        </p:nvGrpSpPr>
        <p:grpSpPr bwMode="auto">
          <a:xfrm flipV="1">
            <a:off x="7909533" y="1573867"/>
            <a:ext cx="349763" cy="827415"/>
            <a:chOff x="3445" y="1118"/>
            <a:chExt cx="415" cy="612"/>
          </a:xfrm>
        </p:grpSpPr>
        <p:sp>
          <p:nvSpPr>
            <p:cNvPr id="127013" name="Oval 45"/>
            <p:cNvSpPr>
              <a:spLocks noChangeArrowheads="1"/>
            </p:cNvSpPr>
            <p:nvPr/>
          </p:nvSpPr>
          <p:spPr bwMode="invGray">
            <a:xfrm>
              <a:off x="3445" y="164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14" name="Oval 46"/>
            <p:cNvSpPr>
              <a:spLocks noChangeArrowheads="1"/>
            </p:cNvSpPr>
            <p:nvPr/>
          </p:nvSpPr>
          <p:spPr bwMode="invGray">
            <a:xfrm>
              <a:off x="3486" y="156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15" name="Oval 47"/>
            <p:cNvSpPr>
              <a:spLocks noChangeArrowheads="1"/>
            </p:cNvSpPr>
            <p:nvPr/>
          </p:nvSpPr>
          <p:spPr bwMode="invGray">
            <a:xfrm>
              <a:off x="3547" y="147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16" name="Oval 48"/>
            <p:cNvSpPr>
              <a:spLocks noChangeArrowheads="1"/>
            </p:cNvSpPr>
            <p:nvPr/>
          </p:nvSpPr>
          <p:spPr bwMode="invGray">
            <a:xfrm>
              <a:off x="3606" y="1385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17" name="Oval 49"/>
            <p:cNvSpPr>
              <a:spLocks noChangeArrowheads="1"/>
            </p:cNvSpPr>
            <p:nvPr/>
          </p:nvSpPr>
          <p:spPr bwMode="invGray">
            <a:xfrm>
              <a:off x="3665" y="1299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18" name="Oval 50"/>
            <p:cNvSpPr>
              <a:spLocks noChangeArrowheads="1"/>
            </p:cNvSpPr>
            <p:nvPr/>
          </p:nvSpPr>
          <p:spPr bwMode="invGray">
            <a:xfrm>
              <a:off x="3726" y="121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  <p:sp>
          <p:nvSpPr>
            <p:cNvPr id="127019" name="Oval 51"/>
            <p:cNvSpPr>
              <a:spLocks noChangeArrowheads="1"/>
            </p:cNvSpPr>
            <p:nvPr/>
          </p:nvSpPr>
          <p:spPr bwMode="invGray">
            <a:xfrm>
              <a:off x="3774" y="111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875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1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endParaRPr>
            </a:p>
          </p:txBody>
        </p:sp>
      </p:grpSp>
      <p:sp>
        <p:nvSpPr>
          <p:cNvPr id="127004" name="Rectangle 52"/>
          <p:cNvSpPr>
            <a:spLocks noChangeArrowheads="1"/>
          </p:cNvSpPr>
          <p:nvPr/>
        </p:nvSpPr>
        <p:spPr bwMode="invGray">
          <a:xfrm>
            <a:off x="7638351" y="2706362"/>
            <a:ext cx="2163296" cy="14945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767647"/>
              </a:gs>
              <a:gs pos="100000">
                <a:srgbClr val="FFFF99"/>
              </a:gs>
            </a:gsLst>
            <a:lin ang="5400000" scaled="1"/>
          </a:gradFill>
          <a:ln w="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7005" name="Text Box 53"/>
          <p:cNvSpPr txBox="1">
            <a:spLocks noChangeArrowheads="1"/>
          </p:cNvSpPr>
          <p:nvPr/>
        </p:nvSpPr>
        <p:spPr bwMode="invGray">
          <a:xfrm>
            <a:off x="6713865" y="5106943"/>
            <a:ext cx="1590115" cy="80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Tumor cell</a:t>
            </a:r>
            <a:br>
              <a:rPr kumimoji="0" lang="en-US" sz="155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</a:br>
            <a:r>
              <a:rPr kumimoji="0" lang="en-US" sz="155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proliferation</a:t>
            </a:r>
          </a:p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and survival</a:t>
            </a:r>
          </a:p>
        </p:txBody>
      </p:sp>
      <p:sp>
        <p:nvSpPr>
          <p:cNvPr id="127006" name="AutoShape 54"/>
          <p:cNvSpPr>
            <a:spLocks noChangeArrowheads="1"/>
          </p:cNvSpPr>
          <p:nvPr/>
        </p:nvSpPr>
        <p:spPr bwMode="invGray">
          <a:xfrm rot="10800000">
            <a:off x="8046665" y="1613927"/>
            <a:ext cx="520794" cy="488437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7007" name="Text Box 55"/>
          <p:cNvSpPr txBox="1">
            <a:spLocks noChangeArrowheads="1"/>
          </p:cNvSpPr>
          <p:nvPr/>
        </p:nvSpPr>
        <p:spPr bwMode="invGray">
          <a:xfrm>
            <a:off x="8031257" y="1561540"/>
            <a:ext cx="529312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EGF</a:t>
            </a:r>
            <a:endParaRPr kumimoji="0" lang="en-US" sz="2718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ＭＳ Ｐゴシック" pitchFamily="34" charset="-128"/>
              <a:cs typeface="Arial" charset="0"/>
            </a:endParaRPr>
          </a:p>
        </p:txBody>
      </p:sp>
      <p:sp>
        <p:nvSpPr>
          <p:cNvPr id="127008" name="Text Box 56"/>
          <p:cNvSpPr txBox="1">
            <a:spLocks noChangeArrowheads="1"/>
          </p:cNvSpPr>
          <p:nvPr/>
        </p:nvSpPr>
        <p:spPr bwMode="invGray">
          <a:xfrm>
            <a:off x="6377968" y="2110067"/>
            <a:ext cx="1451038" cy="39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Tumor Cell</a:t>
            </a:r>
            <a:endParaRPr kumimoji="0" lang="en-US" sz="1941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ＭＳ Ｐゴシック" pitchFamily="34" charset="-128"/>
              <a:cs typeface="Arial" charset="0"/>
            </a:endParaRPr>
          </a:p>
        </p:txBody>
      </p:sp>
      <p:sp>
        <p:nvSpPr>
          <p:cNvPr id="127009" name="Oval 57"/>
          <p:cNvSpPr>
            <a:spLocks noChangeArrowheads="1"/>
          </p:cNvSpPr>
          <p:nvPr/>
        </p:nvSpPr>
        <p:spPr bwMode="invGray">
          <a:xfrm>
            <a:off x="8948038" y="3224074"/>
            <a:ext cx="647140" cy="414477"/>
          </a:xfrm>
          <a:prstGeom prst="ellipse">
            <a:avLst/>
          </a:prstGeom>
          <a:solidFill>
            <a:srgbClr val="FEE16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7010" name="Text Box 58"/>
          <p:cNvSpPr txBox="1">
            <a:spLocks noChangeArrowheads="1"/>
          </p:cNvSpPr>
          <p:nvPr/>
        </p:nvSpPr>
        <p:spPr bwMode="invGray">
          <a:xfrm>
            <a:off x="8840182" y="3254889"/>
            <a:ext cx="861311" cy="36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Ras</a:t>
            </a:r>
            <a:endParaRPr kumimoji="0" lang="en-US" sz="174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ＭＳ Ｐゴシック" pitchFamily="34" charset="-128"/>
              <a:cs typeface="Arial" charset="0"/>
            </a:endParaRPr>
          </a:p>
        </p:txBody>
      </p:sp>
      <p:sp>
        <p:nvSpPr>
          <p:cNvPr id="127011" name="Line 59"/>
          <p:cNvSpPr>
            <a:spLocks noChangeShapeType="1"/>
          </p:cNvSpPr>
          <p:nvPr/>
        </p:nvSpPr>
        <p:spPr bwMode="invGray">
          <a:xfrm>
            <a:off x="9266985" y="3658582"/>
            <a:ext cx="1541" cy="2696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1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</p:txBody>
      </p:sp>
      <p:sp>
        <p:nvSpPr>
          <p:cNvPr id="127012" name="Text Box 106"/>
          <p:cNvSpPr txBox="1">
            <a:spLocks noChangeArrowheads="1"/>
          </p:cNvSpPr>
          <p:nvPr/>
        </p:nvSpPr>
        <p:spPr bwMode="auto">
          <a:xfrm>
            <a:off x="2040592" y="6167018"/>
            <a:ext cx="7842717" cy="5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8875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Yarden. </a:t>
            </a:r>
            <a:r>
              <a:rPr kumimoji="0" lang="en-US" sz="1553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Nat Rev Mol Cell Biol</a:t>
            </a:r>
            <a:r>
              <a:rPr kumimoji="0" lang="en-US" sz="155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. 2001;2:127; Di Nicolantonio. </a:t>
            </a:r>
            <a:r>
              <a:rPr kumimoji="0" lang="en-US" sz="1553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J Clin Oncol</a:t>
            </a:r>
            <a:r>
              <a:rPr kumimoji="0" lang="en-US" sz="155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. 2008;26:5705; Artale. </a:t>
            </a:r>
            <a:r>
              <a:rPr kumimoji="0" lang="en-US" sz="1553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J Clin Oncol</a:t>
            </a:r>
            <a:r>
              <a:rPr kumimoji="0" lang="en-US" sz="155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ＭＳ Ｐゴシック" pitchFamily="34" charset="-128"/>
                <a:cs typeface="Arial" charset="0"/>
              </a:rPr>
              <a:t>. 2008;26:4217.</a:t>
            </a:r>
          </a:p>
        </p:txBody>
      </p:sp>
    </p:spTree>
    <p:extLst>
      <p:ext uri="{BB962C8B-B14F-4D97-AF65-F5344CB8AC3E}">
        <p14:creationId xmlns:p14="http://schemas.microsoft.com/office/powerpoint/2010/main" val="18175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4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74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1. Cremolini et al. Lancet Oncol 2015</a:t>
            </a:r>
            <a:endParaRPr kumimoji="0" lang="en-GB" sz="874" b="0" i="0" u="sng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TRIBE demonstrated the benefit of FOLFOXIRI + bevacizumab in 1L mCRC, particularly in BRAF MT patients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026258" y="5598964"/>
            <a:ext cx="1939235" cy="293927"/>
          </a:xfrm>
          <a:prstGeom prst="rect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  <a:cs typeface="ヒラギノ角ゴ Pro W3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759730" y="2234880"/>
            <a:ext cx="3460628" cy="1488342"/>
            <a:chOff x="5502634" y="2129061"/>
            <a:chExt cx="4753994" cy="2044591"/>
          </a:xfrm>
        </p:grpSpPr>
        <p:sp>
          <p:nvSpPr>
            <p:cNvPr id="64" name="TextBox 63"/>
            <p:cNvSpPr txBox="1"/>
            <p:nvPr/>
          </p:nvSpPr>
          <p:spPr bwMode="auto">
            <a:xfrm>
              <a:off x="5731234" y="2129061"/>
              <a:ext cx="4525394" cy="20445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52412" tIns="52412" rIns="52412" bIns="52412" rtlCol="0" anchor="ctr">
              <a:spAutoFit/>
            </a:bodyPr>
            <a:lstStyle/>
            <a:p>
              <a:pPr marL="0" marR="0" lvl="0" indent="0" algn="l" defTabSz="6656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RAS/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BRAF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WT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FOLFOXIRI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+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bev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(n=48): 41.7 months</a:t>
              </a:r>
            </a:p>
            <a:p>
              <a:pPr marL="0" marR="0" lvl="0" indent="0" algn="l" defTabSz="6656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RAS/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BRAF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WT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FOLFIRI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+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bev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(n=45): 33.5 months</a:t>
              </a:r>
            </a:p>
            <a:p>
              <a:pPr marL="0" marR="0" lvl="0" indent="0" algn="l" defTabSz="6656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RAS MT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FOLFOXIRI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+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bev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(n=117): 27.3 months</a:t>
              </a:r>
            </a:p>
            <a:p>
              <a:pPr marL="0" marR="0" lvl="0" indent="0" algn="l" defTabSz="6656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RAS MT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FOLFIRI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+ </a:t>
              </a:r>
              <a:r>
                <a:rPr kumimoji="0" lang="en-GB" sz="10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bev</a:t>
              </a:r>
              <a:r>
                <a:rPr kumimoji="0" lang="en-GB" sz="1019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(n=119): 23.9 months</a:t>
              </a:r>
            </a:p>
            <a:p>
              <a:pPr marL="0" marR="0" lvl="0" indent="0" algn="l" defTabSz="6656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BRAF</a:t>
              </a:r>
              <a:r>
                <a:rPr kumimoji="0" lang="en-GB" sz="1019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MT </a:t>
              </a:r>
              <a:r>
                <a:rPr kumimoji="0" lang="en-GB" sz="10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FOLFOXIRI</a:t>
              </a:r>
              <a:r>
                <a:rPr kumimoji="0" lang="en-GB" sz="1019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+ </a:t>
              </a:r>
              <a:r>
                <a:rPr kumimoji="0" lang="en-GB" sz="10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bev</a:t>
              </a:r>
              <a:r>
                <a:rPr kumimoji="0" lang="en-GB" sz="1019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(n=16): 19.0 months</a:t>
              </a:r>
            </a:p>
            <a:p>
              <a:pPr marL="0" marR="0" lvl="0" indent="0" algn="l" defTabSz="6656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BRAF</a:t>
              </a:r>
              <a:r>
                <a:rPr kumimoji="0" lang="en-GB" sz="1019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MT </a:t>
              </a:r>
              <a:r>
                <a:rPr kumimoji="0" lang="en-GB" sz="10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FOLFIRI</a:t>
              </a:r>
              <a:r>
                <a:rPr kumimoji="0" lang="en-GB" sz="1019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+ </a:t>
              </a:r>
              <a:r>
                <a:rPr kumimoji="0" lang="en-GB" sz="10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bev</a:t>
              </a:r>
              <a:r>
                <a:rPr kumimoji="0" lang="en-GB" sz="1019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(n=12): 10.7 months</a:t>
              </a:r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>
              <a:off x="5515334" y="3665289"/>
              <a:ext cx="228600" cy="0"/>
            </a:xfrm>
            <a:prstGeom prst="line">
              <a:avLst/>
            </a:prstGeom>
            <a:noFill/>
            <a:ln w="19050" cap="flat">
              <a:solidFill>
                <a:srgbClr val="CC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6563" tIns="33281" rIns="66563" bIns="33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56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4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>
              <a:off x="5515334" y="3984649"/>
              <a:ext cx="228600" cy="0"/>
            </a:xfrm>
            <a:prstGeom prst="line">
              <a:avLst/>
            </a:prstGeom>
            <a:noFill/>
            <a:ln w="19050" cap="flat">
              <a:solidFill>
                <a:srgbClr val="CC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6563" tIns="33281" rIns="66563" bIns="33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56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4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>
              <a:off x="5508984" y="3026569"/>
              <a:ext cx="2286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6563" tIns="33281" rIns="66563" bIns="33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56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4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Line 35"/>
            <p:cNvSpPr>
              <a:spLocks noChangeShapeType="1"/>
            </p:cNvSpPr>
            <p:nvPr/>
          </p:nvSpPr>
          <p:spPr bwMode="auto">
            <a:xfrm>
              <a:off x="5502634" y="3345929"/>
              <a:ext cx="2286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6563" tIns="33281" rIns="66563" bIns="33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56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4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Line 36"/>
            <p:cNvSpPr>
              <a:spLocks noChangeShapeType="1"/>
            </p:cNvSpPr>
            <p:nvPr/>
          </p:nvSpPr>
          <p:spPr bwMode="auto">
            <a:xfrm>
              <a:off x="5515334" y="2387849"/>
              <a:ext cx="228600" cy="0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0000"/>
                  <a:lumOff val="4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6563" tIns="33281" rIns="66563" bIns="33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56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4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Line 37"/>
            <p:cNvSpPr>
              <a:spLocks noChangeShapeType="1"/>
            </p:cNvSpPr>
            <p:nvPr/>
          </p:nvSpPr>
          <p:spPr bwMode="auto">
            <a:xfrm>
              <a:off x="5502634" y="2707209"/>
              <a:ext cx="228600" cy="0"/>
            </a:xfrm>
            <a:prstGeom prst="line">
              <a:avLst/>
            </a:prstGeom>
            <a:noFill/>
            <a:ln w="1905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6563" tIns="33281" rIns="66563" bIns="33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56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4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CEFAC98-08CA-4A0A-916D-0610DFCB491B}"/>
              </a:ext>
            </a:extLst>
          </p:cNvPr>
          <p:cNvSpPr/>
          <p:nvPr/>
        </p:nvSpPr>
        <p:spPr bwMode="auto">
          <a:xfrm>
            <a:off x="2835264" y="3494003"/>
            <a:ext cx="1025345" cy="1415329"/>
          </a:xfrm>
          <a:custGeom>
            <a:avLst/>
            <a:gdLst>
              <a:gd name="connsiteX0" fmla="*/ 0 w 942975"/>
              <a:gd name="connsiteY0" fmla="*/ 0 h 1947863"/>
              <a:gd name="connsiteX1" fmla="*/ 942975 w 942975"/>
              <a:gd name="connsiteY1" fmla="*/ 0 h 1947863"/>
              <a:gd name="connsiteX2" fmla="*/ 942975 w 942975"/>
              <a:gd name="connsiteY2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975" h="1947863">
                <a:moveTo>
                  <a:pt x="0" y="0"/>
                </a:moveTo>
                <a:lnTo>
                  <a:pt x="942975" y="0"/>
                </a:lnTo>
                <a:lnTo>
                  <a:pt x="942975" y="194786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1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475C671-898A-4C86-84AE-CCD5E96720BC}"/>
              </a:ext>
            </a:extLst>
          </p:cNvPr>
          <p:cNvSpPr/>
          <p:nvPr/>
        </p:nvSpPr>
        <p:spPr bwMode="auto">
          <a:xfrm>
            <a:off x="3873571" y="3494003"/>
            <a:ext cx="693351" cy="1415329"/>
          </a:xfrm>
          <a:custGeom>
            <a:avLst/>
            <a:gdLst>
              <a:gd name="connsiteX0" fmla="*/ 0 w 942975"/>
              <a:gd name="connsiteY0" fmla="*/ 0 h 1947863"/>
              <a:gd name="connsiteX1" fmla="*/ 942975 w 942975"/>
              <a:gd name="connsiteY1" fmla="*/ 0 h 1947863"/>
              <a:gd name="connsiteX2" fmla="*/ 942975 w 942975"/>
              <a:gd name="connsiteY2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975" h="1947863">
                <a:moveTo>
                  <a:pt x="0" y="0"/>
                </a:moveTo>
                <a:lnTo>
                  <a:pt x="942975" y="0"/>
                </a:lnTo>
                <a:lnTo>
                  <a:pt x="942975" y="194786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1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Freeform 26"/>
          <p:cNvSpPr>
            <a:spLocks/>
          </p:cNvSpPr>
          <p:nvPr/>
        </p:nvSpPr>
        <p:spPr bwMode="auto">
          <a:xfrm>
            <a:off x="2838445" y="2068084"/>
            <a:ext cx="5666612" cy="2149442"/>
          </a:xfrm>
          <a:custGeom>
            <a:avLst/>
            <a:gdLst>
              <a:gd name="T0" fmla="*/ 278 w 5939"/>
              <a:gd name="T1" fmla="*/ 0 h 3325"/>
              <a:gd name="T2" fmla="*/ 355 w 5939"/>
              <a:gd name="T3" fmla="*/ 96 h 3325"/>
              <a:gd name="T4" fmla="*/ 559 w 5939"/>
              <a:gd name="T5" fmla="*/ 187 h 3325"/>
              <a:gd name="T6" fmla="*/ 753 w 5939"/>
              <a:gd name="T7" fmla="*/ 287 h 3325"/>
              <a:gd name="T8" fmla="*/ 901 w 5939"/>
              <a:gd name="T9" fmla="*/ 379 h 3325"/>
              <a:gd name="T10" fmla="*/ 1066 w 5939"/>
              <a:gd name="T11" fmla="*/ 493 h 3325"/>
              <a:gd name="T12" fmla="*/ 1077 w 5939"/>
              <a:gd name="T13" fmla="*/ 587 h 3325"/>
              <a:gd name="T14" fmla="*/ 1215 w 5939"/>
              <a:gd name="T15" fmla="*/ 684 h 3325"/>
              <a:gd name="T16" fmla="*/ 1382 w 5939"/>
              <a:gd name="T17" fmla="*/ 782 h 3325"/>
              <a:gd name="T18" fmla="*/ 1440 w 5939"/>
              <a:gd name="T19" fmla="*/ 880 h 3325"/>
              <a:gd name="T20" fmla="*/ 1750 w 5939"/>
              <a:gd name="T21" fmla="*/ 973 h 3325"/>
              <a:gd name="T22" fmla="*/ 1886 w 5939"/>
              <a:gd name="T23" fmla="*/ 1067 h 3325"/>
              <a:gd name="T24" fmla="*/ 1941 w 5939"/>
              <a:gd name="T25" fmla="*/ 1177 h 3325"/>
              <a:gd name="T26" fmla="*/ 1984 w 5939"/>
              <a:gd name="T27" fmla="*/ 1275 h 3325"/>
              <a:gd name="T28" fmla="*/ 2087 w 5939"/>
              <a:gd name="T29" fmla="*/ 1368 h 3325"/>
              <a:gd name="T30" fmla="*/ 2113 w 5939"/>
              <a:gd name="T31" fmla="*/ 1465 h 3325"/>
              <a:gd name="T32" fmla="*/ 2379 w 5939"/>
              <a:gd name="T33" fmla="*/ 1564 h 3325"/>
              <a:gd name="T34" fmla="*/ 2481 w 5939"/>
              <a:gd name="T35" fmla="*/ 1658 h 3325"/>
              <a:gd name="T36" fmla="*/ 2541 w 5939"/>
              <a:gd name="T37" fmla="*/ 1752 h 3325"/>
              <a:gd name="T38" fmla="*/ 2922 w 5939"/>
              <a:gd name="T39" fmla="*/ 1852 h 3325"/>
              <a:gd name="T40" fmla="*/ 2964 w 5939"/>
              <a:gd name="T41" fmla="*/ 1957 h 3325"/>
              <a:gd name="T42" fmla="*/ 2997 w 5939"/>
              <a:gd name="T43" fmla="*/ 2054 h 3325"/>
              <a:gd name="T44" fmla="*/ 3172 w 5939"/>
              <a:gd name="T45" fmla="*/ 2150 h 3325"/>
              <a:gd name="T46" fmla="*/ 3216 w 5939"/>
              <a:gd name="T47" fmla="*/ 2246 h 3325"/>
              <a:gd name="T48" fmla="*/ 3391 w 5939"/>
              <a:gd name="T49" fmla="*/ 2343 h 3325"/>
              <a:gd name="T50" fmla="*/ 3405 w 5939"/>
              <a:gd name="T51" fmla="*/ 2437 h 3325"/>
              <a:gd name="T52" fmla="*/ 3481 w 5939"/>
              <a:gd name="T53" fmla="*/ 2534 h 3325"/>
              <a:gd name="T54" fmla="*/ 3582 w 5939"/>
              <a:gd name="T55" fmla="*/ 2632 h 3325"/>
              <a:gd name="T56" fmla="*/ 3742 w 5939"/>
              <a:gd name="T57" fmla="*/ 2741 h 3325"/>
              <a:gd name="T58" fmla="*/ 4595 w 5939"/>
              <a:gd name="T59" fmla="*/ 2837 h 3325"/>
              <a:gd name="T60" fmla="*/ 4636 w 5939"/>
              <a:gd name="T61" fmla="*/ 3004 h 3325"/>
              <a:gd name="T62" fmla="*/ 4960 w 5939"/>
              <a:gd name="T63" fmla="*/ 3153 h 3325"/>
              <a:gd name="T64" fmla="*/ 5939 w 5939"/>
              <a:gd name="T65" fmla="*/ 3325 h 3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39" h="3325">
                <a:moveTo>
                  <a:pt x="0" y="0"/>
                </a:moveTo>
                <a:lnTo>
                  <a:pt x="278" y="0"/>
                </a:lnTo>
                <a:lnTo>
                  <a:pt x="278" y="96"/>
                </a:lnTo>
                <a:lnTo>
                  <a:pt x="355" y="96"/>
                </a:lnTo>
                <a:lnTo>
                  <a:pt x="355" y="187"/>
                </a:lnTo>
                <a:lnTo>
                  <a:pt x="559" y="187"/>
                </a:lnTo>
                <a:lnTo>
                  <a:pt x="559" y="287"/>
                </a:lnTo>
                <a:lnTo>
                  <a:pt x="753" y="287"/>
                </a:lnTo>
                <a:lnTo>
                  <a:pt x="753" y="379"/>
                </a:lnTo>
                <a:lnTo>
                  <a:pt x="901" y="379"/>
                </a:lnTo>
                <a:lnTo>
                  <a:pt x="901" y="493"/>
                </a:lnTo>
                <a:lnTo>
                  <a:pt x="1066" y="493"/>
                </a:lnTo>
                <a:lnTo>
                  <a:pt x="1066" y="587"/>
                </a:lnTo>
                <a:lnTo>
                  <a:pt x="1077" y="587"/>
                </a:lnTo>
                <a:lnTo>
                  <a:pt x="1077" y="684"/>
                </a:lnTo>
                <a:lnTo>
                  <a:pt x="1215" y="684"/>
                </a:lnTo>
                <a:lnTo>
                  <a:pt x="1215" y="782"/>
                </a:lnTo>
                <a:lnTo>
                  <a:pt x="1382" y="782"/>
                </a:lnTo>
                <a:lnTo>
                  <a:pt x="1382" y="880"/>
                </a:lnTo>
                <a:lnTo>
                  <a:pt x="1440" y="880"/>
                </a:lnTo>
                <a:lnTo>
                  <a:pt x="1440" y="973"/>
                </a:lnTo>
                <a:lnTo>
                  <a:pt x="1750" y="973"/>
                </a:lnTo>
                <a:lnTo>
                  <a:pt x="1750" y="1067"/>
                </a:lnTo>
                <a:lnTo>
                  <a:pt x="1886" y="1067"/>
                </a:lnTo>
                <a:lnTo>
                  <a:pt x="1886" y="1177"/>
                </a:lnTo>
                <a:lnTo>
                  <a:pt x="1941" y="1177"/>
                </a:lnTo>
                <a:lnTo>
                  <a:pt x="1941" y="1275"/>
                </a:lnTo>
                <a:lnTo>
                  <a:pt x="1984" y="1275"/>
                </a:lnTo>
                <a:lnTo>
                  <a:pt x="1984" y="1368"/>
                </a:lnTo>
                <a:lnTo>
                  <a:pt x="2087" y="1368"/>
                </a:lnTo>
                <a:lnTo>
                  <a:pt x="2087" y="1465"/>
                </a:lnTo>
                <a:lnTo>
                  <a:pt x="2113" y="1465"/>
                </a:lnTo>
                <a:lnTo>
                  <a:pt x="2113" y="1564"/>
                </a:lnTo>
                <a:lnTo>
                  <a:pt x="2379" y="1564"/>
                </a:lnTo>
                <a:lnTo>
                  <a:pt x="2379" y="1658"/>
                </a:lnTo>
                <a:lnTo>
                  <a:pt x="2481" y="1658"/>
                </a:lnTo>
                <a:lnTo>
                  <a:pt x="2481" y="1752"/>
                </a:lnTo>
                <a:lnTo>
                  <a:pt x="2541" y="1752"/>
                </a:lnTo>
                <a:lnTo>
                  <a:pt x="2541" y="1852"/>
                </a:lnTo>
                <a:lnTo>
                  <a:pt x="2922" y="1852"/>
                </a:lnTo>
                <a:lnTo>
                  <a:pt x="2922" y="1957"/>
                </a:lnTo>
                <a:lnTo>
                  <a:pt x="2964" y="1957"/>
                </a:lnTo>
                <a:lnTo>
                  <a:pt x="2964" y="2054"/>
                </a:lnTo>
                <a:lnTo>
                  <a:pt x="2997" y="2054"/>
                </a:lnTo>
                <a:lnTo>
                  <a:pt x="2997" y="2150"/>
                </a:lnTo>
                <a:lnTo>
                  <a:pt x="3172" y="2150"/>
                </a:lnTo>
                <a:lnTo>
                  <a:pt x="3172" y="2246"/>
                </a:lnTo>
                <a:lnTo>
                  <a:pt x="3216" y="2246"/>
                </a:lnTo>
                <a:lnTo>
                  <a:pt x="3216" y="2343"/>
                </a:lnTo>
                <a:lnTo>
                  <a:pt x="3391" y="2343"/>
                </a:lnTo>
                <a:lnTo>
                  <a:pt x="3391" y="2437"/>
                </a:lnTo>
                <a:lnTo>
                  <a:pt x="3405" y="2437"/>
                </a:lnTo>
                <a:lnTo>
                  <a:pt x="3405" y="2534"/>
                </a:lnTo>
                <a:lnTo>
                  <a:pt x="3481" y="2534"/>
                </a:lnTo>
                <a:lnTo>
                  <a:pt x="3481" y="2632"/>
                </a:lnTo>
                <a:lnTo>
                  <a:pt x="3582" y="2632"/>
                </a:lnTo>
                <a:lnTo>
                  <a:pt x="3582" y="2741"/>
                </a:lnTo>
                <a:lnTo>
                  <a:pt x="3742" y="2741"/>
                </a:lnTo>
                <a:lnTo>
                  <a:pt x="3742" y="2837"/>
                </a:lnTo>
                <a:lnTo>
                  <a:pt x="4595" y="2837"/>
                </a:lnTo>
                <a:lnTo>
                  <a:pt x="4595" y="3004"/>
                </a:lnTo>
                <a:lnTo>
                  <a:pt x="4636" y="3004"/>
                </a:lnTo>
                <a:lnTo>
                  <a:pt x="4636" y="3153"/>
                </a:lnTo>
                <a:lnTo>
                  <a:pt x="4960" y="3153"/>
                </a:lnTo>
                <a:lnTo>
                  <a:pt x="4960" y="3325"/>
                </a:lnTo>
                <a:lnTo>
                  <a:pt x="5939" y="3325"/>
                </a:lnTo>
              </a:path>
            </a:pathLst>
          </a:custGeom>
          <a:noFill/>
          <a:ln w="28575" cap="sq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Freeform 27"/>
          <p:cNvSpPr>
            <a:spLocks/>
          </p:cNvSpPr>
          <p:nvPr/>
        </p:nvSpPr>
        <p:spPr bwMode="auto">
          <a:xfrm>
            <a:off x="2838446" y="2068086"/>
            <a:ext cx="5933042" cy="2020151"/>
          </a:xfrm>
          <a:custGeom>
            <a:avLst/>
            <a:gdLst>
              <a:gd name="T0" fmla="*/ 0 w 6218"/>
              <a:gd name="T1" fmla="*/ 0 h 3125"/>
              <a:gd name="T2" fmla="*/ 121 w 6218"/>
              <a:gd name="T3" fmla="*/ 0 h 3125"/>
              <a:gd name="T4" fmla="*/ 121 w 6218"/>
              <a:gd name="T5" fmla="*/ 93 h 3125"/>
              <a:gd name="T6" fmla="*/ 622 w 6218"/>
              <a:gd name="T7" fmla="*/ 93 h 3125"/>
              <a:gd name="T8" fmla="*/ 622 w 6218"/>
              <a:gd name="T9" fmla="*/ 173 h 3125"/>
              <a:gd name="T10" fmla="*/ 752 w 6218"/>
              <a:gd name="T11" fmla="*/ 173 h 3125"/>
              <a:gd name="T12" fmla="*/ 752 w 6218"/>
              <a:gd name="T13" fmla="*/ 270 h 3125"/>
              <a:gd name="T14" fmla="*/ 1118 w 6218"/>
              <a:gd name="T15" fmla="*/ 270 h 3125"/>
              <a:gd name="T16" fmla="*/ 1118 w 6218"/>
              <a:gd name="T17" fmla="*/ 369 h 3125"/>
              <a:gd name="T18" fmla="*/ 1252 w 6218"/>
              <a:gd name="T19" fmla="*/ 369 h 3125"/>
              <a:gd name="T20" fmla="*/ 1252 w 6218"/>
              <a:gd name="T21" fmla="*/ 464 h 3125"/>
              <a:gd name="T22" fmla="*/ 1411 w 6218"/>
              <a:gd name="T23" fmla="*/ 464 h 3125"/>
              <a:gd name="T24" fmla="*/ 1411 w 6218"/>
              <a:gd name="T25" fmla="*/ 557 h 3125"/>
              <a:gd name="T26" fmla="*/ 1659 w 6218"/>
              <a:gd name="T27" fmla="*/ 557 h 3125"/>
              <a:gd name="T28" fmla="*/ 1659 w 6218"/>
              <a:gd name="T29" fmla="*/ 655 h 3125"/>
              <a:gd name="T30" fmla="*/ 1848 w 6218"/>
              <a:gd name="T31" fmla="*/ 655 h 3125"/>
              <a:gd name="T32" fmla="*/ 1848 w 6218"/>
              <a:gd name="T33" fmla="*/ 741 h 3125"/>
              <a:gd name="T34" fmla="*/ 1881 w 6218"/>
              <a:gd name="T35" fmla="*/ 741 h 3125"/>
              <a:gd name="T36" fmla="*/ 1881 w 6218"/>
              <a:gd name="T37" fmla="*/ 833 h 3125"/>
              <a:gd name="T38" fmla="*/ 1952 w 6218"/>
              <a:gd name="T39" fmla="*/ 833 h 3125"/>
              <a:gd name="T40" fmla="*/ 1952 w 6218"/>
              <a:gd name="T41" fmla="*/ 928 h 3125"/>
              <a:gd name="T42" fmla="*/ 2002 w 6218"/>
              <a:gd name="T43" fmla="*/ 928 h 3125"/>
              <a:gd name="T44" fmla="*/ 2002 w 6218"/>
              <a:gd name="T45" fmla="*/ 1025 h 3125"/>
              <a:gd name="T46" fmla="*/ 2012 w 6218"/>
              <a:gd name="T47" fmla="*/ 1025 h 3125"/>
              <a:gd name="T48" fmla="*/ 2012 w 6218"/>
              <a:gd name="T49" fmla="*/ 1127 h 3125"/>
              <a:gd name="T50" fmla="*/ 2041 w 6218"/>
              <a:gd name="T51" fmla="*/ 1127 h 3125"/>
              <a:gd name="T52" fmla="*/ 2041 w 6218"/>
              <a:gd name="T53" fmla="*/ 1218 h 3125"/>
              <a:gd name="T54" fmla="*/ 2234 w 6218"/>
              <a:gd name="T55" fmla="*/ 1218 h 3125"/>
              <a:gd name="T56" fmla="*/ 2234 w 6218"/>
              <a:gd name="T57" fmla="*/ 1313 h 3125"/>
              <a:gd name="T58" fmla="*/ 2452 w 6218"/>
              <a:gd name="T59" fmla="*/ 1313 h 3125"/>
              <a:gd name="T60" fmla="*/ 2452 w 6218"/>
              <a:gd name="T61" fmla="*/ 1407 h 3125"/>
              <a:gd name="T62" fmla="*/ 2524 w 6218"/>
              <a:gd name="T63" fmla="*/ 1407 h 3125"/>
              <a:gd name="T64" fmla="*/ 2524 w 6218"/>
              <a:gd name="T65" fmla="*/ 1505 h 3125"/>
              <a:gd name="T66" fmla="*/ 2815 w 6218"/>
              <a:gd name="T67" fmla="*/ 1505 h 3125"/>
              <a:gd name="T68" fmla="*/ 2815 w 6218"/>
              <a:gd name="T69" fmla="*/ 1602 h 3125"/>
              <a:gd name="T70" fmla="*/ 3405 w 6218"/>
              <a:gd name="T71" fmla="*/ 1602 h 3125"/>
              <a:gd name="T72" fmla="*/ 3405 w 6218"/>
              <a:gd name="T73" fmla="*/ 1697 h 3125"/>
              <a:gd name="T74" fmla="*/ 3507 w 6218"/>
              <a:gd name="T75" fmla="*/ 1697 h 3125"/>
              <a:gd name="T76" fmla="*/ 3507 w 6218"/>
              <a:gd name="T77" fmla="*/ 1807 h 3125"/>
              <a:gd name="T78" fmla="*/ 3521 w 6218"/>
              <a:gd name="T79" fmla="*/ 1807 h 3125"/>
              <a:gd name="T80" fmla="*/ 3521 w 6218"/>
              <a:gd name="T81" fmla="*/ 1917 h 3125"/>
              <a:gd name="T82" fmla="*/ 3597 w 6218"/>
              <a:gd name="T83" fmla="*/ 1917 h 3125"/>
              <a:gd name="T84" fmla="*/ 3597 w 6218"/>
              <a:gd name="T85" fmla="*/ 2029 h 3125"/>
              <a:gd name="T86" fmla="*/ 3687 w 6218"/>
              <a:gd name="T87" fmla="*/ 2029 h 3125"/>
              <a:gd name="T88" fmla="*/ 3687 w 6218"/>
              <a:gd name="T89" fmla="*/ 2152 h 3125"/>
              <a:gd name="T90" fmla="*/ 3936 w 6218"/>
              <a:gd name="T91" fmla="*/ 2152 h 3125"/>
              <a:gd name="T92" fmla="*/ 3936 w 6218"/>
              <a:gd name="T93" fmla="*/ 2277 h 3125"/>
              <a:gd name="T94" fmla="*/ 4010 w 6218"/>
              <a:gd name="T95" fmla="*/ 2277 h 3125"/>
              <a:gd name="T96" fmla="*/ 4010 w 6218"/>
              <a:gd name="T97" fmla="*/ 2412 h 3125"/>
              <a:gd name="T98" fmla="*/ 4020 w 6218"/>
              <a:gd name="T99" fmla="*/ 2412 h 3125"/>
              <a:gd name="T100" fmla="*/ 4020 w 6218"/>
              <a:gd name="T101" fmla="*/ 2535 h 3125"/>
              <a:gd name="T102" fmla="*/ 4078 w 6218"/>
              <a:gd name="T103" fmla="*/ 2535 h 3125"/>
              <a:gd name="T104" fmla="*/ 4078 w 6218"/>
              <a:gd name="T105" fmla="*/ 2688 h 3125"/>
              <a:gd name="T106" fmla="*/ 4418 w 6218"/>
              <a:gd name="T107" fmla="*/ 2688 h 3125"/>
              <a:gd name="T108" fmla="*/ 4418 w 6218"/>
              <a:gd name="T109" fmla="*/ 2876 h 3125"/>
              <a:gd name="T110" fmla="*/ 5002 w 6218"/>
              <a:gd name="T111" fmla="*/ 2876 h 3125"/>
              <a:gd name="T112" fmla="*/ 5002 w 6218"/>
              <a:gd name="T113" fmla="*/ 3125 h 3125"/>
              <a:gd name="T114" fmla="*/ 6218 w 6218"/>
              <a:gd name="T115" fmla="*/ 3125 h 3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218" h="3125">
                <a:moveTo>
                  <a:pt x="0" y="0"/>
                </a:moveTo>
                <a:lnTo>
                  <a:pt x="121" y="0"/>
                </a:lnTo>
                <a:lnTo>
                  <a:pt x="121" y="93"/>
                </a:lnTo>
                <a:lnTo>
                  <a:pt x="622" y="93"/>
                </a:lnTo>
                <a:lnTo>
                  <a:pt x="622" y="173"/>
                </a:lnTo>
                <a:lnTo>
                  <a:pt x="752" y="173"/>
                </a:lnTo>
                <a:lnTo>
                  <a:pt x="752" y="270"/>
                </a:lnTo>
                <a:lnTo>
                  <a:pt x="1118" y="270"/>
                </a:lnTo>
                <a:lnTo>
                  <a:pt x="1118" y="369"/>
                </a:lnTo>
                <a:lnTo>
                  <a:pt x="1252" y="369"/>
                </a:lnTo>
                <a:lnTo>
                  <a:pt x="1252" y="464"/>
                </a:lnTo>
                <a:lnTo>
                  <a:pt x="1411" y="464"/>
                </a:lnTo>
                <a:lnTo>
                  <a:pt x="1411" y="557"/>
                </a:lnTo>
                <a:lnTo>
                  <a:pt x="1659" y="557"/>
                </a:lnTo>
                <a:lnTo>
                  <a:pt x="1659" y="655"/>
                </a:lnTo>
                <a:lnTo>
                  <a:pt x="1848" y="655"/>
                </a:lnTo>
                <a:lnTo>
                  <a:pt x="1848" y="741"/>
                </a:lnTo>
                <a:lnTo>
                  <a:pt x="1881" y="741"/>
                </a:lnTo>
                <a:lnTo>
                  <a:pt x="1881" y="833"/>
                </a:lnTo>
                <a:lnTo>
                  <a:pt x="1952" y="833"/>
                </a:lnTo>
                <a:lnTo>
                  <a:pt x="1952" y="928"/>
                </a:lnTo>
                <a:lnTo>
                  <a:pt x="2002" y="928"/>
                </a:lnTo>
                <a:lnTo>
                  <a:pt x="2002" y="1025"/>
                </a:lnTo>
                <a:lnTo>
                  <a:pt x="2012" y="1025"/>
                </a:lnTo>
                <a:lnTo>
                  <a:pt x="2012" y="1127"/>
                </a:lnTo>
                <a:lnTo>
                  <a:pt x="2041" y="1127"/>
                </a:lnTo>
                <a:lnTo>
                  <a:pt x="2041" y="1218"/>
                </a:lnTo>
                <a:lnTo>
                  <a:pt x="2234" y="1218"/>
                </a:lnTo>
                <a:lnTo>
                  <a:pt x="2234" y="1313"/>
                </a:lnTo>
                <a:lnTo>
                  <a:pt x="2452" y="1313"/>
                </a:lnTo>
                <a:lnTo>
                  <a:pt x="2452" y="1407"/>
                </a:lnTo>
                <a:lnTo>
                  <a:pt x="2524" y="1407"/>
                </a:lnTo>
                <a:lnTo>
                  <a:pt x="2524" y="1505"/>
                </a:lnTo>
                <a:lnTo>
                  <a:pt x="2815" y="1505"/>
                </a:lnTo>
                <a:lnTo>
                  <a:pt x="2815" y="1602"/>
                </a:lnTo>
                <a:lnTo>
                  <a:pt x="3405" y="1602"/>
                </a:lnTo>
                <a:lnTo>
                  <a:pt x="3405" y="1697"/>
                </a:lnTo>
                <a:lnTo>
                  <a:pt x="3507" y="1697"/>
                </a:lnTo>
                <a:lnTo>
                  <a:pt x="3507" y="1807"/>
                </a:lnTo>
                <a:lnTo>
                  <a:pt x="3521" y="1807"/>
                </a:lnTo>
                <a:lnTo>
                  <a:pt x="3521" y="1917"/>
                </a:lnTo>
                <a:lnTo>
                  <a:pt x="3597" y="1917"/>
                </a:lnTo>
                <a:lnTo>
                  <a:pt x="3597" y="2029"/>
                </a:lnTo>
                <a:lnTo>
                  <a:pt x="3687" y="2029"/>
                </a:lnTo>
                <a:lnTo>
                  <a:pt x="3687" y="2152"/>
                </a:lnTo>
                <a:lnTo>
                  <a:pt x="3936" y="2152"/>
                </a:lnTo>
                <a:lnTo>
                  <a:pt x="3936" y="2277"/>
                </a:lnTo>
                <a:lnTo>
                  <a:pt x="4010" y="2277"/>
                </a:lnTo>
                <a:lnTo>
                  <a:pt x="4010" y="2412"/>
                </a:lnTo>
                <a:lnTo>
                  <a:pt x="4020" y="2412"/>
                </a:lnTo>
                <a:lnTo>
                  <a:pt x="4020" y="2535"/>
                </a:lnTo>
                <a:lnTo>
                  <a:pt x="4078" y="2535"/>
                </a:lnTo>
                <a:lnTo>
                  <a:pt x="4078" y="2688"/>
                </a:lnTo>
                <a:lnTo>
                  <a:pt x="4418" y="2688"/>
                </a:lnTo>
                <a:lnTo>
                  <a:pt x="4418" y="2876"/>
                </a:lnTo>
                <a:lnTo>
                  <a:pt x="5002" y="2876"/>
                </a:lnTo>
                <a:lnTo>
                  <a:pt x="5002" y="3125"/>
                </a:lnTo>
                <a:lnTo>
                  <a:pt x="6218" y="3125"/>
                </a:lnTo>
              </a:path>
            </a:pathLst>
          </a:custGeom>
          <a:noFill/>
          <a:ln w="28575" cap="sq">
            <a:solidFill>
              <a:schemeClr val="tx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Freeform 28"/>
          <p:cNvSpPr>
            <a:spLocks/>
          </p:cNvSpPr>
          <p:nvPr/>
        </p:nvSpPr>
        <p:spPr bwMode="auto">
          <a:xfrm>
            <a:off x="2838446" y="2068085"/>
            <a:ext cx="5851523" cy="2436304"/>
          </a:xfrm>
          <a:custGeom>
            <a:avLst/>
            <a:gdLst>
              <a:gd name="T0" fmla="*/ 223 w 6133"/>
              <a:gd name="T1" fmla="*/ 64 h 3768"/>
              <a:gd name="T2" fmla="*/ 518 w 6133"/>
              <a:gd name="T3" fmla="*/ 104 h 3768"/>
              <a:gd name="T4" fmla="*/ 543 w 6133"/>
              <a:gd name="T5" fmla="*/ 211 h 3768"/>
              <a:gd name="T6" fmla="*/ 576 w 6133"/>
              <a:gd name="T7" fmla="*/ 259 h 3768"/>
              <a:gd name="T8" fmla="*/ 716 w 6133"/>
              <a:gd name="T9" fmla="*/ 328 h 3768"/>
              <a:gd name="T10" fmla="*/ 939 w 6133"/>
              <a:gd name="T11" fmla="*/ 341 h 3768"/>
              <a:gd name="T12" fmla="*/ 985 w 6133"/>
              <a:gd name="T13" fmla="*/ 409 h 3768"/>
              <a:gd name="T14" fmla="*/ 1175 w 6133"/>
              <a:gd name="T15" fmla="*/ 477 h 3768"/>
              <a:gd name="T16" fmla="*/ 1198 w 6133"/>
              <a:gd name="T17" fmla="*/ 632 h 3768"/>
              <a:gd name="T18" fmla="*/ 1233 w 6133"/>
              <a:gd name="T19" fmla="*/ 679 h 3768"/>
              <a:gd name="T20" fmla="*/ 1250 w 6133"/>
              <a:gd name="T21" fmla="*/ 746 h 3768"/>
              <a:gd name="T22" fmla="*/ 1281 w 6133"/>
              <a:gd name="T23" fmla="*/ 791 h 3768"/>
              <a:gd name="T24" fmla="*/ 1360 w 6133"/>
              <a:gd name="T25" fmla="*/ 901 h 3768"/>
              <a:gd name="T26" fmla="*/ 1440 w 6133"/>
              <a:gd name="T27" fmla="*/ 949 h 3768"/>
              <a:gd name="T28" fmla="*/ 1477 w 6133"/>
              <a:gd name="T29" fmla="*/ 1012 h 3768"/>
              <a:gd name="T30" fmla="*/ 1550 w 6133"/>
              <a:gd name="T31" fmla="*/ 1069 h 3768"/>
              <a:gd name="T32" fmla="*/ 1571 w 6133"/>
              <a:gd name="T33" fmla="*/ 1126 h 3768"/>
              <a:gd name="T34" fmla="*/ 1630 w 6133"/>
              <a:gd name="T35" fmla="*/ 1149 h 3768"/>
              <a:gd name="T36" fmla="*/ 1707 w 6133"/>
              <a:gd name="T37" fmla="*/ 1234 h 3768"/>
              <a:gd name="T38" fmla="*/ 1747 w 6133"/>
              <a:gd name="T39" fmla="*/ 1288 h 3768"/>
              <a:gd name="T40" fmla="*/ 1792 w 6133"/>
              <a:gd name="T41" fmla="*/ 1474 h 3768"/>
              <a:gd name="T42" fmla="*/ 1847 w 6133"/>
              <a:gd name="T43" fmla="*/ 1559 h 3768"/>
              <a:gd name="T44" fmla="*/ 1904 w 6133"/>
              <a:gd name="T45" fmla="*/ 1732 h 3768"/>
              <a:gd name="T46" fmla="*/ 1942 w 6133"/>
              <a:gd name="T47" fmla="*/ 1767 h 3768"/>
              <a:gd name="T48" fmla="*/ 1972 w 6133"/>
              <a:gd name="T49" fmla="*/ 1856 h 3768"/>
              <a:gd name="T50" fmla="*/ 2014 w 6133"/>
              <a:gd name="T51" fmla="*/ 1937 h 3768"/>
              <a:gd name="T52" fmla="*/ 2093 w 6133"/>
              <a:gd name="T53" fmla="*/ 1982 h 3768"/>
              <a:gd name="T54" fmla="*/ 2137 w 6133"/>
              <a:gd name="T55" fmla="*/ 2028 h 3768"/>
              <a:gd name="T56" fmla="*/ 2177 w 6133"/>
              <a:gd name="T57" fmla="*/ 2130 h 3768"/>
              <a:gd name="T58" fmla="*/ 2282 w 6133"/>
              <a:gd name="T59" fmla="*/ 2219 h 3768"/>
              <a:gd name="T60" fmla="*/ 2304 w 6133"/>
              <a:gd name="T61" fmla="*/ 2246 h 3768"/>
              <a:gd name="T62" fmla="*/ 2398 w 6133"/>
              <a:gd name="T63" fmla="*/ 2329 h 3768"/>
              <a:gd name="T64" fmla="*/ 2423 w 6133"/>
              <a:gd name="T65" fmla="*/ 2397 h 3768"/>
              <a:gd name="T66" fmla="*/ 2464 w 6133"/>
              <a:gd name="T67" fmla="*/ 2418 h 3768"/>
              <a:gd name="T68" fmla="*/ 2491 w 6133"/>
              <a:gd name="T69" fmla="*/ 2504 h 3768"/>
              <a:gd name="T70" fmla="*/ 2583 w 6133"/>
              <a:gd name="T71" fmla="*/ 2528 h 3768"/>
              <a:gd name="T72" fmla="*/ 2642 w 6133"/>
              <a:gd name="T73" fmla="*/ 2592 h 3768"/>
              <a:gd name="T74" fmla="*/ 2761 w 6133"/>
              <a:gd name="T75" fmla="*/ 2617 h 3768"/>
              <a:gd name="T76" fmla="*/ 2984 w 6133"/>
              <a:gd name="T77" fmla="*/ 2698 h 3768"/>
              <a:gd name="T78" fmla="*/ 3109 w 6133"/>
              <a:gd name="T79" fmla="*/ 2772 h 3768"/>
              <a:gd name="T80" fmla="*/ 3245 w 6133"/>
              <a:gd name="T81" fmla="*/ 2850 h 3768"/>
              <a:gd name="T82" fmla="*/ 3475 w 6133"/>
              <a:gd name="T83" fmla="*/ 2887 h 3768"/>
              <a:gd name="T84" fmla="*/ 3519 w 6133"/>
              <a:gd name="T85" fmla="*/ 2937 h 3768"/>
              <a:gd name="T86" fmla="*/ 3551 w 6133"/>
              <a:gd name="T87" fmla="*/ 3000 h 3768"/>
              <a:gd name="T88" fmla="*/ 3773 w 6133"/>
              <a:gd name="T89" fmla="*/ 3082 h 3768"/>
              <a:gd name="T90" fmla="*/ 4024 w 6133"/>
              <a:gd name="T91" fmla="*/ 3182 h 3768"/>
              <a:gd name="T92" fmla="*/ 4063 w 6133"/>
              <a:gd name="T93" fmla="*/ 3222 h 3768"/>
              <a:gd name="T94" fmla="*/ 4125 w 6133"/>
              <a:gd name="T95" fmla="*/ 3266 h 3768"/>
              <a:gd name="T96" fmla="*/ 4164 w 6133"/>
              <a:gd name="T97" fmla="*/ 3321 h 3768"/>
              <a:gd name="T98" fmla="*/ 4185 w 6133"/>
              <a:gd name="T99" fmla="*/ 3383 h 3768"/>
              <a:gd name="T100" fmla="*/ 4258 w 6133"/>
              <a:gd name="T101" fmla="*/ 3424 h 3768"/>
              <a:gd name="T102" fmla="*/ 4567 w 6133"/>
              <a:gd name="T103" fmla="*/ 3551 h 3768"/>
              <a:gd name="T104" fmla="*/ 5250 w 6133"/>
              <a:gd name="T105" fmla="*/ 3742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133" h="3768">
                <a:moveTo>
                  <a:pt x="0" y="0"/>
                </a:moveTo>
                <a:lnTo>
                  <a:pt x="107" y="0"/>
                </a:lnTo>
                <a:lnTo>
                  <a:pt x="107" y="40"/>
                </a:lnTo>
                <a:lnTo>
                  <a:pt x="223" y="40"/>
                </a:lnTo>
                <a:lnTo>
                  <a:pt x="223" y="64"/>
                </a:lnTo>
                <a:lnTo>
                  <a:pt x="478" y="64"/>
                </a:lnTo>
                <a:lnTo>
                  <a:pt x="478" y="85"/>
                </a:lnTo>
                <a:lnTo>
                  <a:pt x="485" y="85"/>
                </a:lnTo>
                <a:lnTo>
                  <a:pt x="485" y="104"/>
                </a:lnTo>
                <a:lnTo>
                  <a:pt x="518" y="104"/>
                </a:lnTo>
                <a:lnTo>
                  <a:pt x="518" y="139"/>
                </a:lnTo>
                <a:lnTo>
                  <a:pt x="532" y="139"/>
                </a:lnTo>
                <a:lnTo>
                  <a:pt x="532" y="156"/>
                </a:lnTo>
                <a:lnTo>
                  <a:pt x="543" y="156"/>
                </a:lnTo>
                <a:lnTo>
                  <a:pt x="543" y="211"/>
                </a:lnTo>
                <a:lnTo>
                  <a:pt x="559" y="211"/>
                </a:lnTo>
                <a:lnTo>
                  <a:pt x="559" y="246"/>
                </a:lnTo>
                <a:lnTo>
                  <a:pt x="571" y="246"/>
                </a:lnTo>
                <a:lnTo>
                  <a:pt x="571" y="259"/>
                </a:lnTo>
                <a:lnTo>
                  <a:pt x="576" y="259"/>
                </a:lnTo>
                <a:lnTo>
                  <a:pt x="576" y="296"/>
                </a:lnTo>
                <a:lnTo>
                  <a:pt x="705" y="296"/>
                </a:lnTo>
                <a:lnTo>
                  <a:pt x="705" y="310"/>
                </a:lnTo>
                <a:lnTo>
                  <a:pt x="716" y="310"/>
                </a:lnTo>
                <a:lnTo>
                  <a:pt x="716" y="328"/>
                </a:lnTo>
                <a:lnTo>
                  <a:pt x="913" y="328"/>
                </a:lnTo>
                <a:lnTo>
                  <a:pt x="913" y="335"/>
                </a:lnTo>
                <a:lnTo>
                  <a:pt x="931" y="335"/>
                </a:lnTo>
                <a:lnTo>
                  <a:pt x="931" y="341"/>
                </a:lnTo>
                <a:lnTo>
                  <a:pt x="939" y="341"/>
                </a:lnTo>
                <a:lnTo>
                  <a:pt x="939" y="366"/>
                </a:lnTo>
                <a:lnTo>
                  <a:pt x="979" y="366"/>
                </a:lnTo>
                <a:lnTo>
                  <a:pt x="979" y="399"/>
                </a:lnTo>
                <a:lnTo>
                  <a:pt x="985" y="399"/>
                </a:lnTo>
                <a:lnTo>
                  <a:pt x="985" y="409"/>
                </a:lnTo>
                <a:lnTo>
                  <a:pt x="1001" y="409"/>
                </a:lnTo>
                <a:lnTo>
                  <a:pt x="1001" y="433"/>
                </a:lnTo>
                <a:lnTo>
                  <a:pt x="1089" y="433"/>
                </a:lnTo>
                <a:lnTo>
                  <a:pt x="1089" y="477"/>
                </a:lnTo>
                <a:lnTo>
                  <a:pt x="1175" y="477"/>
                </a:lnTo>
                <a:lnTo>
                  <a:pt x="1175" y="586"/>
                </a:lnTo>
                <a:lnTo>
                  <a:pt x="1190" y="586"/>
                </a:lnTo>
                <a:lnTo>
                  <a:pt x="1190" y="614"/>
                </a:lnTo>
                <a:lnTo>
                  <a:pt x="1198" y="614"/>
                </a:lnTo>
                <a:lnTo>
                  <a:pt x="1198" y="632"/>
                </a:lnTo>
                <a:lnTo>
                  <a:pt x="1205" y="632"/>
                </a:lnTo>
                <a:lnTo>
                  <a:pt x="1205" y="658"/>
                </a:lnTo>
                <a:lnTo>
                  <a:pt x="1217" y="658"/>
                </a:lnTo>
                <a:lnTo>
                  <a:pt x="1217" y="679"/>
                </a:lnTo>
                <a:lnTo>
                  <a:pt x="1233" y="679"/>
                </a:lnTo>
                <a:lnTo>
                  <a:pt x="1233" y="707"/>
                </a:lnTo>
                <a:lnTo>
                  <a:pt x="1245" y="707"/>
                </a:lnTo>
                <a:lnTo>
                  <a:pt x="1245" y="728"/>
                </a:lnTo>
                <a:lnTo>
                  <a:pt x="1250" y="728"/>
                </a:lnTo>
                <a:lnTo>
                  <a:pt x="1250" y="746"/>
                </a:lnTo>
                <a:lnTo>
                  <a:pt x="1265" y="746"/>
                </a:lnTo>
                <a:lnTo>
                  <a:pt x="1265" y="766"/>
                </a:lnTo>
                <a:lnTo>
                  <a:pt x="1273" y="766"/>
                </a:lnTo>
                <a:lnTo>
                  <a:pt x="1273" y="791"/>
                </a:lnTo>
                <a:lnTo>
                  <a:pt x="1281" y="791"/>
                </a:lnTo>
                <a:lnTo>
                  <a:pt x="1281" y="850"/>
                </a:lnTo>
                <a:lnTo>
                  <a:pt x="1336" y="850"/>
                </a:lnTo>
                <a:lnTo>
                  <a:pt x="1336" y="891"/>
                </a:lnTo>
                <a:lnTo>
                  <a:pt x="1360" y="891"/>
                </a:lnTo>
                <a:lnTo>
                  <a:pt x="1360" y="901"/>
                </a:lnTo>
                <a:lnTo>
                  <a:pt x="1373" y="901"/>
                </a:lnTo>
                <a:lnTo>
                  <a:pt x="1373" y="915"/>
                </a:lnTo>
                <a:lnTo>
                  <a:pt x="1411" y="915"/>
                </a:lnTo>
                <a:lnTo>
                  <a:pt x="1411" y="949"/>
                </a:lnTo>
                <a:lnTo>
                  <a:pt x="1440" y="949"/>
                </a:lnTo>
                <a:lnTo>
                  <a:pt x="1440" y="957"/>
                </a:lnTo>
                <a:lnTo>
                  <a:pt x="1458" y="957"/>
                </a:lnTo>
                <a:lnTo>
                  <a:pt x="1458" y="1002"/>
                </a:lnTo>
                <a:lnTo>
                  <a:pt x="1477" y="1002"/>
                </a:lnTo>
                <a:lnTo>
                  <a:pt x="1477" y="1012"/>
                </a:lnTo>
                <a:lnTo>
                  <a:pt x="1492" y="1012"/>
                </a:lnTo>
                <a:lnTo>
                  <a:pt x="1492" y="1022"/>
                </a:lnTo>
                <a:lnTo>
                  <a:pt x="1497" y="1022"/>
                </a:lnTo>
                <a:lnTo>
                  <a:pt x="1497" y="1069"/>
                </a:lnTo>
                <a:lnTo>
                  <a:pt x="1550" y="1069"/>
                </a:lnTo>
                <a:lnTo>
                  <a:pt x="1550" y="1080"/>
                </a:lnTo>
                <a:lnTo>
                  <a:pt x="1559" y="1080"/>
                </a:lnTo>
                <a:lnTo>
                  <a:pt x="1559" y="1111"/>
                </a:lnTo>
                <a:lnTo>
                  <a:pt x="1571" y="1111"/>
                </a:lnTo>
                <a:lnTo>
                  <a:pt x="1571" y="1126"/>
                </a:lnTo>
                <a:lnTo>
                  <a:pt x="1585" y="1126"/>
                </a:lnTo>
                <a:lnTo>
                  <a:pt x="1585" y="1139"/>
                </a:lnTo>
                <a:lnTo>
                  <a:pt x="1594" y="1139"/>
                </a:lnTo>
                <a:lnTo>
                  <a:pt x="1594" y="1149"/>
                </a:lnTo>
                <a:lnTo>
                  <a:pt x="1630" y="1149"/>
                </a:lnTo>
                <a:lnTo>
                  <a:pt x="1630" y="1180"/>
                </a:lnTo>
                <a:lnTo>
                  <a:pt x="1672" y="1180"/>
                </a:lnTo>
                <a:lnTo>
                  <a:pt x="1672" y="1217"/>
                </a:lnTo>
                <a:lnTo>
                  <a:pt x="1707" y="1217"/>
                </a:lnTo>
                <a:lnTo>
                  <a:pt x="1707" y="1234"/>
                </a:lnTo>
                <a:lnTo>
                  <a:pt x="1716" y="1234"/>
                </a:lnTo>
                <a:lnTo>
                  <a:pt x="1716" y="1256"/>
                </a:lnTo>
                <a:lnTo>
                  <a:pt x="1720" y="1256"/>
                </a:lnTo>
                <a:lnTo>
                  <a:pt x="1720" y="1288"/>
                </a:lnTo>
                <a:lnTo>
                  <a:pt x="1747" y="1288"/>
                </a:lnTo>
                <a:lnTo>
                  <a:pt x="1747" y="1369"/>
                </a:lnTo>
                <a:lnTo>
                  <a:pt x="1783" y="1369"/>
                </a:lnTo>
                <a:lnTo>
                  <a:pt x="1783" y="1397"/>
                </a:lnTo>
                <a:lnTo>
                  <a:pt x="1792" y="1397"/>
                </a:lnTo>
                <a:lnTo>
                  <a:pt x="1792" y="1474"/>
                </a:lnTo>
                <a:lnTo>
                  <a:pt x="1802" y="1474"/>
                </a:lnTo>
                <a:lnTo>
                  <a:pt x="1802" y="1549"/>
                </a:lnTo>
                <a:lnTo>
                  <a:pt x="1829" y="1549"/>
                </a:lnTo>
                <a:lnTo>
                  <a:pt x="1829" y="1559"/>
                </a:lnTo>
                <a:lnTo>
                  <a:pt x="1847" y="1559"/>
                </a:lnTo>
                <a:lnTo>
                  <a:pt x="1847" y="1587"/>
                </a:lnTo>
                <a:lnTo>
                  <a:pt x="1880" y="1587"/>
                </a:lnTo>
                <a:lnTo>
                  <a:pt x="1880" y="1700"/>
                </a:lnTo>
                <a:lnTo>
                  <a:pt x="1904" y="1700"/>
                </a:lnTo>
                <a:lnTo>
                  <a:pt x="1904" y="1732"/>
                </a:lnTo>
                <a:lnTo>
                  <a:pt x="1912" y="1732"/>
                </a:lnTo>
                <a:lnTo>
                  <a:pt x="1912" y="1742"/>
                </a:lnTo>
                <a:lnTo>
                  <a:pt x="1926" y="1742"/>
                </a:lnTo>
                <a:lnTo>
                  <a:pt x="1926" y="1767"/>
                </a:lnTo>
                <a:lnTo>
                  <a:pt x="1942" y="1767"/>
                </a:lnTo>
                <a:lnTo>
                  <a:pt x="1942" y="1789"/>
                </a:lnTo>
                <a:lnTo>
                  <a:pt x="1951" y="1789"/>
                </a:lnTo>
                <a:lnTo>
                  <a:pt x="1951" y="1848"/>
                </a:lnTo>
                <a:lnTo>
                  <a:pt x="1972" y="1848"/>
                </a:lnTo>
                <a:lnTo>
                  <a:pt x="1972" y="1856"/>
                </a:lnTo>
                <a:lnTo>
                  <a:pt x="1984" y="1856"/>
                </a:lnTo>
                <a:lnTo>
                  <a:pt x="1984" y="1867"/>
                </a:lnTo>
                <a:lnTo>
                  <a:pt x="1996" y="1867"/>
                </a:lnTo>
                <a:lnTo>
                  <a:pt x="1996" y="1937"/>
                </a:lnTo>
                <a:lnTo>
                  <a:pt x="2014" y="1937"/>
                </a:lnTo>
                <a:lnTo>
                  <a:pt x="2014" y="1949"/>
                </a:lnTo>
                <a:lnTo>
                  <a:pt x="2023" y="1949"/>
                </a:lnTo>
                <a:lnTo>
                  <a:pt x="2023" y="1961"/>
                </a:lnTo>
                <a:lnTo>
                  <a:pt x="2093" y="1961"/>
                </a:lnTo>
                <a:lnTo>
                  <a:pt x="2093" y="1982"/>
                </a:lnTo>
                <a:lnTo>
                  <a:pt x="2099" y="1982"/>
                </a:lnTo>
                <a:lnTo>
                  <a:pt x="2099" y="2001"/>
                </a:lnTo>
                <a:lnTo>
                  <a:pt x="2128" y="2001"/>
                </a:lnTo>
                <a:lnTo>
                  <a:pt x="2128" y="2028"/>
                </a:lnTo>
                <a:lnTo>
                  <a:pt x="2137" y="2028"/>
                </a:lnTo>
                <a:lnTo>
                  <a:pt x="2137" y="2068"/>
                </a:lnTo>
                <a:lnTo>
                  <a:pt x="2160" y="2068"/>
                </a:lnTo>
                <a:lnTo>
                  <a:pt x="2160" y="2117"/>
                </a:lnTo>
                <a:lnTo>
                  <a:pt x="2177" y="2117"/>
                </a:lnTo>
                <a:lnTo>
                  <a:pt x="2177" y="2130"/>
                </a:lnTo>
                <a:lnTo>
                  <a:pt x="2186" y="2130"/>
                </a:lnTo>
                <a:lnTo>
                  <a:pt x="2186" y="2178"/>
                </a:lnTo>
                <a:lnTo>
                  <a:pt x="2262" y="2178"/>
                </a:lnTo>
                <a:lnTo>
                  <a:pt x="2262" y="2219"/>
                </a:lnTo>
                <a:lnTo>
                  <a:pt x="2282" y="2219"/>
                </a:lnTo>
                <a:lnTo>
                  <a:pt x="2282" y="2230"/>
                </a:lnTo>
                <a:lnTo>
                  <a:pt x="2291" y="2230"/>
                </a:lnTo>
                <a:lnTo>
                  <a:pt x="2291" y="2240"/>
                </a:lnTo>
                <a:lnTo>
                  <a:pt x="2304" y="2240"/>
                </a:lnTo>
                <a:lnTo>
                  <a:pt x="2304" y="2246"/>
                </a:lnTo>
                <a:lnTo>
                  <a:pt x="2351" y="2246"/>
                </a:lnTo>
                <a:lnTo>
                  <a:pt x="2351" y="2283"/>
                </a:lnTo>
                <a:lnTo>
                  <a:pt x="2362" y="2283"/>
                </a:lnTo>
                <a:lnTo>
                  <a:pt x="2362" y="2329"/>
                </a:lnTo>
                <a:lnTo>
                  <a:pt x="2398" y="2329"/>
                </a:lnTo>
                <a:lnTo>
                  <a:pt x="2398" y="2346"/>
                </a:lnTo>
                <a:lnTo>
                  <a:pt x="2405" y="2346"/>
                </a:lnTo>
                <a:lnTo>
                  <a:pt x="2405" y="2367"/>
                </a:lnTo>
                <a:lnTo>
                  <a:pt x="2423" y="2367"/>
                </a:lnTo>
                <a:lnTo>
                  <a:pt x="2423" y="2397"/>
                </a:lnTo>
                <a:lnTo>
                  <a:pt x="2445" y="2397"/>
                </a:lnTo>
                <a:lnTo>
                  <a:pt x="2445" y="2409"/>
                </a:lnTo>
                <a:lnTo>
                  <a:pt x="2459" y="2409"/>
                </a:lnTo>
                <a:lnTo>
                  <a:pt x="2459" y="2418"/>
                </a:lnTo>
                <a:lnTo>
                  <a:pt x="2464" y="2418"/>
                </a:lnTo>
                <a:lnTo>
                  <a:pt x="2464" y="2436"/>
                </a:lnTo>
                <a:lnTo>
                  <a:pt x="2480" y="2436"/>
                </a:lnTo>
                <a:lnTo>
                  <a:pt x="2480" y="2481"/>
                </a:lnTo>
                <a:lnTo>
                  <a:pt x="2491" y="2481"/>
                </a:lnTo>
                <a:lnTo>
                  <a:pt x="2491" y="2504"/>
                </a:lnTo>
                <a:lnTo>
                  <a:pt x="2562" y="2504"/>
                </a:lnTo>
                <a:lnTo>
                  <a:pt x="2562" y="2516"/>
                </a:lnTo>
                <a:lnTo>
                  <a:pt x="2573" y="2516"/>
                </a:lnTo>
                <a:lnTo>
                  <a:pt x="2573" y="2528"/>
                </a:lnTo>
                <a:lnTo>
                  <a:pt x="2583" y="2528"/>
                </a:lnTo>
                <a:lnTo>
                  <a:pt x="2583" y="2547"/>
                </a:lnTo>
                <a:lnTo>
                  <a:pt x="2633" y="2547"/>
                </a:lnTo>
                <a:lnTo>
                  <a:pt x="2633" y="2574"/>
                </a:lnTo>
                <a:lnTo>
                  <a:pt x="2642" y="2574"/>
                </a:lnTo>
                <a:lnTo>
                  <a:pt x="2642" y="2592"/>
                </a:lnTo>
                <a:lnTo>
                  <a:pt x="2712" y="2592"/>
                </a:lnTo>
                <a:lnTo>
                  <a:pt x="2712" y="2608"/>
                </a:lnTo>
                <a:lnTo>
                  <a:pt x="2725" y="2608"/>
                </a:lnTo>
                <a:lnTo>
                  <a:pt x="2725" y="2617"/>
                </a:lnTo>
                <a:lnTo>
                  <a:pt x="2761" y="2617"/>
                </a:lnTo>
                <a:lnTo>
                  <a:pt x="2761" y="2650"/>
                </a:lnTo>
                <a:lnTo>
                  <a:pt x="2795" y="2650"/>
                </a:lnTo>
                <a:lnTo>
                  <a:pt x="2795" y="2659"/>
                </a:lnTo>
                <a:lnTo>
                  <a:pt x="2984" y="2659"/>
                </a:lnTo>
                <a:lnTo>
                  <a:pt x="2984" y="2698"/>
                </a:lnTo>
                <a:lnTo>
                  <a:pt x="3025" y="2698"/>
                </a:lnTo>
                <a:lnTo>
                  <a:pt x="3025" y="2731"/>
                </a:lnTo>
                <a:lnTo>
                  <a:pt x="3066" y="2731"/>
                </a:lnTo>
                <a:lnTo>
                  <a:pt x="3066" y="2772"/>
                </a:lnTo>
                <a:lnTo>
                  <a:pt x="3109" y="2772"/>
                </a:lnTo>
                <a:lnTo>
                  <a:pt x="3109" y="2782"/>
                </a:lnTo>
                <a:lnTo>
                  <a:pt x="3126" y="2782"/>
                </a:lnTo>
                <a:lnTo>
                  <a:pt x="3126" y="2810"/>
                </a:lnTo>
                <a:lnTo>
                  <a:pt x="3245" y="2810"/>
                </a:lnTo>
                <a:lnTo>
                  <a:pt x="3245" y="2850"/>
                </a:lnTo>
                <a:lnTo>
                  <a:pt x="3318" y="2850"/>
                </a:lnTo>
                <a:lnTo>
                  <a:pt x="3318" y="2878"/>
                </a:lnTo>
                <a:lnTo>
                  <a:pt x="3456" y="2878"/>
                </a:lnTo>
                <a:lnTo>
                  <a:pt x="3456" y="2887"/>
                </a:lnTo>
                <a:lnTo>
                  <a:pt x="3475" y="2887"/>
                </a:lnTo>
                <a:lnTo>
                  <a:pt x="3475" y="2904"/>
                </a:lnTo>
                <a:lnTo>
                  <a:pt x="3475" y="2920"/>
                </a:lnTo>
                <a:lnTo>
                  <a:pt x="3512" y="2920"/>
                </a:lnTo>
                <a:lnTo>
                  <a:pt x="3512" y="2937"/>
                </a:lnTo>
                <a:lnTo>
                  <a:pt x="3519" y="2937"/>
                </a:lnTo>
                <a:lnTo>
                  <a:pt x="3519" y="2947"/>
                </a:lnTo>
                <a:lnTo>
                  <a:pt x="3535" y="2947"/>
                </a:lnTo>
                <a:lnTo>
                  <a:pt x="3535" y="2961"/>
                </a:lnTo>
                <a:lnTo>
                  <a:pt x="3551" y="2961"/>
                </a:lnTo>
                <a:lnTo>
                  <a:pt x="3551" y="3000"/>
                </a:lnTo>
                <a:lnTo>
                  <a:pt x="3626" y="3000"/>
                </a:lnTo>
                <a:lnTo>
                  <a:pt x="3626" y="3042"/>
                </a:lnTo>
                <a:lnTo>
                  <a:pt x="3746" y="3042"/>
                </a:lnTo>
                <a:lnTo>
                  <a:pt x="3746" y="3082"/>
                </a:lnTo>
                <a:lnTo>
                  <a:pt x="3773" y="3082"/>
                </a:lnTo>
                <a:lnTo>
                  <a:pt x="3773" y="3122"/>
                </a:lnTo>
                <a:lnTo>
                  <a:pt x="4007" y="3122"/>
                </a:lnTo>
                <a:lnTo>
                  <a:pt x="4007" y="3142"/>
                </a:lnTo>
                <a:lnTo>
                  <a:pt x="4024" y="3142"/>
                </a:lnTo>
                <a:lnTo>
                  <a:pt x="4024" y="3182"/>
                </a:lnTo>
                <a:lnTo>
                  <a:pt x="4041" y="3182"/>
                </a:lnTo>
                <a:lnTo>
                  <a:pt x="4041" y="3214"/>
                </a:lnTo>
                <a:lnTo>
                  <a:pt x="4052" y="3214"/>
                </a:lnTo>
                <a:lnTo>
                  <a:pt x="4052" y="3222"/>
                </a:lnTo>
                <a:lnTo>
                  <a:pt x="4063" y="3222"/>
                </a:lnTo>
                <a:lnTo>
                  <a:pt x="4063" y="3233"/>
                </a:lnTo>
                <a:lnTo>
                  <a:pt x="4113" y="3233"/>
                </a:lnTo>
                <a:lnTo>
                  <a:pt x="4113" y="3255"/>
                </a:lnTo>
                <a:lnTo>
                  <a:pt x="4125" y="3255"/>
                </a:lnTo>
                <a:lnTo>
                  <a:pt x="4125" y="3266"/>
                </a:lnTo>
                <a:lnTo>
                  <a:pt x="4136" y="3266"/>
                </a:lnTo>
                <a:lnTo>
                  <a:pt x="4136" y="3275"/>
                </a:lnTo>
                <a:lnTo>
                  <a:pt x="4153" y="3275"/>
                </a:lnTo>
                <a:lnTo>
                  <a:pt x="4153" y="3321"/>
                </a:lnTo>
                <a:lnTo>
                  <a:pt x="4164" y="3321"/>
                </a:lnTo>
                <a:lnTo>
                  <a:pt x="4164" y="3328"/>
                </a:lnTo>
                <a:lnTo>
                  <a:pt x="4175" y="3328"/>
                </a:lnTo>
                <a:lnTo>
                  <a:pt x="4175" y="3338"/>
                </a:lnTo>
                <a:lnTo>
                  <a:pt x="4185" y="3338"/>
                </a:lnTo>
                <a:lnTo>
                  <a:pt x="4185" y="3383"/>
                </a:lnTo>
                <a:lnTo>
                  <a:pt x="4221" y="3383"/>
                </a:lnTo>
                <a:lnTo>
                  <a:pt x="4221" y="3394"/>
                </a:lnTo>
                <a:lnTo>
                  <a:pt x="4243" y="3394"/>
                </a:lnTo>
                <a:lnTo>
                  <a:pt x="4243" y="3424"/>
                </a:lnTo>
                <a:lnTo>
                  <a:pt x="4258" y="3424"/>
                </a:lnTo>
                <a:lnTo>
                  <a:pt x="4258" y="3451"/>
                </a:lnTo>
                <a:lnTo>
                  <a:pt x="4266" y="3451"/>
                </a:lnTo>
                <a:lnTo>
                  <a:pt x="4266" y="3480"/>
                </a:lnTo>
                <a:lnTo>
                  <a:pt x="4567" y="3480"/>
                </a:lnTo>
                <a:lnTo>
                  <a:pt x="4567" y="3551"/>
                </a:lnTo>
                <a:lnTo>
                  <a:pt x="5212" y="3551"/>
                </a:lnTo>
                <a:lnTo>
                  <a:pt x="5212" y="3559"/>
                </a:lnTo>
                <a:lnTo>
                  <a:pt x="5237" y="3559"/>
                </a:lnTo>
                <a:lnTo>
                  <a:pt x="5237" y="3742"/>
                </a:lnTo>
                <a:lnTo>
                  <a:pt x="5250" y="3742"/>
                </a:lnTo>
                <a:lnTo>
                  <a:pt x="5250" y="3768"/>
                </a:lnTo>
                <a:lnTo>
                  <a:pt x="6133" y="3768"/>
                </a:lnTo>
              </a:path>
            </a:pathLst>
          </a:custGeom>
          <a:noFill/>
          <a:ln w="285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Freeform 29"/>
          <p:cNvSpPr>
            <a:spLocks/>
          </p:cNvSpPr>
          <p:nvPr/>
        </p:nvSpPr>
        <p:spPr bwMode="auto">
          <a:xfrm>
            <a:off x="2838446" y="2068086"/>
            <a:ext cx="6364500" cy="2255837"/>
          </a:xfrm>
          <a:custGeom>
            <a:avLst/>
            <a:gdLst>
              <a:gd name="T0" fmla="*/ 4167 w 6669"/>
              <a:gd name="T1" fmla="*/ 3425 h 3489"/>
              <a:gd name="T2" fmla="*/ 4063 w 6669"/>
              <a:gd name="T3" fmla="*/ 3341 h 3489"/>
              <a:gd name="T4" fmla="*/ 3966 w 6669"/>
              <a:gd name="T5" fmla="*/ 3275 h 3489"/>
              <a:gd name="T6" fmla="*/ 3902 w 6669"/>
              <a:gd name="T7" fmla="*/ 3224 h 3489"/>
              <a:gd name="T8" fmla="*/ 3859 w 6669"/>
              <a:gd name="T9" fmla="*/ 3164 h 3489"/>
              <a:gd name="T10" fmla="*/ 3807 w 6669"/>
              <a:gd name="T11" fmla="*/ 3109 h 3489"/>
              <a:gd name="T12" fmla="*/ 3473 w 6669"/>
              <a:gd name="T13" fmla="*/ 3026 h 3489"/>
              <a:gd name="T14" fmla="*/ 3435 w 6669"/>
              <a:gd name="T15" fmla="*/ 2995 h 3489"/>
              <a:gd name="T16" fmla="*/ 3406 w 6669"/>
              <a:gd name="T17" fmla="*/ 2968 h 3489"/>
              <a:gd name="T18" fmla="*/ 3298 w 6669"/>
              <a:gd name="T19" fmla="*/ 2935 h 3489"/>
              <a:gd name="T20" fmla="*/ 3241 w 6669"/>
              <a:gd name="T21" fmla="*/ 2843 h 3489"/>
              <a:gd name="T22" fmla="*/ 3183 w 6669"/>
              <a:gd name="T23" fmla="*/ 2794 h 3489"/>
              <a:gd name="T24" fmla="*/ 3155 w 6669"/>
              <a:gd name="T25" fmla="*/ 2682 h 3489"/>
              <a:gd name="T26" fmla="*/ 3080 w 6669"/>
              <a:gd name="T27" fmla="*/ 2639 h 3489"/>
              <a:gd name="T28" fmla="*/ 2970 w 6669"/>
              <a:gd name="T29" fmla="*/ 2581 h 3489"/>
              <a:gd name="T30" fmla="*/ 2933 w 6669"/>
              <a:gd name="T31" fmla="*/ 2512 h 3489"/>
              <a:gd name="T32" fmla="*/ 2897 w 6669"/>
              <a:gd name="T33" fmla="*/ 2424 h 3489"/>
              <a:gd name="T34" fmla="*/ 2858 w 6669"/>
              <a:gd name="T35" fmla="*/ 2362 h 3489"/>
              <a:gd name="T36" fmla="*/ 2700 w 6669"/>
              <a:gd name="T37" fmla="*/ 2305 h 3489"/>
              <a:gd name="T38" fmla="*/ 2670 w 6669"/>
              <a:gd name="T39" fmla="*/ 2261 h 3489"/>
              <a:gd name="T40" fmla="*/ 2641 w 6669"/>
              <a:gd name="T41" fmla="*/ 2221 h 3489"/>
              <a:gd name="T42" fmla="*/ 2573 w 6669"/>
              <a:gd name="T43" fmla="*/ 2191 h 3489"/>
              <a:gd name="T44" fmla="*/ 2551 w 6669"/>
              <a:gd name="T45" fmla="*/ 2149 h 3489"/>
              <a:gd name="T46" fmla="*/ 2481 w 6669"/>
              <a:gd name="T47" fmla="*/ 2076 h 3489"/>
              <a:gd name="T48" fmla="*/ 2421 w 6669"/>
              <a:gd name="T49" fmla="*/ 1992 h 3489"/>
              <a:gd name="T50" fmla="*/ 2391 w 6669"/>
              <a:gd name="T51" fmla="*/ 1929 h 3489"/>
              <a:gd name="T52" fmla="*/ 2280 w 6669"/>
              <a:gd name="T53" fmla="*/ 1850 h 3489"/>
              <a:gd name="T54" fmla="*/ 2214 w 6669"/>
              <a:gd name="T55" fmla="*/ 1806 h 3489"/>
              <a:gd name="T56" fmla="*/ 2073 w 6669"/>
              <a:gd name="T57" fmla="*/ 1720 h 3489"/>
              <a:gd name="T58" fmla="*/ 2041 w 6669"/>
              <a:gd name="T59" fmla="*/ 1614 h 3489"/>
              <a:gd name="T60" fmla="*/ 1935 w 6669"/>
              <a:gd name="T61" fmla="*/ 1532 h 3489"/>
              <a:gd name="T62" fmla="*/ 1874 w 6669"/>
              <a:gd name="T63" fmla="*/ 1511 h 3489"/>
              <a:gd name="T64" fmla="*/ 1841 w 6669"/>
              <a:gd name="T65" fmla="*/ 1443 h 3489"/>
              <a:gd name="T66" fmla="*/ 1802 w 6669"/>
              <a:gd name="T67" fmla="*/ 1371 h 3489"/>
              <a:gd name="T68" fmla="*/ 1777 w 6669"/>
              <a:gd name="T69" fmla="*/ 1297 h 3489"/>
              <a:gd name="T70" fmla="*/ 1751 w 6669"/>
              <a:gd name="T71" fmla="*/ 1227 h 3489"/>
              <a:gd name="T72" fmla="*/ 1723 w 6669"/>
              <a:gd name="T73" fmla="*/ 1203 h 3489"/>
              <a:gd name="T74" fmla="*/ 1694 w 6669"/>
              <a:gd name="T75" fmla="*/ 1126 h 3489"/>
              <a:gd name="T76" fmla="*/ 1570 w 6669"/>
              <a:gd name="T77" fmla="*/ 973 h 3489"/>
              <a:gd name="T78" fmla="*/ 1544 w 6669"/>
              <a:gd name="T79" fmla="*/ 898 h 3489"/>
              <a:gd name="T80" fmla="*/ 1366 w 6669"/>
              <a:gd name="T81" fmla="*/ 861 h 3489"/>
              <a:gd name="T82" fmla="*/ 1250 w 6669"/>
              <a:gd name="T83" fmla="*/ 794 h 3489"/>
              <a:gd name="T84" fmla="*/ 1100 w 6669"/>
              <a:gd name="T85" fmla="*/ 669 h 3489"/>
              <a:gd name="T86" fmla="*/ 1043 w 6669"/>
              <a:gd name="T87" fmla="*/ 632 h 3489"/>
              <a:gd name="T88" fmla="*/ 1009 w 6669"/>
              <a:gd name="T89" fmla="*/ 547 h 3489"/>
              <a:gd name="T90" fmla="*/ 931 w 6669"/>
              <a:gd name="T91" fmla="*/ 498 h 3489"/>
              <a:gd name="T92" fmla="*/ 897 w 6669"/>
              <a:gd name="T93" fmla="*/ 468 h 3489"/>
              <a:gd name="T94" fmla="*/ 825 w 6669"/>
              <a:gd name="T95" fmla="*/ 344 h 3489"/>
              <a:gd name="T96" fmla="*/ 780 w 6669"/>
              <a:gd name="T97" fmla="*/ 296 h 3489"/>
              <a:gd name="T98" fmla="*/ 617 w 6669"/>
              <a:gd name="T99" fmla="*/ 214 h 3489"/>
              <a:gd name="T100" fmla="*/ 439 w 6669"/>
              <a:gd name="T101" fmla="*/ 144 h 3489"/>
              <a:gd name="T102" fmla="*/ 377 w 6669"/>
              <a:gd name="T103" fmla="*/ 72 h 3489"/>
              <a:gd name="T104" fmla="*/ 121 w 6669"/>
              <a:gd name="T105" fmla="*/ 40 h 3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669" h="3489">
                <a:moveTo>
                  <a:pt x="6669" y="3489"/>
                </a:moveTo>
                <a:lnTo>
                  <a:pt x="4185" y="3489"/>
                </a:lnTo>
                <a:lnTo>
                  <a:pt x="4185" y="3425"/>
                </a:lnTo>
                <a:lnTo>
                  <a:pt x="4167" y="3425"/>
                </a:lnTo>
                <a:lnTo>
                  <a:pt x="4167" y="3351"/>
                </a:lnTo>
                <a:lnTo>
                  <a:pt x="4147" y="3351"/>
                </a:lnTo>
                <a:lnTo>
                  <a:pt x="4147" y="3341"/>
                </a:lnTo>
                <a:lnTo>
                  <a:pt x="4063" y="3341"/>
                </a:lnTo>
                <a:lnTo>
                  <a:pt x="4063" y="3284"/>
                </a:lnTo>
                <a:lnTo>
                  <a:pt x="3985" y="3284"/>
                </a:lnTo>
                <a:lnTo>
                  <a:pt x="3985" y="3275"/>
                </a:lnTo>
                <a:lnTo>
                  <a:pt x="3966" y="3275"/>
                </a:lnTo>
                <a:lnTo>
                  <a:pt x="3966" y="3230"/>
                </a:lnTo>
                <a:lnTo>
                  <a:pt x="3939" y="3230"/>
                </a:lnTo>
                <a:lnTo>
                  <a:pt x="3939" y="3224"/>
                </a:lnTo>
                <a:lnTo>
                  <a:pt x="3902" y="3224"/>
                </a:lnTo>
                <a:lnTo>
                  <a:pt x="3902" y="3174"/>
                </a:lnTo>
                <a:lnTo>
                  <a:pt x="3879" y="3174"/>
                </a:lnTo>
                <a:lnTo>
                  <a:pt x="3879" y="3164"/>
                </a:lnTo>
                <a:lnTo>
                  <a:pt x="3859" y="3164"/>
                </a:lnTo>
                <a:lnTo>
                  <a:pt x="3859" y="3125"/>
                </a:lnTo>
                <a:lnTo>
                  <a:pt x="3819" y="3125"/>
                </a:lnTo>
                <a:lnTo>
                  <a:pt x="3819" y="3109"/>
                </a:lnTo>
                <a:lnTo>
                  <a:pt x="3807" y="3109"/>
                </a:lnTo>
                <a:lnTo>
                  <a:pt x="3807" y="3083"/>
                </a:lnTo>
                <a:lnTo>
                  <a:pt x="3701" y="3083"/>
                </a:lnTo>
                <a:lnTo>
                  <a:pt x="3701" y="3026"/>
                </a:lnTo>
                <a:lnTo>
                  <a:pt x="3473" y="3026"/>
                </a:lnTo>
                <a:lnTo>
                  <a:pt x="3473" y="3007"/>
                </a:lnTo>
                <a:lnTo>
                  <a:pt x="3460" y="3007"/>
                </a:lnTo>
                <a:lnTo>
                  <a:pt x="3460" y="2995"/>
                </a:lnTo>
                <a:lnTo>
                  <a:pt x="3435" y="2995"/>
                </a:lnTo>
                <a:lnTo>
                  <a:pt x="3435" y="2986"/>
                </a:lnTo>
                <a:lnTo>
                  <a:pt x="3412" y="2986"/>
                </a:lnTo>
                <a:lnTo>
                  <a:pt x="3406" y="2986"/>
                </a:lnTo>
                <a:lnTo>
                  <a:pt x="3406" y="2968"/>
                </a:lnTo>
                <a:lnTo>
                  <a:pt x="3330" y="2968"/>
                </a:lnTo>
                <a:lnTo>
                  <a:pt x="3330" y="2961"/>
                </a:lnTo>
                <a:lnTo>
                  <a:pt x="3298" y="2961"/>
                </a:lnTo>
                <a:lnTo>
                  <a:pt x="3298" y="2935"/>
                </a:lnTo>
                <a:lnTo>
                  <a:pt x="3288" y="2935"/>
                </a:lnTo>
                <a:lnTo>
                  <a:pt x="3288" y="2919"/>
                </a:lnTo>
                <a:lnTo>
                  <a:pt x="3241" y="2919"/>
                </a:lnTo>
                <a:lnTo>
                  <a:pt x="3241" y="2843"/>
                </a:lnTo>
                <a:lnTo>
                  <a:pt x="3199" y="2843"/>
                </a:lnTo>
                <a:lnTo>
                  <a:pt x="3199" y="2816"/>
                </a:lnTo>
                <a:lnTo>
                  <a:pt x="3183" y="2816"/>
                </a:lnTo>
                <a:lnTo>
                  <a:pt x="3183" y="2794"/>
                </a:lnTo>
                <a:lnTo>
                  <a:pt x="3170" y="2794"/>
                </a:lnTo>
                <a:lnTo>
                  <a:pt x="3170" y="2738"/>
                </a:lnTo>
                <a:lnTo>
                  <a:pt x="3155" y="2738"/>
                </a:lnTo>
                <a:lnTo>
                  <a:pt x="3155" y="2682"/>
                </a:lnTo>
                <a:lnTo>
                  <a:pt x="3090" y="2682"/>
                </a:lnTo>
                <a:lnTo>
                  <a:pt x="3090" y="2668"/>
                </a:lnTo>
                <a:lnTo>
                  <a:pt x="3080" y="2668"/>
                </a:lnTo>
                <a:lnTo>
                  <a:pt x="3080" y="2639"/>
                </a:lnTo>
                <a:lnTo>
                  <a:pt x="2992" y="2639"/>
                </a:lnTo>
                <a:lnTo>
                  <a:pt x="2992" y="2599"/>
                </a:lnTo>
                <a:lnTo>
                  <a:pt x="2970" y="2599"/>
                </a:lnTo>
                <a:lnTo>
                  <a:pt x="2970" y="2581"/>
                </a:lnTo>
                <a:lnTo>
                  <a:pt x="2967" y="2581"/>
                </a:lnTo>
                <a:lnTo>
                  <a:pt x="2967" y="2561"/>
                </a:lnTo>
                <a:lnTo>
                  <a:pt x="2933" y="2561"/>
                </a:lnTo>
                <a:lnTo>
                  <a:pt x="2933" y="2512"/>
                </a:lnTo>
                <a:lnTo>
                  <a:pt x="2922" y="2512"/>
                </a:lnTo>
                <a:lnTo>
                  <a:pt x="2922" y="2453"/>
                </a:lnTo>
                <a:lnTo>
                  <a:pt x="2897" y="2453"/>
                </a:lnTo>
                <a:lnTo>
                  <a:pt x="2897" y="2424"/>
                </a:lnTo>
                <a:lnTo>
                  <a:pt x="2889" y="2424"/>
                </a:lnTo>
                <a:lnTo>
                  <a:pt x="2889" y="2384"/>
                </a:lnTo>
                <a:lnTo>
                  <a:pt x="2858" y="2384"/>
                </a:lnTo>
                <a:lnTo>
                  <a:pt x="2858" y="2362"/>
                </a:lnTo>
                <a:lnTo>
                  <a:pt x="2851" y="2362"/>
                </a:lnTo>
                <a:lnTo>
                  <a:pt x="2851" y="2342"/>
                </a:lnTo>
                <a:lnTo>
                  <a:pt x="2700" y="2342"/>
                </a:lnTo>
                <a:lnTo>
                  <a:pt x="2700" y="2305"/>
                </a:lnTo>
                <a:lnTo>
                  <a:pt x="2683" y="2305"/>
                </a:lnTo>
                <a:lnTo>
                  <a:pt x="2683" y="2292"/>
                </a:lnTo>
                <a:lnTo>
                  <a:pt x="2670" y="2292"/>
                </a:lnTo>
                <a:lnTo>
                  <a:pt x="2670" y="2261"/>
                </a:lnTo>
                <a:lnTo>
                  <a:pt x="2658" y="2261"/>
                </a:lnTo>
                <a:lnTo>
                  <a:pt x="2658" y="2238"/>
                </a:lnTo>
                <a:lnTo>
                  <a:pt x="2641" y="2238"/>
                </a:lnTo>
                <a:lnTo>
                  <a:pt x="2641" y="2221"/>
                </a:lnTo>
                <a:lnTo>
                  <a:pt x="2584" y="2221"/>
                </a:lnTo>
                <a:lnTo>
                  <a:pt x="2584" y="2202"/>
                </a:lnTo>
                <a:lnTo>
                  <a:pt x="2573" y="2202"/>
                </a:lnTo>
                <a:lnTo>
                  <a:pt x="2573" y="2191"/>
                </a:lnTo>
                <a:lnTo>
                  <a:pt x="2564" y="2191"/>
                </a:lnTo>
                <a:lnTo>
                  <a:pt x="2564" y="2179"/>
                </a:lnTo>
                <a:lnTo>
                  <a:pt x="2551" y="2179"/>
                </a:lnTo>
                <a:lnTo>
                  <a:pt x="2551" y="2149"/>
                </a:lnTo>
                <a:lnTo>
                  <a:pt x="2511" y="2149"/>
                </a:lnTo>
                <a:lnTo>
                  <a:pt x="2511" y="2142"/>
                </a:lnTo>
                <a:lnTo>
                  <a:pt x="2481" y="2142"/>
                </a:lnTo>
                <a:lnTo>
                  <a:pt x="2481" y="2076"/>
                </a:lnTo>
                <a:lnTo>
                  <a:pt x="2435" y="2076"/>
                </a:lnTo>
                <a:lnTo>
                  <a:pt x="2435" y="2008"/>
                </a:lnTo>
                <a:lnTo>
                  <a:pt x="2421" y="2008"/>
                </a:lnTo>
                <a:lnTo>
                  <a:pt x="2421" y="1992"/>
                </a:lnTo>
                <a:lnTo>
                  <a:pt x="2409" y="1992"/>
                </a:lnTo>
                <a:lnTo>
                  <a:pt x="2409" y="1960"/>
                </a:lnTo>
                <a:lnTo>
                  <a:pt x="2391" y="1960"/>
                </a:lnTo>
                <a:lnTo>
                  <a:pt x="2391" y="1929"/>
                </a:lnTo>
                <a:lnTo>
                  <a:pt x="2377" y="1929"/>
                </a:lnTo>
                <a:lnTo>
                  <a:pt x="2377" y="1879"/>
                </a:lnTo>
                <a:lnTo>
                  <a:pt x="2280" y="1879"/>
                </a:lnTo>
                <a:lnTo>
                  <a:pt x="2280" y="1850"/>
                </a:lnTo>
                <a:lnTo>
                  <a:pt x="2230" y="1850"/>
                </a:lnTo>
                <a:lnTo>
                  <a:pt x="2230" y="1840"/>
                </a:lnTo>
                <a:lnTo>
                  <a:pt x="2214" y="1840"/>
                </a:lnTo>
                <a:lnTo>
                  <a:pt x="2214" y="1806"/>
                </a:lnTo>
                <a:lnTo>
                  <a:pt x="2085" y="1806"/>
                </a:lnTo>
                <a:lnTo>
                  <a:pt x="2085" y="1777"/>
                </a:lnTo>
                <a:lnTo>
                  <a:pt x="2073" y="1777"/>
                </a:lnTo>
                <a:lnTo>
                  <a:pt x="2073" y="1720"/>
                </a:lnTo>
                <a:lnTo>
                  <a:pt x="2051" y="1720"/>
                </a:lnTo>
                <a:lnTo>
                  <a:pt x="2051" y="1654"/>
                </a:lnTo>
                <a:lnTo>
                  <a:pt x="2041" y="1654"/>
                </a:lnTo>
                <a:lnTo>
                  <a:pt x="2041" y="1614"/>
                </a:lnTo>
                <a:lnTo>
                  <a:pt x="1959" y="1614"/>
                </a:lnTo>
                <a:lnTo>
                  <a:pt x="1959" y="1578"/>
                </a:lnTo>
                <a:lnTo>
                  <a:pt x="1935" y="1578"/>
                </a:lnTo>
                <a:lnTo>
                  <a:pt x="1935" y="1532"/>
                </a:lnTo>
                <a:lnTo>
                  <a:pt x="1905" y="1532"/>
                </a:lnTo>
                <a:lnTo>
                  <a:pt x="1905" y="1521"/>
                </a:lnTo>
                <a:lnTo>
                  <a:pt x="1874" y="1521"/>
                </a:lnTo>
                <a:lnTo>
                  <a:pt x="1874" y="1511"/>
                </a:lnTo>
                <a:lnTo>
                  <a:pt x="1865" y="1511"/>
                </a:lnTo>
                <a:lnTo>
                  <a:pt x="1865" y="1463"/>
                </a:lnTo>
                <a:lnTo>
                  <a:pt x="1841" y="1463"/>
                </a:lnTo>
                <a:lnTo>
                  <a:pt x="1841" y="1443"/>
                </a:lnTo>
                <a:lnTo>
                  <a:pt x="1835" y="1443"/>
                </a:lnTo>
                <a:lnTo>
                  <a:pt x="1835" y="1421"/>
                </a:lnTo>
                <a:lnTo>
                  <a:pt x="1802" y="1421"/>
                </a:lnTo>
                <a:lnTo>
                  <a:pt x="1802" y="1371"/>
                </a:lnTo>
                <a:lnTo>
                  <a:pt x="1793" y="1371"/>
                </a:lnTo>
                <a:lnTo>
                  <a:pt x="1793" y="1358"/>
                </a:lnTo>
                <a:lnTo>
                  <a:pt x="1777" y="1358"/>
                </a:lnTo>
                <a:lnTo>
                  <a:pt x="1777" y="1297"/>
                </a:lnTo>
                <a:lnTo>
                  <a:pt x="1768" y="1297"/>
                </a:lnTo>
                <a:cubicBezTo>
                  <a:pt x="1768" y="1297"/>
                  <a:pt x="1768" y="1278"/>
                  <a:pt x="1768" y="1277"/>
                </a:cubicBezTo>
                <a:cubicBezTo>
                  <a:pt x="1767" y="1276"/>
                  <a:pt x="1751" y="1277"/>
                  <a:pt x="1751" y="1277"/>
                </a:cubicBezTo>
                <a:lnTo>
                  <a:pt x="1751" y="1227"/>
                </a:lnTo>
                <a:lnTo>
                  <a:pt x="1733" y="1227"/>
                </a:lnTo>
                <a:lnTo>
                  <a:pt x="1733" y="1212"/>
                </a:lnTo>
                <a:lnTo>
                  <a:pt x="1723" y="1212"/>
                </a:lnTo>
                <a:lnTo>
                  <a:pt x="1723" y="1203"/>
                </a:lnTo>
                <a:lnTo>
                  <a:pt x="1705" y="1203"/>
                </a:lnTo>
                <a:lnTo>
                  <a:pt x="1705" y="1168"/>
                </a:lnTo>
                <a:lnTo>
                  <a:pt x="1694" y="1168"/>
                </a:lnTo>
                <a:lnTo>
                  <a:pt x="1694" y="1126"/>
                </a:lnTo>
                <a:lnTo>
                  <a:pt x="1689" y="1126"/>
                </a:lnTo>
                <a:lnTo>
                  <a:pt x="1689" y="1011"/>
                </a:lnTo>
                <a:lnTo>
                  <a:pt x="1570" y="1011"/>
                </a:lnTo>
                <a:lnTo>
                  <a:pt x="1570" y="973"/>
                </a:lnTo>
                <a:lnTo>
                  <a:pt x="1552" y="973"/>
                </a:lnTo>
                <a:lnTo>
                  <a:pt x="1552" y="944"/>
                </a:lnTo>
                <a:lnTo>
                  <a:pt x="1544" y="944"/>
                </a:lnTo>
                <a:lnTo>
                  <a:pt x="1544" y="898"/>
                </a:lnTo>
                <a:lnTo>
                  <a:pt x="1452" y="898"/>
                </a:lnTo>
                <a:lnTo>
                  <a:pt x="1440" y="898"/>
                </a:lnTo>
                <a:lnTo>
                  <a:pt x="1440" y="861"/>
                </a:lnTo>
                <a:lnTo>
                  <a:pt x="1366" y="861"/>
                </a:lnTo>
                <a:lnTo>
                  <a:pt x="1366" y="811"/>
                </a:lnTo>
                <a:lnTo>
                  <a:pt x="1351" y="811"/>
                </a:lnTo>
                <a:lnTo>
                  <a:pt x="1351" y="794"/>
                </a:lnTo>
                <a:lnTo>
                  <a:pt x="1250" y="794"/>
                </a:lnTo>
                <a:lnTo>
                  <a:pt x="1250" y="775"/>
                </a:lnTo>
                <a:lnTo>
                  <a:pt x="1230" y="775"/>
                </a:lnTo>
                <a:lnTo>
                  <a:pt x="1230" y="669"/>
                </a:lnTo>
                <a:lnTo>
                  <a:pt x="1100" y="669"/>
                </a:lnTo>
                <a:lnTo>
                  <a:pt x="1100" y="640"/>
                </a:lnTo>
                <a:lnTo>
                  <a:pt x="1058" y="640"/>
                </a:lnTo>
                <a:lnTo>
                  <a:pt x="1058" y="632"/>
                </a:lnTo>
                <a:lnTo>
                  <a:pt x="1043" y="632"/>
                </a:lnTo>
                <a:lnTo>
                  <a:pt x="1043" y="565"/>
                </a:lnTo>
                <a:lnTo>
                  <a:pt x="1026" y="565"/>
                </a:lnTo>
                <a:lnTo>
                  <a:pt x="1026" y="547"/>
                </a:lnTo>
                <a:lnTo>
                  <a:pt x="1009" y="547"/>
                </a:lnTo>
                <a:lnTo>
                  <a:pt x="1009" y="517"/>
                </a:lnTo>
                <a:lnTo>
                  <a:pt x="993" y="517"/>
                </a:lnTo>
                <a:lnTo>
                  <a:pt x="993" y="498"/>
                </a:lnTo>
                <a:lnTo>
                  <a:pt x="931" y="498"/>
                </a:lnTo>
                <a:lnTo>
                  <a:pt x="931" y="484"/>
                </a:lnTo>
                <a:lnTo>
                  <a:pt x="909" y="484"/>
                </a:lnTo>
                <a:lnTo>
                  <a:pt x="909" y="468"/>
                </a:lnTo>
                <a:lnTo>
                  <a:pt x="897" y="468"/>
                </a:lnTo>
                <a:lnTo>
                  <a:pt x="897" y="410"/>
                </a:lnTo>
                <a:lnTo>
                  <a:pt x="862" y="410"/>
                </a:lnTo>
                <a:lnTo>
                  <a:pt x="862" y="344"/>
                </a:lnTo>
                <a:lnTo>
                  <a:pt x="825" y="344"/>
                </a:lnTo>
                <a:lnTo>
                  <a:pt x="825" y="317"/>
                </a:lnTo>
                <a:lnTo>
                  <a:pt x="807" y="317"/>
                </a:lnTo>
                <a:lnTo>
                  <a:pt x="807" y="296"/>
                </a:lnTo>
                <a:lnTo>
                  <a:pt x="780" y="296"/>
                </a:lnTo>
                <a:lnTo>
                  <a:pt x="692" y="296"/>
                </a:lnTo>
                <a:lnTo>
                  <a:pt x="692" y="255"/>
                </a:lnTo>
                <a:lnTo>
                  <a:pt x="617" y="255"/>
                </a:lnTo>
                <a:lnTo>
                  <a:pt x="617" y="214"/>
                </a:lnTo>
                <a:lnTo>
                  <a:pt x="550" y="214"/>
                </a:lnTo>
                <a:lnTo>
                  <a:pt x="550" y="185"/>
                </a:lnTo>
                <a:lnTo>
                  <a:pt x="439" y="185"/>
                </a:lnTo>
                <a:lnTo>
                  <a:pt x="439" y="144"/>
                </a:lnTo>
                <a:lnTo>
                  <a:pt x="394" y="144"/>
                </a:lnTo>
                <a:lnTo>
                  <a:pt x="394" y="104"/>
                </a:lnTo>
                <a:lnTo>
                  <a:pt x="377" y="104"/>
                </a:lnTo>
                <a:lnTo>
                  <a:pt x="377" y="72"/>
                </a:lnTo>
                <a:lnTo>
                  <a:pt x="201" y="72"/>
                </a:lnTo>
                <a:cubicBezTo>
                  <a:pt x="201" y="72"/>
                  <a:pt x="204" y="57"/>
                  <a:pt x="201" y="57"/>
                </a:cubicBezTo>
                <a:lnTo>
                  <a:pt x="121" y="57"/>
                </a:lnTo>
                <a:lnTo>
                  <a:pt x="121" y="40"/>
                </a:lnTo>
                <a:lnTo>
                  <a:pt x="107" y="40"/>
                </a:lnTo>
                <a:lnTo>
                  <a:pt x="107" y="0"/>
                </a:lnTo>
                <a:lnTo>
                  <a:pt x="0" y="0"/>
                </a:lnTo>
              </a:path>
            </a:pathLst>
          </a:custGeom>
          <a:noFill/>
          <a:ln w="28575" cap="sq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Freeform 30"/>
          <p:cNvSpPr>
            <a:spLocks/>
          </p:cNvSpPr>
          <p:nvPr/>
        </p:nvSpPr>
        <p:spPr bwMode="auto">
          <a:xfrm>
            <a:off x="2838447" y="2068085"/>
            <a:ext cx="3644527" cy="2601955"/>
          </a:xfrm>
          <a:custGeom>
            <a:avLst/>
            <a:gdLst>
              <a:gd name="T0" fmla="*/ 0 w 3820"/>
              <a:gd name="T1" fmla="*/ 0 h 4026"/>
              <a:gd name="T2" fmla="*/ 137 w 3820"/>
              <a:gd name="T3" fmla="*/ 0 h 4026"/>
              <a:gd name="T4" fmla="*/ 137 w 3820"/>
              <a:gd name="T5" fmla="*/ 346 h 4026"/>
              <a:gd name="T6" fmla="*/ 147 w 3820"/>
              <a:gd name="T7" fmla="*/ 346 h 4026"/>
              <a:gd name="T8" fmla="*/ 147 w 3820"/>
              <a:gd name="T9" fmla="*/ 367 h 4026"/>
              <a:gd name="T10" fmla="*/ 297 w 3820"/>
              <a:gd name="T11" fmla="*/ 367 h 4026"/>
              <a:gd name="T12" fmla="*/ 297 w 3820"/>
              <a:gd name="T13" fmla="*/ 380 h 4026"/>
              <a:gd name="T14" fmla="*/ 311 w 3820"/>
              <a:gd name="T15" fmla="*/ 380 h 4026"/>
              <a:gd name="T16" fmla="*/ 311 w 3820"/>
              <a:gd name="T17" fmla="*/ 725 h 4026"/>
              <a:gd name="T18" fmla="*/ 547 w 3820"/>
              <a:gd name="T19" fmla="*/ 725 h 4026"/>
              <a:gd name="T20" fmla="*/ 547 w 3820"/>
              <a:gd name="T21" fmla="*/ 1095 h 4026"/>
              <a:gd name="T22" fmla="*/ 561 w 3820"/>
              <a:gd name="T23" fmla="*/ 1095 h 4026"/>
              <a:gd name="T24" fmla="*/ 561 w 3820"/>
              <a:gd name="T25" fmla="*/ 1464 h 4026"/>
              <a:gd name="T26" fmla="*/ 910 w 3820"/>
              <a:gd name="T27" fmla="*/ 1464 h 4026"/>
              <a:gd name="T28" fmla="*/ 910 w 3820"/>
              <a:gd name="T29" fmla="*/ 1817 h 4026"/>
              <a:gd name="T30" fmla="*/ 926 w 3820"/>
              <a:gd name="T31" fmla="*/ 1817 h 4026"/>
              <a:gd name="T32" fmla="*/ 926 w 3820"/>
              <a:gd name="T33" fmla="*/ 1835 h 4026"/>
              <a:gd name="T34" fmla="*/ 985 w 3820"/>
              <a:gd name="T35" fmla="*/ 1835 h 4026"/>
              <a:gd name="T36" fmla="*/ 985 w 3820"/>
              <a:gd name="T37" fmla="*/ 2180 h 4026"/>
              <a:gd name="T38" fmla="*/ 1000 w 3820"/>
              <a:gd name="T39" fmla="*/ 2180 h 4026"/>
              <a:gd name="T40" fmla="*/ 1000 w 3820"/>
              <a:gd name="T41" fmla="*/ 2190 h 4026"/>
              <a:gd name="T42" fmla="*/ 1072 w 3820"/>
              <a:gd name="T43" fmla="*/ 2190 h 4026"/>
              <a:gd name="T44" fmla="*/ 1072 w 3820"/>
              <a:gd name="T45" fmla="*/ 2543 h 4026"/>
              <a:gd name="T46" fmla="*/ 1084 w 3820"/>
              <a:gd name="T47" fmla="*/ 2543 h 4026"/>
              <a:gd name="T48" fmla="*/ 1084 w 3820"/>
              <a:gd name="T49" fmla="*/ 2562 h 4026"/>
              <a:gd name="T50" fmla="*/ 1395 w 3820"/>
              <a:gd name="T51" fmla="*/ 2562 h 4026"/>
              <a:gd name="T52" fmla="*/ 1395 w 3820"/>
              <a:gd name="T53" fmla="*/ 2932 h 4026"/>
              <a:gd name="T54" fmla="*/ 2043 w 3820"/>
              <a:gd name="T55" fmla="*/ 2932 h 4026"/>
              <a:gd name="T56" fmla="*/ 2043 w 3820"/>
              <a:gd name="T57" fmla="*/ 3286 h 4026"/>
              <a:gd name="T58" fmla="*/ 2054 w 3820"/>
              <a:gd name="T59" fmla="*/ 3286 h 4026"/>
              <a:gd name="T60" fmla="*/ 2054 w 3820"/>
              <a:gd name="T61" fmla="*/ 3303 h 4026"/>
              <a:gd name="T62" fmla="*/ 2349 w 3820"/>
              <a:gd name="T63" fmla="*/ 3303 h 4026"/>
              <a:gd name="T64" fmla="*/ 2349 w 3820"/>
              <a:gd name="T65" fmla="*/ 3649 h 4026"/>
              <a:gd name="T66" fmla="*/ 2370 w 3820"/>
              <a:gd name="T67" fmla="*/ 3649 h 4026"/>
              <a:gd name="T68" fmla="*/ 2370 w 3820"/>
              <a:gd name="T69" fmla="*/ 3661 h 4026"/>
              <a:gd name="T70" fmla="*/ 3378 w 3820"/>
              <a:gd name="T71" fmla="*/ 3661 h 4026"/>
              <a:gd name="T72" fmla="*/ 3378 w 3820"/>
              <a:gd name="T73" fmla="*/ 4011 h 4026"/>
              <a:gd name="T74" fmla="*/ 3385 w 3820"/>
              <a:gd name="T75" fmla="*/ 4011 h 4026"/>
              <a:gd name="T76" fmla="*/ 3385 w 3820"/>
              <a:gd name="T77" fmla="*/ 4026 h 4026"/>
              <a:gd name="T78" fmla="*/ 3820 w 3820"/>
              <a:gd name="T79" fmla="*/ 4026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20" h="4026">
                <a:moveTo>
                  <a:pt x="0" y="0"/>
                </a:moveTo>
                <a:lnTo>
                  <a:pt x="137" y="0"/>
                </a:lnTo>
                <a:lnTo>
                  <a:pt x="137" y="346"/>
                </a:lnTo>
                <a:lnTo>
                  <a:pt x="147" y="346"/>
                </a:lnTo>
                <a:lnTo>
                  <a:pt x="147" y="367"/>
                </a:lnTo>
                <a:lnTo>
                  <a:pt x="297" y="367"/>
                </a:lnTo>
                <a:lnTo>
                  <a:pt x="297" y="380"/>
                </a:lnTo>
                <a:lnTo>
                  <a:pt x="311" y="380"/>
                </a:lnTo>
                <a:lnTo>
                  <a:pt x="311" y="725"/>
                </a:lnTo>
                <a:lnTo>
                  <a:pt x="547" y="725"/>
                </a:lnTo>
                <a:lnTo>
                  <a:pt x="547" y="1095"/>
                </a:lnTo>
                <a:lnTo>
                  <a:pt x="561" y="1095"/>
                </a:lnTo>
                <a:lnTo>
                  <a:pt x="561" y="1464"/>
                </a:lnTo>
                <a:cubicBezTo>
                  <a:pt x="561" y="1465"/>
                  <a:pt x="910" y="1464"/>
                  <a:pt x="910" y="1464"/>
                </a:cubicBezTo>
                <a:lnTo>
                  <a:pt x="910" y="1817"/>
                </a:lnTo>
                <a:lnTo>
                  <a:pt x="926" y="1817"/>
                </a:lnTo>
                <a:lnTo>
                  <a:pt x="926" y="1835"/>
                </a:lnTo>
                <a:lnTo>
                  <a:pt x="985" y="1835"/>
                </a:lnTo>
                <a:lnTo>
                  <a:pt x="985" y="2180"/>
                </a:lnTo>
                <a:lnTo>
                  <a:pt x="1000" y="2180"/>
                </a:lnTo>
                <a:lnTo>
                  <a:pt x="1000" y="2190"/>
                </a:lnTo>
                <a:lnTo>
                  <a:pt x="1072" y="2190"/>
                </a:lnTo>
                <a:lnTo>
                  <a:pt x="1072" y="2543"/>
                </a:lnTo>
                <a:lnTo>
                  <a:pt x="1084" y="2543"/>
                </a:lnTo>
                <a:lnTo>
                  <a:pt x="1084" y="2562"/>
                </a:lnTo>
                <a:lnTo>
                  <a:pt x="1395" y="2562"/>
                </a:lnTo>
                <a:lnTo>
                  <a:pt x="1395" y="2932"/>
                </a:lnTo>
                <a:lnTo>
                  <a:pt x="2043" y="2932"/>
                </a:lnTo>
                <a:lnTo>
                  <a:pt x="2043" y="3286"/>
                </a:lnTo>
                <a:lnTo>
                  <a:pt x="2054" y="3286"/>
                </a:lnTo>
                <a:lnTo>
                  <a:pt x="2054" y="3303"/>
                </a:lnTo>
                <a:lnTo>
                  <a:pt x="2349" y="3303"/>
                </a:lnTo>
                <a:lnTo>
                  <a:pt x="2349" y="3649"/>
                </a:lnTo>
                <a:lnTo>
                  <a:pt x="2370" y="3649"/>
                </a:lnTo>
                <a:lnTo>
                  <a:pt x="2370" y="3661"/>
                </a:lnTo>
                <a:lnTo>
                  <a:pt x="3378" y="3661"/>
                </a:lnTo>
                <a:lnTo>
                  <a:pt x="3378" y="4011"/>
                </a:lnTo>
                <a:lnTo>
                  <a:pt x="3385" y="4011"/>
                </a:lnTo>
                <a:lnTo>
                  <a:pt x="3385" y="4026"/>
                </a:lnTo>
                <a:lnTo>
                  <a:pt x="3820" y="4026"/>
                </a:lnTo>
              </a:path>
            </a:pathLst>
          </a:custGeom>
          <a:noFill/>
          <a:ln w="28575" cap="sq">
            <a:solidFill>
              <a:srgbClr val="CC0000"/>
            </a:solidFill>
            <a:prstDash val="solid"/>
            <a:miter lim="800000"/>
            <a:headEnd/>
            <a:tailEnd/>
          </a:ln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Freeform 31"/>
          <p:cNvSpPr>
            <a:spLocks/>
          </p:cNvSpPr>
          <p:nvPr/>
        </p:nvSpPr>
        <p:spPr bwMode="auto">
          <a:xfrm>
            <a:off x="2838446" y="2068085"/>
            <a:ext cx="4141598" cy="2577713"/>
          </a:xfrm>
          <a:custGeom>
            <a:avLst/>
            <a:gdLst>
              <a:gd name="T0" fmla="*/ 4340 w 4340"/>
              <a:gd name="T1" fmla="*/ 3988 h 3988"/>
              <a:gd name="T2" fmla="*/ 4211 w 4340"/>
              <a:gd name="T3" fmla="*/ 3988 h 3988"/>
              <a:gd name="T4" fmla="*/ 4211 w 4340"/>
              <a:gd name="T5" fmla="*/ 3577 h 3988"/>
              <a:gd name="T6" fmla="*/ 3246 w 4340"/>
              <a:gd name="T7" fmla="*/ 3577 h 3988"/>
              <a:gd name="T8" fmla="*/ 3246 w 4340"/>
              <a:gd name="T9" fmla="*/ 3300 h 3988"/>
              <a:gd name="T10" fmla="*/ 2700 w 4340"/>
              <a:gd name="T11" fmla="*/ 3300 h 3988"/>
              <a:gd name="T12" fmla="*/ 2700 w 4340"/>
              <a:gd name="T13" fmla="*/ 3028 h 3988"/>
              <a:gd name="T14" fmla="*/ 2467 w 4340"/>
              <a:gd name="T15" fmla="*/ 3028 h 3988"/>
              <a:gd name="T16" fmla="*/ 2467 w 4340"/>
              <a:gd name="T17" fmla="*/ 2752 h 3988"/>
              <a:gd name="T18" fmla="*/ 2296 w 4340"/>
              <a:gd name="T19" fmla="*/ 2752 h 3988"/>
              <a:gd name="T20" fmla="*/ 2296 w 4340"/>
              <a:gd name="T21" fmla="*/ 2469 h 3988"/>
              <a:gd name="T22" fmla="*/ 2229 w 4340"/>
              <a:gd name="T23" fmla="*/ 2469 h 3988"/>
              <a:gd name="T24" fmla="*/ 2229 w 4340"/>
              <a:gd name="T25" fmla="*/ 2451 h 3988"/>
              <a:gd name="T26" fmla="*/ 2218 w 4340"/>
              <a:gd name="T27" fmla="*/ 2451 h 3988"/>
              <a:gd name="T28" fmla="*/ 2218 w 4340"/>
              <a:gd name="T29" fmla="*/ 2206 h 3988"/>
              <a:gd name="T30" fmla="*/ 2218 w 4340"/>
              <a:gd name="T31" fmla="*/ 2192 h 3988"/>
              <a:gd name="T32" fmla="*/ 1393 w 4340"/>
              <a:gd name="T33" fmla="*/ 2192 h 3988"/>
              <a:gd name="T34" fmla="*/ 1393 w 4340"/>
              <a:gd name="T35" fmla="*/ 1914 h 3988"/>
              <a:gd name="T36" fmla="*/ 1177 w 4340"/>
              <a:gd name="T37" fmla="*/ 1914 h 3988"/>
              <a:gd name="T38" fmla="*/ 1177 w 4340"/>
              <a:gd name="T39" fmla="*/ 1649 h 3988"/>
              <a:gd name="T40" fmla="*/ 1132 w 4340"/>
              <a:gd name="T41" fmla="*/ 1649 h 3988"/>
              <a:gd name="T42" fmla="*/ 1132 w 4340"/>
              <a:gd name="T43" fmla="*/ 1367 h 3988"/>
              <a:gd name="T44" fmla="*/ 794 w 4340"/>
              <a:gd name="T45" fmla="*/ 1367 h 3988"/>
              <a:gd name="T46" fmla="*/ 794 w 4340"/>
              <a:gd name="T47" fmla="*/ 815 h 3988"/>
              <a:gd name="T48" fmla="*/ 765 w 4340"/>
              <a:gd name="T49" fmla="*/ 815 h 3988"/>
              <a:gd name="T50" fmla="*/ 765 w 4340"/>
              <a:gd name="T51" fmla="*/ 547 h 3988"/>
              <a:gd name="T52" fmla="*/ 294 w 4340"/>
              <a:gd name="T53" fmla="*/ 547 h 3988"/>
              <a:gd name="T54" fmla="*/ 294 w 4340"/>
              <a:gd name="T55" fmla="*/ 269 h 3988"/>
              <a:gd name="T56" fmla="*/ 121 w 4340"/>
              <a:gd name="T57" fmla="*/ 269 h 3988"/>
              <a:gd name="T58" fmla="*/ 121 w 4340"/>
              <a:gd name="T59" fmla="*/ 0 h 3988"/>
              <a:gd name="T60" fmla="*/ 0 w 4340"/>
              <a:gd name="T61" fmla="*/ 0 h 3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40" h="3988">
                <a:moveTo>
                  <a:pt x="4340" y="3988"/>
                </a:moveTo>
                <a:cubicBezTo>
                  <a:pt x="4337" y="3987"/>
                  <a:pt x="4211" y="3988"/>
                  <a:pt x="4211" y="3988"/>
                </a:cubicBezTo>
                <a:lnTo>
                  <a:pt x="4211" y="3577"/>
                </a:lnTo>
                <a:lnTo>
                  <a:pt x="3246" y="3577"/>
                </a:lnTo>
                <a:lnTo>
                  <a:pt x="3246" y="3300"/>
                </a:lnTo>
                <a:lnTo>
                  <a:pt x="2700" y="3300"/>
                </a:lnTo>
                <a:lnTo>
                  <a:pt x="2700" y="3028"/>
                </a:lnTo>
                <a:lnTo>
                  <a:pt x="2467" y="3028"/>
                </a:lnTo>
                <a:lnTo>
                  <a:pt x="2467" y="2752"/>
                </a:lnTo>
                <a:lnTo>
                  <a:pt x="2296" y="2752"/>
                </a:lnTo>
                <a:lnTo>
                  <a:pt x="2296" y="2469"/>
                </a:lnTo>
                <a:lnTo>
                  <a:pt x="2229" y="2469"/>
                </a:lnTo>
                <a:lnTo>
                  <a:pt x="2229" y="2451"/>
                </a:lnTo>
                <a:lnTo>
                  <a:pt x="2218" y="2451"/>
                </a:lnTo>
                <a:lnTo>
                  <a:pt x="2218" y="2206"/>
                </a:lnTo>
                <a:lnTo>
                  <a:pt x="2218" y="2192"/>
                </a:lnTo>
                <a:lnTo>
                  <a:pt x="1393" y="2192"/>
                </a:lnTo>
                <a:lnTo>
                  <a:pt x="1393" y="1914"/>
                </a:lnTo>
                <a:lnTo>
                  <a:pt x="1177" y="1914"/>
                </a:lnTo>
                <a:lnTo>
                  <a:pt x="1177" y="1649"/>
                </a:lnTo>
                <a:lnTo>
                  <a:pt x="1132" y="1649"/>
                </a:lnTo>
                <a:lnTo>
                  <a:pt x="1132" y="1367"/>
                </a:lnTo>
                <a:lnTo>
                  <a:pt x="794" y="1367"/>
                </a:lnTo>
                <a:lnTo>
                  <a:pt x="794" y="815"/>
                </a:lnTo>
                <a:lnTo>
                  <a:pt x="765" y="815"/>
                </a:lnTo>
                <a:lnTo>
                  <a:pt x="765" y="547"/>
                </a:lnTo>
                <a:lnTo>
                  <a:pt x="294" y="547"/>
                </a:lnTo>
                <a:lnTo>
                  <a:pt x="294" y="269"/>
                </a:lnTo>
                <a:lnTo>
                  <a:pt x="121" y="269"/>
                </a:lnTo>
                <a:lnTo>
                  <a:pt x="121" y="0"/>
                </a:ln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CC0000"/>
            </a:solidFill>
            <a:prstDash val="dash"/>
            <a:miter lim="800000"/>
            <a:headEnd/>
            <a:tailEnd/>
          </a:ln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497249" y="1989666"/>
            <a:ext cx="181140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497249" y="2559080"/>
            <a:ext cx="181140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497249" y="3128493"/>
            <a:ext cx="181140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0.6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497249" y="3697907"/>
            <a:ext cx="181140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0.4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497249" y="4267319"/>
            <a:ext cx="181140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0.2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606253" y="4836733"/>
            <a:ext cx="72136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 rot="16200000">
            <a:off x="770454" y="3413199"/>
            <a:ext cx="2847067" cy="15683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 estimate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838446" y="5173494"/>
            <a:ext cx="6998763" cy="15683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(months)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802377" y="4994794"/>
            <a:ext cx="72136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39215" y="4994794"/>
            <a:ext cx="72136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839622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378446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19623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458447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95284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534111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42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072935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609773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148598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687422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226248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9765073" y="4994794"/>
            <a:ext cx="144271" cy="1568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19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</a:t>
            </a:r>
            <a:endParaRPr kumimoji="0" lang="en-US" sz="1019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2760105" y="2068085"/>
            <a:ext cx="78618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2760105" y="2637768"/>
            <a:ext cx="78618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2760105" y="3207450"/>
            <a:ext cx="78618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2760105" y="3777133"/>
            <a:ext cx="78618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Line 10"/>
          <p:cNvSpPr>
            <a:spLocks noChangeShapeType="1"/>
          </p:cNvSpPr>
          <p:nvPr/>
        </p:nvSpPr>
        <p:spPr bwMode="auto">
          <a:xfrm>
            <a:off x="2760105" y="4346816"/>
            <a:ext cx="78618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Line 11"/>
          <p:cNvSpPr>
            <a:spLocks noChangeShapeType="1"/>
          </p:cNvSpPr>
          <p:nvPr/>
        </p:nvSpPr>
        <p:spPr bwMode="auto">
          <a:xfrm>
            <a:off x="2760105" y="4915152"/>
            <a:ext cx="78618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Line 12"/>
          <p:cNvSpPr>
            <a:spLocks noChangeShapeType="1"/>
          </p:cNvSpPr>
          <p:nvPr/>
        </p:nvSpPr>
        <p:spPr bwMode="auto">
          <a:xfrm flipV="1">
            <a:off x="2838446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Line 13"/>
          <p:cNvSpPr>
            <a:spLocks noChangeShapeType="1"/>
          </p:cNvSpPr>
          <p:nvPr/>
        </p:nvSpPr>
        <p:spPr bwMode="auto">
          <a:xfrm flipV="1">
            <a:off x="3375282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Line 14"/>
          <p:cNvSpPr>
            <a:spLocks noChangeShapeType="1"/>
          </p:cNvSpPr>
          <p:nvPr/>
        </p:nvSpPr>
        <p:spPr bwMode="auto">
          <a:xfrm flipV="1">
            <a:off x="3914109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Line 15"/>
          <p:cNvSpPr>
            <a:spLocks noChangeShapeType="1"/>
          </p:cNvSpPr>
          <p:nvPr/>
        </p:nvSpPr>
        <p:spPr bwMode="auto">
          <a:xfrm flipV="1">
            <a:off x="4452934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Line 16"/>
          <p:cNvSpPr>
            <a:spLocks noChangeShapeType="1"/>
          </p:cNvSpPr>
          <p:nvPr/>
        </p:nvSpPr>
        <p:spPr bwMode="auto">
          <a:xfrm flipV="1">
            <a:off x="4991759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5530583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Line 18"/>
          <p:cNvSpPr>
            <a:spLocks noChangeShapeType="1"/>
          </p:cNvSpPr>
          <p:nvPr/>
        </p:nvSpPr>
        <p:spPr bwMode="auto">
          <a:xfrm flipV="1">
            <a:off x="6067421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Line 19"/>
          <p:cNvSpPr>
            <a:spLocks noChangeShapeType="1"/>
          </p:cNvSpPr>
          <p:nvPr/>
        </p:nvSpPr>
        <p:spPr bwMode="auto">
          <a:xfrm flipV="1">
            <a:off x="6606246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Line 20"/>
          <p:cNvSpPr>
            <a:spLocks noChangeShapeType="1"/>
          </p:cNvSpPr>
          <p:nvPr/>
        </p:nvSpPr>
        <p:spPr bwMode="auto">
          <a:xfrm flipV="1">
            <a:off x="7145071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 flipV="1">
            <a:off x="7681908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Line 22"/>
          <p:cNvSpPr>
            <a:spLocks noChangeShapeType="1"/>
          </p:cNvSpPr>
          <p:nvPr/>
        </p:nvSpPr>
        <p:spPr bwMode="auto">
          <a:xfrm flipV="1">
            <a:off x="8220733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Line 23"/>
          <p:cNvSpPr>
            <a:spLocks noChangeShapeType="1"/>
          </p:cNvSpPr>
          <p:nvPr/>
        </p:nvSpPr>
        <p:spPr bwMode="auto">
          <a:xfrm flipV="1">
            <a:off x="8759558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Line 24"/>
          <p:cNvSpPr>
            <a:spLocks noChangeShapeType="1"/>
          </p:cNvSpPr>
          <p:nvPr/>
        </p:nvSpPr>
        <p:spPr bwMode="auto">
          <a:xfrm flipV="1">
            <a:off x="9298384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Line 25"/>
          <p:cNvSpPr>
            <a:spLocks noChangeShapeType="1"/>
          </p:cNvSpPr>
          <p:nvPr/>
        </p:nvSpPr>
        <p:spPr bwMode="auto">
          <a:xfrm flipV="1">
            <a:off x="9837208" y="4915153"/>
            <a:ext cx="0" cy="78112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Freeform 5"/>
          <p:cNvSpPr>
            <a:spLocks/>
          </p:cNvSpPr>
          <p:nvPr/>
        </p:nvSpPr>
        <p:spPr bwMode="auto">
          <a:xfrm>
            <a:off x="2838446" y="2068085"/>
            <a:ext cx="6998763" cy="2847067"/>
          </a:xfrm>
          <a:custGeom>
            <a:avLst/>
            <a:gdLst>
              <a:gd name="T0" fmla="*/ 0 w 7334"/>
              <a:gd name="T1" fmla="*/ 0 h 4405"/>
              <a:gd name="T2" fmla="*/ 0 w 7334"/>
              <a:gd name="T3" fmla="*/ 4405 h 4405"/>
              <a:gd name="T4" fmla="*/ 7334 w 7334"/>
              <a:gd name="T5" fmla="*/ 4405 h 4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34" h="4405">
                <a:moveTo>
                  <a:pt x="0" y="0"/>
                </a:moveTo>
                <a:lnTo>
                  <a:pt x="0" y="4405"/>
                </a:lnTo>
                <a:lnTo>
                  <a:pt x="7334" y="4405"/>
                </a:lnTo>
              </a:path>
            </a:pathLst>
          </a:custGeom>
          <a:noFill/>
          <a:ln w="285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74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114802" y="1956157"/>
            <a:ext cx="1962397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65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 (secondary endpoint)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5E00F-5027-4704-B322-6A4AAA04123F}"/>
              </a:ext>
            </a:extLst>
          </p:cNvPr>
          <p:cNvSpPr txBox="1"/>
          <p:nvPr/>
        </p:nvSpPr>
        <p:spPr bwMode="auto">
          <a:xfrm>
            <a:off x="4612989" y="4670635"/>
            <a:ext cx="531134" cy="22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2412" tIns="52412" rIns="52412" bIns="52412" rtlCol="0" anchor="ctr">
            <a:noAutofit/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19.0</a:t>
            </a:r>
            <a:endParaRPr kumimoji="0" lang="en-GB" sz="1165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96EACCF-3198-4139-8F81-07C8A71C93A3}"/>
              </a:ext>
            </a:extLst>
          </p:cNvPr>
          <p:cNvSpPr txBox="1"/>
          <p:nvPr/>
        </p:nvSpPr>
        <p:spPr bwMode="auto">
          <a:xfrm>
            <a:off x="3827503" y="4670635"/>
            <a:ext cx="531134" cy="22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2412" tIns="52412" rIns="52412" bIns="52412" rtlCol="0" anchor="ctr">
            <a:noAutofit/>
          </a:bodyPr>
          <a:lstStyle/>
          <a:p>
            <a:pPr marL="0" marR="0" lvl="0" indent="0" algn="l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10.7</a:t>
            </a:r>
            <a:endParaRPr kumimoji="0" lang="en-GB" sz="1165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3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B23D-8BC3-4BA7-8C30-979B34AF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33509"/>
            <a:ext cx="9404723" cy="1400530"/>
          </a:xfrm>
        </p:spPr>
        <p:txBody>
          <a:bodyPr/>
          <a:lstStyle/>
          <a:p>
            <a:r>
              <a:rPr lang="en-US" sz="3600" dirty="0"/>
              <a:t>BEACON CRC: </a:t>
            </a:r>
            <a:r>
              <a:rPr lang="en-US" sz="3600" dirty="0" err="1"/>
              <a:t>Encorafenib</a:t>
            </a:r>
            <a:r>
              <a:rPr lang="en-US" sz="3600" dirty="0"/>
              <a:t> and cetuximab with or without </a:t>
            </a:r>
            <a:r>
              <a:rPr lang="en-US" sz="3600" dirty="0" err="1"/>
              <a:t>binimetinib</a:t>
            </a:r>
            <a:r>
              <a:rPr lang="en-US" sz="3600" dirty="0"/>
              <a:t> for mCRC with BRAF V600E mutation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85E553-B9F2-4C1D-AD19-2D6E6DF717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4159" y="2494008"/>
          <a:ext cx="8885694" cy="298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330">
                  <a:extLst>
                    <a:ext uri="{9D8B030D-6E8A-4147-A177-3AD203B41FA5}">
                      <a16:colId xmlns:a16="http://schemas.microsoft.com/office/drawing/2014/main" val="3958086467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3989626878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367463325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829489242"/>
                    </a:ext>
                  </a:extLst>
                </a:gridCol>
              </a:tblGrid>
              <a:tr h="6897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E/C/B</a:t>
                      </a:r>
                    </a:p>
                    <a:p>
                      <a:pPr algn="ctr"/>
                      <a:r>
                        <a:rPr lang="en-US" dirty="0"/>
                        <a:t>(n=224)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E/C</a:t>
                      </a:r>
                    </a:p>
                    <a:p>
                      <a:pPr algn="ctr"/>
                      <a:r>
                        <a:rPr lang="en-US" dirty="0"/>
                        <a:t>(n=220)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Irinotecan or FOLFIRI plus C</a:t>
                      </a:r>
                    </a:p>
                    <a:p>
                      <a:pPr algn="ctr"/>
                      <a:r>
                        <a:rPr lang="en-US" dirty="0"/>
                        <a:t>(n=221)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48166906"/>
                  </a:ext>
                </a:extLst>
              </a:tr>
              <a:tr h="6897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470998"/>
                  </a:ext>
                </a:extLst>
              </a:tr>
              <a:tr h="68971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 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8.4 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 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80501"/>
                  </a:ext>
                </a:extLst>
              </a:tr>
              <a:tr h="6897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HR </a:t>
                      </a:r>
                    </a:p>
                    <a:p>
                      <a:pPr algn="ctr"/>
                      <a:r>
                        <a:rPr lang="en-US" dirty="0"/>
                        <a:t>(p-value)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0.52</a:t>
                      </a:r>
                    </a:p>
                    <a:p>
                      <a:pPr algn="ctr"/>
                      <a:r>
                        <a:rPr lang="en-US" dirty="0"/>
                        <a:t>(&lt;0.0001)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 </a:t>
                      </a:r>
                    </a:p>
                    <a:p>
                      <a:pPr algn="ctr"/>
                      <a:r>
                        <a:rPr lang="en-US" dirty="0"/>
                        <a:t>(0.0003)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4922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92F2F6-A295-4A36-97CE-9926BA68E999}"/>
              </a:ext>
            </a:extLst>
          </p:cNvPr>
          <p:cNvSpPr txBox="1"/>
          <p:nvPr/>
        </p:nvSpPr>
        <p:spPr>
          <a:xfrm>
            <a:off x="892629" y="6237514"/>
            <a:ext cx="789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Kopetz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 al.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Proc ESMO World Congress GI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2019; Abstract LBA-006.</a:t>
            </a:r>
          </a:p>
        </p:txBody>
      </p:sp>
    </p:spTree>
    <p:extLst>
      <p:ext uri="{BB962C8B-B14F-4D97-AF65-F5344CB8AC3E}">
        <p14:creationId xmlns:p14="http://schemas.microsoft.com/office/powerpoint/2010/main" val="29230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2507-DF18-417B-BCC2-98164590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729" y="440461"/>
            <a:ext cx="8229600" cy="606669"/>
          </a:xfrm>
        </p:spPr>
        <p:txBody>
          <a:bodyPr/>
          <a:lstStyle/>
          <a:p>
            <a:r>
              <a:rPr lang="en-US" sz="2800" dirty="0"/>
              <a:t>A 45 </a:t>
            </a:r>
            <a:r>
              <a:rPr lang="en-US" sz="2800" dirty="0" err="1"/>
              <a:t>yo</a:t>
            </a:r>
            <a:r>
              <a:rPr lang="en-US" sz="2800" dirty="0"/>
              <a:t> woman with BRAF-mutated mCRC who progressed on first-line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10653-97AB-4530-9C48-3600D3A7B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45017"/>
            <a:ext cx="8153400" cy="741829"/>
          </a:xfrm>
        </p:spPr>
        <p:txBody>
          <a:bodyPr>
            <a:normAutofit/>
          </a:bodyPr>
          <a:lstStyle/>
          <a:p>
            <a:r>
              <a:rPr lang="en-US" sz="2400" dirty="0"/>
              <a:t>Cetuximab plus </a:t>
            </a:r>
            <a:r>
              <a:rPr lang="en-US" sz="2400" dirty="0" err="1"/>
              <a:t>encorafenib</a:t>
            </a:r>
            <a:r>
              <a:rPr lang="en-US" sz="2400" dirty="0"/>
              <a:t> plus </a:t>
            </a:r>
            <a:r>
              <a:rPr lang="en-US" sz="2400" dirty="0" err="1"/>
              <a:t>binimetinib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5558D-08BF-4E84-A88F-D32B161F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4AB76-B76B-4E41-BDA3-027D36E6EBE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5AA0F5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AA0F5">
                  <a:lumMod val="2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B0E8133-ADF2-4282-ABFE-28C6B79F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49" y="2796810"/>
            <a:ext cx="7448980" cy="377899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EA03350-B4C8-4661-9C9F-CF61D81D2913}"/>
              </a:ext>
            </a:extLst>
          </p:cNvPr>
          <p:cNvSpPr txBox="1"/>
          <p:nvPr/>
        </p:nvSpPr>
        <p:spPr>
          <a:xfrm>
            <a:off x="2214453" y="2436759"/>
            <a:ext cx="21872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Baseline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8DD693-565D-4EB5-82FE-F8DA5B54BB81}"/>
              </a:ext>
            </a:extLst>
          </p:cNvPr>
          <p:cNvSpPr txBox="1"/>
          <p:nvPr/>
        </p:nvSpPr>
        <p:spPr>
          <a:xfrm>
            <a:off x="4634922" y="2436759"/>
            <a:ext cx="2348584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Months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7234FC-A940-4043-938C-1D604FC36F4F}"/>
              </a:ext>
            </a:extLst>
          </p:cNvPr>
          <p:cNvSpPr txBox="1"/>
          <p:nvPr/>
        </p:nvSpPr>
        <p:spPr>
          <a:xfrm>
            <a:off x="7288644" y="2436759"/>
            <a:ext cx="2348584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Months</a:t>
            </a:r>
          </a:p>
        </p:txBody>
      </p:sp>
    </p:spTree>
    <p:extLst>
      <p:ext uri="{BB962C8B-B14F-4D97-AF65-F5344CB8AC3E}">
        <p14:creationId xmlns:p14="http://schemas.microsoft.com/office/powerpoint/2010/main" val="27188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13A8-AA93-426B-87B1-3C9C3797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487258"/>
            <a:ext cx="9404723" cy="1400530"/>
          </a:xfrm>
        </p:spPr>
        <p:txBody>
          <a:bodyPr/>
          <a:lstStyle/>
          <a:p>
            <a:r>
              <a:rPr lang="en-US" dirty="0"/>
              <a:t>TAS-102 and regorafenib as later- line therapies</a:t>
            </a:r>
          </a:p>
        </p:txBody>
      </p:sp>
    </p:spTree>
    <p:extLst>
      <p:ext uri="{BB962C8B-B14F-4D97-AF65-F5344CB8AC3E}">
        <p14:creationId xmlns:p14="http://schemas.microsoft.com/office/powerpoint/2010/main" val="4477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5184993" y="4843037"/>
            <a:ext cx="1252678" cy="65605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887461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S PGothic" pitchFamily="34" charset="-128"/>
                <a:cs typeface="+mn-cs"/>
              </a:rPr>
              <a:t>Inhibits </a:t>
            </a:r>
          </a:p>
          <a:p>
            <a:pPr marL="0" marR="0" lvl="0" indent="0" algn="ctr" defTabSz="887461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S PGothic" pitchFamily="34" charset="-128"/>
                <a:cs typeface="+mn-cs"/>
              </a:rPr>
              <a:t>angiogenesis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MS PGothic" pitchFamily="34" charset="-128"/>
              <a:cs typeface="+mn-cs"/>
            </a:endParaRPr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3271548" y="4843037"/>
            <a:ext cx="1697515" cy="65605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887461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S PGothic" pitchFamily="34" charset="-128"/>
                <a:cs typeface="+mn-cs"/>
              </a:rPr>
              <a:t>Inhibits tumor microenvironment signaling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MS PGothic" pitchFamily="34" charset="-128"/>
              <a:cs typeface="+mn-cs"/>
            </a:endParaRPr>
          </a:p>
        </p:txBody>
      </p:sp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1906047" y="4843037"/>
            <a:ext cx="1134194" cy="65605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887461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MS PGothic" pitchFamily="34" charset="-128"/>
                <a:cs typeface="+mn-cs"/>
              </a:rPr>
              <a:t>Inhibits tumor cell proliferation </a:t>
            </a:r>
            <a:endParaRPr kumimoji="0" lang="it-IT" sz="11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E35A-D379-4D53-813C-73D0CFA2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Wilhelm SM, et al. In</a:t>
            </a:r>
            <a:r>
              <a:rPr kumimoji="0" lang="da-DK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 J Cancer</a:t>
            </a:r>
            <a:r>
              <a:rPr kumimoji="0" lang="da-DK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2011;129:245-255; 2. Mross K, et al. </a:t>
            </a:r>
            <a:r>
              <a:rPr kumimoji="0" lang="da-DK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Clin Cancer Res. </a:t>
            </a:r>
            <a:r>
              <a:rPr kumimoji="0" lang="da-DK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2012;18:2658-2667; 3. Strumberg D, Schultheis B. </a:t>
            </a:r>
            <a:r>
              <a:rPr kumimoji="0" lang="da-DK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Expert Opin Invest Drugs</a:t>
            </a:r>
            <a:r>
              <a:rPr kumimoji="0" lang="da-DK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2012;21:879-889.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Regorafenib: Oral Multikinase </a:t>
            </a:r>
            <a:br>
              <a:rPr lang="en-US" sz="3200" dirty="0"/>
            </a:br>
            <a:r>
              <a:rPr lang="en-US" sz="3200" dirty="0"/>
              <a:t>Inhibitor Targets Multiple Tumor Pathways</a:t>
            </a:r>
            <a:r>
              <a:rPr lang="en-US" sz="3200" baseline="30000" dirty="0"/>
              <a:t>1-3</a:t>
            </a:r>
          </a:p>
        </p:txBody>
      </p:sp>
      <p:sp>
        <p:nvSpPr>
          <p:cNvPr id="181252" name="Content Placeholder 2"/>
          <p:cNvSpPr txBox="1">
            <a:spLocks/>
          </p:cNvSpPr>
          <p:nvPr/>
        </p:nvSpPr>
        <p:spPr bwMode="auto">
          <a:xfrm>
            <a:off x="2043133" y="4018380"/>
            <a:ext cx="749990" cy="78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941" tIns="34941" rIns="34941" bIns="34941"/>
          <a:lstStyle>
            <a:lvl1pPr marL="342900" indent="-342900" eaLnBrk="0" hangingPunct="0">
              <a:spcBef>
                <a:spcPct val="40000"/>
              </a:spcBef>
              <a:buClr>
                <a:schemeClr val="tx2"/>
              </a:buClr>
              <a:buChar char="•"/>
              <a:tabLst>
                <a:tab pos="714375" algn="ctr"/>
                <a:tab pos="3228975" algn="ctr"/>
                <a:tab pos="5743575" algn="ctr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714375" algn="ctr"/>
                <a:tab pos="3228975" algn="ctr"/>
                <a:tab pos="5743575" algn="ctr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763" indent="-4763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714375" algn="ctr"/>
                <a:tab pos="3228975" algn="ctr"/>
                <a:tab pos="5743575" algn="ct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763" indent="-4763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763" marR="0" lvl="2" indent="-4763" algn="ctr" defTabSz="887553" rtl="0" eaLnBrk="0" fontAlgn="base" latinLnBrk="0" hangingPunct="0">
              <a:lnSpc>
                <a:spcPct val="100000"/>
              </a:lnSpc>
              <a:spcBef>
                <a:spcPts val="291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Arial" panose="020B0604020202020204" pitchFamily="34" charset="0"/>
              <a:buNone/>
              <a:tabLst>
                <a:tab pos="714375" algn="ctr"/>
                <a:tab pos="3228975" algn="ctr"/>
                <a:tab pos="5743575" algn="ctr"/>
              </a:tabLst>
              <a:defRPr/>
            </a:pPr>
            <a:r>
              <a:rPr kumimoji="0" lang="en-US" altLang="en-US" sz="13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KIT</a:t>
            </a:r>
          </a:p>
          <a:p>
            <a:pPr marL="4763" marR="0" lvl="2" indent="-4763" algn="ctr" defTabSz="887553" rtl="0" eaLnBrk="0" fontAlgn="base" latinLnBrk="0" hangingPunct="0">
              <a:lnSpc>
                <a:spcPct val="100000"/>
              </a:lnSpc>
              <a:spcBef>
                <a:spcPts val="291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Arial" panose="020B0604020202020204" pitchFamily="34" charset="0"/>
              <a:buNone/>
              <a:tabLst>
                <a:tab pos="714375" algn="ctr"/>
                <a:tab pos="3228975" algn="ctr"/>
                <a:tab pos="5743575" algn="ctr"/>
              </a:tabLst>
              <a:defRPr/>
            </a:pPr>
            <a:r>
              <a:rPr kumimoji="0" lang="en-US" altLang="en-US" sz="13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PDGFR</a:t>
            </a:r>
          </a:p>
          <a:p>
            <a:pPr marL="4763" marR="0" lvl="3" indent="-4763" algn="ctr" defTabSz="887553" rtl="0" eaLnBrk="0" fontAlgn="base" latinLnBrk="0" hangingPunct="0">
              <a:lnSpc>
                <a:spcPct val="100000"/>
              </a:lnSpc>
              <a:spcBef>
                <a:spcPts val="291"/>
              </a:spcBef>
              <a:spcAft>
                <a:spcPct val="0"/>
              </a:spcAft>
              <a:buClr>
                <a:srgbClr val="20BDBE"/>
              </a:buClr>
              <a:buSzTx/>
              <a:buFontTx/>
              <a:buNone/>
              <a:tabLst>
                <a:tab pos="714375" algn="ctr"/>
                <a:tab pos="3228975" algn="ctr"/>
                <a:tab pos="5743575" algn="ctr"/>
              </a:tabLst>
              <a:defRPr/>
            </a:pPr>
            <a:r>
              <a:rPr kumimoji="0" lang="en-US" altLang="en-US" sz="13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RET</a:t>
            </a:r>
          </a:p>
        </p:txBody>
      </p:sp>
      <p:sp>
        <p:nvSpPr>
          <p:cNvPr id="181253" name="Content Placeholder 2"/>
          <p:cNvSpPr txBox="1">
            <a:spLocks/>
          </p:cNvSpPr>
          <p:nvPr/>
        </p:nvSpPr>
        <p:spPr bwMode="auto">
          <a:xfrm>
            <a:off x="3813692" y="4068255"/>
            <a:ext cx="793902" cy="52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941" tIns="34941" rIns="34941" bIns="34941">
            <a:spAutoFit/>
          </a:bodyPr>
          <a:lstStyle>
            <a:lvl1pPr marL="342900" indent="-342900" eaLnBrk="0" hangingPunct="0">
              <a:spcBef>
                <a:spcPct val="40000"/>
              </a:spcBef>
              <a:buClr>
                <a:schemeClr val="tx2"/>
              </a:buClr>
              <a:buChar char="•"/>
              <a:tabLst>
                <a:tab pos="714375" algn="ctr"/>
                <a:tab pos="3228975" algn="ctr"/>
                <a:tab pos="5743575" algn="ctr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714375" algn="ctr"/>
                <a:tab pos="3228975" algn="ctr"/>
                <a:tab pos="5743575" algn="ctr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763" indent="-4763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714375" algn="ctr"/>
                <a:tab pos="3228975" algn="ctr"/>
                <a:tab pos="5743575" algn="ct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763" marR="0" lvl="2" indent="-4763" algn="ctr" defTabSz="887553" rtl="0" eaLnBrk="0" fontAlgn="base" latinLnBrk="0" hangingPunct="0">
              <a:lnSpc>
                <a:spcPct val="100000"/>
              </a:lnSpc>
              <a:spcBef>
                <a:spcPts val="291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714375" algn="ctr"/>
                <a:tab pos="3228975" algn="ctr"/>
                <a:tab pos="5743575" algn="ctr"/>
              </a:tabLst>
              <a:defRPr/>
            </a:pPr>
            <a:r>
              <a:rPr kumimoji="0" lang="en-US" altLang="en-US" sz="13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PDGFR-β</a:t>
            </a:r>
          </a:p>
          <a:p>
            <a:pPr marL="4763" marR="0" lvl="2" indent="-4763" algn="ctr" defTabSz="887553" rtl="0" eaLnBrk="0" fontAlgn="base" latinLnBrk="0" hangingPunct="0">
              <a:lnSpc>
                <a:spcPct val="100000"/>
              </a:lnSpc>
              <a:spcBef>
                <a:spcPts val="291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714375" algn="ctr"/>
                <a:tab pos="3228975" algn="ctr"/>
                <a:tab pos="5743575" algn="ctr"/>
              </a:tabLst>
              <a:defRPr/>
            </a:pPr>
            <a:r>
              <a:rPr kumimoji="0" lang="en-US" altLang="en-US" sz="13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FGFR</a:t>
            </a:r>
            <a:endParaRPr kumimoji="0" lang="en-US" altLang="en-US" sz="271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1254" name="Content Placeholder 2"/>
          <p:cNvSpPr txBox="1">
            <a:spLocks/>
          </p:cNvSpPr>
          <p:nvPr/>
        </p:nvSpPr>
        <p:spPr bwMode="auto">
          <a:xfrm>
            <a:off x="5406843" y="4068255"/>
            <a:ext cx="887506" cy="52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941" tIns="34941" rIns="34941" bIns="34941">
            <a:spAutoFit/>
          </a:bodyPr>
          <a:lstStyle>
            <a:lvl1pPr marL="342900" indent="-342900" eaLnBrk="0" hangingPunct="0">
              <a:spcBef>
                <a:spcPct val="40000"/>
              </a:spcBef>
              <a:buClr>
                <a:schemeClr val="tx2"/>
              </a:buClr>
              <a:buChar char="•"/>
              <a:tabLst>
                <a:tab pos="714375" algn="ctr"/>
                <a:tab pos="3228975" algn="ctr"/>
                <a:tab pos="5743575" algn="ctr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714375" algn="ctr"/>
                <a:tab pos="3228975" algn="ctr"/>
                <a:tab pos="5743575" algn="ctr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763" indent="-4763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714375" algn="ctr"/>
                <a:tab pos="3228975" algn="ctr"/>
                <a:tab pos="5743575" algn="ct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763" marR="0" lvl="2" indent="-4763" algn="ctr" defTabSz="887553" rtl="0" eaLnBrk="0" fontAlgn="base" latinLnBrk="0" hangingPunct="0">
              <a:lnSpc>
                <a:spcPct val="100000"/>
              </a:lnSpc>
              <a:spcBef>
                <a:spcPts val="291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714375" algn="ctr"/>
                <a:tab pos="3228975" algn="ctr"/>
                <a:tab pos="5743575" algn="ctr"/>
              </a:tabLst>
              <a:defRPr/>
            </a:pPr>
            <a:r>
              <a:rPr kumimoji="0" lang="en-US" altLang="en-US" sz="13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VEGFR1-3</a:t>
            </a:r>
          </a:p>
          <a:p>
            <a:pPr marL="4763" marR="0" lvl="2" indent="-4763" algn="ctr" defTabSz="887553" rtl="0" eaLnBrk="0" fontAlgn="base" latinLnBrk="0" hangingPunct="0">
              <a:lnSpc>
                <a:spcPct val="100000"/>
              </a:lnSpc>
              <a:spcBef>
                <a:spcPts val="291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714375" algn="ctr"/>
                <a:tab pos="3228975" algn="ctr"/>
                <a:tab pos="5743575" algn="ctr"/>
              </a:tabLst>
              <a:defRPr/>
            </a:pPr>
            <a:r>
              <a:rPr kumimoji="0" lang="en-US" altLang="en-US" sz="135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TIE2</a:t>
            </a:r>
          </a:p>
        </p:txBody>
      </p:sp>
      <p:sp>
        <p:nvSpPr>
          <p:cNvPr id="181271" name="Rectangle 31"/>
          <p:cNvSpPr>
            <a:spLocks noChangeArrowheads="1"/>
          </p:cNvSpPr>
          <p:nvPr/>
        </p:nvSpPr>
        <p:spPr bwMode="auto">
          <a:xfrm>
            <a:off x="4442764" y="2336997"/>
            <a:ext cx="939680" cy="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912813" eaLnBrk="0" hangingPunct="0">
              <a:spcBef>
                <a:spcPct val="40000"/>
              </a:spcBef>
              <a:buClr>
                <a:schemeClr val="tx2"/>
              </a:buClr>
              <a:buChar char="•"/>
              <a:tabLst>
                <a:tab pos="714375" algn="ctr"/>
                <a:tab pos="3228975" algn="ctr"/>
                <a:tab pos="5743575" algn="ctr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714375" algn="ctr"/>
                <a:tab pos="3228975" algn="ctr"/>
                <a:tab pos="5743575" algn="ctr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763" indent="-4763" defTabSz="912813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714375" algn="ctr"/>
                <a:tab pos="3228975" algn="ctr"/>
                <a:tab pos="5743575" algn="ct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tx2"/>
              </a:buClr>
              <a:buChar char="–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714375" algn="ctr"/>
                <a:tab pos="3228975" algn="ctr"/>
                <a:tab pos="5743575" algn="ct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763" marR="0" lvl="2" indent="-4763" algn="ctr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ctr"/>
                <a:tab pos="3228975" algn="ctr"/>
                <a:tab pos="5743575" algn="ctr"/>
              </a:tabLst>
              <a:defRPr/>
            </a:pPr>
            <a:r>
              <a:rPr kumimoji="0" lang="en-US" altLang="en-US" sz="11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Regorafenib</a:t>
            </a:r>
          </a:p>
        </p:txBody>
      </p:sp>
      <p:grpSp>
        <p:nvGrpSpPr>
          <p:cNvPr id="181272" name="Group 62"/>
          <p:cNvGrpSpPr>
            <a:grpSpLocks/>
          </p:cNvGrpSpPr>
          <p:nvPr/>
        </p:nvGrpSpPr>
        <p:grpSpPr bwMode="auto">
          <a:xfrm>
            <a:off x="2700874" y="1714501"/>
            <a:ext cx="3043383" cy="905671"/>
            <a:chOff x="2772514" y="1396929"/>
            <a:chExt cx="3490404" cy="1033938"/>
          </a:xfrm>
        </p:grpSpPr>
        <p:grpSp>
          <p:nvGrpSpPr>
            <p:cNvPr id="181305" name="Group 63"/>
            <p:cNvGrpSpPr>
              <a:grpSpLocks/>
            </p:cNvGrpSpPr>
            <p:nvPr/>
          </p:nvGrpSpPr>
          <p:grpSpPr bwMode="auto">
            <a:xfrm>
              <a:off x="2859318" y="1556656"/>
              <a:ext cx="3403600" cy="874211"/>
              <a:chOff x="2989943" y="1556656"/>
              <a:chExt cx="3403600" cy="874211"/>
            </a:xfrm>
          </p:grpSpPr>
          <p:grpSp>
            <p:nvGrpSpPr>
              <p:cNvPr id="181318" name="Group 76"/>
              <p:cNvGrpSpPr>
                <a:grpSpLocks/>
              </p:cNvGrpSpPr>
              <p:nvPr/>
            </p:nvGrpSpPr>
            <p:grpSpPr bwMode="auto">
              <a:xfrm>
                <a:off x="2989943" y="1556656"/>
                <a:ext cx="3403600" cy="700315"/>
                <a:chOff x="2989943" y="1556656"/>
                <a:chExt cx="3403600" cy="700315"/>
              </a:xfrm>
            </p:grpSpPr>
            <p:sp>
              <p:nvSpPr>
                <p:cNvPr id="181320" name="Freeform 78"/>
                <p:cNvSpPr>
                  <a:spLocks/>
                </p:cNvSpPr>
                <p:nvPr/>
              </p:nvSpPr>
              <p:spPr bwMode="auto">
                <a:xfrm>
                  <a:off x="3339499" y="1669779"/>
                  <a:ext cx="417292" cy="452401"/>
                </a:xfrm>
                <a:custGeom>
                  <a:avLst/>
                  <a:gdLst>
                    <a:gd name="T0" fmla="*/ 0 w 417285"/>
                    <a:gd name="T1" fmla="*/ 110658 h 464457"/>
                    <a:gd name="T2" fmla="*/ 0 w 417285"/>
                    <a:gd name="T3" fmla="*/ 325269 h 464457"/>
                    <a:gd name="T4" fmla="*/ 195952 w 417285"/>
                    <a:gd name="T5" fmla="*/ 429220 h 464457"/>
                    <a:gd name="T6" fmla="*/ 417306 w 417285"/>
                    <a:gd name="T7" fmla="*/ 328622 h 464457"/>
                    <a:gd name="T8" fmla="*/ 417306 w 417285"/>
                    <a:gd name="T9" fmla="*/ 107304 h 464457"/>
                    <a:gd name="T10" fmla="*/ 203209 w 417285"/>
                    <a:gd name="T11" fmla="*/ 0 h 464457"/>
                    <a:gd name="T12" fmla="*/ 0 w 417285"/>
                    <a:gd name="T13" fmla="*/ 110658 h 4644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7285" h="464457">
                      <a:moveTo>
                        <a:pt x="0" y="119743"/>
                      </a:moveTo>
                      <a:lnTo>
                        <a:pt x="0" y="351972"/>
                      </a:lnTo>
                      <a:lnTo>
                        <a:pt x="195943" y="464457"/>
                      </a:lnTo>
                      <a:lnTo>
                        <a:pt x="417285" y="355600"/>
                      </a:lnTo>
                      <a:lnTo>
                        <a:pt x="417285" y="116114"/>
                      </a:lnTo>
                      <a:lnTo>
                        <a:pt x="203200" y="0"/>
                      </a:lnTo>
                      <a:lnTo>
                        <a:pt x="0" y="119743"/>
                      </a:lnTo>
                      <a:close/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88755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4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321" name="Straight Connector 79"/>
                <p:cNvCxnSpPr>
                  <a:cxnSpLocks noChangeShapeType="1"/>
                  <a:stCxn id="181320" idx="0"/>
                </p:cNvCxnSpPr>
                <p:nvPr/>
              </p:nvCxnSpPr>
              <p:spPr bwMode="auto">
                <a:xfrm flipH="1" flipV="1">
                  <a:off x="3179274" y="1690903"/>
                  <a:ext cx="160225" cy="95057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22" name="Straight Connector 8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87039" y="1720827"/>
                  <a:ext cx="154944" cy="86256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23" name="Straight Connector 81"/>
                <p:cNvCxnSpPr>
                  <a:cxnSpLocks noChangeShapeType="1"/>
                </p:cNvCxnSpPr>
                <p:nvPr/>
              </p:nvCxnSpPr>
              <p:spPr bwMode="auto">
                <a:xfrm>
                  <a:off x="3383517" y="1981355"/>
                  <a:ext cx="161986" cy="96818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24" name="Straight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3712772" y="1800042"/>
                  <a:ext cx="0" cy="16547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1325" name="Freeform 83"/>
                <p:cNvSpPr>
                  <a:spLocks/>
                </p:cNvSpPr>
                <p:nvPr/>
              </p:nvSpPr>
              <p:spPr bwMode="auto">
                <a:xfrm>
                  <a:off x="3056023" y="2009520"/>
                  <a:ext cx="286997" cy="239403"/>
                </a:xfrm>
                <a:custGeom>
                  <a:avLst/>
                  <a:gdLst>
                    <a:gd name="T0" fmla="*/ 287678 w 286657"/>
                    <a:gd name="T1" fmla="*/ 0 h 239485"/>
                    <a:gd name="T2" fmla="*/ 83754 w 286657"/>
                    <a:gd name="T3" fmla="*/ 115994 h 239485"/>
                    <a:gd name="T4" fmla="*/ 0 w 286657"/>
                    <a:gd name="T5" fmla="*/ 239239 h 2394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6657" h="239485">
                      <a:moveTo>
                        <a:pt x="286657" y="0"/>
                      </a:moveTo>
                      <a:lnTo>
                        <a:pt x="83457" y="116114"/>
                      </a:lnTo>
                      <a:lnTo>
                        <a:pt x="0" y="239485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88755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4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326" name="Freeform 84"/>
                <p:cNvSpPr>
                  <a:spLocks/>
                </p:cNvSpPr>
                <p:nvPr/>
              </p:nvSpPr>
              <p:spPr bwMode="auto">
                <a:xfrm>
                  <a:off x="2990876" y="2042966"/>
                  <a:ext cx="228894" cy="205957"/>
                </a:xfrm>
                <a:custGeom>
                  <a:avLst/>
                  <a:gdLst>
                    <a:gd name="T0" fmla="*/ 229483 w 228600"/>
                    <a:gd name="T1" fmla="*/ 204226 h 206828"/>
                    <a:gd name="T2" fmla="*/ 149346 w 228600"/>
                    <a:gd name="T3" fmla="*/ 75241 h 206828"/>
                    <a:gd name="T4" fmla="*/ 0 w 228600"/>
                    <a:gd name="T5" fmla="*/ 0 h 2068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8600" h="206828">
                      <a:moveTo>
                        <a:pt x="228600" y="206828"/>
                      </a:moveTo>
                      <a:lnTo>
                        <a:pt x="148771" y="762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88755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4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327" name="Straight Connector 85"/>
                <p:cNvCxnSpPr>
                  <a:cxnSpLocks noChangeShapeType="1"/>
                  <a:stCxn id="181320" idx="3"/>
                </p:cNvCxnSpPr>
                <p:nvPr/>
              </p:nvCxnSpPr>
              <p:spPr bwMode="auto">
                <a:xfrm>
                  <a:off x="3756791" y="2016561"/>
                  <a:ext cx="137336" cy="79215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1328" name="Freeform 86"/>
                <p:cNvSpPr>
                  <a:spLocks/>
                </p:cNvSpPr>
                <p:nvPr/>
              </p:nvSpPr>
              <p:spPr bwMode="auto">
                <a:xfrm>
                  <a:off x="4027942" y="1998958"/>
                  <a:ext cx="279954" cy="93297"/>
                </a:xfrm>
                <a:custGeom>
                  <a:avLst/>
                  <a:gdLst>
                    <a:gd name="T0" fmla="*/ 0 w 279400"/>
                    <a:gd name="T1" fmla="*/ 80712 h 94343"/>
                    <a:gd name="T2" fmla="*/ 131408 w 279400"/>
                    <a:gd name="T3" fmla="*/ 0 h 94343"/>
                    <a:gd name="T4" fmla="*/ 281065 w 279400"/>
                    <a:gd name="T5" fmla="*/ 91240 h 9434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9400" h="94343">
                      <a:moveTo>
                        <a:pt x="0" y="83457"/>
                      </a:moveTo>
                      <a:lnTo>
                        <a:pt x="130629" y="0"/>
                      </a:lnTo>
                      <a:lnTo>
                        <a:pt x="279400" y="943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88755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4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329" name="Straight Connector 8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84646" y="1886297"/>
                  <a:ext cx="0" cy="12322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30" name="Straight Connector 88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37107" y="1886297"/>
                  <a:ext cx="0" cy="12322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1331" name="Freeform 89"/>
                <p:cNvSpPr>
                  <a:spLocks/>
                </p:cNvSpPr>
                <p:nvPr/>
              </p:nvSpPr>
              <p:spPr bwMode="auto">
                <a:xfrm flipH="1">
                  <a:off x="4564962" y="1669779"/>
                  <a:ext cx="417292" cy="452401"/>
                </a:xfrm>
                <a:custGeom>
                  <a:avLst/>
                  <a:gdLst>
                    <a:gd name="T0" fmla="*/ 0 w 417285"/>
                    <a:gd name="T1" fmla="*/ 110658 h 464457"/>
                    <a:gd name="T2" fmla="*/ 0 w 417285"/>
                    <a:gd name="T3" fmla="*/ 325269 h 464457"/>
                    <a:gd name="T4" fmla="*/ 195952 w 417285"/>
                    <a:gd name="T5" fmla="*/ 429220 h 464457"/>
                    <a:gd name="T6" fmla="*/ 417306 w 417285"/>
                    <a:gd name="T7" fmla="*/ 328622 h 464457"/>
                    <a:gd name="T8" fmla="*/ 417306 w 417285"/>
                    <a:gd name="T9" fmla="*/ 107304 h 464457"/>
                    <a:gd name="T10" fmla="*/ 203209 w 417285"/>
                    <a:gd name="T11" fmla="*/ 0 h 464457"/>
                    <a:gd name="T12" fmla="*/ 0 w 417285"/>
                    <a:gd name="T13" fmla="*/ 110658 h 4644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7285" h="464457">
                      <a:moveTo>
                        <a:pt x="0" y="119743"/>
                      </a:moveTo>
                      <a:lnTo>
                        <a:pt x="0" y="351972"/>
                      </a:lnTo>
                      <a:lnTo>
                        <a:pt x="195943" y="464457"/>
                      </a:lnTo>
                      <a:lnTo>
                        <a:pt x="417285" y="355600"/>
                      </a:lnTo>
                      <a:lnTo>
                        <a:pt x="417285" y="116114"/>
                      </a:lnTo>
                      <a:lnTo>
                        <a:pt x="203200" y="0"/>
                      </a:lnTo>
                      <a:lnTo>
                        <a:pt x="0" y="119743"/>
                      </a:lnTo>
                      <a:close/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88755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4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332" name="Straight Connector 9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779770" y="1720827"/>
                  <a:ext cx="156705" cy="86256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33" name="Straight Connector 9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76248" y="1981355"/>
                  <a:ext cx="163748" cy="96818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34" name="Straight Connector 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608980" y="1800042"/>
                  <a:ext cx="0" cy="16547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35" name="Straight Connector 93"/>
                <p:cNvCxnSpPr>
                  <a:cxnSpLocks noChangeShapeType="1"/>
                  <a:stCxn id="181331" idx="3"/>
                </p:cNvCxnSpPr>
                <p:nvPr/>
              </p:nvCxnSpPr>
              <p:spPr bwMode="auto">
                <a:xfrm flipH="1">
                  <a:off x="4427625" y="2016561"/>
                  <a:ext cx="137336" cy="79215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36" name="Straight Connector 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971689" y="1704985"/>
                  <a:ext cx="137336" cy="80975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37" name="Straight Connector 95"/>
                <p:cNvCxnSpPr>
                  <a:cxnSpLocks noChangeShapeType="1"/>
                </p:cNvCxnSpPr>
                <p:nvPr/>
              </p:nvCxnSpPr>
              <p:spPr bwMode="auto">
                <a:xfrm>
                  <a:off x="4779770" y="2122180"/>
                  <a:ext cx="0" cy="13378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38" name="Straight Connector 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269251" y="1717307"/>
                  <a:ext cx="105643" cy="6161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1339" name="Freeform 97"/>
                <p:cNvSpPr>
                  <a:spLocks/>
                </p:cNvSpPr>
                <p:nvPr/>
              </p:nvSpPr>
              <p:spPr bwMode="auto">
                <a:xfrm>
                  <a:off x="5381937" y="1666258"/>
                  <a:ext cx="406727" cy="466484"/>
                </a:xfrm>
                <a:custGeom>
                  <a:avLst/>
                  <a:gdLst>
                    <a:gd name="T0" fmla="*/ 407382 w 406400"/>
                    <a:gd name="T1" fmla="*/ 247810 h 468086"/>
                    <a:gd name="T2" fmla="*/ 407382 w 406400"/>
                    <a:gd name="T3" fmla="*/ 114927 h 468086"/>
                    <a:gd name="T4" fmla="*/ 192780 w 406400"/>
                    <a:gd name="T5" fmla="*/ 0 h 468086"/>
                    <a:gd name="T6" fmla="*/ 0 w 406400"/>
                    <a:gd name="T7" fmla="*/ 111335 h 468086"/>
                    <a:gd name="T8" fmla="*/ 0 w 406400"/>
                    <a:gd name="T9" fmla="*/ 341187 h 468086"/>
                    <a:gd name="T10" fmla="*/ 207329 w 406400"/>
                    <a:gd name="T11" fmla="*/ 463296 h 468086"/>
                    <a:gd name="T12" fmla="*/ 345548 w 406400"/>
                    <a:gd name="T13" fmla="*/ 380694 h 4680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6400" h="468086">
                      <a:moveTo>
                        <a:pt x="406400" y="250372"/>
                      </a:moveTo>
                      <a:lnTo>
                        <a:pt x="406400" y="116115"/>
                      </a:lnTo>
                      <a:lnTo>
                        <a:pt x="192315" y="0"/>
                      </a:lnTo>
                      <a:lnTo>
                        <a:pt x="0" y="112486"/>
                      </a:lnTo>
                      <a:lnTo>
                        <a:pt x="0" y="344715"/>
                      </a:lnTo>
                      <a:lnTo>
                        <a:pt x="206829" y="468086"/>
                      </a:lnTo>
                      <a:lnTo>
                        <a:pt x="344715" y="384629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88755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4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340" name="Straight Connector 9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77377" y="1717307"/>
                  <a:ext cx="156704" cy="86256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41" name="Straight Connector 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18912" y="1803563"/>
                  <a:ext cx="0" cy="16547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42" name="Straight Connector 10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580899" y="2016561"/>
                  <a:ext cx="123251" cy="6161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43" name="Straight Connector 1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57016" y="1671539"/>
                  <a:ext cx="137336" cy="80975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1344" name="Freeform 102"/>
                <p:cNvSpPr>
                  <a:spLocks/>
                </p:cNvSpPr>
                <p:nvPr/>
              </p:nvSpPr>
              <p:spPr bwMode="auto">
                <a:xfrm>
                  <a:off x="5792186" y="1669779"/>
                  <a:ext cx="329255" cy="112660"/>
                </a:xfrm>
                <a:custGeom>
                  <a:avLst/>
                  <a:gdLst>
                    <a:gd name="T0" fmla="*/ 0 w 330200"/>
                    <a:gd name="T1" fmla="*/ 113009 h 112486"/>
                    <a:gd name="T2" fmla="*/ 179876 w 330200"/>
                    <a:gd name="T3" fmla="*/ 0 h 112486"/>
                    <a:gd name="T4" fmla="*/ 327373 w 330200"/>
                    <a:gd name="T5" fmla="*/ 94781 h 1124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30200" h="112486">
                      <a:moveTo>
                        <a:pt x="0" y="112486"/>
                      </a:moveTo>
                      <a:lnTo>
                        <a:pt x="181429" y="0"/>
                      </a:lnTo>
                      <a:lnTo>
                        <a:pt x="330200" y="943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88755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4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1345" name="Straight Connector 10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98190" y="1557118"/>
                  <a:ext cx="0" cy="12322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346" name="Straight Connector 1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52411" y="1557118"/>
                  <a:ext cx="0" cy="12322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8" name="Rectangle 31"/>
              <p:cNvSpPr>
                <a:spLocks noChangeArrowheads="1"/>
              </p:cNvSpPr>
              <p:nvPr/>
            </p:nvSpPr>
            <p:spPr bwMode="auto">
              <a:xfrm>
                <a:off x="4750130" y="2251817"/>
                <a:ext cx="68024" cy="17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181306" name="Group 64"/>
            <p:cNvGrpSpPr>
              <a:grpSpLocks/>
            </p:cNvGrpSpPr>
            <p:nvPr/>
          </p:nvGrpSpPr>
          <p:grpSpPr bwMode="auto">
            <a:xfrm>
              <a:off x="2772514" y="1396929"/>
              <a:ext cx="3334142" cy="1026902"/>
              <a:chOff x="2903143" y="1396929"/>
              <a:chExt cx="3334142" cy="1026902"/>
            </a:xfrm>
          </p:grpSpPr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3031474" y="1588664"/>
                <a:ext cx="115824" cy="17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Cl</a:t>
                </a:r>
              </a:p>
            </p:txBody>
          </p:sp>
          <p:sp>
            <p:nvSpPr>
              <p:cNvPr id="67" name="Rectangle 31"/>
              <p:cNvSpPr>
                <a:spLocks noChangeArrowheads="1"/>
              </p:cNvSpPr>
              <p:nvPr/>
            </p:nvSpPr>
            <p:spPr bwMode="auto">
              <a:xfrm>
                <a:off x="2903143" y="1933435"/>
                <a:ext cx="68024" cy="17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015775" y="2244781"/>
                <a:ext cx="68024" cy="17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69" name="Rectangle 31"/>
              <p:cNvSpPr>
                <a:spLocks noChangeArrowheads="1"/>
              </p:cNvSpPr>
              <p:nvPr/>
            </p:nvSpPr>
            <p:spPr bwMode="auto">
              <a:xfrm>
                <a:off x="3234000" y="2230709"/>
                <a:ext cx="68024" cy="17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70" name="Rectangle 31"/>
              <p:cNvSpPr>
                <a:spLocks noChangeArrowheads="1"/>
              </p:cNvSpPr>
              <p:nvPr/>
            </p:nvSpPr>
            <p:spPr bwMode="auto">
              <a:xfrm>
                <a:off x="4113234" y="1727626"/>
                <a:ext cx="101115" cy="17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O</a:t>
                </a:r>
              </a:p>
            </p:txBody>
          </p:sp>
          <p:sp>
            <p:nvSpPr>
              <p:cNvPr id="71" name="Rectangle 31"/>
              <p:cNvSpPr>
                <a:spLocks noChangeArrowheads="1"/>
              </p:cNvSpPr>
              <p:nvPr/>
            </p:nvSpPr>
            <p:spPr bwMode="auto">
              <a:xfrm>
                <a:off x="5136601" y="1595700"/>
                <a:ext cx="101115" cy="17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O</a:t>
                </a:r>
              </a:p>
            </p:txBody>
          </p:sp>
          <p:sp>
            <p:nvSpPr>
              <p:cNvPr id="72" name="Rectangle 31"/>
              <p:cNvSpPr>
                <a:spLocks noChangeArrowheads="1"/>
              </p:cNvSpPr>
              <p:nvPr/>
            </p:nvSpPr>
            <p:spPr bwMode="auto">
              <a:xfrm>
                <a:off x="5926783" y="1396929"/>
                <a:ext cx="101115" cy="17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O</a:t>
                </a:r>
              </a:p>
            </p:txBody>
          </p:sp>
          <p:sp>
            <p:nvSpPr>
              <p:cNvPr id="73" name="Rectangle 31"/>
              <p:cNvSpPr>
                <a:spLocks noChangeArrowheads="1"/>
              </p:cNvSpPr>
              <p:nvPr/>
            </p:nvSpPr>
            <p:spPr bwMode="auto">
              <a:xfrm>
                <a:off x="6138009" y="1715314"/>
                <a:ext cx="99276" cy="325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N</a:t>
                </a:r>
              </a:p>
              <a:p>
                <a:pPr marL="4623" marR="0" lvl="2" indent="-4623" algn="ctr" defTabSz="886013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H</a:t>
                </a:r>
              </a:p>
            </p:txBody>
          </p:sp>
          <p:sp>
            <p:nvSpPr>
              <p:cNvPr id="74" name="Rectangle 31"/>
              <p:cNvSpPr>
                <a:spLocks noChangeArrowheads="1"/>
              </p:cNvSpPr>
              <p:nvPr/>
            </p:nvSpPr>
            <p:spPr bwMode="auto">
              <a:xfrm>
                <a:off x="4320945" y="2056566"/>
                <a:ext cx="99276" cy="325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N</a:t>
                </a:r>
              </a:p>
              <a:p>
                <a:pPr marL="4623" marR="0" lvl="2" indent="-4623" algn="ctr" defTabSz="886013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H</a:t>
                </a:r>
              </a:p>
            </p:txBody>
          </p:sp>
          <p:sp>
            <p:nvSpPr>
              <p:cNvPr id="75" name="Rectangle 31"/>
              <p:cNvSpPr>
                <a:spLocks noChangeArrowheads="1"/>
              </p:cNvSpPr>
              <p:nvPr/>
            </p:nvSpPr>
            <p:spPr bwMode="auto">
              <a:xfrm>
                <a:off x="3910895" y="2056566"/>
                <a:ext cx="99276" cy="325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N</a:t>
                </a:r>
              </a:p>
              <a:p>
                <a:pPr marL="4623" marR="0" lvl="2" indent="-4623" algn="ctr" defTabSz="886013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H</a:t>
                </a:r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5742922" y="1951024"/>
                <a:ext cx="99276" cy="146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4623" marR="0" lvl="2" indent="-4623" algn="ctr" defTabSz="886013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93401" algn="ctr"/>
                    <a:tab pos="3134173" algn="ctr"/>
                    <a:tab pos="5574944" algn="ctr"/>
                  </a:tabLst>
                  <a:defRPr/>
                </a:pPr>
                <a:r>
                  <a:rPr kumimoji="0" lang="en-US" sz="101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2E37"/>
                    </a:solidFill>
                    <a:effectLst/>
                    <a:uLnTx/>
                    <a:uFillTx/>
                    <a:latin typeface="Century Gothic" panose="020B0502020202020204"/>
                    <a:ea typeface="MS PGothic" pitchFamily="34" charset="-128"/>
                    <a:cs typeface="+mn-cs"/>
                  </a:rPr>
                  <a:t>N</a:t>
                </a:r>
              </a:p>
            </p:txBody>
          </p:sp>
        </p:grpSp>
      </p:grpSp>
      <p:sp>
        <p:nvSpPr>
          <p:cNvPr id="107" name="AutoShape 30"/>
          <p:cNvSpPr>
            <a:spLocks noChangeArrowheads="1"/>
          </p:cNvSpPr>
          <p:nvPr/>
        </p:nvSpPr>
        <p:spPr bwMode="auto">
          <a:xfrm>
            <a:off x="4084692" y="2663649"/>
            <a:ext cx="255481" cy="516531"/>
          </a:xfrm>
          <a:prstGeom prst="downArrow">
            <a:avLst>
              <a:gd name="adj1" fmla="val 68731"/>
              <a:gd name="adj2" fmla="val 5343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886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941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MS PGothic" pitchFamily="34" charset="-128"/>
              <a:cs typeface="+mn-cs"/>
            </a:endParaRPr>
          </a:p>
        </p:txBody>
      </p:sp>
      <p:graphicFrame>
        <p:nvGraphicFramePr>
          <p:cNvPr id="77" name="Content Placeholder 3"/>
          <p:cNvGraphicFramePr>
            <a:graphicFrameLocks noGrp="1"/>
          </p:cNvGraphicFramePr>
          <p:nvPr/>
        </p:nvGraphicFramePr>
        <p:xfrm>
          <a:off x="6940096" y="2013638"/>
          <a:ext cx="3334997" cy="3721308"/>
        </p:xfrm>
        <a:graphic>
          <a:graphicData uri="http://schemas.openxmlformats.org/drawingml/2006/table">
            <a:tbl>
              <a:tblPr/>
              <a:tblGrid>
                <a:gridCol w="1096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64"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Kinase</a:t>
                      </a:r>
                    </a:p>
                  </a:txBody>
                  <a:tcPr marL="0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Regorafenib IC</a:t>
                      </a:r>
                      <a:r>
                        <a:rPr kumimoji="0" lang="de-DE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50</a:t>
                      </a:r>
                      <a:r>
                        <a:rPr kumimoji="0" lang="de-DE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Mean ±SD nmol/L (n)</a:t>
                      </a:r>
                      <a:endParaRPr kumimoji="0" lang="de-DE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5429" marB="454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VEGFR1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6578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± 0.4 (2)</a:t>
                      </a:r>
                    </a:p>
                  </a:txBody>
                  <a:tcPr marL="66578" marR="26212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TIE2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6578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311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± 46 (4)</a:t>
                      </a:r>
                    </a:p>
                  </a:txBody>
                  <a:tcPr marL="66578" marR="26212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PDGFR-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β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6578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22 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± 3 (2)</a:t>
                      </a:r>
                    </a:p>
                  </a:txBody>
                  <a:tcPr marL="66578" marR="26212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FGFR1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6578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± 18 (6)</a:t>
                      </a:r>
                    </a:p>
                  </a:txBody>
                  <a:tcPr marL="66578" marR="26212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KIT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6578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± 2 (4)</a:t>
                      </a:r>
                    </a:p>
                  </a:txBody>
                  <a:tcPr marL="66578" marR="26212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RET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6578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1.5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± 0.7 (2)</a:t>
                      </a:r>
                    </a:p>
                  </a:txBody>
                  <a:tcPr marL="66578" marR="26212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RAF-1</a:t>
                      </a:r>
                    </a:p>
                  </a:txBody>
                  <a:tcPr marL="66578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2.5 ± 0.6 (4)</a:t>
                      </a:r>
                    </a:p>
                  </a:txBody>
                  <a:tcPr marL="66578" marR="26212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BRAF</a:t>
                      </a:r>
                    </a:p>
                  </a:txBody>
                  <a:tcPr marL="66578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28 ± 10 (6)</a:t>
                      </a:r>
                    </a:p>
                  </a:txBody>
                  <a:tcPr marL="66578" marR="26212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BRAF</a:t>
                      </a:r>
                      <a:r>
                        <a:rPr kumimoji="0" lang="de-DE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V600E</a:t>
                      </a:r>
                    </a:p>
                  </a:txBody>
                  <a:tcPr marL="66578" marR="0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19 ± 6 (6)</a:t>
                      </a:r>
                    </a:p>
                  </a:txBody>
                  <a:tcPr marL="66578" marR="26212" marT="69911" marB="699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C4EE00E-D009-9242-B487-D6BD4FF26DFD}"/>
              </a:ext>
            </a:extLst>
          </p:cNvPr>
          <p:cNvGrpSpPr/>
          <p:nvPr/>
        </p:nvGrpSpPr>
        <p:grpSpPr>
          <a:xfrm>
            <a:off x="2267137" y="3256380"/>
            <a:ext cx="3830779" cy="703389"/>
            <a:chOff x="2703871" y="3256380"/>
            <a:chExt cx="3040384" cy="703389"/>
          </a:xfrm>
        </p:grpSpPr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2856406" y="3263323"/>
              <a:ext cx="1424474" cy="696446"/>
            </a:xfrm>
            <a:custGeom>
              <a:avLst/>
              <a:gdLst>
                <a:gd name="T0" fmla="*/ 2147483647 w 331"/>
                <a:gd name="T1" fmla="*/ 0 h 364"/>
                <a:gd name="T2" fmla="*/ 0 w 331"/>
                <a:gd name="T3" fmla="*/ 0 h 364"/>
                <a:gd name="T4" fmla="*/ 0 w 331"/>
                <a:gd name="T5" fmla="*/ 2147483647 h 364"/>
                <a:gd name="T6" fmla="*/ 0 60000 65536"/>
                <a:gd name="T7" fmla="*/ 0 60000 65536"/>
                <a:gd name="T8" fmla="*/ 0 60000 65536"/>
                <a:gd name="T9" fmla="*/ 0 w 331"/>
                <a:gd name="T10" fmla="*/ 0 h 364"/>
                <a:gd name="T11" fmla="*/ 331 w 331"/>
                <a:gd name="T12" fmla="*/ 364 h 3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1" h="364">
                  <a:moveTo>
                    <a:pt x="331" y="0"/>
                  </a:moveTo>
                  <a:lnTo>
                    <a:pt x="0" y="0"/>
                  </a:lnTo>
                  <a:lnTo>
                    <a:pt x="0" y="364"/>
                  </a:ln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marL="0" marR="0" lvl="0" indent="0" algn="l" defTabSz="886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5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MS PGothic" pitchFamily="34" charset="-128"/>
                <a:cs typeface="+mn-cs"/>
              </a:endParaRPr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4217529" y="3263265"/>
              <a:ext cx="203387" cy="685660"/>
            </a:xfrm>
            <a:custGeom>
              <a:avLst/>
              <a:gdLst>
                <a:gd name="T0" fmla="*/ 2147483647 w 331"/>
                <a:gd name="T1" fmla="*/ 0 h 364"/>
                <a:gd name="T2" fmla="*/ 0 w 331"/>
                <a:gd name="T3" fmla="*/ 0 h 364"/>
                <a:gd name="T4" fmla="*/ 0 w 331"/>
                <a:gd name="T5" fmla="*/ 2147483647 h 364"/>
                <a:gd name="T6" fmla="*/ 0 60000 65536"/>
                <a:gd name="T7" fmla="*/ 0 60000 65536"/>
                <a:gd name="T8" fmla="*/ 0 60000 65536"/>
                <a:gd name="T9" fmla="*/ 0 w 331"/>
                <a:gd name="T10" fmla="*/ 0 h 364"/>
                <a:gd name="T11" fmla="*/ 331 w 331"/>
                <a:gd name="T12" fmla="*/ 364 h 3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1" h="364">
                  <a:moveTo>
                    <a:pt x="331" y="0"/>
                  </a:moveTo>
                  <a:lnTo>
                    <a:pt x="0" y="0"/>
                  </a:lnTo>
                  <a:lnTo>
                    <a:pt x="0" y="364"/>
                  </a:ln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marL="0" marR="0" lvl="0" indent="0" algn="l" defTabSz="886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5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MS PGothic" pitchFamily="34" charset="-128"/>
                <a:cs typeface="+mn-cs"/>
              </a:endParaRPr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 flipH="1">
              <a:off x="4338696" y="3263323"/>
              <a:ext cx="1252678" cy="685660"/>
            </a:xfrm>
            <a:custGeom>
              <a:avLst/>
              <a:gdLst>
                <a:gd name="T0" fmla="*/ 2147483647 w 331"/>
                <a:gd name="T1" fmla="*/ 0 h 364"/>
                <a:gd name="T2" fmla="*/ 0 w 331"/>
                <a:gd name="T3" fmla="*/ 0 h 364"/>
                <a:gd name="T4" fmla="*/ 0 w 331"/>
                <a:gd name="T5" fmla="*/ 2147483647 h 364"/>
                <a:gd name="T6" fmla="*/ 0 60000 65536"/>
                <a:gd name="T7" fmla="*/ 0 60000 65536"/>
                <a:gd name="T8" fmla="*/ 0 60000 65536"/>
                <a:gd name="T9" fmla="*/ 0 w 331"/>
                <a:gd name="T10" fmla="*/ 0 h 364"/>
                <a:gd name="T11" fmla="*/ 331 w 331"/>
                <a:gd name="T12" fmla="*/ 364 h 3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1" h="364">
                  <a:moveTo>
                    <a:pt x="331" y="0"/>
                  </a:moveTo>
                  <a:lnTo>
                    <a:pt x="0" y="0"/>
                  </a:lnTo>
                  <a:lnTo>
                    <a:pt x="0" y="364"/>
                  </a:ln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marL="0" marR="0" lvl="0" indent="0" algn="l" defTabSz="886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5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MS PGothic" pitchFamily="34" charset="-128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03871" y="325638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5D6A0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60031" y="325638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5D6A0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439455" y="328178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5D6A0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6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Disclosures Dr </a:t>
            </a:r>
            <a:r>
              <a:rPr lang="en-US" dirty="0" err="1"/>
              <a:t>Bendell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33400" y="1241669"/>
          <a:ext cx="11277600" cy="523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5524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Consulting Agreements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Agios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Inc, Amgen Inc,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Apexigen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Arch Oncology, ARMO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BioSciences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Array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BioPharma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AstraZeneca Pharmaceuticals LP, Bayer HealthCare Pharmaceuticals,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BeiGene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Boehringer Ingelheim Pharmaceuticals Inc, Bristol-Myers Squibb Company, Celgene Corporation, Continuum Clinical,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Cyteir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Therapeutics, Daiichi Sankyo Inc, Five Prime Therapeutics Inc, FORMA Therapeutics, Genentech, Gilead Sciences Inc, GlaxoSmithKline, Incyte Corporation, Innate Pharma, Ipsen Biopharmaceuticals Inc, Janssen Biotech Inc, Leap Therapeutics Inc, Lilly,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MacroGenics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Merck, Merrimack Pharmaceuticals Inc,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Moderna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Molecular Partners, Novartis,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OncoGenex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Inc,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OncoMed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Inc, Pfizer Inc,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PhoenixBio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Prelude Therapeutics, Roche Laboratories Inc, Sanofi Genzyme, Seattle Genetics, Taiho Oncology Inc, Tanabe Research Laboratories, TG Therapeutics Inc,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Tizona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 Inc,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Tolero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Pharmaceuticals, Torque Therapeutics, Translational Drug Development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434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Contracted Research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AbbVie Inc,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Acerta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 — A member of the AstraZeneca Group, ADC Therapeutics SA,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Agios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Inc, Amgen Inc,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Apexigen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Arch Oncology, Arcus Biosciences, ARMO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BioSciences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Array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BioPharma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Arrys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Therapeutics, a wholly owned subsidiary of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Therapeutics, AstraZeneca Pharmaceuticals LP, Bayer HealthCare Pharmaceuticals,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Bellicum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Inc, Blueprint Medicines, Boehringer Ingelheim Pharmaceuticals Inc, Boston Biomedical Inc, Bristol-Myers Squibb Company,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Calithera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Biosciences, Celgene Corporation,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Celldex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CytomX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Therapeutics, Daiichi Sankyo Inc,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eFFECTOR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 Inc, Eisai Inc, EMD Serono Inc,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Evelo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Biosciences Inc, Five Prime Therapeutics Inc, FORMA Therapeutics, Forty Seven Inc, Genentech, Gilead Sciences Inc, GlaxoSmithKline, Gossamer Bio, Harpoon Therapeutics, ImClone Systems, a wholly owned subsidiary of Eli Lilly and Company, Incyte Corporation, Innate Pharma, Ipsen Biopharmaceuticals Inc,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Jacobio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Co Ltd,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Kolltan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Inc, Leap Therapeutics Inc, Lilly,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MacroGenics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MEI Pharma, Merck, Merrimack Pharmaceuticals Inc,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Mersana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BV,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Nektar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Novartis,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Novocure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OncoGenex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Inc,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OncoMed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Inc, Onyx Pharmaceuticals, an Amgen subsidiary, Pfizer Inc, Pieris Pharmaceuticals Inc, Prelude Therapeutics,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Rgenix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Roche Laboratories Inc, Sanofi Genzyme, Seattle Genetics, Shattuck Labs, Sierra Oncology,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SynDevRx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Taiho Oncology Inc, Takeda Oncology,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Tarveda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Therapeutics, Tempest Therapeutics Inc, TG Therapeutics Inc, TRACON Pharmaceuticals Inc,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Tyrogenex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Unum Therapeutics,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Vyriad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162700"/>
                  </a:ext>
                </a:extLst>
              </a:tr>
              <a:tr h="781253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and Safety Monitoring Board/Committee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Prime Therapeutics Inc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90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CFD6A-E714-4E3A-9509-64765F30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Grothey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A, et al. </a:t>
            </a:r>
            <a:r>
              <a:rPr kumimoji="0" lang="en-US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Lancet. 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2013;381:303-312.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3481B-8763-4C38-8F4B-3C8CA1EC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Regorafenib Toxicities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E387-3581-4C4C-85AF-848357E82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Common toxicities associated with regorafenib include: </a:t>
            </a:r>
          </a:p>
          <a:p>
            <a:r>
              <a:rPr lang="en-US" dirty="0"/>
              <a:t>Hand-foot skin reaction 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Rash/desquamation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42505-6B19-4FCA-8795-2FF93E08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HR, hazard ratio; KM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Kaplan-Meier estimate; OS, overall survival.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 on File, ACCRU.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C60DB-A130-4188-B736-269C22A5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5" y="356838"/>
            <a:ext cx="9404723" cy="1400530"/>
          </a:xfrm>
        </p:spPr>
        <p:txBody>
          <a:bodyPr/>
          <a:lstStyle/>
          <a:p>
            <a:r>
              <a:rPr lang="en-US" dirty="0"/>
              <a:t>Phase II </a:t>
            </a:r>
            <a:r>
              <a:rPr lang="en-US" dirty="0" err="1"/>
              <a:t>ReDOS</a:t>
            </a:r>
            <a:r>
              <a:rPr lang="en-US" dirty="0"/>
              <a:t> Study:</a:t>
            </a:r>
            <a:br>
              <a:rPr lang="en-US" dirty="0"/>
            </a:br>
            <a:r>
              <a:rPr lang="en-US" dirty="0"/>
              <a:t>OS (secondary endpoint)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FE93F-68E2-498F-A2E2-F8461746ED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43" y="2061410"/>
            <a:ext cx="7443514" cy="4439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9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F430482-F4A9-4B35-8028-B7F95528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31" y="2605700"/>
            <a:ext cx="2556842" cy="27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D215-8B37-4533-9592-C3B3720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51119"/>
            <a:ext cx="9404723" cy="1400530"/>
          </a:xfrm>
        </p:spPr>
        <p:txBody>
          <a:bodyPr/>
          <a:lstStyle/>
          <a:p>
            <a:r>
              <a:rPr lang="en-US" dirty="0"/>
              <a:t>Trifluridine/</a:t>
            </a:r>
            <a:r>
              <a:rPr lang="en-US" dirty="0" err="1"/>
              <a:t>Tipiracil</a:t>
            </a:r>
            <a:r>
              <a:rPr lang="en-US" dirty="0"/>
              <a:t>-HCl (TAS-102): Mechanism of Action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41A5C5-D797-4996-8113-E325FAB39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2742" b="9972"/>
          <a:stretch/>
        </p:blipFill>
        <p:spPr>
          <a:xfrm>
            <a:off x="507954" y="1682745"/>
            <a:ext cx="8806825" cy="45769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BDDB5-0113-41C5-9635-1E0A8245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57" y="6214215"/>
            <a:ext cx="9683015" cy="56600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Longley DB, et al.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Nat Rev Cancer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2003;3:330-338. 2. Capecitabine Prescribing Information. 2015. 3. Matsuoka K, et al.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Mol Cancer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2015;14:1004-1013. </a:t>
            </a:r>
          </a:p>
        </p:txBody>
      </p:sp>
    </p:spTree>
    <p:extLst>
      <p:ext uri="{BB962C8B-B14F-4D97-AF65-F5344CB8AC3E}">
        <p14:creationId xmlns:p14="http://schemas.microsoft.com/office/powerpoint/2010/main" val="8574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7B1A3-7F7B-40D1-A1ED-36645F00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Mayer RJ, et al.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Engl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J Med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2015;372:1909-1919.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75" y="179969"/>
            <a:ext cx="9404723" cy="1400530"/>
          </a:xfrm>
        </p:spPr>
        <p:txBody>
          <a:bodyPr/>
          <a:lstStyle/>
          <a:p>
            <a:r>
              <a:rPr lang="en-US" sz="2800" dirty="0"/>
              <a:t>RECOURSE: Trifluridine/Tipiracil-HCl (TAS-102) Improves Overall Survival in Refractory mCRC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9904" y="5792151"/>
            <a:ext cx="756928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9C1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The most frequent toxicities were gastrointestinal and hematologic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9C1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Rate of febrile neutropenia: 3.8%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1376108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Study population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≥ 2 prior regimens including fluoropyrimidine, irinotecan, oxaliplatin, bevacizumab, and anti-EGFR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wild-type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KRAS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13362" y="1951921"/>
            <a:ext cx="8014396" cy="3858997"/>
            <a:chOff x="1231820" y="1848684"/>
            <a:chExt cx="8014396" cy="3858997"/>
          </a:xfrm>
        </p:grpSpPr>
        <p:sp>
          <p:nvSpPr>
            <p:cNvPr id="8" name="TextBox 7"/>
            <p:cNvSpPr txBox="1"/>
            <p:nvPr/>
          </p:nvSpPr>
          <p:spPr>
            <a:xfrm>
              <a:off x="6629399" y="2819400"/>
              <a:ext cx="261681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Median OS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TAS-102: 7.1 months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Placebo: 5.3 months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309751" y="1995055"/>
              <a:ext cx="5213267" cy="2677885"/>
              <a:chOff x="2309751" y="1995055"/>
              <a:chExt cx="5213267" cy="267788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309751" y="1995055"/>
                <a:ext cx="5213267" cy="2677885"/>
                <a:chOff x="2309751" y="1995055"/>
                <a:chExt cx="5213267" cy="267788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309751" y="1995055"/>
                  <a:ext cx="5213267" cy="2677885"/>
                  <a:chOff x="2309751" y="1995055"/>
                  <a:chExt cx="5213267" cy="2677885"/>
                </a:xfrm>
              </p:grpSpPr>
              <p:cxnSp>
                <p:nvCxnSpPr>
                  <p:cNvPr id="4" name="Straight Connector 3"/>
                  <p:cNvCxnSpPr/>
                  <p:nvPr/>
                </p:nvCxnSpPr>
                <p:spPr>
                  <a:xfrm flipH="1">
                    <a:off x="2309751" y="4619501"/>
                    <a:ext cx="5213267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357252" y="1995055"/>
                    <a:ext cx="0" cy="267788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2309751" y="4372495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2309751" y="4099838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2309751" y="3843805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2309751" y="3571148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2309751" y="3318441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2309751" y="3045784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2309751" y="2786427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309751" y="2513770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309751" y="2264388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2309751" y="2005031"/>
                  <a:ext cx="475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3132236" y="4619501"/>
                <a:ext cx="0" cy="534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893682" y="4619501"/>
                <a:ext cx="0" cy="534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668428" y="4619501"/>
                <a:ext cx="0" cy="534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429874" y="4619501"/>
                <a:ext cx="0" cy="534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11270" y="4619501"/>
                <a:ext cx="0" cy="534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972716" y="4619501"/>
                <a:ext cx="0" cy="534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2044639" y="445967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40445" y="421266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40445" y="394001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40445" y="368397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40445" y="341132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40445" y="31586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40445" y="288595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40445" y="262660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40445" y="235394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40445" y="210456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36249" y="184868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06409" y="46120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81393" y="46120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42839" y="46120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17585" y="46120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20522" y="4612064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01918" y="4612064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63364" y="4612064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18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357252" y="3318441"/>
              <a:ext cx="182513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721210" y="3318441"/>
              <a:ext cx="0" cy="1293623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182386" y="3318441"/>
              <a:ext cx="0" cy="1293623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091610" y="4473977"/>
              <a:ext cx="0" cy="5240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230758" y="4473977"/>
              <a:ext cx="0" cy="5240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41" name="Group 61440"/>
            <p:cNvGrpSpPr/>
            <p:nvPr/>
          </p:nvGrpSpPr>
          <p:grpSpPr>
            <a:xfrm>
              <a:off x="2365513" y="1987826"/>
              <a:ext cx="4874150" cy="2476831"/>
              <a:chOff x="2365513" y="1987826"/>
              <a:chExt cx="4874150" cy="2476831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2365513" y="1987826"/>
                <a:ext cx="4874150" cy="2476831"/>
              </a:xfrm>
              <a:custGeom>
                <a:avLst/>
                <a:gdLst>
                  <a:gd name="connsiteX0" fmla="*/ 4874150 w 4874150"/>
                  <a:gd name="connsiteY0" fmla="*/ 2476831 h 2476831"/>
                  <a:gd name="connsiteX1" fmla="*/ 4643562 w 4874150"/>
                  <a:gd name="connsiteY1" fmla="*/ 2476831 h 2476831"/>
                  <a:gd name="connsiteX2" fmla="*/ 4643562 w 4874150"/>
                  <a:gd name="connsiteY2" fmla="*/ 2393343 h 2476831"/>
                  <a:gd name="connsiteX3" fmla="*/ 3888188 w 4874150"/>
                  <a:gd name="connsiteY3" fmla="*/ 2393343 h 2476831"/>
                  <a:gd name="connsiteX4" fmla="*/ 3888188 w 4874150"/>
                  <a:gd name="connsiteY4" fmla="*/ 2357562 h 2476831"/>
                  <a:gd name="connsiteX5" fmla="*/ 3617844 w 4874150"/>
                  <a:gd name="connsiteY5" fmla="*/ 2357562 h 2476831"/>
                  <a:gd name="connsiteX6" fmla="*/ 3617844 w 4874150"/>
                  <a:gd name="connsiteY6" fmla="*/ 2325757 h 2476831"/>
                  <a:gd name="connsiteX7" fmla="*/ 3474720 w 4874150"/>
                  <a:gd name="connsiteY7" fmla="*/ 2325757 h 2476831"/>
                  <a:gd name="connsiteX8" fmla="*/ 3474720 w 4874150"/>
                  <a:gd name="connsiteY8" fmla="*/ 2301903 h 2476831"/>
                  <a:gd name="connsiteX9" fmla="*/ 3423037 w 4874150"/>
                  <a:gd name="connsiteY9" fmla="*/ 2301903 h 2476831"/>
                  <a:gd name="connsiteX10" fmla="*/ 3423037 w 4874150"/>
                  <a:gd name="connsiteY10" fmla="*/ 2282024 h 2476831"/>
                  <a:gd name="connsiteX11" fmla="*/ 3343524 w 4874150"/>
                  <a:gd name="connsiteY11" fmla="*/ 2282024 h 2476831"/>
                  <a:gd name="connsiteX12" fmla="*/ 3343524 w 4874150"/>
                  <a:gd name="connsiteY12" fmla="*/ 2258171 h 2476831"/>
                  <a:gd name="connsiteX13" fmla="*/ 3311718 w 4874150"/>
                  <a:gd name="connsiteY13" fmla="*/ 2258171 h 2476831"/>
                  <a:gd name="connsiteX14" fmla="*/ 3311718 w 4874150"/>
                  <a:gd name="connsiteY14" fmla="*/ 2226365 h 2476831"/>
                  <a:gd name="connsiteX15" fmla="*/ 3220278 w 4874150"/>
                  <a:gd name="connsiteY15" fmla="*/ 2226365 h 2476831"/>
                  <a:gd name="connsiteX16" fmla="*/ 3220278 w 4874150"/>
                  <a:gd name="connsiteY16" fmla="*/ 2198536 h 2476831"/>
                  <a:gd name="connsiteX17" fmla="*/ 3132814 w 4874150"/>
                  <a:gd name="connsiteY17" fmla="*/ 2198536 h 2476831"/>
                  <a:gd name="connsiteX18" fmla="*/ 3132814 w 4874150"/>
                  <a:gd name="connsiteY18" fmla="*/ 2170706 h 2476831"/>
                  <a:gd name="connsiteX19" fmla="*/ 3025471 w 4874150"/>
                  <a:gd name="connsiteY19" fmla="*/ 2170706 h 2476831"/>
                  <a:gd name="connsiteX20" fmla="*/ 3025471 w 4874150"/>
                  <a:gd name="connsiteY20" fmla="*/ 2158779 h 2476831"/>
                  <a:gd name="connsiteX21" fmla="*/ 2973788 w 4874150"/>
                  <a:gd name="connsiteY21" fmla="*/ 2158779 h 2476831"/>
                  <a:gd name="connsiteX22" fmla="*/ 2973788 w 4874150"/>
                  <a:gd name="connsiteY22" fmla="*/ 2130950 h 2476831"/>
                  <a:gd name="connsiteX23" fmla="*/ 2862470 w 4874150"/>
                  <a:gd name="connsiteY23" fmla="*/ 2130950 h 2476831"/>
                  <a:gd name="connsiteX24" fmla="*/ 2862470 w 4874150"/>
                  <a:gd name="connsiteY24" fmla="*/ 2122998 h 2476831"/>
                  <a:gd name="connsiteX25" fmla="*/ 2798859 w 4874150"/>
                  <a:gd name="connsiteY25" fmla="*/ 2122998 h 2476831"/>
                  <a:gd name="connsiteX26" fmla="*/ 2798859 w 4874150"/>
                  <a:gd name="connsiteY26" fmla="*/ 2087217 h 2476831"/>
                  <a:gd name="connsiteX27" fmla="*/ 2604052 w 4874150"/>
                  <a:gd name="connsiteY27" fmla="*/ 2087217 h 2476831"/>
                  <a:gd name="connsiteX28" fmla="*/ 2604052 w 4874150"/>
                  <a:gd name="connsiteY28" fmla="*/ 2079266 h 2476831"/>
                  <a:gd name="connsiteX29" fmla="*/ 2532490 w 4874150"/>
                  <a:gd name="connsiteY29" fmla="*/ 2079266 h 2476831"/>
                  <a:gd name="connsiteX30" fmla="*/ 2532490 w 4874150"/>
                  <a:gd name="connsiteY30" fmla="*/ 2047461 h 2476831"/>
                  <a:gd name="connsiteX31" fmla="*/ 2449002 w 4874150"/>
                  <a:gd name="connsiteY31" fmla="*/ 2047461 h 2476831"/>
                  <a:gd name="connsiteX32" fmla="*/ 2449002 w 4874150"/>
                  <a:gd name="connsiteY32" fmla="*/ 2031558 h 2476831"/>
                  <a:gd name="connsiteX33" fmla="*/ 2413221 w 4874150"/>
                  <a:gd name="connsiteY33" fmla="*/ 2031558 h 2476831"/>
                  <a:gd name="connsiteX34" fmla="*/ 2413221 w 4874150"/>
                  <a:gd name="connsiteY34" fmla="*/ 2003729 h 2476831"/>
                  <a:gd name="connsiteX35" fmla="*/ 2270097 w 4874150"/>
                  <a:gd name="connsiteY35" fmla="*/ 2003729 h 2476831"/>
                  <a:gd name="connsiteX36" fmla="*/ 2270097 w 4874150"/>
                  <a:gd name="connsiteY36" fmla="*/ 1995777 h 2476831"/>
                  <a:gd name="connsiteX37" fmla="*/ 2198536 w 4874150"/>
                  <a:gd name="connsiteY37" fmla="*/ 1995777 h 2476831"/>
                  <a:gd name="connsiteX38" fmla="*/ 2198536 w 4874150"/>
                  <a:gd name="connsiteY38" fmla="*/ 1963972 h 2476831"/>
                  <a:gd name="connsiteX39" fmla="*/ 2111071 w 4874150"/>
                  <a:gd name="connsiteY39" fmla="*/ 1963972 h 2476831"/>
                  <a:gd name="connsiteX40" fmla="*/ 2111071 w 4874150"/>
                  <a:gd name="connsiteY40" fmla="*/ 1936143 h 2476831"/>
                  <a:gd name="connsiteX41" fmla="*/ 2031558 w 4874150"/>
                  <a:gd name="connsiteY41" fmla="*/ 1936143 h 2476831"/>
                  <a:gd name="connsiteX42" fmla="*/ 2031558 w 4874150"/>
                  <a:gd name="connsiteY42" fmla="*/ 1900362 h 2476831"/>
                  <a:gd name="connsiteX43" fmla="*/ 1995777 w 4874150"/>
                  <a:gd name="connsiteY43" fmla="*/ 1900362 h 2476831"/>
                  <a:gd name="connsiteX44" fmla="*/ 1995777 w 4874150"/>
                  <a:gd name="connsiteY44" fmla="*/ 1888435 h 2476831"/>
                  <a:gd name="connsiteX45" fmla="*/ 1932167 w 4874150"/>
                  <a:gd name="connsiteY45" fmla="*/ 1888435 h 2476831"/>
                  <a:gd name="connsiteX46" fmla="*/ 1932167 w 4874150"/>
                  <a:gd name="connsiteY46" fmla="*/ 1868557 h 2476831"/>
                  <a:gd name="connsiteX47" fmla="*/ 1912289 w 4874150"/>
                  <a:gd name="connsiteY47" fmla="*/ 1868557 h 2476831"/>
                  <a:gd name="connsiteX48" fmla="*/ 1912289 w 4874150"/>
                  <a:gd name="connsiteY48" fmla="*/ 1796995 h 2476831"/>
                  <a:gd name="connsiteX49" fmla="*/ 1844703 w 4874150"/>
                  <a:gd name="connsiteY49" fmla="*/ 1796995 h 2476831"/>
                  <a:gd name="connsiteX50" fmla="*/ 1844703 w 4874150"/>
                  <a:gd name="connsiteY50" fmla="*/ 1733384 h 2476831"/>
                  <a:gd name="connsiteX51" fmla="*/ 1812897 w 4874150"/>
                  <a:gd name="connsiteY51" fmla="*/ 1733384 h 2476831"/>
                  <a:gd name="connsiteX52" fmla="*/ 1812897 w 4874150"/>
                  <a:gd name="connsiteY52" fmla="*/ 1681701 h 2476831"/>
                  <a:gd name="connsiteX53" fmla="*/ 1765190 w 4874150"/>
                  <a:gd name="connsiteY53" fmla="*/ 1681701 h 2476831"/>
                  <a:gd name="connsiteX54" fmla="*/ 1765190 w 4874150"/>
                  <a:gd name="connsiteY54" fmla="*/ 1626042 h 2476831"/>
                  <a:gd name="connsiteX55" fmla="*/ 1717482 w 4874150"/>
                  <a:gd name="connsiteY55" fmla="*/ 1626042 h 2476831"/>
                  <a:gd name="connsiteX56" fmla="*/ 1717482 w 4874150"/>
                  <a:gd name="connsiteY56" fmla="*/ 1582310 h 2476831"/>
                  <a:gd name="connsiteX57" fmla="*/ 1653871 w 4874150"/>
                  <a:gd name="connsiteY57" fmla="*/ 1582310 h 2476831"/>
                  <a:gd name="connsiteX58" fmla="*/ 1653871 w 4874150"/>
                  <a:gd name="connsiteY58" fmla="*/ 1562431 h 2476831"/>
                  <a:gd name="connsiteX59" fmla="*/ 1614115 w 4874150"/>
                  <a:gd name="connsiteY59" fmla="*/ 1562431 h 2476831"/>
                  <a:gd name="connsiteX60" fmla="*/ 1614115 w 4874150"/>
                  <a:gd name="connsiteY60" fmla="*/ 1522675 h 2476831"/>
                  <a:gd name="connsiteX61" fmla="*/ 1554480 w 4874150"/>
                  <a:gd name="connsiteY61" fmla="*/ 1522675 h 2476831"/>
                  <a:gd name="connsiteX62" fmla="*/ 1554480 w 4874150"/>
                  <a:gd name="connsiteY62" fmla="*/ 1494845 h 2476831"/>
                  <a:gd name="connsiteX63" fmla="*/ 1522675 w 4874150"/>
                  <a:gd name="connsiteY63" fmla="*/ 1494845 h 2476831"/>
                  <a:gd name="connsiteX64" fmla="*/ 1522675 w 4874150"/>
                  <a:gd name="connsiteY64" fmla="*/ 1423284 h 2476831"/>
                  <a:gd name="connsiteX65" fmla="*/ 1474967 w 4874150"/>
                  <a:gd name="connsiteY65" fmla="*/ 1423284 h 2476831"/>
                  <a:gd name="connsiteX66" fmla="*/ 1474967 w 4874150"/>
                  <a:gd name="connsiteY66" fmla="*/ 1383527 h 2476831"/>
                  <a:gd name="connsiteX67" fmla="*/ 1423284 w 4874150"/>
                  <a:gd name="connsiteY67" fmla="*/ 1383527 h 2476831"/>
                  <a:gd name="connsiteX68" fmla="*/ 1423284 w 4874150"/>
                  <a:gd name="connsiteY68" fmla="*/ 1343771 h 2476831"/>
                  <a:gd name="connsiteX69" fmla="*/ 1363649 w 4874150"/>
                  <a:gd name="connsiteY69" fmla="*/ 1343771 h 2476831"/>
                  <a:gd name="connsiteX70" fmla="*/ 1363649 w 4874150"/>
                  <a:gd name="connsiteY70" fmla="*/ 1307990 h 2476831"/>
                  <a:gd name="connsiteX71" fmla="*/ 1307990 w 4874150"/>
                  <a:gd name="connsiteY71" fmla="*/ 1307990 h 2476831"/>
                  <a:gd name="connsiteX72" fmla="*/ 1307990 w 4874150"/>
                  <a:gd name="connsiteY72" fmla="*/ 1276184 h 2476831"/>
                  <a:gd name="connsiteX73" fmla="*/ 1248355 w 4874150"/>
                  <a:gd name="connsiteY73" fmla="*/ 1276184 h 2476831"/>
                  <a:gd name="connsiteX74" fmla="*/ 1248355 w 4874150"/>
                  <a:gd name="connsiteY74" fmla="*/ 1228477 h 2476831"/>
                  <a:gd name="connsiteX75" fmla="*/ 1212574 w 4874150"/>
                  <a:gd name="connsiteY75" fmla="*/ 1228477 h 2476831"/>
                  <a:gd name="connsiteX76" fmla="*/ 1212574 w 4874150"/>
                  <a:gd name="connsiteY76" fmla="*/ 1196671 h 2476831"/>
                  <a:gd name="connsiteX77" fmla="*/ 1164866 w 4874150"/>
                  <a:gd name="connsiteY77" fmla="*/ 1196671 h 2476831"/>
                  <a:gd name="connsiteX78" fmla="*/ 1164866 w 4874150"/>
                  <a:gd name="connsiteY78" fmla="*/ 1113183 h 2476831"/>
                  <a:gd name="connsiteX79" fmla="*/ 1129085 w 4874150"/>
                  <a:gd name="connsiteY79" fmla="*/ 1113183 h 2476831"/>
                  <a:gd name="connsiteX80" fmla="*/ 1129085 w 4874150"/>
                  <a:gd name="connsiteY80" fmla="*/ 1085353 h 2476831"/>
                  <a:gd name="connsiteX81" fmla="*/ 1085353 w 4874150"/>
                  <a:gd name="connsiteY81" fmla="*/ 1085353 h 2476831"/>
                  <a:gd name="connsiteX82" fmla="*/ 1085353 w 4874150"/>
                  <a:gd name="connsiteY82" fmla="*/ 1013791 h 2476831"/>
                  <a:gd name="connsiteX83" fmla="*/ 1009816 w 4874150"/>
                  <a:gd name="connsiteY83" fmla="*/ 1013791 h 2476831"/>
                  <a:gd name="connsiteX84" fmla="*/ 1009816 w 4874150"/>
                  <a:gd name="connsiteY84" fmla="*/ 954157 h 2476831"/>
                  <a:gd name="connsiteX85" fmla="*/ 966084 w 4874150"/>
                  <a:gd name="connsiteY85" fmla="*/ 954157 h 2476831"/>
                  <a:gd name="connsiteX86" fmla="*/ 966084 w 4874150"/>
                  <a:gd name="connsiteY86" fmla="*/ 894522 h 2476831"/>
                  <a:gd name="connsiteX87" fmla="*/ 886570 w 4874150"/>
                  <a:gd name="connsiteY87" fmla="*/ 894522 h 2476831"/>
                  <a:gd name="connsiteX88" fmla="*/ 886570 w 4874150"/>
                  <a:gd name="connsiteY88" fmla="*/ 807057 h 2476831"/>
                  <a:gd name="connsiteX89" fmla="*/ 846814 w 4874150"/>
                  <a:gd name="connsiteY89" fmla="*/ 807057 h 2476831"/>
                  <a:gd name="connsiteX90" fmla="*/ 846814 w 4874150"/>
                  <a:gd name="connsiteY90" fmla="*/ 767301 h 2476831"/>
                  <a:gd name="connsiteX91" fmla="*/ 818984 w 4874150"/>
                  <a:gd name="connsiteY91" fmla="*/ 767301 h 2476831"/>
                  <a:gd name="connsiteX92" fmla="*/ 818984 w 4874150"/>
                  <a:gd name="connsiteY92" fmla="*/ 667910 h 2476831"/>
                  <a:gd name="connsiteX93" fmla="*/ 763325 w 4874150"/>
                  <a:gd name="connsiteY93" fmla="*/ 667910 h 2476831"/>
                  <a:gd name="connsiteX94" fmla="*/ 763325 w 4874150"/>
                  <a:gd name="connsiteY94" fmla="*/ 612251 h 2476831"/>
                  <a:gd name="connsiteX95" fmla="*/ 711642 w 4874150"/>
                  <a:gd name="connsiteY95" fmla="*/ 612251 h 2476831"/>
                  <a:gd name="connsiteX96" fmla="*/ 711642 w 4874150"/>
                  <a:gd name="connsiteY96" fmla="*/ 548640 h 2476831"/>
                  <a:gd name="connsiteX97" fmla="*/ 683812 w 4874150"/>
                  <a:gd name="connsiteY97" fmla="*/ 548640 h 2476831"/>
                  <a:gd name="connsiteX98" fmla="*/ 683812 w 4874150"/>
                  <a:gd name="connsiteY98" fmla="*/ 500932 h 2476831"/>
                  <a:gd name="connsiteX99" fmla="*/ 612250 w 4874150"/>
                  <a:gd name="connsiteY99" fmla="*/ 500932 h 2476831"/>
                  <a:gd name="connsiteX100" fmla="*/ 612250 w 4874150"/>
                  <a:gd name="connsiteY100" fmla="*/ 413468 h 2476831"/>
                  <a:gd name="connsiteX101" fmla="*/ 568518 w 4874150"/>
                  <a:gd name="connsiteY101" fmla="*/ 413468 h 2476831"/>
                  <a:gd name="connsiteX102" fmla="*/ 568518 w 4874150"/>
                  <a:gd name="connsiteY102" fmla="*/ 377687 h 2476831"/>
                  <a:gd name="connsiteX103" fmla="*/ 500932 w 4874150"/>
                  <a:gd name="connsiteY103" fmla="*/ 377687 h 2476831"/>
                  <a:gd name="connsiteX104" fmla="*/ 500932 w 4874150"/>
                  <a:gd name="connsiteY104" fmla="*/ 329979 h 2476831"/>
                  <a:gd name="connsiteX105" fmla="*/ 449249 w 4874150"/>
                  <a:gd name="connsiteY105" fmla="*/ 329979 h 2476831"/>
                  <a:gd name="connsiteX106" fmla="*/ 449249 w 4874150"/>
                  <a:gd name="connsiteY106" fmla="*/ 286247 h 2476831"/>
                  <a:gd name="connsiteX107" fmla="*/ 409492 w 4874150"/>
                  <a:gd name="connsiteY107" fmla="*/ 286247 h 2476831"/>
                  <a:gd name="connsiteX108" fmla="*/ 409492 w 4874150"/>
                  <a:gd name="connsiteY108" fmla="*/ 218661 h 2476831"/>
                  <a:gd name="connsiteX109" fmla="*/ 353833 w 4874150"/>
                  <a:gd name="connsiteY109" fmla="*/ 218661 h 2476831"/>
                  <a:gd name="connsiteX110" fmla="*/ 353833 w 4874150"/>
                  <a:gd name="connsiteY110" fmla="*/ 190831 h 2476831"/>
                  <a:gd name="connsiteX111" fmla="*/ 314077 w 4874150"/>
                  <a:gd name="connsiteY111" fmla="*/ 190831 h 2476831"/>
                  <a:gd name="connsiteX112" fmla="*/ 314077 w 4874150"/>
                  <a:gd name="connsiteY112" fmla="*/ 131197 h 2476831"/>
                  <a:gd name="connsiteX113" fmla="*/ 294198 w 4874150"/>
                  <a:gd name="connsiteY113" fmla="*/ 131197 h 2476831"/>
                  <a:gd name="connsiteX114" fmla="*/ 294198 w 4874150"/>
                  <a:gd name="connsiteY114" fmla="*/ 79513 h 2476831"/>
                  <a:gd name="connsiteX115" fmla="*/ 242515 w 4874150"/>
                  <a:gd name="connsiteY115" fmla="*/ 79513 h 2476831"/>
                  <a:gd name="connsiteX116" fmla="*/ 242515 w 4874150"/>
                  <a:gd name="connsiteY116" fmla="*/ 51684 h 2476831"/>
                  <a:gd name="connsiteX117" fmla="*/ 186856 w 4874150"/>
                  <a:gd name="connsiteY117" fmla="*/ 51684 h 2476831"/>
                  <a:gd name="connsiteX118" fmla="*/ 186856 w 4874150"/>
                  <a:gd name="connsiteY118" fmla="*/ 15903 h 2476831"/>
                  <a:gd name="connsiteX119" fmla="*/ 91440 w 4874150"/>
                  <a:gd name="connsiteY119" fmla="*/ 15903 h 2476831"/>
                  <a:gd name="connsiteX120" fmla="*/ 91440 w 4874150"/>
                  <a:gd name="connsiteY120" fmla="*/ 0 h 2476831"/>
                  <a:gd name="connsiteX121" fmla="*/ 0 w 4874150"/>
                  <a:gd name="connsiteY121" fmla="*/ 0 h 2476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4874150" h="2476831">
                    <a:moveTo>
                      <a:pt x="4874150" y="2476831"/>
                    </a:moveTo>
                    <a:lnTo>
                      <a:pt x="4643562" y="2476831"/>
                    </a:lnTo>
                    <a:lnTo>
                      <a:pt x="4643562" y="2393343"/>
                    </a:lnTo>
                    <a:lnTo>
                      <a:pt x="3888188" y="2393343"/>
                    </a:lnTo>
                    <a:lnTo>
                      <a:pt x="3888188" y="2357562"/>
                    </a:lnTo>
                    <a:lnTo>
                      <a:pt x="3617844" y="2357562"/>
                    </a:lnTo>
                    <a:lnTo>
                      <a:pt x="3617844" y="2325757"/>
                    </a:lnTo>
                    <a:lnTo>
                      <a:pt x="3474720" y="2325757"/>
                    </a:lnTo>
                    <a:lnTo>
                      <a:pt x="3474720" y="2301903"/>
                    </a:lnTo>
                    <a:lnTo>
                      <a:pt x="3423037" y="2301903"/>
                    </a:lnTo>
                    <a:lnTo>
                      <a:pt x="3423037" y="2282024"/>
                    </a:lnTo>
                    <a:lnTo>
                      <a:pt x="3343524" y="2282024"/>
                    </a:lnTo>
                    <a:lnTo>
                      <a:pt x="3343524" y="2258171"/>
                    </a:lnTo>
                    <a:lnTo>
                      <a:pt x="3311718" y="2258171"/>
                    </a:lnTo>
                    <a:lnTo>
                      <a:pt x="3311718" y="2226365"/>
                    </a:lnTo>
                    <a:lnTo>
                      <a:pt x="3220278" y="2226365"/>
                    </a:lnTo>
                    <a:lnTo>
                      <a:pt x="3220278" y="2198536"/>
                    </a:lnTo>
                    <a:lnTo>
                      <a:pt x="3132814" y="2198536"/>
                    </a:lnTo>
                    <a:lnTo>
                      <a:pt x="3132814" y="2170706"/>
                    </a:lnTo>
                    <a:lnTo>
                      <a:pt x="3025471" y="2170706"/>
                    </a:lnTo>
                    <a:lnTo>
                      <a:pt x="3025471" y="2158779"/>
                    </a:lnTo>
                    <a:lnTo>
                      <a:pt x="2973788" y="2158779"/>
                    </a:lnTo>
                    <a:lnTo>
                      <a:pt x="2973788" y="2130950"/>
                    </a:lnTo>
                    <a:lnTo>
                      <a:pt x="2862470" y="2130950"/>
                    </a:lnTo>
                    <a:lnTo>
                      <a:pt x="2862470" y="2122998"/>
                    </a:lnTo>
                    <a:lnTo>
                      <a:pt x="2798859" y="2122998"/>
                    </a:lnTo>
                    <a:lnTo>
                      <a:pt x="2798859" y="2087217"/>
                    </a:lnTo>
                    <a:lnTo>
                      <a:pt x="2604052" y="2087217"/>
                    </a:lnTo>
                    <a:lnTo>
                      <a:pt x="2604052" y="2079266"/>
                    </a:lnTo>
                    <a:lnTo>
                      <a:pt x="2532490" y="2079266"/>
                    </a:lnTo>
                    <a:lnTo>
                      <a:pt x="2532490" y="2047461"/>
                    </a:lnTo>
                    <a:lnTo>
                      <a:pt x="2449002" y="2047461"/>
                    </a:lnTo>
                    <a:lnTo>
                      <a:pt x="2449002" y="2031558"/>
                    </a:lnTo>
                    <a:lnTo>
                      <a:pt x="2413221" y="2031558"/>
                    </a:lnTo>
                    <a:lnTo>
                      <a:pt x="2413221" y="2003729"/>
                    </a:lnTo>
                    <a:lnTo>
                      <a:pt x="2270097" y="2003729"/>
                    </a:lnTo>
                    <a:lnTo>
                      <a:pt x="2270097" y="1995777"/>
                    </a:lnTo>
                    <a:lnTo>
                      <a:pt x="2198536" y="1995777"/>
                    </a:lnTo>
                    <a:lnTo>
                      <a:pt x="2198536" y="1963972"/>
                    </a:lnTo>
                    <a:lnTo>
                      <a:pt x="2111071" y="1963972"/>
                    </a:lnTo>
                    <a:lnTo>
                      <a:pt x="2111071" y="1936143"/>
                    </a:lnTo>
                    <a:lnTo>
                      <a:pt x="2031558" y="1936143"/>
                    </a:lnTo>
                    <a:lnTo>
                      <a:pt x="2031558" y="1900362"/>
                    </a:lnTo>
                    <a:lnTo>
                      <a:pt x="1995777" y="1900362"/>
                    </a:lnTo>
                    <a:lnTo>
                      <a:pt x="1995777" y="1888435"/>
                    </a:lnTo>
                    <a:lnTo>
                      <a:pt x="1932167" y="1888435"/>
                    </a:lnTo>
                    <a:lnTo>
                      <a:pt x="1932167" y="1868557"/>
                    </a:lnTo>
                    <a:lnTo>
                      <a:pt x="1912289" y="1868557"/>
                    </a:lnTo>
                    <a:lnTo>
                      <a:pt x="1912289" y="1796995"/>
                    </a:lnTo>
                    <a:lnTo>
                      <a:pt x="1844703" y="1796995"/>
                    </a:lnTo>
                    <a:lnTo>
                      <a:pt x="1844703" y="1733384"/>
                    </a:lnTo>
                    <a:lnTo>
                      <a:pt x="1812897" y="1733384"/>
                    </a:lnTo>
                    <a:lnTo>
                      <a:pt x="1812897" y="1681701"/>
                    </a:lnTo>
                    <a:lnTo>
                      <a:pt x="1765190" y="1681701"/>
                    </a:lnTo>
                    <a:lnTo>
                      <a:pt x="1765190" y="1626042"/>
                    </a:lnTo>
                    <a:lnTo>
                      <a:pt x="1717482" y="1626042"/>
                    </a:lnTo>
                    <a:lnTo>
                      <a:pt x="1717482" y="1582310"/>
                    </a:lnTo>
                    <a:lnTo>
                      <a:pt x="1653871" y="1582310"/>
                    </a:lnTo>
                    <a:lnTo>
                      <a:pt x="1653871" y="1562431"/>
                    </a:lnTo>
                    <a:lnTo>
                      <a:pt x="1614115" y="1562431"/>
                    </a:lnTo>
                    <a:lnTo>
                      <a:pt x="1614115" y="1522675"/>
                    </a:lnTo>
                    <a:lnTo>
                      <a:pt x="1554480" y="1522675"/>
                    </a:lnTo>
                    <a:lnTo>
                      <a:pt x="1554480" y="1494845"/>
                    </a:lnTo>
                    <a:lnTo>
                      <a:pt x="1522675" y="1494845"/>
                    </a:lnTo>
                    <a:lnTo>
                      <a:pt x="1522675" y="1423284"/>
                    </a:lnTo>
                    <a:lnTo>
                      <a:pt x="1474967" y="1423284"/>
                    </a:lnTo>
                    <a:lnTo>
                      <a:pt x="1474967" y="1383527"/>
                    </a:lnTo>
                    <a:lnTo>
                      <a:pt x="1423284" y="1383527"/>
                    </a:lnTo>
                    <a:lnTo>
                      <a:pt x="1423284" y="1343771"/>
                    </a:lnTo>
                    <a:lnTo>
                      <a:pt x="1363649" y="1343771"/>
                    </a:lnTo>
                    <a:lnTo>
                      <a:pt x="1363649" y="1307990"/>
                    </a:lnTo>
                    <a:lnTo>
                      <a:pt x="1307990" y="1307990"/>
                    </a:lnTo>
                    <a:lnTo>
                      <a:pt x="1307990" y="1276184"/>
                    </a:lnTo>
                    <a:lnTo>
                      <a:pt x="1248355" y="1276184"/>
                    </a:lnTo>
                    <a:lnTo>
                      <a:pt x="1248355" y="1228477"/>
                    </a:lnTo>
                    <a:lnTo>
                      <a:pt x="1212574" y="1228477"/>
                    </a:lnTo>
                    <a:lnTo>
                      <a:pt x="1212574" y="1196671"/>
                    </a:lnTo>
                    <a:lnTo>
                      <a:pt x="1164866" y="1196671"/>
                    </a:lnTo>
                    <a:lnTo>
                      <a:pt x="1164866" y="1113183"/>
                    </a:lnTo>
                    <a:lnTo>
                      <a:pt x="1129085" y="1113183"/>
                    </a:lnTo>
                    <a:lnTo>
                      <a:pt x="1129085" y="1085353"/>
                    </a:lnTo>
                    <a:lnTo>
                      <a:pt x="1085353" y="1085353"/>
                    </a:lnTo>
                    <a:lnTo>
                      <a:pt x="1085353" y="1013791"/>
                    </a:lnTo>
                    <a:lnTo>
                      <a:pt x="1009816" y="1013791"/>
                    </a:lnTo>
                    <a:lnTo>
                      <a:pt x="1009816" y="954157"/>
                    </a:lnTo>
                    <a:lnTo>
                      <a:pt x="966084" y="954157"/>
                    </a:lnTo>
                    <a:lnTo>
                      <a:pt x="966084" y="894522"/>
                    </a:lnTo>
                    <a:lnTo>
                      <a:pt x="886570" y="894522"/>
                    </a:lnTo>
                    <a:lnTo>
                      <a:pt x="886570" y="807057"/>
                    </a:lnTo>
                    <a:lnTo>
                      <a:pt x="846814" y="807057"/>
                    </a:lnTo>
                    <a:lnTo>
                      <a:pt x="846814" y="767301"/>
                    </a:lnTo>
                    <a:lnTo>
                      <a:pt x="818984" y="767301"/>
                    </a:lnTo>
                    <a:lnTo>
                      <a:pt x="818984" y="667910"/>
                    </a:lnTo>
                    <a:lnTo>
                      <a:pt x="763325" y="667910"/>
                    </a:lnTo>
                    <a:lnTo>
                      <a:pt x="763325" y="612251"/>
                    </a:lnTo>
                    <a:lnTo>
                      <a:pt x="711642" y="612251"/>
                    </a:lnTo>
                    <a:lnTo>
                      <a:pt x="711642" y="548640"/>
                    </a:lnTo>
                    <a:lnTo>
                      <a:pt x="683812" y="548640"/>
                    </a:lnTo>
                    <a:lnTo>
                      <a:pt x="683812" y="500932"/>
                    </a:lnTo>
                    <a:lnTo>
                      <a:pt x="612250" y="500932"/>
                    </a:lnTo>
                    <a:lnTo>
                      <a:pt x="612250" y="413468"/>
                    </a:lnTo>
                    <a:lnTo>
                      <a:pt x="568518" y="413468"/>
                    </a:lnTo>
                    <a:lnTo>
                      <a:pt x="568518" y="377687"/>
                    </a:lnTo>
                    <a:lnTo>
                      <a:pt x="500932" y="377687"/>
                    </a:lnTo>
                    <a:lnTo>
                      <a:pt x="500932" y="329979"/>
                    </a:lnTo>
                    <a:lnTo>
                      <a:pt x="449249" y="329979"/>
                    </a:lnTo>
                    <a:lnTo>
                      <a:pt x="449249" y="286247"/>
                    </a:lnTo>
                    <a:lnTo>
                      <a:pt x="409492" y="286247"/>
                    </a:lnTo>
                    <a:lnTo>
                      <a:pt x="409492" y="218661"/>
                    </a:lnTo>
                    <a:lnTo>
                      <a:pt x="353833" y="218661"/>
                    </a:lnTo>
                    <a:lnTo>
                      <a:pt x="353833" y="190831"/>
                    </a:lnTo>
                    <a:lnTo>
                      <a:pt x="314077" y="190831"/>
                    </a:lnTo>
                    <a:lnTo>
                      <a:pt x="314077" y="131197"/>
                    </a:lnTo>
                    <a:lnTo>
                      <a:pt x="294198" y="131197"/>
                    </a:lnTo>
                    <a:lnTo>
                      <a:pt x="294198" y="79513"/>
                    </a:lnTo>
                    <a:lnTo>
                      <a:pt x="242515" y="79513"/>
                    </a:lnTo>
                    <a:lnTo>
                      <a:pt x="242515" y="51684"/>
                    </a:lnTo>
                    <a:lnTo>
                      <a:pt x="186856" y="51684"/>
                    </a:lnTo>
                    <a:lnTo>
                      <a:pt x="186856" y="15903"/>
                    </a:lnTo>
                    <a:lnTo>
                      <a:pt x="91440" y="15903"/>
                    </a:lnTo>
                    <a:lnTo>
                      <a:pt x="9144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6407798" y="438044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463457" y="438044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507189" y="438044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686093" y="438044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211270" y="4351895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932974" y="4320088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789850" y="4293885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626402" y="4218606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588302" y="419858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566871" y="4192403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512102" y="4192403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464477" y="4172384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436526" y="4172384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403188" y="4166200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379376" y="4156676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296032" y="4113794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265076" y="4113794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141251" y="4073634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112676" y="4073634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979326" y="4073634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936463" y="4061388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869788" y="4047431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760251" y="3995025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731676" y="3995025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462595" y="394528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438782" y="3926455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345913" y="3874049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300670" y="3874049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217195" y="377403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083845" y="3609731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042877" y="3583528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007158" y="357114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979338" y="3541844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919807" y="350611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881777" y="3472329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747209" y="3333997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690059" y="3294875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3542421" y="3175084"/>
                <a:ext cx="0" cy="524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440" name="Freeform 61439"/>
            <p:cNvSpPr/>
            <p:nvPr/>
          </p:nvSpPr>
          <p:spPr>
            <a:xfrm>
              <a:off x="2383631" y="2007394"/>
              <a:ext cx="4843463" cy="2288381"/>
            </a:xfrm>
            <a:custGeom>
              <a:avLst/>
              <a:gdLst>
                <a:gd name="connsiteX0" fmla="*/ 4843463 w 4843463"/>
                <a:gd name="connsiteY0" fmla="*/ 2288381 h 2288381"/>
                <a:gd name="connsiteX1" fmla="*/ 4421982 w 4843463"/>
                <a:gd name="connsiteY1" fmla="*/ 2288381 h 2288381"/>
                <a:gd name="connsiteX2" fmla="*/ 4421982 w 4843463"/>
                <a:gd name="connsiteY2" fmla="*/ 2221706 h 2288381"/>
                <a:gd name="connsiteX3" fmla="*/ 4169569 w 4843463"/>
                <a:gd name="connsiteY3" fmla="*/ 2221706 h 2288381"/>
                <a:gd name="connsiteX4" fmla="*/ 4169569 w 4843463"/>
                <a:gd name="connsiteY4" fmla="*/ 2207419 h 2288381"/>
                <a:gd name="connsiteX5" fmla="*/ 4043363 w 4843463"/>
                <a:gd name="connsiteY5" fmla="*/ 2207419 h 2288381"/>
                <a:gd name="connsiteX6" fmla="*/ 4043363 w 4843463"/>
                <a:gd name="connsiteY6" fmla="*/ 2181225 h 2288381"/>
                <a:gd name="connsiteX7" fmla="*/ 3769519 w 4843463"/>
                <a:gd name="connsiteY7" fmla="*/ 2181225 h 2288381"/>
                <a:gd name="connsiteX8" fmla="*/ 3769519 w 4843463"/>
                <a:gd name="connsiteY8" fmla="*/ 2169319 h 2288381"/>
                <a:gd name="connsiteX9" fmla="*/ 3602832 w 4843463"/>
                <a:gd name="connsiteY9" fmla="*/ 2169319 h 2288381"/>
                <a:gd name="connsiteX10" fmla="*/ 3602832 w 4843463"/>
                <a:gd name="connsiteY10" fmla="*/ 2135981 h 2288381"/>
                <a:gd name="connsiteX11" fmla="*/ 3567113 w 4843463"/>
                <a:gd name="connsiteY11" fmla="*/ 2135981 h 2288381"/>
                <a:gd name="connsiteX12" fmla="*/ 3567113 w 4843463"/>
                <a:gd name="connsiteY12" fmla="*/ 2109787 h 2288381"/>
                <a:gd name="connsiteX13" fmla="*/ 3529013 w 4843463"/>
                <a:gd name="connsiteY13" fmla="*/ 2109787 h 2288381"/>
                <a:gd name="connsiteX14" fmla="*/ 3529013 w 4843463"/>
                <a:gd name="connsiteY14" fmla="*/ 2085975 h 2288381"/>
                <a:gd name="connsiteX15" fmla="*/ 3488532 w 4843463"/>
                <a:gd name="connsiteY15" fmla="*/ 2085975 h 2288381"/>
                <a:gd name="connsiteX16" fmla="*/ 3488532 w 4843463"/>
                <a:gd name="connsiteY16" fmla="*/ 2047875 h 2288381"/>
                <a:gd name="connsiteX17" fmla="*/ 3417094 w 4843463"/>
                <a:gd name="connsiteY17" fmla="*/ 2047875 h 2288381"/>
                <a:gd name="connsiteX18" fmla="*/ 3417094 w 4843463"/>
                <a:gd name="connsiteY18" fmla="*/ 2043112 h 2288381"/>
                <a:gd name="connsiteX19" fmla="*/ 3290888 w 4843463"/>
                <a:gd name="connsiteY19" fmla="*/ 2043112 h 2288381"/>
                <a:gd name="connsiteX20" fmla="*/ 3290888 w 4843463"/>
                <a:gd name="connsiteY20" fmla="*/ 2012156 h 2288381"/>
                <a:gd name="connsiteX21" fmla="*/ 3224213 w 4843463"/>
                <a:gd name="connsiteY21" fmla="*/ 2012156 h 2288381"/>
                <a:gd name="connsiteX22" fmla="*/ 3224213 w 4843463"/>
                <a:gd name="connsiteY22" fmla="*/ 1997869 h 2288381"/>
                <a:gd name="connsiteX23" fmla="*/ 3162300 w 4843463"/>
                <a:gd name="connsiteY23" fmla="*/ 1997869 h 2288381"/>
                <a:gd name="connsiteX24" fmla="*/ 3162300 w 4843463"/>
                <a:gd name="connsiteY24" fmla="*/ 1966912 h 2288381"/>
                <a:gd name="connsiteX25" fmla="*/ 3112294 w 4843463"/>
                <a:gd name="connsiteY25" fmla="*/ 1966912 h 2288381"/>
                <a:gd name="connsiteX26" fmla="*/ 3112294 w 4843463"/>
                <a:gd name="connsiteY26" fmla="*/ 1912144 h 2288381"/>
                <a:gd name="connsiteX27" fmla="*/ 3014663 w 4843463"/>
                <a:gd name="connsiteY27" fmla="*/ 1912144 h 2288381"/>
                <a:gd name="connsiteX28" fmla="*/ 3014663 w 4843463"/>
                <a:gd name="connsiteY28" fmla="*/ 1902619 h 2288381"/>
                <a:gd name="connsiteX29" fmla="*/ 2855119 w 4843463"/>
                <a:gd name="connsiteY29" fmla="*/ 1902619 h 2288381"/>
                <a:gd name="connsiteX30" fmla="*/ 2855119 w 4843463"/>
                <a:gd name="connsiteY30" fmla="*/ 1854994 h 2288381"/>
                <a:gd name="connsiteX31" fmla="*/ 2807494 w 4843463"/>
                <a:gd name="connsiteY31" fmla="*/ 1854994 h 2288381"/>
                <a:gd name="connsiteX32" fmla="*/ 2807494 w 4843463"/>
                <a:gd name="connsiteY32" fmla="*/ 1828800 h 2288381"/>
                <a:gd name="connsiteX33" fmla="*/ 2724150 w 4843463"/>
                <a:gd name="connsiteY33" fmla="*/ 1828800 h 2288381"/>
                <a:gd name="connsiteX34" fmla="*/ 2724150 w 4843463"/>
                <a:gd name="connsiteY34" fmla="*/ 1800225 h 2288381"/>
                <a:gd name="connsiteX35" fmla="*/ 2650332 w 4843463"/>
                <a:gd name="connsiteY35" fmla="*/ 1800225 h 2288381"/>
                <a:gd name="connsiteX36" fmla="*/ 2650332 w 4843463"/>
                <a:gd name="connsiteY36" fmla="*/ 1771650 h 2288381"/>
                <a:gd name="connsiteX37" fmla="*/ 2616994 w 4843463"/>
                <a:gd name="connsiteY37" fmla="*/ 1771650 h 2288381"/>
                <a:gd name="connsiteX38" fmla="*/ 2616994 w 4843463"/>
                <a:gd name="connsiteY38" fmla="*/ 1743075 h 2288381"/>
                <a:gd name="connsiteX39" fmla="*/ 2552700 w 4843463"/>
                <a:gd name="connsiteY39" fmla="*/ 1743075 h 2288381"/>
                <a:gd name="connsiteX40" fmla="*/ 2552700 w 4843463"/>
                <a:gd name="connsiteY40" fmla="*/ 1707356 h 2288381"/>
                <a:gd name="connsiteX41" fmla="*/ 2512219 w 4843463"/>
                <a:gd name="connsiteY41" fmla="*/ 1707356 h 2288381"/>
                <a:gd name="connsiteX42" fmla="*/ 2512219 w 4843463"/>
                <a:gd name="connsiteY42" fmla="*/ 1678781 h 2288381"/>
                <a:gd name="connsiteX43" fmla="*/ 2438400 w 4843463"/>
                <a:gd name="connsiteY43" fmla="*/ 1678781 h 2288381"/>
                <a:gd name="connsiteX44" fmla="*/ 2438400 w 4843463"/>
                <a:gd name="connsiteY44" fmla="*/ 1652587 h 2288381"/>
                <a:gd name="connsiteX45" fmla="*/ 2383632 w 4843463"/>
                <a:gd name="connsiteY45" fmla="*/ 1652587 h 2288381"/>
                <a:gd name="connsiteX46" fmla="*/ 2383632 w 4843463"/>
                <a:gd name="connsiteY46" fmla="*/ 1631156 h 2288381"/>
                <a:gd name="connsiteX47" fmla="*/ 2336007 w 4843463"/>
                <a:gd name="connsiteY47" fmla="*/ 1631156 h 2288381"/>
                <a:gd name="connsiteX48" fmla="*/ 2336007 w 4843463"/>
                <a:gd name="connsiteY48" fmla="*/ 1588294 h 2288381"/>
                <a:gd name="connsiteX49" fmla="*/ 2307432 w 4843463"/>
                <a:gd name="connsiteY49" fmla="*/ 1588294 h 2288381"/>
                <a:gd name="connsiteX50" fmla="*/ 2307432 w 4843463"/>
                <a:gd name="connsiteY50" fmla="*/ 1554956 h 2288381"/>
                <a:gd name="connsiteX51" fmla="*/ 2240757 w 4843463"/>
                <a:gd name="connsiteY51" fmla="*/ 1554956 h 2288381"/>
                <a:gd name="connsiteX52" fmla="*/ 2240757 w 4843463"/>
                <a:gd name="connsiteY52" fmla="*/ 1521619 h 2288381"/>
                <a:gd name="connsiteX53" fmla="*/ 2150269 w 4843463"/>
                <a:gd name="connsiteY53" fmla="*/ 1521619 h 2288381"/>
                <a:gd name="connsiteX54" fmla="*/ 2150269 w 4843463"/>
                <a:gd name="connsiteY54" fmla="*/ 1502569 h 2288381"/>
                <a:gd name="connsiteX55" fmla="*/ 2076450 w 4843463"/>
                <a:gd name="connsiteY55" fmla="*/ 1502569 h 2288381"/>
                <a:gd name="connsiteX56" fmla="*/ 2043113 w 4843463"/>
                <a:gd name="connsiteY56" fmla="*/ 1502569 h 2288381"/>
                <a:gd name="connsiteX57" fmla="*/ 2043113 w 4843463"/>
                <a:gd name="connsiteY57" fmla="*/ 1462087 h 2288381"/>
                <a:gd name="connsiteX58" fmla="*/ 2019300 w 4843463"/>
                <a:gd name="connsiteY58" fmla="*/ 1462087 h 2288381"/>
                <a:gd name="connsiteX59" fmla="*/ 2019300 w 4843463"/>
                <a:gd name="connsiteY59" fmla="*/ 1438275 h 2288381"/>
                <a:gd name="connsiteX60" fmla="*/ 1966913 w 4843463"/>
                <a:gd name="connsiteY60" fmla="*/ 1438275 h 2288381"/>
                <a:gd name="connsiteX61" fmla="*/ 1966913 w 4843463"/>
                <a:gd name="connsiteY61" fmla="*/ 1395412 h 2288381"/>
                <a:gd name="connsiteX62" fmla="*/ 1928813 w 4843463"/>
                <a:gd name="connsiteY62" fmla="*/ 1395412 h 2288381"/>
                <a:gd name="connsiteX63" fmla="*/ 1928813 w 4843463"/>
                <a:gd name="connsiteY63" fmla="*/ 1369219 h 2288381"/>
                <a:gd name="connsiteX64" fmla="*/ 1857375 w 4843463"/>
                <a:gd name="connsiteY64" fmla="*/ 1369219 h 2288381"/>
                <a:gd name="connsiteX65" fmla="*/ 1857375 w 4843463"/>
                <a:gd name="connsiteY65" fmla="*/ 1335881 h 2288381"/>
                <a:gd name="connsiteX66" fmla="*/ 1824038 w 4843463"/>
                <a:gd name="connsiteY66" fmla="*/ 1335881 h 2288381"/>
                <a:gd name="connsiteX67" fmla="*/ 1824038 w 4843463"/>
                <a:gd name="connsiteY67" fmla="*/ 1309687 h 2288381"/>
                <a:gd name="connsiteX68" fmla="*/ 1762125 w 4843463"/>
                <a:gd name="connsiteY68" fmla="*/ 1309687 h 2288381"/>
                <a:gd name="connsiteX69" fmla="*/ 1762125 w 4843463"/>
                <a:gd name="connsiteY69" fmla="*/ 1290637 h 2288381"/>
                <a:gd name="connsiteX70" fmla="*/ 1733550 w 4843463"/>
                <a:gd name="connsiteY70" fmla="*/ 1290637 h 2288381"/>
                <a:gd name="connsiteX71" fmla="*/ 1733550 w 4843463"/>
                <a:gd name="connsiteY71" fmla="*/ 1247775 h 2288381"/>
                <a:gd name="connsiteX72" fmla="*/ 1695450 w 4843463"/>
                <a:gd name="connsiteY72" fmla="*/ 1247775 h 2288381"/>
                <a:gd name="connsiteX73" fmla="*/ 1695450 w 4843463"/>
                <a:gd name="connsiteY73" fmla="*/ 1212056 h 2288381"/>
                <a:gd name="connsiteX74" fmla="*/ 1676400 w 4843463"/>
                <a:gd name="connsiteY74" fmla="*/ 1212056 h 2288381"/>
                <a:gd name="connsiteX75" fmla="*/ 1676400 w 4843463"/>
                <a:gd name="connsiteY75" fmla="*/ 1185862 h 2288381"/>
                <a:gd name="connsiteX76" fmla="*/ 1626394 w 4843463"/>
                <a:gd name="connsiteY76" fmla="*/ 1185862 h 2288381"/>
                <a:gd name="connsiteX77" fmla="*/ 1626394 w 4843463"/>
                <a:gd name="connsiteY77" fmla="*/ 1159669 h 2288381"/>
                <a:gd name="connsiteX78" fmla="*/ 1578769 w 4843463"/>
                <a:gd name="connsiteY78" fmla="*/ 1159669 h 2288381"/>
                <a:gd name="connsiteX79" fmla="*/ 1578769 w 4843463"/>
                <a:gd name="connsiteY79" fmla="*/ 1133475 h 2288381"/>
                <a:gd name="connsiteX80" fmla="*/ 1543050 w 4843463"/>
                <a:gd name="connsiteY80" fmla="*/ 1133475 h 2288381"/>
                <a:gd name="connsiteX81" fmla="*/ 1543050 w 4843463"/>
                <a:gd name="connsiteY81" fmla="*/ 1097756 h 2288381"/>
                <a:gd name="connsiteX82" fmla="*/ 1509713 w 4843463"/>
                <a:gd name="connsiteY82" fmla="*/ 1097756 h 2288381"/>
                <a:gd name="connsiteX83" fmla="*/ 1509713 w 4843463"/>
                <a:gd name="connsiteY83" fmla="*/ 1066800 h 2288381"/>
                <a:gd name="connsiteX84" fmla="*/ 1464469 w 4843463"/>
                <a:gd name="connsiteY84" fmla="*/ 1066800 h 2288381"/>
                <a:gd name="connsiteX85" fmla="*/ 1464469 w 4843463"/>
                <a:gd name="connsiteY85" fmla="*/ 1050131 h 2288381"/>
                <a:gd name="connsiteX86" fmla="*/ 1426369 w 4843463"/>
                <a:gd name="connsiteY86" fmla="*/ 1050131 h 2288381"/>
                <a:gd name="connsiteX87" fmla="*/ 1426369 w 4843463"/>
                <a:gd name="connsiteY87" fmla="*/ 1009650 h 2288381"/>
                <a:gd name="connsiteX88" fmla="*/ 1395413 w 4843463"/>
                <a:gd name="connsiteY88" fmla="*/ 1009650 h 2288381"/>
                <a:gd name="connsiteX89" fmla="*/ 1395413 w 4843463"/>
                <a:gd name="connsiteY89" fmla="*/ 976312 h 2288381"/>
                <a:gd name="connsiteX90" fmla="*/ 1357313 w 4843463"/>
                <a:gd name="connsiteY90" fmla="*/ 976312 h 2288381"/>
                <a:gd name="connsiteX91" fmla="*/ 1357313 w 4843463"/>
                <a:gd name="connsiteY91" fmla="*/ 912019 h 2288381"/>
                <a:gd name="connsiteX92" fmla="*/ 1326357 w 4843463"/>
                <a:gd name="connsiteY92" fmla="*/ 912019 h 2288381"/>
                <a:gd name="connsiteX93" fmla="*/ 1326357 w 4843463"/>
                <a:gd name="connsiteY93" fmla="*/ 890587 h 2288381"/>
                <a:gd name="connsiteX94" fmla="*/ 1264444 w 4843463"/>
                <a:gd name="connsiteY94" fmla="*/ 890587 h 2288381"/>
                <a:gd name="connsiteX95" fmla="*/ 1264444 w 4843463"/>
                <a:gd name="connsiteY95" fmla="*/ 864394 h 2288381"/>
                <a:gd name="connsiteX96" fmla="*/ 1243013 w 4843463"/>
                <a:gd name="connsiteY96" fmla="*/ 864394 h 2288381"/>
                <a:gd name="connsiteX97" fmla="*/ 1243013 w 4843463"/>
                <a:gd name="connsiteY97" fmla="*/ 826294 h 2288381"/>
                <a:gd name="connsiteX98" fmla="*/ 1200150 w 4843463"/>
                <a:gd name="connsiteY98" fmla="*/ 826294 h 2288381"/>
                <a:gd name="connsiteX99" fmla="*/ 1200150 w 4843463"/>
                <a:gd name="connsiteY99" fmla="*/ 790575 h 2288381"/>
                <a:gd name="connsiteX100" fmla="*/ 1183482 w 4843463"/>
                <a:gd name="connsiteY100" fmla="*/ 790575 h 2288381"/>
                <a:gd name="connsiteX101" fmla="*/ 1183482 w 4843463"/>
                <a:gd name="connsiteY101" fmla="*/ 721519 h 2288381"/>
                <a:gd name="connsiteX102" fmla="*/ 1150144 w 4843463"/>
                <a:gd name="connsiteY102" fmla="*/ 721519 h 2288381"/>
                <a:gd name="connsiteX103" fmla="*/ 1138237 w 4843463"/>
                <a:gd name="connsiteY103" fmla="*/ 709612 h 2288381"/>
                <a:gd name="connsiteX104" fmla="*/ 1138237 w 4843463"/>
                <a:gd name="connsiteY104" fmla="*/ 685800 h 2288381"/>
                <a:gd name="connsiteX105" fmla="*/ 1059657 w 4843463"/>
                <a:gd name="connsiteY105" fmla="*/ 685800 h 2288381"/>
                <a:gd name="connsiteX106" fmla="*/ 1059657 w 4843463"/>
                <a:gd name="connsiteY106" fmla="*/ 631031 h 2288381"/>
                <a:gd name="connsiteX107" fmla="*/ 1002507 w 4843463"/>
                <a:gd name="connsiteY107" fmla="*/ 631031 h 2288381"/>
                <a:gd name="connsiteX108" fmla="*/ 1002507 w 4843463"/>
                <a:gd name="connsiteY108" fmla="*/ 573881 h 2288381"/>
                <a:gd name="connsiteX109" fmla="*/ 940594 w 4843463"/>
                <a:gd name="connsiteY109" fmla="*/ 573881 h 2288381"/>
                <a:gd name="connsiteX110" fmla="*/ 940594 w 4843463"/>
                <a:gd name="connsiteY110" fmla="*/ 538162 h 2288381"/>
                <a:gd name="connsiteX111" fmla="*/ 900113 w 4843463"/>
                <a:gd name="connsiteY111" fmla="*/ 538162 h 2288381"/>
                <a:gd name="connsiteX112" fmla="*/ 900113 w 4843463"/>
                <a:gd name="connsiteY112" fmla="*/ 476250 h 2288381"/>
                <a:gd name="connsiteX113" fmla="*/ 857250 w 4843463"/>
                <a:gd name="connsiteY113" fmla="*/ 476250 h 2288381"/>
                <a:gd name="connsiteX114" fmla="*/ 857250 w 4843463"/>
                <a:gd name="connsiteY114" fmla="*/ 452437 h 2288381"/>
                <a:gd name="connsiteX115" fmla="*/ 833438 w 4843463"/>
                <a:gd name="connsiteY115" fmla="*/ 452437 h 2288381"/>
                <a:gd name="connsiteX116" fmla="*/ 833438 w 4843463"/>
                <a:gd name="connsiteY116" fmla="*/ 421481 h 2288381"/>
                <a:gd name="connsiteX117" fmla="*/ 802482 w 4843463"/>
                <a:gd name="connsiteY117" fmla="*/ 421481 h 2288381"/>
                <a:gd name="connsiteX118" fmla="*/ 802482 w 4843463"/>
                <a:gd name="connsiteY118" fmla="*/ 388144 h 2288381"/>
                <a:gd name="connsiteX119" fmla="*/ 769144 w 4843463"/>
                <a:gd name="connsiteY119" fmla="*/ 388144 h 2288381"/>
                <a:gd name="connsiteX120" fmla="*/ 769144 w 4843463"/>
                <a:gd name="connsiteY120" fmla="*/ 354806 h 2288381"/>
                <a:gd name="connsiteX121" fmla="*/ 735807 w 4843463"/>
                <a:gd name="connsiteY121" fmla="*/ 354806 h 2288381"/>
                <a:gd name="connsiteX122" fmla="*/ 735807 w 4843463"/>
                <a:gd name="connsiteY122" fmla="*/ 316706 h 2288381"/>
                <a:gd name="connsiteX123" fmla="*/ 692944 w 4843463"/>
                <a:gd name="connsiteY123" fmla="*/ 316706 h 2288381"/>
                <a:gd name="connsiteX124" fmla="*/ 692944 w 4843463"/>
                <a:gd name="connsiteY124" fmla="*/ 283369 h 2288381"/>
                <a:gd name="connsiteX125" fmla="*/ 626269 w 4843463"/>
                <a:gd name="connsiteY125" fmla="*/ 283369 h 2288381"/>
                <a:gd name="connsiteX126" fmla="*/ 626269 w 4843463"/>
                <a:gd name="connsiteY126" fmla="*/ 252412 h 2288381"/>
                <a:gd name="connsiteX127" fmla="*/ 597694 w 4843463"/>
                <a:gd name="connsiteY127" fmla="*/ 252412 h 2288381"/>
                <a:gd name="connsiteX128" fmla="*/ 597694 w 4843463"/>
                <a:gd name="connsiteY128" fmla="*/ 221456 h 2288381"/>
                <a:gd name="connsiteX129" fmla="*/ 531019 w 4843463"/>
                <a:gd name="connsiteY129" fmla="*/ 221456 h 2288381"/>
                <a:gd name="connsiteX130" fmla="*/ 531019 w 4843463"/>
                <a:gd name="connsiteY130" fmla="*/ 183356 h 2288381"/>
                <a:gd name="connsiteX131" fmla="*/ 495300 w 4843463"/>
                <a:gd name="connsiteY131" fmla="*/ 183356 h 2288381"/>
                <a:gd name="connsiteX132" fmla="*/ 495300 w 4843463"/>
                <a:gd name="connsiteY132" fmla="*/ 157162 h 2288381"/>
                <a:gd name="connsiteX133" fmla="*/ 461963 w 4843463"/>
                <a:gd name="connsiteY133" fmla="*/ 157162 h 2288381"/>
                <a:gd name="connsiteX134" fmla="*/ 461963 w 4843463"/>
                <a:gd name="connsiteY134" fmla="*/ 130969 h 2288381"/>
                <a:gd name="connsiteX135" fmla="*/ 421482 w 4843463"/>
                <a:gd name="connsiteY135" fmla="*/ 130969 h 2288381"/>
                <a:gd name="connsiteX136" fmla="*/ 421482 w 4843463"/>
                <a:gd name="connsiteY136" fmla="*/ 130969 h 2288381"/>
                <a:gd name="connsiteX137" fmla="*/ 397669 w 4843463"/>
                <a:gd name="connsiteY137" fmla="*/ 107156 h 2288381"/>
                <a:gd name="connsiteX138" fmla="*/ 381000 w 4843463"/>
                <a:gd name="connsiteY138" fmla="*/ 90487 h 2288381"/>
                <a:gd name="connsiteX139" fmla="*/ 314325 w 4843463"/>
                <a:gd name="connsiteY139" fmla="*/ 90487 h 2288381"/>
                <a:gd name="connsiteX140" fmla="*/ 314325 w 4843463"/>
                <a:gd name="connsiteY140" fmla="*/ 66675 h 2288381"/>
                <a:gd name="connsiteX141" fmla="*/ 228600 w 4843463"/>
                <a:gd name="connsiteY141" fmla="*/ 66675 h 2288381"/>
                <a:gd name="connsiteX142" fmla="*/ 228600 w 4843463"/>
                <a:gd name="connsiteY142" fmla="*/ 38100 h 2288381"/>
                <a:gd name="connsiteX143" fmla="*/ 188119 w 4843463"/>
                <a:gd name="connsiteY143" fmla="*/ 38100 h 2288381"/>
                <a:gd name="connsiteX144" fmla="*/ 188119 w 4843463"/>
                <a:gd name="connsiteY144" fmla="*/ 16669 h 2288381"/>
                <a:gd name="connsiteX145" fmla="*/ 121444 w 4843463"/>
                <a:gd name="connsiteY145" fmla="*/ 16669 h 2288381"/>
                <a:gd name="connsiteX146" fmla="*/ 121444 w 4843463"/>
                <a:gd name="connsiteY146" fmla="*/ 0 h 2288381"/>
                <a:gd name="connsiteX147" fmla="*/ 0 w 4843463"/>
                <a:gd name="connsiteY147" fmla="*/ 0 h 228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4843463" h="2288381">
                  <a:moveTo>
                    <a:pt x="4843463" y="2288381"/>
                  </a:moveTo>
                  <a:lnTo>
                    <a:pt x="4421982" y="2288381"/>
                  </a:lnTo>
                  <a:lnTo>
                    <a:pt x="4421982" y="2221706"/>
                  </a:lnTo>
                  <a:lnTo>
                    <a:pt x="4169569" y="2221706"/>
                  </a:lnTo>
                  <a:lnTo>
                    <a:pt x="4169569" y="2207419"/>
                  </a:lnTo>
                  <a:lnTo>
                    <a:pt x="4043363" y="2207419"/>
                  </a:lnTo>
                  <a:lnTo>
                    <a:pt x="4043363" y="2181225"/>
                  </a:lnTo>
                  <a:lnTo>
                    <a:pt x="3769519" y="2181225"/>
                  </a:lnTo>
                  <a:lnTo>
                    <a:pt x="3769519" y="2169319"/>
                  </a:lnTo>
                  <a:lnTo>
                    <a:pt x="3602832" y="2169319"/>
                  </a:lnTo>
                  <a:lnTo>
                    <a:pt x="3602832" y="2135981"/>
                  </a:lnTo>
                  <a:lnTo>
                    <a:pt x="3567113" y="2135981"/>
                  </a:lnTo>
                  <a:lnTo>
                    <a:pt x="3567113" y="2109787"/>
                  </a:lnTo>
                  <a:lnTo>
                    <a:pt x="3529013" y="2109787"/>
                  </a:lnTo>
                  <a:lnTo>
                    <a:pt x="3529013" y="2085975"/>
                  </a:lnTo>
                  <a:lnTo>
                    <a:pt x="3488532" y="2085975"/>
                  </a:lnTo>
                  <a:lnTo>
                    <a:pt x="3488532" y="2047875"/>
                  </a:lnTo>
                  <a:lnTo>
                    <a:pt x="3417094" y="2047875"/>
                  </a:lnTo>
                  <a:lnTo>
                    <a:pt x="3417094" y="2043112"/>
                  </a:lnTo>
                  <a:lnTo>
                    <a:pt x="3290888" y="2043112"/>
                  </a:lnTo>
                  <a:lnTo>
                    <a:pt x="3290888" y="2012156"/>
                  </a:lnTo>
                  <a:lnTo>
                    <a:pt x="3224213" y="2012156"/>
                  </a:lnTo>
                  <a:lnTo>
                    <a:pt x="3224213" y="1997869"/>
                  </a:lnTo>
                  <a:lnTo>
                    <a:pt x="3162300" y="1997869"/>
                  </a:lnTo>
                  <a:lnTo>
                    <a:pt x="3162300" y="1966912"/>
                  </a:lnTo>
                  <a:lnTo>
                    <a:pt x="3112294" y="1966912"/>
                  </a:lnTo>
                  <a:lnTo>
                    <a:pt x="3112294" y="1912144"/>
                  </a:lnTo>
                  <a:lnTo>
                    <a:pt x="3014663" y="1912144"/>
                  </a:lnTo>
                  <a:lnTo>
                    <a:pt x="3014663" y="1902619"/>
                  </a:lnTo>
                  <a:lnTo>
                    <a:pt x="2855119" y="1902619"/>
                  </a:lnTo>
                  <a:lnTo>
                    <a:pt x="2855119" y="1854994"/>
                  </a:lnTo>
                  <a:lnTo>
                    <a:pt x="2807494" y="1854994"/>
                  </a:lnTo>
                  <a:lnTo>
                    <a:pt x="2807494" y="1828800"/>
                  </a:lnTo>
                  <a:lnTo>
                    <a:pt x="2724150" y="1828800"/>
                  </a:lnTo>
                  <a:lnTo>
                    <a:pt x="2724150" y="1800225"/>
                  </a:lnTo>
                  <a:lnTo>
                    <a:pt x="2650332" y="1800225"/>
                  </a:lnTo>
                  <a:lnTo>
                    <a:pt x="2650332" y="1771650"/>
                  </a:lnTo>
                  <a:lnTo>
                    <a:pt x="2616994" y="1771650"/>
                  </a:lnTo>
                  <a:lnTo>
                    <a:pt x="2616994" y="1743075"/>
                  </a:lnTo>
                  <a:lnTo>
                    <a:pt x="2552700" y="1743075"/>
                  </a:lnTo>
                  <a:lnTo>
                    <a:pt x="2552700" y="1707356"/>
                  </a:lnTo>
                  <a:lnTo>
                    <a:pt x="2512219" y="1707356"/>
                  </a:lnTo>
                  <a:lnTo>
                    <a:pt x="2512219" y="1678781"/>
                  </a:lnTo>
                  <a:lnTo>
                    <a:pt x="2438400" y="1678781"/>
                  </a:lnTo>
                  <a:lnTo>
                    <a:pt x="2438400" y="1652587"/>
                  </a:lnTo>
                  <a:lnTo>
                    <a:pt x="2383632" y="1652587"/>
                  </a:lnTo>
                  <a:lnTo>
                    <a:pt x="2383632" y="1631156"/>
                  </a:lnTo>
                  <a:lnTo>
                    <a:pt x="2336007" y="1631156"/>
                  </a:lnTo>
                  <a:lnTo>
                    <a:pt x="2336007" y="1588294"/>
                  </a:lnTo>
                  <a:lnTo>
                    <a:pt x="2307432" y="1588294"/>
                  </a:lnTo>
                  <a:lnTo>
                    <a:pt x="2307432" y="1554956"/>
                  </a:lnTo>
                  <a:lnTo>
                    <a:pt x="2240757" y="1554956"/>
                  </a:lnTo>
                  <a:lnTo>
                    <a:pt x="2240757" y="1521619"/>
                  </a:lnTo>
                  <a:lnTo>
                    <a:pt x="2150269" y="1521619"/>
                  </a:lnTo>
                  <a:lnTo>
                    <a:pt x="2150269" y="1502569"/>
                  </a:lnTo>
                  <a:lnTo>
                    <a:pt x="2076450" y="1502569"/>
                  </a:lnTo>
                  <a:lnTo>
                    <a:pt x="2043113" y="1502569"/>
                  </a:lnTo>
                  <a:lnTo>
                    <a:pt x="2043113" y="1462087"/>
                  </a:lnTo>
                  <a:lnTo>
                    <a:pt x="2019300" y="1462087"/>
                  </a:lnTo>
                  <a:lnTo>
                    <a:pt x="2019300" y="1438275"/>
                  </a:lnTo>
                  <a:lnTo>
                    <a:pt x="1966913" y="1438275"/>
                  </a:lnTo>
                  <a:lnTo>
                    <a:pt x="1966913" y="1395412"/>
                  </a:lnTo>
                  <a:lnTo>
                    <a:pt x="1928813" y="1395412"/>
                  </a:lnTo>
                  <a:lnTo>
                    <a:pt x="1928813" y="1369219"/>
                  </a:lnTo>
                  <a:lnTo>
                    <a:pt x="1857375" y="1369219"/>
                  </a:lnTo>
                  <a:lnTo>
                    <a:pt x="1857375" y="1335881"/>
                  </a:lnTo>
                  <a:lnTo>
                    <a:pt x="1824038" y="1335881"/>
                  </a:lnTo>
                  <a:lnTo>
                    <a:pt x="1824038" y="1309687"/>
                  </a:lnTo>
                  <a:lnTo>
                    <a:pt x="1762125" y="1309687"/>
                  </a:lnTo>
                  <a:lnTo>
                    <a:pt x="1762125" y="1290637"/>
                  </a:lnTo>
                  <a:lnTo>
                    <a:pt x="1733550" y="1290637"/>
                  </a:lnTo>
                  <a:lnTo>
                    <a:pt x="1733550" y="1247775"/>
                  </a:lnTo>
                  <a:lnTo>
                    <a:pt x="1695450" y="1247775"/>
                  </a:lnTo>
                  <a:lnTo>
                    <a:pt x="1695450" y="1212056"/>
                  </a:lnTo>
                  <a:lnTo>
                    <a:pt x="1676400" y="1212056"/>
                  </a:lnTo>
                  <a:lnTo>
                    <a:pt x="1676400" y="1185862"/>
                  </a:lnTo>
                  <a:lnTo>
                    <a:pt x="1626394" y="1185862"/>
                  </a:lnTo>
                  <a:lnTo>
                    <a:pt x="1626394" y="1159669"/>
                  </a:lnTo>
                  <a:lnTo>
                    <a:pt x="1578769" y="1159669"/>
                  </a:lnTo>
                  <a:lnTo>
                    <a:pt x="1578769" y="1133475"/>
                  </a:lnTo>
                  <a:lnTo>
                    <a:pt x="1543050" y="1133475"/>
                  </a:lnTo>
                  <a:lnTo>
                    <a:pt x="1543050" y="1097756"/>
                  </a:lnTo>
                  <a:lnTo>
                    <a:pt x="1509713" y="1097756"/>
                  </a:lnTo>
                  <a:lnTo>
                    <a:pt x="1509713" y="1066800"/>
                  </a:lnTo>
                  <a:lnTo>
                    <a:pt x="1464469" y="1066800"/>
                  </a:lnTo>
                  <a:lnTo>
                    <a:pt x="1464469" y="1050131"/>
                  </a:lnTo>
                  <a:lnTo>
                    <a:pt x="1426369" y="1050131"/>
                  </a:lnTo>
                  <a:lnTo>
                    <a:pt x="1426369" y="1009650"/>
                  </a:lnTo>
                  <a:lnTo>
                    <a:pt x="1395413" y="1009650"/>
                  </a:lnTo>
                  <a:lnTo>
                    <a:pt x="1395413" y="976312"/>
                  </a:lnTo>
                  <a:lnTo>
                    <a:pt x="1357313" y="976312"/>
                  </a:lnTo>
                  <a:lnTo>
                    <a:pt x="1357313" y="912019"/>
                  </a:lnTo>
                  <a:lnTo>
                    <a:pt x="1326357" y="912019"/>
                  </a:lnTo>
                  <a:lnTo>
                    <a:pt x="1326357" y="890587"/>
                  </a:lnTo>
                  <a:lnTo>
                    <a:pt x="1264444" y="890587"/>
                  </a:lnTo>
                  <a:lnTo>
                    <a:pt x="1264444" y="864394"/>
                  </a:lnTo>
                  <a:lnTo>
                    <a:pt x="1243013" y="864394"/>
                  </a:lnTo>
                  <a:lnTo>
                    <a:pt x="1243013" y="826294"/>
                  </a:lnTo>
                  <a:lnTo>
                    <a:pt x="1200150" y="826294"/>
                  </a:lnTo>
                  <a:lnTo>
                    <a:pt x="1200150" y="790575"/>
                  </a:lnTo>
                  <a:lnTo>
                    <a:pt x="1183482" y="790575"/>
                  </a:lnTo>
                  <a:lnTo>
                    <a:pt x="1183482" y="721519"/>
                  </a:lnTo>
                  <a:lnTo>
                    <a:pt x="1150144" y="721519"/>
                  </a:lnTo>
                  <a:lnTo>
                    <a:pt x="1138237" y="709612"/>
                  </a:lnTo>
                  <a:lnTo>
                    <a:pt x="1138237" y="685800"/>
                  </a:lnTo>
                  <a:lnTo>
                    <a:pt x="1059657" y="685800"/>
                  </a:lnTo>
                  <a:lnTo>
                    <a:pt x="1059657" y="631031"/>
                  </a:lnTo>
                  <a:lnTo>
                    <a:pt x="1002507" y="631031"/>
                  </a:lnTo>
                  <a:lnTo>
                    <a:pt x="1002507" y="573881"/>
                  </a:lnTo>
                  <a:lnTo>
                    <a:pt x="940594" y="573881"/>
                  </a:lnTo>
                  <a:lnTo>
                    <a:pt x="940594" y="538162"/>
                  </a:lnTo>
                  <a:lnTo>
                    <a:pt x="900113" y="538162"/>
                  </a:lnTo>
                  <a:lnTo>
                    <a:pt x="900113" y="476250"/>
                  </a:lnTo>
                  <a:lnTo>
                    <a:pt x="857250" y="476250"/>
                  </a:lnTo>
                  <a:lnTo>
                    <a:pt x="857250" y="452437"/>
                  </a:lnTo>
                  <a:lnTo>
                    <a:pt x="833438" y="452437"/>
                  </a:lnTo>
                  <a:lnTo>
                    <a:pt x="833438" y="421481"/>
                  </a:lnTo>
                  <a:lnTo>
                    <a:pt x="802482" y="421481"/>
                  </a:lnTo>
                  <a:lnTo>
                    <a:pt x="802482" y="388144"/>
                  </a:lnTo>
                  <a:lnTo>
                    <a:pt x="769144" y="388144"/>
                  </a:lnTo>
                  <a:lnTo>
                    <a:pt x="769144" y="354806"/>
                  </a:lnTo>
                  <a:lnTo>
                    <a:pt x="735807" y="354806"/>
                  </a:lnTo>
                  <a:lnTo>
                    <a:pt x="735807" y="316706"/>
                  </a:lnTo>
                  <a:lnTo>
                    <a:pt x="692944" y="316706"/>
                  </a:lnTo>
                  <a:lnTo>
                    <a:pt x="692944" y="283369"/>
                  </a:lnTo>
                  <a:lnTo>
                    <a:pt x="626269" y="283369"/>
                  </a:lnTo>
                  <a:lnTo>
                    <a:pt x="626269" y="252412"/>
                  </a:lnTo>
                  <a:lnTo>
                    <a:pt x="597694" y="252412"/>
                  </a:lnTo>
                  <a:lnTo>
                    <a:pt x="597694" y="221456"/>
                  </a:lnTo>
                  <a:lnTo>
                    <a:pt x="531019" y="221456"/>
                  </a:lnTo>
                  <a:lnTo>
                    <a:pt x="531019" y="183356"/>
                  </a:lnTo>
                  <a:lnTo>
                    <a:pt x="495300" y="183356"/>
                  </a:lnTo>
                  <a:lnTo>
                    <a:pt x="495300" y="157162"/>
                  </a:lnTo>
                  <a:lnTo>
                    <a:pt x="461963" y="157162"/>
                  </a:lnTo>
                  <a:lnTo>
                    <a:pt x="461963" y="130969"/>
                  </a:lnTo>
                  <a:lnTo>
                    <a:pt x="421482" y="130969"/>
                  </a:lnTo>
                  <a:lnTo>
                    <a:pt x="421482" y="130969"/>
                  </a:lnTo>
                  <a:lnTo>
                    <a:pt x="397669" y="107156"/>
                  </a:lnTo>
                  <a:lnTo>
                    <a:pt x="381000" y="90487"/>
                  </a:lnTo>
                  <a:lnTo>
                    <a:pt x="314325" y="90487"/>
                  </a:lnTo>
                  <a:lnTo>
                    <a:pt x="314325" y="66675"/>
                  </a:lnTo>
                  <a:lnTo>
                    <a:pt x="228600" y="66675"/>
                  </a:lnTo>
                  <a:lnTo>
                    <a:pt x="228600" y="38100"/>
                  </a:lnTo>
                  <a:lnTo>
                    <a:pt x="188119" y="38100"/>
                  </a:lnTo>
                  <a:lnTo>
                    <a:pt x="188119" y="16669"/>
                  </a:lnTo>
                  <a:lnTo>
                    <a:pt x="121444" y="16669"/>
                  </a:lnTo>
                  <a:lnTo>
                    <a:pt x="12144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18853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197422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169244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116857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086148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057573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009948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965120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905588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838913" y="42414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776188" y="417621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694768" y="417621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668573" y="417621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561417" y="418287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525698" y="416285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462149" y="4156676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407798" y="4136648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357792" y="4136648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186342" y="4136648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155386" y="4136648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110143" y="4134693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991080" y="410307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932974" y="406429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880587" y="401359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849630" y="401359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5786367" y="401359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736360" y="401359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5674448" y="397149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578706" y="394985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554402" y="3920633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485346" y="386822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463423" y="386822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437361" y="386822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5403188" y="386822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379376" y="3847846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348420" y="3847846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281743" y="3847846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238239" y="381450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216807" y="381450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166802" y="3778546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103152" y="3747834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5079339" y="3747834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5050764" y="3747834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024570" y="371652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981840" y="3698833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922440" y="3668628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003269" y="3703752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874813" y="363751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869788" y="3635934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29659" y="3616222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760251" y="360598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731676" y="3558523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685229" y="351874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668428" y="352204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585084" y="3479914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72000" y="3479914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528760" y="346964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498181" y="345681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4462595" y="346486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436023" y="343792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395541" y="340279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366966" y="340440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345913" y="335039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315089" y="3343503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300670" y="333633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255426" y="330460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4229100" y="328392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4217195" y="3276006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4187150" y="3268672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160957" y="3258553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4110950" y="3209443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110950" y="3199672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4083845" y="3175084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4052403" y="314638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038113" y="314638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993138" y="3122678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3979338" y="3112146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960560" y="3099178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3919807" y="305974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872521" y="3014661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801083" y="296225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784414" y="294031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3745097" y="2891895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3690059" y="283948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3666247" y="283948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3640053" y="281940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499559" y="2650989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3311441" y="2492340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276667" y="2439934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231423" y="2395997"/>
              <a:ext cx="0" cy="5240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46" name="TextBox 61445"/>
            <p:cNvSpPr txBox="1"/>
            <p:nvPr/>
          </p:nvSpPr>
          <p:spPr>
            <a:xfrm>
              <a:off x="3747209" y="2284737"/>
              <a:ext cx="4633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Hazard ratio for death, 0.68 (95% CI, 0.58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–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0.81)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&lt; .001</a:t>
              </a:r>
            </a:p>
          </p:txBody>
        </p:sp>
        <p:sp>
          <p:nvSpPr>
            <p:cNvPr id="61447" name="TextBox 61446"/>
            <p:cNvSpPr txBox="1"/>
            <p:nvPr/>
          </p:nvSpPr>
          <p:spPr>
            <a:xfrm>
              <a:off x="5554402" y="3646286"/>
              <a:ext cx="939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TAS-102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008707" y="4235285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61448" name="TextBox 61447"/>
            <p:cNvSpPr txBox="1"/>
            <p:nvPr/>
          </p:nvSpPr>
          <p:spPr>
            <a:xfrm>
              <a:off x="1231820" y="4969017"/>
              <a:ext cx="6196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No. at Risk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7113" algn="ctr"/>
                  <a:tab pos="1828800" algn="ctr"/>
                  <a:tab pos="2571750" algn="ctr"/>
                  <a:tab pos="3371850" algn="ctr"/>
                  <a:tab pos="4114800" algn="ctr"/>
                  <a:tab pos="4857750" algn="ctr"/>
                  <a:tab pos="5657850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TAS-102	534	459	294	137	64	23	7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7113" algn="ctr"/>
                  <a:tab pos="1828800" algn="ctr"/>
                  <a:tab pos="2571750" algn="ctr"/>
                  <a:tab pos="3371850" algn="ctr"/>
                  <a:tab pos="4114800" algn="ctr"/>
                  <a:tab pos="4857750" algn="ctr"/>
                  <a:tab pos="5657850" algn="ctr"/>
                </a:tabLst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Placebo	266	198	107	47	24	9	3</a:t>
              </a:r>
            </a:p>
          </p:txBody>
        </p:sp>
        <p:sp>
          <p:nvSpPr>
            <p:cNvPr id="61449" name="TextBox 61448"/>
            <p:cNvSpPr txBox="1"/>
            <p:nvPr/>
          </p:nvSpPr>
          <p:spPr>
            <a:xfrm rot="16200000">
              <a:off x="697564" y="3133775"/>
              <a:ext cx="2040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Overall Survival (%)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290183" y="4851174"/>
              <a:ext cx="2955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Months Since Randomization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5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F80F-477B-4077-AC9C-AA0AF982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MSI-high mCRC and gastric cancers – Diagnosis and role of immunotherapy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A383-3EE8-4FEB-9A7B-810A63531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1307"/>
            <a:ext cx="8946541" cy="3487092"/>
          </a:xfrm>
        </p:spPr>
        <p:txBody>
          <a:bodyPr/>
          <a:lstStyle/>
          <a:p>
            <a:r>
              <a:rPr lang="en-US" dirty="0"/>
              <a:t>*** All patients with advanced CRC and gastric cancer should be tested for MMR or MSI</a:t>
            </a:r>
          </a:p>
        </p:txBody>
      </p:sp>
    </p:spTree>
    <p:extLst>
      <p:ext uri="{BB962C8B-B14F-4D97-AF65-F5344CB8AC3E}">
        <p14:creationId xmlns:p14="http://schemas.microsoft.com/office/powerpoint/2010/main" val="37315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B87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2106" y="273050"/>
            <a:ext cx="9404350" cy="1400175"/>
          </a:xfrm>
        </p:spPr>
        <p:txBody>
          <a:bodyPr/>
          <a:lstStyle/>
          <a:p>
            <a:r>
              <a:rPr lang="en-US" dirty="0" err="1"/>
              <a:t>Hypermutation</a:t>
            </a:r>
            <a:r>
              <a:rPr lang="en-US" dirty="0"/>
              <a:t> and Immuno-Oncology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624976" y="1975802"/>
            <a:ext cx="4813300" cy="45450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spcAft>
                <a:spcPts val="1350"/>
              </a:spcAft>
            </a:pPr>
            <a:r>
              <a:rPr lang="en-US" sz="6400" dirty="0"/>
              <a:t>MSI-H is associated with increases in immune infiltration and expression of immune checkpoint regulators</a:t>
            </a:r>
            <a:r>
              <a:rPr lang="en-US" sz="6400" baseline="30000" dirty="0"/>
              <a:t>1,2</a:t>
            </a:r>
            <a:r>
              <a:rPr lang="en-US" sz="6400" dirty="0"/>
              <a:t>  </a:t>
            </a:r>
          </a:p>
          <a:p>
            <a:pPr>
              <a:spcAft>
                <a:spcPts val="1350"/>
              </a:spcAft>
            </a:pPr>
            <a:r>
              <a:rPr lang="en-US" sz="6400" dirty="0"/>
              <a:t>MSI-H is also associated with increased number of mutations per tumor</a:t>
            </a:r>
          </a:p>
          <a:p>
            <a:pPr>
              <a:spcAft>
                <a:spcPts val="1350"/>
              </a:spcAft>
            </a:pPr>
            <a:r>
              <a:rPr lang="en-US" sz="6400" dirty="0"/>
              <a:t>Tumor mutations produce tumor-specific </a:t>
            </a:r>
            <a:r>
              <a:rPr lang="en-US" sz="6400" dirty="0" err="1"/>
              <a:t>neoantigens</a:t>
            </a:r>
            <a:r>
              <a:rPr lang="en-US" sz="6400" dirty="0"/>
              <a:t>, which when expressed on the tumor cell surface, are a target for T cells</a:t>
            </a:r>
          </a:p>
          <a:p>
            <a:pPr lvl="1">
              <a:spcAft>
                <a:spcPts val="1350"/>
              </a:spcAft>
            </a:pPr>
            <a:r>
              <a:rPr lang="en-US" sz="6400" dirty="0"/>
              <a:t>May improve response to immunotherapy</a:t>
            </a:r>
          </a:p>
          <a:p>
            <a:pPr>
              <a:spcAft>
                <a:spcPts val="1350"/>
              </a:spcAft>
            </a:pPr>
            <a:r>
              <a:rPr lang="en-US" sz="6400" dirty="0"/>
              <a:t>Elevated neoantigen load in CRC is associated with improved survival</a:t>
            </a:r>
            <a:r>
              <a:rPr lang="en-US" sz="6400" baseline="30000" dirty="0"/>
              <a:t>2</a:t>
            </a:r>
            <a:endParaRPr lang="en-US" sz="6400" dirty="0"/>
          </a:p>
          <a:p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70" y="1509675"/>
            <a:ext cx="5456724" cy="419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90014" y="5879378"/>
            <a:ext cx="39922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8" marR="0" lvl="0" indent="-171462" algn="l" defTabSz="68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Llosa NJ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, et al.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Cancer Discov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. 2015;5:43–51.</a:t>
            </a:r>
          </a:p>
          <a:p>
            <a:pPr marL="102878" marR="0" lvl="0" indent="-171462" algn="l" defTabSz="68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Giannakis M, et al.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Cell Reports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. 2016;15:857–865.</a:t>
            </a:r>
          </a:p>
        </p:txBody>
      </p:sp>
    </p:spTree>
    <p:extLst>
      <p:ext uri="{BB962C8B-B14F-4D97-AF65-F5344CB8AC3E}">
        <p14:creationId xmlns:p14="http://schemas.microsoft.com/office/powerpoint/2010/main" val="40683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72F9-BB60-461E-A452-8B356D77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016"/>
            <a:ext cx="10972800" cy="1161484"/>
          </a:xfrm>
        </p:spPr>
        <p:txBody>
          <a:bodyPr/>
          <a:lstStyle/>
          <a:p>
            <a:r>
              <a:rPr lang="en-US" dirty="0"/>
              <a:t>Pembrolizumab </a:t>
            </a:r>
            <a:r>
              <a:rPr lang="en-US" dirty="0" err="1"/>
              <a:t>dMMR</a:t>
            </a:r>
            <a:r>
              <a:rPr lang="en-US" dirty="0"/>
              <a:t> CRC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594A-E251-4AAE-9CCC-D28412DC1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84158"/>
            <a:ext cx="8153400" cy="551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chemeClr val="accent2"/>
                </a:solidFill>
              </a:rPr>
              <a:t>dMMR</a:t>
            </a:r>
            <a:r>
              <a:rPr lang="en-US" sz="2400" b="1" dirty="0">
                <a:solidFill>
                  <a:schemeClr val="accent2"/>
                </a:solidFill>
              </a:rPr>
              <a:t> or </a:t>
            </a:r>
            <a:r>
              <a:rPr lang="en-US" sz="2400" b="1" dirty="0" err="1">
                <a:solidFill>
                  <a:schemeClr val="accent2"/>
                </a:solidFill>
              </a:rPr>
              <a:t>pMMR</a:t>
            </a:r>
            <a:r>
              <a:rPr lang="en-US" sz="2400" b="1" dirty="0">
                <a:solidFill>
                  <a:schemeClr val="accent2"/>
                </a:solidFill>
              </a:rPr>
              <a:t> CRC Tumor Response to Pembrolizumab</a:t>
            </a:r>
            <a:r>
              <a:rPr lang="en-US" sz="2400" b="1" baseline="30000" dirty="0">
                <a:solidFill>
                  <a:schemeClr val="accent2"/>
                </a:solidFill>
              </a:rPr>
              <a:t>1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0F16-E257-475D-BB09-C910B9C7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4AB76-B76B-4E41-BDA3-027D36E6EBE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5AA0F5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AA0F5">
                  <a:lumMod val="2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AA4C3-E2C3-4605-86B5-66C0F1D8D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478" y="6264276"/>
            <a:ext cx="8500534" cy="457200"/>
          </a:xfrm>
        </p:spPr>
        <p:txBody>
          <a:bodyPr/>
          <a:lstStyle/>
          <a:p>
            <a:r>
              <a:rPr lang="en-US" dirty="0"/>
              <a:t>1. Le DT,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2015;372:2509-2520. 2. Le DT, et al. </a:t>
            </a:r>
            <a:r>
              <a:rPr lang="en-US" i="1" dirty="0"/>
              <a:t>J Clin Oncol</a:t>
            </a:r>
            <a:r>
              <a:rPr lang="en-US" dirty="0"/>
              <a:t>. 2016;34 (suppl 15; abstr 103).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E96B4A6-D30C-44E8-B4C3-2632EC604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3150" y="1554573"/>
          <a:ext cx="3501652" cy="314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rism 7" r:id="rId3" imgW="5451734" imgH="4244776" progId="Prism7.Document">
                  <p:embed/>
                </p:oleObj>
              </mc:Choice>
              <mc:Fallback>
                <p:oleObj name="Prism 7" r:id="rId3" imgW="5451734" imgH="4244776" progId="Prism7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E96B4A6-D30C-44E8-B4C3-2632EC604F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3150" y="1554573"/>
                        <a:ext cx="3501652" cy="3144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FEC2B3-2785-4B20-98D7-FF1978E715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899" y="1173537"/>
          <a:ext cx="3794751" cy="331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ism 7" r:id="rId5" imgW="5122570" imgH="3805388" progId="Prism7.Document">
                  <p:embed/>
                </p:oleObj>
              </mc:Choice>
              <mc:Fallback>
                <p:oleObj name="Prism 7" r:id="rId5" imgW="5122570" imgH="3805388" progId="Prism7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3FEC2B3-2785-4B20-98D7-FF1978E71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7899" y="1173537"/>
                        <a:ext cx="3794751" cy="331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EDBC97-340E-4F7F-9432-C1ACADF3ABD1}"/>
              </a:ext>
            </a:extLst>
          </p:cNvPr>
          <p:cNvGraphicFramePr>
            <a:graphicFrameLocks noGrp="1"/>
          </p:cNvGraphicFramePr>
          <p:nvPr/>
        </p:nvGraphicFramePr>
        <p:xfrm>
          <a:off x="2263149" y="4777635"/>
          <a:ext cx="7589502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1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Outcomes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/>
                        <a:t>dMMR</a:t>
                      </a:r>
                      <a:r>
                        <a:rPr lang="en-US" sz="1400" baseline="0" dirty="0"/>
                        <a:t> CRC</a:t>
                      </a:r>
                    </a:p>
                    <a:p>
                      <a:pPr algn="ctr"/>
                      <a:r>
                        <a:rPr lang="en-US" sz="1400" baseline="0" dirty="0"/>
                        <a:t>(N = 28)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pMMR</a:t>
                      </a:r>
                      <a:r>
                        <a:rPr lang="en-US" sz="1400" baseline="0" dirty="0"/>
                        <a:t> CRC</a:t>
                      </a:r>
                    </a:p>
                    <a:p>
                      <a:pPr algn="ctr"/>
                      <a:r>
                        <a:rPr lang="en-US" sz="1400" baseline="0" dirty="0"/>
                        <a:t>(N = 25)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59">
                <a:tc>
                  <a:txBody>
                    <a:bodyPr/>
                    <a:lstStyle/>
                    <a:p>
                      <a:r>
                        <a:rPr lang="en-US" sz="1400" dirty="0"/>
                        <a:t>ORR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50% (31%-69%)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0% (0%-14%)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9">
                <a:tc>
                  <a:txBody>
                    <a:bodyPr/>
                    <a:lstStyle/>
                    <a:p>
                      <a:r>
                        <a:rPr lang="en-US" sz="1400" dirty="0"/>
                        <a:t>DCR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89%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659">
                <a:tc>
                  <a:txBody>
                    <a:bodyPr/>
                    <a:lstStyle/>
                    <a:p>
                      <a:r>
                        <a:rPr lang="en-US" sz="1400" dirty="0" err="1"/>
                        <a:t>mPFS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2.4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6470678"/>
                  </a:ext>
                </a:extLst>
              </a:tr>
              <a:tr h="221659">
                <a:tc>
                  <a:txBody>
                    <a:bodyPr/>
                    <a:lstStyle/>
                    <a:p>
                      <a:r>
                        <a:rPr lang="en-US" sz="1400" dirty="0" err="1"/>
                        <a:t>mOS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6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27017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5AA184-A565-4E92-9734-CD2E73535B16}"/>
              </a:ext>
            </a:extLst>
          </p:cNvPr>
          <p:cNvSpPr txBox="1"/>
          <p:nvPr/>
        </p:nvSpPr>
        <p:spPr>
          <a:xfrm>
            <a:off x="7945582" y="4422144"/>
            <a:ext cx="218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Median follow-up: 8.7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8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8568-0446-414C-8C46-3031AAF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97" y="153909"/>
            <a:ext cx="10972800" cy="1045230"/>
          </a:xfrm>
        </p:spPr>
        <p:txBody>
          <a:bodyPr/>
          <a:lstStyle/>
          <a:p>
            <a:r>
              <a:rPr lang="en-US" dirty="0"/>
              <a:t>Nivolumab ± Ipilimumab in </a:t>
            </a:r>
            <a:r>
              <a:rPr lang="en-US" dirty="0" err="1"/>
              <a:t>dMMR</a:t>
            </a:r>
            <a:r>
              <a:rPr lang="en-US" dirty="0"/>
              <a:t> CRC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D280C-D544-466D-89EE-98299995F6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332" y="6332312"/>
            <a:ext cx="7289421" cy="457200"/>
          </a:xfrm>
        </p:spPr>
        <p:txBody>
          <a:bodyPr/>
          <a:lstStyle/>
          <a:p>
            <a:r>
              <a:rPr lang="en-US" sz="900" dirty="0"/>
              <a:t>1. Overman MJ, et al. </a:t>
            </a:r>
            <a:r>
              <a:rPr lang="en-US" sz="900" i="1" dirty="0"/>
              <a:t>J Clin Oncol. </a:t>
            </a:r>
            <a:r>
              <a:rPr lang="en-US" sz="900" dirty="0"/>
              <a:t>2016;34 (suppl; abstr 3501). 2. Overman MJ, et al. </a:t>
            </a:r>
            <a:r>
              <a:rPr lang="en-US" sz="900" i="1" dirty="0"/>
              <a:t>J Clin Oncol</a:t>
            </a:r>
            <a:r>
              <a:rPr lang="en-US" sz="900" dirty="0"/>
              <a:t>. 2018;36:773-779.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369B9-1C0E-49A5-A9C8-BFE47D57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99" y="4009736"/>
            <a:ext cx="3563221" cy="2233171"/>
          </a:xfrm>
          <a:prstGeom prst="rect">
            <a:avLst/>
          </a:prstGeom>
        </p:spPr>
      </p:pic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D39BA9FD-6A8B-42C6-A339-7F2450E09EC4}"/>
              </a:ext>
            </a:extLst>
          </p:cNvPr>
          <p:cNvCxnSpPr>
            <a:cxnSpLocks/>
          </p:cNvCxnSpPr>
          <p:nvPr/>
        </p:nvCxnSpPr>
        <p:spPr>
          <a:xfrm flipV="1">
            <a:off x="5392875" y="3207311"/>
            <a:ext cx="1711310" cy="141507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34A9EE-F1A8-4C9C-9C27-8B9D46744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62" y="1690347"/>
            <a:ext cx="3864962" cy="1908698"/>
          </a:xfrm>
          <a:prstGeom prst="rect">
            <a:avLst/>
          </a:prstGeom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6FCBA07E-BAC4-4A4F-B917-9B07544FDC85}"/>
              </a:ext>
            </a:extLst>
          </p:cNvPr>
          <p:cNvSpPr txBox="1"/>
          <p:nvPr/>
        </p:nvSpPr>
        <p:spPr>
          <a:xfrm>
            <a:off x="2003685" y="1311339"/>
            <a:ext cx="338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Tumor Response to Nivolumab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6C1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A1FD15B1-FFB0-4F9B-887D-4B1E06E1C287}"/>
              </a:ext>
            </a:extLst>
          </p:cNvPr>
          <p:cNvSpPr txBox="1"/>
          <p:nvPr/>
        </p:nvSpPr>
        <p:spPr>
          <a:xfrm>
            <a:off x="1358021" y="3711245"/>
            <a:ext cx="4553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Tumor Response to Nivolumab/Ipilimumab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6C1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70" name="Table 269">
            <a:extLst>
              <a:ext uri="{FF2B5EF4-FFF2-40B4-BE49-F238E27FC236}">
                <a16:creationId xmlns:a16="http://schemas.microsoft.com/office/drawing/2014/main" id="{10D2B068-0F8F-4090-8019-336D9DDC3E62}"/>
              </a:ext>
            </a:extLst>
          </p:cNvPr>
          <p:cNvGraphicFramePr>
            <a:graphicFrameLocks noGrp="1"/>
          </p:cNvGraphicFramePr>
          <p:nvPr/>
        </p:nvGraphicFramePr>
        <p:xfrm>
          <a:off x="6770682" y="5265093"/>
          <a:ext cx="410601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671">
                  <a:extLst>
                    <a:ext uri="{9D8B030D-6E8A-4147-A177-3AD203B41FA5}">
                      <a16:colId xmlns:a16="http://schemas.microsoft.com/office/drawing/2014/main" val="241290627"/>
                    </a:ext>
                  </a:extLst>
                </a:gridCol>
                <a:gridCol w="1368671">
                  <a:extLst>
                    <a:ext uri="{9D8B030D-6E8A-4147-A177-3AD203B41FA5}">
                      <a16:colId xmlns:a16="http://schemas.microsoft.com/office/drawing/2014/main" val="3381414259"/>
                    </a:ext>
                  </a:extLst>
                </a:gridCol>
                <a:gridCol w="1368671">
                  <a:extLst>
                    <a:ext uri="{9D8B030D-6E8A-4147-A177-3AD203B41FA5}">
                      <a16:colId xmlns:a16="http://schemas.microsoft.com/office/drawing/2014/main" val="1555621009"/>
                    </a:ext>
                  </a:extLst>
                </a:gridCol>
              </a:tblGrid>
              <a:tr h="253985">
                <a:tc>
                  <a:txBody>
                    <a:bodyPr/>
                    <a:lstStyle/>
                    <a:p>
                      <a:r>
                        <a:rPr lang="en-US" sz="1200" dirty="0"/>
                        <a:t>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Nivo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(N = 77)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Nivo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Ipi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(N = 119)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92843"/>
                  </a:ext>
                </a:extLst>
              </a:tr>
              <a:tr h="152391">
                <a:tc>
                  <a:txBody>
                    <a:bodyPr/>
                    <a:lstStyle/>
                    <a:p>
                      <a:r>
                        <a:rPr lang="en-US" sz="1200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555997"/>
                  </a:ext>
                </a:extLst>
              </a:tr>
              <a:tr h="152391">
                <a:tc>
                  <a:txBody>
                    <a:bodyPr/>
                    <a:lstStyle/>
                    <a:p>
                      <a:r>
                        <a:rPr lang="en-US" sz="1200" dirty="0" err="1"/>
                        <a:t>DCR</a:t>
                      </a:r>
                      <a:r>
                        <a:rPr lang="en-US" sz="1200" dirty="0"/>
                        <a:t>, ≥12 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59052"/>
                  </a:ext>
                </a:extLst>
              </a:tr>
              <a:tr h="152391">
                <a:tc>
                  <a:txBody>
                    <a:bodyPr/>
                    <a:lstStyle/>
                    <a:p>
                      <a:r>
                        <a:rPr lang="en-US" sz="1200" dirty="0"/>
                        <a:t>PFS, 12-m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03349"/>
                  </a:ext>
                </a:extLst>
              </a:tr>
            </a:tbl>
          </a:graphicData>
        </a:graphic>
      </p:graphicFrame>
      <p:pic>
        <p:nvPicPr>
          <p:cNvPr id="272" name="Picture 271">
            <a:extLst>
              <a:ext uri="{FF2B5EF4-FFF2-40B4-BE49-F238E27FC236}">
                <a16:creationId xmlns:a16="http://schemas.microsoft.com/office/drawing/2014/main" id="{3159DBAD-5CBD-4B8B-8685-D837BC69E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675" y="1570210"/>
            <a:ext cx="2175872" cy="338685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9BFC51D9-4C6A-49FB-8865-2894D5731974}"/>
              </a:ext>
            </a:extLst>
          </p:cNvPr>
          <p:cNvSpPr txBox="1"/>
          <p:nvPr/>
        </p:nvSpPr>
        <p:spPr>
          <a:xfrm>
            <a:off x="6504016" y="1264905"/>
            <a:ext cx="4754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Characteristics of Response with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Nivo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/Ipi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6C1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CCDFE57A-66C0-4A4B-AA93-3F0D77C380CC}"/>
              </a:ext>
            </a:extLst>
          </p:cNvPr>
          <p:cNvSpPr txBox="1"/>
          <p:nvPr/>
        </p:nvSpPr>
        <p:spPr>
          <a:xfrm>
            <a:off x="6518809" y="4926369"/>
            <a:ext cx="4863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Outcomes with Nivolumab ± Ipilimumab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1,2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6C1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0121-AC09-445F-B0CE-8F597656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086" y="299155"/>
            <a:ext cx="8229600" cy="884247"/>
          </a:xfrm>
        </p:spPr>
        <p:txBody>
          <a:bodyPr/>
          <a:lstStyle/>
          <a:p>
            <a:r>
              <a:rPr lang="en-US" sz="3200" dirty="0"/>
              <a:t>Treatment of MSI-H/</a:t>
            </a:r>
            <a:r>
              <a:rPr lang="en-US" sz="3200" dirty="0" err="1"/>
              <a:t>dMMR</a:t>
            </a:r>
            <a:r>
              <a:rPr lang="en-US" sz="3200" dirty="0"/>
              <a:t> CRC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7210-1713-4613-86EC-74B5D0772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286" y="1183402"/>
            <a:ext cx="8153400" cy="96289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CheckMate-142:</a:t>
            </a:r>
            <a:r>
              <a:rPr lang="en-US" dirty="0"/>
              <a:t> Phase 2 trial of nivolumab plus ipilimumab in metastatic CRC that supported its approval in the second line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Subgroup of cohort 2 included previously untreated patients (n=45)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CB338E6-0819-4352-9170-38EC89716BED}"/>
              </a:ext>
            </a:extLst>
          </p:cNvPr>
          <p:cNvSpPr txBox="1">
            <a:spLocks/>
          </p:cNvSpPr>
          <p:nvPr/>
        </p:nvSpPr>
        <p:spPr>
          <a:xfrm>
            <a:off x="317311" y="6347432"/>
            <a:ext cx="8818418" cy="457200"/>
          </a:xfrm>
          <a:prstGeom prst="rect">
            <a:avLst/>
          </a:prstGeom>
          <a:noFill/>
        </p:spPr>
        <p:txBody>
          <a:bodyPr vert="horz" lIns="45720" tIns="45720" rIns="4572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20000"/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C133"/>
              </a:buClr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CI, confidence interval; CR, complete response; DCR, disease control rate; DOR, duration of response; m, median; NE, not evaluable; NR, not reached; ORR, objective response rate; OS, overall survival; PD, progressive disease; PFS, progression-free survival; PR, partial response; SD, stable disease.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C133"/>
              </a:buClr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Lenz HJ,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Ann Oncol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2018;29 (suppl 5; abstr LBA18_PR). 2. Overman MJ,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 Clin Oncol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2018;36:773-779.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26145-54E6-4B70-8149-42DE37EF355E}"/>
              </a:ext>
            </a:extLst>
          </p:cNvPr>
          <p:cNvSpPr txBox="1"/>
          <p:nvPr/>
        </p:nvSpPr>
        <p:spPr>
          <a:xfrm>
            <a:off x="1377086" y="2163240"/>
            <a:ext cx="359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Change in Target Lesion With Nivolumab/Ipilimumab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CCFA5-42DC-4334-B6C5-E2FA3384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19" y="3001586"/>
            <a:ext cx="2362582" cy="1096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6DCF0C-8C33-4FD1-96F5-F72FF5C65006}"/>
              </a:ext>
            </a:extLst>
          </p:cNvPr>
          <p:cNvSpPr txBox="1"/>
          <p:nvPr/>
        </p:nvSpPr>
        <p:spPr>
          <a:xfrm>
            <a:off x="1974219" y="2727683"/>
            <a:ext cx="2362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F7A2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Front-line (N=45)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EF7A2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F7A2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9B6FDB-6553-41A2-96EB-194B73C1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70" y="4524717"/>
            <a:ext cx="2362581" cy="1213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06CC37-5938-4A4A-AB12-9DAED609AE47}"/>
              </a:ext>
            </a:extLst>
          </p:cNvPr>
          <p:cNvSpPr txBox="1"/>
          <p:nvPr/>
        </p:nvSpPr>
        <p:spPr>
          <a:xfrm>
            <a:off x="1904735" y="4200359"/>
            <a:ext cx="2369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F7A2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Refractory (N=119)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EF7A2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F7A2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DA3F4D-4D3D-4E73-B18A-1610F7715E3D}"/>
              </a:ext>
            </a:extLst>
          </p:cNvPr>
          <p:cNvGraphicFramePr>
            <a:graphicFrameLocks noGrp="1"/>
          </p:cNvGraphicFramePr>
          <p:nvPr/>
        </p:nvGraphicFramePr>
        <p:xfrm>
          <a:off x="5725972" y="2723716"/>
          <a:ext cx="3713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316">
                  <a:extLst>
                    <a:ext uri="{9D8B030D-6E8A-4147-A177-3AD203B41FA5}">
                      <a16:colId xmlns:a16="http://schemas.microsoft.com/office/drawing/2014/main" val="1345520093"/>
                    </a:ext>
                  </a:extLst>
                </a:gridCol>
                <a:gridCol w="1838484">
                  <a:extLst>
                    <a:ext uri="{9D8B030D-6E8A-4147-A177-3AD203B41FA5}">
                      <a16:colId xmlns:a16="http://schemas.microsoft.com/office/drawing/2014/main" val="1688365687"/>
                    </a:ext>
                  </a:extLst>
                </a:gridCol>
              </a:tblGrid>
              <a:tr h="2422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/>
                        <a:t>Outcomes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48548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ORR, %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60% (44-74)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57352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200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258412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200" dirty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67519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200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40875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200" dirty="0"/>
                        <a:t>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66338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200" dirty="0" err="1"/>
                        <a:t>DCR</a:t>
                      </a:r>
                      <a:r>
                        <a:rPr lang="en-US" sz="1200" dirty="0"/>
                        <a:t>, % (95%)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84% (71-94)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833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200" dirty="0"/>
                        <a:t>DOR, </a:t>
                      </a:r>
                      <a:r>
                        <a:rPr lang="en-US" sz="1200" dirty="0" err="1"/>
                        <a:t>mo</a:t>
                      </a:r>
                      <a:r>
                        <a:rPr lang="en-US" sz="1200" dirty="0"/>
                        <a:t>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NR (11.5-NE)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10578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200" dirty="0" err="1"/>
                        <a:t>mPFS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mo</a:t>
                      </a:r>
                      <a:r>
                        <a:rPr lang="en-US" sz="1200" dirty="0"/>
                        <a:t>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NR (14.1-NE)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917785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200" dirty="0"/>
                        <a:t>PFS, 12-mo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77% (62.0-87.2)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13565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200" dirty="0" err="1"/>
                        <a:t>mOS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mo</a:t>
                      </a:r>
                      <a:r>
                        <a:rPr lang="en-US" sz="1200" dirty="0"/>
                        <a:t>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NR (NE)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498759"/>
                  </a:ext>
                </a:extLst>
              </a:tr>
              <a:tr h="24226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200" dirty="0"/>
                        <a:t>OS, 12-mo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83% (67.6-91.7)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145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97FE08F-E516-47AF-B4D1-6C2549F1B6D5}"/>
              </a:ext>
            </a:extLst>
          </p:cNvPr>
          <p:cNvSpPr txBox="1"/>
          <p:nvPr/>
        </p:nvSpPr>
        <p:spPr>
          <a:xfrm>
            <a:off x="5431850" y="2163240"/>
            <a:ext cx="436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ORR and Survival Benefit With Nivolumab/Ipilimumab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6C1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9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2429E2-6536-43B5-8DB4-F3F6A765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56 </a:t>
            </a:r>
            <a:r>
              <a:rPr lang="en-US" sz="3600" dirty="0" err="1"/>
              <a:t>yo</a:t>
            </a:r>
            <a:r>
              <a:rPr lang="en-US" sz="3600" dirty="0"/>
              <a:t> man with Lynch syndrome and mCRC, treated with pembrolizumab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D20D32-4AEF-49BC-943D-7EDBA0CEB7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702" y="2720012"/>
            <a:ext cx="4860951" cy="287212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A09B25-50D9-4A64-9BB7-5409CCE53A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720012"/>
            <a:ext cx="4395788" cy="287212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FC9E7E5-2907-4B3F-AD46-73BD894AE31A}"/>
              </a:ext>
            </a:extLst>
          </p:cNvPr>
          <p:cNvSpPr/>
          <p:nvPr/>
        </p:nvSpPr>
        <p:spPr>
          <a:xfrm>
            <a:off x="2917372" y="3188214"/>
            <a:ext cx="1153886" cy="676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5CC5B2-F55C-485E-A57D-39F29468FF8A}"/>
              </a:ext>
            </a:extLst>
          </p:cNvPr>
          <p:cNvSpPr/>
          <p:nvPr/>
        </p:nvSpPr>
        <p:spPr>
          <a:xfrm>
            <a:off x="7620000" y="3429001"/>
            <a:ext cx="1175657" cy="696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3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ED47-739D-F94E-A142-F2B52D73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Approximately how many patients with the following types of cancer have you interacted with over the past year?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2C271D99-C0A1-6648-8525-D68F0F54CC7C}"/>
              </a:ext>
            </a:extLst>
          </p:cNvPr>
          <p:cNvGraphicFramePr>
            <a:graphicFrameLocks/>
          </p:cNvGraphicFramePr>
          <p:nvPr/>
        </p:nvGraphicFramePr>
        <p:xfrm>
          <a:off x="838200" y="1394688"/>
          <a:ext cx="5067300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1294">
                  <a:extLst>
                    <a:ext uri="{9D8B030D-6E8A-4147-A177-3AD203B41FA5}">
                      <a16:colId xmlns:a16="http://schemas.microsoft.com/office/drawing/2014/main" val="2901513083"/>
                    </a:ext>
                  </a:extLst>
                </a:gridCol>
                <a:gridCol w="147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cancer</a:t>
                      </a:r>
                    </a:p>
                  </a:txBody>
                  <a:tcPr marL="182880"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</a:p>
                  </a:txBody>
                  <a:tcPr marL="182880"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Breast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Lung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Colorectal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50315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Myelodysplastic syndromes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56180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myeloma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791377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 lymphocytic leukemia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844790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Pancreatic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50804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Diffuse large B-cell lymphoma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38400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Prostate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99441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Follicular lymphoma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04537"/>
                  </a:ext>
                </a:extLst>
              </a:tr>
              <a:tr h="27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28371"/>
                  </a:ext>
                </a:extLst>
              </a:tr>
            </a:tbl>
          </a:graphicData>
        </a:graphic>
      </p:graphicFrame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4C06C22-CF73-D14F-ABD7-F13D0E081D6C}"/>
              </a:ext>
            </a:extLst>
          </p:cNvPr>
          <p:cNvGraphicFramePr>
            <a:graphicFrameLocks/>
          </p:cNvGraphicFramePr>
          <p:nvPr/>
        </p:nvGraphicFramePr>
        <p:xfrm>
          <a:off x="6324600" y="1394687"/>
          <a:ext cx="5067300" cy="4389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1294">
                  <a:extLst>
                    <a:ext uri="{9D8B030D-6E8A-4147-A177-3AD203B41FA5}">
                      <a16:colId xmlns:a16="http://schemas.microsoft.com/office/drawing/2014/main" val="2901513083"/>
                    </a:ext>
                  </a:extLst>
                </a:gridCol>
                <a:gridCol w="147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cancer</a:t>
                      </a:r>
                    </a:p>
                  </a:txBody>
                  <a:tcPr marL="182880"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</a:p>
                  </a:txBody>
                  <a:tcPr marL="182880" marR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Ovarian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5621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 cell carcinoma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524646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Hepatocellular carcinoma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883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Gastric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26417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myeloid leukemia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47465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Hodgkin lymphoma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5677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Urothelial bladder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84078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Endometrial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1408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Cervical cancer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026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Mantle cell lymphoma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4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9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86" y="291558"/>
            <a:ext cx="9182376" cy="112118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KEYNOTE-059 Cohort 1: Response by MSI Status (N = 174)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sz="2471" b="0" dirty="0">
                <a:solidFill>
                  <a:schemeClr val="tx1"/>
                </a:solidFill>
              </a:rPr>
              <a:t>4.0% of Patients Were MSI-High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Fuchs CS et al. </a:t>
            </a:r>
            <a:r>
              <a:rPr lang="fr-FR" i="1" dirty="0">
                <a:solidFill>
                  <a:schemeClr val="tx1"/>
                </a:solidFill>
              </a:rPr>
              <a:t>J Clin </a:t>
            </a:r>
            <a:r>
              <a:rPr lang="fr-FR" i="1" dirty="0" err="1">
                <a:solidFill>
                  <a:schemeClr val="tx1"/>
                </a:solidFill>
              </a:rPr>
              <a:t>Oncol</a:t>
            </a:r>
            <a:r>
              <a:rPr lang="fr-FR" i="1" dirty="0">
                <a:solidFill>
                  <a:schemeClr val="tx1"/>
                </a:solidFill>
              </a:rPr>
              <a:t>.</a:t>
            </a:r>
            <a:r>
              <a:rPr lang="fr-FR" dirty="0">
                <a:solidFill>
                  <a:schemeClr val="tx1"/>
                </a:solidFill>
              </a:rPr>
              <a:t> 2017;35(</a:t>
            </a:r>
            <a:r>
              <a:rPr lang="fr-FR" dirty="0" err="1">
                <a:solidFill>
                  <a:schemeClr val="tx1"/>
                </a:solidFill>
              </a:rPr>
              <a:t>suppl</a:t>
            </a:r>
            <a:r>
              <a:rPr lang="fr-FR" dirty="0">
                <a:solidFill>
                  <a:schemeClr val="tx1"/>
                </a:solidFill>
              </a:rPr>
              <a:t>): abstract 4003.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42707" y="1986173"/>
          <a:ext cx="7078350" cy="26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565">
                <a:tc rowSpan="2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r>
                        <a:rPr lang="en-US" sz="18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MSI-High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7)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MSI-High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167)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0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 (CR + PR)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18.4–90.1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5.1–14.4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206">
                <a:tc>
                  <a:txBody>
                    <a:bodyPr/>
                    <a:lstStyle/>
                    <a:p>
                      <a:pPr marL="233363" indent="0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0.4–57.9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0.7–6.0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206">
                <a:tc>
                  <a:txBody>
                    <a:bodyPr/>
                    <a:lstStyle/>
                    <a:p>
                      <a:pPr marL="233363" indent="0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42.9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9.9–81.6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3.3–11.5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206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DCR</a:t>
                      </a:r>
                      <a:r>
                        <a:rPr lang="en-US" sz="1800" b="1" baseline="30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b="1" baseline="30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29.0–96.3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16.1–29.2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7685" y="5927600"/>
            <a:ext cx="8174739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5" b="1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r>
              <a:rPr kumimoji="0" lang="en-US" sz="123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Only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confirmed responses were included.  </a:t>
            </a:r>
            <a:r>
              <a:rPr kumimoji="0" lang="en-US" sz="1235" b="1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</a:t>
            </a:r>
            <a:r>
              <a:rPr kumimoji="0" lang="en-US" sz="123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DCR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 CR + PR + SD ≥2 months.</a:t>
            </a:r>
          </a:p>
          <a:p>
            <a:pPr marL="0" marR="0" lvl="0" indent="0" algn="l" defTabSz="44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 cutoff on January 16, 2017.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5380" y="5518412"/>
            <a:ext cx="2725262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MSI = microsatellite instability. </a:t>
            </a:r>
          </a:p>
        </p:txBody>
      </p:sp>
    </p:spTree>
    <p:extLst>
      <p:ext uri="{BB962C8B-B14F-4D97-AF65-F5344CB8AC3E}">
        <p14:creationId xmlns:p14="http://schemas.microsoft.com/office/powerpoint/2010/main" val="22692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B1E5B-06A9-42FD-BFE5-CB4E7F70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Shitara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K, et al.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Lancet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2018; 392: 123–33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9913"/>
            <a:ext cx="9622971" cy="964931"/>
          </a:xfrm>
        </p:spPr>
        <p:txBody>
          <a:bodyPr/>
          <a:lstStyle/>
          <a:p>
            <a:r>
              <a:rPr lang="en-US" dirty="0"/>
              <a:t>KEYNOTE-061: OS Subgroup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1280" y="1499103"/>
            <a:ext cx="8675091" cy="1049788"/>
          </a:xfrm>
        </p:spPr>
        <p:txBody>
          <a:bodyPr>
            <a:normAutofit/>
          </a:bodyPr>
          <a:lstStyle/>
          <a:p>
            <a:r>
              <a:rPr lang="en-US" sz="1747" dirty="0" err="1"/>
              <a:t>Pembrolizumab</a:t>
            </a:r>
            <a:r>
              <a:rPr lang="en-US" sz="1747" dirty="0"/>
              <a:t> improved OS in subgroups with ECOG PS 0, primary tumor in GEJ and in post-hoc analysis subgroups, PD-L1 CPS ≥ 10 and MSI-H</a:t>
            </a:r>
          </a:p>
          <a:p>
            <a:endParaRPr lang="en-US" sz="1747" dirty="0"/>
          </a:p>
        </p:txBody>
      </p:sp>
      <p:graphicFrame>
        <p:nvGraphicFramePr>
          <p:cNvPr id="5" name="Group 32">
            <a:extLst>
              <a:ext uri="{FF2B5EF4-FFF2-40B4-BE49-F238E27FC236}">
                <a16:creationId xmlns:a16="http://schemas.microsoft.com/office/drawing/2014/main" id="{44FF4C20-7A84-452C-A160-BAFB3B6202F4}"/>
              </a:ext>
            </a:extLst>
          </p:cNvPr>
          <p:cNvGraphicFramePr>
            <a:graphicFrameLocks noGrp="1"/>
          </p:cNvGraphicFramePr>
          <p:nvPr/>
        </p:nvGraphicFramePr>
        <p:xfrm>
          <a:off x="2522478" y="2391479"/>
          <a:ext cx="6895842" cy="2574676"/>
        </p:xfrm>
        <a:graphic>
          <a:graphicData uri="http://schemas.openxmlformats.org/drawingml/2006/table">
            <a:tbl>
              <a:tblPr/>
              <a:tblGrid>
                <a:gridCol w="113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363">
                  <a:extLst>
                    <a:ext uri="{9D8B030D-6E8A-4147-A177-3AD203B41FA5}">
                      <a16:colId xmlns:a16="http://schemas.microsoft.com/office/drawing/2014/main" val="1867162310"/>
                    </a:ext>
                  </a:extLst>
                </a:gridCol>
                <a:gridCol w="134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672">
                  <a:extLst>
                    <a:ext uri="{9D8B030D-6E8A-4147-A177-3AD203B41FA5}">
                      <a16:colId xmlns:a16="http://schemas.microsoft.com/office/drawing/2014/main" val="61267972"/>
                    </a:ext>
                  </a:extLst>
                </a:gridCol>
              </a:tblGrid>
              <a:tr h="22359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Protocol-specified subgroups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0552" marR="100552" marT="51825" marB="518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Post-hoc analysis subgroups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0552" marR="100552" marT="51825" marB="518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ECOG PS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180)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Primary tumor </a:t>
                      </a:r>
                      <a:b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 GEJ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135)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PD-L1 CPS ≥10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108)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MSI-H tumors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27)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84468"/>
                  </a:ext>
                </a:extLst>
              </a:tr>
              <a:tr h="968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HR for OS </a:t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(95% CI)</a:t>
                      </a:r>
                    </a:p>
                  </a:txBody>
                  <a:tcPr marL="64585" marR="64585" marT="33288" marB="33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(0.49-0.97)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0.61 </a:t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(0.41-0.90)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0.64 </a:t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(0.41-1.02)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  <a:b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(0.13-1.31)</a:t>
                      </a:r>
                    </a:p>
                  </a:txBody>
                  <a:tcPr marL="64585" marR="64585" marT="33288" marB="33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22478" y="5143453"/>
            <a:ext cx="4644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27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MSI-H = microsatellite instability high/ instability high.</a:t>
            </a:r>
          </a:p>
          <a:p>
            <a:pPr marL="0" marR="0" lvl="0" indent="0" algn="l" defTabSz="327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1054D5-DDB1-3C41-A0C4-A7AC0BECE38B}"/>
              </a:ext>
            </a:extLst>
          </p:cNvPr>
          <p:cNvSpPr txBox="1"/>
          <p:nvPr/>
        </p:nvSpPr>
        <p:spPr>
          <a:xfrm>
            <a:off x="729916" y="1369194"/>
            <a:ext cx="10732168" cy="41196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Gastric Cancer  </a:t>
            </a:r>
          </a:p>
        </p:txBody>
      </p:sp>
    </p:spTree>
    <p:extLst>
      <p:ext uri="{BB962C8B-B14F-4D97-AF65-F5344CB8AC3E}">
        <p14:creationId xmlns:p14="http://schemas.microsoft.com/office/powerpoint/2010/main" val="2610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58 </a:t>
            </a:r>
            <a:r>
              <a:rPr lang="en-US" dirty="0" err="1"/>
              <a:t>yo</a:t>
            </a:r>
            <a:r>
              <a:rPr lang="en-US" dirty="0"/>
              <a:t> male, PMH of Lynch Syndrome, Rectal cancer s/p </a:t>
            </a:r>
            <a:r>
              <a:rPr lang="en-US" dirty="0" err="1"/>
              <a:t>neoadjuvant</a:t>
            </a:r>
            <a:r>
              <a:rPr lang="en-US" dirty="0"/>
              <a:t> </a:t>
            </a:r>
            <a:r>
              <a:rPr lang="en-US" dirty="0" err="1"/>
              <a:t>chemoradiation</a:t>
            </a:r>
            <a:r>
              <a:rPr lang="en-US" dirty="0"/>
              <a:t>, LAR, and adjuvant 5FU</a:t>
            </a:r>
          </a:p>
          <a:p>
            <a:r>
              <a:rPr lang="en-US" dirty="0"/>
              <a:t>Presented with fatigue, abdominal pain, weight loss, and melena</a:t>
            </a:r>
          </a:p>
          <a:p>
            <a:r>
              <a:rPr lang="en-US" dirty="0"/>
              <a:t>EGD revealed gastric antrum mass, biopsy +moderately differentiated adenocarcinoma (</a:t>
            </a:r>
            <a:r>
              <a:rPr lang="en-US" dirty="0" err="1"/>
              <a:t>dMMR</a:t>
            </a:r>
            <a:r>
              <a:rPr lang="en-US" dirty="0"/>
              <a:t>)</a:t>
            </a:r>
          </a:p>
          <a:p>
            <a:r>
              <a:rPr lang="en-US" dirty="0"/>
              <a:t>Staging CT scans showed no evidence of metastatic disease</a:t>
            </a:r>
          </a:p>
          <a:p>
            <a:r>
              <a:rPr lang="en-US" dirty="0"/>
              <a:t>Unsure if patient underwent staging EUS</a:t>
            </a:r>
          </a:p>
          <a:p>
            <a:r>
              <a:rPr lang="en-US" dirty="0" err="1"/>
              <a:t>Epirubicin</a:t>
            </a:r>
            <a:r>
              <a:rPr lang="en-US" dirty="0"/>
              <a:t>/Cisplatin/5FU x 3 cycles</a:t>
            </a:r>
          </a:p>
          <a:p>
            <a:r>
              <a:rPr lang="en-US" dirty="0"/>
              <a:t>Lost to follow up after </a:t>
            </a:r>
            <a:r>
              <a:rPr lang="en-US" dirty="0" err="1"/>
              <a:t>neoadjuvant</a:t>
            </a:r>
            <a:r>
              <a:rPr lang="en-US" dirty="0"/>
              <a:t> chemotherapy as wife was diagnosed with gastric cancer as well</a:t>
            </a:r>
          </a:p>
        </p:txBody>
      </p:sp>
    </p:spTree>
    <p:extLst>
      <p:ext uri="{BB962C8B-B14F-4D97-AF65-F5344CB8AC3E}">
        <p14:creationId xmlns:p14="http://schemas.microsoft.com/office/powerpoint/2010/main" val="29295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 pursued alternative therapy (traditional Chinese herbal therapies)</a:t>
            </a:r>
          </a:p>
          <a:p>
            <a:r>
              <a:rPr lang="en-US" dirty="0"/>
              <a:t>Continued to require frequent transfusions due to chronic melena</a:t>
            </a:r>
          </a:p>
          <a:p>
            <a:r>
              <a:rPr lang="en-US" dirty="0"/>
              <a:t>Received palliative radiation (30 </a:t>
            </a:r>
            <a:r>
              <a:rPr lang="en-US" dirty="0" err="1"/>
              <a:t>Gy</a:t>
            </a:r>
            <a:r>
              <a:rPr lang="en-US" dirty="0"/>
              <a:t>) due to bleeding</a:t>
            </a:r>
          </a:p>
          <a:p>
            <a:r>
              <a:rPr lang="en-US" dirty="0"/>
              <a:t>Eventually sought care again with surgical oncology</a:t>
            </a:r>
          </a:p>
          <a:p>
            <a:r>
              <a:rPr lang="en-US" dirty="0"/>
              <a:t>Underwent diagnostic laparoscopy—showed locally advanced disease, gastric tumor was involving the antrum, porta </a:t>
            </a:r>
            <a:r>
              <a:rPr lang="en-US" dirty="0" err="1"/>
              <a:t>hepatis</a:t>
            </a:r>
            <a:r>
              <a:rPr lang="en-US" dirty="0"/>
              <a:t>, and the head of the pancreas.</a:t>
            </a:r>
          </a:p>
          <a:p>
            <a:r>
              <a:rPr lang="en-US" dirty="0"/>
              <a:t>Surgery was not pursued</a:t>
            </a:r>
          </a:p>
          <a:p>
            <a:r>
              <a:rPr lang="en-US" dirty="0"/>
              <a:t>FOLFOX x 4 months, had progression with new gastric outlet obstruction, required duodenal stent placement </a:t>
            </a:r>
          </a:p>
        </p:txBody>
      </p:sp>
    </p:spTree>
    <p:extLst>
      <p:ext uri="{BB962C8B-B14F-4D97-AF65-F5344CB8AC3E}">
        <p14:creationId xmlns:p14="http://schemas.microsoft.com/office/powerpoint/2010/main" val="9074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 (cont’d)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63" y="1338265"/>
            <a:ext cx="6537227" cy="495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484" y="910503"/>
            <a:ext cx="2419350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634" y="3551526"/>
            <a:ext cx="2305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Attempted to get patient on a clinical trial with </a:t>
            </a:r>
            <a:r>
              <a:rPr lang="en-US" dirty="0" err="1"/>
              <a:t>Pembrolizumab</a:t>
            </a:r>
            <a:r>
              <a:rPr lang="en-US" dirty="0"/>
              <a:t> at the time, however, due to lack of measureable disease, he did not qualify</a:t>
            </a:r>
          </a:p>
          <a:p>
            <a:r>
              <a:rPr lang="en-US" dirty="0"/>
              <a:t>Was able to receive Nivolumab through compassionate use program</a:t>
            </a:r>
          </a:p>
        </p:txBody>
      </p:sp>
    </p:spTree>
    <p:extLst>
      <p:ext uri="{BB962C8B-B14F-4D97-AF65-F5344CB8AC3E}">
        <p14:creationId xmlns:p14="http://schemas.microsoft.com/office/powerpoint/2010/main" val="32966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immunotherapy work?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Nivolumab is an antibody used to block PD-1</a:t>
            </a:r>
          </a:p>
          <a:p>
            <a:r>
              <a:rPr lang="en-US" dirty="0"/>
              <a:t>PD-1 shuts down the immune system's response to infection or cancer</a:t>
            </a:r>
          </a:p>
          <a:p>
            <a:r>
              <a:rPr lang="en-US" dirty="0"/>
              <a:t>An antibody to PD-1 can stop it from turning off the immune system’s response and may boost it to fight the cancer</a:t>
            </a:r>
          </a:p>
          <a:p>
            <a:r>
              <a:rPr lang="en-US" dirty="0"/>
              <a:t>MSI-H tumors are more likely to be “recognized” as abnormal by the immune system</a:t>
            </a:r>
          </a:p>
          <a:p>
            <a:r>
              <a:rPr lang="en-US" dirty="0"/>
              <a:t>Since we are boosting the immune system, we may boost its ability to attack normal, healthy organs and tissue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Common  Side Effects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Decreased appetite</a:t>
            </a:r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Nausea/Vomiting</a:t>
            </a:r>
          </a:p>
          <a:p>
            <a:pPr lvl="1"/>
            <a:r>
              <a:rPr lang="en-US" dirty="0"/>
              <a:t>Common Cold symptoms</a:t>
            </a:r>
          </a:p>
          <a:p>
            <a:pPr lvl="1"/>
            <a:r>
              <a:rPr lang="en-US" dirty="0"/>
              <a:t>Rash</a:t>
            </a:r>
          </a:p>
          <a:p>
            <a:r>
              <a:rPr lang="en-US" dirty="0"/>
              <a:t>More Serious Complications	</a:t>
            </a:r>
          </a:p>
          <a:p>
            <a:pPr lvl="1"/>
            <a:r>
              <a:rPr lang="en-US" dirty="0" err="1"/>
              <a:t>Endocrinopathies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Colitis </a:t>
            </a:r>
          </a:p>
          <a:p>
            <a:pPr lvl="1"/>
            <a:r>
              <a:rPr lang="en-US" dirty="0"/>
              <a:t>Pneumonitis</a:t>
            </a:r>
          </a:p>
          <a:p>
            <a:pPr lvl="1"/>
            <a:r>
              <a:rPr lang="en-US" dirty="0"/>
              <a:t>Hepatitis </a:t>
            </a:r>
          </a:p>
          <a:p>
            <a:pPr lvl="1"/>
            <a:r>
              <a:rPr lang="en-US" dirty="0"/>
              <a:t>Nephritis </a:t>
            </a:r>
          </a:p>
          <a:p>
            <a:pPr lvl="1"/>
            <a:r>
              <a:rPr lang="en-US" dirty="0"/>
              <a:t>Pancreatitis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 (cont’d)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had a dramatic clinical response after 3 months of therapy</a:t>
            </a:r>
          </a:p>
          <a:p>
            <a:r>
              <a:rPr lang="en-US" dirty="0"/>
              <a:t>Resolution in abdominal pain, melena, and anemia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9" y="3159639"/>
            <a:ext cx="3087274" cy="3033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83" y="3159639"/>
            <a:ext cx="2725985" cy="30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patient’s adverse effects</a:t>
            </a:r>
          </a:p>
          <a:p>
            <a:pPr lvl="1"/>
            <a:r>
              <a:rPr lang="en-US" dirty="0"/>
              <a:t>Hypothyroidism</a:t>
            </a:r>
          </a:p>
          <a:p>
            <a:pPr lvl="1"/>
            <a:r>
              <a:rPr lang="en-US" dirty="0"/>
              <a:t>Peripheral neuropathy in fingertips and toes, intermittent, non-painful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Patient was on treatment for &gt;2 years, was resistant to stopping treatment, but eventually stopped Spring 2019</a:t>
            </a:r>
          </a:p>
          <a:p>
            <a:r>
              <a:rPr lang="en-US" dirty="0"/>
              <a:t>Most recent imaging done October 2019 shows no evidence of disease, doing excellent!</a:t>
            </a:r>
          </a:p>
          <a:p>
            <a:r>
              <a:rPr lang="en-US" dirty="0"/>
              <a:t>Of note, patient’s wife did pass away, he has a son who also was diagnosed with Lynch, treated for Stage III colon cancer with us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in the Life: Colorectal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52662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45 F, C3D1 FOLFOX, She had a hypersensitivity reaction to 3rd dose of Oxaliplatin!  We were able to administer corticosteroids, Diphenhydramine and Famotidine and then </a:t>
            </a:r>
            <a:r>
              <a:rPr lang="en-US" sz="2400" dirty="0" err="1"/>
              <a:t>rechallenge</a:t>
            </a:r>
            <a:r>
              <a:rPr lang="en-US" sz="2400" dirty="0"/>
              <a:t> her at half the rate, titrating up.  Completed treatment.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38 M, bevacizumab and FOLFIRI, Not understanding the reality of stage 4 disease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61 M, FOLFOX, Calmness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56 M, FOLFOX, He is surprised how well he tolerates his chemotherapy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66 F, bevacizumab and 5 FU, Extremely gentle soul always with a huge smile and genuine care for those around her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48 M, FOLFOX, Caring for other patients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65 F, Radiation and chemo, Positive outlook</a:t>
            </a:r>
          </a:p>
        </p:txBody>
      </p:sp>
    </p:spTree>
    <p:extLst>
      <p:ext uri="{BB962C8B-B14F-4D97-AF65-F5344CB8AC3E}">
        <p14:creationId xmlns:p14="http://schemas.microsoft.com/office/powerpoint/2010/main" val="3121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192D-D2DE-48E2-8026-96E945554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472" y="884865"/>
            <a:ext cx="8828121" cy="2971801"/>
          </a:xfrm>
        </p:spPr>
        <p:txBody>
          <a:bodyPr>
            <a:noAutofit/>
          </a:bodyPr>
          <a:lstStyle/>
          <a:p>
            <a:r>
              <a:rPr lang="en-US" sz="6000" dirty="0"/>
              <a:t>Module 1: Metastatic colorectal and gastric cancers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F36E0-CD91-424F-804F-F0338CD0D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794" y="4063787"/>
            <a:ext cx="9171136" cy="2395960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1"/>
                </a:solidFill>
              </a:rPr>
              <a:t>Johanna </a:t>
            </a:r>
            <a:r>
              <a:rPr lang="en-US" b="1" cap="none" dirty="0" err="1">
                <a:solidFill>
                  <a:schemeClr val="tx1"/>
                </a:solidFill>
              </a:rPr>
              <a:t>Bendell</a:t>
            </a:r>
            <a:r>
              <a:rPr lang="en-US" b="1" cap="none" dirty="0">
                <a:solidFill>
                  <a:schemeClr val="tx1"/>
                </a:solidFill>
              </a:rPr>
              <a:t>, MD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Chief Development Officer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Director, Drug Development Unit Nashville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Sarah Cannon Research Institute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Tennessee Oncology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Nashville, Tennessee </a:t>
            </a:r>
          </a:p>
        </p:txBody>
      </p:sp>
    </p:spTree>
    <p:extLst>
      <p:ext uri="{BB962C8B-B14F-4D97-AF65-F5344CB8AC3E}">
        <p14:creationId xmlns:p14="http://schemas.microsoft.com/office/powerpoint/2010/main" val="13992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96" y="379657"/>
            <a:ext cx="4781349" cy="8382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16" y="1230515"/>
            <a:ext cx="8739804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 81-year-old man was diagnosed with metastatic gastric adenocarcinoma with supraclavicular, mediastinal, and retroperitoneal adenopathy in 2015.</a:t>
            </a:r>
          </a:p>
          <a:p>
            <a:r>
              <a:rPr lang="en-US" dirty="0">
                <a:solidFill>
                  <a:schemeClr val="tx1"/>
                </a:solidFill>
              </a:rPr>
              <a:t>The patient’s tumor is found to be HER2 negative,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PD-L1 positive, CPS &gt;1.</a:t>
            </a:r>
          </a:p>
          <a:p>
            <a:r>
              <a:rPr lang="en-US" dirty="0">
                <a:solidFill>
                  <a:schemeClr val="tx1"/>
                </a:solidFill>
              </a:rPr>
              <a:t>He initially received FOLFOX chemotherapy, with stable disease for 6 months.</a:t>
            </a:r>
          </a:p>
          <a:p>
            <a:r>
              <a:rPr lang="en-US" dirty="0">
                <a:solidFill>
                  <a:schemeClr val="tx1"/>
                </a:solidFill>
              </a:rPr>
              <a:t>At 8 months, there was progression of adenopathy.</a:t>
            </a:r>
          </a:p>
          <a:p>
            <a:r>
              <a:rPr lang="en-US" dirty="0">
                <a:solidFill>
                  <a:schemeClr val="tx1"/>
                </a:solidFill>
              </a:rPr>
              <a:t>Patient was started on paclitaxel and ramucirumab, with partial response.</a:t>
            </a:r>
          </a:p>
          <a:p>
            <a:r>
              <a:rPr lang="en-US" dirty="0">
                <a:solidFill>
                  <a:schemeClr val="tx1"/>
                </a:solidFill>
              </a:rPr>
              <a:t>At 4 months, there was progression of adenopathy.</a:t>
            </a:r>
          </a:p>
          <a:p>
            <a:r>
              <a:rPr lang="en-US" dirty="0">
                <a:solidFill>
                  <a:schemeClr val="tx1"/>
                </a:solidFill>
              </a:rPr>
              <a:t>ECOG PS = 0–1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02" y="182051"/>
            <a:ext cx="8887666" cy="669784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Case Study—Treatment </a:t>
            </a:r>
            <a:endParaRPr lang="en-US" sz="2471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816" y="1029625"/>
            <a:ext cx="8332975" cy="39848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tx1"/>
                </a:solidFill>
              </a:rPr>
              <a:t>Patient started on a study of single-agent pembrolizumab.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		</a:t>
            </a:r>
            <a:endParaRPr lang="en-US" dirty="0"/>
          </a:p>
        </p:txBody>
      </p:sp>
      <p:pic>
        <p:nvPicPr>
          <p:cNvPr id="6" name="Picture 5" descr="before after pembr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5"/>
          <a:stretch/>
        </p:blipFill>
        <p:spPr>
          <a:xfrm>
            <a:off x="1871383" y="2306205"/>
            <a:ext cx="8446434" cy="403485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3404433" y="3689438"/>
            <a:ext cx="323980" cy="89466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22369" y="3850608"/>
            <a:ext cx="187257" cy="143644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08426" y="1669303"/>
            <a:ext cx="6072496" cy="472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1" i="0" u="none" strike="noStrike" kern="1200" cap="none" spc="0" normalizeH="0" baseline="0" noProof="0" dirty="0">
                <a:ln>
                  <a:noFill/>
                </a:ln>
                <a:solidFill>
                  <a:srgbClr val="E6C1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Before							 After</a:t>
            </a:r>
            <a:endParaRPr kumimoji="0" lang="en-US" sz="247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6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Where to use PD1 inhibitors based on current data?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First line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Non-inferiority single agent </a:t>
            </a:r>
            <a:r>
              <a:rPr lang="en-US" dirty="0" err="1">
                <a:solidFill>
                  <a:schemeClr val="tx1"/>
                </a:solidFill>
              </a:rPr>
              <a:t>pembro</a:t>
            </a:r>
            <a:r>
              <a:rPr lang="en-US" dirty="0">
                <a:solidFill>
                  <a:schemeClr val="tx1"/>
                </a:solidFill>
              </a:rPr>
              <a:t> vs. chemo, but chemo RR higher</a:t>
            </a:r>
          </a:p>
          <a:p>
            <a:r>
              <a:rPr lang="en-US" dirty="0">
                <a:solidFill>
                  <a:schemeClr val="tx1"/>
                </a:solidFill>
              </a:rPr>
              <a:t>Second line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Microsatellite instable patients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PD-L1 status CPS </a:t>
            </a:r>
            <a:r>
              <a:rPr lang="en-US" u="sng" dirty="0">
                <a:solidFill>
                  <a:schemeClr val="tx1"/>
                </a:solidFill>
              </a:rPr>
              <a:t>&gt;</a:t>
            </a:r>
            <a:r>
              <a:rPr lang="en-US" dirty="0">
                <a:solidFill>
                  <a:schemeClr val="tx1"/>
                </a:solidFill>
              </a:rPr>
              <a:t> 10</a:t>
            </a:r>
          </a:p>
          <a:p>
            <a:r>
              <a:rPr lang="en-US" dirty="0">
                <a:solidFill>
                  <a:schemeClr val="tx1"/>
                </a:solidFill>
              </a:rPr>
              <a:t>Third line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PD-L1 high patients by IHC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Pembrolizumab</a:t>
            </a:r>
            <a:r>
              <a:rPr lang="en-US" dirty="0">
                <a:solidFill>
                  <a:schemeClr val="tx1"/>
                </a:solidFill>
              </a:rPr>
              <a:t> FDA approved for these patients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Nivolumab approved for both PD-L1 positive and negative in Asia based on ONO study</a:t>
            </a:r>
          </a:p>
        </p:txBody>
      </p:sp>
    </p:spTree>
    <p:extLst>
      <p:ext uri="{BB962C8B-B14F-4D97-AF65-F5344CB8AC3E}">
        <p14:creationId xmlns:p14="http://schemas.microsoft.com/office/powerpoint/2010/main" val="41977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BDCA94-3809-4510-B9AA-E5EE2950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73" y="116164"/>
            <a:ext cx="9404723" cy="1400530"/>
          </a:xfrm>
        </p:spPr>
        <p:txBody>
          <a:bodyPr/>
          <a:lstStyle/>
          <a:p>
            <a:r>
              <a:rPr lang="en-US" sz="3200" dirty="0"/>
              <a:t>My general approach to gastric cancer treatment 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400" dirty="0"/>
              <a:t>- my own opinion and not necessarily based on approvals</a:t>
            </a:r>
            <a:br>
              <a:rPr lang="en-US" sz="2400" dirty="0"/>
            </a:br>
            <a:r>
              <a:rPr lang="en-US" sz="2400" dirty="0"/>
              <a:t>	- does not include HER2+</a:t>
            </a:r>
            <a:br>
              <a:rPr lang="en-US" sz="2400" dirty="0"/>
            </a:br>
            <a:r>
              <a:rPr lang="en-US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978DB-D5FE-440F-8793-05D194718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492" y="2030789"/>
            <a:ext cx="2940050" cy="576262"/>
          </a:xfrm>
        </p:spPr>
        <p:txBody>
          <a:bodyPr/>
          <a:lstStyle/>
          <a:p>
            <a:r>
              <a:rPr lang="en-US" dirty="0"/>
              <a:t>PD-L1, CPS </a:t>
            </a:r>
            <a:r>
              <a:rPr lang="en-US" u="sng" dirty="0"/>
              <a:t>&gt;</a:t>
            </a:r>
            <a:r>
              <a:rPr lang="en-US" dirty="0"/>
              <a:t> 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F45D20-DD1A-4C9C-A5B1-E9B789E88E0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55873" y="2691459"/>
            <a:ext cx="2940050" cy="3350112"/>
          </a:xfrm>
        </p:spPr>
        <p:txBody>
          <a:bodyPr>
            <a:normAutofit fontScale="92500"/>
          </a:bodyPr>
          <a:lstStyle/>
          <a:p>
            <a:r>
              <a:rPr lang="en-US" dirty="0"/>
              <a:t>First line:  Consider </a:t>
            </a:r>
            <a:r>
              <a:rPr lang="en-US" dirty="0" err="1"/>
              <a:t>pembro</a:t>
            </a:r>
            <a:r>
              <a:rPr lang="en-US" dirty="0"/>
              <a:t> vs. fluoropyrimidine/platinum</a:t>
            </a:r>
          </a:p>
          <a:p>
            <a:r>
              <a:rPr lang="en-US" dirty="0"/>
              <a:t>Second line:  </a:t>
            </a:r>
            <a:r>
              <a:rPr lang="en-US" dirty="0" err="1"/>
              <a:t>Pembro</a:t>
            </a:r>
            <a:r>
              <a:rPr lang="en-US" dirty="0"/>
              <a:t> if none previous</a:t>
            </a:r>
          </a:p>
          <a:p>
            <a:r>
              <a:rPr lang="en-US" dirty="0"/>
              <a:t>If </a:t>
            </a:r>
            <a:r>
              <a:rPr lang="en-US" dirty="0" err="1"/>
              <a:t>pembro</a:t>
            </a:r>
            <a:r>
              <a:rPr lang="en-US" dirty="0"/>
              <a:t> previous, consider chemo, fluoropyrimidine/platinum</a:t>
            </a:r>
          </a:p>
          <a:p>
            <a:r>
              <a:rPr lang="en-US" dirty="0"/>
              <a:t>Third line: </a:t>
            </a:r>
            <a:r>
              <a:rPr lang="en-US" dirty="0" err="1"/>
              <a:t>Pembro</a:t>
            </a:r>
            <a:r>
              <a:rPr lang="en-US" dirty="0"/>
              <a:t> if none previous</a:t>
            </a:r>
          </a:p>
          <a:p>
            <a:r>
              <a:rPr lang="en-US" dirty="0"/>
              <a:t>If </a:t>
            </a:r>
            <a:r>
              <a:rPr lang="en-US" dirty="0" err="1"/>
              <a:t>pembro</a:t>
            </a:r>
            <a:r>
              <a:rPr lang="en-US" dirty="0"/>
              <a:t> previous, consider chemo, paclitaxel/ramucirumab</a:t>
            </a:r>
          </a:p>
          <a:p>
            <a:r>
              <a:rPr lang="en-US" dirty="0"/>
              <a:t>Fourth line and above:  Irinotecan, TAS-102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C15C9-5233-4BF1-AEF2-F93DAA1FF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91404" y="2030789"/>
            <a:ext cx="2930525" cy="576262"/>
          </a:xfrm>
        </p:spPr>
        <p:txBody>
          <a:bodyPr/>
          <a:lstStyle/>
          <a:p>
            <a:r>
              <a:rPr lang="en-US" dirty="0"/>
              <a:t>PD-L1, CPS </a:t>
            </a:r>
            <a:r>
              <a:rPr lang="en-US" u="sng" dirty="0"/>
              <a:t>&gt;</a:t>
            </a:r>
            <a:r>
              <a:rPr lang="en-US" dirty="0"/>
              <a:t>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84D660-48F7-4B8A-80F3-9302D47492E0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888022" y="2693612"/>
            <a:ext cx="2934406" cy="2792788"/>
          </a:xfrm>
        </p:spPr>
        <p:txBody>
          <a:bodyPr/>
          <a:lstStyle/>
          <a:p>
            <a:r>
              <a:rPr lang="en-US" dirty="0"/>
              <a:t>First line:  Fluoropyrimidine/platinum, can consider </a:t>
            </a:r>
            <a:r>
              <a:rPr lang="en-US" dirty="0" err="1"/>
              <a:t>pembro</a:t>
            </a:r>
            <a:endParaRPr lang="en-US" dirty="0"/>
          </a:p>
          <a:p>
            <a:r>
              <a:rPr lang="en-US" dirty="0"/>
              <a:t>Second line: Paclitaxel/ramucirumab</a:t>
            </a:r>
          </a:p>
          <a:p>
            <a:r>
              <a:rPr lang="en-US" dirty="0"/>
              <a:t>Third line and above:  </a:t>
            </a:r>
            <a:r>
              <a:rPr lang="en-US" dirty="0" err="1"/>
              <a:t>Pembro</a:t>
            </a:r>
            <a:r>
              <a:rPr lang="en-US" dirty="0"/>
              <a:t> if none previous</a:t>
            </a:r>
          </a:p>
          <a:p>
            <a:r>
              <a:rPr lang="en-US" dirty="0"/>
              <a:t>If previous </a:t>
            </a:r>
            <a:r>
              <a:rPr lang="en-US" dirty="0" err="1"/>
              <a:t>pembro</a:t>
            </a:r>
            <a:r>
              <a:rPr lang="en-US" dirty="0"/>
              <a:t>, chemo with paclitaxel/ramucirumab, irinotecan, TAS-102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7AABE3-DA86-48EE-8237-05DBFA935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8791" y="2022400"/>
            <a:ext cx="2932113" cy="576262"/>
          </a:xfrm>
        </p:spPr>
        <p:txBody>
          <a:bodyPr/>
          <a:lstStyle/>
          <a:p>
            <a:r>
              <a:rPr lang="en-US" dirty="0"/>
              <a:t>PD-L1 negative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6C3CD0-94A0-4E94-9554-3C08D873818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124575" y="2693610"/>
            <a:ext cx="2935997" cy="2792788"/>
          </a:xfrm>
        </p:spPr>
        <p:txBody>
          <a:bodyPr/>
          <a:lstStyle/>
          <a:p>
            <a:r>
              <a:rPr lang="en-US" dirty="0"/>
              <a:t>First line:  Fluoropyrimidine/platinum</a:t>
            </a:r>
          </a:p>
          <a:p>
            <a:r>
              <a:rPr lang="en-US" dirty="0"/>
              <a:t>Second line: Paclitaxel/ramucirumab</a:t>
            </a:r>
          </a:p>
          <a:p>
            <a:r>
              <a:rPr lang="en-US" dirty="0"/>
              <a:t>Third line and above:  Irinotecan, TAS-102</a:t>
            </a:r>
          </a:p>
        </p:txBody>
      </p:sp>
    </p:spTree>
    <p:extLst>
      <p:ext uri="{BB962C8B-B14F-4D97-AF65-F5344CB8AC3E}">
        <p14:creationId xmlns:p14="http://schemas.microsoft.com/office/powerpoint/2010/main" val="11540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1054D5-DDB1-3C41-A0C4-A7AC0BECE38B}"/>
              </a:ext>
            </a:extLst>
          </p:cNvPr>
          <p:cNvSpPr txBox="1"/>
          <p:nvPr/>
        </p:nvSpPr>
        <p:spPr>
          <a:xfrm>
            <a:off x="729916" y="1369194"/>
            <a:ext cx="10732168" cy="41196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spcAft>
                <a:spcPts val="1800"/>
              </a:spcAft>
              <a:defRPr/>
            </a:pPr>
            <a:r>
              <a:rPr lang="en-US" sz="3200" b="1" dirty="0">
                <a:solidFill>
                  <a:srgbClr val="002656"/>
                </a:solidFill>
              </a:rPr>
              <a:t>Special Issues in Oncology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End-of-life care </a:t>
            </a:r>
          </a:p>
        </p:txBody>
      </p:sp>
    </p:spTree>
    <p:extLst>
      <p:ext uri="{BB962C8B-B14F-4D97-AF65-F5344CB8AC3E}">
        <p14:creationId xmlns:p14="http://schemas.microsoft.com/office/powerpoint/2010/main" val="17241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in the Life: Colorectal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52662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55 F, Oral chemo and radiation, Perseverance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54 F, Clinical trial, Doing well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49 M, FOLFOX, Smart, realistic and funny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46 M, FOLFIRI, His attitude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93 M, FOLFOX, His age/ performance status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60 F, FOLFOX, Complaints of fatigue, metastatic</a:t>
            </a:r>
          </a:p>
        </p:txBody>
      </p:sp>
    </p:spTree>
    <p:extLst>
      <p:ext uri="{BB962C8B-B14F-4D97-AF65-F5344CB8AC3E}">
        <p14:creationId xmlns:p14="http://schemas.microsoft.com/office/powerpoint/2010/main" val="21719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in the Life: Gastric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52662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81 M, Ramucirumab, progression of disease in patient who really wants to live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85 M, surveillance, too debilitated for adjuvant treatment; doing well 5 </a:t>
            </a:r>
            <a:r>
              <a:rPr lang="en-US" sz="2400" dirty="0" err="1"/>
              <a:t>yrs</a:t>
            </a:r>
            <a:r>
              <a:rPr lang="en-US" sz="2400" dirty="0"/>
              <a:t> later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55 M, chemotherapy, Parkinson's, bipolar disorder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81 F, palliative radiation therapy, poor performance status - family had difficulty not treating curatively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68 M, FOLFOX, neuropathy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68 M, none, Profound weakness (elevated CK) as toxicity to immunotherapy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65 F, Pembrolizumab, Compassionate use</a:t>
            </a:r>
          </a:p>
        </p:txBody>
      </p:sp>
    </p:spTree>
    <p:extLst>
      <p:ext uri="{BB962C8B-B14F-4D97-AF65-F5344CB8AC3E}">
        <p14:creationId xmlns:p14="http://schemas.microsoft.com/office/powerpoint/2010/main" val="210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in the Life: Gastric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52662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60 M, Chemotherapy, FLOT, He continues to work and works night shift and then comes for his chemo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dirty="0"/>
              <a:t>64 M, s/p surgery, will get chemo, had esophageal leak, esophageal stent migration, wound dehiscence, milky JP drainage + for Staph aureus</a:t>
            </a:r>
          </a:p>
        </p:txBody>
      </p:sp>
    </p:spTree>
    <p:extLst>
      <p:ext uri="{BB962C8B-B14F-4D97-AF65-F5344CB8AC3E}">
        <p14:creationId xmlns:p14="http://schemas.microsoft.com/office/powerpoint/2010/main" val="16279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1054D5-DDB1-3C41-A0C4-A7AC0BECE38B}"/>
              </a:ext>
            </a:extLst>
          </p:cNvPr>
          <p:cNvSpPr txBox="1"/>
          <p:nvPr/>
        </p:nvSpPr>
        <p:spPr>
          <a:xfrm>
            <a:off x="729916" y="1369194"/>
            <a:ext cx="10732168" cy="41196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Colorecta</a:t>
            </a:r>
            <a:r>
              <a:rPr lang="en-US" sz="3200" b="1" dirty="0">
                <a:solidFill>
                  <a:srgbClr val="002656"/>
                </a:solidFill>
                <a:latin typeface="Arial" panose="020B0604020202020204"/>
              </a:rPr>
              <a:t>l Cancer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5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3959</Words>
  <Application>Microsoft Macintosh PowerPoint</Application>
  <PresentationFormat>Widescreen</PresentationFormat>
  <Paragraphs>702</Paragraphs>
  <Slides>55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Arial</vt:lpstr>
      <vt:lpstr>Calibri</vt:lpstr>
      <vt:lpstr>Calibri Light</vt:lpstr>
      <vt:lpstr>Century Gothic</vt:lpstr>
      <vt:lpstr>Times</vt:lpstr>
      <vt:lpstr>Times New Roman</vt:lpstr>
      <vt:lpstr>Wingdings</vt:lpstr>
      <vt:lpstr>Wingdings 3</vt:lpstr>
      <vt:lpstr>1_Office Theme</vt:lpstr>
      <vt:lpstr>Office Theme</vt:lpstr>
      <vt:lpstr>Ion</vt:lpstr>
      <vt:lpstr>1_Ion</vt:lpstr>
      <vt:lpstr>3_Office Theme</vt:lpstr>
      <vt:lpstr>Prism 7</vt:lpstr>
      <vt:lpstr>PowerPoint Presentation</vt:lpstr>
      <vt:lpstr>Disclosures for Ms Wagner</vt:lpstr>
      <vt:lpstr>Disclosures Dr Bendell</vt:lpstr>
      <vt:lpstr>Approximately how many patients with the following types of cancer have you interacted with over the past year?</vt:lpstr>
      <vt:lpstr>Day in the Life: Colorectal</vt:lpstr>
      <vt:lpstr>Day in the Life: Colorectal</vt:lpstr>
      <vt:lpstr>Day in the Life: Gastric</vt:lpstr>
      <vt:lpstr>Day in the Life: Gastric</vt:lpstr>
      <vt:lpstr>PowerPoint Presentation</vt:lpstr>
      <vt:lpstr>Case #1</vt:lpstr>
      <vt:lpstr>Case #1 (cont’d) </vt:lpstr>
      <vt:lpstr>Which one do you choose?</vt:lpstr>
      <vt:lpstr>Patient elected for treatment on TAS-102 </vt:lpstr>
      <vt:lpstr>Our patient’s adverse effects </vt:lpstr>
      <vt:lpstr>How is our patient now?</vt:lpstr>
      <vt:lpstr>After 4 months on Regorafenib</vt:lpstr>
      <vt:lpstr>Module 1: Metastatic colorectal and gastric cancers</vt:lpstr>
      <vt:lpstr>First-line treatment of L sided, symptomatic, RAS WT mCRC</vt:lpstr>
      <vt:lpstr>NCCN Recommendations for  First-Line Treatment of CRC</vt:lpstr>
      <vt:lpstr>What influences treatment choices in mCRC?</vt:lpstr>
      <vt:lpstr>CALGB 80405: CT* + Bevacizumab or Cetuximab in 1L mCRC OS in all RAS WT Patients by Treatment Arm and Location</vt:lpstr>
      <vt:lpstr>Treatment Algorithm by Tumour Side and Molecular Subgroup</vt:lpstr>
      <vt:lpstr>Targeted treatment of BRAF-mutated mCRC</vt:lpstr>
      <vt:lpstr>BRAF Mutations in CRC</vt:lpstr>
      <vt:lpstr>TRIBE demonstrated the benefit of FOLFOXIRI + bevacizumab in 1L mCRC, particularly in BRAF MT patients</vt:lpstr>
      <vt:lpstr>BEACON CRC: Encorafenib and cetuximab with or without binimetinib for mCRC with BRAF V600E mutation</vt:lpstr>
      <vt:lpstr>A 45 yo woman with BRAF-mutated mCRC who progressed on first-line therapy</vt:lpstr>
      <vt:lpstr>TAS-102 and regorafenib as later- line therapies</vt:lpstr>
      <vt:lpstr>Regorafenib: Oral Multikinase  Inhibitor Targets Multiple Tumor Pathways1-3</vt:lpstr>
      <vt:lpstr>Regorafenib Toxicities</vt:lpstr>
      <vt:lpstr>Phase II ReDOS Study: OS (secondary endpoint)</vt:lpstr>
      <vt:lpstr>Trifluridine/Tipiracil-HCl (TAS-102): Mechanism of Action</vt:lpstr>
      <vt:lpstr>RECOURSE: Trifluridine/Tipiracil-HCl (TAS-102) Improves Overall Survival in Refractory mCRC</vt:lpstr>
      <vt:lpstr>MSI-high mCRC and gastric cancers – Diagnosis and role of immunotherapy</vt:lpstr>
      <vt:lpstr>Hypermutation and Immuno-Oncology</vt:lpstr>
      <vt:lpstr>Pembrolizumab dMMR CRC</vt:lpstr>
      <vt:lpstr>Nivolumab ± Ipilimumab in dMMR CRC</vt:lpstr>
      <vt:lpstr>Treatment of MSI-H/dMMR CRC</vt:lpstr>
      <vt:lpstr>56 yo man with Lynch syndrome and mCRC, treated with pembrolizumab</vt:lpstr>
      <vt:lpstr>KEYNOTE-059 Cohort 1: Response by MSI Status (N = 174) 4.0% of Patients Were MSI-High</vt:lpstr>
      <vt:lpstr>KEYNOTE-061: OS Subgroup Analysis</vt:lpstr>
      <vt:lpstr>PowerPoint Presentation</vt:lpstr>
      <vt:lpstr>Case #3</vt:lpstr>
      <vt:lpstr>Case #3 (cont’d)</vt:lpstr>
      <vt:lpstr>Case #3 (cont’d)</vt:lpstr>
      <vt:lpstr>Case #3 (cont’d)</vt:lpstr>
      <vt:lpstr>How does immunotherapy work?</vt:lpstr>
      <vt:lpstr>Case #3 (cont’d)</vt:lpstr>
      <vt:lpstr>Case #3 (cont’d)</vt:lpstr>
      <vt:lpstr>Module 1: Metastatic colorectal and gastric cancers</vt:lpstr>
      <vt:lpstr>Case Study</vt:lpstr>
      <vt:lpstr>Case Study—Treatment </vt:lpstr>
      <vt:lpstr>Where to use PD1 inhibitors based on current data?</vt:lpstr>
      <vt:lpstr>My general approach to gastric cancer treatment   - my own opinion and not necessarily based on approvals  - does not include HER2+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Ault Ziel</dc:creator>
  <cp:lastModifiedBy>Kyriaki Tsaganis</cp:lastModifiedBy>
  <cp:revision>14</cp:revision>
  <dcterms:created xsi:type="dcterms:W3CDTF">2019-11-08T16:52:08Z</dcterms:created>
  <dcterms:modified xsi:type="dcterms:W3CDTF">2019-11-13T17:00:39Z</dcterms:modified>
</cp:coreProperties>
</file>